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63"/>
  </p:notesMasterIdLst>
  <p:handoutMasterIdLst>
    <p:handoutMasterId r:id="rId64"/>
  </p:handoutMasterIdLst>
  <p:sldIdLst>
    <p:sldId id="279" r:id="rId2"/>
    <p:sldId id="280" r:id="rId3"/>
    <p:sldId id="281" r:id="rId4"/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69" r:id="rId14"/>
    <p:sldId id="270" r:id="rId15"/>
    <p:sldId id="265" r:id="rId16"/>
    <p:sldId id="271" r:id="rId17"/>
    <p:sldId id="272" r:id="rId18"/>
    <p:sldId id="273" r:id="rId19"/>
    <p:sldId id="274" r:id="rId20"/>
    <p:sldId id="266" r:id="rId21"/>
    <p:sldId id="275" r:id="rId22"/>
    <p:sldId id="276" r:id="rId23"/>
    <p:sldId id="267" r:id="rId24"/>
    <p:sldId id="277" r:id="rId25"/>
    <p:sldId id="278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3" r:id="rId37"/>
    <p:sldId id="314" r:id="rId38"/>
    <p:sldId id="315" r:id="rId39"/>
    <p:sldId id="316" r:id="rId40"/>
    <p:sldId id="317" r:id="rId41"/>
    <p:sldId id="318" r:id="rId42"/>
    <p:sldId id="319" r:id="rId43"/>
    <p:sldId id="320" r:id="rId44"/>
    <p:sldId id="321" r:id="rId45"/>
    <p:sldId id="322" r:id="rId46"/>
    <p:sldId id="323" r:id="rId47"/>
    <p:sldId id="324" r:id="rId48"/>
    <p:sldId id="325" r:id="rId49"/>
    <p:sldId id="326" r:id="rId50"/>
    <p:sldId id="327" r:id="rId51"/>
    <p:sldId id="328" r:id="rId52"/>
    <p:sldId id="329" r:id="rId53"/>
    <p:sldId id="330" r:id="rId54"/>
    <p:sldId id="331" r:id="rId55"/>
    <p:sldId id="336" r:id="rId56"/>
    <p:sldId id="334" r:id="rId57"/>
    <p:sldId id="335" r:id="rId58"/>
    <p:sldId id="302" r:id="rId59"/>
    <p:sldId id="337" r:id="rId60"/>
    <p:sldId id="338" r:id="rId61"/>
    <p:sldId id="339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0B395D-560B-4CF1-A766-12EBAD112E6B}" type="doc">
      <dgm:prSet loTypeId="urn:microsoft.com/office/officeart/2005/8/layout/radial4" loCatId="relationship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6F2F957-999F-4776-8F2B-9F083B5B70FA}">
      <dgm:prSet phldrT="[Text]" custT="1"/>
      <dgm:spPr/>
      <dgm:t>
        <a:bodyPr/>
        <a:lstStyle/>
        <a:p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Vận</a:t>
          </a:r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tốc</a:t>
          </a:r>
          <a:endParaRPr lang="en-US" sz="3200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Áp</a:t>
          </a:r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suất</a:t>
          </a:r>
          <a:endParaRPr lang="en-US" sz="3200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Phương</a:t>
          </a:r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cđ</a:t>
          </a:r>
          <a:endParaRPr lang="en-US" sz="3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935E3A-E180-4716-9449-74EE46FE30C2}" type="parTrans" cxnId="{BF9D19D0-D200-40DF-BA24-B3380F74181C}">
      <dgm:prSet/>
      <dgm:spPr/>
      <dgm:t>
        <a:bodyPr/>
        <a:lstStyle/>
        <a:p>
          <a:endParaRPr lang="en-US"/>
        </a:p>
      </dgm:t>
    </dgm:pt>
    <dgm:pt modelId="{51A1BDE9-5194-4716-9125-480F94B7A26C}" type="sibTrans" cxnId="{BF9D19D0-D200-40DF-BA24-B3380F74181C}">
      <dgm:prSet/>
      <dgm:spPr/>
      <dgm:t>
        <a:bodyPr/>
        <a:lstStyle/>
        <a:p>
          <a:endParaRPr lang="en-US"/>
        </a:p>
      </dgm:t>
    </dgm:pt>
    <dgm:pt modelId="{288D99BD-B45D-493E-9370-0DAA8BF73150}">
      <dgm:prSet phldrT="[Text]" custT="1"/>
      <dgm:spPr/>
      <dgm:t>
        <a:bodyPr/>
        <a:lstStyle/>
        <a:p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Biên</a:t>
          </a:r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dạng</a:t>
          </a:r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cánh</a:t>
          </a:r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dẫn</a:t>
          </a:r>
          <a:endParaRPr lang="en-US" sz="3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BE5FB85-8F3D-422B-A1B9-3969FCA90A73}" type="parTrans" cxnId="{4D7204F4-FA75-444A-A0B1-ABD3A3617009}">
      <dgm:prSet/>
      <dgm:spPr/>
      <dgm:t>
        <a:bodyPr/>
        <a:lstStyle/>
        <a:p>
          <a:endParaRPr lang="en-US"/>
        </a:p>
      </dgm:t>
    </dgm:pt>
    <dgm:pt modelId="{5F6061D3-02F2-4482-9E63-A40F02E8CF04}" type="sibTrans" cxnId="{4D7204F4-FA75-444A-A0B1-ABD3A3617009}">
      <dgm:prSet/>
      <dgm:spPr/>
      <dgm:t>
        <a:bodyPr/>
        <a:lstStyle/>
        <a:p>
          <a:endParaRPr lang="en-US"/>
        </a:p>
      </dgm:t>
    </dgm:pt>
    <dgm:pt modelId="{6DB07251-E3E4-439F-BC61-A8D5A65A7738}">
      <dgm:prSet phldrT="[Text]" custT="1"/>
      <dgm:spPr/>
      <dgm:t>
        <a:bodyPr/>
        <a:lstStyle/>
        <a:p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Góc</a:t>
          </a:r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bố</a:t>
          </a:r>
          <a:r>
            <a:rPr lang="en-US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trí</a:t>
          </a:r>
          <a:endParaRPr lang="en-US" sz="3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BAEBB3-F075-4353-B423-4B033C323D11}" type="parTrans" cxnId="{0AA92685-2954-4405-83E1-DF2B721A6F71}">
      <dgm:prSet/>
      <dgm:spPr/>
      <dgm:t>
        <a:bodyPr/>
        <a:lstStyle/>
        <a:p>
          <a:endParaRPr lang="en-US"/>
        </a:p>
      </dgm:t>
    </dgm:pt>
    <dgm:pt modelId="{E52F8A95-F37E-47C6-B576-2884880B7CD8}" type="sibTrans" cxnId="{0AA92685-2954-4405-83E1-DF2B721A6F71}">
      <dgm:prSet/>
      <dgm:spPr/>
      <dgm:t>
        <a:bodyPr/>
        <a:lstStyle/>
        <a:p>
          <a:endParaRPr lang="en-US"/>
        </a:p>
      </dgm:t>
    </dgm:pt>
    <dgm:pt modelId="{337B88C0-E697-48EE-BEFF-89F35AAD793E}" type="pres">
      <dgm:prSet presAssocID="{750B395D-560B-4CF1-A766-12EBAD112E6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2D3C63-7D61-4137-BD08-851C8EC0509D}" type="pres">
      <dgm:prSet presAssocID="{86F2F957-999F-4776-8F2B-9F083B5B70FA}" presName="centerShape" presStyleLbl="node0" presStyleIdx="0" presStyleCnt="1" custScaleX="216831" custLinFactNeighborX="617" custLinFactNeighborY="8112"/>
      <dgm:spPr/>
      <dgm:t>
        <a:bodyPr/>
        <a:lstStyle/>
        <a:p>
          <a:endParaRPr lang="en-US"/>
        </a:p>
      </dgm:t>
    </dgm:pt>
    <dgm:pt modelId="{BF0E2C59-4995-45B8-9920-E3F62A50D20B}" type="pres">
      <dgm:prSet presAssocID="{9BE5FB85-8F3D-422B-A1B9-3969FCA90A73}" presName="parTrans" presStyleLbl="bgSibTrans2D1" presStyleIdx="0" presStyleCnt="2" custLinFactNeighborX="9441" custLinFactNeighborY="20810"/>
      <dgm:spPr/>
      <dgm:t>
        <a:bodyPr/>
        <a:lstStyle/>
        <a:p>
          <a:endParaRPr lang="en-US"/>
        </a:p>
      </dgm:t>
    </dgm:pt>
    <dgm:pt modelId="{5F807898-98E0-4587-8385-45AB0C24E233}" type="pres">
      <dgm:prSet presAssocID="{288D99BD-B45D-493E-9370-0DAA8BF73150}" presName="node" presStyleLbl="node1" presStyleIdx="0" presStyleCnt="2" custScaleX="133351" custScaleY="103231" custRadScaleRad="98073" custRadScaleInc="967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1DBFB6-7C59-4EC9-A1BE-997538B851EB}" type="pres">
      <dgm:prSet presAssocID="{C0BAEBB3-F075-4353-B423-4B033C323D11}" presName="parTrans" presStyleLbl="bgSibTrans2D1" presStyleIdx="1" presStyleCnt="2" custLinFactNeighborX="-6856" custLinFactNeighborY="29950"/>
      <dgm:spPr/>
      <dgm:t>
        <a:bodyPr/>
        <a:lstStyle/>
        <a:p>
          <a:endParaRPr lang="en-US"/>
        </a:p>
      </dgm:t>
    </dgm:pt>
    <dgm:pt modelId="{9F301942-2AE3-48AC-B776-69AC43F131DA}" type="pres">
      <dgm:prSet presAssocID="{6DB07251-E3E4-439F-BC61-A8D5A65A7738}" presName="node" presStyleLbl="node1" presStyleIdx="1" presStyleCnt="2" custScaleX="129947" custScaleY="97213" custRadScaleRad="112202" custRadScaleInc="-17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B0AF0C-820B-4EAE-BC5B-360348D20B0C}" type="presOf" srcId="{750B395D-560B-4CF1-A766-12EBAD112E6B}" destId="{337B88C0-E697-48EE-BEFF-89F35AAD793E}" srcOrd="0" destOrd="0" presId="urn:microsoft.com/office/officeart/2005/8/layout/radial4"/>
    <dgm:cxn modelId="{4D7204F4-FA75-444A-A0B1-ABD3A3617009}" srcId="{86F2F957-999F-4776-8F2B-9F083B5B70FA}" destId="{288D99BD-B45D-493E-9370-0DAA8BF73150}" srcOrd="0" destOrd="0" parTransId="{9BE5FB85-8F3D-422B-A1B9-3969FCA90A73}" sibTransId="{5F6061D3-02F2-4482-9E63-A40F02E8CF04}"/>
    <dgm:cxn modelId="{C4118A2A-ED95-43E1-99D2-3302064966A8}" type="presOf" srcId="{6DB07251-E3E4-439F-BC61-A8D5A65A7738}" destId="{9F301942-2AE3-48AC-B776-69AC43F131DA}" srcOrd="0" destOrd="0" presId="urn:microsoft.com/office/officeart/2005/8/layout/radial4"/>
    <dgm:cxn modelId="{0AA92685-2954-4405-83E1-DF2B721A6F71}" srcId="{86F2F957-999F-4776-8F2B-9F083B5B70FA}" destId="{6DB07251-E3E4-439F-BC61-A8D5A65A7738}" srcOrd="1" destOrd="0" parTransId="{C0BAEBB3-F075-4353-B423-4B033C323D11}" sibTransId="{E52F8A95-F37E-47C6-B576-2884880B7CD8}"/>
    <dgm:cxn modelId="{BBCE4DAD-A689-47BD-97A0-44FD398E699D}" type="presOf" srcId="{9BE5FB85-8F3D-422B-A1B9-3969FCA90A73}" destId="{BF0E2C59-4995-45B8-9920-E3F62A50D20B}" srcOrd="0" destOrd="0" presId="urn:microsoft.com/office/officeart/2005/8/layout/radial4"/>
    <dgm:cxn modelId="{01057073-AE1D-4894-8355-6FC38A12620E}" type="presOf" srcId="{86F2F957-999F-4776-8F2B-9F083B5B70FA}" destId="{322D3C63-7D61-4137-BD08-851C8EC0509D}" srcOrd="0" destOrd="0" presId="urn:microsoft.com/office/officeart/2005/8/layout/radial4"/>
    <dgm:cxn modelId="{C8A592EE-74A4-460E-A0A7-6499B6E9CDE0}" type="presOf" srcId="{C0BAEBB3-F075-4353-B423-4B033C323D11}" destId="{741DBFB6-7C59-4EC9-A1BE-997538B851EB}" srcOrd="0" destOrd="0" presId="urn:microsoft.com/office/officeart/2005/8/layout/radial4"/>
    <dgm:cxn modelId="{773B742D-1982-47C1-AD03-FE852D16187D}" type="presOf" srcId="{288D99BD-B45D-493E-9370-0DAA8BF73150}" destId="{5F807898-98E0-4587-8385-45AB0C24E233}" srcOrd="0" destOrd="0" presId="urn:microsoft.com/office/officeart/2005/8/layout/radial4"/>
    <dgm:cxn modelId="{BF9D19D0-D200-40DF-BA24-B3380F74181C}" srcId="{750B395D-560B-4CF1-A766-12EBAD112E6B}" destId="{86F2F957-999F-4776-8F2B-9F083B5B70FA}" srcOrd="0" destOrd="0" parTransId="{BF935E3A-E180-4716-9449-74EE46FE30C2}" sibTransId="{51A1BDE9-5194-4716-9125-480F94B7A26C}"/>
    <dgm:cxn modelId="{A5A150A0-5F09-4CC7-8F1C-CC5B7006D6FD}" type="presParOf" srcId="{337B88C0-E697-48EE-BEFF-89F35AAD793E}" destId="{322D3C63-7D61-4137-BD08-851C8EC0509D}" srcOrd="0" destOrd="0" presId="urn:microsoft.com/office/officeart/2005/8/layout/radial4"/>
    <dgm:cxn modelId="{75C98AB5-179E-4F4B-9258-7C7642BBBFEF}" type="presParOf" srcId="{337B88C0-E697-48EE-BEFF-89F35AAD793E}" destId="{BF0E2C59-4995-45B8-9920-E3F62A50D20B}" srcOrd="1" destOrd="0" presId="urn:microsoft.com/office/officeart/2005/8/layout/radial4"/>
    <dgm:cxn modelId="{0DE7D994-D51A-4C8C-8629-BE4B97EDA69B}" type="presParOf" srcId="{337B88C0-E697-48EE-BEFF-89F35AAD793E}" destId="{5F807898-98E0-4587-8385-45AB0C24E233}" srcOrd="2" destOrd="0" presId="urn:microsoft.com/office/officeart/2005/8/layout/radial4"/>
    <dgm:cxn modelId="{25B8BFE9-D7A3-450C-8F59-E608A46C33B3}" type="presParOf" srcId="{337B88C0-E697-48EE-BEFF-89F35AAD793E}" destId="{741DBFB6-7C59-4EC9-A1BE-997538B851EB}" srcOrd="3" destOrd="0" presId="urn:microsoft.com/office/officeart/2005/8/layout/radial4"/>
    <dgm:cxn modelId="{4F01C766-F9A5-4182-B978-C9EC808A3998}" type="presParOf" srcId="{337B88C0-E697-48EE-BEFF-89F35AAD793E}" destId="{9F301942-2AE3-48AC-B776-69AC43F131DA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2D3C63-7D61-4137-BD08-851C8EC0509D}">
      <dsp:nvSpPr>
        <dsp:cNvPr id="0" name=""/>
        <dsp:cNvSpPr/>
      </dsp:nvSpPr>
      <dsp:spPr>
        <a:xfrm>
          <a:off x="1148533" y="2479225"/>
          <a:ext cx="4745578" cy="218860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Vận</a:t>
          </a: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tốc</a:t>
          </a:r>
          <a:endParaRPr lang="en-US" sz="3200" kern="1200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Áp</a:t>
          </a: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suất</a:t>
          </a:r>
          <a:endParaRPr lang="en-US" sz="3200" kern="1200" dirty="0" smtClean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Phương</a:t>
          </a: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cđ</a:t>
          </a:r>
          <a:endParaRPr lang="en-US" sz="32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48533" y="2479225"/>
        <a:ext cx="4745578" cy="2188606"/>
      </dsp:txXfrm>
    </dsp:sp>
    <dsp:sp modelId="{BF0E2C59-4995-45B8-9920-E3F62A50D20B}">
      <dsp:nvSpPr>
        <dsp:cNvPr id="0" name=""/>
        <dsp:cNvSpPr/>
      </dsp:nvSpPr>
      <dsp:spPr>
        <a:xfrm rot="13760881">
          <a:off x="1240181" y="1599143"/>
          <a:ext cx="1829730" cy="623752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807898-98E0-4587-8385-45AB0C24E233}">
      <dsp:nvSpPr>
        <dsp:cNvPr id="0" name=""/>
        <dsp:cNvSpPr/>
      </dsp:nvSpPr>
      <dsp:spPr>
        <a:xfrm>
          <a:off x="0" y="228584"/>
          <a:ext cx="2772602" cy="171708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Biên</a:t>
          </a: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dạng</a:t>
          </a: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cánh</a:t>
          </a: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dẫn</a:t>
          </a:r>
          <a:endParaRPr lang="en-US" sz="32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28584"/>
        <a:ext cx="2772602" cy="1717083"/>
      </dsp:txXfrm>
    </dsp:sp>
    <dsp:sp modelId="{741DBFB6-7C59-4EC9-A1BE-997538B851EB}">
      <dsp:nvSpPr>
        <dsp:cNvPr id="0" name=""/>
        <dsp:cNvSpPr/>
      </dsp:nvSpPr>
      <dsp:spPr>
        <a:xfrm rot="18849014">
          <a:off x="4144918" y="1678772"/>
          <a:ext cx="1924806" cy="623752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11883694"/>
            <a:satOff val="-60520"/>
            <a:lumOff val="11175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dk1">
              <a:tint val="2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301942-2AE3-48AC-B776-69AC43F131DA}">
      <dsp:nvSpPr>
        <dsp:cNvPr id="0" name=""/>
        <dsp:cNvSpPr/>
      </dsp:nvSpPr>
      <dsp:spPr>
        <a:xfrm>
          <a:off x="4558726" y="304803"/>
          <a:ext cx="2701827" cy="1616983"/>
        </a:xfrm>
        <a:prstGeom prst="roundRect">
          <a:avLst>
            <a:gd name="adj" fmla="val 10000"/>
          </a:avLst>
        </a:prstGeom>
        <a:solidFill>
          <a:schemeClr val="accent5">
            <a:hueOff val="11883694"/>
            <a:satOff val="-60520"/>
            <a:lumOff val="1117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Góc</a:t>
          </a: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bố</a:t>
          </a:r>
          <a:r>
            <a:rPr lang="en-US" sz="3200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200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trí</a:t>
          </a:r>
          <a:endParaRPr lang="en-US" sz="3200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58726" y="304803"/>
        <a:ext cx="2701827" cy="16169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55A1C3-3E6F-411E-AA75-BDD6434F6981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7BC52-9D42-4ADF-A96F-99860C01F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40AF9-2C76-4935-9741-9C2558D2C8D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F52D4-AFD2-43EB-88B3-050B2DB9A1B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17F52D4-AFD2-43EB-88B3-050B2DB9A1B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F52D4-AFD2-43EB-88B3-050B2DB9A1B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4780B43-E324-4D54-A35C-C4837D07B238}" type="datetimeFigureOut">
              <a:rPr lang="en-US" smtClean="0"/>
              <a:pPr/>
              <a:t>12/28/2011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0D3D10B-FBC2-41A9-B07D-5EEBE61161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diamond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7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1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gif"/><Relationship Id="rId4" Type="http://schemas.openxmlformats.org/officeDocument/2006/relationships/image" Target="../media/image4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24.bin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59898"/>
            <a:ext cx="9144000" cy="1472184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TRƯỜNG ĐẠI HỌC NÔNG LÂM TP.HCM</a:t>
            </a:r>
            <a:b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KHOA CƠ KHÍ - CÔNG NGHỆ</a:t>
            </a:r>
            <a:r>
              <a:rPr lang="en-US" sz="4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850064"/>
            <a:ext cx="8458200" cy="4855536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Bài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thuyết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trình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1689100" cy="146367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566230" y="2438400"/>
            <a:ext cx="8577770" cy="32932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 KHÁI NIỆM CƠ BẢN VỀ</a:t>
            </a:r>
          </a:p>
          <a:p>
            <a:pPr algn="ctr"/>
            <a:r>
              <a:rPr lang="en-US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 THỦY LỰC CÁNH DẪN.</a:t>
            </a:r>
          </a:p>
          <a:p>
            <a:pPr algn="ctr"/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KHÁI NIỆM CHUNG VỀ BƠM</a:t>
            </a:r>
          </a:p>
          <a:p>
            <a:pPr algn="ctr"/>
            <a:endParaRPr lang="en-US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GVHD:NGUYỄN HẢI ĐĂNG</a:t>
            </a:r>
            <a:endParaRPr lang="en-US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3124200"/>
            <a:ext cx="4724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 NIỆM MÁY THỦY LỰC 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CÁNH DẪN: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chảy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1716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 NIỆM MÁY THỦY LỰC 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CÁNH DẪN: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77200" cy="4525963"/>
          </a:xfrm>
        </p:spPr>
        <p:txBody>
          <a:bodyPr/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Courier New" pitchFamily="49" charset="0"/>
              <a:buChar char="o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514850" y="3338513"/>
          <a:ext cx="114300" cy="177800"/>
        </p:xfrm>
        <a:graphic>
          <a:graphicData uri="http://schemas.openxmlformats.org/presentationml/2006/ole">
            <p:oleObj spid="_x0000_s5122" name="Equation" r:id="rId3" imgW="114120" imgH="177480" progId="Equation.DSMT4">
              <p:embed/>
            </p:oleObj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838200" y="2133600"/>
          <a:ext cx="609600" cy="609600"/>
        </p:xfrm>
        <a:graphic>
          <a:graphicData uri="http://schemas.openxmlformats.org/presentationml/2006/ole">
            <p:oleObj spid="_x0000_s5123" name="Equation" r:id="rId4" imgW="114120" imgH="215640" progId="Equation.DSMT4">
              <p:embed/>
            </p:oleObj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838200" y="2743200"/>
          <a:ext cx="533400" cy="609600"/>
        </p:xfrm>
        <a:graphic>
          <a:graphicData uri="http://schemas.openxmlformats.org/presentationml/2006/ole">
            <p:oleObj spid="_x0000_s5125" name="Equation" r:id="rId5" imgW="126720" imgH="215640" progId="Equation.DSMT4">
              <p:embed/>
            </p:oleObj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838200" y="3886200"/>
          <a:ext cx="533400" cy="533400"/>
        </p:xfrm>
        <a:graphic>
          <a:graphicData uri="http://schemas.openxmlformats.org/presentationml/2006/ole">
            <p:oleObj spid="_x0000_s5126" name="Equation" r:id="rId6" imgW="164880" imgH="215640" progId="Equation.DSMT4">
              <p:embed/>
            </p:oleObj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2286000" y="5181600"/>
          <a:ext cx="4267200" cy="1066800"/>
        </p:xfrm>
        <a:graphic>
          <a:graphicData uri="http://schemas.openxmlformats.org/presentationml/2006/ole">
            <p:oleObj spid="_x0000_s5127" name="Equation" r:id="rId7" imgW="609480" imgH="215640" progId="Equation.DSMT4">
              <p:embed/>
            </p:oleObj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7144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 NIỆM MÁY THỦY LỰC 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CÁNH DẪN:</a:t>
            </a:r>
            <a:endParaRPr lang="en-U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2000" y="1676400"/>
            <a:ext cx="8382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33400" y="1295400"/>
            <a:ext cx="8610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 NIỆM MÁY THỦY LỰC 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CÁNH DẪN</a:t>
            </a: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 NIỆM MÁY THỦY LỰC 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CÁNH DẪN</a:t>
            </a:r>
            <a:endParaRPr lang="en-US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371600"/>
            <a:ext cx="8686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382000" cy="50292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PHƯƠNG TRÌNH MÔMEN</a:t>
            </a:r>
          </a:p>
          <a:p>
            <a:pPr marL="51435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mômen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mômen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324088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371600"/>
            <a:ext cx="8610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5791200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9808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8610599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30480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sz="44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8324088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295400"/>
            <a:ext cx="9525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886460"/>
            <a:ext cx="9448800" cy="559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6488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NỘI DUNG BÁO CÁO: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28888" cy="4800600"/>
          </a:xfrm>
        </p:spPr>
        <p:txBody>
          <a:bodyPr>
            <a:normAutofit lnSpcReduction="10000"/>
          </a:bodyPr>
          <a:lstStyle/>
          <a:p>
            <a:pPr marL="596646" indent="-51435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478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28888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8600" y="1524000"/>
            <a:ext cx="863758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6488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1828800"/>
            <a:ext cx="9144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3)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(H)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nhớt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Ta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6172200" y="4953000"/>
            <a:ext cx="609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400288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05088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114800" y="3328988"/>
          <a:ext cx="914400" cy="198437"/>
        </p:xfrm>
        <a:graphic>
          <a:graphicData uri="http://schemas.openxmlformats.org/presentationml/2006/ole">
            <p:oleObj spid="_x0000_s34818" name="Equation" r:id="rId3" imgW="114120" imgH="177480" progId="Equation.DSMT4">
              <p:embed/>
            </p:oleObj>
          </a:graphicData>
        </a:graphic>
      </p:graphicFrame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3600"/>
            <a:ext cx="9144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tĩnh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114800" y="3328988"/>
          <a:ext cx="914400" cy="198437"/>
        </p:xfrm>
        <a:graphic>
          <a:graphicData uri="http://schemas.openxmlformats.org/presentationml/2006/ole">
            <p:oleObj spid="_x0000_s35842" name="Equation" r:id="rId3" imgW="114120" imgH="177480" progId="Equation.DSMT4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4114800" y="3328988"/>
          <a:ext cx="914400" cy="198437"/>
        </p:xfrm>
        <a:graphic>
          <a:graphicData uri="http://schemas.openxmlformats.org/presentationml/2006/ole">
            <p:oleObj spid="_x0000_s35845" name="Equation" r:id="rId4" imgW="114120" imgH="177480" progId="Equation.DSMT4">
              <p:embed/>
            </p:oleObj>
          </a:graphicData>
        </a:graphic>
      </p:graphicFrame>
      <p:graphicFrame>
        <p:nvGraphicFramePr>
          <p:cNvPr id="35846" name="Object 6"/>
          <p:cNvGraphicFramePr>
            <a:graphicFrameLocks noChangeAspect="1"/>
          </p:cNvGraphicFramePr>
          <p:nvPr/>
        </p:nvGraphicFramePr>
        <p:xfrm>
          <a:off x="304800" y="4648200"/>
          <a:ext cx="5410200" cy="1676400"/>
        </p:xfrm>
        <a:graphic>
          <a:graphicData uri="http://schemas.openxmlformats.org/presentationml/2006/ole">
            <p:oleObj spid="_x0000_s35846" name="Equation" r:id="rId5" imgW="1688760" imgH="444240" progId="Equation.DSMT4">
              <p:embed/>
            </p:oleObj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/>
        </p:nvGraphicFramePr>
        <p:xfrm>
          <a:off x="761999" y="2362200"/>
          <a:ext cx="4504267" cy="1447800"/>
        </p:xfrm>
        <a:graphic>
          <a:graphicData uri="http://schemas.openxmlformats.org/presentationml/2006/ole">
            <p:oleObj spid="_x0000_s35847" name="Equation" r:id="rId6" imgW="1015920" imgH="444240" progId="Equation.DSMT4">
              <p:embed/>
            </p:oleObj>
          </a:graphicData>
        </a:graphic>
      </p:graphicFrame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05088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CÁC PHƯƠNG TRÌNH CƠ BẢN</a:t>
            </a: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71500" indent="-57150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Wingdings" pitchFamily="2" charset="2"/>
              <a:buChar char="v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endParaRPr lang="en-US" sz="54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628888" cy="4953000"/>
          </a:xfrm>
        </p:spPr>
        <p:txBody>
          <a:bodyPr/>
          <a:lstStyle/>
          <a:p>
            <a:pPr marL="571500" indent="-571500">
              <a:buFont typeface="+mj-lt"/>
              <a:buAutoNum type="romanUcPeriod"/>
            </a:pP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71550" lvl="1" indent="-57150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71550" lvl="1" indent="-57150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nhấp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71550" lvl="1" indent="-57150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(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cap="small" baseline="-25000" dirty="0" smtClean="0">
                <a:latin typeface="Times New Roman" pitchFamily="18" charset="0"/>
                <a:cs typeface="Times New Roman" pitchFamily="18" charset="0"/>
              </a:rPr>
              <a:t>M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= (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</a:p>
          <a:p>
            <a:pPr marL="971550" lvl="1" indent="-57150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447800" y="5410200"/>
          <a:ext cx="7239000" cy="1295400"/>
        </p:xfrm>
        <a:graphic>
          <a:graphicData uri="http://schemas.openxmlformats.org/presentationml/2006/ole">
            <p:oleObj spid="_x0000_s36866" name="Equation" r:id="rId3" imgW="2019240" imgH="431640" progId="Equation.3">
              <p:embed/>
            </p:oleObj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8705088" cy="4876800"/>
          </a:xfrm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Font typeface="+mj-lt"/>
              <a:buAutoNum type="arabicPeriod" startAt="2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chảy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lvl="1" indent="-5143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endParaRPr lang="en-US" sz="5400" b="1" cap="none" spc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371600" y="4038600"/>
          <a:ext cx="7086600" cy="1371600"/>
        </p:xfrm>
        <a:graphic>
          <a:graphicData uri="http://schemas.openxmlformats.org/presentationml/2006/ole">
            <p:oleObj spid="_x0000_s37890" name="Equation" r:id="rId3" imgW="1765080" imgH="431640" progId="Equation.3">
              <p:embed/>
            </p:oleObj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552688" cy="4800600"/>
          </a:xfrm>
        </p:spPr>
        <p:txBody>
          <a:bodyPr>
            <a:normAutofit/>
          </a:bodyPr>
          <a:lstStyle/>
          <a:p>
            <a:pPr marL="914400" lvl="1" indent="-514350">
              <a:buFont typeface="+mj-lt"/>
              <a:buAutoNum type="arabicPeriod" startAt="3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chảy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14400" lvl="1" indent="-5143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057400" y="3733800"/>
          <a:ext cx="5029200" cy="1371600"/>
        </p:xfrm>
        <a:graphic>
          <a:graphicData uri="http://schemas.openxmlformats.org/presentationml/2006/ole">
            <p:oleObj spid="_x0000_s38914" name="Equation" r:id="rId3" imgW="1041120" imgH="431640" progId="Equation.3">
              <p:embed/>
            </p:oleObj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THÀNH VIÊN NHÓM: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8229600" cy="3733800"/>
          </a:xfrm>
        </p:spPr>
        <p:txBody>
          <a:bodyPr/>
          <a:lstStyle/>
          <a:p>
            <a:pPr marL="596646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DƯƠNG THỊ DIỄM(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3,4).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ĐẶNG THANH DANH(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7,8,9).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NGUYỄN THỊ NHUNG HUYỀN(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5,6).</a:t>
            </a:r>
          </a:p>
          <a:p>
            <a:pPr marL="596646" indent="-514350">
              <a:buFont typeface="+mj-lt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NGUYỄN THỊ HƯỜNG(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1,2).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chảy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1" indent="-34290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Re</a:t>
            </a:r>
            <a:r>
              <a:rPr lang="en-US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1" indent="-571500">
              <a:buFont typeface="+mj-lt"/>
              <a:buAutoNum type="romanUcPeriod" startAt="2"/>
            </a:pP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71550" lvl="2" indent="-571500">
              <a:buFont typeface="+mj-lt"/>
              <a:buAutoNum type="arabicPeriod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71550" lvl="2" indent="-57150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71550" lvl="2" indent="-571500">
              <a:buFont typeface="+mj-lt"/>
              <a:buAutoNum type="arabicPeriod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1" indent="-34290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endParaRPr lang="en-US" sz="5400" b="1" cap="none" spc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362200" y="5334000"/>
          <a:ext cx="4572000" cy="914400"/>
        </p:xfrm>
        <a:graphic>
          <a:graphicData uri="http://schemas.openxmlformats.org/presentationml/2006/ole">
            <p:oleObj spid="_x0000_s39938" name="Equation" r:id="rId3" imgW="711000" imgH="228600" progId="Equation.3">
              <p:embed/>
            </p:oleObj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7630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Times New Roman" pitchFamily="18" charset="0"/>
              <a:buChar char="−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Times New Roman" pitchFamily="18" charset="0"/>
              <a:buChar char="−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k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228599" y="0"/>
            <a:ext cx="9372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981200" y="3962400"/>
          <a:ext cx="4114800" cy="1524000"/>
        </p:xfrm>
        <a:graphic>
          <a:graphicData uri="http://schemas.openxmlformats.org/presentationml/2006/ole">
            <p:oleObj spid="_x0000_s40962" name="Equation" r:id="rId3" imgW="1193760" imgH="634680" progId="Equation.3">
              <p:embed/>
            </p:oleObj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8686800" cy="510540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752600" y="3505200"/>
          <a:ext cx="4953000" cy="1295400"/>
        </p:xfrm>
        <a:graphic>
          <a:graphicData uri="http://schemas.openxmlformats.org/presentationml/2006/ole">
            <p:oleObj spid="_x0000_s41986" name="Equation" r:id="rId3" imgW="1663560" imgH="507960" progId="Equation.3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3124200" y="2514600"/>
          <a:ext cx="2667000" cy="914400"/>
        </p:xfrm>
        <a:graphic>
          <a:graphicData uri="http://schemas.openxmlformats.org/presentationml/2006/ole">
            <p:oleObj spid="_x0000_s41987" name="Equation" r:id="rId4" imgW="799920" imgH="393480" progId="Equation.3">
              <p:embed/>
            </p:oleObj>
          </a:graphicData>
        </a:graphic>
      </p:graphicFrame>
      <p:sp>
        <p:nvSpPr>
          <p:cNvPr id="6" name="Rectangle 5"/>
          <p:cNvSpPr/>
          <p:nvPr/>
        </p:nvSpPr>
        <p:spPr>
          <a:xfrm>
            <a:off x="1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752600"/>
            <a:ext cx="7498080" cy="4495800"/>
          </a:xfrm>
        </p:spPr>
        <p:txBody>
          <a:bodyPr/>
          <a:lstStyle/>
          <a:p>
            <a:pPr marL="971550" lvl="1" indent="-514350">
              <a:buFont typeface="+mj-lt"/>
              <a:buAutoNum type="arabicPeriod" startAt="2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71550" lvl="1" indent="-514350">
              <a:buFont typeface="+mj-lt"/>
              <a:buAutoNum type="arabicPeriod" startAt="2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>
              <a:buFont typeface="+mj-lt"/>
              <a:buAutoNum type="arabicPeriod" startAt="2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>
              <a:buFont typeface="+mj-lt"/>
              <a:buAutoNum type="arabicPeriod" startAt="2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71550" lvl="1" indent="-5143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quay.</a:t>
            </a:r>
          </a:p>
          <a:p>
            <a:pPr marL="971550" lvl="1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447800" y="2514600"/>
          <a:ext cx="6781800" cy="1193800"/>
        </p:xfrm>
        <a:graphic>
          <a:graphicData uri="http://schemas.openxmlformats.org/presentationml/2006/ole">
            <p:oleObj spid="_x0000_s43010" name="Equation" r:id="rId3" imgW="2171520" imgH="507960" progId="Equation.3">
              <p:embed/>
            </p:oleObj>
          </a:graphicData>
        </a:graphic>
      </p:graphicFrame>
      <p:sp>
        <p:nvSpPr>
          <p:cNvPr id="5" name="Rectangle 4"/>
          <p:cNvSpPr/>
          <p:nvPr/>
        </p:nvSpPr>
        <p:spPr>
          <a:xfrm>
            <a:off x="1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endParaRPr lang="en-US" sz="5400" b="1" cap="none" spc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752600"/>
            <a:ext cx="7498080" cy="4495800"/>
          </a:xfrm>
        </p:spPr>
        <p:txBody>
          <a:bodyPr>
            <a:normAutofit lnSpcReduction="10000"/>
          </a:bodyPr>
          <a:lstStyle/>
          <a:p>
            <a:pPr marL="914400" lvl="1" indent="-514350">
              <a:buFont typeface="+mj-lt"/>
              <a:buAutoNum type="arabicPeriod" startAt="3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14400" lvl="1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295400" y="2286000"/>
          <a:ext cx="6934200" cy="1397000"/>
        </p:xfrm>
        <a:graphic>
          <a:graphicData uri="http://schemas.openxmlformats.org/presentationml/2006/ole">
            <p:oleObj spid="_x0000_s44034" name="Equation" r:id="rId3" imgW="2501640" imgH="507960" progId="Equation.3">
              <p:embed/>
            </p:oleObj>
          </a:graphicData>
        </a:graphic>
      </p:graphicFrame>
      <p:sp>
        <p:nvSpPr>
          <p:cNvPr id="5" name="Rectangle 4"/>
          <p:cNvSpPr/>
          <p:nvPr/>
        </p:nvSpPr>
        <p:spPr>
          <a:xfrm>
            <a:off x="1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00600"/>
          </a:xfrm>
        </p:spPr>
        <p:txBody>
          <a:bodyPr>
            <a:normAutofit fontScale="92500" lnSpcReduction="20000"/>
          </a:bodyPr>
          <a:lstStyle/>
          <a:p>
            <a:pPr marL="914400" lvl="1" indent="-514350">
              <a:buFont typeface="+mj-lt"/>
              <a:buAutoNum type="arabicPeriod" startAt="4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Mômen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mômen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14400" lvl="1" indent="-5143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Font typeface="Arial" pitchFamily="34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14400" lvl="1" indent="-514350">
              <a:buFont typeface="Arial" pitchFamily="34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Font typeface="Arial" pitchFamily="34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>
              <a:buFont typeface="Arial" pitchFamily="34" charset="0"/>
              <a:buChar char="•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mômen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743200" y="2362200"/>
          <a:ext cx="4495800" cy="838200"/>
        </p:xfrm>
        <a:graphic>
          <a:graphicData uri="http://schemas.openxmlformats.org/presentationml/2006/ole">
            <p:oleObj spid="_x0000_s45058" name="Equation" r:id="rId3" imgW="1015920" imgH="431640" progId="Equation.3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524000" y="3657600"/>
          <a:ext cx="6477000" cy="965200"/>
        </p:xfrm>
        <a:graphic>
          <a:graphicData uri="http://schemas.openxmlformats.org/presentationml/2006/ole">
            <p:oleObj spid="_x0000_s45059" name="Equation" r:id="rId4" imgW="2539800" imgH="507960" progId="Equation.3">
              <p:embed/>
            </p:oleObj>
          </a:graphicData>
        </a:graphic>
      </p:graphicFrame>
      <p:sp>
        <p:nvSpPr>
          <p:cNvPr id="6" name="Rectangle 5"/>
          <p:cNvSpPr/>
          <p:nvPr/>
        </p:nvSpPr>
        <p:spPr>
          <a:xfrm>
            <a:off x="1" y="0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dẫn</a:t>
            </a:r>
            <a:endParaRPr 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H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= 1m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Q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= 0,075 m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/s					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n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nl-NL" dirty="0" smtClean="0">
                <a:latin typeface="Times New Roman" pitchFamily="18" charset="0"/>
                <a:cs typeface="Times New Roman" pitchFamily="18" charset="0"/>
                <a:sym typeface="Symbol"/>
              </a:rPr>
              <a:t>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1" y="304800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sz="5400" b="1" cap="none" spc="0" baseline="-25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en-US" sz="5400" b="1" cap="none" spc="0" baseline="-25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n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n(vg/ph), H(m), N(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Kw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819400" y="3352800"/>
          <a:ext cx="3276600" cy="2209800"/>
        </p:xfrm>
        <a:graphic>
          <a:graphicData uri="http://schemas.openxmlformats.org/presentationml/2006/ole">
            <p:oleObj spid="_x0000_s46082" name="Equation" r:id="rId3" imgW="1002960" imgH="1015920" progId="Equation.3">
              <p:embed/>
            </p:oleObj>
          </a:graphicData>
        </a:graphic>
      </p:graphicFrame>
      <p:sp>
        <p:nvSpPr>
          <p:cNvPr id="5" name="Rectangle 4"/>
          <p:cNvSpPr/>
          <p:nvPr/>
        </p:nvSpPr>
        <p:spPr>
          <a:xfrm>
            <a:off x="457201" y="304800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sz="5400" b="1" cap="none" spc="0" baseline="-25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en-US" sz="5400" b="1" cap="none" spc="0" baseline="-25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1" y="304800"/>
            <a:ext cx="8229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sz="5400" b="1" cap="none" spc="0" baseline="-25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en-US" sz="5400" b="1" cap="none" spc="0" baseline="-25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8077200" cy="2133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II.KHÁI NIỆM CHUNG VỀ 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5: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819400"/>
            <a:ext cx="7010400" cy="35052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thuỷ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rãi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581400"/>
            <a:ext cx="41529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1"/>
            <a:ext cx="7772400" cy="1143000"/>
          </a:xfrm>
          <a:solidFill>
            <a:schemeClr val="bg1"/>
          </a:solidFill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 THỦY LỰC CÁNH DẪN: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981200"/>
            <a:ext cx="8229600" cy="4343400"/>
          </a:xfrm>
        </p:spPr>
        <p:txBody>
          <a:bodyPr/>
          <a:lstStyle/>
          <a:p>
            <a:pPr marL="571500" indent="-571500" algn="l">
              <a:buFont typeface="+mj-lt"/>
              <a:buAutoNum type="romanUcPeriod"/>
            </a:pP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KHÁI NIỆM CHUNG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71500" indent="-571500" algn="l">
              <a:buFontTx/>
              <a:buChar char="-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marL="571500" indent="-571500" algn="l"/>
            <a:endParaRPr lang="en-US" dirty="0"/>
          </a:p>
        </p:txBody>
      </p:sp>
      <p:pic>
        <p:nvPicPr>
          <p:cNvPr id="1026" name="Picture 2" descr="G:\MAY THUY LUC CANH DAN\may bom li tam truc nga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81400"/>
            <a:ext cx="3352800" cy="2743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400" y="60960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BƠM LI TÂM</a:t>
            </a:r>
            <a:endParaRPr lang="en-US" sz="2800" dirty="0"/>
          </a:p>
        </p:txBody>
      </p:sp>
      <p:pic>
        <p:nvPicPr>
          <p:cNvPr id="1027" name="Picture 3" descr="G:\MAY THUY LUC CANH DAN\bom huong truc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810000"/>
            <a:ext cx="1905000" cy="304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67400" y="32004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BƠM TRỤC NGANG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633478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TUA BIN NƯỚC</a:t>
            </a:r>
            <a:endParaRPr lang="en-US" sz="28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1&gt; </a:t>
            </a:r>
            <a:r>
              <a:rPr lang="en-US" dirty="0" err="1" smtClean="0">
                <a:solidFill>
                  <a:srgbClr val="00B050"/>
                </a:solidFill>
              </a:rPr>
              <a:t>Công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dụng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của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bơm</a:t>
            </a:r>
            <a:r>
              <a:rPr lang="en-US" dirty="0" smtClean="0">
                <a:solidFill>
                  <a:srgbClr val="00B050"/>
                </a:solidFill>
              </a:rPr>
              <a:t>:</a:t>
            </a:r>
          </a:p>
          <a:p>
            <a:pPr marL="1097280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nông</a:t>
            </a:r>
            <a:r>
              <a:rPr lang="en-US" dirty="0" smtClean="0"/>
              <a:t> </a:t>
            </a:r>
            <a:r>
              <a:rPr lang="en-US" dirty="0" err="1" smtClean="0"/>
              <a:t>nghiệp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thủy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 </a:t>
            </a:r>
          </a:p>
          <a:p>
            <a:pPr marL="548640">
              <a:buNone/>
            </a:pPr>
            <a:r>
              <a:rPr lang="en-US" dirty="0" smtClean="0"/>
              <a:t>    </a:t>
            </a:r>
            <a:r>
              <a:rPr lang="en-US" dirty="0" err="1"/>
              <a:t>h</a:t>
            </a:r>
            <a:r>
              <a:rPr lang="en-US" dirty="0" err="1" smtClean="0"/>
              <a:t>óa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khí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chăn</a:t>
            </a:r>
            <a:r>
              <a:rPr lang="en-US" dirty="0" smtClean="0"/>
              <a:t> </a:t>
            </a:r>
            <a:r>
              <a:rPr lang="en-US" dirty="0" err="1" smtClean="0"/>
              <a:t>nuôi</a:t>
            </a:r>
            <a:r>
              <a:rPr lang="en-US" dirty="0" smtClean="0"/>
              <a:t> </a:t>
            </a:r>
            <a:r>
              <a:rPr lang="en-US" dirty="0" err="1" smtClean="0"/>
              <a:t>trồng</a:t>
            </a:r>
            <a:r>
              <a:rPr lang="en-US" dirty="0" smtClean="0"/>
              <a:t> </a:t>
            </a:r>
            <a:r>
              <a:rPr lang="en-US" dirty="0" err="1" smtClean="0"/>
              <a:t>trọt</a:t>
            </a:r>
            <a:r>
              <a:rPr lang="en-US" dirty="0" smtClean="0"/>
              <a:t>.</a:t>
            </a:r>
          </a:p>
          <a:p>
            <a:pPr marL="1097280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nghiệp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</a:t>
            </a:r>
          </a:p>
          <a:p>
            <a:pPr marL="548640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khai</a:t>
            </a:r>
            <a:r>
              <a:rPr lang="en-US" dirty="0" smtClean="0"/>
              <a:t> </a:t>
            </a:r>
            <a:r>
              <a:rPr lang="en-US" dirty="0" err="1" smtClean="0"/>
              <a:t>thác</a:t>
            </a:r>
            <a:r>
              <a:rPr lang="en-US" dirty="0" smtClean="0"/>
              <a:t> </a:t>
            </a:r>
            <a:r>
              <a:rPr lang="en-US" dirty="0" err="1" smtClean="0"/>
              <a:t>mỏ</a:t>
            </a:r>
            <a:r>
              <a:rPr lang="en-US" dirty="0" smtClean="0"/>
              <a:t>, </a:t>
            </a:r>
            <a:r>
              <a:rPr lang="en-US" dirty="0" err="1" smtClean="0"/>
              <a:t>quặng</a:t>
            </a:r>
            <a:r>
              <a:rPr lang="en-US" dirty="0" smtClean="0"/>
              <a:t> </a:t>
            </a:r>
            <a:r>
              <a:rPr lang="en-US" dirty="0" err="1" smtClean="0"/>
              <a:t>dầu</a:t>
            </a:r>
            <a:r>
              <a:rPr lang="en-US" dirty="0" smtClean="0"/>
              <a:t> hay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xây</a:t>
            </a:r>
            <a:r>
              <a:rPr lang="en-US" dirty="0" smtClean="0"/>
              <a:t> </a:t>
            </a:r>
            <a:r>
              <a:rPr lang="en-US" dirty="0" err="1" smtClean="0"/>
              <a:t>dựng</a:t>
            </a:r>
            <a:r>
              <a:rPr lang="en-US" dirty="0" smtClean="0"/>
              <a:t>.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phương</a:t>
            </a:r>
            <a:r>
              <a:rPr lang="en-US" dirty="0" smtClean="0"/>
              <a:t> </a:t>
            </a:r>
            <a:r>
              <a:rPr lang="en-US" dirty="0" err="1" smtClean="0"/>
              <a:t>tiện</a:t>
            </a:r>
            <a:r>
              <a:rPr lang="en-US" dirty="0" smtClean="0"/>
              <a:t> </a:t>
            </a:r>
            <a:r>
              <a:rPr lang="en-US" dirty="0" err="1" smtClean="0"/>
              <a:t>rất</a:t>
            </a:r>
            <a:r>
              <a:rPr lang="en-US" dirty="0" smtClean="0"/>
              <a:t> </a:t>
            </a:r>
            <a:r>
              <a:rPr lang="en-US" dirty="0" err="1" smtClean="0"/>
              <a:t>thuận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/>
              <a:t>k</a:t>
            </a:r>
            <a:r>
              <a:rPr lang="en-US" dirty="0" err="1" smtClean="0"/>
              <a:t>inh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vận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nghiệp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04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rgbClr val="00B050"/>
                </a:solidFill>
              </a:rPr>
              <a:t>2&gt; </a:t>
            </a:r>
            <a:r>
              <a:rPr lang="en-US" dirty="0" err="1" smtClean="0">
                <a:solidFill>
                  <a:srgbClr val="00B050"/>
                </a:solidFill>
              </a:rPr>
              <a:t>Phân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loại</a:t>
            </a:r>
            <a:r>
              <a:rPr lang="en-US" dirty="0" smtClean="0">
                <a:solidFill>
                  <a:srgbClr val="00B050"/>
                </a:solidFill>
              </a:rPr>
              <a:t>: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rất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r>
              <a:rPr lang="en-US" dirty="0" smtClean="0"/>
              <a:t>,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kiểu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. 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 </a:t>
            </a:r>
            <a:r>
              <a:rPr lang="en-US" dirty="0" smtClean="0"/>
              <a:t> Theo </a:t>
            </a:r>
            <a:r>
              <a:rPr lang="en-US" dirty="0" err="1"/>
              <a:t>n</a:t>
            </a:r>
            <a:r>
              <a:rPr lang="en-US" dirty="0" err="1" smtClean="0"/>
              <a:t>guyên</a:t>
            </a:r>
            <a:r>
              <a:rPr lang="en-US" dirty="0" smtClean="0"/>
              <a:t> </a:t>
            </a:r>
            <a:r>
              <a:rPr lang="en-US" dirty="0" err="1" smtClean="0"/>
              <a:t>lí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: </a:t>
            </a:r>
            <a:r>
              <a:rPr lang="en-US" dirty="0" err="1" smtClean="0"/>
              <a:t>có</a:t>
            </a:r>
            <a:r>
              <a:rPr lang="en-US" dirty="0" smtClean="0"/>
              <a:t> 2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cánh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: </a:t>
            </a:r>
            <a:r>
              <a:rPr lang="en-US" dirty="0" err="1" smtClean="0"/>
              <a:t>gồm</a:t>
            </a:r>
            <a:endParaRPr lang="en-US" dirty="0"/>
          </a:p>
        </p:txBody>
      </p:sp>
      <p:pic>
        <p:nvPicPr>
          <p:cNvPr id="1026" name="Picture 2" descr="G:\huyen\300px-Centrifugal_Pump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590800"/>
            <a:ext cx="3810868" cy="3912491"/>
          </a:xfrm>
          <a:prstGeom prst="rect">
            <a:avLst/>
          </a:prstGeom>
          <a:noFill/>
        </p:spPr>
      </p:pic>
      <p:pic>
        <p:nvPicPr>
          <p:cNvPr id="1028" name="Picture 4" descr="G:\huyen\300px-Warman_centrifugal_pump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124200"/>
            <a:ext cx="2514600" cy="3276600"/>
          </a:xfrm>
          <a:prstGeom prst="rect">
            <a:avLst/>
          </a:prstGeom>
          <a:noFill/>
        </p:spPr>
      </p:pic>
      <p:sp>
        <p:nvSpPr>
          <p:cNvPr id="9" name="Left-Right Arrow 8"/>
          <p:cNvSpPr/>
          <p:nvPr/>
        </p:nvSpPr>
        <p:spPr>
          <a:xfrm flipV="1">
            <a:off x="4038600" y="3505200"/>
            <a:ext cx="2286000" cy="3810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495800" y="4876800"/>
            <a:ext cx="1676400" cy="1447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C00000"/>
                </a:solidFill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</a:rPr>
              <a:t>bơm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</a:rPr>
              <a:t>li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</a:rPr>
              <a:t>tâm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11" name="Up-Down Arrow 10"/>
          <p:cNvSpPr/>
          <p:nvPr/>
        </p:nvSpPr>
        <p:spPr>
          <a:xfrm>
            <a:off x="5029200" y="3733800"/>
            <a:ext cx="457200" cy="12192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00B050"/>
                </a:solidFill>
              </a:rPr>
              <a:t>Phân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</a:rPr>
              <a:t>loại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-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cánh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2050" name="Picture 2" descr="G:\bom huong truc\bomhuongtruc500_S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209800"/>
            <a:ext cx="2286000" cy="3606800"/>
          </a:xfrm>
          <a:prstGeom prst="rect">
            <a:avLst/>
          </a:prstGeom>
          <a:noFill/>
        </p:spPr>
      </p:pic>
      <p:pic>
        <p:nvPicPr>
          <p:cNvPr id="2051" name="Picture 3" descr="G:\bom huong truc\htbx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429000"/>
            <a:ext cx="3352800" cy="2514600"/>
          </a:xfrm>
          <a:prstGeom prst="rect">
            <a:avLst/>
          </a:prstGeom>
          <a:noFill/>
        </p:spPr>
      </p:pic>
      <p:pic>
        <p:nvPicPr>
          <p:cNvPr id="2052" name="Picture 4" descr="G:\bom huong truc\image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3886200"/>
            <a:ext cx="2143125" cy="2143125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962400" y="1905000"/>
            <a:ext cx="3810000" cy="990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B</a:t>
            </a:r>
            <a:r>
              <a:rPr lang="en-US" sz="3200" dirty="0" err="1" smtClean="0">
                <a:solidFill>
                  <a:srgbClr val="FF0000"/>
                </a:solidFill>
              </a:rPr>
              <a:t>bơm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hướng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trục</a:t>
            </a: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563562"/>
          </a:xfrm>
        </p:spPr>
        <p:txBody>
          <a:bodyPr>
            <a:normAutofit fontScale="90000"/>
          </a:bodyPr>
          <a:lstStyle/>
          <a:p>
            <a:r>
              <a:rPr lang="en-US" sz="3200" dirty="0" err="1" smtClean="0">
                <a:solidFill>
                  <a:srgbClr val="00B050"/>
                </a:solidFill>
              </a:rPr>
              <a:t>Phân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</a:rPr>
              <a:t>loại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915400" cy="53340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-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: </a:t>
            </a:r>
            <a:r>
              <a:rPr lang="en-US" dirty="0" err="1" smtClean="0"/>
              <a:t>bơm</a:t>
            </a:r>
            <a:r>
              <a:rPr lang="en-US" dirty="0" smtClean="0"/>
              <a:t> pit </a:t>
            </a:r>
            <a:r>
              <a:rPr lang="en-US" dirty="0" err="1" smtClean="0"/>
              <a:t>tông</a:t>
            </a:r>
            <a:r>
              <a:rPr lang="en-US" dirty="0" smtClean="0"/>
              <a:t>,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rôto</a:t>
            </a:r>
            <a:r>
              <a:rPr lang="en-US" dirty="0" smtClean="0"/>
              <a:t>,…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147" name="Picture 3" descr="G:\pittong\images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81200"/>
            <a:ext cx="2514600" cy="2209800"/>
          </a:xfrm>
          <a:prstGeom prst="rect">
            <a:avLst/>
          </a:prstGeom>
          <a:noFill/>
        </p:spPr>
      </p:pic>
      <p:pic>
        <p:nvPicPr>
          <p:cNvPr id="6148" name="Picture 4" descr="G:\pittong\small_hrh128702663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191000"/>
            <a:ext cx="2971800" cy="2438400"/>
          </a:xfrm>
          <a:prstGeom prst="rect">
            <a:avLst/>
          </a:prstGeom>
          <a:noFill/>
        </p:spPr>
      </p:pic>
      <p:pic>
        <p:nvPicPr>
          <p:cNvPr id="6149" name="Picture 5" descr="G:\pittong\roto\19-May-06-oto-hui291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1752600"/>
            <a:ext cx="3743325" cy="2400300"/>
          </a:xfrm>
          <a:prstGeom prst="rect">
            <a:avLst/>
          </a:prstGeom>
          <a:noFill/>
        </p:spPr>
      </p:pic>
      <p:pic>
        <p:nvPicPr>
          <p:cNvPr id="6150" name="Picture 6" descr="G:\pittong\roto\slide_3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4343400"/>
            <a:ext cx="2667000" cy="22860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00B050"/>
                </a:solidFill>
              </a:rPr>
              <a:t>Phân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</a:rPr>
              <a:t>loại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/>
              <a:t> </a:t>
            </a:r>
            <a:r>
              <a:rPr lang="en-US" dirty="0" smtClean="0"/>
              <a:t> Theo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: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:</a:t>
            </a:r>
          </a:p>
          <a:p>
            <a:pPr>
              <a:buNone/>
            </a:pPr>
            <a:r>
              <a:rPr lang="en-US" dirty="0" smtClean="0"/>
              <a:t>       -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nồi</a:t>
            </a:r>
            <a:r>
              <a:rPr lang="en-US" dirty="0" smtClean="0"/>
              <a:t> </a:t>
            </a:r>
            <a:r>
              <a:rPr lang="en-US" dirty="0" err="1" smtClean="0"/>
              <a:t>hơi</a:t>
            </a:r>
            <a:r>
              <a:rPr lang="en-US" dirty="0" smtClean="0"/>
              <a:t>: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nhiệt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6" name="Picture 4" descr="G:\pittong\roto\bom cap nuoc\larger_ekz130976621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200400"/>
            <a:ext cx="3124200" cy="2971800"/>
          </a:xfrm>
          <a:prstGeom prst="rect">
            <a:avLst/>
          </a:prstGeom>
          <a:noFill/>
        </p:spPr>
      </p:pic>
      <p:pic>
        <p:nvPicPr>
          <p:cNvPr id="3077" name="Picture 5" descr="G:\pittong\roto\bom cap nuoc\larger_zab131898719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048000"/>
            <a:ext cx="3048000" cy="32766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868362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00B050"/>
                </a:solidFill>
              </a:rPr>
              <a:t>Phân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</a:rPr>
              <a:t>loại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 -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dầu</a:t>
            </a:r>
            <a:r>
              <a:rPr lang="en-US" dirty="0" smtClean="0"/>
              <a:t>: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r>
              <a:rPr lang="en-US" dirty="0" smtClean="0"/>
              <a:t> </a:t>
            </a:r>
            <a:r>
              <a:rPr lang="en-US" dirty="0" err="1" smtClean="0"/>
              <a:t>truyền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thủy</a:t>
            </a:r>
            <a:r>
              <a:rPr lang="en-US" dirty="0" smtClean="0"/>
              <a:t> </a:t>
            </a:r>
            <a:r>
              <a:rPr lang="en-US" dirty="0" err="1" smtClean="0"/>
              <a:t>lực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101" name="Picture 5" descr="G:\cuu hoa\dcms1232524726CF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200400"/>
            <a:ext cx="3505200" cy="2819400"/>
          </a:xfrm>
          <a:prstGeom prst="rect">
            <a:avLst/>
          </a:prstGeom>
          <a:noFill/>
        </p:spPr>
      </p:pic>
      <p:pic>
        <p:nvPicPr>
          <p:cNvPr id="4102" name="Picture 6" descr="G:\cuu hoa\PGA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667000"/>
            <a:ext cx="3657600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00B050"/>
                </a:solidFill>
              </a:rPr>
              <a:t>Phân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</a:rPr>
              <a:t>loại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-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cứu</a:t>
            </a:r>
            <a:r>
              <a:rPr lang="en-US" dirty="0" smtClean="0"/>
              <a:t> </a:t>
            </a:r>
            <a:r>
              <a:rPr lang="en-US" dirty="0" err="1" smtClean="0"/>
              <a:t>hỏa</a:t>
            </a: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-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-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5123" name="Picture 3" descr="G:\cuu hoa\larger_imy1314607345[1]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600200"/>
            <a:ext cx="3744686" cy="3048000"/>
          </a:xfrm>
          <a:prstGeom prst="rect">
            <a:avLst/>
          </a:prstGeom>
          <a:noFill/>
        </p:spPr>
      </p:pic>
      <p:sp>
        <p:nvSpPr>
          <p:cNvPr id="6" name="Up Arrow 5"/>
          <p:cNvSpPr/>
          <p:nvPr/>
        </p:nvSpPr>
        <p:spPr>
          <a:xfrm>
            <a:off x="6553200" y="4495800"/>
            <a:ext cx="609600" cy="1066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419600" y="4953000"/>
            <a:ext cx="2362200" cy="1371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n</a:t>
            </a:r>
            <a:r>
              <a:rPr lang="en-US" sz="3200" dirty="0" err="1" smtClean="0">
                <a:solidFill>
                  <a:schemeClr val="tx1"/>
                </a:solidFill>
              </a:rPr>
              <a:t>Bơm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cứu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hỏa</a:t>
            </a:r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00B050"/>
                </a:solidFill>
              </a:rPr>
              <a:t>Phân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</a:rPr>
              <a:t>loại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  Theo </a:t>
            </a:r>
            <a:r>
              <a:rPr lang="en-US" dirty="0" err="1" smtClean="0"/>
              <a:t>phạm</a:t>
            </a:r>
            <a:r>
              <a:rPr lang="en-US" dirty="0" smtClean="0"/>
              <a:t> vi </a:t>
            </a:r>
            <a:r>
              <a:rPr lang="en-US" dirty="0" err="1" smtClean="0"/>
              <a:t>cột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: </a:t>
            </a:r>
            <a:r>
              <a:rPr lang="en-US" dirty="0" err="1" smtClean="0"/>
              <a:t>gồm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cột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cao</a:t>
            </a:r>
            <a:r>
              <a:rPr lang="en-US" dirty="0" smtClean="0"/>
              <a:t>,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bình</a:t>
            </a:r>
            <a:r>
              <a:rPr lang="en-US" dirty="0" smtClean="0"/>
              <a:t>, </a:t>
            </a:r>
            <a:r>
              <a:rPr lang="en-US" dirty="0" err="1" smtClean="0"/>
              <a:t>thấp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7171" name="Picture 3" descr="G:\huyen\bom tang ap\21_DOOL_080921_P1_SHOP_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743200"/>
            <a:ext cx="2857500" cy="2047875"/>
          </a:xfrm>
          <a:prstGeom prst="rect">
            <a:avLst/>
          </a:prstGeom>
          <a:noFill/>
        </p:spPr>
      </p:pic>
      <p:pic>
        <p:nvPicPr>
          <p:cNvPr id="7172" name="Picture 4" descr="G:\huyen\bom tang ap\21_DOOL_080921_P1_SHOP_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438400"/>
            <a:ext cx="4146698" cy="2971800"/>
          </a:xfrm>
          <a:prstGeom prst="rect">
            <a:avLst/>
          </a:prstGeom>
          <a:noFill/>
        </p:spPr>
      </p:pic>
      <p:pic>
        <p:nvPicPr>
          <p:cNvPr id="7173" name="Picture 5" descr="G:\huyen\bom tang ap\21_DOOL_080921_P1_SHOP_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4038600"/>
            <a:ext cx="3848100" cy="28194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G:\cuu hoa\cap nuoc\bom luu\bom-luu-luong-lon-cs-b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2438400"/>
            <a:ext cx="3810000" cy="3114675"/>
          </a:xfrm>
          <a:prstGeom prst="rect">
            <a:avLst/>
          </a:prstGeom>
          <a:noFill/>
        </p:spPr>
      </p:pic>
      <p:pic>
        <p:nvPicPr>
          <p:cNvPr id="8198" name="Picture 6" descr="G:\cuu hoa\cap nuoc\bom luu\PU-401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3886200"/>
            <a:ext cx="2819400" cy="2819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00B050"/>
                </a:solidFill>
              </a:rPr>
              <a:t>Phân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err="1" smtClean="0">
                <a:solidFill>
                  <a:srgbClr val="00B050"/>
                </a:solidFill>
              </a:rPr>
              <a:t>loại</a:t>
            </a:r>
            <a:endParaRPr lang="en-US" sz="3200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phân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: </a:t>
            </a:r>
            <a:r>
              <a:rPr lang="en-US" dirty="0" err="1" smtClean="0"/>
              <a:t>lớn</a:t>
            </a:r>
            <a:r>
              <a:rPr lang="en-US" dirty="0" smtClean="0"/>
              <a:t> , </a:t>
            </a: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bình</a:t>
            </a:r>
            <a:r>
              <a:rPr lang="en-US" dirty="0" smtClean="0"/>
              <a:t>, </a:t>
            </a:r>
            <a:r>
              <a:rPr lang="en-US" dirty="0" err="1" smtClean="0"/>
              <a:t>nhỏ</a:t>
            </a:r>
            <a:endParaRPr lang="en-US" dirty="0"/>
          </a:p>
        </p:txBody>
      </p:sp>
      <p:pic>
        <p:nvPicPr>
          <p:cNvPr id="8196" name="Picture 4" descr="G:\cuu hoa\cap nuoc\bom luu\200807230846148957618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2209800"/>
            <a:ext cx="3276600" cy="31242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0070C0"/>
                </a:solidFill>
              </a:rPr>
              <a:t>Phần</a:t>
            </a:r>
            <a:r>
              <a:rPr lang="en-US" dirty="0" smtClean="0">
                <a:solidFill>
                  <a:srgbClr val="0070C0"/>
                </a:solidFill>
              </a:rPr>
              <a:t> 6: </a:t>
            </a:r>
            <a:r>
              <a:rPr lang="en-US" dirty="0" err="1" smtClean="0">
                <a:solidFill>
                  <a:srgbClr val="0070C0"/>
                </a:solidFill>
              </a:rPr>
              <a:t>Các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T</a:t>
            </a:r>
            <a:r>
              <a:rPr lang="en-US" dirty="0" err="1" smtClean="0">
                <a:solidFill>
                  <a:srgbClr val="0070C0"/>
                </a:solidFill>
              </a:rPr>
              <a:t>hông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S</a:t>
            </a:r>
            <a:r>
              <a:rPr lang="en-US" dirty="0" err="1" smtClean="0">
                <a:solidFill>
                  <a:srgbClr val="0070C0"/>
                </a:solidFill>
              </a:rPr>
              <a:t>ố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S</a:t>
            </a:r>
            <a:r>
              <a:rPr lang="en-US" dirty="0" err="1" smtClean="0">
                <a:solidFill>
                  <a:srgbClr val="0070C0"/>
                </a:solidFill>
              </a:rPr>
              <a:t>ơ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B</a:t>
            </a:r>
            <a:r>
              <a:rPr lang="en-US" dirty="0" err="1" smtClean="0">
                <a:solidFill>
                  <a:srgbClr val="0070C0"/>
                </a:solidFill>
              </a:rPr>
              <a:t>ản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C</a:t>
            </a:r>
            <a:r>
              <a:rPr lang="en-US" dirty="0" err="1" smtClean="0">
                <a:solidFill>
                  <a:srgbClr val="0070C0"/>
                </a:solidFill>
              </a:rPr>
              <a:t>ủa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err="1">
                <a:solidFill>
                  <a:srgbClr val="0070C0"/>
                </a:solidFill>
              </a:rPr>
              <a:t>B</a:t>
            </a:r>
            <a:r>
              <a:rPr lang="en-US" dirty="0" err="1" smtClean="0">
                <a:solidFill>
                  <a:srgbClr val="0070C0"/>
                </a:solidFill>
              </a:rPr>
              <a:t>ơm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1&gt; </a:t>
            </a:r>
            <a:r>
              <a:rPr lang="en-US" dirty="0" err="1" smtClean="0">
                <a:solidFill>
                  <a:srgbClr val="00B050"/>
                </a:solidFill>
              </a:rPr>
              <a:t>Lưu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lượng</a:t>
            </a:r>
            <a:r>
              <a:rPr lang="en-US" dirty="0" smtClean="0">
                <a:solidFill>
                  <a:srgbClr val="00B050"/>
                </a:solidFill>
              </a:rPr>
              <a:t> :</a:t>
            </a:r>
          </a:p>
          <a:p>
            <a:pPr>
              <a:buFont typeface="Wingdings" pitchFamily="2" charset="2"/>
              <a:buChar char="§"/>
            </a:pP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lỏng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vận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       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B050"/>
                </a:solidFill>
              </a:rPr>
              <a:t>  </a:t>
            </a:r>
            <a:r>
              <a:rPr lang="en-US" dirty="0" err="1" smtClean="0"/>
              <a:t>gồm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tuhể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tích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xác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cụ</a:t>
            </a:r>
            <a:r>
              <a:rPr lang="en-US" dirty="0" smtClean="0"/>
              <a:t> </a:t>
            </a:r>
            <a:r>
              <a:rPr lang="en-US" dirty="0" err="1" smtClean="0"/>
              <a:t>đo</a:t>
            </a:r>
            <a:r>
              <a:rPr lang="en-US" dirty="0" smtClean="0"/>
              <a:t> </a:t>
            </a:r>
            <a:r>
              <a:rPr lang="en-US" dirty="0" err="1" smtClean="0"/>
              <a:t>tức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lắp</a:t>
            </a:r>
            <a:r>
              <a:rPr lang="en-US" dirty="0" smtClean="0"/>
              <a:t> </a:t>
            </a:r>
            <a:r>
              <a:rPr lang="en-US" dirty="0" err="1" smtClean="0"/>
              <a:t>ống</a:t>
            </a:r>
            <a:r>
              <a:rPr lang="en-US" dirty="0" smtClean="0"/>
              <a:t> </a:t>
            </a:r>
            <a:r>
              <a:rPr lang="en-US" dirty="0" err="1" smtClean="0"/>
              <a:t>đẩy</a:t>
            </a:r>
            <a:r>
              <a:rPr lang="en-US" dirty="0" smtClean="0"/>
              <a:t>.</a:t>
            </a:r>
            <a:endParaRPr lang="en-US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 THỦY LỰC CÁNH DẪN: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phận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r>
              <a:rPr lang="en-US" dirty="0" smtClean="0"/>
              <a:t>: </a:t>
            </a:r>
            <a:r>
              <a:rPr lang="en-US" dirty="0" err="1" smtClean="0">
                <a:solidFill>
                  <a:srgbClr val="00B050"/>
                </a:solidFill>
              </a:rPr>
              <a:t>Bánh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công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tác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4" name="Picture 2" descr="G:\MAY THUY LUC CANH DAN\video lobe pump bom canh gat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362200"/>
            <a:ext cx="5181600" cy="3962400"/>
          </a:xfrm>
          <a:prstGeom prst="rect">
            <a:avLst/>
          </a:prstGeom>
          <a:noFill/>
        </p:spPr>
      </p:pic>
      <p:cxnSp>
        <p:nvCxnSpPr>
          <p:cNvPr id="19" name="Straight Arrow Connector 18"/>
          <p:cNvCxnSpPr/>
          <p:nvPr/>
        </p:nvCxnSpPr>
        <p:spPr>
          <a:xfrm>
            <a:off x="3200400" y="4267200"/>
            <a:ext cx="2743200" cy="990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352800" y="3124200"/>
            <a:ext cx="22860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990600" y="3124200"/>
            <a:ext cx="23622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152400" y="4267200"/>
            <a:ext cx="3048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066800" y="2667000"/>
            <a:ext cx="2244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 LỎNG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0" y="3810000"/>
            <a:ext cx="3635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CÁNH DẪN(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cong)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2&gt; </a:t>
            </a:r>
            <a:r>
              <a:rPr lang="en-US" dirty="0" err="1" smtClean="0">
                <a:solidFill>
                  <a:srgbClr val="00B050"/>
                </a:solidFill>
              </a:rPr>
              <a:t>Cột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áp</a:t>
            </a:r>
            <a:r>
              <a:rPr lang="en-US" dirty="0" smtClean="0">
                <a:solidFill>
                  <a:srgbClr val="00B050"/>
                </a:solidFill>
              </a:rPr>
              <a:t> :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truyền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lỏng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               </a:t>
            </a:r>
            <a:r>
              <a:rPr lang="en-US" dirty="0" smtClean="0"/>
              <a:t>H = (p</a:t>
            </a:r>
            <a:r>
              <a:rPr lang="en-US" baseline="-25000" dirty="0" smtClean="0"/>
              <a:t>4</a:t>
            </a:r>
            <a:r>
              <a:rPr lang="en-US" dirty="0" smtClean="0"/>
              <a:t> – p</a:t>
            </a:r>
            <a:r>
              <a:rPr lang="en-US" baseline="-25000" dirty="0" smtClean="0"/>
              <a:t>1</a:t>
            </a:r>
            <a:r>
              <a:rPr lang="en-US" dirty="0" smtClean="0"/>
              <a:t>) / </a:t>
            </a:r>
            <a:r>
              <a:rPr lang="en-US" dirty="0" smtClean="0">
                <a:sym typeface="Symbol"/>
              </a:rPr>
              <a:t> + Z + (v</a:t>
            </a:r>
            <a:r>
              <a:rPr lang="en-US" baseline="30000" dirty="0" smtClean="0">
                <a:sym typeface="Symbol"/>
              </a:rPr>
              <a:t>2</a:t>
            </a:r>
            <a:r>
              <a:rPr lang="en-US" baseline="-25000" dirty="0" smtClean="0">
                <a:sym typeface="Symbol"/>
              </a:rPr>
              <a:t>4</a:t>
            </a:r>
            <a:r>
              <a:rPr lang="en-US" dirty="0" smtClean="0">
                <a:sym typeface="Symbol"/>
              </a:rPr>
              <a:t> + v</a:t>
            </a:r>
            <a:r>
              <a:rPr lang="en-US" baseline="30000" dirty="0" smtClean="0">
                <a:sym typeface="Symbol"/>
              </a:rPr>
              <a:t>2</a:t>
            </a:r>
            <a:r>
              <a:rPr lang="en-US" baseline="-25000" dirty="0" smtClean="0">
                <a:sym typeface="Symbol"/>
              </a:rPr>
              <a:t>1</a:t>
            </a:r>
            <a:r>
              <a:rPr lang="en-US" dirty="0" smtClean="0">
                <a:sym typeface="Symbol"/>
              </a:rPr>
              <a:t>) / 2g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6800" y="4038600"/>
            <a:ext cx="7162800" cy="175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C00000"/>
                </a:solidFill>
              </a:rPr>
              <a:t>H = (p</a:t>
            </a:r>
            <a:r>
              <a:rPr lang="en-US" sz="3600" baseline="-25000" dirty="0" smtClean="0">
                <a:solidFill>
                  <a:srgbClr val="C00000"/>
                </a:solidFill>
              </a:rPr>
              <a:t>4</a:t>
            </a:r>
            <a:r>
              <a:rPr lang="en-US" sz="3600" dirty="0" smtClean="0">
                <a:solidFill>
                  <a:srgbClr val="C00000"/>
                </a:solidFill>
              </a:rPr>
              <a:t> – p</a:t>
            </a:r>
            <a:r>
              <a:rPr lang="en-US" sz="3600" baseline="-25000" dirty="0" smtClean="0">
                <a:solidFill>
                  <a:srgbClr val="C00000"/>
                </a:solidFill>
              </a:rPr>
              <a:t>1</a:t>
            </a:r>
            <a:r>
              <a:rPr lang="en-US" sz="3600" dirty="0" smtClean="0">
                <a:solidFill>
                  <a:srgbClr val="C00000"/>
                </a:solidFill>
              </a:rPr>
              <a:t>) /</a:t>
            </a:r>
            <a:r>
              <a:rPr lang="en-US" sz="3600" dirty="0" smtClean="0">
                <a:solidFill>
                  <a:srgbClr val="C00000"/>
                </a:solidFill>
                <a:sym typeface="Symbol"/>
              </a:rPr>
              <a:t> +Z + (v</a:t>
            </a:r>
            <a:r>
              <a:rPr lang="en-US" sz="3600" baseline="30000" dirty="0" smtClean="0">
                <a:solidFill>
                  <a:srgbClr val="C00000"/>
                </a:solidFill>
                <a:sym typeface="Symbol"/>
              </a:rPr>
              <a:t>2</a:t>
            </a:r>
            <a:r>
              <a:rPr lang="en-US" sz="3600" baseline="-25000" dirty="0" smtClean="0">
                <a:solidFill>
                  <a:srgbClr val="C00000"/>
                </a:solidFill>
                <a:sym typeface="Symbol"/>
              </a:rPr>
              <a:t>4</a:t>
            </a:r>
            <a:r>
              <a:rPr lang="en-US" sz="3600" dirty="0" smtClean="0">
                <a:solidFill>
                  <a:srgbClr val="C00000"/>
                </a:solidFill>
                <a:sym typeface="Symbol"/>
              </a:rPr>
              <a:t> – v</a:t>
            </a:r>
            <a:r>
              <a:rPr lang="en-US" sz="3600" baseline="30000" dirty="0" smtClean="0">
                <a:solidFill>
                  <a:srgbClr val="C00000"/>
                </a:solidFill>
                <a:sym typeface="Symbol"/>
              </a:rPr>
              <a:t>2</a:t>
            </a:r>
            <a:r>
              <a:rPr lang="en-US" sz="3600" baseline="-25000" dirty="0" smtClean="0">
                <a:solidFill>
                  <a:srgbClr val="C00000"/>
                </a:solidFill>
                <a:sym typeface="Symbol"/>
              </a:rPr>
              <a:t>1</a:t>
            </a:r>
            <a:r>
              <a:rPr lang="en-US" sz="3600" dirty="0" smtClean="0">
                <a:solidFill>
                  <a:srgbClr val="C00000"/>
                </a:solidFill>
                <a:sym typeface="Symbol"/>
              </a:rPr>
              <a:t>)/2g +</a:t>
            </a:r>
            <a:r>
              <a:rPr lang="el-GR" sz="3600" dirty="0" smtClean="0">
                <a:solidFill>
                  <a:srgbClr val="C00000"/>
                </a:solidFill>
                <a:sym typeface="Symbol"/>
              </a:rPr>
              <a:t>Σ</a:t>
            </a:r>
            <a:r>
              <a:rPr lang="en-US" sz="3600" dirty="0" smtClean="0">
                <a:solidFill>
                  <a:srgbClr val="C00000"/>
                </a:solidFill>
                <a:sym typeface="Symbol"/>
              </a:rPr>
              <a:t>h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486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3&gt; </a:t>
            </a:r>
            <a:r>
              <a:rPr lang="en-US" dirty="0" err="1" smtClean="0">
                <a:solidFill>
                  <a:srgbClr val="00B050"/>
                </a:solidFill>
              </a:rPr>
              <a:t>Công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suất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và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hiệu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suất</a:t>
            </a:r>
            <a:r>
              <a:rPr lang="en-US" dirty="0" smtClean="0">
                <a:solidFill>
                  <a:srgbClr val="00B050"/>
                </a:solidFill>
              </a:rPr>
              <a:t>: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suất</a:t>
            </a:r>
            <a:r>
              <a:rPr lang="en-US" dirty="0"/>
              <a:t> </a:t>
            </a:r>
            <a:r>
              <a:rPr lang="en-US" dirty="0" err="1" smtClean="0"/>
              <a:t>thuỷ</a:t>
            </a:r>
            <a:r>
              <a:rPr lang="en-US" dirty="0" smtClean="0"/>
              <a:t> </a:t>
            </a:r>
            <a:r>
              <a:rPr lang="en-US" dirty="0" err="1" smtClean="0"/>
              <a:t>lực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r>
              <a:rPr lang="en-US" dirty="0" smtClean="0"/>
              <a:t>: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: </a:t>
            </a:r>
            <a:r>
              <a:rPr lang="en-US" dirty="0" smtClean="0">
                <a:sym typeface="Symbol"/>
              </a:rPr>
              <a:t> </a:t>
            </a:r>
            <a:r>
              <a:rPr lang="en-US" dirty="0" err="1" smtClean="0">
                <a:sym typeface="Symbol"/>
              </a:rPr>
              <a:t>là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khối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lượng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riêng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chất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lỏng</a:t>
            </a:r>
            <a:endParaRPr lang="en-US" dirty="0" smtClean="0">
              <a:sym typeface="Symbol"/>
            </a:endParaRPr>
          </a:p>
          <a:p>
            <a:pPr>
              <a:buNone/>
            </a:pPr>
            <a:r>
              <a:rPr lang="en-US" dirty="0">
                <a:sym typeface="Symbol"/>
              </a:rPr>
              <a:t> </a:t>
            </a:r>
            <a:r>
              <a:rPr lang="en-US" dirty="0" smtClean="0">
                <a:sym typeface="Symbol"/>
              </a:rPr>
              <a:t>                  Q </a:t>
            </a:r>
            <a:r>
              <a:rPr lang="en-US" dirty="0" err="1" smtClean="0">
                <a:sym typeface="Symbol"/>
              </a:rPr>
              <a:t>là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lưu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lượng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của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bơm</a:t>
            </a:r>
            <a:endParaRPr lang="en-US" dirty="0" smtClean="0">
              <a:sym typeface="Symbol"/>
            </a:endParaRPr>
          </a:p>
          <a:p>
            <a:pPr>
              <a:buNone/>
            </a:pPr>
            <a:r>
              <a:rPr lang="en-US" dirty="0">
                <a:sym typeface="Symbol"/>
              </a:rPr>
              <a:t> </a:t>
            </a:r>
            <a:r>
              <a:rPr lang="en-US" dirty="0" smtClean="0">
                <a:sym typeface="Symbol"/>
              </a:rPr>
              <a:t>                  H </a:t>
            </a:r>
            <a:r>
              <a:rPr lang="en-US" dirty="0" err="1" smtClean="0">
                <a:sym typeface="Symbol"/>
              </a:rPr>
              <a:t>là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cột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áp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toàn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phần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của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bơm</a:t>
            </a:r>
            <a:endParaRPr lang="en-US" dirty="0" smtClean="0">
              <a:sym typeface="Symbol"/>
            </a:endParaRPr>
          </a:p>
          <a:p>
            <a:pPr>
              <a:buNone/>
            </a:pPr>
            <a:r>
              <a:rPr lang="en-US" dirty="0" smtClean="0">
                <a:sym typeface="Symbol"/>
              </a:rPr>
              <a:t>   </a:t>
            </a:r>
            <a:r>
              <a:rPr lang="en-US" dirty="0" err="1" smtClean="0">
                <a:sym typeface="Symbol"/>
              </a:rPr>
              <a:t>Hiệu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suất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toàn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phần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của</a:t>
            </a:r>
            <a:r>
              <a:rPr lang="en-US" dirty="0" smtClean="0">
                <a:sym typeface="Symbol"/>
              </a:rPr>
              <a:t> </a:t>
            </a:r>
            <a:r>
              <a:rPr lang="en-US" dirty="0" err="1" smtClean="0">
                <a:sym typeface="Symbol"/>
              </a:rPr>
              <a:t>bơm</a:t>
            </a:r>
            <a:r>
              <a:rPr lang="en-US" dirty="0" smtClean="0">
                <a:sym typeface="Symbol"/>
              </a:rPr>
              <a:t>:</a:t>
            </a:r>
          </a:p>
          <a:p>
            <a:pPr>
              <a:buNone/>
            </a:pPr>
            <a:endParaRPr lang="en-US" dirty="0">
              <a:sym typeface="Symbol"/>
            </a:endParaRPr>
          </a:p>
          <a:p>
            <a:pPr>
              <a:buNone/>
            </a:pPr>
            <a:endParaRPr lang="en-US" dirty="0">
              <a:sym typeface="Symbol"/>
            </a:endParaRPr>
          </a:p>
          <a:p>
            <a:pPr>
              <a:buNone/>
            </a:pPr>
            <a:endParaRPr lang="en-US" dirty="0" smtClean="0">
              <a:sym typeface="Symbo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62200" y="2819400"/>
            <a:ext cx="5257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C00000"/>
                </a:solidFill>
              </a:rPr>
              <a:t>N</a:t>
            </a:r>
            <a:r>
              <a:rPr lang="en-US" sz="3600" baseline="-25000" dirty="0" smtClean="0">
                <a:solidFill>
                  <a:srgbClr val="C00000"/>
                </a:solidFill>
              </a:rPr>
              <a:t>tl</a:t>
            </a:r>
            <a:r>
              <a:rPr lang="en-US" sz="3600" dirty="0" smtClean="0">
                <a:solidFill>
                  <a:srgbClr val="C00000"/>
                </a:solidFill>
              </a:rPr>
              <a:t> = </a:t>
            </a:r>
            <a:r>
              <a:rPr lang="en-US" sz="3600" dirty="0" smtClean="0">
                <a:solidFill>
                  <a:srgbClr val="C00000"/>
                </a:solidFill>
                <a:sym typeface="Symbol"/>
              </a:rPr>
              <a:t>QH/ 1000  (kW)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72200" y="6096000"/>
            <a:ext cx="32766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 smtClean="0">
                <a:solidFill>
                  <a:srgbClr val="C00000"/>
                </a:solidFill>
              </a:rPr>
              <a:t>η</a:t>
            </a:r>
            <a:r>
              <a:rPr lang="en-US" sz="3600" dirty="0" smtClean="0">
                <a:solidFill>
                  <a:srgbClr val="C00000"/>
                </a:solidFill>
              </a:rPr>
              <a:t>= N</a:t>
            </a:r>
            <a:r>
              <a:rPr lang="en-US" sz="3600" baseline="-25000" dirty="0" smtClean="0">
                <a:solidFill>
                  <a:srgbClr val="C00000"/>
                </a:solidFill>
              </a:rPr>
              <a:t>tl</a:t>
            </a:r>
            <a:r>
              <a:rPr lang="en-US" sz="3600" dirty="0" smtClean="0">
                <a:solidFill>
                  <a:srgbClr val="C00000"/>
                </a:solidFill>
              </a:rPr>
              <a:t> /N</a:t>
            </a:r>
            <a:r>
              <a:rPr lang="en-US" sz="3600" baseline="-25000" dirty="0" smtClean="0">
                <a:solidFill>
                  <a:srgbClr val="C00000"/>
                </a:solidFill>
              </a:rPr>
              <a:t> 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B050"/>
                </a:solidFill>
              </a:rPr>
              <a:t>4&gt; </a:t>
            </a:r>
            <a:r>
              <a:rPr lang="en-US" dirty="0" err="1" smtClean="0">
                <a:solidFill>
                  <a:srgbClr val="00B050"/>
                </a:solidFill>
              </a:rPr>
              <a:t>Cột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áp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và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chiều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cao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hút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cho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phép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của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bơm</a:t>
            </a:r>
            <a:endParaRPr lang="en-US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- </a:t>
            </a:r>
            <a:r>
              <a:rPr lang="en-US" dirty="0" err="1" smtClean="0"/>
              <a:t>Cột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hút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chênh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suất</a:t>
            </a:r>
            <a:r>
              <a:rPr lang="en-US" dirty="0" smtClean="0"/>
              <a:t>, </a:t>
            </a:r>
            <a:r>
              <a:rPr lang="en-US" dirty="0" err="1" smtClean="0"/>
              <a:t>nhờ</a:t>
            </a:r>
            <a:r>
              <a:rPr lang="en-US" dirty="0" smtClean="0"/>
              <a:t>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lỏng</a:t>
            </a:r>
            <a:r>
              <a:rPr lang="en-US" dirty="0" smtClean="0"/>
              <a:t> </a:t>
            </a:r>
            <a:r>
              <a:rPr lang="en-US" dirty="0" err="1" smtClean="0"/>
              <a:t>chảy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bề</a:t>
            </a:r>
            <a:r>
              <a:rPr lang="en-US" dirty="0" smtClean="0"/>
              <a:t> </a:t>
            </a:r>
            <a:r>
              <a:rPr lang="en-US" dirty="0" err="1" smtClean="0"/>
              <a:t>hút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   P</a:t>
            </a:r>
            <a:r>
              <a:rPr lang="en-US" baseline="-25000" dirty="0" smtClean="0"/>
              <a:t>1</a:t>
            </a:r>
            <a:r>
              <a:rPr lang="en-US" dirty="0" smtClean="0"/>
              <a:t> vàP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suất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lỏng</a:t>
            </a:r>
            <a:r>
              <a:rPr lang="en-US" dirty="0" smtClean="0"/>
              <a:t> ở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dirty="0" err="1" smtClean="0"/>
              <a:t>thoáng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bề</a:t>
            </a:r>
            <a:r>
              <a:rPr lang="en-US" dirty="0" smtClean="0"/>
              <a:t> </a:t>
            </a:r>
            <a:r>
              <a:rPr lang="en-US" dirty="0" err="1" smtClean="0"/>
              <a:t>mặt</a:t>
            </a:r>
            <a:r>
              <a:rPr lang="en-US" dirty="0" smtClean="0"/>
              <a:t> </a:t>
            </a:r>
            <a:r>
              <a:rPr lang="en-US" dirty="0" err="1" smtClean="0"/>
              <a:t>hút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ở </a:t>
            </a:r>
            <a:r>
              <a:rPr lang="en-US" dirty="0" err="1" smtClean="0"/>
              <a:t>lối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2057400" y="3581400"/>
            <a:ext cx="54102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rgbClr val="C00000"/>
                </a:solidFill>
              </a:rPr>
              <a:t>H</a:t>
            </a:r>
            <a:r>
              <a:rPr lang="en-US" sz="3600" baseline="-25000" dirty="0" err="1" smtClean="0">
                <a:solidFill>
                  <a:srgbClr val="C00000"/>
                </a:solidFill>
              </a:rPr>
              <a:t>h</a:t>
            </a:r>
            <a:r>
              <a:rPr lang="en-US" sz="3600" dirty="0" smtClean="0">
                <a:solidFill>
                  <a:srgbClr val="C00000"/>
                </a:solidFill>
              </a:rPr>
              <a:t> =(p</a:t>
            </a:r>
            <a:r>
              <a:rPr lang="en-US" sz="3600" baseline="-25000" dirty="0" smtClean="0">
                <a:solidFill>
                  <a:srgbClr val="C00000"/>
                </a:solidFill>
              </a:rPr>
              <a:t>1</a:t>
            </a:r>
            <a:r>
              <a:rPr lang="en-US" sz="3600" dirty="0" smtClean="0">
                <a:solidFill>
                  <a:srgbClr val="C00000"/>
                </a:solidFill>
              </a:rPr>
              <a:t> –p</a:t>
            </a:r>
            <a:r>
              <a:rPr lang="en-US" sz="3600" baseline="-25000" dirty="0" smtClean="0">
                <a:solidFill>
                  <a:srgbClr val="C00000"/>
                </a:solidFill>
              </a:rPr>
              <a:t>2</a:t>
            </a:r>
            <a:r>
              <a:rPr lang="en-US" sz="3600" dirty="0" smtClean="0">
                <a:solidFill>
                  <a:srgbClr val="C00000"/>
                </a:solidFill>
              </a:rPr>
              <a:t>)/</a:t>
            </a:r>
            <a:r>
              <a:rPr lang="en-US" sz="3600" dirty="0" smtClean="0">
                <a:solidFill>
                  <a:srgbClr val="C00000"/>
                </a:solidFill>
                <a:sym typeface="Symbol"/>
              </a:rPr>
              <a:t>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- </a:t>
            </a:r>
            <a:r>
              <a:rPr lang="en-US" dirty="0" err="1" smtClean="0"/>
              <a:t>Chiều</a:t>
            </a:r>
            <a:r>
              <a:rPr lang="en-US" dirty="0" smtClean="0"/>
              <a:t> </a:t>
            </a:r>
            <a:r>
              <a:rPr lang="en-US" dirty="0" err="1" smtClean="0"/>
              <a:t>cao</a:t>
            </a:r>
            <a:r>
              <a:rPr lang="en-US" dirty="0" smtClean="0"/>
              <a:t> </a:t>
            </a:r>
            <a:r>
              <a:rPr lang="en-US" dirty="0" err="1" smtClean="0"/>
              <a:t>hút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phép</a:t>
            </a:r>
            <a:r>
              <a:rPr lang="en-US" dirty="0" smtClean="0"/>
              <a:t> </a:t>
            </a:r>
            <a:r>
              <a:rPr lang="en-US" dirty="0" err="1" smtClean="0"/>
              <a:t>bơm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     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: P</a:t>
            </a:r>
            <a:r>
              <a:rPr lang="en-US" baseline="-25000" dirty="0" smtClean="0"/>
              <a:t>a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suất</a:t>
            </a:r>
            <a:r>
              <a:rPr lang="en-US" dirty="0" smtClean="0"/>
              <a:t> </a:t>
            </a:r>
            <a:r>
              <a:rPr lang="en-US" dirty="0" err="1" smtClean="0"/>
              <a:t>khí</a:t>
            </a:r>
            <a:r>
              <a:rPr lang="en-US" dirty="0" smtClean="0"/>
              <a:t> </a:t>
            </a:r>
            <a:r>
              <a:rPr lang="en-US" dirty="0" err="1" smtClean="0"/>
              <a:t>quyển</a:t>
            </a:r>
            <a:r>
              <a:rPr lang="en-US" dirty="0" smtClean="0"/>
              <a:t>, </a:t>
            </a:r>
            <a:r>
              <a:rPr lang="en-US" dirty="0" err="1" smtClean="0"/>
              <a:t>phụ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cao</a:t>
            </a:r>
            <a:r>
              <a:rPr lang="en-US" dirty="0" smtClean="0"/>
              <a:t> so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biển</a:t>
            </a:r>
            <a:r>
              <a:rPr lang="en-US" dirty="0" smtClean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2133600"/>
            <a:ext cx="6781800" cy="2057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rgbClr val="C00000"/>
                </a:solidFill>
              </a:rPr>
              <a:t>Z</a:t>
            </a:r>
            <a:r>
              <a:rPr lang="en-US" sz="3600" baseline="-25000" dirty="0" err="1" smtClean="0">
                <a:solidFill>
                  <a:srgbClr val="C00000"/>
                </a:solidFill>
              </a:rPr>
              <a:t>h</a:t>
            </a:r>
            <a:r>
              <a:rPr lang="en-US" sz="3600" dirty="0" smtClean="0">
                <a:solidFill>
                  <a:srgbClr val="C00000"/>
                </a:solidFill>
              </a:rPr>
              <a:t> = P</a:t>
            </a:r>
            <a:r>
              <a:rPr lang="en-US" sz="3600" baseline="-25000" dirty="0" smtClean="0">
                <a:solidFill>
                  <a:srgbClr val="C00000"/>
                </a:solidFill>
              </a:rPr>
              <a:t>a</a:t>
            </a:r>
            <a:r>
              <a:rPr lang="en-US" sz="3600" dirty="0" smtClean="0">
                <a:solidFill>
                  <a:srgbClr val="C00000"/>
                </a:solidFill>
              </a:rPr>
              <a:t> /</a:t>
            </a:r>
            <a:r>
              <a:rPr lang="en-US" sz="3600" dirty="0" smtClean="0">
                <a:solidFill>
                  <a:srgbClr val="C00000"/>
                </a:solidFill>
                <a:sym typeface="Symbol"/>
              </a:rPr>
              <a:t> -  (</a:t>
            </a:r>
            <a:r>
              <a:rPr lang="en-US" sz="3600" dirty="0" err="1" smtClean="0">
                <a:solidFill>
                  <a:srgbClr val="C00000"/>
                </a:solidFill>
                <a:sym typeface="Symbol"/>
              </a:rPr>
              <a:t>P</a:t>
            </a:r>
            <a:r>
              <a:rPr lang="en-US" sz="3600" baseline="-25000" dirty="0" err="1" smtClean="0">
                <a:solidFill>
                  <a:srgbClr val="C00000"/>
                </a:solidFill>
                <a:sym typeface="Symbol"/>
              </a:rPr>
              <a:t>bh</a:t>
            </a:r>
            <a:r>
              <a:rPr lang="en-US" sz="3600" dirty="0" smtClean="0">
                <a:solidFill>
                  <a:srgbClr val="C00000"/>
                </a:solidFill>
                <a:sym typeface="Symbol"/>
              </a:rPr>
              <a:t> / + </a:t>
            </a:r>
            <a:r>
              <a:rPr lang="en-US" sz="3600" dirty="0" smtClean="0">
                <a:solidFill>
                  <a:srgbClr val="C00000"/>
                </a:solidFill>
                <a:latin typeface="x1"/>
                <a:sym typeface="Symbol"/>
              </a:rPr>
              <a:t>∆h </a:t>
            </a:r>
            <a:r>
              <a:rPr lang="en-US" sz="3600" dirty="0" smtClean="0">
                <a:solidFill>
                  <a:srgbClr val="C00000"/>
                </a:solidFill>
                <a:sym typeface="Symbol"/>
              </a:rPr>
              <a:t>+ </a:t>
            </a:r>
            <a:r>
              <a:rPr lang="el-GR" sz="3600" dirty="0" smtClean="0">
                <a:solidFill>
                  <a:srgbClr val="C00000"/>
                </a:solidFill>
                <a:sym typeface="Symbol"/>
              </a:rPr>
              <a:t>Σ</a:t>
            </a:r>
            <a:r>
              <a:rPr lang="en-US" sz="3600" dirty="0" err="1" smtClean="0">
                <a:solidFill>
                  <a:srgbClr val="C00000"/>
                </a:solidFill>
                <a:sym typeface="Symbol"/>
              </a:rPr>
              <a:t>h</a:t>
            </a:r>
            <a:r>
              <a:rPr lang="en-US" sz="3600" baseline="-25000" dirty="0" err="1" smtClean="0">
                <a:solidFill>
                  <a:srgbClr val="C00000"/>
                </a:solidFill>
                <a:sym typeface="Symbol"/>
              </a:rPr>
              <a:t>h</a:t>
            </a:r>
            <a:endParaRPr lang="en-US" sz="3600" dirty="0" smtClean="0">
              <a:solidFill>
                <a:srgbClr val="C00000"/>
              </a:solidFill>
              <a:latin typeface="x1"/>
              <a:sym typeface="Symbol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458200" cy="1384300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7.Tổn </a:t>
            </a:r>
            <a:r>
              <a:rPr lang="en-US" sz="4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thất</a:t>
            </a:r>
            <a:r>
              <a:rPr lang="en-US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4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4" name="Picture 4" descr="Untitl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8450263" cy="4676775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en-US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4400" b="1" dirty="0" smtClean="0"/>
              <a:t/>
            </a:r>
            <a:br>
              <a:rPr lang="en-US" sz="4400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800"/>
            <a:ext cx="8095488" cy="48006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chứaở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790688" cy="1143000"/>
          </a:xfrm>
        </p:spPr>
        <p:txBody>
          <a:bodyPr/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8171688" cy="4800600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caoxả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National,Panasonic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1,5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10 m,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13-15 m.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  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1/2 HP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quaylớn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2000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rmp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Xinglon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Kim Long...1/2 HP,3/4 HP 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Show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Grundfos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Ý...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114800" y="3328988"/>
          <a:ext cx="914400" cy="198437"/>
        </p:xfrm>
        <a:graphic>
          <a:graphicData uri="http://schemas.openxmlformats.org/presentationml/2006/ole">
            <p:oleObj spid="_x0000_s47106" name="Equation" r:id="rId3" imgW="114120" imgH="177480" progId="Equation.DSMT4">
              <p:embed/>
            </p:oleObj>
          </a:graphicData>
        </a:graphic>
      </p:graphicFrame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1676400" y="2209800"/>
          <a:ext cx="762000" cy="533400"/>
        </p:xfrm>
        <a:graphic>
          <a:graphicData uri="http://schemas.openxmlformats.org/presentationml/2006/ole">
            <p:oleObj spid="_x0000_s47107" name="Equation" r:id="rId4" imgW="203040" imgH="203040" progId="Equation.DSMT4">
              <p:embed/>
            </p:oleObj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28888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nàothì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220V/ 50Hz,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ngoàira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110V/ 220V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m3/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v.v...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Qmax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thuộcvào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v.v...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8247888" cy="48006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H,có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Hmax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Total H,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nước,giếng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bểchứa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đưanước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70%,vì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KHÁI NIỆM MÁY THỦY LỰC 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CÁNH DẪN: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43400" y="3352800"/>
            <a:ext cx="5029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G:\MAY THUY LUC CANH DAN\may bom nuoc canh ho c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981200"/>
            <a:ext cx="4343400" cy="2895600"/>
          </a:xfrm>
          <a:prstGeom prst="rect">
            <a:avLst/>
          </a:prstGeom>
          <a:noFill/>
        </p:spPr>
      </p:pic>
      <p:sp>
        <p:nvSpPr>
          <p:cNvPr id="21" name="Curved Up Arrow 20"/>
          <p:cNvSpPr/>
          <p:nvPr/>
        </p:nvSpPr>
        <p:spPr>
          <a:xfrm>
            <a:off x="685800" y="3048000"/>
            <a:ext cx="2743200" cy="3276600"/>
          </a:xfrm>
          <a:prstGeom prst="curvedUpArrow">
            <a:avLst>
              <a:gd name="adj1" fmla="val 0"/>
              <a:gd name="adj2" fmla="val 21768"/>
              <a:gd name="adj3" fmla="val 45922"/>
            </a:avLst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1295400" y="1905000"/>
            <a:ext cx="60960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981200" y="1447800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905000" y="1905000"/>
            <a:ext cx="18288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5715000" y="2743200"/>
            <a:ext cx="685800" cy="1295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400800" y="2286000"/>
            <a:ext cx="2481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TUA BIN GÁO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6400800" y="2743200"/>
            <a:ext cx="24384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ểđưa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r.m.p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Watt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H.P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allpapersMania_vol14-8143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93367" y="0"/>
            <a:ext cx="2750633" cy="2514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PHẦN KẾT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 descr="WallpapersMania_vol23-03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438399" cy="4876800"/>
          </a:xfrm>
        </p:spPr>
      </p:pic>
      <p:sp>
        <p:nvSpPr>
          <p:cNvPr id="4" name="Rectangle 3"/>
          <p:cNvSpPr/>
          <p:nvPr/>
        </p:nvSpPr>
        <p:spPr>
          <a:xfrm>
            <a:off x="-228600" y="2514601"/>
            <a:ext cx="103632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CẢM ƠN THẦY</a:t>
            </a:r>
          </a:p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VÀ</a:t>
            </a:r>
          </a:p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BẠN</a:t>
            </a:r>
          </a:p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ĐÃ CHÚ Ý LẮNG NGHE!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KHÁI NIỆM MÁY THỦY LỰC 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CÁNH DẪN: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990600" y="1676400"/>
          <a:ext cx="69342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7144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 NIỆM MÁY THỦY LỰC 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CÁNH DẪN: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chyển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b): song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chéo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        </a:t>
            </a:r>
          </a:p>
          <a:p>
            <a:pPr marL="514350" indent="-514350">
              <a:buFont typeface="+mj-lt"/>
              <a:buAutoNum type="arabicParenR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Left-Right Arrow 3"/>
          <p:cNvSpPr/>
          <p:nvPr/>
        </p:nvSpPr>
        <p:spPr>
          <a:xfrm>
            <a:off x="4876800" y="2590800"/>
            <a:ext cx="609600" cy="152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-Right Arrow 4"/>
          <p:cNvSpPr/>
          <p:nvPr/>
        </p:nvSpPr>
        <p:spPr>
          <a:xfrm>
            <a:off x="1752600" y="5181600"/>
            <a:ext cx="609600" cy="1524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066800"/>
            <a:ext cx="4800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809548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 NIỆM MÁY THỦY LỰC </a:t>
            </a:r>
            <a:b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CÁNH DẪN: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95600"/>
            <a:ext cx="4724400" cy="3788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276600"/>
            <a:ext cx="3733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2400" y="1447800"/>
            <a:ext cx="3733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BƠM HƯỚNG TRỤC: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1:Bánh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trục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Vỏ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200" y="6488668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378</TotalTime>
  <Words>2528</Words>
  <Application>Microsoft Office PowerPoint</Application>
  <PresentationFormat>On-screen Show (4:3)</PresentationFormat>
  <Paragraphs>283</Paragraphs>
  <Slides>61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3" baseType="lpstr">
      <vt:lpstr>Solstice</vt:lpstr>
      <vt:lpstr>Equation</vt:lpstr>
      <vt:lpstr>               TRƯỜNG ĐẠI HỌC NÔNG LÂM TP.HCM                         KHOA CƠ KHÍ - CÔNG NGHỆ </vt:lpstr>
      <vt:lpstr>NỘI DUNG BÁO CÁO:</vt:lpstr>
      <vt:lpstr>THÀNH VIÊN NHÓM:</vt:lpstr>
      <vt:lpstr>MÁY THỦY LỰC CÁNH DẪN:</vt:lpstr>
      <vt:lpstr>MÁY THỦY LỰC CÁNH DẪN:</vt:lpstr>
      <vt:lpstr>              KHÁI NIỆM MÁY THỦY LỰC                              CÁNH DẪN:</vt:lpstr>
      <vt:lpstr> KHÁI NIỆM MÁY THỦY LỰC                   CÁNH DẪN:</vt:lpstr>
      <vt:lpstr>KHÁI NIỆM MÁY THỦY LỰC                   CÁNH DẪN:</vt:lpstr>
      <vt:lpstr>KHÁI NIỆM MÁY THỦY LỰC                   CÁNH DẪN:</vt:lpstr>
      <vt:lpstr>KHÁI NIỆM MÁY THỦY LỰC                   CÁNH DẪN:</vt:lpstr>
      <vt:lpstr>KHÁI NIỆM MÁY THỦY LỰC                   CÁNH DẪN:</vt:lpstr>
      <vt:lpstr>KHÁI NIỆM MÁY THỦY LỰC                   CÁNH DẪN:</vt:lpstr>
      <vt:lpstr>KHÁI NIỆM MÁY THỦY LỰC                   CÁNH DẪN</vt:lpstr>
      <vt:lpstr>KHÁI NIỆM MÁY THỦY LỰC                   CÁNH DẪN</vt:lpstr>
      <vt:lpstr>2. CÁC PHƯƠNG TRÌNH CƠ BẢN</vt:lpstr>
      <vt:lpstr>2. CÁC PHƯƠNG TRÌNH CƠ BẢN</vt:lpstr>
      <vt:lpstr>:</vt:lpstr>
      <vt:lpstr>2. CÁC PHƯƠNG TRÌNH CƠ BẢN</vt:lpstr>
      <vt:lpstr>2. CÁC PHƯƠNG TRÌNH CƠ BẢN</vt:lpstr>
      <vt:lpstr>2. CÁC PHƯƠNG TRÌNH CƠ BẢN</vt:lpstr>
      <vt:lpstr>2. CÁC PHƯƠNG TRÌNH CƠ BẢN</vt:lpstr>
      <vt:lpstr>2. CÁC PHƯƠNG TRÌNH CƠ BẢN</vt:lpstr>
      <vt:lpstr>2. CÁC PHƯƠNG TRÌNH CƠ BẢN</vt:lpstr>
      <vt:lpstr>2. CÁC PHƯƠNG TRÌNH CƠ BẢN</vt:lpstr>
      <vt:lpstr>2. CÁC PHƯƠNG TRÌNH CƠ BẢN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II.KHÁI NIỆM CHUNG VỀ BƠM Phần 5: Công Dụng Và Phân Loại</vt:lpstr>
      <vt:lpstr>Slide 40</vt:lpstr>
      <vt:lpstr>Slide 41</vt:lpstr>
      <vt:lpstr>Phân loại</vt:lpstr>
      <vt:lpstr>Phân loại</vt:lpstr>
      <vt:lpstr>Phân loại</vt:lpstr>
      <vt:lpstr>Phân loại</vt:lpstr>
      <vt:lpstr>Phân loại</vt:lpstr>
      <vt:lpstr>Phân loại</vt:lpstr>
      <vt:lpstr>Phân loại</vt:lpstr>
      <vt:lpstr>Phần 6: Các Thông Số Sơ Bản Của Bơm </vt:lpstr>
      <vt:lpstr>Slide 50</vt:lpstr>
      <vt:lpstr>Slide 51</vt:lpstr>
      <vt:lpstr>Slide 52</vt:lpstr>
      <vt:lpstr>Slide 53</vt:lpstr>
      <vt:lpstr>7.Tổn thất năng lượng trong hệ thống</vt:lpstr>
      <vt:lpstr>Cách chọn bơm như thế nào? </vt:lpstr>
      <vt:lpstr>Cách chọn bơm như thế nào?</vt:lpstr>
      <vt:lpstr>Cách chọn bơm như thế nào?</vt:lpstr>
      <vt:lpstr>Cách chọn bơm như thế nào?</vt:lpstr>
      <vt:lpstr>Cách chọn bơm như thế nào?</vt:lpstr>
      <vt:lpstr>Cách chọn bơm như thế nào?</vt:lpstr>
      <vt:lpstr>PHẦN KẾT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MÁY THỦY LỰC CÁNH DẪN:</dc:title>
  <dc:creator>TGC_Support</dc:creator>
  <cp:lastModifiedBy>TGC_Support</cp:lastModifiedBy>
  <cp:revision>50</cp:revision>
  <dcterms:created xsi:type="dcterms:W3CDTF">2011-12-27T16:18:49Z</dcterms:created>
  <dcterms:modified xsi:type="dcterms:W3CDTF">2011-12-28T04:22:56Z</dcterms:modified>
</cp:coreProperties>
</file>