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sldIdLst>
    <p:sldId id="290" r:id="rId2"/>
    <p:sldId id="291" r:id="rId3"/>
    <p:sldId id="292" r:id="rId4"/>
    <p:sldId id="293" r:id="rId5"/>
    <p:sldId id="294" r:id="rId6"/>
    <p:sldId id="315" r:id="rId7"/>
    <p:sldId id="296" r:id="rId8"/>
    <p:sldId id="297" r:id="rId9"/>
    <p:sldId id="298" r:id="rId10"/>
    <p:sldId id="299" r:id="rId11"/>
    <p:sldId id="300" r:id="rId12"/>
    <p:sldId id="301" r:id="rId13"/>
    <p:sldId id="302" r:id="rId14"/>
    <p:sldId id="303" r:id="rId15"/>
    <p:sldId id="353" r:id="rId16"/>
    <p:sldId id="305" r:id="rId17"/>
    <p:sldId id="306" r:id="rId18"/>
    <p:sldId id="264" r:id="rId19"/>
    <p:sldId id="265" r:id="rId20"/>
    <p:sldId id="266" r:id="rId21"/>
    <p:sldId id="267" r:id="rId22"/>
    <p:sldId id="268" r:id="rId23"/>
    <p:sldId id="269" r:id="rId24"/>
    <p:sldId id="270" r:id="rId25"/>
    <p:sldId id="271" r:id="rId26"/>
    <p:sldId id="272" r:id="rId27"/>
    <p:sldId id="273" r:id="rId28"/>
    <p:sldId id="275" r:id="rId29"/>
    <p:sldId id="274" r:id="rId30"/>
    <p:sldId id="276" r:id="rId31"/>
    <p:sldId id="277" r:id="rId32"/>
    <p:sldId id="279" r:id="rId33"/>
    <p:sldId id="283" r:id="rId34"/>
    <p:sldId id="280" r:id="rId35"/>
    <p:sldId id="281" r:id="rId36"/>
    <p:sldId id="284" r:id="rId37"/>
    <p:sldId id="285" r:id="rId38"/>
    <p:sldId id="286" r:id="rId39"/>
    <p:sldId id="287" r:id="rId40"/>
    <p:sldId id="288" r:id="rId41"/>
    <p:sldId id="328" r:id="rId42"/>
    <p:sldId id="329" r:id="rId43"/>
    <p:sldId id="332" r:id="rId44"/>
    <p:sldId id="333" r:id="rId45"/>
    <p:sldId id="334" r:id="rId46"/>
    <p:sldId id="335" r:id="rId47"/>
    <p:sldId id="336" r:id="rId48"/>
    <p:sldId id="337" r:id="rId49"/>
    <p:sldId id="338" r:id="rId50"/>
    <p:sldId id="339" r:id="rId51"/>
    <p:sldId id="340" r:id="rId52"/>
    <p:sldId id="341" r:id="rId53"/>
    <p:sldId id="342" r:id="rId54"/>
    <p:sldId id="343" r:id="rId55"/>
    <p:sldId id="316" r:id="rId56"/>
    <p:sldId id="317" r:id="rId57"/>
    <p:sldId id="318" r:id="rId58"/>
    <p:sldId id="319" r:id="rId59"/>
    <p:sldId id="320" r:id="rId60"/>
    <p:sldId id="321" r:id="rId61"/>
    <p:sldId id="348" r:id="rId62"/>
    <p:sldId id="349" r:id="rId63"/>
    <p:sldId id="350" r:id="rId64"/>
    <p:sldId id="351" r:id="rId65"/>
    <p:sldId id="352" r:id="rId66"/>
    <p:sldId id="344" r:id="rId67"/>
    <p:sldId id="345" r:id="rId68"/>
    <p:sldId id="346" r:id="rId69"/>
    <p:sldId id="307" r:id="rId70"/>
    <p:sldId id="308" r:id="rId71"/>
    <p:sldId id="309" r:id="rId72"/>
    <p:sldId id="310" r:id="rId73"/>
    <p:sldId id="311" r:id="rId74"/>
    <p:sldId id="312" r:id="rId75"/>
    <p:sldId id="313" r:id="rId76"/>
    <p:sldId id="314" r:id="rId77"/>
    <p:sldId id="322" r:id="rId78"/>
    <p:sldId id="323" r:id="rId79"/>
    <p:sldId id="324" r:id="rId80"/>
    <p:sldId id="325" r:id="rId81"/>
    <p:sldId id="326" r:id="rId82"/>
    <p:sldId id="327" r:id="rId83"/>
    <p:sldId id="330" r:id="rId84"/>
    <p:sldId id="331" r:id="rId85"/>
    <p:sldId id="347" r:id="rId86"/>
  </p:sldIdLst>
  <p:sldSz cx="9144000" cy="6858000" type="screen4x3"/>
  <p:notesSz cx="6858000" cy="9144000"/>
  <p:defaultTextStyle>
    <a:defPPr>
      <a:defRPr lang="en-US"/>
    </a:defPPr>
    <a:lvl1pPr algn="l" rtl="0" fontAlgn="base">
      <a:spcBef>
        <a:spcPct val="0"/>
      </a:spcBef>
      <a:spcAft>
        <a:spcPct val="0"/>
      </a:spcAft>
      <a:defRPr sz="3600" kern="1200">
        <a:solidFill>
          <a:schemeClr val="tx1"/>
        </a:solidFill>
        <a:latin typeface="Times New Roman" pitchFamily="18" charset="0"/>
        <a:ea typeface="+mn-ea"/>
        <a:cs typeface="+mn-cs"/>
      </a:defRPr>
    </a:lvl1pPr>
    <a:lvl2pPr marL="457200" algn="l" rtl="0" fontAlgn="base">
      <a:spcBef>
        <a:spcPct val="0"/>
      </a:spcBef>
      <a:spcAft>
        <a:spcPct val="0"/>
      </a:spcAft>
      <a:defRPr sz="3600" kern="1200">
        <a:solidFill>
          <a:schemeClr val="tx1"/>
        </a:solidFill>
        <a:latin typeface="Times New Roman" pitchFamily="18" charset="0"/>
        <a:ea typeface="+mn-ea"/>
        <a:cs typeface="+mn-cs"/>
      </a:defRPr>
    </a:lvl2pPr>
    <a:lvl3pPr marL="914400" algn="l" rtl="0" fontAlgn="base">
      <a:spcBef>
        <a:spcPct val="0"/>
      </a:spcBef>
      <a:spcAft>
        <a:spcPct val="0"/>
      </a:spcAft>
      <a:defRPr sz="3600" kern="1200">
        <a:solidFill>
          <a:schemeClr val="tx1"/>
        </a:solidFill>
        <a:latin typeface="Times New Roman" pitchFamily="18" charset="0"/>
        <a:ea typeface="+mn-ea"/>
        <a:cs typeface="+mn-cs"/>
      </a:defRPr>
    </a:lvl3pPr>
    <a:lvl4pPr marL="1371600" algn="l" rtl="0" fontAlgn="base">
      <a:spcBef>
        <a:spcPct val="0"/>
      </a:spcBef>
      <a:spcAft>
        <a:spcPct val="0"/>
      </a:spcAft>
      <a:defRPr sz="3600" kern="1200">
        <a:solidFill>
          <a:schemeClr val="tx1"/>
        </a:solidFill>
        <a:latin typeface="Times New Roman" pitchFamily="18" charset="0"/>
        <a:ea typeface="+mn-ea"/>
        <a:cs typeface="+mn-cs"/>
      </a:defRPr>
    </a:lvl4pPr>
    <a:lvl5pPr marL="1828800" algn="l" rtl="0" fontAlgn="base">
      <a:spcBef>
        <a:spcPct val="0"/>
      </a:spcBef>
      <a:spcAft>
        <a:spcPct val="0"/>
      </a:spcAft>
      <a:defRPr sz="3600" kern="1200">
        <a:solidFill>
          <a:schemeClr val="tx1"/>
        </a:solidFill>
        <a:latin typeface="Times New Roman" pitchFamily="18" charset="0"/>
        <a:ea typeface="+mn-ea"/>
        <a:cs typeface="+mn-cs"/>
      </a:defRPr>
    </a:lvl5pPr>
    <a:lvl6pPr marL="2286000" algn="l" defTabSz="914400" rtl="0" eaLnBrk="1" latinLnBrk="0" hangingPunct="1">
      <a:defRPr sz="3600" kern="1200">
        <a:solidFill>
          <a:schemeClr val="tx1"/>
        </a:solidFill>
        <a:latin typeface="Times New Roman" pitchFamily="18" charset="0"/>
        <a:ea typeface="+mn-ea"/>
        <a:cs typeface="+mn-cs"/>
      </a:defRPr>
    </a:lvl6pPr>
    <a:lvl7pPr marL="2743200" algn="l" defTabSz="914400" rtl="0" eaLnBrk="1" latinLnBrk="0" hangingPunct="1">
      <a:defRPr sz="3600" kern="1200">
        <a:solidFill>
          <a:schemeClr val="tx1"/>
        </a:solidFill>
        <a:latin typeface="Times New Roman" pitchFamily="18" charset="0"/>
        <a:ea typeface="+mn-ea"/>
        <a:cs typeface="+mn-cs"/>
      </a:defRPr>
    </a:lvl7pPr>
    <a:lvl8pPr marL="3200400" algn="l" defTabSz="914400" rtl="0" eaLnBrk="1" latinLnBrk="0" hangingPunct="1">
      <a:defRPr sz="3600" kern="1200">
        <a:solidFill>
          <a:schemeClr val="tx1"/>
        </a:solidFill>
        <a:latin typeface="Times New Roman" pitchFamily="18" charset="0"/>
        <a:ea typeface="+mn-ea"/>
        <a:cs typeface="+mn-cs"/>
      </a:defRPr>
    </a:lvl8pPr>
    <a:lvl9pPr marL="3657600" algn="l" defTabSz="914400" rtl="0" eaLnBrk="1" latinLnBrk="0" hangingPunct="1">
      <a:defRPr sz="36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82" autoAdjust="0"/>
    <p:restoredTop sz="94660"/>
  </p:normalViewPr>
  <p:slideViewPr>
    <p:cSldViewPr>
      <p:cViewPr varScale="1">
        <p:scale>
          <a:sx n="65" d="100"/>
          <a:sy n="65" d="100"/>
        </p:scale>
        <p:origin x="-1440" y="90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image" Target="../media/image4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76.wmf"/><Relationship Id="rId1" Type="http://schemas.openxmlformats.org/officeDocument/2006/relationships/image" Target="../media/image7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4.wmf"/><Relationship Id="rId7" Type="http://schemas.openxmlformats.org/officeDocument/2006/relationships/image" Target="../media/image38.wmf"/><Relationship Id="rId2" Type="http://schemas.openxmlformats.org/officeDocument/2006/relationships/image" Target="../media/image33.wmf"/><Relationship Id="rId1" Type="http://schemas.openxmlformats.org/officeDocument/2006/relationships/image" Target="../media/image32.wmf"/><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3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defRPr/>
            </a:pPr>
            <a:fld id="{881A7359-00D8-40FC-95F4-9BB5FDF0DE9A}" type="datetimeFigureOut">
              <a:rPr lang="en-US" smtClean="0"/>
              <a:pPr>
                <a:defRPr/>
              </a:pPr>
              <a:t>1/6/2012</a:t>
            </a:fld>
            <a:endParaRPr lang="en-US"/>
          </a:p>
        </p:txBody>
      </p:sp>
      <p:sp>
        <p:nvSpPr>
          <p:cNvPr id="19" name="Footer Placeholder 18"/>
          <p:cNvSpPr>
            <a:spLocks noGrp="1"/>
          </p:cNvSpPr>
          <p:nvPr>
            <p:ph type="ftr" sz="quarter" idx="11"/>
          </p:nvPr>
        </p:nvSpPr>
        <p:spPr/>
        <p:txBody>
          <a:bodyPr/>
          <a:lstStyle/>
          <a:p>
            <a:pPr>
              <a:defRPr/>
            </a:pPr>
            <a:endParaRPr lang="en-US"/>
          </a:p>
        </p:txBody>
      </p:sp>
      <p:sp>
        <p:nvSpPr>
          <p:cNvPr id="27" name="Slide Number Placeholder 26"/>
          <p:cNvSpPr>
            <a:spLocks noGrp="1"/>
          </p:cNvSpPr>
          <p:nvPr>
            <p:ph type="sldNum" sz="quarter" idx="12"/>
          </p:nvPr>
        </p:nvSpPr>
        <p:spPr/>
        <p:txBody>
          <a:bodyPr/>
          <a:lstStyle/>
          <a:p>
            <a:pPr>
              <a:defRPr/>
            </a:pPr>
            <a:fld id="{0269CB98-C33F-4693-968C-1C2ACD101844}"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AEB7984C-9837-4882-BE82-EAF95E31E81C}" type="datetimeFigureOut">
              <a:rPr lang="en-US" smtClean="0"/>
              <a:pPr>
                <a:defRPr/>
              </a:pPr>
              <a:t>1/6/2012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00176A07-739B-45F7-ABAB-719EECCD8EBF}"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03BFF8F7-926B-4869-A020-588223DBA898}" type="datetimeFigureOut">
              <a:rPr lang="en-US" smtClean="0"/>
              <a:pPr>
                <a:defRPr/>
              </a:pPr>
              <a:t>1/6/2012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017F1545-65E4-47B1-947A-D0512E2A75B9}" type="slidenum">
              <a:rPr lang="en-US" smtClean="0"/>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935163"/>
            <a:ext cx="8229600" cy="4389437"/>
          </a:xfrm>
        </p:spPr>
        <p:txBody>
          <a:bodyPr/>
          <a:lstStyle/>
          <a:p>
            <a:pPr lvl="0"/>
            <a:endParaRPr lang="en-US" noProof="0"/>
          </a:p>
        </p:txBody>
      </p:sp>
      <p:sp>
        <p:nvSpPr>
          <p:cNvPr id="4" name="Date Placeholder 9"/>
          <p:cNvSpPr>
            <a:spLocks noGrp="1"/>
          </p:cNvSpPr>
          <p:nvPr>
            <p:ph type="dt" sz="half" idx="10"/>
          </p:nvPr>
        </p:nvSpPr>
        <p:spPr/>
        <p:txBody>
          <a:bodyPr/>
          <a:lstStyle>
            <a:lvl1pPr>
              <a:defRPr/>
            </a:lvl1pPr>
          </a:lstStyle>
          <a:p>
            <a:pPr>
              <a:defRPr/>
            </a:pPr>
            <a:fld id="{3CAFB9F8-4A08-4BA8-B4B9-3B98EE315B8E}" type="datetimeFigureOut">
              <a:rPr lang="en-US"/>
              <a:pPr>
                <a:defRPr/>
              </a:pPr>
              <a:t>1/6/2012</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9D013D3F-995E-4456-A060-F77E3DEE4FA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A84DA034-6513-4CE2-9752-BF94F437AA9F}" type="datetimeFigureOut">
              <a:rPr lang="en-US" smtClean="0"/>
              <a:pPr>
                <a:defRPr/>
              </a:pPr>
              <a:t>1/6/2012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1E703F5-3696-4281-8415-77A670E2B980}"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9482EAE9-2E37-4E12-B52E-1AC5F99671B1}" type="datetimeFigureOut">
              <a:rPr lang="en-US" smtClean="0"/>
              <a:pPr>
                <a:defRPr/>
              </a:pPr>
              <a:t>1/6/2012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E963C41-475D-43D2-91E8-8EAEDDC8391D}"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06433999-63D5-4D89-B9CA-4CE964D418B8}" type="datetimeFigureOut">
              <a:rPr lang="en-US" smtClean="0"/>
              <a:pPr>
                <a:defRPr/>
              </a:pPr>
              <a:t>1/6/2012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7E22D7FA-BC56-4F91-8359-7506826A3489}"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fld id="{CEC49697-A313-4EB9-B644-5E2DB4E7DE44}" type="datetimeFigureOut">
              <a:rPr lang="en-US" smtClean="0"/>
              <a:pPr>
                <a:defRPr/>
              </a:pPr>
              <a:t>1/6/2012</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83F03000-7620-494F-AC21-BE1CF748D9BB}"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4DD77898-59D8-491A-A381-14982D5C591D}" type="datetimeFigureOut">
              <a:rPr lang="en-US" smtClean="0"/>
              <a:pPr>
                <a:defRPr/>
              </a:pPr>
              <a:t>1/6/2012</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3A05CDB3-F5D5-4174-BD08-BC553F3F1EA0}"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96B6CEDA-0D45-4183-8FE1-3701A73B9DE9}" type="datetimeFigureOut">
              <a:rPr lang="en-US" smtClean="0"/>
              <a:pPr>
                <a:defRPr/>
              </a:pPr>
              <a:t>1/6/2012</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A96E7EFD-4FAC-4C87-A5C3-F98CA71BE978}"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2201ED58-C5FB-4F04-A471-E57C7DF7E5B9}" type="datetimeFigureOut">
              <a:rPr lang="en-US" smtClean="0"/>
              <a:pPr>
                <a:defRPr/>
              </a:pPr>
              <a:t>1/6/2012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F2841ED-11E2-4139-8423-91C4ED2FA71E}"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580BE185-D1EA-4536-80B9-8B25C15DA00C}" type="datetimeFigureOut">
              <a:rPr lang="en-US" smtClean="0"/>
              <a:pPr>
                <a:defRPr/>
              </a:pPr>
              <a:t>1/6/2012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a:xfrm>
            <a:off x="8077200" y="6356350"/>
            <a:ext cx="609600" cy="365125"/>
          </a:xfrm>
        </p:spPr>
        <p:txBody>
          <a:bodyPr/>
          <a:lstStyle/>
          <a:p>
            <a:pPr>
              <a:defRPr/>
            </a:pPr>
            <a:fld id="{6EC2E660-828A-4ABD-BE09-559128CBD600}" type="slidenum">
              <a:rPr lang="en-US" smtClean="0"/>
              <a:pPr>
                <a:defRPr/>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881A7359-00D8-40FC-95F4-9BB5FDF0DE9A}" type="datetimeFigureOut">
              <a:rPr lang="en-US" smtClean="0"/>
              <a:pPr>
                <a:defRPr/>
              </a:pPr>
              <a:t>1/6/2012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0269CB98-C33F-4693-968C-1C2ACD101844}" type="slidenum">
              <a:rPr lang="en-US" smtClean="0"/>
              <a:pPr>
                <a:defRPr/>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8.bin"/></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oleObject" Target="../embeddings/oleObject9.bin"/><Relationship Id="rId7" Type="http://schemas.openxmlformats.org/officeDocument/2006/relationships/oleObject" Target="../embeddings/oleObject13.bin"/><Relationship Id="rId2" Type="http://schemas.openxmlformats.org/officeDocument/2006/relationships/slideLayout" Target="../slideLayouts/slideLayout12.xml"/><Relationship Id="rId1" Type="http://schemas.openxmlformats.org/officeDocument/2006/relationships/vmlDrawing" Target="../drawings/vmlDrawing5.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 Id="rId9" Type="http://schemas.openxmlformats.org/officeDocument/2006/relationships/oleObject" Target="../embeddings/oleObject15.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20.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23.bin"/></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4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14.v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15.v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7.v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6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18.v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19.vml"/><Relationship Id="rId5" Type="http://schemas.openxmlformats.org/officeDocument/2006/relationships/image" Target="../media/image77.png"/><Relationship Id="rId4" Type="http://schemas.openxmlformats.org/officeDocument/2006/relationships/oleObject" Target="../embeddings/oleObject32.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381000"/>
            <a:ext cx="7696200" cy="1261884"/>
          </a:xfrm>
          <a:prstGeom prst="rect">
            <a:avLst/>
          </a:prstGeom>
          <a:noFill/>
        </p:spPr>
        <p:txBody>
          <a:bodyPr wrap="square" rtlCol="0">
            <a:spAutoFit/>
          </a:bodyPr>
          <a:lstStyle/>
          <a:p>
            <a:pPr algn="ctr"/>
            <a:r>
              <a:rPr lang="en-US" sz="2800" dirty="0" smtClean="0">
                <a:latin typeface="Times New Roman" pitchFamily="18" charset="0"/>
                <a:cs typeface="Times New Roman" pitchFamily="18" charset="0"/>
              </a:rPr>
              <a:t>TRƯỜNG ĐẠI HỌC NÔNG LÂM TP HCM</a:t>
            </a:r>
            <a:endParaRPr lang="en-US" sz="3200" dirty="0" smtClean="0">
              <a:latin typeface="Times New Roman" pitchFamily="18" charset="0"/>
              <a:cs typeface="Times New Roman" pitchFamily="18" charset="0"/>
            </a:endParaRPr>
          </a:p>
          <a:p>
            <a:pPr algn="ctr"/>
            <a:r>
              <a:rPr lang="en-US" sz="2400" dirty="0" smtClean="0">
                <a:latin typeface="Times New Roman" pitchFamily="18" charset="0"/>
                <a:cs typeface="Times New Roman" pitchFamily="18" charset="0"/>
              </a:rPr>
              <a:t>KHOA CƠ KHÍ CÔNG NGHỆ</a:t>
            </a:r>
          </a:p>
          <a:p>
            <a:pPr algn="ctr"/>
            <a:r>
              <a:rPr lang="en-US" sz="2400" dirty="0" smtClean="0">
                <a:latin typeface="Times New Roman" pitchFamily="18" charset="0"/>
                <a:cs typeface="Times New Roman" pitchFamily="18" charset="0"/>
              </a:rPr>
              <a:t>MÔN MÁY VÀ THIẾT BỊ THỦY KHÍ</a:t>
            </a:r>
            <a:endParaRPr lang="en-US" sz="2400" dirty="0">
              <a:latin typeface="Times New Roman" pitchFamily="18" charset="0"/>
              <a:cs typeface="Times New Roman" pitchFamily="18" charset="0"/>
            </a:endParaRPr>
          </a:p>
        </p:txBody>
      </p:sp>
      <p:sp>
        <p:nvSpPr>
          <p:cNvPr id="5" name="TextBox 4"/>
          <p:cNvSpPr txBox="1"/>
          <p:nvPr/>
        </p:nvSpPr>
        <p:spPr>
          <a:xfrm>
            <a:off x="1219200" y="2819400"/>
            <a:ext cx="6858000" cy="1200329"/>
          </a:xfrm>
          <a:prstGeom prst="rect">
            <a:avLst/>
          </a:prstGeom>
          <a:noFill/>
        </p:spPr>
        <p:txBody>
          <a:bodyPr wrap="square" rtlCol="0">
            <a:spAutoFit/>
          </a:bodyPr>
          <a:lstStyle/>
          <a:p>
            <a:pPr algn="ctr"/>
            <a:r>
              <a:rPr lang="en-US" sz="3600" b="1" dirty="0" smtClean="0">
                <a:latin typeface="Times New Roman" pitchFamily="18" charset="0"/>
                <a:cs typeface="Times New Roman" pitchFamily="18" charset="0"/>
              </a:rPr>
              <a:t>BƠM CÁNH DẪN</a:t>
            </a:r>
          </a:p>
          <a:p>
            <a:pPr algn="ctr"/>
            <a:endParaRPr lang="en-US" sz="3600" b="1" dirty="0">
              <a:latin typeface="Times New Roman" pitchFamily="18" charset="0"/>
              <a:cs typeface="Times New Roman" pitchFamily="18" charset="0"/>
            </a:endParaRPr>
          </a:p>
        </p:txBody>
      </p:sp>
      <p:sp>
        <p:nvSpPr>
          <p:cNvPr id="6" name="TextBox 5"/>
          <p:cNvSpPr txBox="1"/>
          <p:nvPr/>
        </p:nvSpPr>
        <p:spPr>
          <a:xfrm>
            <a:off x="5943600" y="5029200"/>
            <a:ext cx="2514600" cy="707886"/>
          </a:xfrm>
          <a:prstGeom prst="rect">
            <a:avLst/>
          </a:prstGeom>
          <a:noFill/>
        </p:spPr>
        <p:txBody>
          <a:bodyPr wrap="square" rtlCol="0">
            <a:spAutoFit/>
          </a:bodyPr>
          <a:lstStyle/>
          <a:p>
            <a:r>
              <a:rPr lang="en-US" sz="2000" b="1" dirty="0" smtClean="0">
                <a:latin typeface="Times New Roman" pitchFamily="18" charset="0"/>
                <a:cs typeface="Times New Roman" pitchFamily="18" charset="0"/>
              </a:rPr>
              <a:t>LỚP	: DH09CC</a:t>
            </a:r>
          </a:p>
          <a:p>
            <a:r>
              <a:rPr lang="en-US" sz="2000" b="1" dirty="0" smtClean="0">
                <a:latin typeface="Times New Roman" pitchFamily="18" charset="0"/>
                <a:cs typeface="Times New Roman" pitchFamily="18" charset="0"/>
              </a:rPr>
              <a:t>NHÓM	:1</a:t>
            </a:r>
            <a:endParaRPr lang="en-US" sz="20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IV. PHÂN </a:t>
            </a:r>
            <a:r>
              <a:rPr lang="en-US" sz="3600" dirty="0">
                <a:solidFill>
                  <a:srgbClr val="FF0000"/>
                </a:solidFill>
                <a:latin typeface="Times New Roman" pitchFamily="18" charset="0"/>
                <a:cs typeface="Times New Roman" pitchFamily="18" charset="0"/>
              </a:rPr>
              <a:t>L</a:t>
            </a:r>
            <a:r>
              <a:rPr lang="en-US" sz="3600" dirty="0" smtClean="0">
                <a:solidFill>
                  <a:srgbClr val="FF0000"/>
                </a:solidFill>
                <a:latin typeface="Times New Roman" pitchFamily="18" charset="0"/>
                <a:cs typeface="Times New Roman" pitchFamily="18" charset="0"/>
              </a:rPr>
              <a:t>OẠI</a:t>
            </a:r>
          </a:p>
          <a:p>
            <a:r>
              <a:rPr lang="en-US" sz="3600" b="1" i="1" dirty="0">
                <a:latin typeface="Times New Roman" pitchFamily="18" charset="0"/>
                <a:cs typeface="Times New Roman" pitchFamily="18" charset="0"/>
              </a:rPr>
              <a:t>a</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ly</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tâm</a:t>
            </a:r>
            <a:endParaRPr lang="en-US" sz="3600" b="1" i="1" dirty="0">
              <a:latin typeface="Times New Roman" pitchFamily="18" charset="0"/>
              <a:cs typeface="Times New Roman" pitchFamily="18" charset="0"/>
            </a:endParaRPr>
          </a:p>
        </p:txBody>
      </p:sp>
      <p:sp>
        <p:nvSpPr>
          <p:cNvPr id="6" name="TextBox 5"/>
          <p:cNvSpPr txBox="1"/>
          <p:nvPr/>
        </p:nvSpPr>
        <p:spPr>
          <a:xfrm>
            <a:off x="228600" y="1219200"/>
            <a:ext cx="5105400" cy="4708981"/>
          </a:xfrm>
          <a:prstGeom prst="rect">
            <a:avLst/>
          </a:prstGeom>
          <a:noFill/>
        </p:spPr>
        <p:txBody>
          <a:bodyPr wrap="square" rtlCol="0">
            <a:spAutoFit/>
          </a:bodyPr>
          <a:lstStyle/>
          <a:p>
            <a:pPr algn="just">
              <a:buFont typeface="Wingdings" pitchFamily="2" charset="2"/>
              <a:buChar char="Ø"/>
            </a:pPr>
            <a:r>
              <a:rPr lang="en-US" sz="3000" dirty="0">
                <a:latin typeface="Times New Roman" pitchFamily="18" charset="0"/>
                <a:cs typeface="Times New Roman" pitchFamily="18" charset="0"/>
              </a:rPr>
              <a:t> </a:t>
            </a:r>
            <a:r>
              <a:rPr lang="en-US" sz="3000" dirty="0" smtClean="0">
                <a:latin typeface="Times New Roman" pitchFamily="18" charset="0"/>
                <a:cs typeface="Times New Roman" pitchFamily="18" charset="0"/>
              </a:rPr>
              <a:t>Theo </a:t>
            </a:r>
            <a:r>
              <a:rPr lang="en-US" sz="3000" dirty="0" err="1" smtClean="0">
                <a:latin typeface="Times New Roman" pitchFamily="18" charset="0"/>
                <a:cs typeface="Times New Roman" pitchFamily="18" charset="0"/>
              </a:rPr>
              <a:t>số</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bánh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mắc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nối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tiếp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trong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a:t>
            </a:r>
          </a:p>
          <a:p>
            <a:pPr algn="just"/>
            <a:r>
              <a:rPr lang="en-US" sz="3000" dirty="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cấp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có</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bánh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áp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quá</a:t>
            </a:r>
            <a:r>
              <a:rPr lang="en-US" sz="3000" dirty="0" smtClean="0">
                <a:latin typeface="Times New Roman" pitchFamily="18" charset="0"/>
                <a:cs typeface="Times New Roman" pitchFamily="18" charset="0"/>
              </a:rPr>
              <a:t> 100m </a:t>
            </a:r>
            <a:r>
              <a:rPr lang="en-US" sz="3000" dirty="0" err="1" smtClean="0">
                <a:latin typeface="Times New Roman" pitchFamily="18" charset="0"/>
                <a:cs typeface="Times New Roman" pitchFamily="18" charset="0"/>
              </a:rPr>
              <a:t>cột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nước</a:t>
            </a:r>
            <a:r>
              <a:rPr lang="en-US" sz="3000" dirty="0" smtClean="0">
                <a:latin typeface="Times New Roman" pitchFamily="18" charset="0"/>
                <a:cs typeface="Times New Roman" pitchFamily="18" charset="0"/>
              </a:rPr>
              <a:t>.</a:t>
            </a:r>
          </a:p>
          <a:p>
            <a:pPr algn="just"/>
            <a:endParaRPr lang="en-US" sz="3000" dirty="0">
              <a:latin typeface="Times New Roman" pitchFamily="18" charset="0"/>
              <a:cs typeface="Times New Roman" pitchFamily="18" charset="0"/>
            </a:endParaRPr>
          </a:p>
          <a:p>
            <a:pPr algn="just"/>
            <a:r>
              <a:rPr lang="en-US" sz="3000" dirty="0" smtClean="0">
                <a:latin typeface="Times New Roman" pitchFamily="18" charset="0"/>
                <a:cs typeface="Times New Roman" pitchFamily="18" charset="0"/>
              </a:rPr>
              <a:t>	Bơm nhiều cấp</a:t>
            </a:r>
            <a:r>
              <a:rPr lang="en-US" sz="3000" dirty="0">
                <a:latin typeface="Times New Roman" pitchFamily="18" charset="0"/>
                <a:cs typeface="Times New Roman" pitchFamily="18" charset="0"/>
              </a:rPr>
              <a:t>:</a:t>
            </a:r>
            <a:r>
              <a:rPr lang="en-US" sz="3000" dirty="0" smtClean="0">
                <a:latin typeface="Times New Roman" pitchFamily="18" charset="0"/>
                <a:cs typeface="Times New Roman" pitchFamily="18" charset="0"/>
              </a:rPr>
              <a:t> dùng nhiều bánh công tác lắp nối tiếp, cột áp bơm bằng tổng cột áp </a:t>
            </a:r>
            <a:r>
              <a:rPr lang="en-US" sz="3000" dirty="0" smtClean="0">
                <a:latin typeface="Times New Roman" pitchFamily="18" charset="0"/>
                <a:cs typeface="Times New Roman" pitchFamily="18" charset="0"/>
              </a:rPr>
              <a:t>của </a:t>
            </a:r>
            <a:r>
              <a:rPr lang="en-US" sz="3000" dirty="0" smtClean="0">
                <a:latin typeface="Times New Roman" pitchFamily="18" charset="0"/>
                <a:cs typeface="Times New Roman" pitchFamily="18" charset="0"/>
              </a:rPr>
              <a:t>bánh công tác.</a:t>
            </a:r>
          </a:p>
        </p:txBody>
      </p:sp>
      <p:pic>
        <p:nvPicPr>
          <p:cNvPr id="7171" name="Picture 3" descr="F:\bom\showthread.php_files\bomnhieucap.JPG"/>
          <p:cNvPicPr>
            <a:picLocks noChangeAspect="1" noChangeArrowheads="1"/>
          </p:cNvPicPr>
          <p:nvPr/>
        </p:nvPicPr>
        <p:blipFill>
          <a:blip r:embed="rId2" cstate="print"/>
          <a:srcRect/>
          <a:stretch>
            <a:fillRect/>
          </a:stretch>
        </p:blipFill>
        <p:spPr bwMode="auto">
          <a:xfrm>
            <a:off x="5334000" y="1600200"/>
            <a:ext cx="3810000" cy="1933575"/>
          </a:xfrm>
          <a:prstGeom prst="rect">
            <a:avLst/>
          </a:prstGeom>
          <a:noFill/>
        </p:spPr>
      </p:pic>
      <p:pic>
        <p:nvPicPr>
          <p:cNvPr id="7172" name="Picture 4" descr="F:\bom\showthread.php_files\lungdoilung.JPG"/>
          <p:cNvPicPr>
            <a:picLocks noChangeAspect="1" noChangeArrowheads="1"/>
          </p:cNvPicPr>
          <p:nvPr/>
        </p:nvPicPr>
        <p:blipFill>
          <a:blip r:embed="rId3" cstate="print"/>
          <a:srcRect/>
          <a:stretch>
            <a:fillRect/>
          </a:stretch>
        </p:blipFill>
        <p:spPr bwMode="auto">
          <a:xfrm>
            <a:off x="5715000" y="4419600"/>
            <a:ext cx="3048000" cy="17526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IV. PHÂN </a:t>
            </a:r>
            <a:r>
              <a:rPr lang="en-US" sz="3600" dirty="0">
                <a:solidFill>
                  <a:srgbClr val="FF0000"/>
                </a:solidFill>
                <a:latin typeface="Times New Roman" pitchFamily="18" charset="0"/>
                <a:cs typeface="Times New Roman" pitchFamily="18" charset="0"/>
              </a:rPr>
              <a:t>L</a:t>
            </a:r>
            <a:r>
              <a:rPr lang="en-US" sz="3600" dirty="0" smtClean="0">
                <a:solidFill>
                  <a:srgbClr val="FF0000"/>
                </a:solidFill>
                <a:latin typeface="Times New Roman" pitchFamily="18" charset="0"/>
                <a:cs typeface="Times New Roman" pitchFamily="18" charset="0"/>
              </a:rPr>
              <a:t>OẠI</a:t>
            </a:r>
          </a:p>
          <a:p>
            <a:r>
              <a:rPr lang="en-US" sz="3600" b="1" i="1" dirty="0">
                <a:latin typeface="Times New Roman" pitchFamily="18" charset="0"/>
                <a:cs typeface="Times New Roman" pitchFamily="18" charset="0"/>
              </a:rPr>
              <a:t>a</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ly</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tâm</a:t>
            </a:r>
            <a:endParaRPr lang="en-US" sz="3600" b="1" i="1" dirty="0">
              <a:latin typeface="Times New Roman" pitchFamily="18" charset="0"/>
              <a:cs typeface="Times New Roman" pitchFamily="18" charset="0"/>
            </a:endParaRPr>
          </a:p>
        </p:txBody>
      </p:sp>
      <p:pic>
        <p:nvPicPr>
          <p:cNvPr id="7170" name="Picture 2" descr="F:\bom\Cấu tạo và phân loại bơm cánh quạt_files\graphics6.png"/>
          <p:cNvPicPr>
            <a:picLocks noChangeAspect="1" noChangeArrowheads="1"/>
          </p:cNvPicPr>
          <p:nvPr/>
        </p:nvPicPr>
        <p:blipFill>
          <a:blip r:embed="rId2" cstate="print"/>
          <a:srcRect/>
          <a:stretch>
            <a:fillRect/>
          </a:stretch>
        </p:blipFill>
        <p:spPr bwMode="auto">
          <a:xfrm>
            <a:off x="0" y="1828800"/>
            <a:ext cx="9144000" cy="47244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IV. PHÂN </a:t>
            </a:r>
            <a:r>
              <a:rPr lang="en-US" sz="3600" dirty="0">
                <a:solidFill>
                  <a:srgbClr val="FF0000"/>
                </a:solidFill>
                <a:latin typeface="Times New Roman" pitchFamily="18" charset="0"/>
                <a:cs typeface="Times New Roman" pitchFamily="18" charset="0"/>
              </a:rPr>
              <a:t>L</a:t>
            </a:r>
            <a:r>
              <a:rPr lang="en-US" sz="3600" dirty="0" smtClean="0">
                <a:solidFill>
                  <a:srgbClr val="FF0000"/>
                </a:solidFill>
                <a:latin typeface="Times New Roman" pitchFamily="18" charset="0"/>
                <a:cs typeface="Times New Roman" pitchFamily="18" charset="0"/>
              </a:rPr>
              <a:t>OẠI</a:t>
            </a:r>
          </a:p>
          <a:p>
            <a:r>
              <a:rPr lang="en-US" sz="3600" b="1" i="1" dirty="0">
                <a:latin typeface="Times New Roman" pitchFamily="18" charset="0"/>
                <a:cs typeface="Times New Roman" pitchFamily="18" charset="0"/>
              </a:rPr>
              <a:t>a</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ly</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tâm</a:t>
            </a:r>
            <a:endParaRPr lang="en-US" sz="3600" b="1" i="1" dirty="0">
              <a:latin typeface="Times New Roman" pitchFamily="18" charset="0"/>
              <a:cs typeface="Times New Roman" pitchFamily="18" charset="0"/>
            </a:endParaRPr>
          </a:p>
        </p:txBody>
      </p:sp>
      <p:sp>
        <p:nvSpPr>
          <p:cNvPr id="6" name="TextBox 5"/>
          <p:cNvSpPr txBox="1"/>
          <p:nvPr/>
        </p:nvSpPr>
        <p:spPr>
          <a:xfrm>
            <a:off x="228600" y="1219200"/>
            <a:ext cx="5562600" cy="5632311"/>
          </a:xfrm>
          <a:prstGeom prst="rect">
            <a:avLst/>
          </a:prstGeom>
          <a:noFill/>
        </p:spPr>
        <p:txBody>
          <a:bodyPr wrap="square" rtlCol="0">
            <a:spAutoFit/>
          </a:bodyPr>
          <a:lstStyle/>
          <a:p>
            <a:pPr algn="just">
              <a:buFont typeface="Wingdings" pitchFamily="2" charset="2"/>
              <a:buChar char="Ø"/>
            </a:pPr>
            <a:r>
              <a:rPr lang="en-US" sz="3000" dirty="0">
                <a:latin typeface="Times New Roman" pitchFamily="18" charset="0"/>
                <a:cs typeface="Times New Roman" pitchFamily="18" charset="0"/>
              </a:rPr>
              <a:t> </a:t>
            </a:r>
            <a:r>
              <a:rPr lang="en-US" sz="3000" dirty="0" smtClean="0">
                <a:latin typeface="Times New Roman" pitchFamily="18" charset="0"/>
                <a:cs typeface="Times New Roman" pitchFamily="18" charset="0"/>
              </a:rPr>
              <a:t>Theo </a:t>
            </a:r>
            <a:r>
              <a:rPr lang="en-US" sz="3000" dirty="0" err="1" smtClean="0">
                <a:latin typeface="Times New Roman" pitchFamily="18" charset="0"/>
                <a:cs typeface="Times New Roman" pitchFamily="18" charset="0"/>
              </a:rPr>
              <a:t>cách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dẫn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chất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lỏng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bánh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tác</a:t>
            </a:r>
            <a:r>
              <a:rPr lang="en-US" sz="3000" dirty="0" smtClean="0">
                <a:latin typeface="Times New Roman" pitchFamily="18" charset="0"/>
                <a:cs typeface="Times New Roman" pitchFamily="18" charset="0"/>
              </a:rPr>
              <a:t>:</a:t>
            </a:r>
          </a:p>
          <a:p>
            <a:pPr algn="just"/>
            <a:r>
              <a:rPr lang="en-US" sz="3000" dirty="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miệng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hút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có</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bánh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bố</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trí</a:t>
            </a:r>
            <a:r>
              <a:rPr lang="en-US" sz="3000" dirty="0" smtClean="0">
                <a:latin typeface="Times New Roman" pitchFamily="18" charset="0"/>
                <a:cs typeface="Times New Roman" pitchFamily="18" charset="0"/>
              </a:rPr>
              <a:t> ở </a:t>
            </a:r>
            <a:r>
              <a:rPr lang="en-US" sz="3000" dirty="0" err="1" smtClean="0">
                <a:latin typeface="Times New Roman" pitchFamily="18" charset="0"/>
                <a:cs typeface="Times New Roman" pitchFamily="18" charset="0"/>
              </a:rPr>
              <a:t>một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đầu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trục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lưu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lượng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bị</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hạn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chế</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gây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nên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lực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hướng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trục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trong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a:t>
            </a:r>
          </a:p>
          <a:p>
            <a:pPr algn="just"/>
            <a:endParaRPr lang="en-US" sz="3000" dirty="0">
              <a:latin typeface="Times New Roman" pitchFamily="18" charset="0"/>
              <a:cs typeface="Times New Roman" pitchFamily="18" charset="0"/>
            </a:endParaRPr>
          </a:p>
          <a:p>
            <a:pPr algn="just"/>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hai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miệng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hút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dùng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bánh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hút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chất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lỏng</a:t>
            </a:r>
            <a:r>
              <a:rPr lang="en-US" sz="3000" dirty="0" smtClean="0">
                <a:latin typeface="Times New Roman" pitchFamily="18" charset="0"/>
                <a:cs typeface="Times New Roman" pitchFamily="18" charset="0"/>
              </a:rPr>
              <a:t> ở </a:t>
            </a:r>
            <a:r>
              <a:rPr lang="en-US" sz="3000" dirty="0" err="1" smtClean="0">
                <a:latin typeface="Times New Roman" pitchFamily="18" charset="0"/>
                <a:cs typeface="Times New Roman" pitchFamily="18" charset="0"/>
              </a:rPr>
              <a:t>hai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phía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khắc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phục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được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nhược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điểm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hút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phía</a:t>
            </a:r>
            <a:r>
              <a:rPr lang="en-US" sz="3000" dirty="0" smtClean="0">
                <a:latin typeface="Times New Roman" pitchFamily="18" charset="0"/>
                <a:cs typeface="Times New Roman" pitchFamily="18" charset="0"/>
              </a:rPr>
              <a:t>.</a:t>
            </a:r>
          </a:p>
        </p:txBody>
      </p:sp>
      <p:pic>
        <p:nvPicPr>
          <p:cNvPr id="9218" name="Picture 2"/>
          <p:cNvPicPr>
            <a:picLocks noChangeAspect="1" noChangeArrowheads="1"/>
          </p:cNvPicPr>
          <p:nvPr/>
        </p:nvPicPr>
        <p:blipFill>
          <a:blip r:embed="rId2" cstate="print"/>
          <a:srcRect/>
          <a:stretch>
            <a:fillRect/>
          </a:stretch>
        </p:blipFill>
        <p:spPr bwMode="auto">
          <a:xfrm>
            <a:off x="5848350" y="1371600"/>
            <a:ext cx="3295650" cy="2657475"/>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5943600" y="4267200"/>
            <a:ext cx="2809875" cy="2228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IV. PHÂN </a:t>
            </a:r>
            <a:r>
              <a:rPr lang="en-US" sz="3600" dirty="0">
                <a:solidFill>
                  <a:srgbClr val="FF0000"/>
                </a:solidFill>
                <a:latin typeface="Times New Roman" pitchFamily="18" charset="0"/>
                <a:cs typeface="Times New Roman" pitchFamily="18" charset="0"/>
              </a:rPr>
              <a:t>L</a:t>
            </a:r>
            <a:r>
              <a:rPr lang="en-US" sz="3600" dirty="0" smtClean="0">
                <a:solidFill>
                  <a:srgbClr val="FF0000"/>
                </a:solidFill>
                <a:latin typeface="Times New Roman" pitchFamily="18" charset="0"/>
                <a:cs typeface="Times New Roman" pitchFamily="18" charset="0"/>
              </a:rPr>
              <a:t>OẠI</a:t>
            </a:r>
          </a:p>
          <a:p>
            <a:r>
              <a:rPr lang="en-US" sz="3600" b="1" i="1" dirty="0">
                <a:latin typeface="Times New Roman" pitchFamily="18" charset="0"/>
                <a:cs typeface="Times New Roman" pitchFamily="18" charset="0"/>
              </a:rPr>
              <a:t>a</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ly</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tâm</a:t>
            </a:r>
            <a:endParaRPr lang="en-US" sz="3600" b="1" i="1" dirty="0">
              <a:latin typeface="Times New Roman" pitchFamily="18" charset="0"/>
              <a:cs typeface="Times New Roman" pitchFamily="18" charset="0"/>
            </a:endParaRPr>
          </a:p>
        </p:txBody>
      </p:sp>
      <p:pic>
        <p:nvPicPr>
          <p:cNvPr id="8195" name="Picture 3" descr="F:\bom\Cấu tạo và phân loại bơm cánh quạt_files\graphics5.png"/>
          <p:cNvPicPr>
            <a:picLocks noChangeAspect="1" noChangeArrowheads="1"/>
          </p:cNvPicPr>
          <p:nvPr/>
        </p:nvPicPr>
        <p:blipFill>
          <a:blip r:embed="rId2" cstate="print"/>
          <a:srcRect/>
          <a:stretch>
            <a:fillRect/>
          </a:stretch>
        </p:blipFill>
        <p:spPr bwMode="auto">
          <a:xfrm>
            <a:off x="685800" y="1752600"/>
            <a:ext cx="7620000" cy="481012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IV. PHÂN </a:t>
            </a:r>
            <a:r>
              <a:rPr lang="en-US" sz="3600" dirty="0">
                <a:solidFill>
                  <a:srgbClr val="FF0000"/>
                </a:solidFill>
                <a:latin typeface="Times New Roman" pitchFamily="18" charset="0"/>
                <a:cs typeface="Times New Roman" pitchFamily="18" charset="0"/>
              </a:rPr>
              <a:t>L</a:t>
            </a:r>
            <a:r>
              <a:rPr lang="en-US" sz="3600" dirty="0" smtClean="0">
                <a:solidFill>
                  <a:srgbClr val="FF0000"/>
                </a:solidFill>
                <a:latin typeface="Times New Roman" pitchFamily="18" charset="0"/>
                <a:cs typeface="Times New Roman" pitchFamily="18" charset="0"/>
              </a:rPr>
              <a:t>OẠI</a:t>
            </a:r>
          </a:p>
          <a:p>
            <a:r>
              <a:rPr lang="en-US" sz="3600" b="1" i="1" dirty="0" smtClean="0">
                <a:latin typeface="Times New Roman" pitchFamily="18" charset="0"/>
                <a:cs typeface="Times New Roman" pitchFamily="18" charset="0"/>
              </a:rPr>
              <a:t>b.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hướng</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trục</a:t>
            </a:r>
            <a:endParaRPr lang="en-US" sz="3600" b="1" i="1" dirty="0">
              <a:latin typeface="Times New Roman" pitchFamily="18" charset="0"/>
              <a:cs typeface="Times New Roman" pitchFamily="18" charset="0"/>
            </a:endParaRPr>
          </a:p>
        </p:txBody>
      </p:sp>
      <p:sp>
        <p:nvSpPr>
          <p:cNvPr id="6" name="TextBox 5"/>
          <p:cNvSpPr txBox="1"/>
          <p:nvPr/>
        </p:nvSpPr>
        <p:spPr>
          <a:xfrm>
            <a:off x="228600" y="1219200"/>
            <a:ext cx="4572000" cy="3785652"/>
          </a:xfrm>
          <a:prstGeom prst="rect">
            <a:avLst/>
          </a:prstGeom>
          <a:noFill/>
        </p:spPr>
        <p:txBody>
          <a:bodyPr wrap="square" rtlCol="0">
            <a:spAutoFit/>
          </a:bodyPr>
          <a:lstStyle/>
          <a:p>
            <a:pPr algn="just">
              <a:buFont typeface="Wingdings" pitchFamily="2" charset="2"/>
              <a:buChar char="Ø"/>
            </a:pPr>
            <a:r>
              <a:rPr lang="en-US" sz="3000" dirty="0">
                <a:latin typeface="Times New Roman" pitchFamily="18" charset="0"/>
                <a:cs typeface="Times New Roman" pitchFamily="18" charset="0"/>
              </a:rPr>
              <a:t> </a:t>
            </a:r>
            <a:r>
              <a:rPr lang="en-US" sz="3000" dirty="0" smtClean="0">
                <a:latin typeface="Times New Roman" pitchFamily="18" charset="0"/>
                <a:cs typeface="Times New Roman" pitchFamily="18" charset="0"/>
              </a:rPr>
              <a:t>Theo kiểu lắp đặt:</a:t>
            </a:r>
          </a:p>
          <a:p>
            <a:pPr algn="just"/>
            <a:r>
              <a:rPr lang="en-US" sz="3000" dirty="0" smtClean="0">
                <a:latin typeface="Times New Roman" pitchFamily="18" charset="0"/>
                <a:cs typeface="Times New Roman" pitchFamily="18" charset="0"/>
              </a:rPr>
              <a:t>	+ bơm hướng trục ngang</a:t>
            </a:r>
          </a:p>
          <a:p>
            <a:pPr algn="just"/>
            <a:r>
              <a:rPr lang="en-US" sz="3000" dirty="0" smtClean="0">
                <a:latin typeface="Times New Roman" pitchFamily="18" charset="0"/>
                <a:cs typeface="Times New Roman" pitchFamily="18" charset="0"/>
              </a:rPr>
              <a:t>	+ bơm hướng trục đứng</a:t>
            </a:r>
          </a:p>
          <a:p>
            <a:pPr algn="just"/>
            <a:r>
              <a:rPr lang="en-US" sz="3000" dirty="0" smtClean="0">
                <a:latin typeface="Times New Roman" pitchFamily="18" charset="0"/>
                <a:cs typeface="Times New Roman" pitchFamily="18" charset="0"/>
              </a:rPr>
              <a:t>	+ bơm  hướng trục đặt chìm.</a:t>
            </a:r>
          </a:p>
          <a:p>
            <a:pPr algn="just"/>
            <a:endParaRPr lang="en-US" sz="3000" dirty="0">
              <a:latin typeface="Times New Roman" pitchFamily="18" charset="0"/>
              <a:cs typeface="Times New Roman" pitchFamily="18" charset="0"/>
            </a:endParaRPr>
          </a:p>
        </p:txBody>
      </p:sp>
      <p:pic>
        <p:nvPicPr>
          <p:cNvPr id="1026" name="Picture 2" descr="H:\Bơm chìm hướng trục cho lưu lượng cực lớn và cột nước thấp (P7000, P3000 &amp; P4600) - Tân Thiên Phúc  ttpgroup.com.vn   Xây dựng   Xử lý nước thải   Thăm dò khai thác mỏ   Giải pháp công nghệ_files\Hinhnho-P7000P3000P4600.png"/>
          <p:cNvPicPr>
            <a:picLocks noChangeAspect="1" noChangeArrowheads="1"/>
          </p:cNvPicPr>
          <p:nvPr/>
        </p:nvPicPr>
        <p:blipFill>
          <a:blip r:embed="rId2"/>
          <a:srcRect/>
          <a:stretch>
            <a:fillRect/>
          </a:stretch>
        </p:blipFill>
        <p:spPr bwMode="auto">
          <a:xfrm>
            <a:off x="4876800" y="1371600"/>
            <a:ext cx="4267200" cy="54864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V. PHẠM VI SỬ DỤNG</a:t>
            </a:r>
          </a:p>
          <a:p>
            <a:r>
              <a:rPr lang="en-US" sz="3600" b="1" i="1" dirty="0">
                <a:latin typeface="Times New Roman" pitchFamily="18" charset="0"/>
                <a:cs typeface="Times New Roman" pitchFamily="18" charset="0"/>
              </a:rPr>
              <a:t>a</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ly</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tâm</a:t>
            </a:r>
            <a:endParaRPr lang="en-US" sz="3600" b="1" i="1" dirty="0">
              <a:latin typeface="Times New Roman" pitchFamily="18" charset="0"/>
              <a:cs typeface="Times New Roman" pitchFamily="18" charset="0"/>
            </a:endParaRPr>
          </a:p>
        </p:txBody>
      </p:sp>
      <p:sp>
        <p:nvSpPr>
          <p:cNvPr id="7" name="Content Placeholder 6"/>
          <p:cNvSpPr>
            <a:spLocks noGrp="1"/>
          </p:cNvSpPr>
          <p:nvPr>
            <p:ph idx="1"/>
          </p:nvPr>
        </p:nvSpPr>
        <p:spPr>
          <a:xfrm>
            <a:off x="457200" y="1371600"/>
            <a:ext cx="8229600" cy="5257800"/>
          </a:xfrm>
        </p:spPr>
        <p:txBody>
          <a:bodyPr>
            <a:normAutofit/>
          </a:bodyPr>
          <a:lstStyle/>
          <a:p>
            <a:pPr marL="574675" indent="-574675" algn="just">
              <a:buClr>
                <a:schemeClr val="tx1"/>
              </a:buClr>
              <a:buFont typeface="Wingdings" pitchFamily="2" charset="2"/>
              <a:buChar char="Ø"/>
            </a:pPr>
            <a:r>
              <a:rPr lang="en-US" sz="3600" dirty="0" smtClean="0">
                <a:latin typeface="Times New Roman" pitchFamily="18" charset="0"/>
                <a:cs typeface="Times New Roman" pitchFamily="18" charset="0"/>
              </a:rPr>
              <a:t>Cột áp H từ 10 đến hàng ngàn m cột nước.</a:t>
            </a:r>
          </a:p>
          <a:p>
            <a:pPr marL="574675" indent="-574675" algn="just">
              <a:buClr>
                <a:schemeClr val="tx1"/>
              </a:buClr>
              <a:buFont typeface="Wingdings" pitchFamily="2" charset="2"/>
              <a:buChar char="Ø"/>
            </a:pPr>
            <a:r>
              <a:rPr lang="en-US" sz="3600" dirty="0" smtClean="0">
                <a:latin typeface="Times New Roman" pitchFamily="18" charset="0"/>
                <a:cs typeface="Times New Roman" pitchFamily="18" charset="0"/>
              </a:rPr>
              <a:t>Lưu lượng Q từ 2 đến 70000 m</a:t>
            </a:r>
            <a:r>
              <a:rPr lang="en-US" sz="3600" baseline="30000" dirty="0" smtClean="0">
                <a:latin typeface="Times New Roman" pitchFamily="18" charset="0"/>
                <a:cs typeface="Times New Roman" pitchFamily="18" charset="0"/>
              </a:rPr>
              <a:t>3</a:t>
            </a:r>
            <a:r>
              <a:rPr lang="en-US" sz="3600" dirty="0" smtClean="0">
                <a:latin typeface="Times New Roman" pitchFamily="18" charset="0"/>
                <a:cs typeface="Times New Roman" pitchFamily="18" charset="0"/>
              </a:rPr>
              <a:t>/s.</a:t>
            </a:r>
          </a:p>
          <a:p>
            <a:pPr marL="574675" indent="-574675" algn="just">
              <a:buClr>
                <a:schemeClr val="tx1"/>
              </a:buClr>
              <a:buFont typeface="Wingdings" pitchFamily="2" charset="2"/>
              <a:buChar char="Ø"/>
            </a:pPr>
            <a:r>
              <a:rPr lang="en-US" sz="3600" dirty="0" smtClean="0">
                <a:latin typeface="Times New Roman" pitchFamily="18" charset="0"/>
                <a:cs typeface="Times New Roman" pitchFamily="18" charset="0"/>
              </a:rPr>
              <a:t>Công suất từ 1 đến 6000 kW.</a:t>
            </a:r>
          </a:p>
          <a:p>
            <a:pPr marL="574675" indent="-574675" algn="just">
              <a:buClr>
                <a:schemeClr val="tx1"/>
              </a:buClr>
              <a:buFont typeface="Wingdings" pitchFamily="2" charset="2"/>
              <a:buChar char="Ø"/>
            </a:pPr>
            <a:r>
              <a:rPr lang="en-US" sz="3600" dirty="0" smtClean="0">
                <a:latin typeface="Times New Roman" pitchFamily="18" charset="0"/>
                <a:cs typeface="Times New Roman" pitchFamily="18" charset="0"/>
              </a:rPr>
              <a:t>Số vòng quay n từ 730 đến 6000 vg/ph.</a:t>
            </a:r>
          </a:p>
          <a:p>
            <a:pPr marL="574675" indent="-574675" algn="just">
              <a:buClrTx/>
              <a:buFont typeface="Wingdings" pitchFamily="2" charset="2"/>
              <a:buChar char="Ø"/>
            </a:pPr>
            <a:r>
              <a:rPr lang="en-US" sz="3600" dirty="0" smtClean="0">
                <a:latin typeface="Times New Roman" pitchFamily="18" charset="0"/>
                <a:cs typeface="Times New Roman" pitchFamily="18" charset="0"/>
              </a:rPr>
              <a:t>Các loại </a:t>
            </a:r>
            <a:r>
              <a:rPr lang="vi-VN" sz="3600" dirty="0" smtClean="0"/>
              <a:t>bơm </a:t>
            </a:r>
            <a:r>
              <a:rPr lang="vi-VN" sz="3600" dirty="0" smtClean="0"/>
              <a:t>ly</a:t>
            </a:r>
            <a:r>
              <a:rPr lang="en-US" sz="3600" dirty="0" smtClean="0"/>
              <a:t> </a:t>
            </a:r>
            <a:r>
              <a:rPr lang="vi-VN" sz="3600" dirty="0" smtClean="0"/>
              <a:t>tâm </a:t>
            </a:r>
            <a:r>
              <a:rPr lang="vi-VN" sz="3600" dirty="0" smtClean="0"/>
              <a:t>hút sâu đạt H</a:t>
            </a:r>
            <a:r>
              <a:rPr lang="en-US" sz="3600" baseline="-25000" dirty="0" smtClean="0"/>
              <a:t>ck</a:t>
            </a:r>
            <a:r>
              <a:rPr lang="vi-VN" sz="3600" dirty="0" smtClean="0"/>
              <a:t>=6,0-8,0m</a:t>
            </a:r>
            <a:r>
              <a:rPr lang="en-US" sz="3600" dirty="0" smtClean="0">
                <a:latin typeface="Times New Roman" pitchFamily="18" charset="0"/>
                <a:cs typeface="Times New Roman" pitchFamily="18" charset="0"/>
              </a:rPr>
              <a:t> </a:t>
            </a:r>
            <a:r>
              <a:rPr lang="en-US" sz="3600" dirty="0" smtClean="0">
                <a:latin typeface="Times New Roman" pitchFamily="18" charset="0"/>
                <a:cs typeface="Times New Roman" pitchFamily="18" charset="0"/>
              </a:rPr>
              <a:t>đang được nghiên cứu và sử dụng rộng rãi.</a:t>
            </a:r>
          </a:p>
          <a:p>
            <a:pPr algn="just">
              <a:buFont typeface="Wingdings" pitchFamily="2" charset="2"/>
              <a:buChar char="Ø"/>
            </a:pPr>
            <a:endParaRPr lang="en-US" sz="3600" dirty="0" smtClean="0">
              <a:latin typeface="Times New Roman" pitchFamily="18" charset="0"/>
              <a:cs typeface="Times New Roman" pitchFamily="18" charset="0"/>
            </a:endParaRPr>
          </a:p>
          <a:p>
            <a:pPr algn="just">
              <a:buFont typeface="Wingdings" pitchFamily="2" charset="2"/>
              <a:buChar char="Ø"/>
            </a:pPr>
            <a:endParaRPr lang="en-US" sz="3600" dirty="0" smtClean="0">
              <a:cs typeface="Times New Roman" pitchFamily="18" charset="0"/>
            </a:endParaRPr>
          </a:p>
          <a:p>
            <a:pPr marL="574675" indent="-574675" algn="just">
              <a:buClr>
                <a:schemeClr val="tx1"/>
              </a:buClr>
              <a:buFont typeface="Wingdings" pitchFamily="2" charset="2"/>
              <a:buChar char="Ø"/>
            </a:pPr>
            <a:endParaRPr lang="en-US" sz="3600" dirty="0" smtClean="0">
              <a:latin typeface="Times New Roman" pitchFamily="18" charset="0"/>
              <a:cs typeface="Times New Roman" pitchFamily="18" charset="0"/>
            </a:endParaRPr>
          </a:p>
          <a:p>
            <a:pPr marL="574675" indent="-574675" algn="just">
              <a:buClr>
                <a:schemeClr val="tx1"/>
              </a:buClr>
              <a:buFont typeface="Wingdings" pitchFamily="2" charset="2"/>
              <a:buChar char="Ø"/>
            </a:pPr>
            <a:endParaRPr lang="en-US" sz="3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V. PHẠM VI SỬ DỤNG</a:t>
            </a:r>
          </a:p>
          <a:p>
            <a:r>
              <a:rPr lang="en-US" sz="3600" b="1" i="1" dirty="0">
                <a:latin typeface="Times New Roman" pitchFamily="18" charset="0"/>
                <a:cs typeface="Times New Roman" pitchFamily="18" charset="0"/>
              </a:rPr>
              <a:t>a</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ly</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tâm</a:t>
            </a:r>
            <a:endParaRPr lang="en-US" sz="3600" b="1" i="1" dirty="0">
              <a:latin typeface="Times New Roman" pitchFamily="18" charset="0"/>
              <a:cs typeface="Times New Roman" pitchFamily="18" charset="0"/>
            </a:endParaRPr>
          </a:p>
        </p:txBody>
      </p:sp>
      <p:pic>
        <p:nvPicPr>
          <p:cNvPr id="3074" name="Picture 2" descr="H:\images (1).jpg"/>
          <p:cNvPicPr>
            <a:picLocks noChangeAspect="1" noChangeArrowheads="1"/>
          </p:cNvPicPr>
          <p:nvPr/>
        </p:nvPicPr>
        <p:blipFill>
          <a:blip r:embed="rId2"/>
          <a:srcRect/>
          <a:stretch>
            <a:fillRect/>
          </a:stretch>
        </p:blipFill>
        <p:spPr bwMode="auto">
          <a:xfrm>
            <a:off x="1219200" y="4267200"/>
            <a:ext cx="2619375" cy="1743075"/>
          </a:xfrm>
          <a:prstGeom prst="rect">
            <a:avLst/>
          </a:prstGeom>
          <a:noFill/>
        </p:spPr>
      </p:pic>
      <p:pic>
        <p:nvPicPr>
          <p:cNvPr id="3075" name="Picture 3" descr="H:\images (2).jpg"/>
          <p:cNvPicPr>
            <a:picLocks noChangeAspect="1" noChangeArrowheads="1"/>
          </p:cNvPicPr>
          <p:nvPr/>
        </p:nvPicPr>
        <p:blipFill>
          <a:blip r:embed="rId3"/>
          <a:srcRect/>
          <a:stretch>
            <a:fillRect/>
          </a:stretch>
        </p:blipFill>
        <p:spPr bwMode="auto">
          <a:xfrm>
            <a:off x="4800600" y="4191000"/>
            <a:ext cx="2390775" cy="1905000"/>
          </a:xfrm>
          <a:prstGeom prst="rect">
            <a:avLst/>
          </a:prstGeom>
          <a:noFill/>
        </p:spPr>
      </p:pic>
      <p:pic>
        <p:nvPicPr>
          <p:cNvPr id="3076" name="Picture 4" descr="H:\images (3).jpg"/>
          <p:cNvPicPr>
            <a:picLocks noChangeAspect="1" noChangeArrowheads="1"/>
          </p:cNvPicPr>
          <p:nvPr/>
        </p:nvPicPr>
        <p:blipFill>
          <a:blip r:embed="rId4"/>
          <a:srcRect/>
          <a:stretch>
            <a:fillRect/>
          </a:stretch>
        </p:blipFill>
        <p:spPr bwMode="auto">
          <a:xfrm>
            <a:off x="2286000" y="1752600"/>
            <a:ext cx="2466975" cy="1847850"/>
          </a:xfrm>
          <a:prstGeom prst="rect">
            <a:avLst/>
          </a:prstGeom>
          <a:noFill/>
        </p:spPr>
      </p:pic>
      <p:pic>
        <p:nvPicPr>
          <p:cNvPr id="3077" name="Picture 5" descr="H:\images.jpg"/>
          <p:cNvPicPr>
            <a:picLocks noChangeAspect="1" noChangeArrowheads="1"/>
          </p:cNvPicPr>
          <p:nvPr/>
        </p:nvPicPr>
        <p:blipFill>
          <a:blip r:embed="rId5"/>
          <a:srcRect/>
          <a:stretch>
            <a:fillRect/>
          </a:stretch>
        </p:blipFill>
        <p:spPr bwMode="auto">
          <a:xfrm>
            <a:off x="6019800" y="1676400"/>
            <a:ext cx="2457450" cy="1857375"/>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V. PHẠM VI SỬ DỤNG</a:t>
            </a:r>
          </a:p>
          <a:p>
            <a:r>
              <a:rPr lang="en-US" sz="3600" b="1" i="1" dirty="0" smtClean="0">
                <a:latin typeface="Times New Roman" pitchFamily="18" charset="0"/>
                <a:cs typeface="Times New Roman" pitchFamily="18" charset="0"/>
              </a:rPr>
              <a:t>b.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hướng</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trục</a:t>
            </a:r>
            <a:endParaRPr lang="en-US" sz="3600" b="1" i="1" dirty="0">
              <a:latin typeface="Times New Roman" pitchFamily="18" charset="0"/>
              <a:cs typeface="Times New Roman" pitchFamily="18" charset="0"/>
            </a:endParaRPr>
          </a:p>
        </p:txBody>
      </p:sp>
      <p:sp>
        <p:nvSpPr>
          <p:cNvPr id="6" name="TextBox 5"/>
          <p:cNvSpPr txBox="1"/>
          <p:nvPr/>
        </p:nvSpPr>
        <p:spPr>
          <a:xfrm>
            <a:off x="228600" y="1219200"/>
            <a:ext cx="8382000" cy="5201424"/>
          </a:xfrm>
          <a:prstGeom prst="rect">
            <a:avLst/>
          </a:prstGeom>
          <a:noFill/>
        </p:spPr>
        <p:txBody>
          <a:bodyPr wrap="square" rtlCol="0">
            <a:spAutoFit/>
          </a:bodyPr>
          <a:lstStyle/>
          <a:p>
            <a:pPr algn="just">
              <a:buFont typeface="Wingdings" pitchFamily="2" charset="2"/>
              <a:buChar char="Ø"/>
            </a:pPr>
            <a:r>
              <a:rPr lang="en-US" sz="3000" dirty="0" smtClean="0">
                <a:latin typeface="Times New Roman" pitchFamily="18" charset="0"/>
                <a:cs typeface="Times New Roman" pitchFamily="18" charset="0"/>
              </a:rPr>
              <a:t>Được dùng nhiều trong nông nghiệp và công nghiệp nhẹ khi cần bơm với lưu lượng lớn và công suất nhỏ.</a:t>
            </a:r>
          </a:p>
          <a:p>
            <a:pPr algn="just"/>
            <a:endParaRPr lang="en-US" sz="3000" dirty="0" smtClean="0">
              <a:latin typeface="Times New Roman" pitchFamily="18" charset="0"/>
              <a:cs typeface="Times New Roman" pitchFamily="18" charset="0"/>
            </a:endParaRPr>
          </a:p>
          <a:p>
            <a:pPr algn="just">
              <a:buFont typeface="Wingdings" pitchFamily="2" charset="2"/>
              <a:buChar char="Ø"/>
            </a:pPr>
            <a:r>
              <a:rPr lang="en-US" sz="3000" dirty="0" smtClean="0">
                <a:latin typeface="Times New Roman" pitchFamily="18" charset="0"/>
                <a:cs typeface="Times New Roman" pitchFamily="18" charset="0"/>
              </a:rPr>
              <a:t>Phạm vi sử dụng : </a:t>
            </a:r>
            <a:r>
              <a:rPr lang="en-US" sz="3000" dirty="0" smtClean="0">
                <a:latin typeface="Times New Roman" pitchFamily="18" charset="0"/>
                <a:cs typeface="Times New Roman" pitchFamily="18" charset="0"/>
              </a:rPr>
              <a:t>Q = 0,1 </a:t>
            </a:r>
            <a:r>
              <a:rPr lang="en-US" sz="3000" dirty="0" smtClean="0">
                <a:latin typeface="Times New Roman" pitchFamily="18" charset="0"/>
                <a:cs typeface="Times New Roman" pitchFamily="18" charset="0"/>
              </a:rPr>
              <a:t>÷ 5 </a:t>
            </a:r>
            <a:r>
              <a:rPr lang="en-US" sz="3000" dirty="0" smtClean="0">
                <a:latin typeface="Times New Roman" pitchFamily="18" charset="0"/>
                <a:cs typeface="Times New Roman" pitchFamily="18" charset="0"/>
              </a:rPr>
              <a:t>m</a:t>
            </a:r>
            <a:r>
              <a:rPr lang="en-US" sz="3000" baseline="30000" dirty="0" smtClean="0">
                <a:latin typeface="Times New Roman" pitchFamily="18" charset="0"/>
                <a:cs typeface="Times New Roman" pitchFamily="18" charset="0"/>
              </a:rPr>
              <a:t>3</a:t>
            </a:r>
            <a:r>
              <a:rPr lang="en-US" sz="3000" dirty="0" smtClean="0">
                <a:latin typeface="Times New Roman" pitchFamily="18" charset="0"/>
                <a:cs typeface="Times New Roman" pitchFamily="18" charset="0"/>
              </a:rPr>
              <a:t>/s</a:t>
            </a:r>
            <a:endParaRPr lang="en-US" sz="3000" dirty="0" smtClean="0">
              <a:latin typeface="Times New Roman" pitchFamily="18" charset="0"/>
              <a:cs typeface="Times New Roman" pitchFamily="18" charset="0"/>
            </a:endParaRPr>
          </a:p>
          <a:p>
            <a:pPr algn="just"/>
            <a:r>
              <a:rPr lang="en-US" sz="3000" dirty="0" smtClean="0">
                <a:latin typeface="Times New Roman" pitchFamily="18" charset="0"/>
                <a:cs typeface="Times New Roman" pitchFamily="18" charset="0"/>
              </a:rPr>
              <a:t>			    </a:t>
            </a:r>
            <a:r>
              <a:rPr lang="en-US" sz="3000" dirty="0" smtClean="0">
                <a:latin typeface="Times New Roman" pitchFamily="18" charset="0"/>
                <a:cs typeface="Times New Roman" pitchFamily="18" charset="0"/>
              </a:rPr>
              <a:t>H = 4 </a:t>
            </a:r>
            <a:r>
              <a:rPr lang="en-US" sz="3000" dirty="0" smtClean="0">
                <a:latin typeface="Times New Roman" pitchFamily="18" charset="0"/>
                <a:cs typeface="Times New Roman" pitchFamily="18" charset="0"/>
              </a:rPr>
              <a:t>÷ 10 m hoặc 20m</a:t>
            </a:r>
          </a:p>
          <a:p>
            <a:pPr algn="just">
              <a:buFont typeface="Wingdings" pitchFamily="2" charset="2"/>
              <a:buChar char="Ø"/>
            </a:pPr>
            <a:endParaRPr lang="en-US" sz="3000" dirty="0" smtClean="0">
              <a:latin typeface="Times New Roman" pitchFamily="18" charset="0"/>
              <a:cs typeface="Times New Roman" pitchFamily="18" charset="0"/>
            </a:endParaRPr>
          </a:p>
          <a:p>
            <a:pPr algn="just">
              <a:buFont typeface="Wingdings" pitchFamily="2" charset="2"/>
              <a:buChar char="Ø"/>
            </a:pPr>
            <a:r>
              <a:rPr lang="en-US" sz="3000" dirty="0" smtClean="0">
                <a:latin typeface="Times New Roman" pitchFamily="18" charset="0"/>
                <a:cs typeface="Times New Roman" pitchFamily="18" charset="0"/>
              </a:rPr>
              <a:t>Với </a:t>
            </a:r>
            <a:r>
              <a:rPr lang="en-US" sz="3000" dirty="0" smtClean="0"/>
              <a:t>l</a:t>
            </a:r>
            <a:r>
              <a:rPr lang="vi-VN" sz="3000" dirty="0" smtClean="0"/>
              <a:t>ưu lương lên tới 5000l/s, bơm hướng trục được dùng trong các trạm bơm thoát nước mưa, các nhà máy xử lý nước thải, tháo khô, thuỷ lợi, nuôi trồng thủy sản và thu nước</a:t>
            </a:r>
            <a:r>
              <a:rPr lang="en-US" sz="3200" dirty="0" smtClean="0"/>
              <a:t>.</a:t>
            </a:r>
            <a:endParaRPr lang="en-US" sz="3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10" name="Object 30"/>
          <p:cNvGraphicFramePr>
            <a:graphicFrameLocks noChangeAspect="1"/>
          </p:cNvGraphicFramePr>
          <p:nvPr>
            <p:ph idx="1"/>
          </p:nvPr>
        </p:nvGraphicFramePr>
        <p:xfrm>
          <a:off x="6286500" y="2784475"/>
          <a:ext cx="762000" cy="419100"/>
        </p:xfrm>
        <a:graphic>
          <a:graphicData uri="http://schemas.openxmlformats.org/presentationml/2006/ole">
            <p:oleObj spid="_x0000_s20510" name="Equation" r:id="rId3" imgW="761760" imgH="419040" progId="Equation.DSMT4">
              <p:embed/>
            </p:oleObj>
          </a:graphicData>
        </a:graphic>
      </p:graphicFrame>
      <p:sp>
        <p:nvSpPr>
          <p:cNvPr id="20517" name="Rectangle 6"/>
          <p:cNvSpPr>
            <a:spLocks noGrp="1"/>
          </p:cNvSpPr>
          <p:nvPr>
            <p:ph type="body" sz="half" idx="4294967295"/>
          </p:nvPr>
        </p:nvSpPr>
        <p:spPr>
          <a:xfrm>
            <a:off x="0" y="3962400"/>
            <a:ext cx="4038600" cy="1951038"/>
          </a:xfrm>
        </p:spPr>
        <p:txBody>
          <a:bodyPr/>
          <a:lstStyle/>
          <a:p>
            <a:pPr algn="just">
              <a:buClr>
                <a:srgbClr val="0000FF"/>
              </a:buClr>
              <a:buFont typeface="Wingdings" pitchFamily="2" charset="2"/>
              <a:buChar char="ü"/>
            </a:pPr>
            <a:r>
              <a:rPr lang="en-US" sz="3600" smtClean="0">
                <a:latin typeface="Times New Roman" pitchFamily="18" charset="0"/>
              </a:rPr>
              <a:t>Phương trình trên đảm bảo cột áp có lợi nhất cho bơm.</a:t>
            </a:r>
          </a:p>
          <a:p>
            <a:pPr algn="just">
              <a:buFont typeface="Wingdings 2" pitchFamily="18" charset="2"/>
              <a:buChar char=""/>
            </a:pPr>
            <a:endParaRPr lang="en-US" sz="3600" smtClean="0"/>
          </a:p>
        </p:txBody>
      </p:sp>
      <p:sp>
        <p:nvSpPr>
          <p:cNvPr id="20518"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
        <p:nvSpPr>
          <p:cNvPr id="20519" name="Text Box 7"/>
          <p:cNvSpPr txBox="1">
            <a:spLocks noChangeArrowheads="1"/>
          </p:cNvSpPr>
          <p:nvPr/>
        </p:nvSpPr>
        <p:spPr bwMode="auto">
          <a:xfrm>
            <a:off x="466725" y="476250"/>
            <a:ext cx="7200900" cy="579438"/>
          </a:xfrm>
          <a:prstGeom prst="rect">
            <a:avLst/>
          </a:prstGeom>
          <a:noFill/>
          <a:ln w="9525">
            <a:noFill/>
            <a:miter lim="800000"/>
            <a:headEnd/>
            <a:tailEnd/>
          </a:ln>
        </p:spPr>
        <p:txBody>
          <a:bodyPr>
            <a:spAutoFit/>
          </a:bodyPr>
          <a:lstStyle/>
          <a:p>
            <a:pPr>
              <a:spcBef>
                <a:spcPct val="50000"/>
              </a:spcBef>
            </a:pPr>
            <a:r>
              <a:rPr lang="en-US" sz="3200" b="1" dirty="0"/>
              <a:t>1. Bơm ly tâm</a:t>
            </a:r>
          </a:p>
        </p:txBody>
      </p:sp>
      <p:sp>
        <p:nvSpPr>
          <p:cNvPr id="20520" name="Text Box 99"/>
          <p:cNvSpPr txBox="1">
            <a:spLocks noChangeArrowheads="1"/>
          </p:cNvSpPr>
          <p:nvPr/>
        </p:nvSpPr>
        <p:spPr bwMode="auto">
          <a:xfrm>
            <a:off x="827088" y="981075"/>
            <a:ext cx="5545137" cy="579438"/>
          </a:xfrm>
          <a:prstGeom prst="rect">
            <a:avLst/>
          </a:prstGeom>
          <a:noFill/>
          <a:ln w="9525">
            <a:noFill/>
            <a:miter lim="800000"/>
            <a:headEnd/>
            <a:tailEnd/>
          </a:ln>
        </p:spPr>
        <p:txBody>
          <a:bodyPr>
            <a:spAutoFit/>
          </a:bodyPr>
          <a:lstStyle/>
          <a:p>
            <a:pPr>
              <a:spcBef>
                <a:spcPct val="50000"/>
              </a:spcBef>
            </a:pPr>
            <a:r>
              <a:rPr lang="en-US" sz="3200" i="1" u="sng"/>
              <a:t>a. Phương trình cơ bản</a:t>
            </a:r>
          </a:p>
        </p:txBody>
      </p:sp>
      <p:pic>
        <p:nvPicPr>
          <p:cNvPr id="20521" name="Picture 102" descr="untitled"/>
          <p:cNvPicPr>
            <a:picLocks noChangeAspect="1" noChangeArrowheads="1"/>
          </p:cNvPicPr>
          <p:nvPr/>
        </p:nvPicPr>
        <p:blipFill>
          <a:blip r:embed="rId4"/>
          <a:srcRect/>
          <a:stretch>
            <a:fillRect/>
          </a:stretch>
        </p:blipFill>
        <p:spPr bwMode="auto">
          <a:xfrm>
            <a:off x="5049838" y="1608138"/>
            <a:ext cx="3455987" cy="2301875"/>
          </a:xfrm>
          <a:prstGeom prst="rect">
            <a:avLst/>
          </a:prstGeom>
          <a:noFill/>
          <a:ln w="9525">
            <a:noFill/>
            <a:miter lim="800000"/>
            <a:headEnd/>
            <a:tailEnd/>
          </a:ln>
        </p:spPr>
      </p:pic>
      <p:grpSp>
        <p:nvGrpSpPr>
          <p:cNvPr id="20522" name="Group 136"/>
          <p:cNvGrpSpPr>
            <a:grpSpLocks/>
          </p:cNvGrpSpPr>
          <p:nvPr/>
        </p:nvGrpSpPr>
        <p:grpSpPr bwMode="auto">
          <a:xfrm>
            <a:off x="4832350" y="3827463"/>
            <a:ext cx="4035425" cy="1700212"/>
            <a:chOff x="3152" y="2667"/>
            <a:chExt cx="2118" cy="1044"/>
          </a:xfrm>
        </p:grpSpPr>
        <p:grpSp>
          <p:nvGrpSpPr>
            <p:cNvPr id="20524" name="Group 120"/>
            <p:cNvGrpSpPr>
              <a:grpSpLocks/>
            </p:cNvGrpSpPr>
            <p:nvPr/>
          </p:nvGrpSpPr>
          <p:grpSpPr bwMode="auto">
            <a:xfrm>
              <a:off x="3334" y="2795"/>
              <a:ext cx="1724" cy="862"/>
              <a:chOff x="3334" y="2795"/>
              <a:chExt cx="1724" cy="862"/>
            </a:xfrm>
          </p:grpSpPr>
          <p:grpSp>
            <p:nvGrpSpPr>
              <p:cNvPr id="20528" name="Group 118"/>
              <p:cNvGrpSpPr>
                <a:grpSpLocks/>
              </p:cNvGrpSpPr>
              <p:nvPr/>
            </p:nvGrpSpPr>
            <p:grpSpPr bwMode="auto">
              <a:xfrm>
                <a:off x="3334" y="2795"/>
                <a:ext cx="1724" cy="862"/>
                <a:chOff x="3334" y="2795"/>
                <a:chExt cx="1724" cy="862"/>
              </a:xfrm>
            </p:grpSpPr>
            <p:grpSp>
              <p:nvGrpSpPr>
                <p:cNvPr id="20530" name="Group 117"/>
                <p:cNvGrpSpPr>
                  <a:grpSpLocks/>
                </p:cNvGrpSpPr>
                <p:nvPr/>
              </p:nvGrpSpPr>
              <p:grpSpPr bwMode="auto">
                <a:xfrm>
                  <a:off x="3334" y="2795"/>
                  <a:ext cx="1724" cy="862"/>
                  <a:chOff x="3379" y="2795"/>
                  <a:chExt cx="1724" cy="862"/>
                </a:xfrm>
              </p:grpSpPr>
              <p:sp>
                <p:nvSpPr>
                  <p:cNvPr id="20532" name="Line 103"/>
                  <p:cNvSpPr>
                    <a:spLocks noChangeShapeType="1"/>
                  </p:cNvSpPr>
                  <p:nvPr/>
                </p:nvSpPr>
                <p:spPr bwMode="auto">
                  <a:xfrm>
                    <a:off x="3379" y="2795"/>
                    <a:ext cx="0" cy="862"/>
                  </a:xfrm>
                  <a:prstGeom prst="line">
                    <a:avLst/>
                  </a:prstGeom>
                  <a:noFill/>
                  <a:ln w="9525">
                    <a:solidFill>
                      <a:schemeClr val="tx1"/>
                    </a:solidFill>
                    <a:round/>
                    <a:headEnd/>
                    <a:tailEnd/>
                  </a:ln>
                </p:spPr>
                <p:txBody>
                  <a:bodyPr/>
                  <a:lstStyle/>
                  <a:p>
                    <a:endParaRPr lang="en-US"/>
                  </a:p>
                </p:txBody>
              </p:sp>
              <p:sp>
                <p:nvSpPr>
                  <p:cNvPr id="20533" name="Arc 107"/>
                  <p:cNvSpPr>
                    <a:spLocks/>
                  </p:cNvSpPr>
                  <p:nvPr/>
                </p:nvSpPr>
                <p:spPr bwMode="auto">
                  <a:xfrm>
                    <a:off x="3379" y="3486"/>
                    <a:ext cx="142" cy="17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grpSp>
                <p:nvGrpSpPr>
                  <p:cNvPr id="20534" name="Group 116"/>
                  <p:cNvGrpSpPr>
                    <a:grpSpLocks/>
                  </p:cNvGrpSpPr>
                  <p:nvPr/>
                </p:nvGrpSpPr>
                <p:grpSpPr bwMode="auto">
                  <a:xfrm>
                    <a:off x="3379" y="2795"/>
                    <a:ext cx="1724" cy="862"/>
                    <a:chOff x="3379" y="2795"/>
                    <a:chExt cx="1633" cy="862"/>
                  </a:xfrm>
                </p:grpSpPr>
                <p:sp>
                  <p:nvSpPr>
                    <p:cNvPr id="20535" name="Line 104"/>
                    <p:cNvSpPr>
                      <a:spLocks noChangeShapeType="1"/>
                    </p:cNvSpPr>
                    <p:nvPr/>
                  </p:nvSpPr>
                  <p:spPr bwMode="auto">
                    <a:xfrm>
                      <a:off x="3379" y="3657"/>
                      <a:ext cx="1633" cy="0"/>
                    </a:xfrm>
                    <a:prstGeom prst="line">
                      <a:avLst/>
                    </a:prstGeom>
                    <a:noFill/>
                    <a:ln w="9525">
                      <a:solidFill>
                        <a:schemeClr val="tx1"/>
                      </a:solidFill>
                      <a:round/>
                      <a:headEnd/>
                      <a:tailEnd/>
                    </a:ln>
                  </p:spPr>
                  <p:txBody>
                    <a:bodyPr/>
                    <a:lstStyle/>
                    <a:p>
                      <a:endParaRPr lang="en-US"/>
                    </a:p>
                  </p:txBody>
                </p:sp>
                <p:grpSp>
                  <p:nvGrpSpPr>
                    <p:cNvPr id="20536" name="Group 114"/>
                    <p:cNvGrpSpPr>
                      <a:grpSpLocks/>
                    </p:cNvGrpSpPr>
                    <p:nvPr/>
                  </p:nvGrpSpPr>
                  <p:grpSpPr bwMode="auto">
                    <a:xfrm>
                      <a:off x="3379" y="2795"/>
                      <a:ext cx="1633" cy="862"/>
                      <a:chOff x="3379" y="2795"/>
                      <a:chExt cx="1633" cy="862"/>
                    </a:xfrm>
                  </p:grpSpPr>
                  <p:sp>
                    <p:nvSpPr>
                      <p:cNvPr id="20537" name="Line 105"/>
                      <p:cNvSpPr>
                        <a:spLocks noChangeShapeType="1"/>
                      </p:cNvSpPr>
                      <p:nvPr/>
                    </p:nvSpPr>
                    <p:spPr bwMode="auto">
                      <a:xfrm>
                        <a:off x="3379" y="2795"/>
                        <a:ext cx="1633" cy="862"/>
                      </a:xfrm>
                      <a:prstGeom prst="line">
                        <a:avLst/>
                      </a:prstGeom>
                      <a:noFill/>
                      <a:ln w="9525">
                        <a:solidFill>
                          <a:schemeClr val="tx1"/>
                        </a:solidFill>
                        <a:round/>
                        <a:headEnd/>
                        <a:tailEnd/>
                      </a:ln>
                    </p:spPr>
                    <p:txBody>
                      <a:bodyPr/>
                      <a:lstStyle/>
                      <a:p>
                        <a:endParaRPr lang="en-US"/>
                      </a:p>
                    </p:txBody>
                  </p:sp>
                  <p:sp>
                    <p:nvSpPr>
                      <p:cNvPr id="20538" name="Arc 108"/>
                      <p:cNvSpPr>
                        <a:spLocks/>
                      </p:cNvSpPr>
                      <p:nvPr/>
                    </p:nvSpPr>
                    <p:spPr bwMode="auto">
                      <a:xfrm flipH="1">
                        <a:off x="4617" y="3486"/>
                        <a:ext cx="70" cy="17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en-US"/>
                      </a:p>
                    </p:txBody>
                  </p:sp>
                </p:grpSp>
              </p:grpSp>
            </p:grpSp>
            <p:sp>
              <p:nvSpPr>
                <p:cNvPr id="20531" name="Text Box 115"/>
                <p:cNvSpPr txBox="1">
                  <a:spLocks noChangeArrowheads="1"/>
                </p:cNvSpPr>
                <p:nvPr/>
              </p:nvSpPr>
              <p:spPr bwMode="auto">
                <a:xfrm>
                  <a:off x="3393" y="3399"/>
                  <a:ext cx="545" cy="168"/>
                </a:xfrm>
                <a:prstGeom prst="rect">
                  <a:avLst/>
                </a:prstGeom>
                <a:noFill/>
                <a:ln w="9525">
                  <a:noFill/>
                  <a:miter lim="800000"/>
                  <a:headEnd/>
                  <a:tailEnd/>
                </a:ln>
              </p:spPr>
              <p:txBody>
                <a:bodyPr>
                  <a:spAutoFit/>
                </a:bodyPr>
                <a:lstStyle/>
                <a:p>
                  <a:pPr>
                    <a:spcBef>
                      <a:spcPct val="50000"/>
                    </a:spcBef>
                  </a:pPr>
                  <a:r>
                    <a:rPr lang="el-GR" sz="1200">
                      <a:cs typeface="Times New Roman" pitchFamily="18" charset="0"/>
                    </a:rPr>
                    <a:t>α</a:t>
                  </a:r>
                  <a:r>
                    <a:rPr lang="en-US" sz="1200" baseline="-25000">
                      <a:cs typeface="Times New Roman" pitchFamily="18" charset="0"/>
                    </a:rPr>
                    <a:t>1</a:t>
                  </a:r>
                  <a:r>
                    <a:rPr lang="en-US" sz="1200">
                      <a:cs typeface="Times New Roman" pitchFamily="18" charset="0"/>
                    </a:rPr>
                    <a:t> = 90</a:t>
                  </a:r>
                  <a:r>
                    <a:rPr lang="en-US" sz="1200" baseline="30000">
                      <a:cs typeface="Times New Roman" pitchFamily="18" charset="0"/>
                    </a:rPr>
                    <a:t>o</a:t>
                  </a:r>
                  <a:endParaRPr lang="el-GR" sz="1200" baseline="30000">
                    <a:cs typeface="Times New Roman" pitchFamily="18" charset="0"/>
                  </a:endParaRPr>
                </a:p>
              </p:txBody>
            </p:sp>
          </p:grpSp>
          <p:sp>
            <p:nvSpPr>
              <p:cNvPr id="20529" name="Text Box 119"/>
              <p:cNvSpPr txBox="1">
                <a:spLocks noChangeArrowheads="1"/>
              </p:cNvSpPr>
              <p:nvPr/>
            </p:nvSpPr>
            <p:spPr bwMode="auto">
              <a:xfrm>
                <a:off x="4467" y="3430"/>
                <a:ext cx="227" cy="169"/>
              </a:xfrm>
              <a:prstGeom prst="rect">
                <a:avLst/>
              </a:prstGeom>
              <a:noFill/>
              <a:ln w="9525">
                <a:noFill/>
                <a:miter lim="800000"/>
                <a:headEnd/>
                <a:tailEnd/>
              </a:ln>
            </p:spPr>
            <p:txBody>
              <a:bodyPr>
                <a:spAutoFit/>
              </a:bodyPr>
              <a:lstStyle/>
              <a:p>
                <a:pPr>
                  <a:spcBef>
                    <a:spcPct val="50000"/>
                  </a:spcBef>
                </a:pPr>
                <a:r>
                  <a:rPr lang="el-GR" sz="1200">
                    <a:cs typeface="Times New Roman" pitchFamily="18" charset="0"/>
                  </a:rPr>
                  <a:t>β</a:t>
                </a:r>
                <a:r>
                  <a:rPr lang="en-US" sz="1200" baseline="-25000">
                    <a:cs typeface="Times New Roman" pitchFamily="18" charset="0"/>
                  </a:rPr>
                  <a:t>1</a:t>
                </a:r>
                <a:endParaRPr lang="el-GR" sz="1200" baseline="-25000">
                  <a:cs typeface="Times New Roman" pitchFamily="18" charset="0"/>
                </a:endParaRPr>
              </a:p>
            </p:txBody>
          </p:sp>
        </p:grpSp>
        <p:sp>
          <p:nvSpPr>
            <p:cNvPr id="20525" name="Text Box 133"/>
            <p:cNvSpPr txBox="1">
              <a:spLocks noChangeArrowheads="1"/>
            </p:cNvSpPr>
            <p:nvPr/>
          </p:nvSpPr>
          <p:spPr bwMode="auto">
            <a:xfrm>
              <a:off x="3152" y="2667"/>
              <a:ext cx="227" cy="169"/>
            </a:xfrm>
            <a:prstGeom prst="rect">
              <a:avLst/>
            </a:prstGeom>
            <a:noFill/>
            <a:ln w="9525">
              <a:noFill/>
              <a:miter lim="800000"/>
              <a:headEnd/>
              <a:tailEnd/>
            </a:ln>
          </p:spPr>
          <p:txBody>
            <a:bodyPr>
              <a:spAutoFit/>
            </a:bodyPr>
            <a:lstStyle/>
            <a:p>
              <a:pPr>
                <a:spcBef>
                  <a:spcPct val="50000"/>
                </a:spcBef>
              </a:pPr>
              <a:r>
                <a:rPr lang="en-US" sz="1200"/>
                <a:t>c</a:t>
              </a:r>
              <a:r>
                <a:rPr lang="en-US" sz="1200" baseline="-25000"/>
                <a:t>1</a:t>
              </a:r>
            </a:p>
          </p:txBody>
        </p:sp>
        <p:sp>
          <p:nvSpPr>
            <p:cNvPr id="20526" name="Text Box 134"/>
            <p:cNvSpPr txBox="1">
              <a:spLocks noChangeArrowheads="1"/>
            </p:cNvSpPr>
            <p:nvPr/>
          </p:nvSpPr>
          <p:spPr bwMode="auto">
            <a:xfrm>
              <a:off x="3787" y="2894"/>
              <a:ext cx="227" cy="169"/>
            </a:xfrm>
            <a:prstGeom prst="rect">
              <a:avLst/>
            </a:prstGeom>
            <a:noFill/>
            <a:ln w="9525">
              <a:noFill/>
              <a:miter lim="800000"/>
              <a:headEnd/>
              <a:tailEnd/>
            </a:ln>
          </p:spPr>
          <p:txBody>
            <a:bodyPr>
              <a:spAutoFit/>
            </a:bodyPr>
            <a:lstStyle/>
            <a:p>
              <a:pPr>
                <a:spcBef>
                  <a:spcPct val="50000"/>
                </a:spcBef>
              </a:pPr>
              <a:r>
                <a:rPr lang="en-US" sz="1200"/>
                <a:t>w</a:t>
              </a:r>
              <a:r>
                <a:rPr lang="en-US" sz="1200" baseline="-25000"/>
                <a:t>1</a:t>
              </a:r>
            </a:p>
          </p:txBody>
        </p:sp>
        <p:sp>
          <p:nvSpPr>
            <p:cNvPr id="20527" name="Text Box 135"/>
            <p:cNvSpPr txBox="1">
              <a:spLocks noChangeArrowheads="1"/>
            </p:cNvSpPr>
            <p:nvPr/>
          </p:nvSpPr>
          <p:spPr bwMode="auto">
            <a:xfrm>
              <a:off x="5043" y="3542"/>
              <a:ext cx="227" cy="169"/>
            </a:xfrm>
            <a:prstGeom prst="rect">
              <a:avLst/>
            </a:prstGeom>
            <a:noFill/>
            <a:ln w="9525">
              <a:noFill/>
              <a:miter lim="800000"/>
              <a:headEnd/>
              <a:tailEnd/>
            </a:ln>
          </p:spPr>
          <p:txBody>
            <a:bodyPr>
              <a:spAutoFit/>
            </a:bodyPr>
            <a:lstStyle/>
            <a:p>
              <a:pPr>
                <a:spcBef>
                  <a:spcPct val="50000"/>
                </a:spcBef>
              </a:pPr>
              <a:r>
                <a:rPr lang="en-US" sz="1200"/>
                <a:t>u</a:t>
              </a:r>
              <a:r>
                <a:rPr lang="en-US" sz="1200" baseline="-25000"/>
                <a:t>1</a:t>
              </a:r>
            </a:p>
          </p:txBody>
        </p:sp>
      </p:grpSp>
      <p:sp>
        <p:nvSpPr>
          <p:cNvPr id="20523" name="Text Box 137"/>
          <p:cNvSpPr txBox="1">
            <a:spLocks noChangeArrowheads="1"/>
          </p:cNvSpPr>
          <p:nvPr/>
        </p:nvSpPr>
        <p:spPr bwMode="auto">
          <a:xfrm>
            <a:off x="4648200" y="5683250"/>
            <a:ext cx="4495800" cy="396875"/>
          </a:xfrm>
          <a:prstGeom prst="rect">
            <a:avLst/>
          </a:prstGeom>
          <a:noFill/>
          <a:ln w="9525">
            <a:noFill/>
            <a:miter lim="800000"/>
            <a:headEnd/>
            <a:tailEnd/>
          </a:ln>
        </p:spPr>
        <p:txBody>
          <a:bodyPr>
            <a:spAutoFit/>
          </a:bodyPr>
          <a:lstStyle/>
          <a:p>
            <a:pPr>
              <a:spcBef>
                <a:spcPct val="50000"/>
              </a:spcBef>
            </a:pPr>
            <a:r>
              <a:rPr lang="en-US" sz="2000" i="1"/>
              <a:t>Tam giác vận tốc ở lối vào bánh công tác</a:t>
            </a:r>
          </a:p>
        </p:txBody>
      </p:sp>
      <p:graphicFrame>
        <p:nvGraphicFramePr>
          <p:cNvPr id="20516" name="Object 36"/>
          <p:cNvGraphicFramePr>
            <a:graphicFrameLocks noChangeAspect="1"/>
          </p:cNvGraphicFramePr>
          <p:nvPr/>
        </p:nvGraphicFramePr>
        <p:xfrm>
          <a:off x="1284288" y="2151063"/>
          <a:ext cx="2462212" cy="1354137"/>
        </p:xfrm>
        <a:graphic>
          <a:graphicData uri="http://schemas.openxmlformats.org/presentationml/2006/ole">
            <p:oleObj spid="_x0000_s20516" name="Equation" r:id="rId5" imgW="761760" imgH="419040" progId="Equation.DSMT4">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51" name="Text Box 7"/>
          <p:cNvSpPr txBox="1">
            <a:spLocks noChangeArrowheads="1"/>
          </p:cNvSpPr>
          <p:nvPr/>
        </p:nvSpPr>
        <p:spPr bwMode="auto">
          <a:xfrm>
            <a:off x="466725" y="476250"/>
            <a:ext cx="7200900"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07552" name="Text Box 99"/>
          <p:cNvSpPr txBox="1">
            <a:spLocks noChangeArrowheads="1"/>
          </p:cNvSpPr>
          <p:nvPr/>
        </p:nvSpPr>
        <p:spPr bwMode="auto">
          <a:xfrm>
            <a:off x="827088" y="981075"/>
            <a:ext cx="5545137" cy="579438"/>
          </a:xfrm>
          <a:prstGeom prst="rect">
            <a:avLst/>
          </a:prstGeom>
          <a:noFill/>
          <a:ln w="9525">
            <a:noFill/>
            <a:miter lim="800000"/>
            <a:headEnd/>
            <a:tailEnd/>
          </a:ln>
        </p:spPr>
        <p:txBody>
          <a:bodyPr>
            <a:spAutoFit/>
          </a:bodyPr>
          <a:lstStyle/>
          <a:p>
            <a:pPr>
              <a:spcBef>
                <a:spcPct val="50000"/>
              </a:spcBef>
            </a:pPr>
            <a:r>
              <a:rPr lang="en-US" sz="3200" i="1" u="sng"/>
              <a:t>b. Cột áp thực tế</a:t>
            </a:r>
          </a:p>
        </p:txBody>
      </p:sp>
      <p:sp>
        <p:nvSpPr>
          <p:cNvPr id="107553" name="Rectangle 14"/>
          <p:cNvSpPr>
            <a:spLocks/>
          </p:cNvSpPr>
          <p:nvPr/>
        </p:nvSpPr>
        <p:spPr bwMode="auto">
          <a:xfrm>
            <a:off x="381000" y="1676400"/>
            <a:ext cx="4038600" cy="5076825"/>
          </a:xfrm>
          <a:prstGeom prst="rect">
            <a:avLst/>
          </a:prstGeom>
          <a:noFill/>
          <a:ln w="9525">
            <a:noFill/>
            <a:miter lim="800000"/>
            <a:headEnd/>
            <a:tailEnd/>
          </a:ln>
        </p:spPr>
        <p:txBody>
          <a:bodyPr/>
          <a:lstStyle/>
          <a:p>
            <a:pPr marL="542925" indent="-542925" algn="just" eaLnBrk="0" hangingPunct="0">
              <a:spcBef>
                <a:spcPct val="20000"/>
              </a:spcBef>
              <a:buClr>
                <a:srgbClr val="0000FF"/>
              </a:buClr>
              <a:buSzPct val="95000"/>
              <a:buFont typeface="Wingdings 2" pitchFamily="18" charset="2"/>
              <a:buChar char="P"/>
            </a:pPr>
            <a:r>
              <a:rPr lang="en-US"/>
              <a:t>Bơm ly tâm</a:t>
            </a:r>
          </a:p>
          <a:p>
            <a:pPr marL="542925" indent="-542925" algn="just" eaLnBrk="0" hangingPunct="0">
              <a:spcBef>
                <a:spcPct val="20000"/>
              </a:spcBef>
              <a:buClr>
                <a:srgbClr val="0000FF"/>
              </a:buClr>
              <a:buSzPct val="95000"/>
              <a:buFont typeface="Wingdings 2" pitchFamily="18" charset="2"/>
              <a:buChar char="P"/>
            </a:pPr>
            <a:endParaRPr lang="en-US"/>
          </a:p>
          <a:p>
            <a:pPr marL="542925" indent="-542925" algn="just" eaLnBrk="0" hangingPunct="0">
              <a:spcBef>
                <a:spcPct val="20000"/>
              </a:spcBef>
              <a:buClr>
                <a:srgbClr val="0000FF"/>
              </a:buClr>
              <a:buSzPct val="95000"/>
              <a:buFont typeface="Wingdings 2" pitchFamily="18" charset="2"/>
              <a:buChar char="P"/>
            </a:pPr>
            <a:endParaRPr lang="en-US"/>
          </a:p>
          <a:p>
            <a:pPr marL="542925" indent="-542925" algn="just" eaLnBrk="0" hangingPunct="0">
              <a:spcBef>
                <a:spcPct val="20000"/>
              </a:spcBef>
              <a:buClr>
                <a:srgbClr val="0000FF"/>
              </a:buClr>
              <a:buSzPct val="95000"/>
              <a:buFont typeface="Wingdings 2" pitchFamily="18" charset="2"/>
              <a:buChar char="P"/>
            </a:pPr>
            <a:r>
              <a:rPr lang="en-US"/>
              <a:t>Bơm có kết cấu và số vòng quay thông thường</a:t>
            </a:r>
          </a:p>
          <a:p>
            <a:pPr marL="542925" indent="-542925" algn="just" eaLnBrk="0" hangingPunct="0">
              <a:spcBef>
                <a:spcPct val="20000"/>
              </a:spcBef>
              <a:buClr>
                <a:srgbClr val="0BD0D9"/>
              </a:buClr>
              <a:buSzPct val="95000"/>
              <a:buFont typeface="Wingdings 2" pitchFamily="18" charset="2"/>
              <a:buChar char=""/>
            </a:pPr>
            <a:endParaRPr lang="en-US"/>
          </a:p>
        </p:txBody>
      </p:sp>
      <p:sp>
        <p:nvSpPr>
          <p:cNvPr id="107554" name="Rectangle 10"/>
          <p:cNvSpPr>
            <a:spLocks/>
          </p:cNvSpPr>
          <p:nvPr/>
        </p:nvSpPr>
        <p:spPr bwMode="auto">
          <a:xfrm>
            <a:off x="4495800" y="1600200"/>
            <a:ext cx="4495800" cy="4999038"/>
          </a:xfrm>
          <a:prstGeom prst="rect">
            <a:avLst/>
          </a:prstGeom>
          <a:solidFill>
            <a:srgbClr val="00FF00"/>
          </a:solidFill>
          <a:ln w="9525">
            <a:noFill/>
            <a:miter lim="800000"/>
            <a:headEnd/>
            <a:tailEnd/>
          </a:ln>
        </p:spPr>
        <p:txBody>
          <a:bodyPr/>
          <a:lstStyle/>
          <a:p>
            <a:pPr marL="1257300" indent="-542925" algn="just" eaLnBrk="0" hangingPunct="0">
              <a:spcBef>
                <a:spcPct val="20000"/>
              </a:spcBef>
              <a:buClr>
                <a:srgbClr val="0000FF"/>
              </a:buClr>
              <a:buSzPct val="95000"/>
              <a:buFont typeface="Wingdings 2" pitchFamily="18" charset="2"/>
              <a:buNone/>
            </a:pPr>
            <a:r>
              <a:rPr lang="el-GR" b="1">
                <a:cs typeface="Times New Roman" pitchFamily="18" charset="0"/>
              </a:rPr>
              <a:t>ε</a:t>
            </a:r>
            <a:r>
              <a:rPr lang="en-US" b="1" baseline="-25000">
                <a:cs typeface="Times New Roman" pitchFamily="18" charset="0"/>
              </a:rPr>
              <a:t>Z</a:t>
            </a:r>
            <a:r>
              <a:rPr lang="en-US">
                <a:cs typeface="Times New Roman" pitchFamily="18" charset="0"/>
              </a:rPr>
              <a:t>: hệ số cột áp</a:t>
            </a:r>
          </a:p>
          <a:p>
            <a:pPr marL="1257300" indent="-542925" algn="just" eaLnBrk="0" hangingPunct="0">
              <a:spcBef>
                <a:spcPct val="20000"/>
              </a:spcBef>
              <a:buClr>
                <a:srgbClr val="0BD0D9"/>
              </a:buClr>
              <a:buSzPct val="95000"/>
              <a:buFont typeface="Wingdings 2" pitchFamily="18" charset="2"/>
              <a:buNone/>
            </a:pPr>
            <a:endParaRPr lang="en-US">
              <a:cs typeface="Times New Roman" pitchFamily="18" charset="0"/>
            </a:endParaRPr>
          </a:p>
          <a:p>
            <a:pPr marL="1257300" indent="-542925" algn="just" eaLnBrk="0" hangingPunct="0">
              <a:spcBef>
                <a:spcPct val="20000"/>
              </a:spcBef>
              <a:buClr>
                <a:srgbClr val="0BD0D9"/>
              </a:buClr>
              <a:buSzPct val="95000"/>
              <a:buFont typeface="Wingdings 2" pitchFamily="18" charset="2"/>
              <a:buNone/>
            </a:pPr>
            <a:endParaRPr lang="en-US">
              <a:cs typeface="Times New Roman" pitchFamily="18" charset="0"/>
            </a:endParaRPr>
          </a:p>
          <a:p>
            <a:pPr marL="1257300" indent="-542925" algn="just" eaLnBrk="0" hangingPunct="0">
              <a:spcBef>
                <a:spcPct val="20000"/>
              </a:spcBef>
              <a:buClr>
                <a:srgbClr val="0BD0D9"/>
              </a:buClr>
              <a:buSzPct val="95000"/>
              <a:buFont typeface="Wingdings 2" pitchFamily="18" charset="2"/>
              <a:buNone/>
            </a:pPr>
            <a:r>
              <a:rPr lang="en-US" b="1">
                <a:cs typeface="Times New Roman" pitchFamily="18" charset="0"/>
              </a:rPr>
              <a:t>Z</a:t>
            </a:r>
            <a:r>
              <a:rPr lang="en-US">
                <a:cs typeface="Times New Roman" pitchFamily="18" charset="0"/>
              </a:rPr>
              <a:t>: số cánh của bánh công tác</a:t>
            </a:r>
          </a:p>
          <a:p>
            <a:pPr marL="1257300" indent="-542925" algn="just" eaLnBrk="0" hangingPunct="0">
              <a:spcBef>
                <a:spcPct val="20000"/>
              </a:spcBef>
              <a:buClr>
                <a:srgbClr val="0000FF"/>
              </a:buClr>
              <a:buSzPct val="95000"/>
              <a:buFont typeface="Wingdings 2" pitchFamily="18" charset="2"/>
              <a:buNone/>
            </a:pPr>
            <a:r>
              <a:rPr lang="el-GR" b="1">
                <a:cs typeface="Times New Roman" pitchFamily="18" charset="0"/>
              </a:rPr>
              <a:t>η</a:t>
            </a:r>
            <a:r>
              <a:rPr lang="en-US" b="1" baseline="-25000">
                <a:cs typeface="Times New Roman" pitchFamily="18" charset="0"/>
              </a:rPr>
              <a:t>H</a:t>
            </a:r>
            <a:r>
              <a:rPr lang="en-US">
                <a:cs typeface="Times New Roman" pitchFamily="18" charset="0"/>
              </a:rPr>
              <a:t>: hiệu suất cột áp</a:t>
            </a:r>
          </a:p>
          <a:p>
            <a:pPr marL="1257300" indent="-542925" algn="just" eaLnBrk="0" hangingPunct="0">
              <a:spcBef>
                <a:spcPct val="20000"/>
              </a:spcBef>
              <a:buClr>
                <a:srgbClr val="0000FF"/>
              </a:buClr>
              <a:buSzPct val="95000"/>
              <a:buFont typeface="Wingdings 2" pitchFamily="18" charset="2"/>
              <a:buNone/>
            </a:pPr>
            <a:r>
              <a:rPr lang="el-GR" b="1">
                <a:cs typeface="Times New Roman" pitchFamily="18" charset="0"/>
              </a:rPr>
              <a:t>η</a:t>
            </a:r>
            <a:r>
              <a:rPr lang="en-US" b="1" baseline="-25000">
                <a:cs typeface="Times New Roman" pitchFamily="18" charset="0"/>
              </a:rPr>
              <a:t>H</a:t>
            </a:r>
            <a:r>
              <a:rPr lang="en-US" baseline="-25000">
                <a:cs typeface="Times New Roman" pitchFamily="18" charset="0"/>
              </a:rPr>
              <a:t> </a:t>
            </a:r>
            <a:r>
              <a:rPr lang="en-US">
                <a:cs typeface="Times New Roman" pitchFamily="18" charset="0"/>
              </a:rPr>
              <a:t>= 0,7 ÷ 0,9</a:t>
            </a:r>
            <a:endParaRPr lang="el-GR">
              <a:cs typeface="Times New Roman" pitchFamily="18" charset="0"/>
            </a:endParaRPr>
          </a:p>
          <a:p>
            <a:pPr marL="1257300" indent="-542925" algn="just" eaLnBrk="0" hangingPunct="0">
              <a:spcBef>
                <a:spcPct val="20000"/>
              </a:spcBef>
              <a:buClr>
                <a:srgbClr val="0BD0D9"/>
              </a:buClr>
              <a:buSzPct val="95000"/>
              <a:buFont typeface="Wingdings 2" pitchFamily="18" charset="2"/>
              <a:buNone/>
            </a:pPr>
            <a:endParaRPr lang="el-GR">
              <a:cs typeface="Times New Roman" pitchFamily="18" charset="0"/>
            </a:endParaRPr>
          </a:p>
        </p:txBody>
      </p:sp>
      <p:graphicFrame>
        <p:nvGraphicFramePr>
          <p:cNvPr id="107547" name="Object 27"/>
          <p:cNvGraphicFramePr>
            <a:graphicFrameLocks noChangeAspect="1"/>
          </p:cNvGraphicFramePr>
          <p:nvPr/>
        </p:nvGraphicFramePr>
        <p:xfrm>
          <a:off x="5105400" y="2286000"/>
          <a:ext cx="2819400" cy="1092200"/>
        </p:xfrm>
        <a:graphic>
          <a:graphicData uri="http://schemas.openxmlformats.org/presentationml/2006/ole">
            <p:oleObj spid="_x0000_s107547" name="Equation" r:id="rId3" imgW="1015920" imgH="393480" progId="Equation.DSMT4">
              <p:embed/>
            </p:oleObj>
          </a:graphicData>
        </a:graphic>
      </p:graphicFrame>
      <p:graphicFrame>
        <p:nvGraphicFramePr>
          <p:cNvPr id="107548" name="Object 28"/>
          <p:cNvGraphicFramePr>
            <a:graphicFrameLocks noChangeAspect="1"/>
          </p:cNvGraphicFramePr>
          <p:nvPr/>
        </p:nvGraphicFramePr>
        <p:xfrm>
          <a:off x="838200" y="2341563"/>
          <a:ext cx="2819400" cy="1192212"/>
        </p:xfrm>
        <a:graphic>
          <a:graphicData uri="http://schemas.openxmlformats.org/presentationml/2006/ole">
            <p:oleObj spid="_x0000_s107548" name="Equation" r:id="rId4" imgW="990360" imgH="419040" progId="Equation.DSMT4">
              <p:embed/>
            </p:oleObj>
          </a:graphicData>
        </a:graphic>
      </p:graphicFrame>
      <p:graphicFrame>
        <p:nvGraphicFramePr>
          <p:cNvPr id="107549" name="Object 29"/>
          <p:cNvGraphicFramePr>
            <a:graphicFrameLocks noChangeAspect="1"/>
          </p:cNvGraphicFramePr>
          <p:nvPr/>
        </p:nvGraphicFramePr>
        <p:xfrm>
          <a:off x="914400" y="5322888"/>
          <a:ext cx="1981200" cy="1333500"/>
        </p:xfrm>
        <a:graphic>
          <a:graphicData uri="http://schemas.openxmlformats.org/presentationml/2006/ole">
            <p:oleObj spid="_x0000_s107549" name="Equation" r:id="rId5" imgW="660240" imgH="444240" progId="Equation.DSMT4">
              <p:embed/>
            </p:oleObj>
          </a:graphicData>
        </a:graphic>
      </p:graphicFrame>
      <p:sp>
        <p:nvSpPr>
          <p:cNvPr id="11"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600" y="228600"/>
            <a:ext cx="8153400" cy="492443"/>
          </a:xfrm>
          <a:prstGeom prst="rect">
            <a:avLst/>
          </a:prstGeom>
          <a:noFill/>
        </p:spPr>
        <p:txBody>
          <a:bodyPr wrap="square" rtlCol="0">
            <a:spAutoFit/>
          </a:bodyPr>
          <a:lstStyle/>
          <a:p>
            <a:r>
              <a:rPr lang="en-US" sz="2600" dirty="0" smtClean="0">
                <a:solidFill>
                  <a:srgbClr val="FF0000"/>
                </a:solidFill>
                <a:latin typeface="Times New Roman" pitchFamily="18" charset="0"/>
                <a:cs typeface="Times New Roman" pitchFamily="18" charset="0"/>
              </a:rPr>
              <a:t>Danh sách nhóm và nhiệm vụ</a:t>
            </a:r>
            <a:endParaRPr lang="en-US" sz="2600" dirty="0">
              <a:solidFill>
                <a:srgbClr val="FF0000"/>
              </a:solidFill>
              <a:latin typeface="Times New Roman" pitchFamily="18" charset="0"/>
              <a:cs typeface="Times New Roman" pitchFamily="18" charset="0"/>
            </a:endParaRPr>
          </a:p>
        </p:txBody>
      </p:sp>
      <p:sp>
        <p:nvSpPr>
          <p:cNvPr id="6" name="TextBox 5"/>
          <p:cNvSpPr txBox="1"/>
          <p:nvPr/>
        </p:nvSpPr>
        <p:spPr>
          <a:xfrm>
            <a:off x="685800" y="990600"/>
            <a:ext cx="8077200" cy="5755422"/>
          </a:xfrm>
          <a:prstGeom prst="rect">
            <a:avLst/>
          </a:prstGeom>
          <a:noFill/>
        </p:spPr>
        <p:txBody>
          <a:bodyPr wrap="square" rtlCol="0">
            <a:spAutoFit/>
          </a:bodyPr>
          <a:lstStyle/>
          <a:p>
            <a:pPr marL="457200" indent="-457200">
              <a:buAutoNum type="arabicPeriod"/>
            </a:pPr>
            <a:r>
              <a:rPr lang="en-US" sz="2600" dirty="0" smtClean="0">
                <a:latin typeface="Times New Roman" pitchFamily="18" charset="0"/>
                <a:cs typeface="Times New Roman" pitchFamily="18" charset="0"/>
              </a:rPr>
              <a:t>Trần Quang Hợp</a:t>
            </a:r>
          </a:p>
          <a:p>
            <a:pPr marL="457200" indent="-457200"/>
            <a:r>
              <a:rPr lang="en-US" sz="2600" dirty="0" smtClean="0">
                <a:latin typeface="Times New Roman" pitchFamily="18" charset="0"/>
                <a:cs typeface="Times New Roman" pitchFamily="18" charset="0"/>
              </a:rPr>
              <a:t>+	Khái niệm, cấu tạo, nguyên lý hoạt động, phân loại, phạm vi sử dụng của bơm ly tâm và bơm hướng trục.</a:t>
            </a:r>
          </a:p>
          <a:p>
            <a:pPr marL="457200" indent="-457200"/>
            <a:r>
              <a:rPr lang="en-US" sz="2600" dirty="0" smtClean="0">
                <a:latin typeface="Times New Roman" pitchFamily="18" charset="0"/>
                <a:cs typeface="Times New Roman" pitchFamily="18" charset="0"/>
              </a:rPr>
              <a:t>2.	Nguyễn Hữu Huân</a:t>
            </a:r>
          </a:p>
          <a:p>
            <a:pPr marL="457200" indent="-457200"/>
            <a:r>
              <a:rPr lang="en-US" sz="2600" dirty="0" smtClean="0">
                <a:latin typeface="Times New Roman" pitchFamily="18" charset="0"/>
                <a:cs typeface="Times New Roman" pitchFamily="18" charset="0"/>
              </a:rPr>
              <a:t>+	Lý thuyết cơ bản về bơm ly tâm và bơm hướng trục</a:t>
            </a:r>
          </a:p>
          <a:p>
            <a:pPr marL="457200" indent="-457200"/>
            <a:r>
              <a:rPr lang="en-US" sz="2600" dirty="0">
                <a:latin typeface="Times New Roman" pitchFamily="18" charset="0"/>
                <a:cs typeface="Times New Roman" pitchFamily="18" charset="0"/>
              </a:rPr>
              <a:t>3</a:t>
            </a:r>
            <a:r>
              <a:rPr lang="en-US" sz="2600" dirty="0" smtClean="0">
                <a:latin typeface="Times New Roman" pitchFamily="18" charset="0"/>
                <a:cs typeface="Times New Roman" pitchFamily="18" charset="0"/>
              </a:rPr>
              <a:t>.	Phạm Minh Chính</a:t>
            </a:r>
          </a:p>
          <a:p>
            <a:pPr marL="457200" indent="-457200"/>
            <a:r>
              <a:rPr lang="en-US" sz="2600" dirty="0" smtClean="0">
                <a:latin typeface="Times New Roman" pitchFamily="18" charset="0"/>
                <a:cs typeface="Times New Roman" pitchFamily="18" charset="0"/>
              </a:rPr>
              <a:t>+	Đường đặc tính của bơm ly tâm và bơm hướng trục</a:t>
            </a:r>
          </a:p>
          <a:p>
            <a:pPr marL="457200" indent="-457200"/>
            <a:r>
              <a:rPr lang="en-US" sz="2600" dirty="0" smtClean="0">
                <a:latin typeface="Times New Roman" pitchFamily="18" charset="0"/>
                <a:cs typeface="Times New Roman" pitchFamily="18" charset="0"/>
              </a:rPr>
              <a:t>+	Điểm làm việc của bơm ly tâm và bơm hướng trục</a:t>
            </a:r>
          </a:p>
          <a:p>
            <a:pPr marL="457200" indent="-457200"/>
            <a:r>
              <a:rPr lang="en-US" sz="2600" dirty="0" smtClean="0">
                <a:latin typeface="Times New Roman" pitchFamily="18" charset="0"/>
                <a:cs typeface="Times New Roman" pitchFamily="18" charset="0"/>
              </a:rPr>
              <a:t>4.	Mai Văn Thức</a:t>
            </a:r>
          </a:p>
          <a:p>
            <a:pPr marL="457200" indent="-457200"/>
            <a:r>
              <a:rPr lang="en-US" sz="2600" dirty="0" smtClean="0">
                <a:latin typeface="Times New Roman" pitchFamily="18" charset="0"/>
                <a:cs typeface="Times New Roman" pitchFamily="18" charset="0"/>
              </a:rPr>
              <a:t>+	Ghép bơm</a:t>
            </a:r>
          </a:p>
          <a:p>
            <a:pPr marL="457200" indent="-457200"/>
            <a:r>
              <a:rPr lang="en-US" sz="2600" dirty="0" smtClean="0">
                <a:latin typeface="Times New Roman" pitchFamily="18" charset="0"/>
                <a:cs typeface="Times New Roman" pitchFamily="18" charset="0"/>
              </a:rPr>
              <a:t>+	Lực hướng trục trong bơm ly tâm.</a:t>
            </a:r>
          </a:p>
          <a:p>
            <a:pPr marL="514350" indent="-514350">
              <a:buAutoNum type="arabicPeriod" startAt="5"/>
            </a:pPr>
            <a:r>
              <a:rPr lang="en-US" sz="2600" dirty="0" smtClean="0">
                <a:latin typeface="Times New Roman" pitchFamily="18" charset="0"/>
                <a:cs typeface="Times New Roman" pitchFamily="18" charset="0"/>
              </a:rPr>
              <a:t>Nguyễn Triệu Thành Long</a:t>
            </a:r>
          </a:p>
          <a:p>
            <a:pPr marL="514350" indent="-514350"/>
            <a:r>
              <a:rPr lang="en-US" sz="2600" dirty="0" smtClean="0">
                <a:latin typeface="Times New Roman" pitchFamily="18" charset="0"/>
                <a:cs typeface="Times New Roman" pitchFamily="18" charset="0"/>
              </a:rPr>
              <a:t>+	Các điểm cần chú ý trong kết cấu và sử dụng bơm cánh dẫn</a:t>
            </a:r>
            <a:r>
              <a:rPr lang="en-US" sz="2800" i="1" dirty="0" smtClean="0"/>
              <a:t>.</a:t>
            </a:r>
            <a:endParaRPr lang="en-US" sz="2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3"/>
          <p:cNvSpPr>
            <a:spLocks noGrp="1"/>
          </p:cNvSpPr>
          <p:nvPr>
            <p:ph idx="1"/>
          </p:nvPr>
        </p:nvSpPr>
        <p:spPr>
          <a:xfrm>
            <a:off x="457200" y="1752600"/>
            <a:ext cx="8229600" cy="4419600"/>
          </a:xfrm>
        </p:spPr>
        <p:txBody>
          <a:bodyPr/>
          <a:lstStyle/>
          <a:p>
            <a:pPr marL="0" indent="0" algn="just" defTabSz="714375">
              <a:buFont typeface="Wingdings 2" pitchFamily="18" charset="2"/>
              <a:buNone/>
            </a:pPr>
            <a:r>
              <a:rPr lang="en-US" sz="3600" smtClean="0">
                <a:latin typeface="Times New Roman" pitchFamily="18" charset="0"/>
              </a:rPr>
              <a:t>Cột áp của bơm ly tâm tỷ lệ với</a:t>
            </a:r>
          </a:p>
          <a:p>
            <a:pPr marL="633413" lvl="1" indent="-468313" algn="just" defTabSz="714375">
              <a:buClr>
                <a:srgbClr val="0000FF"/>
              </a:buClr>
              <a:buFont typeface="Wingdings" pitchFamily="2" charset="2"/>
              <a:buChar char="ü"/>
            </a:pPr>
            <a:r>
              <a:rPr lang="en-US" sz="3600" smtClean="0">
                <a:latin typeface="Times New Roman" pitchFamily="18" charset="0"/>
              </a:rPr>
              <a:t>Đường kính ngoài D</a:t>
            </a:r>
            <a:r>
              <a:rPr lang="en-US" sz="3600" baseline="-25000" smtClean="0">
                <a:latin typeface="Times New Roman" pitchFamily="18" charset="0"/>
              </a:rPr>
              <a:t>2</a:t>
            </a:r>
            <a:r>
              <a:rPr lang="en-US" sz="3600" smtClean="0">
                <a:latin typeface="Times New Roman" pitchFamily="18" charset="0"/>
              </a:rPr>
              <a:t> của bánh công tác</a:t>
            </a:r>
          </a:p>
          <a:p>
            <a:pPr marL="633413" lvl="1" indent="-468313" algn="just" defTabSz="714375">
              <a:buClr>
                <a:srgbClr val="0000FF"/>
              </a:buClr>
              <a:buFont typeface="Wingdings" pitchFamily="2" charset="2"/>
              <a:buChar char="ü"/>
            </a:pPr>
            <a:r>
              <a:rPr lang="en-US" sz="3600" smtClean="0">
                <a:latin typeface="Times New Roman" pitchFamily="18" charset="0"/>
              </a:rPr>
              <a:t>Số vòng quay n của trục bơm.</a:t>
            </a:r>
          </a:p>
          <a:p>
            <a:pPr marL="633413" lvl="1" indent="-468313" algn="just" defTabSz="714375">
              <a:buClr>
                <a:srgbClr val="0000FF"/>
              </a:buClr>
              <a:buFont typeface="Wingdings" pitchFamily="2" charset="2"/>
              <a:buChar char="ü"/>
            </a:pPr>
            <a:r>
              <a:rPr lang="en-US" sz="3600" smtClean="0">
                <a:latin typeface="Times New Roman" pitchFamily="18" charset="0"/>
              </a:rPr>
              <a:t>Vận tốc c</a:t>
            </a:r>
            <a:r>
              <a:rPr lang="en-US" sz="3600" baseline="-25000" smtClean="0">
                <a:latin typeface="Times New Roman" pitchFamily="18" charset="0"/>
              </a:rPr>
              <a:t>2u</a:t>
            </a:r>
            <a:r>
              <a:rPr lang="en-US" sz="3600" smtClean="0">
                <a:latin typeface="Times New Roman" pitchFamily="18" charset="0"/>
              </a:rPr>
              <a:t> ở lối ra của bánh công tác.</a:t>
            </a:r>
          </a:p>
          <a:p>
            <a:pPr marL="0" indent="0" algn="just" defTabSz="714375">
              <a:buFont typeface="Wingdings 2" pitchFamily="18" charset="2"/>
              <a:buNone/>
            </a:pPr>
            <a:r>
              <a:rPr lang="en-US" sz="3600" smtClean="0">
                <a:latin typeface="Times New Roman" pitchFamily="18" charset="0"/>
              </a:rPr>
              <a:t>với Q và n nhất định =&gt; c</a:t>
            </a:r>
            <a:r>
              <a:rPr lang="en-US" sz="3600" baseline="-25000" smtClean="0">
                <a:latin typeface="Times New Roman" pitchFamily="18" charset="0"/>
              </a:rPr>
              <a:t>2u</a:t>
            </a:r>
            <a:r>
              <a:rPr lang="en-US" sz="3600" smtClean="0">
                <a:latin typeface="Times New Roman" pitchFamily="18" charset="0"/>
              </a:rPr>
              <a:t> phụ thuộc vào góc ra </a:t>
            </a:r>
            <a:r>
              <a:rPr lang="el-GR" sz="3600" smtClean="0">
                <a:latin typeface="Times New Roman" pitchFamily="18" charset="0"/>
                <a:cs typeface="Times New Roman" pitchFamily="18" charset="0"/>
              </a:rPr>
              <a:t>β</a:t>
            </a:r>
            <a:r>
              <a:rPr lang="en-US" sz="3600" baseline="-25000" smtClean="0">
                <a:latin typeface="Times New Roman" pitchFamily="18" charset="0"/>
                <a:cs typeface="Times New Roman" pitchFamily="18" charset="0"/>
              </a:rPr>
              <a:t>2</a:t>
            </a:r>
            <a:r>
              <a:rPr lang="en-US" sz="3600" smtClean="0">
                <a:latin typeface="Times New Roman" pitchFamily="18" charset="0"/>
                <a:cs typeface="Times New Roman" pitchFamily="18" charset="0"/>
              </a:rPr>
              <a:t> của cánh dẫn</a:t>
            </a:r>
            <a:r>
              <a:rPr lang="en-US" sz="3600" smtClean="0">
                <a:latin typeface="Times New Roman" pitchFamily="18" charset="0"/>
              </a:rPr>
              <a:t> .</a:t>
            </a:r>
          </a:p>
          <a:p>
            <a:pPr marL="0" indent="0" algn="just" defTabSz="714375">
              <a:buFont typeface="Wingdings 2" pitchFamily="18" charset="2"/>
              <a:buNone/>
            </a:pPr>
            <a:endParaRPr lang="en-US" sz="3600" smtClean="0">
              <a:latin typeface="Times New Roman" pitchFamily="18" charset="0"/>
            </a:endParaRPr>
          </a:p>
          <a:p>
            <a:pPr marL="622300" lvl="1" indent="0" algn="just" defTabSz="714375">
              <a:buFont typeface="Wingdings 2" pitchFamily="18" charset="2"/>
              <a:buNone/>
            </a:pPr>
            <a:endParaRPr lang="en-US" sz="3600" smtClean="0">
              <a:latin typeface="Times New Roman" pitchFamily="18" charset="0"/>
            </a:endParaRPr>
          </a:p>
        </p:txBody>
      </p:sp>
      <p:sp>
        <p:nvSpPr>
          <p:cNvPr id="108547" name="Text Box 7"/>
          <p:cNvSpPr txBox="1">
            <a:spLocks noChangeArrowheads="1"/>
          </p:cNvSpPr>
          <p:nvPr/>
        </p:nvSpPr>
        <p:spPr bwMode="auto">
          <a:xfrm>
            <a:off x="466725" y="476250"/>
            <a:ext cx="7200900"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08548" name="Text Box 99"/>
          <p:cNvSpPr txBox="1">
            <a:spLocks noChangeArrowheads="1"/>
          </p:cNvSpPr>
          <p:nvPr/>
        </p:nvSpPr>
        <p:spPr bwMode="auto">
          <a:xfrm>
            <a:off x="827088" y="981075"/>
            <a:ext cx="5545137" cy="579438"/>
          </a:xfrm>
          <a:prstGeom prst="rect">
            <a:avLst/>
          </a:prstGeom>
          <a:noFill/>
          <a:ln w="9525">
            <a:noFill/>
            <a:miter lim="800000"/>
            <a:headEnd/>
            <a:tailEnd/>
          </a:ln>
        </p:spPr>
        <p:txBody>
          <a:bodyPr>
            <a:spAutoFit/>
          </a:bodyPr>
          <a:lstStyle/>
          <a:p>
            <a:pPr>
              <a:spcBef>
                <a:spcPct val="50000"/>
              </a:spcBef>
            </a:pPr>
            <a:r>
              <a:rPr lang="en-US" sz="3200" i="1" u="sng"/>
              <a:t>b. Cột áp thực tế</a:t>
            </a:r>
          </a:p>
        </p:txBody>
      </p:sp>
      <p:sp>
        <p:nvSpPr>
          <p:cNvPr id="6"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3"/>
          <p:cNvSpPr>
            <a:spLocks noGrp="1"/>
          </p:cNvSpPr>
          <p:nvPr>
            <p:ph idx="1"/>
          </p:nvPr>
        </p:nvSpPr>
        <p:spPr/>
        <p:txBody>
          <a:bodyPr/>
          <a:lstStyle/>
          <a:p>
            <a:pPr marL="628650" indent="-628650" algn="just">
              <a:buClr>
                <a:srgbClr val="0000FF"/>
              </a:buClr>
              <a:buFont typeface="Wingdings 2" pitchFamily="18" charset="2"/>
              <a:buNone/>
            </a:pPr>
            <a:r>
              <a:rPr lang="en-US" sz="3600" smtClean="0">
                <a:latin typeface="Times New Roman" pitchFamily="18" charset="0"/>
              </a:rPr>
              <a:t>Thực tế, cột áp bơm bị giới hạn do:</a:t>
            </a:r>
          </a:p>
          <a:p>
            <a:pPr marL="628650" indent="-628650" algn="just">
              <a:buClr>
                <a:srgbClr val="0000FF"/>
              </a:buClr>
              <a:buFont typeface="Wingdings" pitchFamily="2" charset="2"/>
              <a:buChar char="ü"/>
            </a:pPr>
            <a:r>
              <a:rPr lang="en-US" sz="3600" smtClean="0">
                <a:latin typeface="Times New Roman" pitchFamily="18" charset="0"/>
              </a:rPr>
              <a:t>Số vòng quay n bị hạn chế.</a:t>
            </a:r>
          </a:p>
          <a:p>
            <a:pPr marL="628650" indent="-628650" algn="just">
              <a:buClr>
                <a:srgbClr val="0000FF"/>
              </a:buClr>
              <a:buFont typeface="Wingdings" pitchFamily="2" charset="2"/>
              <a:buChar char="ü"/>
            </a:pPr>
            <a:r>
              <a:rPr lang="en-US" sz="3600" smtClean="0">
                <a:latin typeface="Times New Roman" pitchFamily="18" charset="0"/>
              </a:rPr>
              <a:t>Đường kính ngoài D</a:t>
            </a:r>
            <a:r>
              <a:rPr lang="en-US" sz="3600" baseline="-25000" smtClean="0">
                <a:latin typeface="Times New Roman" pitchFamily="18" charset="0"/>
              </a:rPr>
              <a:t>2 </a:t>
            </a:r>
            <a:r>
              <a:rPr lang="en-US" sz="3600" smtClean="0">
                <a:latin typeface="Times New Roman" pitchFamily="18" charset="0"/>
              </a:rPr>
              <a:t>không được quá lớn.</a:t>
            </a:r>
          </a:p>
          <a:p>
            <a:pPr marL="628650" indent="-628650" algn="just">
              <a:buClr>
                <a:srgbClr val="0000FF"/>
              </a:buClr>
              <a:buFont typeface="Wingdings" pitchFamily="2" charset="2"/>
              <a:buChar char="ü"/>
            </a:pPr>
            <a:r>
              <a:rPr lang="en-US" sz="3600" smtClean="0">
                <a:latin typeface="Times New Roman" pitchFamily="18" charset="0"/>
              </a:rPr>
              <a:t>Vận tốc c</a:t>
            </a:r>
            <a:r>
              <a:rPr lang="en-US" sz="3600" baseline="-25000" smtClean="0">
                <a:latin typeface="Times New Roman" pitchFamily="18" charset="0"/>
              </a:rPr>
              <a:t>2u</a:t>
            </a:r>
            <a:r>
              <a:rPr lang="en-US" sz="3600" smtClean="0">
                <a:latin typeface="Times New Roman" pitchFamily="18" charset="0"/>
              </a:rPr>
              <a:t> không được quá lớn.</a:t>
            </a:r>
          </a:p>
          <a:p>
            <a:pPr marL="628650" indent="-628650" algn="just">
              <a:buClr>
                <a:srgbClr val="0000FF"/>
              </a:buClr>
              <a:buFont typeface="Wingdings 2" pitchFamily="18" charset="2"/>
              <a:buNone/>
            </a:pPr>
            <a:endParaRPr lang="en-US" sz="3600" baseline="-25000" smtClean="0">
              <a:latin typeface="Times New Roman" pitchFamily="18" charset="0"/>
            </a:endParaRPr>
          </a:p>
        </p:txBody>
      </p:sp>
      <p:sp>
        <p:nvSpPr>
          <p:cNvPr id="109571" name="Text Box 7"/>
          <p:cNvSpPr txBox="1">
            <a:spLocks noChangeArrowheads="1"/>
          </p:cNvSpPr>
          <p:nvPr/>
        </p:nvSpPr>
        <p:spPr bwMode="auto">
          <a:xfrm>
            <a:off x="466725" y="476250"/>
            <a:ext cx="2657475"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09572" name="Text Box 99"/>
          <p:cNvSpPr txBox="1">
            <a:spLocks noChangeArrowheads="1"/>
          </p:cNvSpPr>
          <p:nvPr/>
        </p:nvSpPr>
        <p:spPr bwMode="auto">
          <a:xfrm>
            <a:off x="827088" y="981075"/>
            <a:ext cx="5545137" cy="579438"/>
          </a:xfrm>
          <a:prstGeom prst="rect">
            <a:avLst/>
          </a:prstGeom>
          <a:noFill/>
          <a:ln w="9525">
            <a:noFill/>
            <a:miter lim="800000"/>
            <a:headEnd/>
            <a:tailEnd/>
          </a:ln>
        </p:spPr>
        <p:txBody>
          <a:bodyPr>
            <a:spAutoFit/>
          </a:bodyPr>
          <a:lstStyle/>
          <a:p>
            <a:pPr>
              <a:spcBef>
                <a:spcPct val="50000"/>
              </a:spcBef>
            </a:pPr>
            <a:r>
              <a:rPr lang="en-US" sz="3200" i="1" u="sng"/>
              <a:t>b. Cột áp thực tế</a:t>
            </a:r>
          </a:p>
        </p:txBody>
      </p:sp>
      <p:sp>
        <p:nvSpPr>
          <p:cNvPr id="6"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3"/>
          <p:cNvSpPr>
            <a:spLocks noGrp="1"/>
          </p:cNvSpPr>
          <p:nvPr>
            <p:ph idx="1"/>
          </p:nvPr>
        </p:nvSpPr>
        <p:spPr/>
        <p:txBody>
          <a:bodyPr/>
          <a:lstStyle/>
          <a:p>
            <a:pPr marL="628650" indent="-628650" algn="just">
              <a:buFont typeface="Wingdings 2" pitchFamily="18" charset="2"/>
              <a:buNone/>
            </a:pPr>
            <a:r>
              <a:rPr lang="en-US" sz="3600" smtClean="0">
                <a:latin typeface="Times New Roman" pitchFamily="18" charset="0"/>
              </a:rPr>
              <a:t>Để có cột áp có lợi nhất:</a:t>
            </a:r>
          </a:p>
          <a:p>
            <a:pPr marL="628650" indent="-628650" algn="just">
              <a:buClr>
                <a:srgbClr val="0000FF"/>
              </a:buClr>
              <a:buFont typeface="Wingdings" pitchFamily="2" charset="2"/>
              <a:buChar char="ü"/>
            </a:pPr>
            <a:r>
              <a:rPr lang="en-US" sz="3600" smtClean="0">
                <a:latin typeface="Times New Roman" pitchFamily="18" charset="0"/>
              </a:rPr>
              <a:t>Bánh công tác phải có số cánh dẫn phù hợp.</a:t>
            </a:r>
          </a:p>
          <a:p>
            <a:pPr marL="628650" indent="-628650" algn="just">
              <a:buClr>
                <a:srgbClr val="0000FF"/>
              </a:buClr>
              <a:buFont typeface="Wingdings" pitchFamily="2" charset="2"/>
              <a:buChar char="ü"/>
            </a:pPr>
            <a:r>
              <a:rPr lang="en-US" sz="3600" smtClean="0">
                <a:latin typeface="Times New Roman" pitchFamily="18" charset="0"/>
              </a:rPr>
              <a:t>Góc độ kết cấu cánh dẫn hợp lý.</a:t>
            </a:r>
          </a:p>
        </p:txBody>
      </p:sp>
      <p:sp>
        <p:nvSpPr>
          <p:cNvPr id="110595" name="Text Box 7"/>
          <p:cNvSpPr txBox="1">
            <a:spLocks noChangeArrowheads="1"/>
          </p:cNvSpPr>
          <p:nvPr/>
        </p:nvSpPr>
        <p:spPr bwMode="auto">
          <a:xfrm>
            <a:off x="466725" y="476250"/>
            <a:ext cx="7200900"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10596" name="Text Box 99"/>
          <p:cNvSpPr txBox="1">
            <a:spLocks noChangeArrowheads="1"/>
          </p:cNvSpPr>
          <p:nvPr/>
        </p:nvSpPr>
        <p:spPr bwMode="auto">
          <a:xfrm>
            <a:off x="827088" y="981075"/>
            <a:ext cx="5545137" cy="579438"/>
          </a:xfrm>
          <a:prstGeom prst="rect">
            <a:avLst/>
          </a:prstGeom>
          <a:noFill/>
          <a:ln w="9525">
            <a:noFill/>
            <a:miter lim="800000"/>
            <a:headEnd/>
            <a:tailEnd/>
          </a:ln>
        </p:spPr>
        <p:txBody>
          <a:bodyPr>
            <a:spAutoFit/>
          </a:bodyPr>
          <a:lstStyle/>
          <a:p>
            <a:pPr>
              <a:spcBef>
                <a:spcPct val="50000"/>
              </a:spcBef>
            </a:pPr>
            <a:r>
              <a:rPr lang="en-US" sz="3200" i="1" u="sng"/>
              <a:t>b. Cột áp thực tế</a:t>
            </a:r>
          </a:p>
        </p:txBody>
      </p:sp>
      <p:sp>
        <p:nvSpPr>
          <p:cNvPr id="6"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701"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14702"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c. Ảnh hưởng của kết cấu cánh dẫn đến cột áp </a:t>
            </a:r>
          </a:p>
        </p:txBody>
      </p:sp>
      <p:sp>
        <p:nvSpPr>
          <p:cNvPr id="114703" name="Text Box 9"/>
          <p:cNvSpPr>
            <a:spLocks noGrp="1" noChangeArrowheads="1"/>
          </p:cNvSpPr>
          <p:nvPr>
            <p:ph idx="1"/>
          </p:nvPr>
        </p:nvSpPr>
        <p:spPr>
          <a:xfrm>
            <a:off x="457200" y="1600200"/>
            <a:ext cx="8229600" cy="4389438"/>
          </a:xfrm>
        </p:spPr>
        <p:txBody>
          <a:bodyPr/>
          <a:lstStyle/>
          <a:p>
            <a:pPr marL="628650" indent="-628650" algn="just" eaLnBrk="1" hangingPunct="1">
              <a:lnSpc>
                <a:spcPct val="90000"/>
              </a:lnSpc>
              <a:spcBef>
                <a:spcPct val="50000"/>
              </a:spcBef>
              <a:buClr>
                <a:srgbClr val="0000FF"/>
              </a:buClr>
              <a:buFont typeface="Wingdings" pitchFamily="2" charset="2"/>
              <a:buNone/>
            </a:pPr>
            <a:r>
              <a:rPr lang="en-US" sz="3600" b="1" u="sng" smtClean="0">
                <a:latin typeface="Times New Roman" pitchFamily="18" charset="0"/>
              </a:rPr>
              <a:t>c-1. Ảnh hưởng của góc vào </a:t>
            </a:r>
            <a:r>
              <a:rPr lang="el-GR" sz="3600" b="1" u="sng" smtClean="0">
                <a:latin typeface="Times New Roman" pitchFamily="18" charset="0"/>
              </a:rPr>
              <a:t>β</a:t>
            </a:r>
            <a:r>
              <a:rPr lang="en-US" sz="3600" b="1" u="sng" baseline="-25000" smtClean="0">
                <a:latin typeface="Times New Roman" pitchFamily="18" charset="0"/>
              </a:rPr>
              <a:t>1</a:t>
            </a:r>
            <a:endParaRPr lang="en-US" sz="3600" smtClean="0">
              <a:latin typeface="Times New Roman" pitchFamily="18" charset="0"/>
            </a:endParaRPr>
          </a:p>
          <a:p>
            <a:pPr marL="628650" indent="-628650" algn="just" eaLnBrk="1" hangingPunct="1">
              <a:lnSpc>
                <a:spcPct val="90000"/>
              </a:lnSpc>
              <a:spcBef>
                <a:spcPct val="50000"/>
              </a:spcBef>
              <a:buClr>
                <a:srgbClr val="0000FF"/>
              </a:buClr>
              <a:buFont typeface="Wingdings" pitchFamily="2" charset="2"/>
              <a:buChar char="ü"/>
            </a:pPr>
            <a:endParaRPr lang="en-US" sz="3600" smtClean="0">
              <a:latin typeface="Times New Roman" pitchFamily="18" charset="0"/>
            </a:endParaRPr>
          </a:p>
          <a:p>
            <a:pPr marL="628650" indent="-628650" algn="just" eaLnBrk="1" hangingPunct="1">
              <a:lnSpc>
                <a:spcPct val="90000"/>
              </a:lnSpc>
              <a:spcBef>
                <a:spcPct val="50000"/>
              </a:spcBef>
              <a:buClr>
                <a:srgbClr val="0000FF"/>
              </a:buClr>
              <a:buFont typeface="Wingdings" pitchFamily="2" charset="2"/>
              <a:buChar char="ü"/>
            </a:pPr>
            <a:endParaRPr lang="en-US" sz="3600" smtClean="0">
              <a:latin typeface="Times New Roman" pitchFamily="18" charset="0"/>
              <a:cs typeface="Times New Roman" pitchFamily="18" charset="0"/>
              <a:sym typeface="Symbol" pitchFamily="18" charset="2"/>
            </a:endParaRPr>
          </a:p>
          <a:p>
            <a:pPr marL="628650" indent="-628650" algn="just" eaLnBrk="1" hangingPunct="1">
              <a:lnSpc>
                <a:spcPct val="90000"/>
              </a:lnSpc>
              <a:spcBef>
                <a:spcPct val="50000"/>
              </a:spcBef>
              <a:buClr>
                <a:srgbClr val="0000FF"/>
              </a:buClr>
              <a:buFont typeface="Wingdings" pitchFamily="2" charset="2"/>
              <a:buChar char="ü"/>
            </a:pPr>
            <a:r>
              <a:rPr lang="el-GR" sz="3600" smtClean="0">
                <a:latin typeface="Times New Roman" pitchFamily="18" charset="0"/>
                <a:cs typeface="Times New Roman" pitchFamily="18" charset="0"/>
                <a:sym typeface="Symbol" pitchFamily="18" charset="2"/>
              </a:rPr>
              <a:t>β</a:t>
            </a:r>
            <a:r>
              <a:rPr lang="en-US" sz="3600" baseline="-25000" smtClean="0">
                <a:latin typeface="Times New Roman" pitchFamily="18" charset="0"/>
                <a:cs typeface="Times New Roman" pitchFamily="18" charset="0"/>
                <a:sym typeface="Symbol" pitchFamily="18" charset="2"/>
              </a:rPr>
              <a:t>1</a:t>
            </a:r>
            <a:r>
              <a:rPr lang="en-US" sz="3600" smtClean="0">
                <a:latin typeface="Times New Roman" pitchFamily="18" charset="0"/>
                <a:cs typeface="Times New Roman" pitchFamily="18" charset="0"/>
                <a:sym typeface="Symbol" pitchFamily="18" charset="2"/>
              </a:rPr>
              <a:t> không hợp lý sẽ ảnh hưởng xấu đến hiệu suất và cột áp thực của bơm</a:t>
            </a:r>
          </a:p>
          <a:p>
            <a:pPr marL="628650" indent="-628650" algn="just" eaLnBrk="1" hangingPunct="1">
              <a:lnSpc>
                <a:spcPct val="90000"/>
              </a:lnSpc>
              <a:spcBef>
                <a:spcPct val="50000"/>
              </a:spcBef>
              <a:buClr>
                <a:srgbClr val="0000FF"/>
              </a:buClr>
              <a:buFont typeface="Wingdings" pitchFamily="2" charset="2"/>
              <a:buChar char="ü"/>
            </a:pPr>
            <a:r>
              <a:rPr lang="el-GR" sz="3600" smtClean="0">
                <a:latin typeface="Times New Roman" pitchFamily="18" charset="0"/>
                <a:cs typeface="Times New Roman" pitchFamily="18" charset="0"/>
                <a:sym typeface="Symbol" pitchFamily="18" charset="2"/>
              </a:rPr>
              <a:t>β</a:t>
            </a:r>
            <a:r>
              <a:rPr lang="en-US" sz="3600" baseline="-25000" smtClean="0">
                <a:latin typeface="Times New Roman" pitchFamily="18" charset="0"/>
                <a:cs typeface="Times New Roman" pitchFamily="18" charset="0"/>
                <a:sym typeface="Symbol" pitchFamily="18" charset="2"/>
              </a:rPr>
              <a:t>1</a:t>
            </a:r>
            <a:r>
              <a:rPr lang="en-US" sz="3600" smtClean="0">
                <a:latin typeface="Times New Roman" pitchFamily="18" charset="0"/>
                <a:cs typeface="Times New Roman" pitchFamily="18" charset="0"/>
                <a:sym typeface="Symbol" pitchFamily="18" charset="2"/>
              </a:rPr>
              <a:t> = 15 ÷ 30</a:t>
            </a:r>
            <a:r>
              <a:rPr lang="en-US" sz="3600" baseline="50000" smtClean="0">
                <a:latin typeface="Times New Roman" pitchFamily="18" charset="0"/>
                <a:cs typeface="Times New Roman" pitchFamily="18" charset="0"/>
                <a:sym typeface="Symbol" pitchFamily="18" charset="2"/>
              </a:rPr>
              <a:t>o</a:t>
            </a:r>
            <a:endParaRPr lang="en-US" sz="3600" baseline="50000" smtClean="0">
              <a:latin typeface="Times New Roman" pitchFamily="18" charset="0"/>
              <a:cs typeface="Times New Roman" pitchFamily="18" charset="0"/>
            </a:endParaRPr>
          </a:p>
          <a:p>
            <a:pPr marL="628650" indent="-628650" algn="just" eaLnBrk="1" hangingPunct="1">
              <a:lnSpc>
                <a:spcPct val="90000"/>
              </a:lnSpc>
              <a:spcBef>
                <a:spcPct val="50000"/>
              </a:spcBef>
              <a:buClr>
                <a:srgbClr val="0000FF"/>
              </a:buClr>
              <a:buFont typeface="Wingdings" pitchFamily="2" charset="2"/>
              <a:buChar char="ü"/>
            </a:pPr>
            <a:endParaRPr lang="en-US" sz="3600" b="1" u="sng" smtClean="0">
              <a:latin typeface="Times New Roman" pitchFamily="18" charset="0"/>
            </a:endParaRPr>
          </a:p>
          <a:p>
            <a:pPr marL="628650" indent="-628650" algn="just" eaLnBrk="1" hangingPunct="1">
              <a:lnSpc>
                <a:spcPct val="90000"/>
              </a:lnSpc>
              <a:spcBef>
                <a:spcPct val="50000"/>
              </a:spcBef>
              <a:buClr>
                <a:srgbClr val="0000FF"/>
              </a:buClr>
              <a:buFont typeface="Wingdings" pitchFamily="2" charset="2"/>
              <a:buChar char="ü"/>
            </a:pPr>
            <a:endParaRPr lang="el-GR" sz="3600" smtClean="0">
              <a:latin typeface="Times New Roman" pitchFamily="18" charset="0"/>
            </a:endParaRPr>
          </a:p>
        </p:txBody>
      </p:sp>
      <p:graphicFrame>
        <p:nvGraphicFramePr>
          <p:cNvPr id="114699" name="Object 11"/>
          <p:cNvGraphicFramePr>
            <a:graphicFrameLocks noChangeAspect="1"/>
          </p:cNvGraphicFramePr>
          <p:nvPr/>
        </p:nvGraphicFramePr>
        <p:xfrm>
          <a:off x="2209800" y="2362200"/>
          <a:ext cx="2020888" cy="1249363"/>
        </p:xfrm>
        <a:graphic>
          <a:graphicData uri="http://schemas.openxmlformats.org/presentationml/2006/ole">
            <p:oleObj spid="_x0000_s114699" name="Equation" r:id="rId3" imgW="698400" imgH="431640" progId="Equation.DSMT4">
              <p:embed/>
            </p:oleObj>
          </a:graphicData>
        </a:graphic>
      </p:graphicFrame>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20" name="Rectangle 3"/>
          <p:cNvSpPr>
            <a:spLocks noGrp="1"/>
          </p:cNvSpPr>
          <p:nvPr>
            <p:ph idx="1"/>
          </p:nvPr>
        </p:nvSpPr>
        <p:spPr>
          <a:xfrm>
            <a:off x="457200" y="1600200"/>
            <a:ext cx="8229600" cy="4389438"/>
          </a:xfrm>
        </p:spPr>
        <p:txBody>
          <a:bodyPr/>
          <a:lstStyle/>
          <a:p>
            <a:pPr marL="542925" indent="-542925" algn="just" eaLnBrk="1" hangingPunct="1">
              <a:spcBef>
                <a:spcPct val="50000"/>
              </a:spcBef>
              <a:buClr>
                <a:srgbClr val="0000FF"/>
              </a:buClr>
              <a:buFont typeface="Wingdings" pitchFamily="2" charset="2"/>
              <a:buNone/>
            </a:pPr>
            <a:r>
              <a:rPr lang="en-US" sz="3600" b="1" u="sng" smtClean="0">
                <a:latin typeface="Times New Roman" pitchFamily="18" charset="0"/>
              </a:rPr>
              <a:t>c-2. Ảnh hưởng của góc ra </a:t>
            </a:r>
            <a:r>
              <a:rPr lang="el-GR" sz="3600" b="1" u="sng" smtClean="0">
                <a:latin typeface="Times New Roman" pitchFamily="18" charset="0"/>
              </a:rPr>
              <a:t>β</a:t>
            </a:r>
            <a:r>
              <a:rPr lang="el-GR" sz="3600" b="1" u="sng" baseline="-25000" smtClean="0">
                <a:latin typeface="Times New Roman" pitchFamily="18" charset="0"/>
              </a:rPr>
              <a:t>2</a:t>
            </a:r>
            <a:endParaRPr lang="en-US" sz="3600" b="1" u="sng" baseline="-25000" smtClean="0">
              <a:latin typeface="Times New Roman" pitchFamily="18" charset="0"/>
            </a:endParaRPr>
          </a:p>
          <a:p>
            <a:pPr marL="542925" indent="-542925" algn="just" eaLnBrk="1" hangingPunct="1">
              <a:spcBef>
                <a:spcPct val="0"/>
              </a:spcBef>
              <a:buClr>
                <a:srgbClr val="0000FF"/>
              </a:buClr>
              <a:buFont typeface="Wingdings" pitchFamily="2" charset="2"/>
              <a:buChar char="ü"/>
            </a:pPr>
            <a:r>
              <a:rPr lang="el-GR" sz="3600" smtClean="0">
                <a:latin typeface="Times New Roman" pitchFamily="18" charset="0"/>
                <a:cs typeface="Times New Roman" pitchFamily="18" charset="0"/>
                <a:sym typeface="Symbol" pitchFamily="18" charset="2"/>
              </a:rPr>
              <a:t>β</a:t>
            </a:r>
            <a:r>
              <a:rPr lang="en-US" sz="3600" baseline="-25000" smtClean="0">
                <a:latin typeface="Times New Roman" pitchFamily="18" charset="0"/>
                <a:cs typeface="Times New Roman" pitchFamily="18" charset="0"/>
                <a:sym typeface="Symbol" pitchFamily="18" charset="2"/>
              </a:rPr>
              <a:t>2 </a:t>
            </a:r>
            <a:r>
              <a:rPr lang="en-US" sz="3600" smtClean="0">
                <a:latin typeface="Times New Roman" pitchFamily="18" charset="0"/>
                <a:cs typeface="Times New Roman" pitchFamily="18" charset="0"/>
                <a:sym typeface="Symbol" pitchFamily="18" charset="2"/>
              </a:rPr>
              <a:t>ảnh hưởng đến cột áp</a:t>
            </a:r>
          </a:p>
          <a:p>
            <a:pPr marL="542925" indent="-542925" algn="just" eaLnBrk="1" hangingPunct="1">
              <a:spcBef>
                <a:spcPct val="0"/>
              </a:spcBef>
              <a:buClr>
                <a:srgbClr val="0000FF"/>
              </a:buClr>
              <a:buFont typeface="Wingdings" pitchFamily="2" charset="2"/>
              <a:buChar char="ü"/>
            </a:pPr>
            <a:endParaRPr lang="en-US" sz="3600" smtClean="0">
              <a:latin typeface="Times New Roman" pitchFamily="18" charset="0"/>
              <a:cs typeface="Times New Roman" pitchFamily="18" charset="0"/>
              <a:sym typeface="Symbol" pitchFamily="18" charset="2"/>
            </a:endParaRPr>
          </a:p>
          <a:p>
            <a:pPr marL="542925" indent="-542925" algn="just" eaLnBrk="1" hangingPunct="1">
              <a:spcBef>
                <a:spcPct val="0"/>
              </a:spcBef>
              <a:buClr>
                <a:srgbClr val="0000FF"/>
              </a:buClr>
              <a:buFont typeface="Wingdings" pitchFamily="2" charset="2"/>
              <a:buChar char="ü"/>
            </a:pPr>
            <a:endParaRPr lang="en-US" sz="3600" smtClean="0">
              <a:latin typeface="Times New Roman" pitchFamily="18" charset="0"/>
              <a:cs typeface="Times New Roman" pitchFamily="18" charset="0"/>
              <a:sym typeface="Symbol" pitchFamily="18" charset="2"/>
            </a:endParaRPr>
          </a:p>
          <a:p>
            <a:pPr marL="542925" indent="-542925" algn="just" eaLnBrk="1" hangingPunct="1">
              <a:spcBef>
                <a:spcPct val="0"/>
              </a:spcBef>
              <a:buClr>
                <a:srgbClr val="0000FF"/>
              </a:buClr>
              <a:buFont typeface="Wingdings" pitchFamily="2" charset="2"/>
              <a:buChar char="ü"/>
            </a:pPr>
            <a:endParaRPr lang="en-US" sz="3600" smtClean="0">
              <a:latin typeface="Times New Roman" pitchFamily="18" charset="0"/>
              <a:cs typeface="Times New Roman" pitchFamily="18" charset="0"/>
              <a:sym typeface="Symbol" pitchFamily="18" charset="2"/>
            </a:endParaRPr>
          </a:p>
          <a:p>
            <a:pPr marL="542925" indent="-542925" algn="just" eaLnBrk="1" hangingPunct="1">
              <a:spcBef>
                <a:spcPct val="0"/>
              </a:spcBef>
              <a:buClr>
                <a:srgbClr val="0000FF"/>
              </a:buClr>
              <a:buFont typeface="Wingdings" pitchFamily="2" charset="2"/>
              <a:buChar char="ü"/>
            </a:pPr>
            <a:r>
              <a:rPr lang="el-GR" sz="3600" smtClean="0">
                <a:latin typeface="Times New Roman" pitchFamily="18" charset="0"/>
                <a:cs typeface="Times New Roman" pitchFamily="18" charset="0"/>
                <a:sym typeface="Symbol" pitchFamily="18" charset="2"/>
              </a:rPr>
              <a:t>β</a:t>
            </a:r>
            <a:r>
              <a:rPr lang="en-US" sz="3600" baseline="-25000" smtClean="0">
                <a:latin typeface="Times New Roman" pitchFamily="18" charset="0"/>
                <a:cs typeface="Times New Roman" pitchFamily="18" charset="0"/>
                <a:sym typeface="Symbol" pitchFamily="18" charset="2"/>
              </a:rPr>
              <a:t>2 </a:t>
            </a:r>
            <a:r>
              <a:rPr lang="en-US" sz="3600" smtClean="0">
                <a:latin typeface="Times New Roman" pitchFamily="18" charset="0"/>
                <a:cs typeface="Times New Roman" pitchFamily="18" charset="0"/>
                <a:sym typeface="Symbol" pitchFamily="18" charset="2"/>
              </a:rPr>
              <a:t>= 15 ÷ 30</a:t>
            </a:r>
            <a:r>
              <a:rPr lang="en-US" sz="3600" baseline="50000" smtClean="0">
                <a:latin typeface="Times New Roman" pitchFamily="18" charset="0"/>
                <a:cs typeface="Times New Roman" pitchFamily="18" charset="0"/>
                <a:sym typeface="Symbol" pitchFamily="18" charset="2"/>
              </a:rPr>
              <a:t>o</a:t>
            </a:r>
            <a:r>
              <a:rPr lang="en-US" sz="3600" smtClean="0">
                <a:latin typeface="Times New Roman" pitchFamily="18" charset="0"/>
                <a:cs typeface="Times New Roman" pitchFamily="18" charset="0"/>
                <a:sym typeface="Symbol" pitchFamily="18" charset="2"/>
              </a:rPr>
              <a:t>, trường hợp rất đặt biệt có thể lấy 50</a:t>
            </a:r>
            <a:r>
              <a:rPr lang="en-US" sz="3600" baseline="50000" smtClean="0">
                <a:latin typeface="Times New Roman" pitchFamily="18" charset="0"/>
                <a:cs typeface="Times New Roman" pitchFamily="18" charset="0"/>
                <a:sym typeface="Symbol" pitchFamily="18" charset="2"/>
              </a:rPr>
              <a:t>o</a:t>
            </a:r>
          </a:p>
          <a:p>
            <a:pPr marL="542925" indent="-542925" algn="just" eaLnBrk="1" hangingPunct="1">
              <a:spcBef>
                <a:spcPct val="0"/>
              </a:spcBef>
              <a:buClrTx/>
              <a:buSzTx/>
              <a:buFontTx/>
              <a:buNone/>
            </a:pPr>
            <a:endParaRPr lang="en-US" sz="3600" baseline="-25000" smtClean="0">
              <a:latin typeface="Times New Roman" pitchFamily="18" charset="0"/>
              <a:cs typeface="Times New Roman" pitchFamily="18" charset="0"/>
              <a:sym typeface="Symbol" pitchFamily="18" charset="2"/>
            </a:endParaRPr>
          </a:p>
        </p:txBody>
      </p:sp>
      <p:sp>
        <p:nvSpPr>
          <p:cNvPr id="115722"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15723"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c. Ảnh hưởng của kết cấu cánh dẫn đến cột áp </a:t>
            </a:r>
          </a:p>
        </p:txBody>
      </p:sp>
      <p:graphicFrame>
        <p:nvGraphicFramePr>
          <p:cNvPr id="115718" name="Object 6"/>
          <p:cNvGraphicFramePr>
            <a:graphicFrameLocks noChangeAspect="1"/>
          </p:cNvGraphicFramePr>
          <p:nvPr/>
        </p:nvGraphicFramePr>
        <p:xfrm>
          <a:off x="4343400" y="1968500"/>
          <a:ext cx="914400" cy="198438"/>
        </p:xfrm>
        <a:graphic>
          <a:graphicData uri="http://schemas.openxmlformats.org/presentationml/2006/ole">
            <p:oleObj spid="_x0000_s115718" name="Equation" r:id="rId3" imgW="914400" imgH="198720" progId="Equation.DSMT4">
              <p:embed/>
            </p:oleObj>
          </a:graphicData>
        </a:graphic>
      </p:graphicFrame>
      <p:graphicFrame>
        <p:nvGraphicFramePr>
          <p:cNvPr id="115719" name="Object 7"/>
          <p:cNvGraphicFramePr>
            <a:graphicFrameLocks noChangeAspect="1"/>
          </p:cNvGraphicFramePr>
          <p:nvPr/>
        </p:nvGraphicFramePr>
        <p:xfrm>
          <a:off x="1676400" y="2874963"/>
          <a:ext cx="4648200" cy="1392237"/>
        </p:xfrm>
        <a:graphic>
          <a:graphicData uri="http://schemas.openxmlformats.org/presentationml/2006/ole">
            <p:oleObj spid="_x0000_s115719" name="Equation" r:id="rId4" imgW="1485720" imgH="444240" progId="Equation.DSMT4">
              <p:embed/>
            </p:oleObj>
          </a:graphicData>
        </a:graphic>
      </p:graphicFrame>
      <p:sp>
        <p:nvSpPr>
          <p:cNvPr id="8"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3"/>
          <p:cNvSpPr>
            <a:spLocks noGrp="1"/>
          </p:cNvSpPr>
          <p:nvPr>
            <p:ph idx="1"/>
          </p:nvPr>
        </p:nvSpPr>
        <p:spPr>
          <a:xfrm>
            <a:off x="457200" y="1524000"/>
            <a:ext cx="4038600" cy="5334000"/>
          </a:xfrm>
        </p:spPr>
        <p:txBody>
          <a:bodyPr/>
          <a:lstStyle/>
          <a:p>
            <a:pPr marL="542925" indent="-542925" algn="just">
              <a:lnSpc>
                <a:spcPct val="90000"/>
              </a:lnSpc>
              <a:buClr>
                <a:srgbClr val="0000FF"/>
              </a:buClr>
              <a:buFont typeface="Wingdings" pitchFamily="2" charset="2"/>
              <a:buNone/>
            </a:pPr>
            <a:r>
              <a:rPr lang="en-US" sz="3600" smtClean="0">
                <a:latin typeface="Times New Roman" pitchFamily="18" charset="0"/>
              </a:rPr>
              <a:t>=&gt; Có 3 kiểu bố trí cánh dẫn theo trị số </a:t>
            </a:r>
            <a:r>
              <a:rPr lang="el-GR" sz="3600" smtClean="0">
                <a:latin typeface="Times New Roman" pitchFamily="18" charset="0"/>
                <a:cs typeface="Times New Roman" pitchFamily="18" charset="0"/>
                <a:sym typeface="Symbol" pitchFamily="18" charset="2"/>
              </a:rPr>
              <a:t>β</a:t>
            </a:r>
            <a:r>
              <a:rPr lang="en-US" sz="3600" baseline="-25000" smtClean="0">
                <a:latin typeface="Times New Roman" pitchFamily="18" charset="0"/>
                <a:cs typeface="Times New Roman" pitchFamily="18" charset="0"/>
                <a:sym typeface="Symbol" pitchFamily="18" charset="2"/>
              </a:rPr>
              <a:t>2 </a:t>
            </a:r>
            <a:endParaRPr lang="en-US" sz="3600" smtClean="0">
              <a:latin typeface="Times New Roman" pitchFamily="18" charset="0"/>
            </a:endParaRPr>
          </a:p>
          <a:p>
            <a:pPr marL="542925" indent="-542925" algn="just">
              <a:lnSpc>
                <a:spcPct val="90000"/>
              </a:lnSpc>
              <a:buClr>
                <a:srgbClr val="0000FF"/>
              </a:buClr>
              <a:buFont typeface="Wingdings" pitchFamily="2" charset="2"/>
              <a:buChar char="ü"/>
            </a:pPr>
            <a:r>
              <a:rPr lang="el-GR" sz="3600" i="1" smtClean="0">
                <a:latin typeface="Times New Roman" pitchFamily="18" charset="0"/>
                <a:cs typeface="Times New Roman" pitchFamily="18" charset="0"/>
                <a:sym typeface="Symbol" pitchFamily="18" charset="2"/>
              </a:rPr>
              <a:t>β</a:t>
            </a:r>
            <a:r>
              <a:rPr lang="en-US" sz="3600" i="1" baseline="-25000" smtClean="0">
                <a:latin typeface="Times New Roman" pitchFamily="18" charset="0"/>
                <a:cs typeface="Times New Roman" pitchFamily="18" charset="0"/>
                <a:sym typeface="Symbol" pitchFamily="18" charset="2"/>
              </a:rPr>
              <a:t>2 </a:t>
            </a:r>
            <a:r>
              <a:rPr lang="en-US" sz="3600" i="1" smtClean="0">
                <a:latin typeface="Times New Roman" pitchFamily="18" charset="0"/>
                <a:cs typeface="Times New Roman" pitchFamily="18" charset="0"/>
                <a:sym typeface="Symbol" pitchFamily="18" charset="2"/>
              </a:rPr>
              <a:t>&lt; 90</a:t>
            </a:r>
            <a:r>
              <a:rPr lang="en-US" sz="3600" i="1" baseline="50000" smtClean="0">
                <a:latin typeface="Times New Roman" pitchFamily="18" charset="0"/>
                <a:cs typeface="Times New Roman" pitchFamily="18" charset="0"/>
                <a:sym typeface="Symbol" pitchFamily="18" charset="2"/>
              </a:rPr>
              <a:t>o</a:t>
            </a:r>
            <a:r>
              <a:rPr lang="en-US" sz="3600" smtClean="0">
                <a:latin typeface="Times New Roman" pitchFamily="18" charset="0"/>
                <a:cs typeface="Times New Roman" pitchFamily="18" charset="0"/>
                <a:sym typeface="Symbol" pitchFamily="18" charset="2"/>
              </a:rPr>
              <a:t>:</a:t>
            </a:r>
            <a:r>
              <a:rPr lang="en-US" sz="3600" baseline="50000" smtClean="0">
                <a:latin typeface="Times New Roman" pitchFamily="18" charset="0"/>
                <a:cs typeface="Times New Roman" pitchFamily="18" charset="0"/>
                <a:sym typeface="Symbol" pitchFamily="18" charset="2"/>
              </a:rPr>
              <a:t> </a:t>
            </a:r>
            <a:r>
              <a:rPr lang="en-US" sz="3600" smtClean="0">
                <a:latin typeface="Times New Roman" pitchFamily="18" charset="0"/>
                <a:cs typeface="Times New Roman" pitchFamily="18" charset="0"/>
                <a:sym typeface="Symbol" pitchFamily="18" charset="2"/>
              </a:rPr>
              <a:t>cánh dẫn ngoặc sau.</a:t>
            </a:r>
          </a:p>
          <a:p>
            <a:pPr marL="542925" indent="-542925" algn="just">
              <a:lnSpc>
                <a:spcPct val="90000"/>
              </a:lnSpc>
              <a:buClr>
                <a:srgbClr val="0000FF"/>
              </a:buClr>
              <a:buFont typeface="Wingdings" pitchFamily="2" charset="2"/>
              <a:buChar char="ü"/>
            </a:pPr>
            <a:r>
              <a:rPr lang="en-US" sz="3600" smtClean="0">
                <a:latin typeface="Times New Roman" pitchFamily="18" charset="0"/>
                <a:cs typeface="Times New Roman" pitchFamily="18" charset="0"/>
                <a:sym typeface="Symbol" pitchFamily="18" charset="2"/>
              </a:rPr>
              <a:t>Dùng cho bơm các chất “nước” như nước, dầu, nhiên liệu lỏng,…,</a:t>
            </a:r>
          </a:p>
        </p:txBody>
      </p:sp>
      <p:sp>
        <p:nvSpPr>
          <p:cNvPr id="116739"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16740"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c. Ảnh hưởng của kết cấu cánh dẫn đến cột áp </a:t>
            </a:r>
          </a:p>
        </p:txBody>
      </p:sp>
      <p:pic>
        <p:nvPicPr>
          <p:cNvPr id="116741" name="Picture 102" descr="untitled"/>
          <p:cNvPicPr>
            <a:picLocks noChangeAspect="1" noChangeArrowheads="1"/>
          </p:cNvPicPr>
          <p:nvPr/>
        </p:nvPicPr>
        <p:blipFill>
          <a:blip r:embed="rId2"/>
          <a:srcRect/>
          <a:stretch>
            <a:fillRect/>
          </a:stretch>
        </p:blipFill>
        <p:spPr bwMode="auto">
          <a:xfrm>
            <a:off x="4724400" y="2514600"/>
            <a:ext cx="4038600" cy="2690813"/>
          </a:xfrm>
          <a:prstGeom prst="rect">
            <a:avLst/>
          </a:prstGeom>
          <a:solidFill>
            <a:srgbClr val="00FF00"/>
          </a:solidFill>
          <a:ln w="9525">
            <a:noFill/>
            <a:miter lim="800000"/>
            <a:headEnd/>
            <a:tailEnd/>
          </a:ln>
        </p:spPr>
      </p:pic>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83" name="Picture 23"/>
          <p:cNvPicPr>
            <a:picLocks noGrp="1" noChangeAspect="1" noChangeArrowheads="1"/>
          </p:cNvPicPr>
          <p:nvPr>
            <p:ph idx="1"/>
          </p:nvPr>
        </p:nvPicPr>
        <p:blipFill>
          <a:blip r:embed="rId2"/>
          <a:srcRect/>
          <a:stretch>
            <a:fillRect/>
          </a:stretch>
        </p:blipFill>
        <p:spPr>
          <a:xfrm>
            <a:off x="5029200" y="1828800"/>
            <a:ext cx="3370263" cy="4572000"/>
          </a:xfrm>
          <a:ln/>
        </p:spPr>
      </p:pic>
      <p:sp>
        <p:nvSpPr>
          <p:cNvPr id="117761" name="Rectangle 3"/>
          <p:cNvSpPr>
            <a:spLocks noGrp="1"/>
          </p:cNvSpPr>
          <p:nvPr>
            <p:ph type="body" sz="half" idx="4294967295"/>
          </p:nvPr>
        </p:nvSpPr>
        <p:spPr>
          <a:xfrm>
            <a:off x="0" y="1935163"/>
            <a:ext cx="4038600" cy="4389437"/>
          </a:xfrm>
        </p:spPr>
        <p:txBody>
          <a:bodyPr/>
          <a:lstStyle/>
          <a:p>
            <a:pPr marL="542925" indent="-542925">
              <a:buClr>
                <a:srgbClr val="0000FF"/>
              </a:buClr>
              <a:buFont typeface="Wingdings" pitchFamily="2" charset="2"/>
              <a:buChar char="ü"/>
            </a:pPr>
            <a:r>
              <a:rPr lang="el-GR" sz="3600" i="1" smtClean="0">
                <a:latin typeface="Times New Roman" pitchFamily="18" charset="0"/>
                <a:cs typeface="Times New Roman" pitchFamily="18" charset="0"/>
                <a:sym typeface="Symbol" pitchFamily="18" charset="2"/>
              </a:rPr>
              <a:t>β</a:t>
            </a:r>
            <a:r>
              <a:rPr lang="en-US" sz="3600" i="1" baseline="-25000" smtClean="0">
                <a:latin typeface="Times New Roman" pitchFamily="18" charset="0"/>
                <a:cs typeface="Times New Roman" pitchFamily="18" charset="0"/>
                <a:sym typeface="Symbol" pitchFamily="18" charset="2"/>
              </a:rPr>
              <a:t>2 </a:t>
            </a:r>
            <a:r>
              <a:rPr lang="en-US" sz="3600" i="1" smtClean="0">
                <a:latin typeface="Times New Roman" pitchFamily="18" charset="0"/>
                <a:cs typeface="Times New Roman" pitchFamily="18" charset="0"/>
                <a:sym typeface="Symbol" pitchFamily="18" charset="2"/>
              </a:rPr>
              <a:t>= 90</a:t>
            </a:r>
            <a:r>
              <a:rPr lang="en-US" sz="3600" i="1" baseline="50000" smtClean="0">
                <a:latin typeface="Times New Roman" pitchFamily="18" charset="0"/>
                <a:cs typeface="Times New Roman" pitchFamily="18" charset="0"/>
                <a:sym typeface="Symbol" pitchFamily="18" charset="2"/>
              </a:rPr>
              <a:t>o</a:t>
            </a:r>
            <a:r>
              <a:rPr lang="en-US" sz="3600" smtClean="0">
                <a:latin typeface="Times New Roman" pitchFamily="18" charset="0"/>
                <a:cs typeface="Times New Roman" pitchFamily="18" charset="0"/>
                <a:sym typeface="Symbol" pitchFamily="18" charset="2"/>
              </a:rPr>
              <a:t>: cánh dẫn hướng kính.</a:t>
            </a:r>
          </a:p>
          <a:p>
            <a:pPr marL="542925" indent="-542925" algn="just">
              <a:buClr>
                <a:srgbClr val="0000FF"/>
              </a:buClr>
              <a:buFont typeface="Wingdings" pitchFamily="2" charset="2"/>
              <a:buChar char="ü"/>
            </a:pPr>
            <a:r>
              <a:rPr lang="en-US" sz="3600" smtClean="0">
                <a:latin typeface="Times New Roman" pitchFamily="18" charset="0"/>
                <a:cs typeface="Times New Roman" pitchFamily="18" charset="0"/>
                <a:sym typeface="Symbol" pitchFamily="18" charset="2"/>
              </a:rPr>
              <a:t>Dùng cho bơm các chất khí, như quạt, náy nén khí.</a:t>
            </a:r>
          </a:p>
          <a:p>
            <a:pPr marL="542925" indent="-542925">
              <a:buClr>
                <a:srgbClr val="0000FF"/>
              </a:buClr>
              <a:buFont typeface="Wingdings" pitchFamily="2" charset="2"/>
              <a:buChar char="ü"/>
            </a:pPr>
            <a:endParaRPr lang="en-US" sz="3600" baseline="50000" smtClean="0">
              <a:latin typeface="Times New Roman" pitchFamily="18" charset="0"/>
              <a:cs typeface="Times New Roman" pitchFamily="18" charset="0"/>
              <a:sym typeface="Symbol" pitchFamily="18" charset="2"/>
            </a:endParaRPr>
          </a:p>
          <a:p>
            <a:pPr marL="542925" indent="-542925">
              <a:buClr>
                <a:srgbClr val="0000FF"/>
              </a:buClr>
              <a:buFont typeface="Wingdings" pitchFamily="2" charset="2"/>
              <a:buChar char="ü"/>
            </a:pPr>
            <a:endParaRPr lang="en-US" sz="3600" smtClean="0">
              <a:latin typeface="Times New Roman" pitchFamily="18" charset="0"/>
            </a:endParaRPr>
          </a:p>
        </p:txBody>
      </p:sp>
      <p:sp>
        <p:nvSpPr>
          <p:cNvPr id="117763"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17764"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c. Ảnh hưởng của kết cấu cánh dẫn đến cột áp </a:t>
            </a:r>
          </a:p>
        </p:txBody>
      </p:sp>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3"/>
          <p:cNvSpPr>
            <a:spLocks noGrp="1"/>
          </p:cNvSpPr>
          <p:nvPr>
            <p:ph idx="1"/>
          </p:nvPr>
        </p:nvSpPr>
        <p:spPr>
          <a:xfrm>
            <a:off x="457200" y="1935163"/>
            <a:ext cx="4038600" cy="3094037"/>
          </a:xfrm>
        </p:spPr>
        <p:txBody>
          <a:bodyPr/>
          <a:lstStyle/>
          <a:p>
            <a:pPr marL="542925" indent="-542925">
              <a:buClr>
                <a:srgbClr val="0000FF"/>
              </a:buClr>
              <a:buFont typeface="Wingdings" pitchFamily="2" charset="2"/>
              <a:buChar char="ü"/>
            </a:pPr>
            <a:r>
              <a:rPr lang="el-GR" sz="3600" i="1" smtClean="0">
                <a:latin typeface="Times New Roman" pitchFamily="18" charset="0"/>
                <a:cs typeface="Times New Roman" pitchFamily="18" charset="0"/>
                <a:sym typeface="Symbol" pitchFamily="18" charset="2"/>
              </a:rPr>
              <a:t>β</a:t>
            </a:r>
            <a:r>
              <a:rPr lang="en-US" sz="3600" i="1" baseline="-25000" smtClean="0">
                <a:latin typeface="Times New Roman" pitchFamily="18" charset="0"/>
                <a:cs typeface="Times New Roman" pitchFamily="18" charset="0"/>
                <a:sym typeface="Symbol" pitchFamily="18" charset="2"/>
              </a:rPr>
              <a:t>2 </a:t>
            </a:r>
            <a:r>
              <a:rPr lang="en-US" sz="3600" i="1" smtClean="0">
                <a:latin typeface="Times New Roman" pitchFamily="18" charset="0"/>
                <a:cs typeface="Times New Roman" pitchFamily="18" charset="0"/>
                <a:sym typeface="Symbol" pitchFamily="18" charset="2"/>
              </a:rPr>
              <a:t>&gt; 90</a:t>
            </a:r>
            <a:r>
              <a:rPr lang="en-US" sz="3600" i="1" baseline="50000" smtClean="0">
                <a:latin typeface="Times New Roman" pitchFamily="18" charset="0"/>
                <a:cs typeface="Times New Roman" pitchFamily="18" charset="0"/>
                <a:sym typeface="Symbol" pitchFamily="18" charset="2"/>
              </a:rPr>
              <a:t>o</a:t>
            </a:r>
            <a:r>
              <a:rPr lang="en-US" sz="3600" smtClean="0">
                <a:latin typeface="Times New Roman" pitchFamily="18" charset="0"/>
                <a:cs typeface="Times New Roman" pitchFamily="18" charset="0"/>
                <a:sym typeface="Symbol" pitchFamily="18" charset="2"/>
              </a:rPr>
              <a:t>: cánh dẫn ngoặc trước.</a:t>
            </a:r>
          </a:p>
          <a:p>
            <a:pPr marL="542925" indent="-542925">
              <a:buClr>
                <a:srgbClr val="0000FF"/>
              </a:buClr>
              <a:buFont typeface="Wingdings" pitchFamily="2" charset="2"/>
              <a:buChar char="ü"/>
            </a:pPr>
            <a:r>
              <a:rPr lang="en-US" sz="3600" smtClean="0">
                <a:latin typeface="Times New Roman" pitchFamily="18" charset="0"/>
                <a:cs typeface="Times New Roman" pitchFamily="18" charset="0"/>
                <a:sym typeface="Symbol" pitchFamily="18" charset="2"/>
              </a:rPr>
              <a:t>Dùng cho bơm các chất khí, như quạt, náy nén khí.</a:t>
            </a:r>
          </a:p>
          <a:p>
            <a:pPr marL="542925" indent="-542925">
              <a:buClr>
                <a:srgbClr val="0000FF"/>
              </a:buClr>
              <a:buFont typeface="Wingdings" pitchFamily="2" charset="2"/>
              <a:buChar char="ü"/>
            </a:pPr>
            <a:endParaRPr lang="en-US" sz="3600" baseline="50000" smtClean="0">
              <a:latin typeface="Times New Roman" pitchFamily="18" charset="0"/>
              <a:cs typeface="Times New Roman" pitchFamily="18" charset="0"/>
              <a:sym typeface="Symbol" pitchFamily="18" charset="2"/>
            </a:endParaRPr>
          </a:p>
          <a:p>
            <a:pPr marL="542925" indent="-542925">
              <a:buClr>
                <a:srgbClr val="0000FF"/>
              </a:buClr>
              <a:buFont typeface="Wingdings" pitchFamily="2" charset="2"/>
              <a:buChar char="ü"/>
            </a:pPr>
            <a:endParaRPr lang="en-US" sz="3600" smtClean="0">
              <a:latin typeface="Times New Roman" pitchFamily="18" charset="0"/>
            </a:endParaRPr>
          </a:p>
        </p:txBody>
      </p:sp>
      <p:sp>
        <p:nvSpPr>
          <p:cNvPr id="118787"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18788"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c. Ảnh hưởng của kết cấu cánh dẫn đến cột áp </a:t>
            </a:r>
          </a:p>
        </p:txBody>
      </p:sp>
      <p:pic>
        <p:nvPicPr>
          <p:cNvPr id="118792" name="Picture 8"/>
          <p:cNvPicPr>
            <a:picLocks noChangeAspect="1" noChangeArrowheads="1"/>
          </p:cNvPicPr>
          <p:nvPr/>
        </p:nvPicPr>
        <p:blipFill>
          <a:blip r:embed="rId2"/>
          <a:srcRect/>
          <a:stretch>
            <a:fillRect/>
          </a:stretch>
        </p:blipFill>
        <p:spPr bwMode="auto">
          <a:xfrm>
            <a:off x="4648200" y="2243138"/>
            <a:ext cx="4114800" cy="3700462"/>
          </a:xfrm>
          <a:prstGeom prst="rect">
            <a:avLst/>
          </a:prstGeom>
          <a:noFill/>
        </p:spPr>
      </p:pic>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2089" name="Group 233"/>
          <p:cNvGraphicFramePr>
            <a:graphicFrameLocks noGrp="1"/>
          </p:cNvGraphicFramePr>
          <p:nvPr>
            <p:ph type="tbl" idx="1"/>
          </p:nvPr>
        </p:nvGraphicFramePr>
        <p:xfrm>
          <a:off x="457200" y="2819400"/>
          <a:ext cx="8280400" cy="3660776"/>
        </p:xfrm>
        <a:graphic>
          <a:graphicData uri="http://schemas.openxmlformats.org/drawingml/2006/table">
            <a:tbl>
              <a:tblPr/>
              <a:tblGrid>
                <a:gridCol w="990600"/>
                <a:gridCol w="533400"/>
                <a:gridCol w="2565400"/>
                <a:gridCol w="762000"/>
                <a:gridCol w="2819400"/>
                <a:gridCol w="609600"/>
              </a:tblGrid>
              <a:tr h="1033463">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l-GR" sz="2200" b="0" i="0" u="none" strike="noStrike" cap="none" normalizeH="0" baseline="0" dirty="0" smtClean="0">
                          <a:ln>
                            <a:noFill/>
                          </a:ln>
                          <a:solidFill>
                            <a:schemeClr val="tx1"/>
                          </a:solidFill>
                          <a:effectLst/>
                          <a:latin typeface="Times New Roman" pitchFamily="18" charset="0"/>
                        </a:rPr>
                        <a:t>β</a:t>
                      </a:r>
                      <a:r>
                        <a:rPr kumimoji="0" lang="en-US" sz="2200" b="0" i="0" u="none" strike="noStrike" cap="none" normalizeH="0" baseline="-25000" dirty="0" smtClean="0">
                          <a:ln>
                            <a:noFill/>
                          </a:ln>
                          <a:solidFill>
                            <a:schemeClr val="tx1"/>
                          </a:solidFill>
                          <a:effectLst/>
                          <a:latin typeface="Times New Roman" pitchFamily="18" charset="0"/>
                        </a:rPr>
                        <a:t>2</a:t>
                      </a:r>
                      <a:endParaRPr kumimoji="0" lang="el-GR" sz="2200" b="0" i="0" u="none" strike="noStrike" cap="none" normalizeH="0" baseline="-25000" dirty="0" smtClean="0">
                        <a:ln>
                          <a:noFill/>
                        </a:ln>
                        <a:solidFill>
                          <a:schemeClr val="tx1"/>
                        </a:solidFill>
                        <a:effectLst/>
                        <a:latin typeface="Times New Roman" pitchFamily="18" charset="0"/>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dirty="0" smtClean="0">
                          <a:ln>
                            <a:noFill/>
                          </a:ln>
                          <a:solidFill>
                            <a:schemeClr val="tx1"/>
                          </a:solidFill>
                          <a:effectLst/>
                          <a:latin typeface="Times New Roman" pitchFamily="18" charset="0"/>
                        </a:rPr>
                        <a:t>0</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90</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180</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1538">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H</a:t>
                      </a:r>
                      <a:r>
                        <a:rPr kumimoji="0" lang="en-US" sz="2200" b="0" i="0" u="none" strike="noStrike" cap="none" normalizeH="0" baseline="-25000" smtClean="0">
                          <a:ln>
                            <a:noFill/>
                          </a:ln>
                          <a:solidFill>
                            <a:schemeClr val="tx1"/>
                          </a:solidFill>
                          <a:effectLst/>
                          <a:latin typeface="Times New Roman" pitchFamily="18" charset="0"/>
                        </a:rPr>
                        <a:t>l</a:t>
                      </a:r>
                      <a:r>
                        <a:rPr kumimoji="0" lang="en-US" sz="2200" b="0" i="0" u="none" strike="noStrike" cap="none" normalizeH="0" baseline="-25000" smtClean="0">
                          <a:ln>
                            <a:noFill/>
                          </a:ln>
                          <a:solidFill>
                            <a:schemeClr val="tx1"/>
                          </a:solidFill>
                          <a:effectLst/>
                          <a:latin typeface="Times New Roman" pitchFamily="18" charset="0"/>
                          <a:cs typeface="Times New Roman" pitchFamily="18" charset="0"/>
                          <a:sym typeface="SymbolProp BT" pitchFamily="2" charset="2"/>
                        </a:rPr>
                        <a:t></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a:t>
                      </a:r>
                      <a:r>
                        <a:rPr kumimoji="0" lang="en-US" sz="2200" b="0" i="0" u="none" strike="noStrike" cap="none" normalizeH="0" baseline="0" smtClean="0">
                          <a:ln>
                            <a:noFill/>
                          </a:ln>
                          <a:solidFill>
                            <a:schemeClr val="tx1"/>
                          </a:solidFill>
                          <a:effectLst/>
                          <a:latin typeface="Times New Roman" pitchFamily="18" charset="0"/>
                          <a:sym typeface="SymbolProp BT" pitchFamily="2" charset="2"/>
                        </a:rPr>
                        <a:t></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0</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a:t>
                      </a:r>
                      <a:r>
                        <a:rPr kumimoji="0" lang="en-US" sz="2200" b="0" i="0" u="none" strike="noStrike" cap="none" normalizeH="0" baseline="0" smtClean="0">
                          <a:ln>
                            <a:noFill/>
                          </a:ln>
                          <a:solidFill>
                            <a:schemeClr val="tx1"/>
                          </a:solidFill>
                          <a:effectLst/>
                          <a:latin typeface="Times New Roman" pitchFamily="18" charset="0"/>
                          <a:sym typeface="SymbolProp BT" pitchFamily="2" charset="2"/>
                        </a:rPr>
                        <a:t></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1850">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H</a:t>
                      </a:r>
                      <a:r>
                        <a:rPr kumimoji="0" lang="en-US" sz="2200" b="0" i="0" u="none" strike="noStrike" cap="none" normalizeH="0" baseline="-25000" smtClean="0">
                          <a:ln>
                            <a:noFill/>
                          </a:ln>
                          <a:solidFill>
                            <a:schemeClr val="tx1"/>
                          </a:solidFill>
                          <a:effectLst/>
                          <a:latin typeface="Times New Roman" pitchFamily="18" charset="0"/>
                        </a:rPr>
                        <a:t>l</a:t>
                      </a:r>
                      <a:r>
                        <a:rPr kumimoji="0" lang="en-US" sz="2200" b="0" i="0" u="none" strike="noStrike" cap="none" normalizeH="0" baseline="-25000" smtClean="0">
                          <a:ln>
                            <a:noFill/>
                          </a:ln>
                          <a:solidFill>
                            <a:schemeClr val="tx1"/>
                          </a:solidFill>
                          <a:effectLst/>
                          <a:latin typeface="Times New Roman" pitchFamily="18" charset="0"/>
                          <a:cs typeface="Times New Roman" pitchFamily="18" charset="0"/>
                          <a:sym typeface="SymbolProp BT" pitchFamily="2" charset="2"/>
                        </a:rPr>
                        <a:t>tĩnh</a:t>
                      </a:r>
                    </a:p>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sym typeface="SymbolProp BT" pitchFamily="2" charset="2"/>
                        </a:rPr>
                        <a:t>-</a:t>
                      </a:r>
                    </a:p>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0</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0</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a:t>
                      </a:r>
                      <a:r>
                        <a:rPr kumimoji="0" lang="en-US" sz="2200" b="0" i="0" u="none" strike="noStrike" cap="none" normalizeH="0" baseline="0" smtClean="0">
                          <a:ln>
                            <a:noFill/>
                          </a:ln>
                          <a:solidFill>
                            <a:schemeClr val="tx1"/>
                          </a:solidFill>
                          <a:effectLst/>
                          <a:latin typeface="Times New Roman" pitchFamily="18" charset="0"/>
                          <a:sym typeface="SymbolProp BT" pitchFamily="2" charset="2"/>
                        </a:rPr>
                        <a:t></a:t>
                      </a:r>
                    </a:p>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3925">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H</a:t>
                      </a:r>
                      <a:r>
                        <a:rPr kumimoji="0" lang="en-US" sz="2200" b="0" i="0" u="none" strike="noStrike" cap="none" normalizeH="0" baseline="-25000" smtClean="0">
                          <a:ln>
                            <a:noFill/>
                          </a:ln>
                          <a:solidFill>
                            <a:schemeClr val="tx1"/>
                          </a:solidFill>
                          <a:effectLst/>
                          <a:latin typeface="Times New Roman" pitchFamily="18" charset="0"/>
                        </a:rPr>
                        <a:t>l</a:t>
                      </a:r>
                      <a:r>
                        <a:rPr kumimoji="0" lang="en-US" sz="2200" b="0" i="0" u="none" strike="noStrike" cap="none" normalizeH="0" baseline="-25000" smtClean="0">
                          <a:ln>
                            <a:noFill/>
                          </a:ln>
                          <a:solidFill>
                            <a:schemeClr val="tx1"/>
                          </a:solidFill>
                          <a:effectLst/>
                          <a:latin typeface="Times New Roman" pitchFamily="18" charset="0"/>
                          <a:cs typeface="Times New Roman" pitchFamily="18" charset="0"/>
                          <a:sym typeface="SymbolProp BT" pitchFamily="2" charset="2"/>
                        </a:rPr>
                        <a:t>động</a:t>
                      </a:r>
                    </a:p>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a:t>
                      </a:r>
                      <a:r>
                        <a:rPr kumimoji="0" lang="en-US" sz="2200" b="0" i="0" u="none" strike="noStrike" cap="none" normalizeH="0" baseline="0" smtClean="0">
                          <a:ln>
                            <a:noFill/>
                          </a:ln>
                          <a:solidFill>
                            <a:schemeClr val="tx1"/>
                          </a:solidFill>
                          <a:effectLst/>
                          <a:latin typeface="Times New Roman" pitchFamily="18" charset="0"/>
                          <a:sym typeface="SymbolProp BT" pitchFamily="2" charset="2"/>
                        </a:rPr>
                        <a:t></a:t>
                      </a:r>
                    </a:p>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smtClean="0">
                          <a:ln>
                            <a:noFill/>
                          </a:ln>
                          <a:solidFill>
                            <a:schemeClr val="tx1"/>
                          </a:solidFill>
                          <a:effectLst/>
                          <a:latin typeface="Times New Roman" pitchFamily="18" charset="0"/>
                        </a:rPr>
                        <a:t>0</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smtClean="0">
                        <a:ln>
                          <a:noFill/>
                        </a:ln>
                        <a:solidFill>
                          <a:schemeClr val="tx1"/>
                        </a:solidFill>
                        <a:effectLst/>
                        <a:latin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r>
                        <a:rPr kumimoji="0" lang="en-US" sz="2200" b="0" i="0" u="none" strike="noStrike" cap="none" normalizeH="0" baseline="0" dirty="0" smtClean="0">
                          <a:ln>
                            <a:noFill/>
                          </a:ln>
                          <a:solidFill>
                            <a:schemeClr val="tx1"/>
                          </a:solidFill>
                          <a:effectLst/>
                          <a:latin typeface="Times New Roman" pitchFamily="18" charset="0"/>
                        </a:rPr>
                        <a:t>+</a:t>
                      </a:r>
                      <a:r>
                        <a:rPr kumimoji="0" lang="en-US" sz="2200" b="0" i="0" u="none" strike="noStrike" cap="none" normalizeH="0" baseline="0" dirty="0" smtClean="0">
                          <a:ln>
                            <a:noFill/>
                          </a:ln>
                          <a:solidFill>
                            <a:schemeClr val="tx1"/>
                          </a:solidFill>
                          <a:effectLst/>
                          <a:latin typeface="Times New Roman" pitchFamily="18" charset="0"/>
                          <a:sym typeface="SymbolProp BT" pitchFamily="2" charset="2"/>
                        </a:rPr>
                        <a:t></a:t>
                      </a:r>
                    </a:p>
                    <a:p>
                      <a:pPr marL="0" marR="0" lvl="0" indent="0" algn="ctr" defTabSz="914400" rtl="0" eaLnBrk="0" fontAlgn="base" latinLnBrk="0" hangingPunct="0">
                        <a:lnSpc>
                          <a:spcPct val="100000"/>
                        </a:lnSpc>
                        <a:spcBef>
                          <a:spcPct val="20000"/>
                        </a:spcBef>
                        <a:spcAft>
                          <a:spcPct val="0"/>
                        </a:spcAft>
                        <a:buClr>
                          <a:srgbClr val="0BD0D9"/>
                        </a:buClr>
                        <a:buSzPct val="95000"/>
                        <a:buFont typeface="Wingdings 2" pitchFamily="18" charset="2"/>
                        <a:buNone/>
                        <a:tabLst/>
                      </a:pPr>
                      <a:endParaRPr kumimoji="0" lang="en-US" sz="2200" b="0" i="0" u="none" strike="noStrike" cap="none" normalizeH="0" baseline="0" dirty="0" smtClean="0">
                        <a:ln>
                          <a:noFill/>
                        </a:ln>
                        <a:solidFill>
                          <a:schemeClr val="tx1"/>
                        </a:solidFill>
                        <a:effectLst/>
                        <a:latin typeface="Times New Roman" pitchFamily="18" charset="0"/>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2067" name="Rectangle 44"/>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en-US"/>
          </a:p>
        </p:txBody>
      </p:sp>
      <p:sp>
        <p:nvSpPr>
          <p:cNvPr id="122068" name="Rectangle 45"/>
          <p:cNvSpPr>
            <a:spLocks noChangeArrowheads="1"/>
          </p:cNvSpPr>
          <p:nvPr/>
        </p:nvSpPr>
        <p:spPr bwMode="auto">
          <a:xfrm>
            <a:off x="0" y="3643313"/>
            <a:ext cx="9144000" cy="0"/>
          </a:xfrm>
          <a:prstGeom prst="rect">
            <a:avLst/>
          </a:prstGeom>
          <a:noFill/>
          <a:ln w="9525">
            <a:noFill/>
            <a:miter lim="800000"/>
            <a:headEnd/>
            <a:tailEnd/>
          </a:ln>
        </p:spPr>
        <p:txBody>
          <a:bodyPr wrap="none" anchor="ctr">
            <a:spAutoFit/>
          </a:bodyPr>
          <a:lstStyle/>
          <a:p>
            <a:endParaRPr lang="en-US"/>
          </a:p>
        </p:txBody>
      </p:sp>
      <p:sp>
        <p:nvSpPr>
          <p:cNvPr id="122069" name="Rectangle 48"/>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pPr algn="ctr"/>
            <a:endParaRPr lang="en-US"/>
          </a:p>
        </p:txBody>
      </p:sp>
      <p:sp>
        <p:nvSpPr>
          <p:cNvPr id="122070" name="Rectangle 49"/>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en-US"/>
          </a:p>
        </p:txBody>
      </p:sp>
      <p:sp>
        <p:nvSpPr>
          <p:cNvPr id="122071" name="Rectangle 5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sp>
        <p:nvSpPr>
          <p:cNvPr id="122072" name="Rectangle 53"/>
          <p:cNvSpPr>
            <a:spLocks noChangeArrowheads="1"/>
          </p:cNvSpPr>
          <p:nvPr/>
        </p:nvSpPr>
        <p:spPr bwMode="auto">
          <a:xfrm>
            <a:off x="0" y="447675"/>
            <a:ext cx="9144000" cy="0"/>
          </a:xfrm>
          <a:prstGeom prst="rect">
            <a:avLst/>
          </a:prstGeom>
          <a:noFill/>
          <a:ln w="9525">
            <a:noFill/>
            <a:miter lim="800000"/>
            <a:headEnd/>
            <a:tailEnd/>
          </a:ln>
        </p:spPr>
        <p:txBody>
          <a:bodyPr wrap="none" anchor="ctr">
            <a:spAutoFit/>
          </a:bodyPr>
          <a:lstStyle/>
          <a:p>
            <a:endParaRPr lang="en-US"/>
          </a:p>
        </p:txBody>
      </p:sp>
      <p:sp>
        <p:nvSpPr>
          <p:cNvPr id="122073" name="Rectangle 63"/>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en-US"/>
          </a:p>
        </p:txBody>
      </p:sp>
      <p:sp>
        <p:nvSpPr>
          <p:cNvPr id="122074" name="Rectangle 64"/>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en-US"/>
          </a:p>
        </p:txBody>
      </p:sp>
      <p:sp>
        <p:nvSpPr>
          <p:cNvPr id="122075" name="Rectangle 73"/>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en-US"/>
          </a:p>
        </p:txBody>
      </p:sp>
      <p:sp>
        <p:nvSpPr>
          <p:cNvPr id="122076" name="Rectangle 74"/>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en-US"/>
          </a:p>
        </p:txBody>
      </p:sp>
      <p:sp>
        <p:nvSpPr>
          <p:cNvPr id="122077" name="Rectangle 76"/>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en-US"/>
          </a:p>
        </p:txBody>
      </p:sp>
      <p:sp>
        <p:nvSpPr>
          <p:cNvPr id="122078" name="Rectangle 77"/>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en-US"/>
          </a:p>
        </p:txBody>
      </p:sp>
      <p:sp>
        <p:nvSpPr>
          <p:cNvPr id="122079" name="Rectangle 79"/>
          <p:cNvSpPr>
            <a:spLocks noChangeArrowheads="1"/>
          </p:cNvSpPr>
          <p:nvPr/>
        </p:nvSpPr>
        <p:spPr bwMode="auto">
          <a:xfrm>
            <a:off x="0" y="2590800"/>
            <a:ext cx="9144000" cy="0"/>
          </a:xfrm>
          <a:prstGeom prst="rect">
            <a:avLst/>
          </a:prstGeom>
          <a:noFill/>
          <a:ln w="9525">
            <a:noFill/>
            <a:miter lim="800000"/>
            <a:headEnd/>
            <a:tailEnd/>
          </a:ln>
        </p:spPr>
        <p:txBody>
          <a:bodyPr wrap="none" anchor="ctr">
            <a:spAutoFit/>
          </a:bodyPr>
          <a:lstStyle/>
          <a:p>
            <a:endParaRPr lang="en-US"/>
          </a:p>
        </p:txBody>
      </p:sp>
      <p:sp>
        <p:nvSpPr>
          <p:cNvPr id="122080" name="Rectangle 80"/>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en-US"/>
          </a:p>
        </p:txBody>
      </p:sp>
      <p:sp>
        <p:nvSpPr>
          <p:cNvPr id="122082"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22083"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c. Ảnh hưởng của kết cấu cánh dẫn đến cột áp </a:t>
            </a:r>
          </a:p>
        </p:txBody>
      </p:sp>
      <p:sp>
        <p:nvSpPr>
          <p:cNvPr id="122084" name="Text Box 131"/>
          <p:cNvSpPr txBox="1">
            <a:spLocks noChangeArrowheads="1"/>
          </p:cNvSpPr>
          <p:nvPr/>
        </p:nvSpPr>
        <p:spPr bwMode="auto">
          <a:xfrm>
            <a:off x="533400" y="1720850"/>
            <a:ext cx="8153400" cy="641350"/>
          </a:xfrm>
          <a:prstGeom prst="rect">
            <a:avLst/>
          </a:prstGeom>
          <a:solidFill>
            <a:srgbClr val="00FF00"/>
          </a:solidFill>
          <a:ln w="9525">
            <a:noFill/>
            <a:miter lim="800000"/>
            <a:headEnd/>
            <a:tailEnd/>
          </a:ln>
        </p:spPr>
        <p:txBody>
          <a:bodyPr>
            <a:spAutoFit/>
          </a:bodyPr>
          <a:lstStyle/>
          <a:p>
            <a:pPr algn="ctr">
              <a:spcBef>
                <a:spcPct val="50000"/>
              </a:spcBef>
            </a:pPr>
            <a:r>
              <a:rPr lang="en-US" dirty="0"/>
              <a:t>Bảng 1: Sự ảnh hưởng của </a:t>
            </a:r>
            <a:r>
              <a:rPr lang="el-GR" dirty="0"/>
              <a:t>β</a:t>
            </a:r>
            <a:r>
              <a:rPr lang="en-US" baseline="-25000" dirty="0"/>
              <a:t>2</a:t>
            </a:r>
            <a:r>
              <a:rPr lang="en-US" dirty="0"/>
              <a:t> đến cột áp.</a:t>
            </a:r>
          </a:p>
        </p:txBody>
      </p:sp>
      <p:grpSp>
        <p:nvGrpSpPr>
          <p:cNvPr id="122085" name="Group 230"/>
          <p:cNvGrpSpPr>
            <a:grpSpLocks/>
          </p:cNvGrpSpPr>
          <p:nvPr/>
        </p:nvGrpSpPr>
        <p:grpSpPr bwMode="auto">
          <a:xfrm>
            <a:off x="2133600" y="2895600"/>
            <a:ext cx="5972175" cy="3505200"/>
            <a:chOff x="1344" y="1488"/>
            <a:chExt cx="3762" cy="2208"/>
          </a:xfrm>
        </p:grpSpPr>
        <p:graphicFrame>
          <p:nvGraphicFramePr>
            <p:cNvPr id="121899" name="Object 43"/>
            <p:cNvGraphicFramePr>
              <a:graphicFrameLocks noChangeAspect="1"/>
            </p:cNvGraphicFramePr>
            <p:nvPr/>
          </p:nvGraphicFramePr>
          <p:xfrm>
            <a:off x="1344" y="1510"/>
            <a:ext cx="1443" cy="506"/>
          </p:xfrm>
          <a:graphic>
            <a:graphicData uri="http://schemas.openxmlformats.org/presentationml/2006/ole">
              <p:oleObj spid="_x0000_s121899" name="Equation" r:id="rId3" imgW="1218960" imgH="431640" progId="Equation.DSMT4">
                <p:embed/>
              </p:oleObj>
            </a:graphicData>
          </a:graphic>
        </p:graphicFrame>
        <p:graphicFrame>
          <p:nvGraphicFramePr>
            <p:cNvPr id="121903" name="Object 47"/>
            <p:cNvGraphicFramePr>
              <a:graphicFrameLocks noChangeAspect="1"/>
            </p:cNvGraphicFramePr>
            <p:nvPr/>
          </p:nvGraphicFramePr>
          <p:xfrm>
            <a:off x="3397" y="1488"/>
            <a:ext cx="1709" cy="556"/>
          </p:xfrm>
          <a:graphic>
            <a:graphicData uri="http://schemas.openxmlformats.org/presentationml/2006/ole">
              <p:oleObj spid="_x0000_s121903" name="Equation" r:id="rId4" imgW="1485720" imgH="482400" progId="Equation.DSMT4">
                <p:embed/>
              </p:oleObj>
            </a:graphicData>
          </a:graphic>
        </p:graphicFrame>
        <p:graphicFrame>
          <p:nvGraphicFramePr>
            <p:cNvPr id="121934" name="Object 78"/>
            <p:cNvGraphicFramePr>
              <a:graphicFrameLocks noChangeAspect="1"/>
            </p:cNvGraphicFramePr>
            <p:nvPr/>
          </p:nvGraphicFramePr>
          <p:xfrm>
            <a:off x="4077" y="3168"/>
            <a:ext cx="344" cy="528"/>
          </p:xfrm>
          <a:graphic>
            <a:graphicData uri="http://schemas.openxmlformats.org/presentationml/2006/ole">
              <p:oleObj spid="_x0000_s121934" name="Equation" r:id="rId5" imgW="291960" imgH="444240" progId="Equation.DSMT4">
                <p:embed/>
              </p:oleObj>
            </a:graphicData>
          </a:graphic>
        </p:graphicFrame>
        <p:graphicFrame>
          <p:nvGraphicFramePr>
            <p:cNvPr id="122022" name="Object 166"/>
            <p:cNvGraphicFramePr>
              <a:graphicFrameLocks noChangeAspect="1"/>
            </p:cNvGraphicFramePr>
            <p:nvPr/>
          </p:nvGraphicFramePr>
          <p:xfrm>
            <a:off x="4084" y="2085"/>
            <a:ext cx="348" cy="528"/>
          </p:xfrm>
          <a:graphic>
            <a:graphicData uri="http://schemas.openxmlformats.org/presentationml/2006/ole">
              <p:oleObj spid="_x0000_s122022" name="Equation" r:id="rId6" imgW="291960" imgH="444240" progId="Equation.DSMT4">
                <p:embed/>
              </p:oleObj>
            </a:graphicData>
          </a:graphic>
        </p:graphicFrame>
        <p:graphicFrame>
          <p:nvGraphicFramePr>
            <p:cNvPr id="122027" name="Object 171"/>
            <p:cNvGraphicFramePr>
              <a:graphicFrameLocks noChangeAspect="1"/>
            </p:cNvGraphicFramePr>
            <p:nvPr/>
          </p:nvGraphicFramePr>
          <p:xfrm>
            <a:off x="2994" y="2091"/>
            <a:ext cx="257" cy="528"/>
          </p:xfrm>
          <a:graphic>
            <a:graphicData uri="http://schemas.openxmlformats.org/presentationml/2006/ole">
              <p:oleObj spid="_x0000_s122027" name="Equation" r:id="rId7" imgW="215640" imgH="444240" progId="Equation.DSMT4">
                <p:embed/>
              </p:oleObj>
            </a:graphicData>
          </a:graphic>
        </p:graphicFrame>
        <p:graphicFrame>
          <p:nvGraphicFramePr>
            <p:cNvPr id="122028" name="Object 172"/>
            <p:cNvGraphicFramePr>
              <a:graphicFrameLocks noChangeAspect="1"/>
            </p:cNvGraphicFramePr>
            <p:nvPr/>
          </p:nvGraphicFramePr>
          <p:xfrm>
            <a:off x="2978" y="2640"/>
            <a:ext cx="286" cy="528"/>
          </p:xfrm>
          <a:graphic>
            <a:graphicData uri="http://schemas.openxmlformats.org/presentationml/2006/ole">
              <p:oleObj spid="_x0000_s122028" name="Equation" r:id="rId8" imgW="241200" imgH="444240" progId="Equation.DSMT4">
                <p:embed/>
              </p:oleObj>
            </a:graphicData>
          </a:graphic>
        </p:graphicFrame>
        <p:graphicFrame>
          <p:nvGraphicFramePr>
            <p:cNvPr id="122029" name="Object 173"/>
            <p:cNvGraphicFramePr>
              <a:graphicFrameLocks noChangeAspect="1"/>
            </p:cNvGraphicFramePr>
            <p:nvPr/>
          </p:nvGraphicFramePr>
          <p:xfrm>
            <a:off x="2977" y="3168"/>
            <a:ext cx="287" cy="528"/>
          </p:xfrm>
          <a:graphic>
            <a:graphicData uri="http://schemas.openxmlformats.org/presentationml/2006/ole">
              <p:oleObj spid="_x0000_s122029" name="Equation" r:id="rId9" imgW="241200" imgH="444240" progId="Equation.DSMT4">
                <p:embed/>
              </p:oleObj>
            </a:graphicData>
          </a:graphic>
        </p:graphicFrame>
      </p:grpSp>
      <p:sp>
        <p:nvSpPr>
          <p:cNvPr id="29"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67"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19868"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c. Ảnh hưởng của kết cấu cánh dẫn đến cột áp </a:t>
            </a:r>
          </a:p>
        </p:txBody>
      </p:sp>
      <p:sp>
        <p:nvSpPr>
          <p:cNvPr id="119869" name="Rectangle 8"/>
          <p:cNvSpPr>
            <a:spLocks noGrp="1"/>
          </p:cNvSpPr>
          <p:nvPr>
            <p:ph idx="1"/>
          </p:nvPr>
        </p:nvSpPr>
        <p:spPr>
          <a:xfrm>
            <a:off x="457200" y="1981200"/>
            <a:ext cx="8229600" cy="4495800"/>
          </a:xfrm>
        </p:spPr>
        <p:txBody>
          <a:bodyPr/>
          <a:lstStyle/>
          <a:p>
            <a:pPr marL="542925" indent="-542925" algn="just">
              <a:buClr>
                <a:srgbClr val="0000FF"/>
              </a:buClr>
              <a:buFont typeface="Wingdings 2" pitchFamily="18" charset="2"/>
              <a:buNone/>
            </a:pPr>
            <a:r>
              <a:rPr lang="en-US" sz="3600" smtClean="0">
                <a:latin typeface="Times New Roman" pitchFamily="18" charset="0"/>
              </a:rPr>
              <a:t>Theo bảng 1 ta thấy:</a:t>
            </a:r>
          </a:p>
          <a:p>
            <a:pPr marL="542925" indent="-542925" algn="just">
              <a:buClr>
                <a:srgbClr val="0000FF"/>
              </a:buClr>
              <a:buFont typeface="Wingdings 2" pitchFamily="18" charset="2"/>
              <a:buChar char="P"/>
            </a:pPr>
            <a:r>
              <a:rPr lang="en-US" sz="3600" smtClean="0">
                <a:latin typeface="Times New Roman" pitchFamily="18" charset="0"/>
              </a:rPr>
              <a:t>Để bơm có thể tạo được cột áp:</a:t>
            </a:r>
            <a:br>
              <a:rPr lang="en-US" sz="3600" smtClean="0">
                <a:latin typeface="Times New Roman" pitchFamily="18" charset="0"/>
              </a:rPr>
            </a:br>
            <a:r>
              <a:rPr lang="en-US" sz="3600" smtClean="0">
                <a:latin typeface="Times New Roman" pitchFamily="18" charset="0"/>
              </a:rPr>
              <a:t>	</a:t>
            </a:r>
            <a:r>
              <a:rPr lang="el-GR" sz="3600" i="1" smtClean="0">
                <a:latin typeface="Times New Roman" pitchFamily="18" charset="0"/>
              </a:rPr>
              <a:t>β</a:t>
            </a:r>
            <a:r>
              <a:rPr lang="en-US" sz="3600" i="1" baseline="-25000" smtClean="0">
                <a:latin typeface="Times New Roman" pitchFamily="18" charset="0"/>
              </a:rPr>
              <a:t>2</a:t>
            </a:r>
            <a:r>
              <a:rPr lang="en-US" sz="3600" i="1" smtClean="0">
                <a:latin typeface="Times New Roman" pitchFamily="18" charset="0"/>
              </a:rPr>
              <a:t> &gt; arccotg(u</a:t>
            </a:r>
            <a:r>
              <a:rPr lang="en-US" sz="3600" i="1" baseline="-25000" smtClean="0">
                <a:latin typeface="Times New Roman" pitchFamily="18" charset="0"/>
              </a:rPr>
              <a:t>2</a:t>
            </a:r>
            <a:r>
              <a:rPr lang="en-US" sz="3600" i="1" smtClean="0">
                <a:latin typeface="Times New Roman" pitchFamily="18" charset="0"/>
              </a:rPr>
              <a:t>/c</a:t>
            </a:r>
            <a:r>
              <a:rPr lang="en-US" sz="3600" i="1" baseline="-25000" smtClean="0">
                <a:latin typeface="Times New Roman" pitchFamily="18" charset="0"/>
              </a:rPr>
              <a:t>2m</a:t>
            </a:r>
            <a:r>
              <a:rPr lang="en-US" sz="3600" i="1" smtClean="0">
                <a:latin typeface="Times New Roman" pitchFamily="18" charset="0"/>
              </a:rPr>
              <a:t>)</a:t>
            </a:r>
          </a:p>
          <a:p>
            <a:pPr marL="542925" indent="-542925" algn="just">
              <a:buClr>
                <a:srgbClr val="0000FF"/>
              </a:buClr>
              <a:buFont typeface="Wingdings 2" pitchFamily="18" charset="2"/>
              <a:buChar char="P"/>
            </a:pPr>
            <a:r>
              <a:rPr lang="en-US" sz="3600" smtClean="0">
                <a:latin typeface="Times New Roman" pitchFamily="18" charset="0"/>
              </a:rPr>
              <a:t>Khi </a:t>
            </a:r>
            <a:r>
              <a:rPr lang="el-GR" sz="3600" i="1" smtClean="0">
                <a:latin typeface="Times New Roman" pitchFamily="18" charset="0"/>
              </a:rPr>
              <a:t>β</a:t>
            </a:r>
            <a:r>
              <a:rPr lang="en-US" sz="3600" i="1" baseline="-25000" smtClean="0">
                <a:latin typeface="Times New Roman" pitchFamily="18" charset="0"/>
              </a:rPr>
              <a:t>2</a:t>
            </a:r>
            <a:r>
              <a:rPr lang="en-US" sz="3600" i="1" smtClean="0">
                <a:latin typeface="Times New Roman" pitchFamily="18" charset="0"/>
              </a:rPr>
              <a:t> = 90</a:t>
            </a:r>
            <a:r>
              <a:rPr lang="en-US" sz="3600" smtClean="0">
                <a:latin typeface="Times New Roman" pitchFamily="18" charset="0"/>
              </a:rPr>
              <a:t> thì</a:t>
            </a:r>
          </a:p>
          <a:p>
            <a:pPr marL="968375" lvl="1" algn="just">
              <a:buClr>
                <a:srgbClr val="0000FF"/>
              </a:buClr>
              <a:buFont typeface="Wingdings 2" pitchFamily="18" charset="2"/>
              <a:buChar char="P"/>
            </a:pPr>
            <a:endParaRPr lang="el-GR" sz="3600" baseline="-25000" smtClean="0">
              <a:latin typeface="Times New Roman" pitchFamily="18" charset="0"/>
            </a:endParaRPr>
          </a:p>
        </p:txBody>
      </p:sp>
      <p:graphicFrame>
        <p:nvGraphicFramePr>
          <p:cNvPr id="119865" name="Object 57"/>
          <p:cNvGraphicFramePr>
            <a:graphicFrameLocks noChangeAspect="1"/>
          </p:cNvGraphicFramePr>
          <p:nvPr/>
        </p:nvGraphicFramePr>
        <p:xfrm>
          <a:off x="1295400" y="4343400"/>
          <a:ext cx="5562600" cy="1522413"/>
        </p:xfrm>
        <a:graphic>
          <a:graphicData uri="http://schemas.openxmlformats.org/presentationml/2006/ole">
            <p:oleObj spid="_x0000_s119865" name="Equation" r:id="rId3" imgW="1625400" imgH="444240" progId="Equation.DSMT4">
              <p:embed/>
            </p:oleObj>
          </a:graphicData>
        </a:graphic>
      </p:graphicFrame>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646331"/>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I.KHÁI NIỆM</a:t>
            </a:r>
            <a:endParaRPr lang="en-US" sz="3600" dirty="0">
              <a:solidFill>
                <a:srgbClr val="FF0000"/>
              </a:solidFill>
              <a:latin typeface="Times New Roman" pitchFamily="18" charset="0"/>
              <a:cs typeface="Times New Roman" pitchFamily="18" charset="0"/>
            </a:endParaRPr>
          </a:p>
        </p:txBody>
      </p:sp>
      <p:sp>
        <p:nvSpPr>
          <p:cNvPr id="5" name="TextBox 4"/>
          <p:cNvSpPr txBox="1"/>
          <p:nvPr/>
        </p:nvSpPr>
        <p:spPr>
          <a:xfrm>
            <a:off x="228600" y="990600"/>
            <a:ext cx="5334000" cy="4708981"/>
          </a:xfrm>
          <a:prstGeom prst="rect">
            <a:avLst/>
          </a:prstGeom>
          <a:noFill/>
        </p:spPr>
        <p:txBody>
          <a:bodyPr wrap="square" rtlCol="0">
            <a:spAutoFit/>
          </a:bodyPr>
          <a:lstStyle/>
          <a:p>
            <a:pPr algn="just">
              <a:buFont typeface="Wingdings" pitchFamily="2" charset="2"/>
              <a:buChar char="Ø"/>
            </a:pP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tâm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hướng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trục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đều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dẫn</a:t>
            </a:r>
            <a:r>
              <a:rPr lang="en-US" sz="3000" dirty="0" smtClean="0">
                <a:latin typeface="Times New Roman" pitchFamily="18" charset="0"/>
                <a:cs typeface="Times New Roman" pitchFamily="18" charset="0"/>
              </a:rPr>
              <a:t>.</a:t>
            </a:r>
          </a:p>
          <a:p>
            <a:pPr algn="just"/>
            <a:endParaRPr lang="en-US" sz="3000" dirty="0" smtClean="0">
              <a:latin typeface="Times New Roman" pitchFamily="18" charset="0"/>
              <a:cs typeface="Times New Roman" pitchFamily="18" charset="0"/>
            </a:endParaRPr>
          </a:p>
          <a:p>
            <a:pPr algn="just">
              <a:buFont typeface="Wingdings" pitchFamily="2" charset="2"/>
              <a:buChar char="Ø"/>
            </a:pP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tâm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chất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lỏng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chuyển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động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từ</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tâm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ra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ngoài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theo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hướng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đường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kính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bánh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dẫn</a:t>
            </a:r>
            <a:r>
              <a:rPr lang="en-US" sz="3000" dirty="0" smtClean="0">
                <a:latin typeface="Times New Roman" pitchFamily="18" charset="0"/>
                <a:cs typeface="Times New Roman" pitchFamily="18" charset="0"/>
              </a:rPr>
              <a:t>.</a:t>
            </a:r>
          </a:p>
          <a:p>
            <a:pPr algn="just"/>
            <a:endParaRPr lang="en-US" sz="3000" dirty="0" smtClean="0">
              <a:latin typeface="Times New Roman" pitchFamily="18" charset="0"/>
              <a:cs typeface="Times New Roman" pitchFamily="18" charset="0"/>
            </a:endParaRPr>
          </a:p>
          <a:p>
            <a:pPr algn="just">
              <a:buFont typeface="Wingdings" pitchFamily="2" charset="2"/>
              <a:buChar char="Ø"/>
            </a:pPr>
            <a:r>
              <a:rPr lang="en-US" sz="3000" dirty="0" smtClean="0">
                <a:latin typeface="Times New Roman" pitchFamily="18" charset="0"/>
                <a:cs typeface="Times New Roman" pitchFamily="18" charset="0"/>
              </a:rPr>
              <a:t>Bơm hướng trục cho </a:t>
            </a:r>
            <a:r>
              <a:rPr lang="en-US" sz="3000" dirty="0" smtClean="0">
                <a:latin typeface="Times New Roman" pitchFamily="18" charset="0"/>
                <a:cs typeface="Times New Roman" pitchFamily="18" charset="0"/>
              </a:rPr>
              <a:t>chất </a:t>
            </a:r>
            <a:r>
              <a:rPr lang="en-US" sz="3000" dirty="0" smtClean="0">
                <a:latin typeface="Times New Roman" pitchFamily="18" charset="0"/>
                <a:cs typeface="Times New Roman" pitchFamily="18" charset="0"/>
              </a:rPr>
              <a:t>lỏng chuyển động theo phương song song với trục.</a:t>
            </a:r>
            <a:endParaRPr lang="en-US" sz="3000" dirty="0">
              <a:latin typeface="Times New Roman" pitchFamily="18" charset="0"/>
              <a:cs typeface="Times New Roman" pitchFamily="18" charset="0"/>
            </a:endParaRPr>
          </a:p>
        </p:txBody>
      </p:sp>
      <p:pic>
        <p:nvPicPr>
          <p:cNvPr id="1026" name="Picture 2" descr="F:\bom\index.jpeg"/>
          <p:cNvPicPr>
            <a:picLocks noChangeAspect="1" noChangeArrowheads="1"/>
          </p:cNvPicPr>
          <p:nvPr/>
        </p:nvPicPr>
        <p:blipFill>
          <a:blip r:embed="rId2" cstate="print"/>
          <a:srcRect/>
          <a:stretch>
            <a:fillRect/>
          </a:stretch>
        </p:blipFill>
        <p:spPr bwMode="auto">
          <a:xfrm>
            <a:off x="5867400" y="1219200"/>
            <a:ext cx="3048000" cy="2590800"/>
          </a:xfrm>
          <a:prstGeom prst="rect">
            <a:avLst/>
          </a:prstGeom>
          <a:noFill/>
        </p:spPr>
      </p:pic>
      <p:pic>
        <p:nvPicPr>
          <p:cNvPr id="1027" name="Picture 3" descr="F:\bom\images2.jpeg"/>
          <p:cNvPicPr>
            <a:picLocks noChangeAspect="1" noChangeArrowheads="1"/>
          </p:cNvPicPr>
          <p:nvPr/>
        </p:nvPicPr>
        <p:blipFill>
          <a:blip r:embed="rId3" cstate="print"/>
          <a:srcRect/>
          <a:stretch>
            <a:fillRect/>
          </a:stretch>
        </p:blipFill>
        <p:spPr bwMode="auto">
          <a:xfrm>
            <a:off x="5791200" y="4038600"/>
            <a:ext cx="3124200" cy="243840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3"/>
          <p:cNvSpPr>
            <a:spLocks noGrp="1"/>
          </p:cNvSpPr>
          <p:nvPr>
            <p:ph idx="1"/>
          </p:nvPr>
        </p:nvSpPr>
        <p:spPr/>
        <p:txBody>
          <a:bodyPr/>
          <a:lstStyle/>
          <a:p>
            <a:pPr marL="542925" indent="-542925" algn="just">
              <a:buClr>
                <a:srgbClr val="0000FF"/>
              </a:buClr>
              <a:buFont typeface="Wingdings 2" pitchFamily="18" charset="2"/>
              <a:buChar char="P"/>
            </a:pPr>
            <a:r>
              <a:rPr lang="en-US" sz="3600" smtClean="0">
                <a:latin typeface="Times New Roman" pitchFamily="18" charset="0"/>
              </a:rPr>
              <a:t>Khi tiếp tục tăng </a:t>
            </a:r>
            <a:r>
              <a:rPr lang="el-GR" sz="3600" i="1" smtClean="0">
                <a:latin typeface="Times New Roman" pitchFamily="18" charset="0"/>
              </a:rPr>
              <a:t>β</a:t>
            </a:r>
            <a:r>
              <a:rPr lang="en-US" sz="3600" i="1" baseline="-25000" smtClean="0">
                <a:latin typeface="Times New Roman" pitchFamily="18" charset="0"/>
              </a:rPr>
              <a:t>2</a:t>
            </a:r>
            <a:r>
              <a:rPr lang="en-US" sz="3600" i="1" smtClean="0">
                <a:latin typeface="Times New Roman" pitchFamily="18" charset="0"/>
              </a:rPr>
              <a:t> &gt; 90</a:t>
            </a:r>
            <a:r>
              <a:rPr lang="en-US" sz="3600" smtClean="0">
                <a:latin typeface="Times New Roman" pitchFamily="18" charset="0"/>
              </a:rPr>
              <a:t> thì H</a:t>
            </a:r>
            <a:r>
              <a:rPr lang="en-US" sz="3600" baseline="-25000" smtClean="0">
                <a:latin typeface="Times New Roman" pitchFamily="18" charset="0"/>
              </a:rPr>
              <a:t>l</a:t>
            </a:r>
            <a:r>
              <a:rPr lang="en-US" sz="3600" baseline="-25000" smtClean="0">
                <a:latin typeface="Times New Roman" pitchFamily="18" charset="0"/>
                <a:cs typeface="Times New Roman" pitchFamily="18" charset="0"/>
                <a:sym typeface="SymbolProp BT" pitchFamily="2" charset="2"/>
              </a:rPr>
              <a:t>tĩnh </a:t>
            </a:r>
            <a:r>
              <a:rPr lang="en-US" sz="3600" smtClean="0">
                <a:latin typeface="Times New Roman" pitchFamily="18" charset="0"/>
                <a:cs typeface="Times New Roman" pitchFamily="18" charset="0"/>
                <a:sym typeface="SymbolProp BT" pitchFamily="2" charset="2"/>
              </a:rPr>
              <a:t>= 0 và sẽ tiến đến âm vô cực.</a:t>
            </a:r>
          </a:p>
          <a:p>
            <a:pPr marL="542925" indent="-542925" algn="just">
              <a:buFont typeface="Symbol" pitchFamily="18" charset="2"/>
              <a:buNone/>
            </a:pPr>
            <a:r>
              <a:rPr lang="en-US" sz="3600" smtClean="0">
                <a:latin typeface="Times New Roman" pitchFamily="18" charset="0"/>
                <a:cs typeface="Times New Roman" pitchFamily="18" charset="0"/>
                <a:sym typeface="SymbolProp BT" pitchFamily="2" charset="2"/>
              </a:rPr>
              <a:t>=&gt; Trong thực tế, bơm không thể làm việc với </a:t>
            </a:r>
            <a:r>
              <a:rPr lang="en-US" sz="3600" i="1" smtClean="0">
                <a:latin typeface="Times New Roman" pitchFamily="18" charset="0"/>
              </a:rPr>
              <a:t>H</a:t>
            </a:r>
            <a:r>
              <a:rPr lang="en-US" sz="3600" i="1" baseline="-25000" smtClean="0">
                <a:latin typeface="Times New Roman" pitchFamily="18" charset="0"/>
              </a:rPr>
              <a:t>l</a:t>
            </a:r>
            <a:r>
              <a:rPr lang="en-US" sz="3600" i="1" baseline="-25000" smtClean="0">
                <a:latin typeface="Times New Roman" pitchFamily="18" charset="0"/>
                <a:cs typeface="Times New Roman" pitchFamily="18" charset="0"/>
                <a:sym typeface="SymbolProp BT" pitchFamily="2" charset="2"/>
              </a:rPr>
              <a:t>tĩnh </a:t>
            </a:r>
            <a:r>
              <a:rPr lang="en-US" sz="3600" i="1" smtClean="0">
                <a:latin typeface="Times New Roman" pitchFamily="18" charset="0"/>
                <a:cs typeface="Times New Roman" pitchFamily="18" charset="0"/>
                <a:sym typeface="SymbolProp BT" pitchFamily="2" charset="2"/>
              </a:rPr>
              <a:t>≤ 0</a:t>
            </a:r>
            <a:r>
              <a:rPr lang="en-US" sz="3600" smtClean="0">
                <a:latin typeface="Times New Roman" pitchFamily="18" charset="0"/>
                <a:cs typeface="Times New Roman" pitchFamily="18" charset="0"/>
                <a:sym typeface="SymbolProp BT" pitchFamily="2" charset="2"/>
              </a:rPr>
              <a:t>, khi đó bơm không có khả năng đẩy chất lỏng.</a:t>
            </a:r>
          </a:p>
          <a:p>
            <a:pPr marL="542925" indent="-542925" algn="just">
              <a:buClr>
                <a:srgbClr val="0000FF"/>
              </a:buClr>
              <a:buFont typeface="Wingdings" pitchFamily="2" charset="2"/>
              <a:buChar char="ü"/>
            </a:pPr>
            <a:r>
              <a:rPr lang="en-US" sz="3600" smtClean="0">
                <a:latin typeface="Times New Roman" pitchFamily="18" charset="0"/>
                <a:cs typeface="Times New Roman" pitchFamily="18" charset="0"/>
                <a:sym typeface="SymbolProp BT" pitchFamily="2" charset="2"/>
              </a:rPr>
              <a:t>Điều kiện bơm có thể làm việc được:</a:t>
            </a:r>
          </a:p>
          <a:p>
            <a:pPr marL="542925" indent="-542925" algn="just">
              <a:buFont typeface="Symbol" pitchFamily="18" charset="2"/>
              <a:buNone/>
            </a:pPr>
            <a:r>
              <a:rPr lang="en-US" sz="3600" smtClean="0">
                <a:latin typeface="Times New Roman" pitchFamily="18" charset="0"/>
                <a:cs typeface="Times New Roman" pitchFamily="18" charset="0"/>
                <a:sym typeface="SymbolProp BT" pitchFamily="2" charset="2"/>
              </a:rPr>
              <a:t>			</a:t>
            </a:r>
            <a:r>
              <a:rPr lang="el-GR" sz="3600" i="1" smtClean="0">
                <a:latin typeface="Times New Roman" pitchFamily="18" charset="0"/>
                <a:cs typeface="Times New Roman" pitchFamily="18" charset="0"/>
                <a:sym typeface="SymbolProp BT" pitchFamily="2" charset="2"/>
              </a:rPr>
              <a:t>β</a:t>
            </a:r>
            <a:r>
              <a:rPr lang="en-US" sz="3600" i="1" baseline="-25000" smtClean="0">
                <a:latin typeface="Times New Roman" pitchFamily="18" charset="0"/>
                <a:cs typeface="Times New Roman" pitchFamily="18" charset="0"/>
                <a:sym typeface="SymbolProp BT" pitchFamily="2" charset="2"/>
              </a:rPr>
              <a:t>2min</a:t>
            </a:r>
            <a:r>
              <a:rPr lang="en-US" sz="3600" i="1" smtClean="0">
                <a:latin typeface="Times New Roman" pitchFamily="18" charset="0"/>
                <a:cs typeface="Times New Roman" pitchFamily="18" charset="0"/>
                <a:sym typeface="SymbolProp BT" pitchFamily="2" charset="2"/>
              </a:rPr>
              <a:t> &lt; </a:t>
            </a:r>
            <a:r>
              <a:rPr lang="el-GR" sz="3600" i="1" smtClean="0">
                <a:latin typeface="Times New Roman" pitchFamily="18" charset="0"/>
                <a:cs typeface="Times New Roman" pitchFamily="18" charset="0"/>
                <a:sym typeface="SymbolProp BT" pitchFamily="2" charset="2"/>
              </a:rPr>
              <a:t>β</a:t>
            </a:r>
            <a:r>
              <a:rPr lang="en-US" sz="3600" i="1" smtClean="0">
                <a:latin typeface="Times New Roman" pitchFamily="18" charset="0"/>
                <a:cs typeface="Times New Roman" pitchFamily="18" charset="0"/>
                <a:sym typeface="SymbolProp BT" pitchFamily="2" charset="2"/>
              </a:rPr>
              <a:t> &lt; </a:t>
            </a:r>
            <a:r>
              <a:rPr lang="el-GR" sz="3600" i="1" smtClean="0">
                <a:latin typeface="Times New Roman" pitchFamily="18" charset="0"/>
                <a:cs typeface="Times New Roman" pitchFamily="18" charset="0"/>
                <a:sym typeface="SymbolProp BT" pitchFamily="2" charset="2"/>
              </a:rPr>
              <a:t>β</a:t>
            </a:r>
            <a:r>
              <a:rPr lang="en-US" sz="3600" i="1" baseline="-25000" smtClean="0">
                <a:latin typeface="Times New Roman" pitchFamily="18" charset="0"/>
                <a:cs typeface="Times New Roman" pitchFamily="18" charset="0"/>
                <a:sym typeface="SymbolProp BT" pitchFamily="2" charset="2"/>
              </a:rPr>
              <a:t>2max</a:t>
            </a:r>
            <a:endParaRPr lang="el-GR" sz="3600" i="1" baseline="-25000" smtClean="0">
              <a:latin typeface="Times New Roman" pitchFamily="18" charset="0"/>
              <a:cs typeface="Times New Roman" pitchFamily="18" charset="0"/>
              <a:sym typeface="SymbolProp BT" pitchFamily="2" charset="2"/>
            </a:endParaRPr>
          </a:p>
          <a:p>
            <a:pPr marL="542925" indent="-542925" algn="just"/>
            <a:endParaRPr lang="en-US" sz="3600" smtClean="0">
              <a:latin typeface="Times New Roman" pitchFamily="18" charset="0"/>
              <a:cs typeface="Times New Roman" pitchFamily="18" charset="0"/>
              <a:sym typeface="SymbolProp BT" pitchFamily="2" charset="2"/>
            </a:endParaRPr>
          </a:p>
          <a:p>
            <a:pPr marL="542925" indent="-542925" algn="just"/>
            <a:endParaRPr lang="en-US" sz="3600" baseline="-25000" smtClean="0">
              <a:latin typeface="Times New Roman" pitchFamily="18" charset="0"/>
              <a:cs typeface="Times New Roman" pitchFamily="18" charset="0"/>
              <a:sym typeface="SymbolProp BT" pitchFamily="2" charset="2"/>
            </a:endParaRPr>
          </a:p>
        </p:txBody>
      </p:sp>
      <p:sp>
        <p:nvSpPr>
          <p:cNvPr id="123907"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23908"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c. Ảnh hưởng của kết cấu cánh dẫn đến cột áp </a:t>
            </a:r>
          </a:p>
        </p:txBody>
      </p:sp>
      <p:sp>
        <p:nvSpPr>
          <p:cNvPr id="6"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3"/>
          <p:cNvSpPr>
            <a:spLocks noGrp="1"/>
          </p:cNvSpPr>
          <p:nvPr>
            <p:ph idx="1"/>
          </p:nvPr>
        </p:nvSpPr>
        <p:spPr/>
        <p:txBody>
          <a:bodyPr/>
          <a:lstStyle/>
          <a:p>
            <a:pPr marL="542925" indent="-542925" algn="just">
              <a:buClr>
                <a:srgbClr val="0000FF"/>
              </a:buClr>
              <a:buFont typeface="Wingdings 2" pitchFamily="18" charset="2"/>
              <a:buChar char="P"/>
            </a:pPr>
            <a:r>
              <a:rPr lang="en-US" sz="3600" smtClean="0">
                <a:latin typeface="Times New Roman" pitchFamily="18" charset="0"/>
              </a:rPr>
              <a:t>Mối quan hệ giữa </a:t>
            </a:r>
            <a:r>
              <a:rPr lang="en-US" sz="3600" i="1" smtClean="0">
                <a:latin typeface="Times New Roman" pitchFamily="18" charset="0"/>
              </a:rPr>
              <a:t>H</a:t>
            </a:r>
            <a:r>
              <a:rPr lang="en-US" sz="3600" i="1" baseline="-25000" smtClean="0">
                <a:latin typeface="Times New Roman" pitchFamily="18" charset="0"/>
              </a:rPr>
              <a:t>l</a:t>
            </a:r>
            <a:r>
              <a:rPr lang="en-US" sz="3600" i="1" baseline="-25000" smtClean="0">
                <a:latin typeface="Times New Roman" pitchFamily="18" charset="0"/>
                <a:sym typeface="SymbolProp BT" pitchFamily="2" charset="2"/>
              </a:rPr>
              <a:t></a:t>
            </a:r>
            <a:r>
              <a:rPr lang="en-US" sz="3600" i="1" baseline="-50000" smtClean="0">
                <a:latin typeface="Times New Roman" pitchFamily="18" charset="0"/>
                <a:sym typeface="SymbolProp BT" pitchFamily="2" charset="2"/>
              </a:rPr>
              <a:t>t</a:t>
            </a:r>
            <a:r>
              <a:rPr lang="en-US" sz="3600" i="1" smtClean="0">
                <a:latin typeface="Times New Roman" pitchFamily="18" charset="0"/>
                <a:sym typeface="SymbolProp BT" pitchFamily="2" charset="2"/>
              </a:rPr>
              <a:t> </a:t>
            </a:r>
            <a:r>
              <a:rPr lang="en-US" sz="3600" smtClean="0">
                <a:latin typeface="Times New Roman" pitchFamily="18" charset="0"/>
                <a:sym typeface="SymbolProp BT" pitchFamily="2" charset="2"/>
              </a:rPr>
              <a:t>và </a:t>
            </a:r>
            <a:r>
              <a:rPr lang="en-US" sz="3600" i="1" smtClean="0">
                <a:latin typeface="Times New Roman" pitchFamily="18" charset="0"/>
                <a:sym typeface="SymbolProp BT" pitchFamily="2" charset="2"/>
              </a:rPr>
              <a:t>H</a:t>
            </a:r>
            <a:r>
              <a:rPr lang="en-US" sz="3600" i="1" baseline="-25000" smtClean="0">
                <a:latin typeface="Times New Roman" pitchFamily="18" charset="0"/>
                <a:sym typeface="SymbolProp BT" pitchFamily="2" charset="2"/>
              </a:rPr>
              <a:t>l</a:t>
            </a:r>
            <a:r>
              <a:rPr lang="en-US" sz="3600" i="1" baseline="-50000" smtClean="0">
                <a:latin typeface="Times New Roman" pitchFamily="18" charset="0"/>
                <a:sym typeface="SymbolProp BT" pitchFamily="2" charset="2"/>
              </a:rPr>
              <a:t>đ</a:t>
            </a:r>
            <a:r>
              <a:rPr lang="en-US" sz="3600" i="1" smtClean="0">
                <a:latin typeface="Times New Roman" pitchFamily="18" charset="0"/>
                <a:sym typeface="SymbolProp BT" pitchFamily="2" charset="2"/>
              </a:rPr>
              <a:t> </a:t>
            </a:r>
            <a:r>
              <a:rPr lang="en-US" sz="3600" smtClean="0">
                <a:latin typeface="Times New Roman" pitchFamily="18" charset="0"/>
                <a:sym typeface="SymbolProp BT" pitchFamily="2" charset="2"/>
              </a:rPr>
              <a:t>với </a:t>
            </a:r>
            <a:r>
              <a:rPr lang="en-US" sz="3600" i="1" smtClean="0">
                <a:latin typeface="Times New Roman" pitchFamily="18" charset="0"/>
                <a:sym typeface="SymbolProp BT" pitchFamily="2" charset="2"/>
              </a:rPr>
              <a:t>H</a:t>
            </a:r>
            <a:r>
              <a:rPr lang="en-US" sz="3600" i="1" baseline="-25000" smtClean="0">
                <a:latin typeface="Times New Roman" pitchFamily="18" charset="0"/>
                <a:sym typeface="SymbolProp BT" pitchFamily="2" charset="2"/>
              </a:rPr>
              <a:t>l</a:t>
            </a:r>
          </a:p>
          <a:p>
            <a:pPr marL="542925" indent="-542925" algn="just">
              <a:buFont typeface="Wingdings 2" pitchFamily="18" charset="2"/>
              <a:buNone/>
            </a:pPr>
            <a:r>
              <a:rPr lang="en-US" sz="3600" baseline="-25000" smtClean="0">
                <a:latin typeface="Times New Roman" pitchFamily="18" charset="0"/>
                <a:sym typeface="SymbolProp BT" pitchFamily="2" charset="2"/>
              </a:rPr>
              <a:t>			 </a:t>
            </a:r>
          </a:p>
          <a:p>
            <a:pPr marL="542925" indent="-542925" algn="just">
              <a:buFont typeface="Wingdings 2" pitchFamily="18" charset="2"/>
              <a:buNone/>
            </a:pPr>
            <a:r>
              <a:rPr lang="en-US" sz="3600" baseline="-25000" smtClean="0">
                <a:latin typeface="Times New Roman" pitchFamily="18" charset="0"/>
                <a:sym typeface="SymbolProp BT" pitchFamily="2" charset="2"/>
              </a:rPr>
              <a:t>			</a:t>
            </a:r>
            <a:r>
              <a:rPr lang="en-US" sz="3600" i="1" smtClean="0">
                <a:latin typeface="Times New Roman" pitchFamily="18" charset="0"/>
              </a:rPr>
              <a:t>H</a:t>
            </a:r>
            <a:r>
              <a:rPr lang="en-US" sz="3600" i="1" baseline="-25000" smtClean="0">
                <a:latin typeface="Times New Roman" pitchFamily="18" charset="0"/>
              </a:rPr>
              <a:t>l</a:t>
            </a:r>
            <a:r>
              <a:rPr lang="en-US" sz="3600" i="1" baseline="-25000" smtClean="0">
                <a:latin typeface="Times New Roman" pitchFamily="18" charset="0"/>
                <a:sym typeface="SymbolProp BT" pitchFamily="2" charset="2"/>
              </a:rPr>
              <a:t></a:t>
            </a:r>
            <a:r>
              <a:rPr lang="en-US" sz="3600" i="1" baseline="-50000" smtClean="0">
                <a:latin typeface="Times New Roman" pitchFamily="18" charset="0"/>
                <a:sym typeface="SymbolProp BT" pitchFamily="2" charset="2"/>
              </a:rPr>
              <a:t>t</a:t>
            </a:r>
            <a:r>
              <a:rPr lang="en-US" sz="3600" i="1" smtClean="0">
                <a:latin typeface="Times New Roman" pitchFamily="18" charset="0"/>
                <a:sym typeface="SymbolProp BT" pitchFamily="2" charset="2"/>
              </a:rPr>
              <a:t>  = </a:t>
            </a:r>
            <a:r>
              <a:rPr lang="en-US" sz="3600" smtClean="0">
                <a:latin typeface="Times New Roman" pitchFamily="18" charset="0"/>
                <a:sym typeface="SymbolProp BT" pitchFamily="2" charset="2"/>
              </a:rPr>
              <a:t>(0,7 </a:t>
            </a:r>
            <a:r>
              <a:rPr lang="en-US" sz="3600" smtClean="0">
                <a:latin typeface="Times New Roman" pitchFamily="18" charset="0"/>
                <a:cs typeface="Times New Roman" pitchFamily="18" charset="0"/>
                <a:sym typeface="SymbolProp BT" pitchFamily="2" charset="2"/>
              </a:rPr>
              <a:t>÷ 0,8) </a:t>
            </a:r>
            <a:r>
              <a:rPr lang="en-US" sz="3600" i="1" smtClean="0">
                <a:latin typeface="Times New Roman" pitchFamily="18" charset="0"/>
                <a:sym typeface="SymbolProp BT" pitchFamily="2" charset="2"/>
              </a:rPr>
              <a:t>H</a:t>
            </a:r>
            <a:r>
              <a:rPr lang="en-US" sz="3600" i="1" baseline="-25000" smtClean="0">
                <a:latin typeface="Times New Roman" pitchFamily="18" charset="0"/>
                <a:sym typeface="SymbolProp BT" pitchFamily="2" charset="2"/>
              </a:rPr>
              <a:t>l</a:t>
            </a:r>
          </a:p>
          <a:p>
            <a:pPr marL="542925" indent="-542925" algn="just">
              <a:buFont typeface="Wingdings 2" pitchFamily="18" charset="2"/>
              <a:buNone/>
            </a:pPr>
            <a:r>
              <a:rPr lang="en-US" sz="3600" i="1" baseline="-25000" smtClean="0">
                <a:latin typeface="Times New Roman" pitchFamily="18" charset="0"/>
                <a:sym typeface="SymbolProp BT" pitchFamily="2" charset="2"/>
              </a:rPr>
              <a:t>			</a:t>
            </a:r>
            <a:r>
              <a:rPr lang="en-US" sz="3600" i="1" smtClean="0">
                <a:latin typeface="Times New Roman" pitchFamily="18" charset="0"/>
              </a:rPr>
              <a:t>H</a:t>
            </a:r>
            <a:r>
              <a:rPr lang="en-US" sz="3600" i="1" baseline="-25000" smtClean="0">
                <a:latin typeface="Times New Roman" pitchFamily="18" charset="0"/>
              </a:rPr>
              <a:t>l</a:t>
            </a:r>
            <a:r>
              <a:rPr lang="en-US" sz="3600" i="1" baseline="-25000" smtClean="0">
                <a:latin typeface="Times New Roman" pitchFamily="18" charset="0"/>
                <a:sym typeface="SymbolProp BT" pitchFamily="2" charset="2"/>
              </a:rPr>
              <a:t></a:t>
            </a:r>
            <a:r>
              <a:rPr lang="en-US" sz="3600" i="1" baseline="-50000" smtClean="0">
                <a:latin typeface="Times New Roman" pitchFamily="18" charset="0"/>
                <a:sym typeface="SymbolProp BT" pitchFamily="2" charset="2"/>
              </a:rPr>
              <a:t>đ</a:t>
            </a:r>
            <a:r>
              <a:rPr lang="en-US" sz="3600" i="1" smtClean="0">
                <a:latin typeface="Times New Roman" pitchFamily="18" charset="0"/>
                <a:sym typeface="SymbolProp BT" pitchFamily="2" charset="2"/>
              </a:rPr>
              <a:t>  = </a:t>
            </a:r>
            <a:r>
              <a:rPr lang="en-US" sz="3600" smtClean="0">
                <a:latin typeface="Times New Roman" pitchFamily="18" charset="0"/>
                <a:sym typeface="SymbolProp BT" pitchFamily="2" charset="2"/>
              </a:rPr>
              <a:t>(0,2 </a:t>
            </a:r>
            <a:r>
              <a:rPr lang="en-US" sz="3600" smtClean="0">
                <a:latin typeface="Times New Roman" pitchFamily="18" charset="0"/>
                <a:cs typeface="Times New Roman" pitchFamily="18" charset="0"/>
                <a:sym typeface="SymbolProp BT" pitchFamily="2" charset="2"/>
              </a:rPr>
              <a:t>÷ 0,3) </a:t>
            </a:r>
            <a:r>
              <a:rPr lang="en-US" sz="3600" i="1" smtClean="0">
                <a:latin typeface="Times New Roman" pitchFamily="18" charset="0"/>
                <a:sym typeface="SymbolProp BT" pitchFamily="2" charset="2"/>
              </a:rPr>
              <a:t>H</a:t>
            </a:r>
            <a:r>
              <a:rPr lang="en-US" sz="3600" i="1" baseline="-25000" smtClean="0">
                <a:latin typeface="Times New Roman" pitchFamily="18" charset="0"/>
                <a:sym typeface="SymbolProp BT" pitchFamily="2" charset="2"/>
              </a:rPr>
              <a:t>l</a:t>
            </a:r>
          </a:p>
          <a:p>
            <a:pPr marL="542925" indent="-542925" algn="just">
              <a:buFont typeface="Wingdings 2" pitchFamily="18" charset="2"/>
              <a:buNone/>
            </a:pPr>
            <a:endParaRPr lang="en-US" sz="3600" smtClean="0">
              <a:latin typeface="Times New Roman" pitchFamily="18" charset="0"/>
              <a:sym typeface="SymbolProp BT" pitchFamily="2" charset="2"/>
            </a:endParaRPr>
          </a:p>
          <a:p>
            <a:pPr marL="542925" indent="-542925" algn="just" eaLnBrk="1" hangingPunct="1">
              <a:spcBef>
                <a:spcPct val="0"/>
              </a:spcBef>
              <a:buClr>
                <a:srgbClr val="0000FF"/>
              </a:buClr>
              <a:buFont typeface="Wingdings" pitchFamily="2" charset="2"/>
              <a:buNone/>
            </a:pPr>
            <a:r>
              <a:rPr lang="en-US" sz="3600" smtClean="0">
                <a:latin typeface="Times New Roman" pitchFamily="18" charset="0"/>
                <a:cs typeface="Times New Roman" pitchFamily="18" charset="0"/>
                <a:sym typeface="Symbol" pitchFamily="18" charset="2"/>
              </a:rPr>
              <a:t>	ứng với </a:t>
            </a:r>
            <a:r>
              <a:rPr lang="el-GR" sz="3600" smtClean="0">
                <a:latin typeface="Times New Roman" pitchFamily="18" charset="0"/>
                <a:cs typeface="Times New Roman" pitchFamily="18" charset="0"/>
                <a:sym typeface="Symbol" pitchFamily="18" charset="2"/>
              </a:rPr>
              <a:t>β</a:t>
            </a:r>
            <a:r>
              <a:rPr lang="en-US" sz="3600" baseline="-25000" smtClean="0">
                <a:latin typeface="Times New Roman" pitchFamily="18" charset="0"/>
                <a:cs typeface="Times New Roman" pitchFamily="18" charset="0"/>
                <a:sym typeface="Symbol" pitchFamily="18" charset="2"/>
              </a:rPr>
              <a:t>2 </a:t>
            </a:r>
            <a:r>
              <a:rPr lang="en-US" sz="3600" smtClean="0">
                <a:latin typeface="Times New Roman" pitchFamily="18" charset="0"/>
                <a:cs typeface="Times New Roman" pitchFamily="18" charset="0"/>
                <a:sym typeface="Symbol" pitchFamily="18" charset="2"/>
              </a:rPr>
              <a:t>= 15 ÷ 30</a:t>
            </a:r>
            <a:r>
              <a:rPr lang="en-US" sz="3600" baseline="50000" smtClean="0">
                <a:latin typeface="Times New Roman" pitchFamily="18" charset="0"/>
                <a:cs typeface="Times New Roman" pitchFamily="18" charset="0"/>
                <a:sym typeface="Symbol" pitchFamily="18" charset="2"/>
              </a:rPr>
              <a:t>o</a:t>
            </a:r>
            <a:r>
              <a:rPr lang="en-US" sz="3600" smtClean="0">
                <a:latin typeface="Times New Roman" pitchFamily="18" charset="0"/>
                <a:cs typeface="Times New Roman" pitchFamily="18" charset="0"/>
                <a:sym typeface="Symbol" pitchFamily="18" charset="2"/>
              </a:rPr>
              <a:t>, trường hợp rất đặt biệt có thể lấy 50</a:t>
            </a:r>
            <a:r>
              <a:rPr lang="en-US" sz="3600" baseline="50000" smtClean="0">
                <a:latin typeface="Times New Roman" pitchFamily="18" charset="0"/>
                <a:cs typeface="Times New Roman" pitchFamily="18" charset="0"/>
                <a:sym typeface="Symbol" pitchFamily="18" charset="2"/>
              </a:rPr>
              <a:t>o</a:t>
            </a:r>
          </a:p>
          <a:p>
            <a:pPr marL="542925" indent="-542925" algn="just">
              <a:buFont typeface="Wingdings 2" pitchFamily="18" charset="2"/>
              <a:buNone/>
            </a:pPr>
            <a:endParaRPr lang="en-US" sz="3600" smtClean="0">
              <a:latin typeface="Times New Roman" pitchFamily="18" charset="0"/>
              <a:sym typeface="SymbolProp BT" pitchFamily="2" charset="2"/>
            </a:endParaRPr>
          </a:p>
        </p:txBody>
      </p:sp>
      <p:sp>
        <p:nvSpPr>
          <p:cNvPr id="124931"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24932"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c. Ảnh hưởng của kết cấu cánh dẫn đến cột áp </a:t>
            </a:r>
          </a:p>
        </p:txBody>
      </p:sp>
      <p:sp>
        <p:nvSpPr>
          <p:cNvPr id="6"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3"/>
          <p:cNvSpPr>
            <a:spLocks noGrp="1"/>
          </p:cNvSpPr>
          <p:nvPr>
            <p:ph idx="1"/>
          </p:nvPr>
        </p:nvSpPr>
        <p:spPr/>
        <p:txBody>
          <a:bodyPr/>
          <a:lstStyle/>
          <a:p>
            <a:pPr marL="542925" indent="-542925" algn="just">
              <a:buFont typeface="Wingdings 2" pitchFamily="18" charset="2"/>
              <a:buNone/>
            </a:pPr>
            <a:r>
              <a:rPr lang="en-US" sz="3600" smtClean="0">
                <a:latin typeface="Times New Roman" pitchFamily="18" charset="0"/>
              </a:rPr>
              <a:t>Lý thuyết và thực nghiệm chứng tỏ:</a:t>
            </a:r>
          </a:p>
          <a:p>
            <a:pPr marL="542925" indent="-542925" algn="just">
              <a:buClr>
                <a:srgbClr val="0000FF"/>
              </a:buClr>
              <a:buFont typeface="Wingdings 2" pitchFamily="18" charset="2"/>
              <a:buChar char="P"/>
            </a:pPr>
            <a:r>
              <a:rPr lang="en-US" sz="3600" smtClean="0">
                <a:latin typeface="Times New Roman" pitchFamily="18" charset="0"/>
              </a:rPr>
              <a:t>Nếu </a:t>
            </a:r>
            <a:r>
              <a:rPr lang="el-GR" sz="3600" smtClean="0">
                <a:latin typeface="Times New Roman" pitchFamily="18" charset="0"/>
                <a:cs typeface="Times New Roman" pitchFamily="18" charset="0"/>
              </a:rPr>
              <a:t>β</a:t>
            </a:r>
            <a:r>
              <a:rPr lang="en-US" sz="3600" baseline="-25000" smtClean="0">
                <a:latin typeface="Times New Roman" pitchFamily="18" charset="0"/>
                <a:cs typeface="Times New Roman" pitchFamily="18" charset="0"/>
              </a:rPr>
              <a:t>2</a:t>
            </a:r>
            <a:r>
              <a:rPr lang="en-US" sz="3600" smtClean="0">
                <a:latin typeface="Times New Roman" pitchFamily="18" charset="0"/>
                <a:cs typeface="Times New Roman" pitchFamily="18" charset="0"/>
              </a:rPr>
              <a:t> không thỏa điều kiện</a:t>
            </a:r>
          </a:p>
          <a:p>
            <a:pPr marL="542925" indent="-542925" algn="just">
              <a:buClr>
                <a:srgbClr val="0000FF"/>
              </a:buClr>
              <a:buFont typeface="Wingdings 2" pitchFamily="18" charset="2"/>
              <a:buNone/>
            </a:pPr>
            <a:r>
              <a:rPr lang="en-US" sz="3600" i="1" smtClean="0">
                <a:latin typeface="Times New Roman" pitchFamily="18" charset="0"/>
                <a:cs typeface="Times New Roman" pitchFamily="18" charset="0"/>
                <a:sym typeface="SymbolProp BT" pitchFamily="2" charset="2"/>
              </a:rPr>
              <a:t>			</a:t>
            </a:r>
            <a:r>
              <a:rPr lang="el-GR" sz="3600" i="1" smtClean="0">
                <a:latin typeface="Times New Roman" pitchFamily="18" charset="0"/>
                <a:cs typeface="Times New Roman" pitchFamily="18" charset="0"/>
                <a:sym typeface="SymbolProp BT" pitchFamily="2" charset="2"/>
              </a:rPr>
              <a:t>β</a:t>
            </a:r>
            <a:r>
              <a:rPr lang="en-US" sz="3600" i="1" baseline="-25000" smtClean="0">
                <a:latin typeface="Times New Roman" pitchFamily="18" charset="0"/>
                <a:cs typeface="Times New Roman" pitchFamily="18" charset="0"/>
                <a:sym typeface="SymbolProp BT" pitchFamily="2" charset="2"/>
              </a:rPr>
              <a:t>2min</a:t>
            </a:r>
            <a:r>
              <a:rPr lang="en-US" sz="3600" i="1" smtClean="0">
                <a:latin typeface="Times New Roman" pitchFamily="18" charset="0"/>
                <a:cs typeface="Times New Roman" pitchFamily="18" charset="0"/>
                <a:sym typeface="SymbolProp BT" pitchFamily="2" charset="2"/>
              </a:rPr>
              <a:t> &lt; </a:t>
            </a:r>
            <a:r>
              <a:rPr lang="el-GR" sz="3600" i="1" smtClean="0">
                <a:latin typeface="Times New Roman" pitchFamily="18" charset="0"/>
                <a:cs typeface="Times New Roman" pitchFamily="18" charset="0"/>
                <a:sym typeface="SymbolProp BT" pitchFamily="2" charset="2"/>
              </a:rPr>
              <a:t>β</a:t>
            </a:r>
            <a:r>
              <a:rPr lang="en-US" sz="3600" i="1" smtClean="0">
                <a:latin typeface="Times New Roman" pitchFamily="18" charset="0"/>
                <a:cs typeface="Times New Roman" pitchFamily="18" charset="0"/>
                <a:sym typeface="SymbolProp BT" pitchFamily="2" charset="2"/>
              </a:rPr>
              <a:t> &lt; </a:t>
            </a:r>
            <a:r>
              <a:rPr lang="el-GR" sz="3600" i="1" smtClean="0">
                <a:latin typeface="Times New Roman" pitchFamily="18" charset="0"/>
                <a:cs typeface="Times New Roman" pitchFamily="18" charset="0"/>
                <a:sym typeface="SymbolProp BT" pitchFamily="2" charset="2"/>
              </a:rPr>
              <a:t>β</a:t>
            </a:r>
            <a:r>
              <a:rPr lang="en-US" sz="3600" i="1" baseline="-25000" smtClean="0">
                <a:latin typeface="Times New Roman" pitchFamily="18" charset="0"/>
                <a:cs typeface="Times New Roman" pitchFamily="18" charset="0"/>
                <a:sym typeface="SymbolProp BT" pitchFamily="2" charset="2"/>
              </a:rPr>
              <a:t>2max</a:t>
            </a:r>
          </a:p>
          <a:p>
            <a:pPr marL="542925" indent="-542925" algn="just">
              <a:buClr>
                <a:srgbClr val="0000FF"/>
              </a:buClr>
              <a:buFont typeface="Wingdings 2" pitchFamily="18" charset="2"/>
              <a:buNone/>
            </a:pPr>
            <a:r>
              <a:rPr lang="en-US" sz="3600" smtClean="0">
                <a:latin typeface="Times New Roman" pitchFamily="18" charset="0"/>
                <a:cs typeface="Times New Roman" pitchFamily="18" charset="0"/>
                <a:sym typeface="SymbolProp BT" pitchFamily="2" charset="2"/>
              </a:rPr>
              <a:t>=&gt; Tổn thất năng lượng bơm rất lớn do động năng dòng chảy lớn.</a:t>
            </a:r>
          </a:p>
          <a:p>
            <a:pPr marL="542925" indent="-542925" algn="just">
              <a:buClr>
                <a:srgbClr val="0000FF"/>
              </a:buClr>
              <a:buFont typeface="Wingdings 2" pitchFamily="18" charset="2"/>
              <a:buNone/>
            </a:pPr>
            <a:r>
              <a:rPr lang="en-US" sz="3600" smtClean="0">
                <a:latin typeface="Times New Roman" pitchFamily="18" charset="0"/>
                <a:cs typeface="Times New Roman" pitchFamily="18" charset="0"/>
                <a:sym typeface="SymbolProp BT" pitchFamily="2" charset="2"/>
              </a:rPr>
              <a:t>=&gt; Hiệu suất bơm rất thấp.</a:t>
            </a:r>
          </a:p>
          <a:p>
            <a:pPr marL="542925" indent="-542925" algn="just"/>
            <a:endParaRPr lang="en-US" sz="3600" smtClean="0">
              <a:latin typeface="Times New Roman" pitchFamily="18" charset="0"/>
            </a:endParaRPr>
          </a:p>
        </p:txBody>
      </p:sp>
      <p:sp>
        <p:nvSpPr>
          <p:cNvPr id="125955"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25956"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c. Ảnh hưởng của kết cấu cánh dẫn đến cột áp </a:t>
            </a:r>
          </a:p>
        </p:txBody>
      </p:sp>
      <p:sp>
        <p:nvSpPr>
          <p:cNvPr id="6"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5"/>
          <p:cNvSpPr>
            <a:spLocks noGrp="1"/>
          </p:cNvSpPr>
          <p:nvPr>
            <p:ph idx="1"/>
          </p:nvPr>
        </p:nvSpPr>
        <p:spPr/>
        <p:txBody>
          <a:bodyPr/>
          <a:lstStyle/>
          <a:p>
            <a:pPr marL="542925" indent="-542925" algn="just">
              <a:buClr>
                <a:srgbClr val="0000FF"/>
              </a:buClr>
              <a:buFont typeface="Wingdings" pitchFamily="2" charset="2"/>
              <a:buChar char="ü"/>
            </a:pPr>
            <a:r>
              <a:rPr lang="en-US" sz="3600" smtClean="0">
                <a:latin typeface="Times New Roman" pitchFamily="18" charset="0"/>
                <a:cs typeface="Times New Roman" pitchFamily="18" charset="0"/>
              </a:rPr>
              <a:t>Ta có công thức thực tế:</a:t>
            </a:r>
          </a:p>
          <a:p>
            <a:pPr marL="542925" indent="-542925" algn="just">
              <a:buFont typeface="Wingdings 2" pitchFamily="18" charset="2"/>
              <a:buNone/>
            </a:pPr>
            <a:r>
              <a:rPr lang="en-US" sz="3600" smtClean="0">
                <a:latin typeface="Times New Roman" pitchFamily="18" charset="0"/>
                <a:cs typeface="Times New Roman" pitchFamily="18" charset="0"/>
              </a:rPr>
              <a:t>			</a:t>
            </a:r>
            <a:r>
              <a:rPr lang="en-US" sz="3600" i="1" smtClean="0">
                <a:latin typeface="Times New Roman" pitchFamily="18" charset="0"/>
                <a:cs typeface="Times New Roman" pitchFamily="18" charset="0"/>
              </a:rPr>
              <a:t>Q</a:t>
            </a:r>
            <a:r>
              <a:rPr lang="en-US" sz="3600" i="1" baseline="-25000" smtClean="0">
                <a:latin typeface="Times New Roman" pitchFamily="18" charset="0"/>
                <a:cs typeface="Times New Roman" pitchFamily="18" charset="0"/>
              </a:rPr>
              <a:t>l</a:t>
            </a:r>
            <a:r>
              <a:rPr lang="en-US" sz="3600" i="1" smtClean="0">
                <a:latin typeface="Times New Roman" pitchFamily="18" charset="0"/>
                <a:cs typeface="Times New Roman" pitchFamily="18" charset="0"/>
              </a:rPr>
              <a:t> = Q + </a:t>
            </a:r>
            <a:r>
              <a:rPr lang="el-GR" sz="3600" i="1" smtClean="0">
                <a:latin typeface="Times New Roman" pitchFamily="18" charset="0"/>
                <a:cs typeface="Times New Roman" pitchFamily="18" charset="0"/>
              </a:rPr>
              <a:t>Δ</a:t>
            </a:r>
            <a:r>
              <a:rPr lang="en-US" sz="3600" i="1" smtClean="0">
                <a:latin typeface="Times New Roman" pitchFamily="18" charset="0"/>
                <a:cs typeface="Times New Roman" pitchFamily="18" charset="0"/>
              </a:rPr>
              <a:t>Q</a:t>
            </a:r>
          </a:p>
          <a:p>
            <a:pPr marL="542925" indent="-542925" algn="just">
              <a:buFont typeface="Wingdings 2" pitchFamily="18" charset="2"/>
              <a:buNone/>
            </a:pPr>
            <a:r>
              <a:rPr lang="en-US" sz="3600" i="1" smtClean="0">
                <a:latin typeface="Times New Roman" pitchFamily="18" charset="0"/>
                <a:cs typeface="Times New Roman" pitchFamily="18" charset="0"/>
              </a:rPr>
              <a:t>	với </a:t>
            </a:r>
            <a:r>
              <a:rPr lang="en-US" sz="3600" smtClean="0">
                <a:latin typeface="Times New Roman" pitchFamily="18" charset="0"/>
                <a:cs typeface="Times New Roman" pitchFamily="18" charset="0"/>
              </a:rPr>
              <a:t>Q: lưu lượng thực tế qua ống đẩy.</a:t>
            </a:r>
          </a:p>
          <a:p>
            <a:pPr marL="542925" indent="-542925" algn="just">
              <a:buFont typeface="Wingdings 2" pitchFamily="18" charset="2"/>
              <a:buNone/>
            </a:pPr>
            <a:r>
              <a:rPr lang="en-US" sz="3600" smtClean="0">
                <a:latin typeface="Times New Roman" pitchFamily="18" charset="0"/>
                <a:cs typeface="Times New Roman" pitchFamily="18" charset="0"/>
              </a:rPr>
              <a:t>		</a:t>
            </a:r>
            <a:r>
              <a:rPr lang="el-GR" sz="3600" i="1" smtClean="0">
                <a:latin typeface="Times New Roman" pitchFamily="18" charset="0"/>
                <a:cs typeface="Times New Roman" pitchFamily="18" charset="0"/>
              </a:rPr>
              <a:t>Δ</a:t>
            </a:r>
            <a:r>
              <a:rPr lang="en-US" sz="3600" i="1" smtClean="0">
                <a:latin typeface="Times New Roman" pitchFamily="18" charset="0"/>
                <a:cs typeface="Times New Roman" pitchFamily="18" charset="0"/>
              </a:rPr>
              <a:t>Q: </a:t>
            </a:r>
            <a:r>
              <a:rPr lang="en-US" sz="3600" smtClean="0">
                <a:latin typeface="Times New Roman" pitchFamily="18" charset="0"/>
                <a:cs typeface="Times New Roman" pitchFamily="18" charset="0"/>
              </a:rPr>
              <a:t>phần nhỏ lưu lượng chảy ngược 		về lối vào bánh công tác.</a:t>
            </a:r>
            <a:endParaRPr lang="el-GR" sz="3600" i="1" smtClean="0">
              <a:latin typeface="Times New Roman" pitchFamily="18" charset="0"/>
              <a:cs typeface="Times New Roman" pitchFamily="18" charset="0"/>
            </a:endParaRPr>
          </a:p>
          <a:p>
            <a:pPr marL="542925" indent="-542925" algn="just">
              <a:buFont typeface="Wingdings 2" pitchFamily="18" charset="2"/>
              <a:buNone/>
            </a:pPr>
            <a:endParaRPr lang="el-GR" sz="3600" i="1" smtClean="0">
              <a:latin typeface="Times New Roman" pitchFamily="18" charset="0"/>
              <a:cs typeface="Times New Roman" pitchFamily="18" charset="0"/>
            </a:endParaRPr>
          </a:p>
          <a:p>
            <a:pPr marL="542925" indent="-542925">
              <a:buClr>
                <a:srgbClr val="0000FF"/>
              </a:buClr>
              <a:buFont typeface="Wingdings 2" pitchFamily="18" charset="2"/>
              <a:buChar char="P"/>
            </a:pPr>
            <a:endParaRPr lang="en-US" sz="3600" smtClean="0">
              <a:latin typeface="Times New Roman" pitchFamily="18" charset="0"/>
            </a:endParaRPr>
          </a:p>
        </p:txBody>
      </p:sp>
      <p:sp>
        <p:nvSpPr>
          <p:cNvPr id="126979"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26980"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d. Lưu lượng lý thuyết Q</a:t>
            </a:r>
            <a:r>
              <a:rPr lang="en-US" sz="3200" i="1" u="sng" baseline="-25000"/>
              <a:t>l</a:t>
            </a:r>
          </a:p>
        </p:txBody>
      </p:sp>
      <p:sp>
        <p:nvSpPr>
          <p:cNvPr id="6"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6" name="Rectangle 3"/>
          <p:cNvSpPr>
            <a:spLocks noGrp="1"/>
          </p:cNvSpPr>
          <p:nvPr>
            <p:ph idx="1"/>
          </p:nvPr>
        </p:nvSpPr>
        <p:spPr/>
        <p:txBody>
          <a:bodyPr/>
          <a:lstStyle/>
          <a:p>
            <a:pPr marL="542925" indent="-542925" algn="just">
              <a:buClr>
                <a:srgbClr val="0000FF"/>
              </a:buClr>
              <a:buFont typeface="Wingdings" pitchFamily="2" charset="2"/>
              <a:buChar char="ü"/>
            </a:pPr>
            <a:r>
              <a:rPr lang="en-US" sz="3600" smtClean="0">
                <a:latin typeface="Times New Roman" pitchFamily="18" charset="0"/>
              </a:rPr>
              <a:t>Lưu lượng chất lỏng qua bánh công tác.</a:t>
            </a:r>
          </a:p>
          <a:p>
            <a:pPr marL="542925" indent="-542925" algn="just">
              <a:buClr>
                <a:srgbClr val="0000FF"/>
              </a:buClr>
              <a:buFont typeface="Wingdings" pitchFamily="2" charset="2"/>
              <a:buNone/>
            </a:pPr>
            <a:r>
              <a:rPr lang="en-US" sz="3600" smtClean="0">
                <a:latin typeface="Times New Roman" pitchFamily="18" charset="0"/>
              </a:rPr>
              <a:t>			</a:t>
            </a:r>
            <a:r>
              <a:rPr lang="en-US" sz="3600" i="1" smtClean="0">
                <a:latin typeface="Times New Roman" pitchFamily="18" charset="0"/>
              </a:rPr>
              <a:t>Q</a:t>
            </a:r>
            <a:r>
              <a:rPr lang="en-US" sz="3600" i="1" baseline="-25000" smtClean="0">
                <a:latin typeface="Times New Roman" pitchFamily="18" charset="0"/>
              </a:rPr>
              <a:t>l</a:t>
            </a:r>
            <a:r>
              <a:rPr lang="en-US" sz="3600" i="1" smtClean="0">
                <a:latin typeface="Times New Roman" pitchFamily="18" charset="0"/>
              </a:rPr>
              <a:t> = c</a:t>
            </a:r>
            <a:r>
              <a:rPr lang="en-US" sz="3600" i="1" baseline="-25000" smtClean="0">
                <a:latin typeface="Times New Roman" pitchFamily="18" charset="0"/>
              </a:rPr>
              <a:t>m</a:t>
            </a:r>
            <a:r>
              <a:rPr lang="el-GR" sz="3600" i="1" smtClean="0">
                <a:latin typeface="Times New Roman" pitchFamily="18" charset="0"/>
                <a:cs typeface="Times New Roman" pitchFamily="18" charset="0"/>
              </a:rPr>
              <a:t>π</a:t>
            </a:r>
            <a:r>
              <a:rPr lang="en-US" sz="3600" i="1" smtClean="0">
                <a:latin typeface="Times New Roman" pitchFamily="18" charset="0"/>
                <a:cs typeface="Times New Roman" pitchFamily="18" charset="0"/>
              </a:rPr>
              <a:t>Db</a:t>
            </a:r>
          </a:p>
          <a:p>
            <a:pPr marL="542925" indent="-542925" algn="just">
              <a:buFont typeface="Wingdings 2" pitchFamily="18" charset="2"/>
              <a:buNone/>
            </a:pPr>
            <a:r>
              <a:rPr lang="en-US" sz="3600" i="1" smtClean="0">
                <a:latin typeface="Times New Roman" pitchFamily="18" charset="0"/>
                <a:cs typeface="Times New Roman" pitchFamily="18" charset="0"/>
              </a:rPr>
              <a:t>	với </a:t>
            </a:r>
            <a:r>
              <a:rPr lang="en-US" sz="3600" smtClean="0">
                <a:latin typeface="Times New Roman" pitchFamily="18" charset="0"/>
                <a:cs typeface="Times New Roman" pitchFamily="18" charset="0"/>
              </a:rPr>
              <a:t>b: bề rộng máng dẫn.</a:t>
            </a:r>
          </a:p>
          <a:p>
            <a:pPr marL="542925" indent="-542925" algn="just">
              <a:buFont typeface="Wingdings 2" pitchFamily="18" charset="2"/>
              <a:buNone/>
            </a:pPr>
            <a:r>
              <a:rPr lang="en-US" sz="3600" smtClean="0">
                <a:latin typeface="Times New Roman" pitchFamily="18" charset="0"/>
                <a:cs typeface="Times New Roman" pitchFamily="18" charset="0"/>
              </a:rPr>
              <a:t>		   D: đường kính bánh công tác.</a:t>
            </a:r>
          </a:p>
          <a:p>
            <a:pPr marL="542925" indent="-542925" algn="just">
              <a:buFont typeface="Wingdings 2" pitchFamily="18" charset="2"/>
              <a:buNone/>
            </a:pPr>
            <a:r>
              <a:rPr lang="en-US" sz="3600" smtClean="0">
                <a:latin typeface="Times New Roman" pitchFamily="18" charset="0"/>
              </a:rPr>
              <a:t>		   c</a:t>
            </a:r>
            <a:r>
              <a:rPr lang="en-US" sz="3600" baseline="-25000" smtClean="0">
                <a:latin typeface="Times New Roman" pitchFamily="18" charset="0"/>
              </a:rPr>
              <a:t>m</a:t>
            </a:r>
            <a:r>
              <a:rPr lang="en-US" sz="3600" smtClean="0">
                <a:latin typeface="Times New Roman" pitchFamily="18" charset="0"/>
              </a:rPr>
              <a:t>: hình chiếu vận tốc tuyệt đối lên phương thẳng góc với phương của u tại đường kính D.</a:t>
            </a:r>
            <a:endParaRPr lang="el-GR" sz="3600" smtClean="0">
              <a:latin typeface="Times New Roman" pitchFamily="18" charset="0"/>
            </a:endParaRPr>
          </a:p>
        </p:txBody>
      </p:sp>
      <p:sp>
        <p:nvSpPr>
          <p:cNvPr id="130058"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30059"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d. Lưu lượng lý thuyết Q</a:t>
            </a:r>
            <a:r>
              <a:rPr lang="en-US" sz="3200" i="1" u="sng" baseline="-25000"/>
              <a:t>l</a:t>
            </a:r>
          </a:p>
        </p:txBody>
      </p:sp>
      <p:graphicFrame>
        <p:nvGraphicFramePr>
          <p:cNvPr id="130055" name="Object 7"/>
          <p:cNvGraphicFramePr>
            <a:graphicFrameLocks noChangeAspect="1"/>
          </p:cNvGraphicFramePr>
          <p:nvPr/>
        </p:nvGraphicFramePr>
        <p:xfrm>
          <a:off x="3683000" y="1968500"/>
          <a:ext cx="914400" cy="198438"/>
        </p:xfrm>
        <a:graphic>
          <a:graphicData uri="http://schemas.openxmlformats.org/presentationml/2006/ole">
            <p:oleObj spid="_x0000_s130055" name="Equation" r:id="rId3" imgW="914400" imgH="198720" progId="Equation.DSMT4">
              <p:embed/>
            </p:oleObj>
          </a:graphicData>
        </a:graphic>
      </p:graphicFrame>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0" name="Rectangle 3"/>
          <p:cNvSpPr>
            <a:spLocks noGrp="1"/>
          </p:cNvSpPr>
          <p:nvPr>
            <p:ph idx="1"/>
          </p:nvPr>
        </p:nvSpPr>
        <p:spPr>
          <a:xfrm>
            <a:off x="457200" y="1600200"/>
            <a:ext cx="8229600" cy="5029200"/>
          </a:xfrm>
        </p:spPr>
        <p:txBody>
          <a:bodyPr/>
          <a:lstStyle/>
          <a:p>
            <a:pPr marL="542925" indent="-542925" algn="just">
              <a:buClr>
                <a:srgbClr val="0000FF"/>
              </a:buClr>
              <a:buFont typeface="Wingdings" pitchFamily="2" charset="2"/>
              <a:buChar char="ü"/>
            </a:pPr>
            <a:r>
              <a:rPr lang="en-US" sz="3600" smtClean="0">
                <a:latin typeface="Times New Roman" pitchFamily="18" charset="0"/>
              </a:rPr>
              <a:t>Hiệu suất lưu lượng </a:t>
            </a:r>
            <a:r>
              <a:rPr lang="el-GR" sz="3600" smtClean="0">
                <a:latin typeface="Times New Roman" pitchFamily="18" charset="0"/>
                <a:cs typeface="Times New Roman" pitchFamily="18" charset="0"/>
              </a:rPr>
              <a:t>η</a:t>
            </a:r>
            <a:r>
              <a:rPr lang="en-US" sz="3600" baseline="-25000" smtClean="0">
                <a:latin typeface="Times New Roman" pitchFamily="18" charset="0"/>
                <a:cs typeface="Times New Roman" pitchFamily="18" charset="0"/>
              </a:rPr>
              <a:t>Q</a:t>
            </a:r>
          </a:p>
          <a:p>
            <a:pPr marL="542925" indent="-542925" algn="just">
              <a:buClr>
                <a:srgbClr val="0000FF"/>
              </a:buClr>
              <a:buFont typeface="Wingdings" pitchFamily="2" charset="2"/>
              <a:buChar char="ü"/>
            </a:pPr>
            <a:endParaRPr lang="en-US" sz="3600" baseline="-25000" smtClean="0">
              <a:latin typeface="Times New Roman" pitchFamily="18" charset="0"/>
              <a:cs typeface="Times New Roman" pitchFamily="18" charset="0"/>
            </a:endParaRPr>
          </a:p>
          <a:p>
            <a:pPr marL="542925" indent="-542925" algn="just">
              <a:buClr>
                <a:srgbClr val="0000FF"/>
              </a:buClr>
              <a:buFont typeface="Wingdings" pitchFamily="2" charset="2"/>
              <a:buChar char="ü"/>
            </a:pPr>
            <a:endParaRPr lang="en-US" sz="3600" baseline="-25000" smtClean="0">
              <a:latin typeface="Times New Roman" pitchFamily="18" charset="0"/>
              <a:cs typeface="Times New Roman" pitchFamily="18" charset="0"/>
            </a:endParaRPr>
          </a:p>
          <a:p>
            <a:pPr marL="542925" indent="-542925" algn="just">
              <a:buClr>
                <a:srgbClr val="0000FF"/>
              </a:buClr>
              <a:buFont typeface="Wingdings" pitchFamily="2" charset="2"/>
              <a:buChar char="ü"/>
            </a:pPr>
            <a:endParaRPr lang="en-US" sz="3600" baseline="-25000" smtClean="0">
              <a:latin typeface="Times New Roman" pitchFamily="18" charset="0"/>
              <a:cs typeface="Times New Roman" pitchFamily="18" charset="0"/>
            </a:endParaRPr>
          </a:p>
          <a:p>
            <a:pPr marL="542925" indent="-542925" algn="just">
              <a:buClr>
                <a:srgbClr val="0000FF"/>
              </a:buClr>
              <a:buFont typeface="Wingdings" pitchFamily="2" charset="2"/>
              <a:buChar char="ü"/>
            </a:pPr>
            <a:r>
              <a:rPr lang="el-GR" sz="3600" smtClean="0">
                <a:latin typeface="Times New Roman" pitchFamily="18" charset="0"/>
                <a:cs typeface="Times New Roman" pitchFamily="18" charset="0"/>
              </a:rPr>
              <a:t>η</a:t>
            </a:r>
            <a:r>
              <a:rPr lang="en-US" sz="3600" baseline="-25000" smtClean="0">
                <a:latin typeface="Times New Roman" pitchFamily="18" charset="0"/>
                <a:cs typeface="Times New Roman" pitchFamily="18" charset="0"/>
              </a:rPr>
              <a:t>Q</a:t>
            </a:r>
            <a:r>
              <a:rPr lang="en-US" sz="3600" smtClean="0">
                <a:latin typeface="Times New Roman" pitchFamily="18" charset="0"/>
                <a:cs typeface="Times New Roman" pitchFamily="18" charset="0"/>
              </a:rPr>
              <a:t> phụ thuộc vào kếu cấu và chất lượng làm việc của các bộ phận lót kín.</a:t>
            </a:r>
          </a:p>
          <a:p>
            <a:pPr marL="542925" indent="-542925" algn="just">
              <a:buClr>
                <a:srgbClr val="0000FF"/>
              </a:buClr>
              <a:buFont typeface="Wingdings" pitchFamily="2" charset="2"/>
              <a:buChar char="ü"/>
            </a:pPr>
            <a:r>
              <a:rPr lang="el-GR" sz="3600" smtClean="0">
                <a:latin typeface="Times New Roman" pitchFamily="18" charset="0"/>
                <a:cs typeface="Times New Roman" pitchFamily="18" charset="0"/>
              </a:rPr>
              <a:t>η</a:t>
            </a:r>
            <a:r>
              <a:rPr lang="en-US" sz="3600" baseline="-25000" smtClean="0">
                <a:latin typeface="Times New Roman" pitchFamily="18" charset="0"/>
                <a:cs typeface="Times New Roman" pitchFamily="18" charset="0"/>
              </a:rPr>
              <a:t>Q</a:t>
            </a:r>
            <a:r>
              <a:rPr lang="en-US" sz="3600" smtClean="0">
                <a:latin typeface="Times New Roman" pitchFamily="18" charset="0"/>
                <a:cs typeface="Times New Roman" pitchFamily="18" charset="0"/>
              </a:rPr>
              <a:t> = 0,95 ÷ 0,98</a:t>
            </a:r>
          </a:p>
          <a:p>
            <a:pPr marL="542925" indent="-542925" algn="just">
              <a:buClr>
                <a:srgbClr val="0000FF"/>
              </a:buClr>
              <a:buFont typeface="Wingdings" pitchFamily="2" charset="2"/>
              <a:buChar char="ü"/>
            </a:pPr>
            <a:r>
              <a:rPr lang="en-US" sz="3600" smtClean="0">
                <a:latin typeface="Times New Roman" pitchFamily="18" charset="0"/>
                <a:cs typeface="Times New Roman" pitchFamily="18" charset="0"/>
              </a:rPr>
              <a:t>Bơm có lưu lượng càng lớn =&gt; </a:t>
            </a:r>
            <a:r>
              <a:rPr lang="el-GR" sz="3600" smtClean="0">
                <a:latin typeface="Times New Roman" pitchFamily="18" charset="0"/>
                <a:cs typeface="Times New Roman" pitchFamily="18" charset="0"/>
              </a:rPr>
              <a:t>η</a:t>
            </a:r>
            <a:r>
              <a:rPr lang="en-US" sz="3600" baseline="-25000" smtClean="0">
                <a:latin typeface="Times New Roman" pitchFamily="18" charset="0"/>
                <a:cs typeface="Times New Roman" pitchFamily="18" charset="0"/>
              </a:rPr>
              <a:t>Q</a:t>
            </a:r>
            <a:r>
              <a:rPr lang="en-US" sz="3600" smtClean="0">
                <a:latin typeface="Times New Roman" pitchFamily="18" charset="0"/>
                <a:cs typeface="Times New Roman" pitchFamily="18" charset="0"/>
              </a:rPr>
              <a:t> càng cao.</a:t>
            </a:r>
            <a:endParaRPr lang="el-GR" sz="3600" smtClean="0">
              <a:latin typeface="Times New Roman" pitchFamily="18" charset="0"/>
              <a:cs typeface="Times New Roman" pitchFamily="18" charset="0"/>
            </a:endParaRPr>
          </a:p>
        </p:txBody>
      </p:sp>
      <p:sp>
        <p:nvSpPr>
          <p:cNvPr id="131082"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ly tâm</a:t>
            </a:r>
          </a:p>
        </p:txBody>
      </p:sp>
      <p:sp>
        <p:nvSpPr>
          <p:cNvPr id="131083" name="Text Box 99"/>
          <p:cNvSpPr txBox="1">
            <a:spLocks noChangeArrowheads="1"/>
          </p:cNvSpPr>
          <p:nvPr/>
        </p:nvSpPr>
        <p:spPr bwMode="auto">
          <a:xfrm>
            <a:off x="876300" y="981075"/>
            <a:ext cx="7734300" cy="579438"/>
          </a:xfrm>
          <a:prstGeom prst="rect">
            <a:avLst/>
          </a:prstGeom>
          <a:noFill/>
          <a:ln w="9525">
            <a:noFill/>
            <a:miter lim="800000"/>
            <a:headEnd/>
            <a:tailEnd/>
          </a:ln>
        </p:spPr>
        <p:txBody>
          <a:bodyPr>
            <a:spAutoFit/>
          </a:bodyPr>
          <a:lstStyle/>
          <a:p>
            <a:pPr>
              <a:spcBef>
                <a:spcPct val="50000"/>
              </a:spcBef>
            </a:pPr>
            <a:r>
              <a:rPr lang="en-US" sz="3200" i="1" u="sng"/>
              <a:t>d. Lưu lượng lý thuyết Q</a:t>
            </a:r>
            <a:r>
              <a:rPr lang="en-US" sz="3200" i="1" u="sng" baseline="-25000"/>
              <a:t>l</a:t>
            </a:r>
          </a:p>
        </p:txBody>
      </p:sp>
      <p:graphicFrame>
        <p:nvGraphicFramePr>
          <p:cNvPr id="131079" name="Object 7"/>
          <p:cNvGraphicFramePr>
            <a:graphicFrameLocks noChangeAspect="1"/>
          </p:cNvGraphicFramePr>
          <p:nvPr/>
        </p:nvGraphicFramePr>
        <p:xfrm>
          <a:off x="1295400" y="2365375"/>
          <a:ext cx="3549650" cy="1139825"/>
        </p:xfrm>
        <a:graphic>
          <a:graphicData uri="http://schemas.openxmlformats.org/presentationml/2006/ole">
            <p:oleObj spid="_x0000_s131079" name="Equation" r:id="rId3" imgW="1346040" imgH="431640" progId="Equation.DSMT4">
              <p:embed/>
            </p:oleObj>
          </a:graphicData>
        </a:graphic>
      </p:graphicFrame>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80" name="Rectangle 3"/>
          <p:cNvSpPr>
            <a:spLocks noGrp="1"/>
          </p:cNvSpPr>
          <p:nvPr>
            <p:ph idx="1"/>
          </p:nvPr>
        </p:nvSpPr>
        <p:spPr>
          <a:xfrm>
            <a:off x="457200" y="1600200"/>
            <a:ext cx="8229600" cy="5029200"/>
          </a:xfrm>
        </p:spPr>
        <p:txBody>
          <a:bodyPr/>
          <a:lstStyle/>
          <a:p>
            <a:pPr marL="542925" indent="-542925" algn="just">
              <a:buClr>
                <a:srgbClr val="0000FF"/>
              </a:buClr>
              <a:buNone/>
            </a:pPr>
            <a:endParaRPr lang="en-US" sz="3600" smtClean="0">
              <a:latin typeface="Times New Roman" pitchFamily="18" charset="0"/>
              <a:cs typeface="Times New Roman" pitchFamily="18" charset="0"/>
            </a:endParaRPr>
          </a:p>
          <a:p>
            <a:pPr marL="542925" indent="-542925" algn="just">
              <a:buClr>
                <a:srgbClr val="0000FF"/>
              </a:buClr>
              <a:buNone/>
            </a:pPr>
            <a:endParaRPr lang="en-US" sz="3600" smtClean="0">
              <a:latin typeface="Times New Roman" pitchFamily="18" charset="0"/>
              <a:cs typeface="Times New Roman" pitchFamily="18" charset="0"/>
            </a:endParaRPr>
          </a:p>
          <a:p>
            <a:pPr marL="542925" indent="-542925" algn="just">
              <a:buClr>
                <a:srgbClr val="0000FF"/>
              </a:buClr>
              <a:buFont typeface="Wingdings" pitchFamily="2" charset="2"/>
              <a:buChar char="ü"/>
            </a:pPr>
            <a:r>
              <a:rPr lang="en-US" sz="3600" smtClean="0">
                <a:latin typeface="Times New Roman" pitchFamily="18" charset="0"/>
                <a:cs typeface="Times New Roman" pitchFamily="18" charset="0"/>
              </a:rPr>
              <a:t>Cột áp bơm hướng trục nhỏ hơn bơm ly tâm.</a:t>
            </a:r>
          </a:p>
          <a:p>
            <a:pPr marL="542925" indent="-542925" algn="just">
              <a:buClr>
                <a:srgbClr val="0000FF"/>
              </a:buClr>
              <a:buFont typeface="Wingdings" pitchFamily="2" charset="2"/>
              <a:buChar char="ü"/>
            </a:pPr>
            <a:r>
              <a:rPr lang="en-US" sz="3600" smtClean="0">
                <a:latin typeface="Times New Roman" pitchFamily="18" charset="0"/>
                <a:cs typeface="Times New Roman" pitchFamily="18" charset="0"/>
              </a:rPr>
              <a:t>Cột áp tĩnh bơm hướng trục do độ chênh lệch w</a:t>
            </a:r>
            <a:r>
              <a:rPr lang="en-US" sz="3600" baseline="-25000" smtClean="0">
                <a:latin typeface="Times New Roman" pitchFamily="18" charset="0"/>
                <a:cs typeface="Times New Roman" pitchFamily="18" charset="0"/>
              </a:rPr>
              <a:t>1</a:t>
            </a:r>
            <a:r>
              <a:rPr lang="en-US" sz="3600" smtClean="0">
                <a:latin typeface="Times New Roman" pitchFamily="18" charset="0"/>
                <a:cs typeface="Times New Roman" pitchFamily="18" charset="0"/>
              </a:rPr>
              <a:t> và w</a:t>
            </a:r>
            <a:r>
              <a:rPr lang="en-US" sz="3600" baseline="-25000" smtClean="0">
                <a:latin typeface="Times New Roman" pitchFamily="18" charset="0"/>
                <a:cs typeface="Times New Roman" pitchFamily="18" charset="0"/>
              </a:rPr>
              <a:t>2</a:t>
            </a:r>
            <a:r>
              <a:rPr lang="en-US" sz="3600" smtClean="0">
                <a:latin typeface="Times New Roman" pitchFamily="18" charset="0"/>
                <a:cs typeface="Times New Roman" pitchFamily="18" charset="0"/>
              </a:rPr>
              <a:t> tạo nên.</a:t>
            </a:r>
          </a:p>
          <a:p>
            <a:pPr marL="542925" indent="-542925" algn="just">
              <a:buClr>
                <a:srgbClr val="0000FF"/>
              </a:buClr>
              <a:buFont typeface="Wingdings" pitchFamily="2" charset="2"/>
              <a:buChar char="ü"/>
            </a:pPr>
            <a:endParaRPr lang="el-GR" sz="3600" smtClean="0">
              <a:latin typeface="Times New Roman" pitchFamily="18" charset="0"/>
              <a:cs typeface="Times New Roman" pitchFamily="18" charset="0"/>
            </a:endParaRPr>
          </a:p>
        </p:txBody>
      </p:sp>
      <p:sp>
        <p:nvSpPr>
          <p:cNvPr id="131082"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t>1. Bơm </a:t>
            </a:r>
            <a:r>
              <a:rPr lang="en-US" sz="3200" b="1" smtClean="0"/>
              <a:t>hướng trục</a:t>
            </a:r>
            <a:endParaRPr lang="en-US" sz="3200" b="1"/>
          </a:p>
        </p:txBody>
      </p:sp>
      <p:sp>
        <p:nvSpPr>
          <p:cNvPr id="131083" name="Text Box 99"/>
          <p:cNvSpPr txBox="1">
            <a:spLocks noChangeArrowheads="1"/>
          </p:cNvSpPr>
          <p:nvPr/>
        </p:nvSpPr>
        <p:spPr bwMode="auto">
          <a:xfrm>
            <a:off x="876300" y="981075"/>
            <a:ext cx="7734300" cy="584775"/>
          </a:xfrm>
          <a:prstGeom prst="rect">
            <a:avLst/>
          </a:prstGeom>
          <a:noFill/>
          <a:ln w="9525">
            <a:noFill/>
            <a:miter lim="800000"/>
            <a:headEnd/>
            <a:tailEnd/>
          </a:ln>
        </p:spPr>
        <p:txBody>
          <a:bodyPr>
            <a:spAutoFit/>
          </a:bodyPr>
          <a:lstStyle/>
          <a:p>
            <a:pPr>
              <a:spcBef>
                <a:spcPct val="50000"/>
              </a:spcBef>
            </a:pPr>
            <a:r>
              <a:rPr lang="en-US" sz="3200" i="1" u="sng" smtClean="0"/>
              <a:t>a. Phương trình cơ bản</a:t>
            </a:r>
            <a:endParaRPr lang="en-US" sz="3200" i="1" u="sng"/>
          </a:p>
        </p:txBody>
      </p:sp>
      <p:graphicFrame>
        <p:nvGraphicFramePr>
          <p:cNvPr id="7" name="Object 6"/>
          <p:cNvGraphicFramePr>
            <a:graphicFrameLocks noChangeAspect="1"/>
          </p:cNvGraphicFramePr>
          <p:nvPr/>
        </p:nvGraphicFramePr>
        <p:xfrm>
          <a:off x="1878875" y="1600200"/>
          <a:ext cx="5588725" cy="1295400"/>
        </p:xfrm>
        <a:graphic>
          <a:graphicData uri="http://schemas.openxmlformats.org/presentationml/2006/ole">
            <p:oleObj spid="_x0000_s137219" name="Equation" r:id="rId3" imgW="1917360" imgH="444240" progId="Equation.DSMT4">
              <p:embed/>
            </p:oleObj>
          </a:graphicData>
        </a:graphic>
      </p:graphicFrame>
      <p:graphicFrame>
        <p:nvGraphicFramePr>
          <p:cNvPr id="8" name="Object 7"/>
          <p:cNvGraphicFramePr>
            <a:graphicFrameLocks noChangeAspect="1"/>
          </p:cNvGraphicFramePr>
          <p:nvPr/>
        </p:nvGraphicFramePr>
        <p:xfrm>
          <a:off x="1981200" y="5334000"/>
          <a:ext cx="2926080" cy="1219200"/>
        </p:xfrm>
        <a:graphic>
          <a:graphicData uri="http://schemas.openxmlformats.org/presentationml/2006/ole">
            <p:oleObj spid="_x0000_s137220" name="Equation" r:id="rId4" imgW="1066680" imgH="444240" progId="Equation.DSMT4">
              <p:embed/>
            </p:oleObj>
          </a:graphicData>
        </a:graphic>
      </p:graphicFrame>
      <p:sp>
        <p:nvSpPr>
          <p:cNvPr id="9"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30225" indent="-530225" algn="just">
              <a:buClr>
                <a:srgbClr val="0000FF"/>
              </a:buClr>
              <a:buFont typeface="Wingdings" pitchFamily="2" charset="2"/>
              <a:buChar char="ü"/>
            </a:pPr>
            <a:r>
              <a:rPr lang="en-US" sz="3600" smtClean="0">
                <a:latin typeface="Times New Roman" pitchFamily="18" charset="0"/>
                <a:cs typeface="Times New Roman" pitchFamily="18" charset="0"/>
              </a:rPr>
              <a:t>Cột áp của mỗi dòng nguyên tố chất lỏng được tạo nên bởi cánh dẫn ở mọi vị trí phải như nhau.</a:t>
            </a:r>
          </a:p>
          <a:p>
            <a:pPr marL="530225" indent="-530225" algn="just">
              <a:buClr>
                <a:srgbClr val="0000FF"/>
              </a:buClr>
              <a:buFont typeface="Wingdings" pitchFamily="2" charset="2"/>
              <a:buChar char="ü"/>
            </a:pPr>
            <a:endParaRPr lang="en-US" sz="3600" smtClean="0">
              <a:latin typeface="Times New Roman" pitchFamily="18" charset="0"/>
              <a:cs typeface="Times New Roman" pitchFamily="18" charset="0"/>
            </a:endParaRPr>
          </a:p>
          <a:p>
            <a:pPr marL="530225" indent="-530225" algn="just">
              <a:buClr>
                <a:srgbClr val="0000FF"/>
              </a:buClr>
              <a:buNone/>
            </a:pPr>
            <a:endParaRPr lang="en-US" sz="3600" smtClean="0">
              <a:latin typeface="Times New Roman" pitchFamily="18" charset="0"/>
              <a:cs typeface="Times New Roman" pitchFamily="18" charset="0"/>
            </a:endParaRPr>
          </a:p>
          <a:p>
            <a:pPr marL="530225" indent="-530225" algn="just">
              <a:buClr>
                <a:srgbClr val="0000FF"/>
              </a:buClr>
              <a:buFont typeface="Wingdings" pitchFamily="2" charset="2"/>
              <a:buChar char="ü"/>
            </a:pPr>
            <a:r>
              <a:rPr lang="en-US" sz="3600" smtClean="0">
                <a:latin typeface="Times New Roman" pitchFamily="18" charset="0"/>
                <a:cs typeface="Times New Roman" pitchFamily="18" charset="0"/>
              </a:rPr>
              <a:t>Bánh công tác chỉ tạo được cột áp khi</a:t>
            </a:r>
            <a:br>
              <a:rPr lang="en-US" sz="3600" smtClean="0">
                <a:latin typeface="Times New Roman" pitchFamily="18" charset="0"/>
                <a:cs typeface="Times New Roman" pitchFamily="18" charset="0"/>
              </a:rPr>
            </a:br>
            <a:r>
              <a:rPr lang="en-US" sz="3600" smtClean="0">
                <a:latin typeface="Times New Roman" pitchFamily="18" charset="0"/>
                <a:cs typeface="Times New Roman" pitchFamily="18" charset="0"/>
              </a:rPr>
              <a:t>   </a:t>
            </a:r>
            <a:r>
              <a:rPr lang="el-GR" sz="3600" i="1" smtClean="0">
                <a:latin typeface="Times New Roman" pitchFamily="18" charset="0"/>
                <a:cs typeface="Times New Roman" pitchFamily="18" charset="0"/>
              </a:rPr>
              <a:t>β</a:t>
            </a:r>
            <a:r>
              <a:rPr lang="en-US" sz="3600" i="1" baseline="-25000" smtClean="0">
                <a:latin typeface="Times New Roman" pitchFamily="18" charset="0"/>
                <a:cs typeface="Times New Roman" pitchFamily="18" charset="0"/>
              </a:rPr>
              <a:t>2</a:t>
            </a:r>
            <a:r>
              <a:rPr lang="en-US" sz="3600" i="1" smtClean="0">
                <a:latin typeface="Times New Roman" pitchFamily="18" charset="0"/>
                <a:cs typeface="Times New Roman" pitchFamily="18" charset="0"/>
              </a:rPr>
              <a:t> &gt; </a:t>
            </a:r>
            <a:r>
              <a:rPr lang="el-GR" sz="3600" i="1" smtClean="0">
                <a:latin typeface="Times New Roman" pitchFamily="18" charset="0"/>
                <a:cs typeface="Times New Roman" pitchFamily="18" charset="0"/>
              </a:rPr>
              <a:t>β</a:t>
            </a:r>
            <a:r>
              <a:rPr lang="en-US" sz="3600" i="1" baseline="-25000" smtClean="0">
                <a:latin typeface="Times New Roman" pitchFamily="18" charset="0"/>
                <a:cs typeface="Times New Roman" pitchFamily="18" charset="0"/>
              </a:rPr>
              <a:t>1 </a:t>
            </a:r>
            <a:r>
              <a:rPr lang="en-US" sz="3600" i="1" smtClean="0">
                <a:latin typeface="Times New Roman" pitchFamily="18" charset="0"/>
                <a:cs typeface="Times New Roman" pitchFamily="18" charset="0"/>
                <a:sym typeface="Symbol"/>
              </a:rPr>
              <a:t> mặt cánh dẫn là mặt cong</a:t>
            </a:r>
            <a:endParaRPr lang="en-US" sz="3600" i="1" baseline="-25000" smtClean="0">
              <a:latin typeface="Times New Roman" pitchFamily="18" charset="0"/>
              <a:cs typeface="Times New Roman" pitchFamily="18" charset="0"/>
            </a:endParaRPr>
          </a:p>
          <a:p>
            <a:pPr marL="530225" indent="-530225" algn="just">
              <a:buClr>
                <a:srgbClr val="0000FF"/>
              </a:buClr>
              <a:buFont typeface="Wingdings" pitchFamily="2" charset="2"/>
              <a:buChar char="ü"/>
            </a:pPr>
            <a:endParaRPr lang="en-US" sz="3600">
              <a:latin typeface="Times New Roman" pitchFamily="18" charset="0"/>
              <a:cs typeface="Times New Roman" pitchFamily="18" charset="0"/>
            </a:endParaRPr>
          </a:p>
        </p:txBody>
      </p:sp>
      <p:sp>
        <p:nvSpPr>
          <p:cNvPr id="5"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dirty="0"/>
              <a:t>1. Bơm </a:t>
            </a:r>
            <a:r>
              <a:rPr lang="en-US" sz="3200" b="1" dirty="0" smtClean="0"/>
              <a:t>hướng trục</a:t>
            </a:r>
            <a:endParaRPr lang="en-US" sz="3200" b="1" dirty="0"/>
          </a:p>
        </p:txBody>
      </p:sp>
      <p:sp>
        <p:nvSpPr>
          <p:cNvPr id="6" name="Text Box 99"/>
          <p:cNvSpPr txBox="1">
            <a:spLocks noChangeArrowheads="1"/>
          </p:cNvSpPr>
          <p:nvPr/>
        </p:nvSpPr>
        <p:spPr bwMode="auto">
          <a:xfrm>
            <a:off x="876300" y="981075"/>
            <a:ext cx="7734300" cy="584775"/>
          </a:xfrm>
          <a:prstGeom prst="rect">
            <a:avLst/>
          </a:prstGeom>
          <a:noFill/>
          <a:ln w="9525">
            <a:noFill/>
            <a:miter lim="800000"/>
            <a:headEnd/>
            <a:tailEnd/>
          </a:ln>
        </p:spPr>
        <p:txBody>
          <a:bodyPr>
            <a:spAutoFit/>
          </a:bodyPr>
          <a:lstStyle/>
          <a:p>
            <a:pPr>
              <a:spcBef>
                <a:spcPct val="50000"/>
              </a:spcBef>
            </a:pPr>
            <a:r>
              <a:rPr lang="en-US" sz="3200" i="1" u="sng" smtClean="0"/>
              <a:t>a. Phương trình cơ bản</a:t>
            </a:r>
            <a:endParaRPr lang="en-US" sz="3200" i="1" u="sng"/>
          </a:p>
        </p:txBody>
      </p:sp>
      <p:graphicFrame>
        <p:nvGraphicFramePr>
          <p:cNvPr id="7" name="Object 6"/>
          <p:cNvGraphicFramePr>
            <a:graphicFrameLocks noChangeAspect="1"/>
          </p:cNvGraphicFramePr>
          <p:nvPr/>
        </p:nvGraphicFramePr>
        <p:xfrm>
          <a:off x="2209800" y="3810000"/>
          <a:ext cx="5204691" cy="1066800"/>
        </p:xfrm>
        <a:graphic>
          <a:graphicData uri="http://schemas.openxmlformats.org/presentationml/2006/ole">
            <p:oleObj spid="_x0000_s138242" name="Equation" r:id="rId3" imgW="2044440" imgH="419040" progId="Equation.DSMT4">
              <p:embed/>
            </p:oleObj>
          </a:graphicData>
        </a:graphic>
      </p:graphicFrame>
      <p:sp>
        <p:nvSpPr>
          <p:cNvPr id="8"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30680"/>
            <a:ext cx="8229600" cy="4389120"/>
          </a:xfrm>
        </p:spPr>
        <p:txBody>
          <a:bodyPr>
            <a:normAutofit/>
          </a:bodyPr>
          <a:lstStyle/>
          <a:p>
            <a:pPr marL="530225" indent="-530225" algn="just">
              <a:buClr>
                <a:srgbClr val="0000FF"/>
              </a:buClr>
              <a:buFont typeface="Wingdings" pitchFamily="2" charset="2"/>
              <a:buChar char="ü"/>
            </a:pPr>
            <a:r>
              <a:rPr lang="el-GR" sz="3600" smtClean="0">
                <a:latin typeface="Times New Roman" pitchFamily="18" charset="0"/>
                <a:cs typeface="Times New Roman" pitchFamily="18" charset="0"/>
              </a:rPr>
              <a:t>β</a:t>
            </a:r>
            <a:r>
              <a:rPr lang="en-US" sz="3600" baseline="-25000" smtClean="0">
                <a:latin typeface="Times New Roman" pitchFamily="18" charset="0"/>
                <a:cs typeface="Times New Roman" pitchFamily="18" charset="0"/>
              </a:rPr>
              <a:t>1</a:t>
            </a:r>
            <a:r>
              <a:rPr lang="en-US" sz="3600" smtClean="0">
                <a:latin typeface="Times New Roman" pitchFamily="18" charset="0"/>
                <a:cs typeface="Times New Roman" pitchFamily="18" charset="0"/>
              </a:rPr>
              <a:t> và </a:t>
            </a:r>
            <a:r>
              <a:rPr lang="el-GR" sz="3600" smtClean="0">
                <a:latin typeface="Times New Roman" pitchFamily="18" charset="0"/>
                <a:cs typeface="Times New Roman" pitchFamily="18" charset="0"/>
              </a:rPr>
              <a:t>β</a:t>
            </a:r>
            <a:r>
              <a:rPr lang="en-US" sz="3600" baseline="-25000" smtClean="0">
                <a:latin typeface="Times New Roman" pitchFamily="18" charset="0"/>
                <a:cs typeface="Times New Roman" pitchFamily="18" charset="0"/>
              </a:rPr>
              <a:t>2</a:t>
            </a:r>
            <a:r>
              <a:rPr lang="en-US" sz="3600" smtClean="0">
                <a:latin typeface="Times New Roman" pitchFamily="18" charset="0"/>
                <a:cs typeface="Times New Roman" pitchFamily="18" charset="0"/>
              </a:rPr>
              <a:t> khác nhau càng nhiều thì độ cong của cánh càng lớn.</a:t>
            </a:r>
          </a:p>
          <a:p>
            <a:pPr marL="530225" indent="-530225" algn="just">
              <a:buClr>
                <a:srgbClr val="0000FF"/>
              </a:buClr>
              <a:buFont typeface="Wingdings" pitchFamily="2" charset="2"/>
              <a:buChar char="ü"/>
            </a:pPr>
            <a:endParaRPr lang="en-US" sz="3600">
              <a:latin typeface="Times New Roman" pitchFamily="18" charset="0"/>
              <a:cs typeface="Times New Roman" pitchFamily="18" charset="0"/>
            </a:endParaRPr>
          </a:p>
        </p:txBody>
      </p:sp>
      <p:pic>
        <p:nvPicPr>
          <p:cNvPr id="139266" name="Picture 2"/>
          <p:cNvPicPr>
            <a:picLocks noGrp="1" noChangeAspect="1" noChangeArrowheads="1"/>
          </p:cNvPicPr>
          <p:nvPr>
            <p:ph sz="half" idx="4294967295"/>
          </p:nvPr>
        </p:nvPicPr>
        <p:blipFill>
          <a:blip r:embed="rId2"/>
          <a:srcRect/>
          <a:stretch>
            <a:fillRect/>
          </a:stretch>
        </p:blipFill>
        <p:spPr bwMode="auto">
          <a:xfrm>
            <a:off x="1524000" y="2848266"/>
            <a:ext cx="6096000" cy="4009734"/>
          </a:xfrm>
          <a:prstGeom prst="rect">
            <a:avLst/>
          </a:prstGeom>
          <a:noFill/>
          <a:ln w="9525">
            <a:noFill/>
            <a:miter lim="800000"/>
            <a:headEnd/>
            <a:tailEnd/>
          </a:ln>
          <a:effectLst/>
        </p:spPr>
      </p:pic>
      <p:sp>
        <p:nvSpPr>
          <p:cNvPr id="5"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cs typeface="Times New Roman" pitchFamily="18" charset="0"/>
              </a:rPr>
              <a:t>1. Bơm </a:t>
            </a:r>
            <a:r>
              <a:rPr lang="en-US" sz="3200" b="1" smtClean="0">
                <a:cs typeface="Times New Roman" pitchFamily="18" charset="0"/>
              </a:rPr>
              <a:t>hướng trục</a:t>
            </a:r>
            <a:endParaRPr lang="en-US" sz="3200" b="1">
              <a:cs typeface="Times New Roman" pitchFamily="18" charset="0"/>
            </a:endParaRPr>
          </a:p>
        </p:txBody>
      </p:sp>
      <p:sp>
        <p:nvSpPr>
          <p:cNvPr id="6" name="Text Box 99"/>
          <p:cNvSpPr txBox="1">
            <a:spLocks noChangeArrowheads="1"/>
          </p:cNvSpPr>
          <p:nvPr/>
        </p:nvSpPr>
        <p:spPr bwMode="auto">
          <a:xfrm>
            <a:off x="876300" y="981075"/>
            <a:ext cx="7734300" cy="584775"/>
          </a:xfrm>
          <a:prstGeom prst="rect">
            <a:avLst/>
          </a:prstGeom>
          <a:noFill/>
          <a:ln w="9525">
            <a:noFill/>
            <a:miter lim="800000"/>
            <a:headEnd/>
            <a:tailEnd/>
          </a:ln>
        </p:spPr>
        <p:txBody>
          <a:bodyPr>
            <a:spAutoFit/>
          </a:bodyPr>
          <a:lstStyle/>
          <a:p>
            <a:pPr>
              <a:spcBef>
                <a:spcPct val="50000"/>
              </a:spcBef>
            </a:pPr>
            <a:r>
              <a:rPr lang="en-US" sz="3200" i="1" u="sng" smtClean="0">
                <a:cs typeface="Times New Roman" pitchFamily="18" charset="0"/>
              </a:rPr>
              <a:t>a. Phương trình cơ bản</a:t>
            </a:r>
            <a:endParaRPr lang="en-US" sz="3200" i="1" u="sng">
              <a:cs typeface="Times New Roman" pitchFamily="18" charset="0"/>
            </a:endParaRPr>
          </a:p>
        </p:txBody>
      </p:sp>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p:txBody>
          <a:bodyPr>
            <a:normAutofit lnSpcReduction="10000"/>
          </a:bodyPr>
          <a:lstStyle/>
          <a:p>
            <a:pPr algn="just">
              <a:buClr>
                <a:srgbClr val="0000FF"/>
              </a:buClr>
              <a:buFont typeface="Wingdings 2" pitchFamily="18" charset="2"/>
              <a:buChar char=""/>
            </a:pPr>
            <a:r>
              <a:rPr lang="en-US" sz="3600" dirty="0" err="1" smtClean="0">
                <a:latin typeface="Times New Roman" pitchFamily="18" charset="0"/>
                <a:cs typeface="Times New Roman" pitchFamily="18" charset="0"/>
              </a:rPr>
              <a:t>Độ</a:t>
            </a:r>
            <a:r>
              <a:rPr lang="en-US" sz="3600" dirty="0" smtClean="0">
                <a:latin typeface="Times New Roman" pitchFamily="18" charset="0"/>
                <a:cs typeface="Times New Roman" pitchFamily="18" charset="0"/>
              </a:rPr>
              <a:t> cong </a:t>
            </a:r>
            <a:r>
              <a:rPr lang="en-US" sz="3600" dirty="0" err="1" smtClean="0">
                <a:latin typeface="Times New Roman" pitchFamily="18" charset="0"/>
                <a:cs typeface="Times New Roman" pitchFamily="18" charset="0"/>
              </a:rPr>
              <a:t>cánh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dẫn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sẽ</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lớn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nhất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giảm</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dần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từ</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trong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ra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ngoài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theo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hướng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kính</a:t>
            </a:r>
            <a:r>
              <a:rPr lang="en-US" sz="3600" dirty="0" smtClean="0">
                <a:latin typeface="Times New Roman" pitchFamily="18" charset="0"/>
                <a:cs typeface="Times New Roman" pitchFamily="18" charset="0"/>
              </a:rPr>
              <a:t>.</a:t>
            </a:r>
          </a:p>
          <a:p>
            <a:pPr algn="just">
              <a:buClr>
                <a:srgbClr val="0000FF"/>
              </a:buClr>
              <a:buFont typeface="Wingdings 2" pitchFamily="18" charset="2"/>
              <a:buChar char=""/>
            </a:pPr>
            <a:r>
              <a:rPr lang="en-US" sz="3600" dirty="0" err="1" smtClean="0">
                <a:latin typeface="Times New Roman" pitchFamily="18" charset="0"/>
                <a:cs typeface="Times New Roman" pitchFamily="18" charset="0"/>
              </a:rPr>
              <a:t>Mặt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cánh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dẫn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mặt</a:t>
            </a:r>
            <a:r>
              <a:rPr lang="en-US" sz="3600" dirty="0" smtClean="0">
                <a:latin typeface="Times New Roman" pitchFamily="18" charset="0"/>
                <a:cs typeface="Times New Roman" pitchFamily="18" charset="0"/>
              </a:rPr>
              <a:t> cong 3 </a:t>
            </a:r>
            <a:r>
              <a:rPr lang="en-US" sz="3600" dirty="0" err="1" smtClean="0">
                <a:latin typeface="Times New Roman" pitchFamily="18" charset="0"/>
                <a:cs typeface="Times New Roman" pitchFamily="18" charset="0"/>
              </a:rPr>
              <a:t>chiều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trong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không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gian</a:t>
            </a:r>
            <a:r>
              <a:rPr lang="en-US" sz="3600" dirty="0" smtClean="0">
                <a:latin typeface="Times New Roman" pitchFamily="18" charset="0"/>
                <a:cs typeface="Times New Roman" pitchFamily="18" charset="0"/>
              </a:rPr>
              <a:t>.</a:t>
            </a:r>
          </a:p>
          <a:p>
            <a:pPr algn="just">
              <a:buClr>
                <a:srgbClr val="0000FF"/>
              </a:buClr>
              <a:buFont typeface="Wingdings 2" pitchFamily="18" charset="2"/>
              <a:buChar char=""/>
            </a:pPr>
            <a:endParaRPr lang="en-US" sz="3600" dirty="0">
              <a:latin typeface="Times New Roman" pitchFamily="18" charset="0"/>
              <a:cs typeface="Times New Roman" pitchFamily="18" charset="0"/>
            </a:endParaRPr>
          </a:p>
        </p:txBody>
      </p:sp>
      <p:sp>
        <p:nvSpPr>
          <p:cNvPr id="8"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cs typeface="Times New Roman" pitchFamily="18" charset="0"/>
              </a:rPr>
              <a:t>1. Bơm </a:t>
            </a:r>
            <a:r>
              <a:rPr lang="en-US" sz="3200" b="1" smtClean="0">
                <a:cs typeface="Times New Roman" pitchFamily="18" charset="0"/>
              </a:rPr>
              <a:t>hướng trục</a:t>
            </a:r>
            <a:endParaRPr lang="en-US" sz="3200" b="1">
              <a:cs typeface="Times New Roman" pitchFamily="18" charset="0"/>
            </a:endParaRPr>
          </a:p>
        </p:txBody>
      </p:sp>
      <p:sp>
        <p:nvSpPr>
          <p:cNvPr id="9" name="Text Box 99"/>
          <p:cNvSpPr txBox="1">
            <a:spLocks noChangeArrowheads="1"/>
          </p:cNvSpPr>
          <p:nvPr/>
        </p:nvSpPr>
        <p:spPr bwMode="auto">
          <a:xfrm>
            <a:off x="876300" y="981075"/>
            <a:ext cx="7734300" cy="584775"/>
          </a:xfrm>
          <a:prstGeom prst="rect">
            <a:avLst/>
          </a:prstGeom>
          <a:noFill/>
          <a:ln w="9525">
            <a:noFill/>
            <a:miter lim="800000"/>
            <a:headEnd/>
            <a:tailEnd/>
          </a:ln>
        </p:spPr>
        <p:txBody>
          <a:bodyPr>
            <a:spAutoFit/>
          </a:bodyPr>
          <a:lstStyle/>
          <a:p>
            <a:pPr>
              <a:spcBef>
                <a:spcPct val="50000"/>
              </a:spcBef>
            </a:pPr>
            <a:r>
              <a:rPr lang="en-US" sz="3200" i="1" u="sng" smtClean="0">
                <a:cs typeface="Times New Roman" pitchFamily="18" charset="0"/>
              </a:rPr>
              <a:t>a. Phương trình cơ bản</a:t>
            </a:r>
            <a:endParaRPr lang="en-US" sz="3200" i="1" u="sng">
              <a:cs typeface="Times New Roman" pitchFamily="18" charset="0"/>
            </a:endParaRPr>
          </a:p>
        </p:txBody>
      </p:sp>
      <p:pic>
        <p:nvPicPr>
          <p:cNvPr id="10" name="Picture 5" descr="C:\LOAN\BHThinhdangcanh.JPG"/>
          <p:cNvPicPr>
            <a:picLocks noGrp="1" noChangeAspect="1" noChangeArrowheads="1"/>
          </p:cNvPicPr>
          <p:nvPr>
            <p:ph sz="half" idx="2"/>
          </p:nvPr>
        </p:nvPicPr>
        <p:blipFill>
          <a:blip r:embed="rId2"/>
          <a:srcRect/>
          <a:stretch>
            <a:fillRect/>
          </a:stretch>
        </p:blipFill>
        <p:spPr bwMode="auto">
          <a:xfrm>
            <a:off x="4495799" y="1828050"/>
            <a:ext cx="4648201" cy="4725150"/>
          </a:xfrm>
          <a:prstGeom prst="rect">
            <a:avLst/>
          </a:prstGeom>
          <a:noFill/>
        </p:spPr>
      </p:pic>
      <p:sp>
        <p:nvSpPr>
          <p:cNvPr id="11"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II. CẤU TẠO</a:t>
            </a:r>
          </a:p>
          <a:p>
            <a:r>
              <a:rPr lang="en-US" sz="3600" b="1" i="1" dirty="0">
                <a:latin typeface="Times New Roman" pitchFamily="18" charset="0"/>
                <a:cs typeface="Times New Roman" pitchFamily="18" charset="0"/>
              </a:rPr>
              <a:t>a</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li</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tâm</a:t>
            </a:r>
            <a:endParaRPr lang="en-US" sz="3600" b="1" i="1" dirty="0">
              <a:latin typeface="Times New Roman" pitchFamily="18" charset="0"/>
              <a:cs typeface="Times New Roman" pitchFamily="18" charset="0"/>
            </a:endParaRPr>
          </a:p>
        </p:txBody>
      </p:sp>
      <p:pic>
        <p:nvPicPr>
          <p:cNvPr id="2050" name="Picture 2" descr="F:\bom\cau-tao-va-nguyen-ly-hoat-dong-cua-bom-ly-tam_files\bom-ly-tam.jpg"/>
          <p:cNvPicPr>
            <a:picLocks noChangeAspect="1" noChangeArrowheads="1"/>
          </p:cNvPicPr>
          <p:nvPr/>
        </p:nvPicPr>
        <p:blipFill>
          <a:blip r:embed="rId2" cstate="print"/>
          <a:srcRect/>
          <a:stretch>
            <a:fillRect/>
          </a:stretch>
        </p:blipFill>
        <p:spPr bwMode="auto">
          <a:xfrm>
            <a:off x="1447800" y="1600200"/>
            <a:ext cx="6553199" cy="4724400"/>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630680"/>
            <a:ext cx="8229600" cy="4922520"/>
          </a:xfrm>
        </p:spPr>
        <p:txBody>
          <a:bodyPr>
            <a:normAutofit/>
          </a:bodyPr>
          <a:lstStyle/>
          <a:p>
            <a:pPr marL="530225" indent="-530225" algn="just">
              <a:buClr>
                <a:srgbClr val="0000FF"/>
              </a:buClr>
              <a:buFont typeface="Wingdings 2" pitchFamily="18" charset="2"/>
              <a:buChar char="P"/>
            </a:pPr>
            <a:r>
              <a:rPr lang="en-US" sz="3600" smtClean="0">
                <a:latin typeface="Times New Roman" pitchFamily="18" charset="0"/>
                <a:cs typeface="Times New Roman" pitchFamily="18" charset="0"/>
              </a:rPr>
              <a:t>Cột áp thực nhỏ hơn cột áp lý thuyết</a:t>
            </a:r>
          </a:p>
          <a:p>
            <a:pPr marL="530225" indent="-530225" algn="just">
              <a:buClr>
                <a:srgbClr val="0000FF"/>
              </a:buClr>
              <a:buFont typeface="Wingdings 2" pitchFamily="18" charset="2"/>
              <a:buChar char="P"/>
            </a:pPr>
            <a:endParaRPr lang="en-US" sz="3600" smtClean="0">
              <a:latin typeface="Times New Roman" pitchFamily="18" charset="0"/>
              <a:cs typeface="Times New Roman" pitchFamily="18" charset="0"/>
            </a:endParaRPr>
          </a:p>
          <a:p>
            <a:pPr marL="530225" indent="-530225" algn="just">
              <a:buClr>
                <a:srgbClr val="0000FF"/>
              </a:buClr>
              <a:buNone/>
            </a:pPr>
            <a:r>
              <a:rPr lang="en-US" sz="3600" i="1" u="sng" smtClean="0">
                <a:latin typeface="Times New Roman" pitchFamily="18" charset="0"/>
                <a:cs typeface="Times New Roman" pitchFamily="18" charset="0"/>
              </a:rPr>
              <a:t>Trong đó</a:t>
            </a:r>
          </a:p>
          <a:p>
            <a:pPr marL="530225" indent="-530225" algn="just">
              <a:buClr>
                <a:srgbClr val="0000FF"/>
              </a:buClr>
              <a:buNone/>
            </a:pPr>
            <a:r>
              <a:rPr lang="en-US" sz="3600" smtClean="0">
                <a:latin typeface="Times New Roman" pitchFamily="18" charset="0"/>
                <a:cs typeface="Times New Roman" pitchFamily="18" charset="0"/>
              </a:rPr>
              <a:t>u = </a:t>
            </a:r>
            <a:r>
              <a:rPr lang="en-US" sz="3600" smtClean="0">
                <a:latin typeface="Times New Roman" pitchFamily="18" charset="0"/>
                <a:cs typeface="Times New Roman" pitchFamily="18" charset="0"/>
                <a:sym typeface="Symbol"/>
              </a:rPr>
              <a:t></a:t>
            </a:r>
            <a:r>
              <a:rPr lang="en-US" sz="3600" smtClean="0">
                <a:latin typeface="Times New Roman" pitchFamily="18" charset="0"/>
                <a:cs typeface="Times New Roman" pitchFamily="18" charset="0"/>
              </a:rPr>
              <a:t>.R: vận tốc vòng tại R</a:t>
            </a:r>
            <a:r>
              <a:rPr lang="en-US" sz="3600" baseline="-25000" smtClean="0">
                <a:latin typeface="Times New Roman" pitchFamily="18" charset="0"/>
                <a:cs typeface="Times New Roman" pitchFamily="18" charset="0"/>
              </a:rPr>
              <a:t>max</a:t>
            </a:r>
            <a:r>
              <a:rPr lang="en-US" sz="3600" smtClean="0">
                <a:latin typeface="Times New Roman" pitchFamily="18" charset="0"/>
                <a:cs typeface="Times New Roman" pitchFamily="18" charset="0"/>
              </a:rPr>
              <a:t> của bánh công tác.</a:t>
            </a:r>
          </a:p>
          <a:p>
            <a:pPr marL="530225" indent="-530225" algn="just">
              <a:buClr>
                <a:srgbClr val="0000FF"/>
              </a:buClr>
              <a:buNone/>
            </a:pPr>
            <a:r>
              <a:rPr lang="en-US" sz="3600" smtClean="0">
                <a:latin typeface="Times New Roman" pitchFamily="18" charset="0"/>
                <a:cs typeface="Times New Roman" pitchFamily="18" charset="0"/>
              </a:rPr>
              <a:t>K</a:t>
            </a:r>
            <a:r>
              <a:rPr lang="en-US" sz="3600" baseline="-25000" smtClean="0">
                <a:latin typeface="Times New Roman" pitchFamily="18" charset="0"/>
                <a:cs typeface="Times New Roman" pitchFamily="18" charset="0"/>
              </a:rPr>
              <a:t>H</a:t>
            </a:r>
            <a:r>
              <a:rPr lang="en-US" sz="3600" smtClean="0">
                <a:latin typeface="Times New Roman" pitchFamily="18" charset="0"/>
                <a:cs typeface="Times New Roman" pitchFamily="18" charset="0"/>
              </a:rPr>
              <a:t>: hệ số cột áp phụ thuộc n</a:t>
            </a:r>
            <a:r>
              <a:rPr lang="en-US" sz="3600" baseline="-25000" smtClean="0">
                <a:latin typeface="Times New Roman" pitchFamily="18" charset="0"/>
                <a:cs typeface="Times New Roman" pitchFamily="18" charset="0"/>
              </a:rPr>
              <a:t>s</a:t>
            </a:r>
          </a:p>
          <a:p>
            <a:pPr marL="530225" indent="-530225" algn="just">
              <a:buClr>
                <a:srgbClr val="0000FF"/>
              </a:buClr>
              <a:buNone/>
            </a:pPr>
            <a:endParaRPr lang="en-US" sz="3600" baseline="-25000" smtClean="0">
              <a:latin typeface="Times New Roman" pitchFamily="18" charset="0"/>
              <a:cs typeface="Times New Roman" pitchFamily="18" charset="0"/>
            </a:endParaRPr>
          </a:p>
          <a:p>
            <a:pPr marL="530225" indent="-530225" algn="just">
              <a:buClr>
                <a:srgbClr val="0000FF"/>
              </a:buClr>
              <a:buNone/>
            </a:pPr>
            <a:endParaRPr lang="en-US" sz="3600" smtClean="0">
              <a:latin typeface="Times New Roman" pitchFamily="18" charset="0"/>
              <a:cs typeface="Times New Roman" pitchFamily="18" charset="0"/>
            </a:endParaRPr>
          </a:p>
          <a:p>
            <a:pPr algn="just"/>
            <a:endParaRPr lang="en-US" sz="3600">
              <a:latin typeface="Times New Roman" pitchFamily="18" charset="0"/>
              <a:cs typeface="Times New Roman" pitchFamily="18" charset="0"/>
            </a:endParaRPr>
          </a:p>
        </p:txBody>
      </p:sp>
      <p:sp>
        <p:nvSpPr>
          <p:cNvPr id="8"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a:cs typeface="Times New Roman" pitchFamily="18" charset="0"/>
              </a:rPr>
              <a:t>1. Bơm </a:t>
            </a:r>
            <a:r>
              <a:rPr lang="en-US" sz="3200" b="1" smtClean="0">
                <a:cs typeface="Times New Roman" pitchFamily="18" charset="0"/>
              </a:rPr>
              <a:t>hướng trục</a:t>
            </a:r>
            <a:endParaRPr lang="en-US" sz="3200" b="1">
              <a:cs typeface="Times New Roman" pitchFamily="18" charset="0"/>
            </a:endParaRPr>
          </a:p>
        </p:txBody>
      </p:sp>
      <p:sp>
        <p:nvSpPr>
          <p:cNvPr id="9" name="Text Box 99"/>
          <p:cNvSpPr txBox="1">
            <a:spLocks noChangeArrowheads="1"/>
          </p:cNvSpPr>
          <p:nvPr/>
        </p:nvSpPr>
        <p:spPr bwMode="auto">
          <a:xfrm>
            <a:off x="876300" y="981075"/>
            <a:ext cx="7734300" cy="584775"/>
          </a:xfrm>
          <a:prstGeom prst="rect">
            <a:avLst/>
          </a:prstGeom>
          <a:noFill/>
          <a:ln w="9525">
            <a:noFill/>
            <a:miter lim="800000"/>
            <a:headEnd/>
            <a:tailEnd/>
          </a:ln>
        </p:spPr>
        <p:txBody>
          <a:bodyPr>
            <a:spAutoFit/>
          </a:bodyPr>
          <a:lstStyle/>
          <a:p>
            <a:pPr>
              <a:spcBef>
                <a:spcPct val="50000"/>
              </a:spcBef>
            </a:pPr>
            <a:r>
              <a:rPr lang="en-US" sz="3200" i="1" u="sng" smtClean="0">
                <a:cs typeface="Times New Roman" pitchFamily="18" charset="0"/>
              </a:rPr>
              <a:t>b. Cột áp thực:</a:t>
            </a:r>
            <a:endParaRPr lang="en-US" sz="3200" i="1" u="sng">
              <a:cs typeface="Times New Roman" pitchFamily="18" charset="0"/>
            </a:endParaRPr>
          </a:p>
        </p:txBody>
      </p:sp>
      <p:graphicFrame>
        <p:nvGraphicFramePr>
          <p:cNvPr id="10" name="Object 9"/>
          <p:cNvGraphicFramePr>
            <a:graphicFrameLocks noChangeAspect="1"/>
          </p:cNvGraphicFramePr>
          <p:nvPr/>
        </p:nvGraphicFramePr>
        <p:xfrm>
          <a:off x="2971800" y="2209800"/>
          <a:ext cx="1807633" cy="1066800"/>
        </p:xfrm>
        <a:graphic>
          <a:graphicData uri="http://schemas.openxmlformats.org/presentationml/2006/ole">
            <p:oleObj spid="_x0000_s140290" name="Equation" r:id="rId3" imgW="774360" imgH="457200" progId="Equation.DSMT4">
              <p:embed/>
            </p:oleObj>
          </a:graphicData>
        </a:graphic>
      </p:graphicFrame>
      <p:graphicFrame>
        <p:nvGraphicFramePr>
          <p:cNvPr id="11" name="Object 10"/>
          <p:cNvGraphicFramePr>
            <a:graphicFrameLocks noChangeAspect="1"/>
          </p:cNvGraphicFramePr>
          <p:nvPr/>
        </p:nvGraphicFramePr>
        <p:xfrm>
          <a:off x="2819399" y="5486400"/>
          <a:ext cx="3276601" cy="750065"/>
        </p:xfrm>
        <a:graphic>
          <a:graphicData uri="http://schemas.openxmlformats.org/presentationml/2006/ole">
            <p:oleObj spid="_x0000_s140291" name="Equation" r:id="rId4" imgW="1054080" imgH="241200" progId="Equation.DSMT4">
              <p:embed/>
            </p:oleObj>
          </a:graphicData>
        </a:graphic>
      </p:graphicFrame>
      <p:sp>
        <p:nvSpPr>
          <p:cNvPr id="12"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 </a:t>
            </a:r>
            <a:r>
              <a:rPr lang="en-US" b="1" dirty="0">
                <a:solidFill>
                  <a:srgbClr val="FF0000"/>
                </a:solidFill>
              </a:rPr>
              <a:t>CÁC LÝ THUYẾT CƠ BẢN VỀ BƠM</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971800"/>
            <a:ext cx="8229600" cy="3352800"/>
          </a:xfrm>
        </p:spPr>
        <p:txBody>
          <a:bodyPr>
            <a:normAutofit/>
          </a:bodyPr>
          <a:lstStyle/>
          <a:p>
            <a:pPr algn="just">
              <a:buNone/>
            </a:pPr>
            <a:r>
              <a:rPr lang="en-US" sz="3600" dirty="0" smtClean="0">
                <a:latin typeface="Times New Roman" pitchFamily="18" charset="0"/>
                <a:cs typeface="Times New Roman" pitchFamily="18" charset="0"/>
              </a:rPr>
              <a:t>	</a:t>
            </a:r>
            <a:r>
              <a:rPr lang="en-US" sz="3600" i="1" dirty="0" err="1" smtClean="0">
                <a:latin typeface="Times New Roman" pitchFamily="18" charset="0"/>
                <a:cs typeface="Times New Roman" pitchFamily="18" charset="0"/>
              </a:rPr>
              <a:t>trong</a:t>
            </a:r>
            <a:r>
              <a:rPr lang="en-US" sz="3600" i="1" dirty="0" smtClean="0">
                <a:latin typeface="Times New Roman" pitchFamily="18" charset="0"/>
                <a:cs typeface="Times New Roman" pitchFamily="18" charset="0"/>
              </a:rPr>
              <a:t> </a:t>
            </a:r>
            <a:r>
              <a:rPr lang="en-US" sz="3600" i="1" dirty="0" err="1" smtClean="0">
                <a:latin typeface="Times New Roman" pitchFamily="18" charset="0"/>
                <a:cs typeface="Times New Roman" pitchFamily="18" charset="0"/>
              </a:rPr>
              <a:t>đó</a:t>
            </a:r>
            <a:r>
              <a:rPr lang="en-US" sz="3600" i="1" dirty="0" smtClean="0">
                <a:latin typeface="Times New Roman" pitchFamily="18" charset="0"/>
                <a:cs typeface="Times New Roman" pitchFamily="18" charset="0"/>
              </a:rPr>
              <a:t>:</a:t>
            </a:r>
          </a:p>
          <a:p>
            <a:pPr algn="just">
              <a:buNone/>
            </a:pPr>
            <a:r>
              <a:rPr lang="en-US" sz="3600" dirty="0" smtClean="0">
                <a:latin typeface="Times New Roman" pitchFamily="18" charset="0"/>
                <a:cs typeface="Times New Roman" pitchFamily="18" charset="0"/>
              </a:rPr>
              <a:t>D: </a:t>
            </a:r>
            <a:r>
              <a:rPr lang="en-US" sz="3600" dirty="0" err="1" smtClean="0">
                <a:latin typeface="Times New Roman" pitchFamily="18" charset="0"/>
                <a:cs typeface="Times New Roman" pitchFamily="18" charset="0"/>
              </a:rPr>
              <a:t>đường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kính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ngoài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bánh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r>
              <a:rPr lang="en-US" sz="3600" dirty="0" smtClean="0">
                <a:latin typeface="Times New Roman" pitchFamily="18" charset="0"/>
                <a:cs typeface="Times New Roman" pitchFamily="18" charset="0"/>
              </a:rPr>
              <a:t>.</a:t>
            </a:r>
          </a:p>
          <a:p>
            <a:pPr algn="just">
              <a:buNone/>
            </a:pPr>
            <a:r>
              <a:rPr lang="en-US" sz="3600" dirty="0" smtClean="0">
                <a:latin typeface="Times New Roman" pitchFamily="18" charset="0"/>
                <a:cs typeface="Times New Roman" pitchFamily="18" charset="0"/>
              </a:rPr>
              <a:t>d: </a:t>
            </a:r>
            <a:r>
              <a:rPr lang="en-US" sz="3600" dirty="0" err="1" smtClean="0">
                <a:latin typeface="Times New Roman" pitchFamily="18" charset="0"/>
                <a:cs typeface="Times New Roman" pitchFamily="18" charset="0"/>
              </a:rPr>
              <a:t>đường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kính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trong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bánh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r>
              <a:rPr lang="en-US" sz="3600" dirty="0" smtClean="0">
                <a:latin typeface="Times New Roman" pitchFamily="18" charset="0"/>
                <a:cs typeface="Times New Roman" pitchFamily="18" charset="0"/>
              </a:rPr>
              <a:t>.</a:t>
            </a:r>
          </a:p>
          <a:p>
            <a:pPr algn="just">
              <a:buNone/>
            </a:pPr>
            <a:r>
              <a:rPr lang="en-US" sz="3600" dirty="0" smtClean="0">
                <a:latin typeface="Times New Roman" pitchFamily="18" charset="0"/>
                <a:cs typeface="Times New Roman" pitchFamily="18" charset="0"/>
              </a:rPr>
              <a:t>c</a:t>
            </a:r>
            <a:r>
              <a:rPr lang="en-US" sz="3600" baseline="-25000" dirty="0" smtClean="0">
                <a:latin typeface="Times New Roman" pitchFamily="18" charset="0"/>
                <a:cs typeface="Times New Roman" pitchFamily="18" charset="0"/>
              </a:rPr>
              <a:t>m</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vậc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tốc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hướng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trục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dòng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chất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lỏng</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4" name="Rectangle 4"/>
          <p:cNvSpPr>
            <a:spLocks noChangeArrowheads="1"/>
          </p:cNvSpPr>
          <p:nvPr/>
        </p:nvSpPr>
        <p:spPr bwMode="auto">
          <a:xfrm>
            <a:off x="228600" y="0"/>
            <a:ext cx="8823325" cy="620713"/>
          </a:xfrm>
          <a:prstGeom prst="rect">
            <a:avLst/>
          </a:prstGeom>
          <a:noFill/>
          <a:ln w="9525">
            <a:noFill/>
            <a:miter lim="800000"/>
            <a:headEnd/>
            <a:tailEnd/>
          </a:ln>
        </p:spPr>
        <p:txBody>
          <a:bodyPr anchor="ctr"/>
          <a:lstStyle/>
          <a:p>
            <a:pPr algn="just" eaLnBrk="0" hangingPunct="0"/>
            <a:r>
              <a:rPr lang="en-US" b="1" dirty="0">
                <a:solidFill>
                  <a:srgbClr val="FF0000"/>
                </a:solidFill>
                <a:cs typeface="Times New Roman" pitchFamily="18" charset="0"/>
              </a:rPr>
              <a:t>V</a:t>
            </a:r>
            <a:r>
              <a:rPr lang="en-US" b="1" dirty="0" smtClean="0">
                <a:solidFill>
                  <a:srgbClr val="FF0000"/>
                </a:solidFill>
                <a:cs typeface="Times New Roman" pitchFamily="18" charset="0"/>
              </a:rPr>
              <a:t>I</a:t>
            </a:r>
            <a:r>
              <a:rPr lang="en-US" b="1" dirty="0">
                <a:solidFill>
                  <a:srgbClr val="FF0000"/>
                </a:solidFill>
                <a:cs typeface="Times New Roman" pitchFamily="18" charset="0"/>
              </a:rPr>
              <a:t>. CÁC LÝ THUYẾT CƠ BẢN VỀ BƠM</a:t>
            </a:r>
          </a:p>
        </p:txBody>
      </p:sp>
      <p:sp>
        <p:nvSpPr>
          <p:cNvPr id="5"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dirty="0">
                <a:cs typeface="Times New Roman" pitchFamily="18" charset="0"/>
              </a:rPr>
              <a:t>1. </a:t>
            </a:r>
            <a:r>
              <a:rPr lang="en-US" sz="3200" b="1" dirty="0" err="1">
                <a:cs typeface="Times New Roman" pitchFamily="18" charset="0"/>
              </a:rPr>
              <a:t>Bơm</a:t>
            </a:r>
            <a:r>
              <a:rPr lang="en-US" sz="3200" b="1" dirty="0">
                <a:cs typeface="Times New Roman" pitchFamily="18" charset="0"/>
              </a:rPr>
              <a:t> </a:t>
            </a:r>
            <a:r>
              <a:rPr lang="en-US" sz="3200" b="1" dirty="0" err="1" smtClean="0">
                <a:cs typeface="Times New Roman" pitchFamily="18" charset="0"/>
              </a:rPr>
              <a:t>hướng</a:t>
            </a:r>
            <a:r>
              <a:rPr lang="en-US" sz="3200" b="1" dirty="0" smtClean="0">
                <a:cs typeface="Times New Roman" pitchFamily="18" charset="0"/>
              </a:rPr>
              <a:t> </a:t>
            </a:r>
            <a:r>
              <a:rPr lang="en-US" sz="3200" b="1" dirty="0" err="1" smtClean="0">
                <a:cs typeface="Times New Roman" pitchFamily="18" charset="0"/>
              </a:rPr>
              <a:t>trục</a:t>
            </a:r>
            <a:endParaRPr lang="en-US" sz="3200" b="1" dirty="0">
              <a:cs typeface="Times New Roman" pitchFamily="18" charset="0"/>
            </a:endParaRPr>
          </a:p>
        </p:txBody>
      </p:sp>
      <p:sp>
        <p:nvSpPr>
          <p:cNvPr id="6" name="Text Box 99"/>
          <p:cNvSpPr txBox="1">
            <a:spLocks noChangeArrowheads="1"/>
          </p:cNvSpPr>
          <p:nvPr/>
        </p:nvSpPr>
        <p:spPr bwMode="auto">
          <a:xfrm>
            <a:off x="876300" y="981075"/>
            <a:ext cx="7734300" cy="584775"/>
          </a:xfrm>
          <a:prstGeom prst="rect">
            <a:avLst/>
          </a:prstGeom>
          <a:noFill/>
          <a:ln w="9525">
            <a:noFill/>
            <a:miter lim="800000"/>
            <a:headEnd/>
            <a:tailEnd/>
          </a:ln>
        </p:spPr>
        <p:txBody>
          <a:bodyPr>
            <a:spAutoFit/>
          </a:bodyPr>
          <a:lstStyle/>
          <a:p>
            <a:pPr>
              <a:spcBef>
                <a:spcPct val="50000"/>
              </a:spcBef>
            </a:pPr>
            <a:r>
              <a:rPr lang="en-US" sz="3200" i="1" u="sng" dirty="0" smtClean="0">
                <a:cs typeface="Times New Roman" pitchFamily="18" charset="0"/>
              </a:rPr>
              <a:t>c. </a:t>
            </a:r>
            <a:r>
              <a:rPr lang="en-US" sz="3200" i="1" u="sng" dirty="0" err="1" smtClean="0">
                <a:cs typeface="Times New Roman" pitchFamily="18" charset="0"/>
              </a:rPr>
              <a:t>Lưu</a:t>
            </a:r>
            <a:r>
              <a:rPr lang="en-US" sz="3200" i="1" u="sng" dirty="0" smtClean="0">
                <a:cs typeface="Times New Roman" pitchFamily="18" charset="0"/>
              </a:rPr>
              <a:t> </a:t>
            </a:r>
            <a:r>
              <a:rPr lang="en-US" sz="3200" i="1" u="sng" dirty="0" err="1" smtClean="0">
                <a:cs typeface="Times New Roman" pitchFamily="18" charset="0"/>
              </a:rPr>
              <a:t>lượng</a:t>
            </a:r>
            <a:r>
              <a:rPr lang="en-US" sz="3200" i="1" u="sng" dirty="0" smtClean="0">
                <a:cs typeface="Times New Roman" pitchFamily="18" charset="0"/>
              </a:rPr>
              <a:t> </a:t>
            </a:r>
            <a:r>
              <a:rPr lang="en-US" sz="3200" i="1" u="sng" dirty="0" err="1" smtClean="0">
                <a:cs typeface="Times New Roman" pitchFamily="18" charset="0"/>
              </a:rPr>
              <a:t>bơm</a:t>
            </a:r>
            <a:r>
              <a:rPr lang="en-US" sz="3200" i="1" u="sng" dirty="0" smtClean="0">
                <a:cs typeface="Times New Roman" pitchFamily="18" charset="0"/>
              </a:rPr>
              <a:t>:</a:t>
            </a:r>
            <a:endParaRPr lang="en-US" sz="3200" i="1" u="sng" dirty="0">
              <a:cs typeface="Times New Roman" pitchFamily="18" charset="0"/>
            </a:endParaRPr>
          </a:p>
        </p:txBody>
      </p:sp>
      <p:graphicFrame>
        <p:nvGraphicFramePr>
          <p:cNvPr id="7" name="Object 6"/>
          <p:cNvGraphicFramePr>
            <a:graphicFrameLocks noChangeAspect="1"/>
          </p:cNvGraphicFramePr>
          <p:nvPr/>
        </p:nvGraphicFramePr>
        <p:xfrm>
          <a:off x="1752600" y="1600200"/>
          <a:ext cx="3505200" cy="1181100"/>
        </p:xfrm>
        <a:graphic>
          <a:graphicData uri="http://schemas.openxmlformats.org/presentationml/2006/ole">
            <p:oleObj spid="_x0000_s147458" name="Equation" r:id="rId3" imgW="1168200" imgH="393480" progId="Equation.DSMT4">
              <p:embed/>
            </p:oleObj>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514600"/>
            <a:ext cx="8229600" cy="4114800"/>
          </a:xfrm>
        </p:spPr>
        <p:txBody>
          <a:bodyPr>
            <a:normAutofit/>
          </a:bodyPr>
          <a:lstStyle/>
          <a:p>
            <a:pPr marL="530225" indent="-530225">
              <a:buClr>
                <a:srgbClr val="0000FF"/>
              </a:buClr>
              <a:buNone/>
            </a:pPr>
            <a:r>
              <a:rPr lang="en-US" sz="3600" dirty="0" smtClean="0">
                <a:latin typeface="Times New Roman" pitchFamily="18" charset="0"/>
                <a:cs typeface="Times New Roman" pitchFamily="18" charset="0"/>
              </a:rPr>
              <a:t>	</a:t>
            </a:r>
            <a:r>
              <a:rPr lang="en-US" sz="3600" i="1" dirty="0" err="1" smtClean="0">
                <a:latin typeface="Times New Roman" pitchFamily="18" charset="0"/>
                <a:cs typeface="Times New Roman" pitchFamily="18" charset="0"/>
              </a:rPr>
              <a:t>trong</a:t>
            </a:r>
            <a:r>
              <a:rPr lang="en-US" sz="3600" i="1" dirty="0" smtClean="0">
                <a:latin typeface="Times New Roman" pitchFamily="18" charset="0"/>
                <a:cs typeface="Times New Roman" pitchFamily="18" charset="0"/>
              </a:rPr>
              <a:t> </a:t>
            </a:r>
            <a:r>
              <a:rPr lang="en-US" sz="3600" i="1" dirty="0" err="1" smtClean="0">
                <a:latin typeface="Times New Roman" pitchFamily="18" charset="0"/>
                <a:cs typeface="Times New Roman" pitchFamily="18" charset="0"/>
              </a:rPr>
              <a:t>đó</a:t>
            </a:r>
            <a:r>
              <a:rPr lang="en-US" sz="3600" i="1" dirty="0" smtClean="0">
                <a:latin typeface="Times New Roman" pitchFamily="18" charset="0"/>
                <a:cs typeface="Times New Roman" pitchFamily="18" charset="0"/>
              </a:rPr>
              <a:t>:</a:t>
            </a:r>
          </a:p>
          <a:p>
            <a:pPr marL="530225" indent="-530225">
              <a:buClr>
                <a:srgbClr val="0000FF"/>
              </a:buClr>
              <a:buNone/>
            </a:pPr>
            <a:r>
              <a:rPr lang="en-US" sz="3600" dirty="0" err="1" smtClean="0">
                <a:latin typeface="Times New Roman" pitchFamily="18" charset="0"/>
                <a:cs typeface="Times New Roman" pitchFamily="18" charset="0"/>
              </a:rPr>
              <a:t>K</a:t>
            </a:r>
            <a:r>
              <a:rPr lang="en-US" sz="3600" baseline="-25000" dirty="0" err="1" smtClean="0">
                <a:latin typeface="Times New Roman" pitchFamily="18" charset="0"/>
                <a:cs typeface="Times New Roman" pitchFamily="18" charset="0"/>
              </a:rPr>
              <a:t>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hệ</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số</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vận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tốc</a:t>
            </a:r>
            <a:r>
              <a:rPr lang="en-US" sz="3600" dirty="0" smtClean="0">
                <a:latin typeface="Times New Roman" pitchFamily="18" charset="0"/>
                <a:cs typeface="Times New Roman" pitchFamily="18" charset="0"/>
              </a:rPr>
              <a:t>.</a:t>
            </a:r>
          </a:p>
          <a:p>
            <a:pPr marL="530225" indent="-530225">
              <a:buClr>
                <a:srgbClr val="0000FF"/>
              </a:buClr>
              <a:buNone/>
            </a:pPr>
            <a:r>
              <a:rPr lang="en-US" sz="3600" dirty="0" err="1" smtClean="0">
                <a:latin typeface="Times New Roman" pitchFamily="18" charset="0"/>
                <a:cs typeface="Times New Roman" pitchFamily="18" charset="0"/>
              </a:rPr>
              <a:t>K</a:t>
            </a:r>
            <a:r>
              <a:rPr lang="en-US" sz="3600" baseline="-25000" dirty="0" err="1" smtClean="0">
                <a:latin typeface="Times New Roman" pitchFamily="18" charset="0"/>
                <a:cs typeface="Times New Roman" pitchFamily="18" charset="0"/>
              </a:rPr>
              <a:t>c</a:t>
            </a:r>
            <a:r>
              <a:rPr lang="en-US" sz="3600" baseline="-25000" dirty="0" smtClean="0">
                <a:latin typeface="Times New Roman" pitchFamily="18" charset="0"/>
                <a:cs typeface="Times New Roman" pitchFamily="18" charset="0"/>
              </a:rPr>
              <a:t> </a:t>
            </a:r>
            <a:r>
              <a:rPr lang="en-US" sz="3600" dirty="0" smtClean="0">
                <a:latin typeface="Times New Roman" pitchFamily="18" charset="0"/>
                <a:cs typeface="Times New Roman" pitchFamily="18" charset="0"/>
              </a:rPr>
              <a:t>= 0,0055n</a:t>
            </a:r>
            <a:r>
              <a:rPr lang="en-US" sz="3600" baseline="-25000" dirty="0" smtClean="0">
                <a:latin typeface="Times New Roman" pitchFamily="18" charset="0"/>
                <a:cs typeface="Times New Roman" pitchFamily="18" charset="0"/>
              </a:rPr>
              <a:t>s</a:t>
            </a:r>
            <a:r>
              <a:rPr lang="en-US" sz="3600" baseline="50000" dirty="0" smtClean="0">
                <a:latin typeface="Times New Roman" pitchFamily="18" charset="0"/>
                <a:cs typeface="Times New Roman" pitchFamily="18" charset="0"/>
              </a:rPr>
              <a:t>2/3</a:t>
            </a:r>
            <a:r>
              <a:rPr lang="en-US" sz="3600" dirty="0" smtClean="0">
                <a:latin typeface="Times New Roman" pitchFamily="18" charset="0"/>
                <a:cs typeface="Times New Roman" pitchFamily="18" charset="0"/>
              </a:rPr>
              <a:t>.</a:t>
            </a:r>
          </a:p>
          <a:p>
            <a:pPr marL="530225" indent="-530225">
              <a:buClr>
                <a:srgbClr val="0000FF"/>
              </a:buClr>
              <a:buNone/>
            </a:pPr>
            <a:r>
              <a:rPr lang="en-US" sz="3600" dirty="0" smtClean="0">
                <a:latin typeface="Times New Roman" pitchFamily="18" charset="0"/>
                <a:cs typeface="Times New Roman" pitchFamily="18" charset="0"/>
              </a:rPr>
              <a:t>n</a:t>
            </a:r>
            <a:r>
              <a:rPr lang="en-US" sz="3600" baseline="-25000" dirty="0" smtClean="0">
                <a:latin typeface="Times New Roman" pitchFamily="18" charset="0"/>
                <a:cs typeface="Times New Roman" pitchFamily="18" charset="0"/>
              </a:rPr>
              <a:t>s</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số</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vòng</a:t>
            </a:r>
            <a:r>
              <a:rPr lang="en-US" sz="3600" dirty="0" smtClean="0">
                <a:latin typeface="Times New Roman" pitchFamily="18" charset="0"/>
                <a:cs typeface="Times New Roman" pitchFamily="18" charset="0"/>
              </a:rPr>
              <a:t> quay </a:t>
            </a:r>
            <a:r>
              <a:rPr lang="en-US" sz="3600" dirty="0" err="1" smtClean="0">
                <a:latin typeface="Times New Roman" pitchFamily="18" charset="0"/>
                <a:cs typeface="Times New Roman" pitchFamily="18" charset="0"/>
              </a:rPr>
              <a:t>đặc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trưng</a:t>
            </a:r>
            <a:r>
              <a:rPr lang="en-US" sz="3600" dirty="0" smtClean="0">
                <a:latin typeface="Times New Roman" pitchFamily="18" charset="0"/>
                <a:cs typeface="Times New Roman" pitchFamily="18" charset="0"/>
              </a:rPr>
              <a:t>.</a:t>
            </a:r>
          </a:p>
          <a:p>
            <a:pPr marL="530225" indent="-530225">
              <a:buClr>
                <a:srgbClr val="0000FF"/>
              </a:buClr>
              <a:buNone/>
            </a:pPr>
            <a:r>
              <a:rPr lang="en-US" sz="3600" dirty="0" smtClean="0">
                <a:latin typeface="Times New Roman" pitchFamily="18" charset="0"/>
                <a:cs typeface="Times New Roman" pitchFamily="18" charset="0"/>
              </a:rPr>
              <a:t>H </a:t>
            </a:r>
            <a:r>
              <a:rPr lang="en-US" sz="3600" dirty="0" err="1" smtClean="0">
                <a:latin typeface="Times New Roman" pitchFamily="18" charset="0"/>
                <a:cs typeface="Times New Roman" pitchFamily="18" charset="0"/>
              </a:rPr>
              <a:t>là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cột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áp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toàn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phần</a:t>
            </a:r>
            <a:r>
              <a:rPr lang="en-US" sz="3600" dirty="0" smtClean="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4" name="Rectangle 4"/>
          <p:cNvSpPr>
            <a:spLocks noChangeArrowheads="1"/>
          </p:cNvSpPr>
          <p:nvPr/>
        </p:nvSpPr>
        <p:spPr bwMode="auto">
          <a:xfrm>
            <a:off x="228600" y="0"/>
            <a:ext cx="8823325" cy="620713"/>
          </a:xfrm>
          <a:prstGeom prst="rect">
            <a:avLst/>
          </a:prstGeom>
          <a:noFill/>
          <a:ln w="9525">
            <a:noFill/>
            <a:miter lim="800000"/>
            <a:headEnd/>
            <a:tailEnd/>
          </a:ln>
        </p:spPr>
        <p:txBody>
          <a:bodyPr anchor="ctr"/>
          <a:lstStyle/>
          <a:p>
            <a:pPr algn="just" eaLnBrk="0" hangingPunct="0"/>
            <a:r>
              <a:rPr lang="en-US" b="1" dirty="0">
                <a:solidFill>
                  <a:srgbClr val="FF0000"/>
                </a:solidFill>
                <a:cs typeface="Times New Roman" pitchFamily="18" charset="0"/>
              </a:rPr>
              <a:t>V</a:t>
            </a:r>
            <a:r>
              <a:rPr lang="en-US" b="1" dirty="0" smtClean="0">
                <a:solidFill>
                  <a:srgbClr val="FF0000"/>
                </a:solidFill>
                <a:cs typeface="Times New Roman" pitchFamily="18" charset="0"/>
              </a:rPr>
              <a:t>I</a:t>
            </a:r>
            <a:r>
              <a:rPr lang="en-US" b="1" dirty="0">
                <a:solidFill>
                  <a:srgbClr val="FF0000"/>
                </a:solidFill>
                <a:cs typeface="Times New Roman" pitchFamily="18" charset="0"/>
              </a:rPr>
              <a:t>. CÁC LÝ THUYẾT CƠ BẢN VỀ BƠM</a:t>
            </a:r>
          </a:p>
        </p:txBody>
      </p:sp>
      <p:sp>
        <p:nvSpPr>
          <p:cNvPr id="5" name="Text Box 7"/>
          <p:cNvSpPr txBox="1">
            <a:spLocks noChangeArrowheads="1"/>
          </p:cNvSpPr>
          <p:nvPr/>
        </p:nvSpPr>
        <p:spPr bwMode="auto">
          <a:xfrm>
            <a:off x="515938" y="476250"/>
            <a:ext cx="7272337" cy="579438"/>
          </a:xfrm>
          <a:prstGeom prst="rect">
            <a:avLst/>
          </a:prstGeom>
          <a:noFill/>
          <a:ln w="9525">
            <a:noFill/>
            <a:miter lim="800000"/>
            <a:headEnd/>
            <a:tailEnd/>
          </a:ln>
        </p:spPr>
        <p:txBody>
          <a:bodyPr>
            <a:spAutoFit/>
          </a:bodyPr>
          <a:lstStyle/>
          <a:p>
            <a:pPr>
              <a:spcBef>
                <a:spcPct val="50000"/>
              </a:spcBef>
            </a:pPr>
            <a:r>
              <a:rPr lang="en-US" sz="3200" b="1" dirty="0">
                <a:cs typeface="Times New Roman" pitchFamily="18" charset="0"/>
              </a:rPr>
              <a:t>1. </a:t>
            </a:r>
            <a:r>
              <a:rPr lang="en-US" sz="3200" b="1" dirty="0" err="1">
                <a:cs typeface="Times New Roman" pitchFamily="18" charset="0"/>
              </a:rPr>
              <a:t>Bơm</a:t>
            </a:r>
            <a:r>
              <a:rPr lang="en-US" sz="3200" b="1" dirty="0">
                <a:cs typeface="Times New Roman" pitchFamily="18" charset="0"/>
              </a:rPr>
              <a:t> </a:t>
            </a:r>
            <a:r>
              <a:rPr lang="en-US" sz="3200" b="1" dirty="0" err="1" smtClean="0">
                <a:cs typeface="Times New Roman" pitchFamily="18" charset="0"/>
              </a:rPr>
              <a:t>hướng</a:t>
            </a:r>
            <a:r>
              <a:rPr lang="en-US" sz="3200" b="1" dirty="0" smtClean="0">
                <a:cs typeface="Times New Roman" pitchFamily="18" charset="0"/>
              </a:rPr>
              <a:t> </a:t>
            </a:r>
            <a:r>
              <a:rPr lang="en-US" sz="3200" b="1" dirty="0" err="1" smtClean="0">
                <a:cs typeface="Times New Roman" pitchFamily="18" charset="0"/>
              </a:rPr>
              <a:t>trục</a:t>
            </a:r>
            <a:endParaRPr lang="en-US" sz="3200" b="1" dirty="0">
              <a:cs typeface="Times New Roman" pitchFamily="18" charset="0"/>
            </a:endParaRPr>
          </a:p>
        </p:txBody>
      </p:sp>
      <p:sp>
        <p:nvSpPr>
          <p:cNvPr id="6" name="Text Box 99"/>
          <p:cNvSpPr txBox="1">
            <a:spLocks noChangeArrowheads="1"/>
          </p:cNvSpPr>
          <p:nvPr/>
        </p:nvSpPr>
        <p:spPr bwMode="auto">
          <a:xfrm>
            <a:off x="876300" y="981075"/>
            <a:ext cx="7734300" cy="584775"/>
          </a:xfrm>
          <a:prstGeom prst="rect">
            <a:avLst/>
          </a:prstGeom>
          <a:noFill/>
          <a:ln w="9525">
            <a:noFill/>
            <a:miter lim="800000"/>
            <a:headEnd/>
            <a:tailEnd/>
          </a:ln>
        </p:spPr>
        <p:txBody>
          <a:bodyPr>
            <a:spAutoFit/>
          </a:bodyPr>
          <a:lstStyle/>
          <a:p>
            <a:pPr>
              <a:spcBef>
                <a:spcPct val="50000"/>
              </a:spcBef>
            </a:pPr>
            <a:r>
              <a:rPr lang="en-US" sz="3200" i="1" u="sng" dirty="0" smtClean="0">
                <a:cs typeface="Times New Roman" pitchFamily="18" charset="0"/>
              </a:rPr>
              <a:t>c. </a:t>
            </a:r>
            <a:r>
              <a:rPr lang="en-US" sz="3200" i="1" u="sng" dirty="0" err="1" smtClean="0">
                <a:cs typeface="Times New Roman" pitchFamily="18" charset="0"/>
              </a:rPr>
              <a:t>Lưu</a:t>
            </a:r>
            <a:r>
              <a:rPr lang="en-US" sz="3200" i="1" u="sng" dirty="0" smtClean="0">
                <a:cs typeface="Times New Roman" pitchFamily="18" charset="0"/>
              </a:rPr>
              <a:t> </a:t>
            </a:r>
            <a:r>
              <a:rPr lang="en-US" sz="3200" i="1" u="sng" dirty="0" err="1" smtClean="0">
                <a:cs typeface="Times New Roman" pitchFamily="18" charset="0"/>
              </a:rPr>
              <a:t>lượng</a:t>
            </a:r>
            <a:r>
              <a:rPr lang="en-US" sz="3200" i="1" u="sng" dirty="0" smtClean="0">
                <a:cs typeface="Times New Roman" pitchFamily="18" charset="0"/>
              </a:rPr>
              <a:t> </a:t>
            </a:r>
            <a:r>
              <a:rPr lang="en-US" sz="3200" i="1" u="sng" dirty="0" err="1" smtClean="0">
                <a:cs typeface="Times New Roman" pitchFamily="18" charset="0"/>
              </a:rPr>
              <a:t>bơm</a:t>
            </a:r>
            <a:r>
              <a:rPr lang="en-US" sz="3200" i="1" u="sng" dirty="0" smtClean="0">
                <a:cs typeface="Times New Roman" pitchFamily="18" charset="0"/>
              </a:rPr>
              <a:t>:</a:t>
            </a:r>
            <a:endParaRPr lang="en-US" sz="3200" i="1" u="sng" dirty="0">
              <a:cs typeface="Times New Roman" pitchFamily="18" charset="0"/>
            </a:endParaRPr>
          </a:p>
        </p:txBody>
      </p:sp>
      <p:graphicFrame>
        <p:nvGraphicFramePr>
          <p:cNvPr id="7" name="Object 6"/>
          <p:cNvGraphicFramePr>
            <a:graphicFrameLocks noChangeAspect="1"/>
          </p:cNvGraphicFramePr>
          <p:nvPr/>
        </p:nvGraphicFramePr>
        <p:xfrm>
          <a:off x="1828800" y="1676400"/>
          <a:ext cx="3059430" cy="838200"/>
        </p:xfrm>
        <a:graphic>
          <a:graphicData uri="http://schemas.openxmlformats.org/presentationml/2006/ole">
            <p:oleObj spid="_x0000_s148482" name="Equation" r:id="rId3" imgW="927000" imgH="253800" progId="Equation.DSMT4">
              <p:embed/>
            </p:oleObj>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20540" descr="C:\Documents and Settings\Administrator.HOME\Desktop\untitled.bmp"/>
          <p:cNvPicPr>
            <a:picLocks noChangeAspect="1" noChangeArrowheads="1"/>
          </p:cNvPicPr>
          <p:nvPr/>
        </p:nvPicPr>
        <p:blipFill>
          <a:blip r:embed="rId2" cstate="print"/>
          <a:srcRect/>
          <a:stretch>
            <a:fillRect/>
          </a:stretch>
        </p:blipFill>
        <p:spPr bwMode="auto">
          <a:xfrm>
            <a:off x="3923928" y="3048000"/>
            <a:ext cx="5220072" cy="3571876"/>
          </a:xfrm>
          <a:prstGeom prst="rect">
            <a:avLst/>
          </a:prstGeom>
          <a:noFill/>
          <a:ln w="9525">
            <a:noFill/>
            <a:miter lim="800000"/>
            <a:headEnd/>
            <a:tailEnd/>
          </a:ln>
        </p:spPr>
      </p:pic>
      <p:sp>
        <p:nvSpPr>
          <p:cNvPr id="2" name="Title 1"/>
          <p:cNvSpPr>
            <a:spLocks noGrp="1"/>
          </p:cNvSpPr>
          <p:nvPr>
            <p:ph type="title"/>
          </p:nvPr>
        </p:nvSpPr>
        <p:spPr>
          <a:xfrm>
            <a:off x="0" y="0"/>
            <a:ext cx="8933688" cy="1285860"/>
          </a:xfrm>
        </p:spPr>
        <p:txBody>
          <a:bodyPr>
            <a:normAutofit fontScale="90000"/>
          </a:bodyPr>
          <a:lstStyle/>
          <a:p>
            <a:r>
              <a:rPr lang="en-US" dirty="0" err="1" smtClean="0">
                <a:solidFill>
                  <a:srgbClr val="FF0000"/>
                </a:solidFill>
                <a:latin typeface="Times New Roman" pitchFamily="18" charset="0"/>
                <a:cs typeface="Times New Roman" pitchFamily="18" charset="0"/>
              </a:rPr>
              <a:t>ĐƯỜNG</a:t>
            </a:r>
            <a:r>
              <a:rPr lang="en-US" dirty="0" smtClean="0">
                <a:solidFill>
                  <a:srgbClr val="FF0000"/>
                </a:solidFill>
                <a:latin typeface="Times New Roman" pitchFamily="18" charset="0"/>
                <a:cs typeface="Times New Roman" pitchFamily="18" charset="0"/>
              </a:rPr>
              <a:t> ĐẶC TÍNH CỦA BƠM LY TÂM VÀ BƠM HƯỚNG TRỤC</a:t>
            </a:r>
            <a:endParaRPr lang="vi-VN"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381000" y="1447800"/>
            <a:ext cx="7862150" cy="5143512"/>
          </a:xfrm>
        </p:spPr>
        <p:txBody>
          <a:bodyPr>
            <a:normAutofit/>
          </a:bodyPr>
          <a:lstStyle/>
          <a:p>
            <a:pPr marL="514350" indent="-514350">
              <a:buAutoNum type="alphaUcPeriod"/>
            </a:pPr>
            <a:r>
              <a:rPr lang="en-US" sz="2800" dirty="0" err="1" smtClean="0">
                <a:solidFill>
                  <a:srgbClr val="FF0000"/>
                </a:solidFill>
                <a:latin typeface="Times New Roman" pitchFamily="18" charset="0"/>
                <a:cs typeface="Times New Roman" pitchFamily="18" charset="0"/>
              </a:rPr>
              <a:t>BƠM</a:t>
            </a:r>
            <a:r>
              <a:rPr lang="en-US" sz="2800" dirty="0" smtClean="0">
                <a:solidFill>
                  <a:srgbClr val="FF0000"/>
                </a:solidFill>
                <a:latin typeface="Times New Roman" pitchFamily="18" charset="0"/>
                <a:cs typeface="Times New Roman" pitchFamily="18" charset="0"/>
              </a:rPr>
              <a:t> LY TÂM</a:t>
            </a:r>
          </a:p>
          <a:p>
            <a:pPr marL="514350" indent="-514350">
              <a:buNone/>
            </a:pPr>
            <a:r>
              <a:rPr lang="en-US" sz="2800" dirty="0">
                <a:solidFill>
                  <a:srgbClr val="FF0000"/>
                </a:solidFill>
                <a:latin typeface="Times New Roman" pitchFamily="18" charset="0"/>
                <a:cs typeface="Times New Roman" pitchFamily="18" charset="0"/>
              </a:rPr>
              <a:t> </a:t>
            </a:r>
            <a:r>
              <a:rPr lang="en-US" sz="2800" dirty="0" smtClean="0">
                <a:solidFill>
                  <a:srgbClr val="0070C0"/>
                </a:solidFill>
                <a:latin typeface="Times New Roman" pitchFamily="18" charset="0"/>
                <a:cs typeface="Times New Roman" pitchFamily="18" charset="0"/>
              </a:rPr>
              <a:t>1) </a:t>
            </a:r>
            <a:r>
              <a:rPr lang="en-US" sz="2800" dirty="0" err="1" smtClean="0">
                <a:solidFill>
                  <a:srgbClr val="0070C0"/>
                </a:solidFill>
                <a:latin typeface="Times New Roman" pitchFamily="18" charset="0"/>
                <a:cs typeface="Times New Roman" pitchFamily="18" charset="0"/>
              </a:rPr>
              <a:t>Đường</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đặc</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tính</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làm</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việc</a:t>
            </a:r>
            <a:endParaRPr lang="en-US" sz="2800" dirty="0" smtClean="0">
              <a:solidFill>
                <a:srgbClr val="0070C0"/>
              </a:solidFill>
              <a:latin typeface="Times New Roman" pitchFamily="18" charset="0"/>
              <a:cs typeface="Times New Roman" pitchFamily="18" charset="0"/>
            </a:endParaRPr>
          </a:p>
          <a:p>
            <a:pPr marL="514350" indent="-514350">
              <a:buNone/>
            </a:pPr>
            <a:r>
              <a:rPr lang="en-US" sz="2800" dirty="0">
                <a:solidFill>
                  <a:srgbClr val="0070C0"/>
                </a:solidFill>
                <a:latin typeface="Times New Roman" pitchFamily="18" charset="0"/>
                <a:cs typeface="Times New Roman" pitchFamily="18" charset="0"/>
              </a:rPr>
              <a:t> </a:t>
            </a:r>
            <a:r>
              <a:rPr lang="en-US" sz="2800" dirty="0" smtClean="0">
                <a:solidFill>
                  <a:srgbClr val="0070C0"/>
                </a:solidFill>
                <a:latin typeface="Times New Roman" pitchFamily="18" charset="0"/>
                <a:cs typeface="Times New Roman" pitchFamily="18" charset="0"/>
              </a:rPr>
              <a:t>  a. </a:t>
            </a:r>
            <a:r>
              <a:rPr lang="en-US" sz="2800" dirty="0" err="1" smtClean="0">
                <a:solidFill>
                  <a:srgbClr val="0070C0"/>
                </a:solidFill>
                <a:latin typeface="Times New Roman" pitchFamily="18" charset="0"/>
                <a:cs typeface="Times New Roman" pitchFamily="18" charset="0"/>
              </a:rPr>
              <a:t>Đường</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đặc</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tính</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tính</a:t>
            </a:r>
            <a:r>
              <a:rPr lang="en-US" sz="2800" dirty="0" smtClean="0">
                <a:solidFill>
                  <a:srgbClr val="0070C0"/>
                </a:solidFill>
                <a:latin typeface="Times New Roman" pitchFamily="18" charset="0"/>
                <a:cs typeface="Times New Roman" pitchFamily="18" charset="0"/>
              </a:rPr>
              <a:t> </a:t>
            </a:r>
            <a:r>
              <a:rPr lang="en-US" sz="2800" dirty="0" err="1" smtClean="0">
                <a:solidFill>
                  <a:srgbClr val="0070C0"/>
                </a:solidFill>
                <a:latin typeface="Times New Roman" pitchFamily="18" charset="0"/>
                <a:cs typeface="Times New Roman" pitchFamily="18" charset="0"/>
              </a:rPr>
              <a:t>toán</a:t>
            </a:r>
            <a:r>
              <a:rPr lang="en-US" sz="2800" dirty="0" smtClean="0">
                <a:solidFill>
                  <a:srgbClr val="0070C0"/>
                </a:solidFill>
                <a:latin typeface="Times New Roman" pitchFamily="18" charset="0"/>
                <a:cs typeface="Times New Roman" pitchFamily="18" charset="0"/>
              </a:rPr>
              <a:t>:</a:t>
            </a:r>
            <a:endParaRPr lang="vi-VN" sz="2800" dirty="0">
              <a:solidFill>
                <a:srgbClr val="FF0000"/>
              </a:solidFill>
              <a:latin typeface="Times New Roman" pitchFamily="18" charset="0"/>
              <a:cs typeface="Times New Roman" pitchFamily="18" charset="0"/>
            </a:endParaRPr>
          </a:p>
        </p:txBody>
      </p:sp>
      <p:sp>
        <p:nvSpPr>
          <p:cNvPr id="10" name="Slide Number Placeholder 9"/>
          <p:cNvSpPr>
            <a:spLocks noGrp="1"/>
          </p:cNvSpPr>
          <p:nvPr>
            <p:ph type="sldNum" sz="quarter" idx="12"/>
          </p:nvPr>
        </p:nvSpPr>
        <p:spPr/>
        <p:txBody>
          <a:bodyPr/>
          <a:lstStyle/>
          <a:p>
            <a:fld id="{1126F3C1-BF31-4E75-9447-5BD724E6E682}" type="slidenum">
              <a:rPr lang="vi-VN" smtClean="0"/>
              <a:pPr/>
              <a:t>43</a:t>
            </a:fld>
            <a:endParaRPr lang="vi-VN"/>
          </a:p>
        </p:txBody>
      </p:sp>
      <p:sp>
        <p:nvSpPr>
          <p:cNvPr id="24582" name="Rectangle 6"/>
          <p:cNvSpPr>
            <a:spLocks noChangeArrowheads="1"/>
          </p:cNvSpPr>
          <p:nvPr/>
        </p:nvSpPr>
        <p:spPr bwMode="auto">
          <a:xfrm>
            <a:off x="381000" y="3195459"/>
            <a:ext cx="3657600" cy="36625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Đây</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là</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1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đường</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thẳng</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không</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qua gốc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toạ</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độ</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có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độ</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dốc</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phụ</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thuộc</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vào</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góc</a:t>
            </a:r>
            <a:r>
              <a:rPr kumimoji="0" lang="en-US" sz="240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p>
          <a:p>
            <a:pPr lvl="0" algn="just" fontAlgn="base">
              <a:spcBef>
                <a:spcPct val="0"/>
              </a:spcBef>
              <a:spcAft>
                <a:spcPct val="0"/>
              </a:spcAft>
            </a:pPr>
            <a:r>
              <a:rPr lang="en-US" sz="16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Nếu</a:t>
            </a:r>
            <a:r>
              <a:rPr lang="en-U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sym typeface="Symbol"/>
              </a:rPr>
              <a:t></a:t>
            </a:r>
            <a:r>
              <a:rPr lang="en-US" sz="2400" baseline="-25000" dirty="0" smtClean="0">
                <a:latin typeface="Times New Roman" pitchFamily="18" charset="0"/>
                <a:cs typeface="Times New Roman" pitchFamily="18" charset="0"/>
                <a:sym typeface="Symbol"/>
              </a:rPr>
              <a:t>2</a:t>
            </a:r>
            <a:r>
              <a:rPr lang="en-US" sz="2400" dirty="0" smtClean="0">
                <a:latin typeface="Times New Roman" pitchFamily="18" charset="0"/>
                <a:cs typeface="Times New Roman" pitchFamily="18" charset="0"/>
                <a:sym typeface="Symbol"/>
              </a:rPr>
              <a:t> &lt;90 ta có </a:t>
            </a:r>
            <a:r>
              <a:rPr lang="vi-VN" sz="2400" dirty="0" smtClean="0">
                <a:latin typeface="Times New Roman" pitchFamily="18" charset="0"/>
                <a:cs typeface="Times New Roman" pitchFamily="18" charset="0"/>
                <a:sym typeface="Symbol"/>
              </a:rPr>
              <a:t>đường</a:t>
            </a:r>
            <a:r>
              <a:rPr lang="en-US" sz="2400" dirty="0" smtClean="0">
                <a:latin typeface="Times New Roman" pitchFamily="18" charset="0"/>
                <a:cs typeface="Times New Roman" pitchFamily="18" charset="0"/>
                <a:sym typeface="Symbol"/>
              </a:rPr>
              <a:t> AD</a:t>
            </a:r>
          </a:p>
          <a:p>
            <a:pPr lvl="0" algn="just" fontAlgn="base">
              <a:spcBef>
                <a:spcPct val="0"/>
              </a:spcBef>
              <a:spcAft>
                <a:spcPct val="0"/>
              </a:spcAft>
            </a:pPr>
            <a:r>
              <a:rPr lang="en-US" sz="2400" dirty="0" smtClean="0">
                <a:latin typeface="Times New Roman" pitchFamily="18" charset="0"/>
                <a:cs typeface="Times New Roman" pitchFamily="18" charset="0"/>
                <a:sym typeface="Symbol"/>
              </a:rPr>
              <a: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Nếu</a:t>
            </a:r>
            <a:r>
              <a:rPr lang="en-U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sym typeface="Symbol"/>
              </a:rPr>
              <a:t></a:t>
            </a:r>
            <a:r>
              <a:rPr lang="en-US" sz="2400" baseline="-25000" dirty="0" smtClean="0">
                <a:latin typeface="Times New Roman" pitchFamily="18" charset="0"/>
                <a:cs typeface="Times New Roman" pitchFamily="18" charset="0"/>
                <a:sym typeface="Symbol"/>
              </a:rPr>
              <a:t>2</a:t>
            </a:r>
            <a:r>
              <a:rPr lang="en-US" sz="2400" dirty="0" smtClean="0">
                <a:latin typeface="Times New Roman" pitchFamily="18" charset="0"/>
                <a:cs typeface="Times New Roman" pitchFamily="18" charset="0"/>
                <a:sym typeface="Symbol"/>
              </a:rPr>
              <a:t> =90 ta có </a:t>
            </a:r>
            <a:r>
              <a:rPr lang="vi-VN" sz="2400" dirty="0" smtClean="0">
                <a:latin typeface="Times New Roman" pitchFamily="18" charset="0"/>
                <a:cs typeface="Times New Roman" pitchFamily="18" charset="0"/>
                <a:sym typeface="Symbol"/>
              </a:rPr>
              <a:t>đường</a:t>
            </a:r>
            <a:r>
              <a:rPr lang="en-US" sz="2400" dirty="0" smtClean="0">
                <a:latin typeface="Times New Roman" pitchFamily="18" charset="0"/>
                <a:cs typeface="Times New Roman" pitchFamily="18" charset="0"/>
                <a:sym typeface="Symbol"/>
              </a:rPr>
              <a:t> AC</a:t>
            </a:r>
          </a:p>
          <a:p>
            <a:pPr lvl="0" algn="just" fontAlgn="base">
              <a:spcBef>
                <a:spcPct val="0"/>
              </a:spcBef>
              <a:spcAft>
                <a:spcPct val="0"/>
              </a:spcAft>
            </a:pPr>
            <a:r>
              <a:rPr lang="en-US" sz="2400" dirty="0" smtClean="0">
                <a:latin typeface="Times New Roman" pitchFamily="18" charset="0"/>
                <a:cs typeface="Times New Roman" pitchFamily="18" charset="0"/>
                <a:sym typeface="Symbol"/>
              </a:rPr>
              <a: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Nếu</a:t>
            </a:r>
            <a:r>
              <a:rPr lang="en-U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sym typeface="Symbol"/>
              </a:rPr>
              <a:t></a:t>
            </a:r>
            <a:r>
              <a:rPr lang="en-US" sz="2400" baseline="-25000" dirty="0" smtClean="0">
                <a:latin typeface="Times New Roman" pitchFamily="18" charset="0"/>
                <a:cs typeface="Times New Roman" pitchFamily="18" charset="0"/>
                <a:sym typeface="Symbol"/>
              </a:rPr>
              <a:t>2</a:t>
            </a:r>
            <a:r>
              <a:rPr lang="en-US" sz="2400" dirty="0" smtClean="0">
                <a:latin typeface="Times New Roman" pitchFamily="18" charset="0"/>
                <a:cs typeface="Times New Roman" pitchFamily="18" charset="0"/>
                <a:sym typeface="Symbol"/>
              </a:rPr>
              <a:t> &gt;90 ta có </a:t>
            </a:r>
            <a:r>
              <a:rPr lang="vi-VN" sz="2400" dirty="0" smtClean="0">
                <a:latin typeface="Times New Roman" pitchFamily="18" charset="0"/>
                <a:cs typeface="Times New Roman" pitchFamily="18" charset="0"/>
                <a:sym typeface="Symbol"/>
              </a:rPr>
              <a:t>đường</a:t>
            </a:r>
            <a:r>
              <a:rPr lang="en-US" sz="2400" dirty="0" smtClean="0">
                <a:latin typeface="Times New Roman" pitchFamily="18" charset="0"/>
                <a:cs typeface="Times New Roman" pitchFamily="18" charset="0"/>
                <a:sym typeface="Symbol"/>
              </a:rPr>
              <a:t> AB</a:t>
            </a:r>
          </a:p>
          <a:p>
            <a:pPr lvl="0" algn="just" fontAlgn="base">
              <a:spcBef>
                <a:spcPct val="0"/>
              </a:spcBef>
              <a:spcAft>
                <a:spcPct val="0"/>
              </a:spcAft>
            </a:pPr>
            <a:endParaRPr kumimoji="0" lang="en-US" sz="160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4583" name="Rectangle 7"/>
          <p:cNvSpPr>
            <a:spLocks noChangeArrowheads="1"/>
          </p:cNvSpPr>
          <p:nvPr/>
        </p:nvSpPr>
        <p:spPr bwMode="auto">
          <a:xfrm>
            <a:off x="0" y="752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a:t>
            </a:r>
            <a:r>
              <a:rPr kumimoji="0" lang="vi-VN" sz="800" b="0" i="0" u="none" strike="noStrike" cap="none" normalizeH="0" baseline="0" smtClean="0">
                <a:ln>
                  <a:noFill/>
                </a:ln>
                <a:solidFill>
                  <a:schemeClr val="tx1"/>
                </a:solidFill>
                <a:effectLst/>
                <a:latin typeface="Arial" pitchFamily="34" charset="0"/>
                <a:cs typeface="Arial" pitchFamily="34" charset="0"/>
              </a:rPr>
              <a:t> </a:t>
            </a:r>
            <a:endParaRPr kumimoji="0" lang="vi-VN"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checkerboard(across)">
                                      <p:cBhvr>
                                        <p:cTn id="7"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81" descr="h06"/>
          <p:cNvPicPr>
            <a:picLocks noChangeAspect="1" noChangeArrowheads="1"/>
          </p:cNvPicPr>
          <p:nvPr/>
        </p:nvPicPr>
        <p:blipFill>
          <a:blip r:embed="rId2" cstate="print"/>
          <a:srcRect/>
          <a:stretch>
            <a:fillRect/>
          </a:stretch>
        </p:blipFill>
        <p:spPr bwMode="auto">
          <a:xfrm>
            <a:off x="3890804" y="2179712"/>
            <a:ext cx="5253196" cy="4678288"/>
          </a:xfrm>
          <a:prstGeom prst="rect">
            <a:avLst/>
          </a:prstGeom>
          <a:noFill/>
          <a:ln w="9525">
            <a:noFill/>
            <a:miter lim="800000"/>
            <a:headEnd/>
            <a:tailEnd/>
          </a:ln>
        </p:spPr>
      </p:pic>
      <p:sp>
        <p:nvSpPr>
          <p:cNvPr id="2" name="Title 1"/>
          <p:cNvSpPr>
            <a:spLocks noGrp="1"/>
          </p:cNvSpPr>
          <p:nvPr>
            <p:ph type="title"/>
          </p:nvPr>
        </p:nvSpPr>
        <p:spPr>
          <a:xfrm>
            <a:off x="228600" y="228600"/>
            <a:ext cx="8229600" cy="1143000"/>
          </a:xfrm>
        </p:spPr>
        <p:txBody>
          <a:bodyPr/>
          <a:lstStyle/>
          <a:p>
            <a:r>
              <a:rPr lang="en-US" dirty="0" smtClean="0">
                <a:solidFill>
                  <a:srgbClr val="FF0000"/>
                </a:solidFill>
                <a:latin typeface="Times New Roman" pitchFamily="18" charset="0"/>
                <a:cs typeface="Times New Roman" pitchFamily="18" charset="0"/>
              </a:rPr>
              <a:t>BƠM LY TÂM</a:t>
            </a:r>
            <a:endParaRPr lang="vi-VN"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1676400"/>
            <a:ext cx="8229600" cy="4389120"/>
          </a:xfrm>
        </p:spPr>
        <p:txBody>
          <a:bodyPr/>
          <a:lstStyle/>
          <a:p>
            <a:pPr>
              <a:buNone/>
            </a:pPr>
            <a:r>
              <a:rPr lang="en-US" dirty="0" smtClean="0">
                <a:latin typeface="Times New Roman" pitchFamily="18" charset="0"/>
                <a:cs typeface="Times New Roman" pitchFamily="18" charset="0"/>
              </a:rPr>
              <a:t> b) </a:t>
            </a:r>
            <a:r>
              <a:rPr lang="en-US" dirty="0" err="1" smtClean="0">
                <a:solidFill>
                  <a:srgbClr val="0070C0"/>
                </a:solidFill>
                <a:latin typeface="Times New Roman" pitchFamily="18" charset="0"/>
                <a:cs typeface="Times New Roman" pitchFamily="18" charset="0"/>
              </a:rPr>
              <a:t>Đường</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đặc</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tính</a:t>
            </a:r>
            <a:r>
              <a:rPr lang="en-US" dirty="0" smtClean="0">
                <a:solidFill>
                  <a:srgbClr val="0070C0"/>
                </a:solidFill>
                <a:latin typeface="Times New Roman" pitchFamily="18" charset="0"/>
                <a:cs typeface="Times New Roman" pitchFamily="18" charset="0"/>
              </a:rPr>
              <a:t> thực </a:t>
            </a:r>
            <a:r>
              <a:rPr lang="en-US" dirty="0" err="1" smtClean="0">
                <a:solidFill>
                  <a:srgbClr val="0070C0"/>
                </a:solidFill>
                <a:latin typeface="Times New Roman" pitchFamily="18" charset="0"/>
                <a:cs typeface="Times New Roman" pitchFamily="18" charset="0"/>
              </a:rPr>
              <a:t>nghiệm</a:t>
            </a:r>
            <a:endParaRPr lang="en-US" dirty="0" smtClean="0">
              <a:solidFill>
                <a:srgbClr val="0070C0"/>
              </a:solidFill>
              <a:latin typeface="Times New Roman" pitchFamily="18" charset="0"/>
              <a:cs typeface="Times New Roman" pitchFamily="18" charset="0"/>
            </a:endParaRPr>
          </a:p>
          <a:p>
            <a:pPr>
              <a:buNone/>
            </a:pPr>
            <a:endParaRPr lang="vi-VN" dirty="0">
              <a:latin typeface="Times New Roma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1126F3C1-BF31-4E75-9447-5BD724E6E682}" type="slidenum">
              <a:rPr lang="vi-VN" smtClean="0"/>
              <a:pPr/>
              <a:t>44</a:t>
            </a:fld>
            <a:endParaRPr lang="vi-VN"/>
          </a:p>
        </p:txBody>
      </p:sp>
      <p:sp>
        <p:nvSpPr>
          <p:cNvPr id="26627" name="Rectangle 3"/>
          <p:cNvSpPr>
            <a:spLocks noChangeArrowheads="1"/>
          </p:cNvSpPr>
          <p:nvPr/>
        </p:nvSpPr>
        <p:spPr bwMode="auto">
          <a:xfrm>
            <a:off x="381000" y="2514600"/>
            <a:ext cx="403386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lang="en-US" sz="2400" dirty="0" err="1" smtClean="0">
                <a:latin typeface="Times New Roman" pitchFamily="18" charset="0"/>
                <a:ea typeface="Times New Roman" pitchFamily="18" charset="0"/>
                <a:cs typeface="Times New Roman" pitchFamily="18" charset="0"/>
              </a:rPr>
              <a:t>Cách</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xây</a:t>
            </a:r>
            <a:r>
              <a:rPr lang="en-US" sz="2400" dirty="0" smtClean="0">
                <a:latin typeface="Times New Roman" pitchFamily="18" charset="0"/>
                <a:ea typeface="Times New Roman" pitchFamily="18" charset="0"/>
                <a:cs typeface="Times New Roman" pitchFamily="18" charset="0"/>
              </a:rPr>
              <a:t> d</a:t>
            </a:r>
            <a:r>
              <a:rPr lang="vi-VN" sz="2400" dirty="0" smtClean="0">
                <a:latin typeface="Times New Roman" pitchFamily="18" charset="0"/>
                <a:ea typeface="Times New Roman" pitchFamily="18" charset="0"/>
                <a:cs typeface="Times New Roman" pitchFamily="18" charset="0"/>
              </a:rPr>
              <a:t>ựng</a:t>
            </a:r>
            <a:r>
              <a:rPr lang="en-US" sz="2400" dirty="0" smtClean="0">
                <a:latin typeface="Times New Roman" pitchFamily="18" charset="0"/>
                <a:ea typeface="Times New Roman" pitchFamily="18" charset="0"/>
                <a:cs typeface="Times New Roman" pitchFamily="18" charset="0"/>
              </a:rPr>
              <a:t> </a:t>
            </a:r>
            <a:r>
              <a:rPr lang="vi-VN" sz="2400" dirty="0" smtClean="0">
                <a:latin typeface="Times New Roman" pitchFamily="18" charset="0"/>
                <a:ea typeface="Times New Roman" pitchFamily="18" charset="0"/>
                <a:cs typeface="Times New Roman" pitchFamily="18" charset="0"/>
              </a:rPr>
              <a:t>đường</a:t>
            </a:r>
            <a:r>
              <a:rPr lang="en-US" sz="2400" dirty="0" smtClean="0">
                <a:latin typeface="Times New Roman" pitchFamily="18" charset="0"/>
                <a:ea typeface="Times New Roman" pitchFamily="18" charset="0"/>
                <a:cs typeface="Times New Roman" pitchFamily="18" charset="0"/>
              </a:rPr>
              <a:t> b</a:t>
            </a:r>
            <a:r>
              <a:rPr lang="vi-VN" sz="2400" dirty="0" smtClean="0">
                <a:latin typeface="Times New Roman" pitchFamily="18" charset="0"/>
                <a:ea typeface="Times New Roman" pitchFamily="18" charset="0"/>
                <a:cs typeface="Times New Roman" pitchFamily="18" charset="0"/>
              </a:rPr>
              <a:t>ằng</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tính</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toán</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rất</a:t>
            </a:r>
            <a:r>
              <a:rPr lang="en-US" sz="2400" dirty="0" smtClean="0">
                <a:latin typeface="Times New Roman" pitchFamily="18" charset="0"/>
                <a:ea typeface="Times New Roman" pitchFamily="18" charset="0"/>
                <a:cs typeface="Times New Roman" pitchFamily="18" charset="0"/>
              </a:rPr>
              <a:t> ph</a:t>
            </a:r>
            <a:r>
              <a:rPr lang="vi-VN" sz="2400" dirty="0" smtClean="0">
                <a:latin typeface="Times New Roman" pitchFamily="18" charset="0"/>
                <a:ea typeface="Times New Roman" pitchFamily="18" charset="0"/>
                <a:cs typeface="Times New Roman" pitchFamily="18" charset="0"/>
              </a:rPr>
              <a:t>ức</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tạp</a:t>
            </a:r>
            <a:r>
              <a:rPr lang="en-US" sz="2400" dirty="0" smtClean="0">
                <a:latin typeface="Times New Roman" pitchFamily="18" charset="0"/>
                <a:ea typeface="Times New Roman" pitchFamily="18" charset="0"/>
                <a:cs typeface="Times New Roman" pitchFamily="18" charset="0"/>
              </a:rPr>
              <a:t> và </a:t>
            </a:r>
            <a:r>
              <a:rPr lang="en-US" sz="2400" dirty="0" err="1" smtClean="0">
                <a:latin typeface="Times New Roman" pitchFamily="18" charset="0"/>
                <a:ea typeface="Times New Roman" pitchFamily="18" charset="0"/>
                <a:cs typeface="Times New Roman" pitchFamily="18" charset="0"/>
              </a:rPr>
              <a:t>khó</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kh</a:t>
            </a:r>
            <a:r>
              <a:rPr lang="vi-VN" sz="2400" dirty="0" smtClean="0">
                <a:latin typeface="Times New Roman" pitchFamily="18" charset="0"/>
                <a:ea typeface="Times New Roman" pitchFamily="18" charset="0"/>
                <a:cs typeface="Times New Roman" pitchFamily="18" charset="0"/>
              </a:rPr>
              <a:t>ă</a:t>
            </a:r>
            <a:r>
              <a:rPr lang="en-US" sz="2400" dirty="0" err="1" smtClean="0">
                <a:latin typeface="Times New Roman" pitchFamily="18" charset="0"/>
                <a:ea typeface="Times New Roman" pitchFamily="18" charset="0"/>
                <a:cs typeface="Times New Roman" pitchFamily="18" charset="0"/>
              </a:rPr>
              <a:t>n.B</a:t>
            </a:r>
            <a:r>
              <a:rPr lang="vi-VN" sz="2400" dirty="0" smtClean="0">
                <a:latin typeface="Times New Roman" pitchFamily="18" charset="0"/>
                <a:ea typeface="Times New Roman" pitchFamily="18" charset="0"/>
                <a:cs typeface="Times New Roman" pitchFamily="18" charset="0"/>
              </a:rPr>
              <a:t>ởi</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vậy</a:t>
            </a:r>
            <a:r>
              <a:rPr lang="en-US" sz="2400" dirty="0" smtClean="0">
                <a:latin typeface="Times New Roman" pitchFamily="18" charset="0"/>
                <a:ea typeface="Times New Roman" pitchFamily="18" charset="0"/>
                <a:cs typeface="Times New Roman" pitchFamily="18" charset="0"/>
              </a:rPr>
              <a:t>, trong </a:t>
            </a:r>
            <a:r>
              <a:rPr lang="en-US" sz="2400" dirty="0" err="1" smtClean="0">
                <a:latin typeface="Times New Roman" pitchFamily="18" charset="0"/>
                <a:ea typeface="Times New Roman" pitchFamily="18" charset="0"/>
                <a:cs typeface="Times New Roman" pitchFamily="18" charset="0"/>
              </a:rPr>
              <a:t>kỹ</a:t>
            </a:r>
            <a:r>
              <a:rPr lang="en-US" sz="2400" dirty="0" smtClean="0">
                <a:latin typeface="Times New Roman" pitchFamily="18" charset="0"/>
                <a:ea typeface="Times New Roman" pitchFamily="18" charset="0"/>
                <a:cs typeface="Times New Roman" pitchFamily="18" charset="0"/>
              </a:rPr>
              <a:t> thuật </a:t>
            </a:r>
            <a:r>
              <a:rPr lang="en-US" sz="2400" dirty="0" err="1" smtClean="0">
                <a:latin typeface="Times New Roman" pitchFamily="18" charset="0"/>
                <a:ea typeface="Times New Roman" pitchFamily="18" charset="0"/>
                <a:cs typeface="Times New Roman" pitchFamily="18" charset="0"/>
              </a:rPr>
              <a:t>th</a:t>
            </a:r>
            <a:r>
              <a:rPr lang="vi-VN" sz="2400" dirty="0" smtClean="0">
                <a:latin typeface="Times New Roman" pitchFamily="18" charset="0"/>
                <a:ea typeface="Times New Roman" pitchFamily="18" charset="0"/>
                <a:cs typeface="Times New Roman" pitchFamily="18" charset="0"/>
              </a:rPr>
              <a:t>ường</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xây</a:t>
            </a:r>
            <a:r>
              <a:rPr lang="en-US" sz="2400" dirty="0" smtClean="0">
                <a:latin typeface="Times New Roman" pitchFamily="18" charset="0"/>
                <a:ea typeface="Times New Roman" pitchFamily="18" charset="0"/>
                <a:cs typeface="Times New Roman" pitchFamily="18" charset="0"/>
              </a:rPr>
              <a:t> d</a:t>
            </a:r>
            <a:r>
              <a:rPr lang="vi-VN" sz="2400" dirty="0" smtClean="0">
                <a:latin typeface="Times New Roman" pitchFamily="18" charset="0"/>
                <a:ea typeface="Times New Roman" pitchFamily="18" charset="0"/>
                <a:cs typeface="Times New Roman" pitchFamily="18" charset="0"/>
              </a:rPr>
              <a:t>ựng</a:t>
            </a:r>
            <a:r>
              <a:rPr lang="en-US" sz="2400" dirty="0" smtClean="0">
                <a:latin typeface="Times New Roman" pitchFamily="18" charset="0"/>
                <a:ea typeface="Times New Roman" pitchFamily="18" charset="0"/>
                <a:cs typeface="Times New Roman" pitchFamily="18" charset="0"/>
              </a:rPr>
              <a:t> các </a:t>
            </a:r>
            <a:r>
              <a:rPr lang="vi-VN" sz="2400" dirty="0" smtClean="0">
                <a:latin typeface="Times New Roman" pitchFamily="18" charset="0"/>
                <a:ea typeface="Times New Roman" pitchFamily="18" charset="0"/>
                <a:cs typeface="Times New Roman" pitchFamily="18" charset="0"/>
              </a:rPr>
              <a:t>đường</a:t>
            </a:r>
            <a:r>
              <a:rPr lang="en-US" sz="2400" dirty="0" smtClean="0">
                <a:latin typeface="Times New Roman" pitchFamily="18" charset="0"/>
                <a:ea typeface="Times New Roman" pitchFamily="18" charset="0"/>
                <a:cs typeface="Times New Roman" pitchFamily="18" charset="0"/>
              </a:rPr>
              <a:t> </a:t>
            </a:r>
            <a:r>
              <a:rPr lang="vi-VN" sz="2400" dirty="0" smtClean="0">
                <a:latin typeface="Times New Roman" pitchFamily="18" charset="0"/>
                <a:ea typeface="Times New Roman" pitchFamily="18" charset="0"/>
                <a:cs typeface="Times New Roman" pitchFamily="18" charset="0"/>
              </a:rPr>
              <a:t>đặc</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tính</a:t>
            </a:r>
            <a:r>
              <a:rPr lang="en-US" sz="2400" dirty="0" smtClean="0">
                <a:latin typeface="Times New Roman" pitchFamily="18" charset="0"/>
                <a:ea typeface="Times New Roman" pitchFamily="18" charset="0"/>
                <a:cs typeface="Times New Roman" pitchFamily="18" charset="0"/>
              </a:rPr>
              <a:t> b</a:t>
            </a:r>
            <a:r>
              <a:rPr lang="vi-VN" sz="2400" dirty="0" smtClean="0">
                <a:latin typeface="Times New Roman" pitchFamily="18" charset="0"/>
                <a:ea typeface="Times New Roman" pitchFamily="18" charset="0"/>
                <a:cs typeface="Times New Roman" pitchFamily="18" charset="0"/>
              </a:rPr>
              <a:t>ằng</a:t>
            </a:r>
            <a:r>
              <a:rPr lang="en-US" sz="2400" dirty="0" smtClean="0">
                <a:latin typeface="Times New Roman" pitchFamily="18" charset="0"/>
                <a:ea typeface="Times New Roman" pitchFamily="18" charset="0"/>
                <a:cs typeface="Times New Roman" pitchFamily="18" charset="0"/>
              </a:rPr>
              <a:t> các số liệu </a:t>
            </a:r>
            <a:r>
              <a:rPr lang="vi-VN" sz="2400" dirty="0" smtClean="0">
                <a:latin typeface="Times New Roman" pitchFamily="18" charset="0"/>
                <a:ea typeface="Times New Roman" pitchFamily="18" charset="0"/>
                <a:cs typeface="Times New Roman" pitchFamily="18" charset="0"/>
              </a:rPr>
              <a:t>đ</a:t>
            </a:r>
            <a:r>
              <a:rPr lang="en-US" sz="2400" dirty="0" smtClean="0">
                <a:latin typeface="Times New Roman" pitchFamily="18" charset="0"/>
                <a:ea typeface="Times New Roman" pitchFamily="18" charset="0"/>
                <a:cs typeface="Times New Roman" pitchFamily="18" charset="0"/>
              </a:rPr>
              <a:t>o </a:t>
            </a:r>
            <a:r>
              <a:rPr lang="vi-VN" sz="2400" dirty="0" smtClean="0">
                <a:latin typeface="Times New Roman" pitchFamily="18" charset="0"/>
                <a:ea typeface="Times New Roman" pitchFamily="18" charset="0"/>
                <a:cs typeface="Times New Roman" pitchFamily="18" charset="0"/>
              </a:rPr>
              <a:t>được</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khi</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khảo</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nghiệm</a:t>
            </a:r>
            <a:r>
              <a:rPr lang="en-US" sz="2400" dirty="0" smtClean="0">
                <a:latin typeface="Times New Roman" pitchFamily="18" charset="0"/>
                <a:ea typeface="Times New Roman" pitchFamily="18" charset="0"/>
                <a:cs typeface="Times New Roman" pitchFamily="18" charset="0"/>
              </a:rPr>
              <a:t> trên các máy </a:t>
            </a:r>
            <a:r>
              <a:rPr lang="en-US" sz="2400" dirty="0" err="1" smtClean="0">
                <a:latin typeface="Times New Roman" pitchFamily="18" charset="0"/>
                <a:ea typeface="Times New Roman" pitchFamily="18" charset="0"/>
                <a:cs typeface="Times New Roman" pitchFamily="18" charset="0"/>
              </a:rPr>
              <a:t>cụ</a:t>
            </a:r>
            <a:r>
              <a:rPr lang="en-US" sz="2400" dirty="0" smtClean="0">
                <a:latin typeface="Times New Roman" pitchFamily="18" charset="0"/>
                <a:ea typeface="Times New Roman" pitchFamily="18" charset="0"/>
                <a:cs typeface="Times New Roman" pitchFamily="18" charset="0"/>
              </a:rPr>
              <a:t> thể gọi </a:t>
            </a:r>
            <a:r>
              <a:rPr lang="en-US" sz="2400" dirty="0" err="1" smtClean="0">
                <a:latin typeface="Times New Roman" pitchFamily="18" charset="0"/>
                <a:ea typeface="Times New Roman" pitchFamily="18" charset="0"/>
                <a:cs typeface="Times New Roman" pitchFamily="18" charset="0"/>
              </a:rPr>
              <a:t>là</a:t>
            </a:r>
            <a:r>
              <a:rPr lang="en-US" sz="2400" dirty="0" smtClean="0">
                <a:latin typeface="Times New Roman" pitchFamily="18" charset="0"/>
                <a:ea typeface="Times New Roman" pitchFamily="18" charset="0"/>
                <a:cs typeface="Times New Roman" pitchFamily="18" charset="0"/>
              </a:rPr>
              <a:t> </a:t>
            </a:r>
            <a:r>
              <a:rPr lang="vi-VN" sz="2400" dirty="0" smtClean="0">
                <a:latin typeface="Times New Roman" pitchFamily="18" charset="0"/>
                <a:ea typeface="Times New Roman" pitchFamily="18" charset="0"/>
                <a:cs typeface="Times New Roman" pitchFamily="18" charset="0"/>
              </a:rPr>
              <a:t>đường</a:t>
            </a:r>
            <a:r>
              <a:rPr lang="en-US" sz="2400" dirty="0" smtClean="0">
                <a:latin typeface="Times New Roman" pitchFamily="18" charset="0"/>
                <a:ea typeface="Times New Roman" pitchFamily="18" charset="0"/>
                <a:cs typeface="Times New Roman" pitchFamily="18" charset="0"/>
              </a:rPr>
              <a:t> </a:t>
            </a:r>
            <a:r>
              <a:rPr lang="vi-VN" sz="2400" dirty="0" smtClean="0">
                <a:latin typeface="Times New Roman" pitchFamily="18" charset="0"/>
                <a:ea typeface="Times New Roman" pitchFamily="18" charset="0"/>
                <a:cs typeface="Times New Roman" pitchFamily="18" charset="0"/>
              </a:rPr>
              <a:t>đặc</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tính</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th</a:t>
            </a:r>
            <a:r>
              <a:rPr lang="vi-VN" sz="2400" dirty="0" smtClean="0">
                <a:latin typeface="Times New Roman" pitchFamily="18" charset="0"/>
                <a:ea typeface="Times New Roman" pitchFamily="18" charset="0"/>
                <a:cs typeface="Times New Roman" pitchFamily="18" charset="0"/>
              </a:rPr>
              <a:t>ực</a:t>
            </a:r>
            <a:r>
              <a:rPr lang="en-US" sz="2400" dirty="0" smtClean="0">
                <a:latin typeface="Times New Roman" pitchFamily="18" charset="0"/>
                <a:ea typeface="Times New Roman" pitchFamily="18" charset="0"/>
                <a:cs typeface="Times New Roman" pitchFamily="18" charset="0"/>
              </a:rPr>
              <a:t> </a:t>
            </a:r>
            <a:r>
              <a:rPr lang="en-US" sz="2400" dirty="0" err="1" smtClean="0">
                <a:latin typeface="Times New Roman" pitchFamily="18" charset="0"/>
                <a:ea typeface="Times New Roman" pitchFamily="18" charset="0"/>
                <a:cs typeface="Times New Roman" pitchFamily="18" charset="0"/>
              </a:rPr>
              <a:t>nghiệm</a:t>
            </a:r>
            <a:endParaRPr kumimoji="0" lang="en-US" sz="240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4"/>
          <p:cNvPicPr>
            <a:picLocks noChangeAspect="1" noChangeArrowheads="1"/>
          </p:cNvPicPr>
          <p:nvPr/>
        </p:nvPicPr>
        <p:blipFill>
          <a:blip r:embed="rId2" cstate="print"/>
          <a:srcRect/>
          <a:stretch>
            <a:fillRect/>
          </a:stretch>
        </p:blipFill>
        <p:spPr bwMode="auto">
          <a:xfrm>
            <a:off x="3886200" y="2362200"/>
            <a:ext cx="4357686" cy="4293096"/>
          </a:xfrm>
          <a:prstGeom prst="rect">
            <a:avLst/>
          </a:prstGeom>
          <a:noFill/>
          <a:ln w="9525">
            <a:noFill/>
            <a:miter lim="800000"/>
            <a:headEnd/>
            <a:tailEnd/>
          </a:ln>
        </p:spPr>
      </p:pic>
      <p:sp>
        <p:nvSpPr>
          <p:cNvPr id="2" name="Title 1"/>
          <p:cNvSpPr>
            <a:spLocks noGrp="1"/>
          </p:cNvSpPr>
          <p:nvPr>
            <p:ph type="title"/>
          </p:nvPr>
        </p:nvSpPr>
        <p:spPr>
          <a:xfrm>
            <a:off x="457200" y="304800"/>
            <a:ext cx="8229600" cy="1143000"/>
          </a:xfrm>
        </p:spPr>
        <p:txBody>
          <a:bodyPr/>
          <a:lstStyle/>
          <a:p>
            <a:r>
              <a:rPr lang="en-US" dirty="0" smtClean="0">
                <a:solidFill>
                  <a:srgbClr val="FF0000"/>
                </a:solidFill>
                <a:latin typeface="Times New Roman" pitchFamily="18" charset="0"/>
                <a:cs typeface="Times New Roman" pitchFamily="18" charset="0"/>
              </a:rPr>
              <a:t>BƠM LY TÂM</a:t>
            </a:r>
            <a:endParaRPr lang="vi-VN"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828800"/>
            <a:ext cx="8458200" cy="4525963"/>
          </a:xfrm>
        </p:spPr>
        <p:txBody>
          <a:bodyPr/>
          <a:lstStyle/>
          <a:p>
            <a:pPr>
              <a:buNone/>
            </a:pPr>
            <a:r>
              <a:rPr lang="en-US" b="1" dirty="0" err="1">
                <a:latin typeface="Times New Roman" pitchFamily="18" charset="0"/>
                <a:cs typeface="Times New Roman" pitchFamily="18" charset="0"/>
              </a:rPr>
              <a:t>Về</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hình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dạng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có</a:t>
            </a:r>
            <a:r>
              <a:rPr lang="en-US" b="1" dirty="0">
                <a:latin typeface="Times New Roman" pitchFamily="18" charset="0"/>
                <a:cs typeface="Times New Roman" pitchFamily="18" charset="0"/>
              </a:rPr>
              <a:t> 3 </a:t>
            </a:r>
            <a:r>
              <a:rPr lang="en-US" b="1" dirty="0" err="1">
                <a:latin typeface="Times New Roman" pitchFamily="18" charset="0"/>
                <a:cs typeface="Times New Roman" pitchFamily="18" charset="0"/>
              </a:rPr>
              <a:t>loại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đường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đặc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tính</a:t>
            </a:r>
            <a:r>
              <a:rPr lang="en-US" b="1" dirty="0">
                <a:latin typeface="Times New Roman" pitchFamily="18" charset="0"/>
                <a:cs typeface="Times New Roman" pitchFamily="18" charset="0"/>
              </a:rPr>
              <a:t>:</a:t>
            </a:r>
            <a:endParaRPr lang="vi-VN" dirty="0">
              <a:latin typeface="Times New Roman" pitchFamily="18" charset="0"/>
              <a:cs typeface="Times New Roman" pitchFamily="18" charset="0"/>
            </a:endParaRPr>
          </a:p>
          <a:p>
            <a:pPr>
              <a:buFont typeface="Wingdings" pitchFamily="2" charset="2"/>
              <a:buChar char="v"/>
            </a:pP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dốc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đứng</a:t>
            </a:r>
            <a:r>
              <a:rPr lang="en-US" sz="2400" dirty="0">
                <a:latin typeface="Times New Roman" pitchFamily="18" charset="0"/>
                <a:cs typeface="Times New Roman" pitchFamily="18" charset="0"/>
              </a:rPr>
              <a:t>:  I</a:t>
            </a:r>
            <a:endParaRPr lang="vi-VN" sz="2400" dirty="0">
              <a:latin typeface="Times New Roman" pitchFamily="18" charset="0"/>
              <a:cs typeface="Times New Roman" pitchFamily="18" charset="0"/>
            </a:endParaRPr>
          </a:p>
          <a:p>
            <a:pPr>
              <a:buFont typeface="Wingdings" pitchFamily="2" charset="2"/>
              <a:buChar char="v"/>
            </a:pP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dốc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vừa</a:t>
            </a:r>
            <a:r>
              <a:rPr lang="en-US" sz="2400" dirty="0">
                <a:latin typeface="Times New Roman" pitchFamily="18" charset="0"/>
                <a:cs typeface="Times New Roman" pitchFamily="18" charset="0"/>
              </a:rPr>
              <a:t> :  II</a:t>
            </a:r>
            <a:endParaRPr lang="vi-VN" sz="2400" dirty="0">
              <a:latin typeface="Times New Roman" pitchFamily="18" charset="0"/>
              <a:cs typeface="Times New Roman" pitchFamily="18" charset="0"/>
            </a:endParaRPr>
          </a:p>
          <a:p>
            <a:pPr>
              <a:buFont typeface="Wingdings" pitchFamily="2" charset="2"/>
              <a:buChar char="v"/>
            </a:pP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lồi</a:t>
            </a:r>
            <a:r>
              <a:rPr lang="en-US" sz="2400" dirty="0">
                <a:latin typeface="Times New Roman" pitchFamily="18" charset="0"/>
                <a:cs typeface="Times New Roman" pitchFamily="18" charset="0"/>
              </a:rPr>
              <a:t>       :   III     </a:t>
            </a:r>
            <a:endParaRPr lang="vi-VN" sz="2400" dirty="0">
              <a:latin typeface="Times New Roman" pitchFamily="18" charset="0"/>
              <a:cs typeface="Times New Roman" pitchFamily="18" charset="0"/>
            </a:endParaRPr>
          </a:p>
          <a:p>
            <a:pPr>
              <a:buNone/>
            </a:pPr>
            <a:endParaRPr lang="vi-VN" dirty="0">
              <a:latin typeface="Times New Roman" pitchFamily="18" charset="0"/>
              <a:cs typeface="Times New Roman" pitchFamily="18" charset="0"/>
            </a:endParaRPr>
          </a:p>
        </p:txBody>
      </p:sp>
      <p:sp>
        <p:nvSpPr>
          <p:cNvPr id="8" name="Slide Number Placeholder 7"/>
          <p:cNvSpPr>
            <a:spLocks noGrp="1"/>
          </p:cNvSpPr>
          <p:nvPr>
            <p:ph type="sldNum" sz="quarter" idx="12"/>
          </p:nvPr>
        </p:nvSpPr>
        <p:spPr/>
        <p:txBody>
          <a:bodyPr/>
          <a:lstStyle/>
          <a:p>
            <a:fld id="{1126F3C1-BF31-4E75-9447-5BD724E6E682}" type="slidenum">
              <a:rPr lang="vi-VN" smtClean="0"/>
              <a:pPr/>
              <a:t>45</a:t>
            </a:fld>
            <a:endParaRPr lang="vi-VN"/>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additive="base">
                                        <p:cTn id="7" dur="500" fill="hold"/>
                                        <p:tgtEl>
                                          <p:spTgt spid="27652"/>
                                        </p:tgtEl>
                                        <p:attrNameLst>
                                          <p:attrName>ppt_x</p:attrName>
                                        </p:attrNameLst>
                                      </p:cBhvr>
                                      <p:tavLst>
                                        <p:tav tm="0">
                                          <p:val>
                                            <p:strVal val="#ppt_x"/>
                                          </p:val>
                                        </p:tav>
                                        <p:tav tm="100000">
                                          <p:val>
                                            <p:strVal val="#ppt_x"/>
                                          </p:val>
                                        </p:tav>
                                      </p:tavLst>
                                    </p:anim>
                                    <p:anim calcmode="lin" valueType="num">
                                      <p:cBhvr additive="base">
                                        <p:cTn id="8" dur="500" fill="hold"/>
                                        <p:tgtEl>
                                          <p:spTgt spid="276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389120"/>
          </a:xfrm>
        </p:spPr>
        <p:txBody>
          <a:bodyPr/>
          <a:lstStyle/>
          <a:p>
            <a:pPr>
              <a:buNone/>
            </a:pPr>
            <a:r>
              <a:rPr lang="en-US" b="1" i="1" dirty="0" smtClean="0"/>
              <a:t>Công </a:t>
            </a:r>
            <a:r>
              <a:rPr lang="en-US" b="1" i="1" dirty="0" err="1" smtClean="0"/>
              <a:t>dụng</a:t>
            </a:r>
            <a:r>
              <a:rPr lang="en-US" b="1" i="1" dirty="0" smtClean="0"/>
              <a:t> của các </a:t>
            </a:r>
            <a:r>
              <a:rPr lang="vi-VN" b="1" i="1" dirty="0" smtClean="0"/>
              <a:t>đường</a:t>
            </a:r>
            <a:r>
              <a:rPr lang="en-US" b="1" i="1" dirty="0" smtClean="0"/>
              <a:t> </a:t>
            </a:r>
            <a:r>
              <a:rPr lang="vi-VN" b="1" i="1" dirty="0" smtClean="0"/>
              <a:t>đặc</a:t>
            </a:r>
            <a:r>
              <a:rPr lang="en-US" b="1" i="1" dirty="0" smtClean="0"/>
              <a:t> </a:t>
            </a:r>
            <a:r>
              <a:rPr lang="en-US" b="1" i="1" dirty="0" err="1" smtClean="0"/>
              <a:t>tính</a:t>
            </a:r>
            <a:r>
              <a:rPr lang="en-US" b="1" i="1" dirty="0" smtClean="0"/>
              <a:t> </a:t>
            </a:r>
            <a:r>
              <a:rPr lang="en-US" b="1" i="1" dirty="0" err="1" smtClean="0"/>
              <a:t>làm</a:t>
            </a:r>
            <a:r>
              <a:rPr lang="en-US" b="1" i="1" dirty="0" smtClean="0"/>
              <a:t> </a:t>
            </a:r>
            <a:r>
              <a:rPr lang="en-US" b="1" i="1" dirty="0" err="1" smtClean="0"/>
              <a:t>việc</a:t>
            </a:r>
            <a:r>
              <a:rPr lang="en-US" b="1" i="1" dirty="0" smtClean="0"/>
              <a:t> của b</a:t>
            </a:r>
            <a:r>
              <a:rPr lang="vi-VN" b="1" i="1" dirty="0" smtClean="0"/>
              <a:t>ơ</a:t>
            </a:r>
            <a:r>
              <a:rPr lang="en-US" b="1" i="1" dirty="0" smtClean="0"/>
              <a:t>m:</a:t>
            </a:r>
          </a:p>
          <a:p>
            <a:pPr>
              <a:buNone/>
            </a:pPr>
            <a:r>
              <a:rPr lang="en-US" dirty="0" smtClean="0"/>
              <a:t>-Qua các </a:t>
            </a:r>
            <a:r>
              <a:rPr lang="vi-VN" dirty="0" smtClean="0"/>
              <a:t>đường</a:t>
            </a:r>
            <a:r>
              <a:rPr lang="en-US" dirty="0" smtClean="0"/>
              <a:t> </a:t>
            </a:r>
            <a:r>
              <a:rPr lang="vi-VN" dirty="0" smtClean="0"/>
              <a:t>đặ</a:t>
            </a:r>
            <a:r>
              <a:rPr lang="en-US" dirty="0" smtClean="0"/>
              <a:t>c </a:t>
            </a:r>
            <a:r>
              <a:rPr lang="en-US" dirty="0" err="1" smtClean="0"/>
              <a:t>tính</a:t>
            </a:r>
            <a:r>
              <a:rPr lang="en-US" dirty="0" smtClean="0"/>
              <a:t> </a:t>
            </a:r>
            <a:r>
              <a:rPr lang="en-US" dirty="0" err="1" smtClean="0"/>
              <a:t>thấy</a:t>
            </a:r>
            <a:r>
              <a:rPr lang="en-US" dirty="0" smtClean="0"/>
              <a:t> </a:t>
            </a:r>
            <a:r>
              <a:rPr lang="vi-VN" dirty="0" smtClean="0"/>
              <a:t>được</a:t>
            </a:r>
            <a:r>
              <a:rPr lang="en-US" dirty="0" smtClean="0"/>
              <a:t> khu v</a:t>
            </a:r>
            <a:r>
              <a:rPr lang="vi-VN" dirty="0" smtClean="0"/>
              <a:t>ực</a:t>
            </a:r>
            <a:r>
              <a:rPr lang="en-US" dirty="0" smtClean="0"/>
              <a:t> </a:t>
            </a:r>
            <a:r>
              <a:rPr lang="en-US" dirty="0" err="1" smtClean="0"/>
              <a:t>làm</a:t>
            </a:r>
            <a:r>
              <a:rPr lang="en-US" dirty="0" smtClean="0"/>
              <a:t> </a:t>
            </a:r>
            <a:r>
              <a:rPr lang="en-US" dirty="0" err="1" smtClean="0"/>
              <a:t>việc</a:t>
            </a:r>
            <a:r>
              <a:rPr lang="en-US" dirty="0" smtClean="0"/>
              <a:t> có l</a:t>
            </a:r>
            <a:r>
              <a:rPr lang="vi-VN" dirty="0" smtClean="0"/>
              <a:t>ợi</a:t>
            </a:r>
            <a:r>
              <a:rPr lang="en-US" dirty="0" smtClean="0"/>
              <a:t> </a:t>
            </a:r>
            <a:r>
              <a:rPr lang="en-US" dirty="0" err="1" smtClean="0"/>
              <a:t>nhất</a:t>
            </a:r>
            <a:r>
              <a:rPr lang="en-US" dirty="0" smtClean="0"/>
              <a:t> </a:t>
            </a:r>
            <a:r>
              <a:rPr lang="en-US" dirty="0" err="1" smtClean="0"/>
              <a:t>ứng</a:t>
            </a:r>
            <a:r>
              <a:rPr lang="en-US" dirty="0" smtClean="0"/>
              <a:t> v</a:t>
            </a:r>
            <a:r>
              <a:rPr lang="vi-VN" dirty="0" smtClean="0"/>
              <a:t>ới</a:t>
            </a:r>
            <a:r>
              <a:rPr lang="en-US" dirty="0" smtClean="0"/>
              <a:t> </a:t>
            </a:r>
            <a:r>
              <a:rPr lang="en-US" dirty="0" err="1" smtClean="0"/>
              <a:t>hiệu</a:t>
            </a:r>
            <a:r>
              <a:rPr lang="en-US" dirty="0" smtClean="0"/>
              <a:t> </a:t>
            </a:r>
            <a:r>
              <a:rPr lang="en-US" dirty="0" err="1" smtClean="0"/>
              <a:t>suất</a:t>
            </a:r>
            <a:r>
              <a:rPr lang="en-US" dirty="0" smtClean="0"/>
              <a:t> </a:t>
            </a:r>
            <a:r>
              <a:rPr lang="en-US" dirty="0" err="1" smtClean="0"/>
              <a:t>cao</a:t>
            </a:r>
            <a:r>
              <a:rPr lang="en-US" dirty="0" smtClean="0"/>
              <a:t> </a:t>
            </a:r>
            <a:r>
              <a:rPr lang="en-US" dirty="0" err="1" smtClean="0"/>
              <a:t>nhất</a:t>
            </a:r>
            <a:r>
              <a:rPr lang="en-US" dirty="0" smtClean="0"/>
              <a:t> của b</a:t>
            </a:r>
            <a:r>
              <a:rPr lang="vi-VN" dirty="0" smtClean="0"/>
              <a:t>ơ</a:t>
            </a:r>
            <a:r>
              <a:rPr lang="en-US" dirty="0" smtClean="0"/>
              <a:t>m</a:t>
            </a:r>
          </a:p>
          <a:p>
            <a:pPr>
              <a:buNone/>
            </a:pPr>
            <a:r>
              <a:rPr lang="en-US" dirty="0" smtClean="0"/>
              <a:t>-Qua hình </a:t>
            </a:r>
            <a:r>
              <a:rPr lang="en-US" dirty="0" err="1" smtClean="0"/>
              <a:t>dạng</a:t>
            </a:r>
            <a:r>
              <a:rPr lang="en-US" dirty="0" smtClean="0"/>
              <a:t> của các </a:t>
            </a:r>
            <a:r>
              <a:rPr lang="vi-VN" dirty="0" smtClean="0"/>
              <a:t>đường</a:t>
            </a:r>
            <a:r>
              <a:rPr lang="en-US" dirty="0" smtClean="0"/>
              <a:t> </a:t>
            </a:r>
            <a:r>
              <a:rPr lang="vi-VN" dirty="0" smtClean="0"/>
              <a:t>đặc</a:t>
            </a:r>
            <a:r>
              <a:rPr lang="en-US" dirty="0" smtClean="0"/>
              <a:t> </a:t>
            </a:r>
            <a:r>
              <a:rPr lang="en-US" dirty="0" err="1" smtClean="0"/>
              <a:t>tính</a:t>
            </a:r>
            <a:r>
              <a:rPr lang="en-US" dirty="0" smtClean="0"/>
              <a:t>, ta có thể </a:t>
            </a:r>
            <a:r>
              <a:rPr lang="en-US" dirty="0" err="1" smtClean="0"/>
              <a:t>biết</a:t>
            </a:r>
            <a:r>
              <a:rPr lang="en-US" dirty="0" smtClean="0"/>
              <a:t> </a:t>
            </a:r>
            <a:r>
              <a:rPr lang="vi-VN" dirty="0" smtClean="0"/>
              <a:t>được</a:t>
            </a:r>
            <a:r>
              <a:rPr lang="en-US" dirty="0" smtClean="0"/>
              <a:t> </a:t>
            </a:r>
            <a:r>
              <a:rPr lang="en-US" dirty="0" err="1" smtClean="0"/>
              <a:t>tính</a:t>
            </a:r>
            <a:r>
              <a:rPr lang="en-US" dirty="0" smtClean="0"/>
              <a:t> n</a:t>
            </a:r>
            <a:r>
              <a:rPr lang="vi-VN" dirty="0" smtClean="0"/>
              <a:t>ă</a:t>
            </a:r>
            <a:r>
              <a:rPr lang="en-US" dirty="0" err="1" smtClean="0"/>
              <a:t>ng</a:t>
            </a:r>
            <a:r>
              <a:rPr lang="en-US" dirty="0" smtClean="0"/>
              <a:t> </a:t>
            </a:r>
            <a:r>
              <a:rPr lang="en-US" dirty="0" err="1" smtClean="0"/>
              <a:t>làm</a:t>
            </a:r>
            <a:r>
              <a:rPr lang="en-US" dirty="0" smtClean="0"/>
              <a:t> </a:t>
            </a:r>
            <a:r>
              <a:rPr lang="en-US" dirty="0" err="1" smtClean="0"/>
              <a:t>việc</a:t>
            </a:r>
            <a:r>
              <a:rPr lang="en-US" dirty="0" smtClean="0"/>
              <a:t> của b</a:t>
            </a:r>
            <a:r>
              <a:rPr lang="vi-VN" dirty="0" smtClean="0"/>
              <a:t>ơ</a:t>
            </a:r>
            <a:r>
              <a:rPr lang="en-US" dirty="0" smtClean="0"/>
              <a:t>m </a:t>
            </a:r>
            <a:r>
              <a:rPr lang="vi-VN" dirty="0" smtClean="0"/>
              <a:t>để</a:t>
            </a:r>
            <a:r>
              <a:rPr lang="en-US" dirty="0" smtClean="0"/>
              <a:t> s</a:t>
            </a:r>
            <a:r>
              <a:rPr lang="vi-VN" dirty="0" smtClean="0"/>
              <a:t>ử</a:t>
            </a:r>
            <a:r>
              <a:rPr lang="en-US" dirty="0" smtClean="0"/>
              <a:t> </a:t>
            </a:r>
            <a:r>
              <a:rPr lang="en-US" dirty="0" err="1" smtClean="0"/>
              <a:t>dụng</a:t>
            </a:r>
            <a:r>
              <a:rPr lang="en-US" dirty="0" smtClean="0"/>
              <a:t> h</a:t>
            </a:r>
            <a:r>
              <a:rPr lang="vi-VN" dirty="0" smtClean="0"/>
              <a:t>ợp</a:t>
            </a:r>
            <a:r>
              <a:rPr lang="en-US" dirty="0" smtClean="0"/>
              <a:t> </a:t>
            </a:r>
            <a:r>
              <a:rPr lang="en-US" dirty="0" err="1" smtClean="0"/>
              <a:t>lý</a:t>
            </a:r>
            <a:endParaRPr lang="en-US" dirty="0"/>
          </a:p>
        </p:txBody>
      </p:sp>
      <p:sp>
        <p:nvSpPr>
          <p:cNvPr id="4" name="Title 1"/>
          <p:cNvSpPr>
            <a:spLocks noGrp="1"/>
          </p:cNvSpPr>
          <p:nvPr>
            <p:ph type="title"/>
          </p:nvPr>
        </p:nvSpPr>
        <p:spPr>
          <a:xfrm>
            <a:off x="228600" y="304800"/>
            <a:ext cx="8229600" cy="1143000"/>
          </a:xfrm>
        </p:spPr>
        <p:txBody>
          <a:bodyPr/>
          <a:lstStyle/>
          <a:p>
            <a:r>
              <a:rPr lang="en-US" dirty="0" smtClean="0">
                <a:solidFill>
                  <a:srgbClr val="FF0000"/>
                </a:solidFill>
                <a:latin typeface="Times New Roman" pitchFamily="18" charset="0"/>
                <a:cs typeface="Times New Roman" pitchFamily="18" charset="0"/>
              </a:rPr>
              <a:t>BƠM LY TÂM</a:t>
            </a:r>
            <a:endParaRPr lang="vi-VN" dirty="0">
              <a:solidFill>
                <a:srgbClr val="FF0000"/>
              </a:solidFill>
              <a:latin typeface="Times New Roman" pitchFamily="18" charset="0"/>
              <a:cs typeface="Times New Roman"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latin typeface="Times New Roman" pitchFamily="18" charset="0"/>
                <a:cs typeface="Times New Roman" pitchFamily="18" charset="0"/>
              </a:rPr>
              <a:t>BƠM LY TÂM</a:t>
            </a:r>
            <a:endParaRPr lang="vi-VN"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1285852" y="1447800"/>
            <a:ext cx="7647836" cy="4800600"/>
          </a:xfrm>
        </p:spPr>
        <p:txBody>
          <a:bodyPr>
            <a:normAutofit/>
          </a:bodyPr>
          <a:lstStyle/>
          <a:p>
            <a:pPr>
              <a:buNone/>
            </a:pPr>
            <a:r>
              <a:rPr lang="en-US" dirty="0" smtClean="0">
                <a:solidFill>
                  <a:srgbClr val="0070C0"/>
                </a:solidFill>
                <a:latin typeface="Times New Roman" pitchFamily="18" charset="0"/>
                <a:cs typeface="Times New Roman" pitchFamily="18" charset="0"/>
              </a:rPr>
              <a:t> 2)</a:t>
            </a:r>
            <a:r>
              <a:rPr lang="en-US" sz="3600" dirty="0" err="1" smtClean="0">
                <a:solidFill>
                  <a:srgbClr val="0070C0"/>
                </a:solidFill>
                <a:latin typeface="Times New Roman" pitchFamily="18" charset="0"/>
                <a:cs typeface="Times New Roman" pitchFamily="18" charset="0"/>
              </a:rPr>
              <a:t>Đường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đặc</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tính</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tổng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hợp</a:t>
            </a:r>
            <a:endParaRPr lang="en-US" sz="3600" dirty="0" smtClean="0">
              <a:solidFill>
                <a:srgbClr val="0070C0"/>
              </a:solidFill>
              <a:latin typeface="Times New Roman" pitchFamily="18" charset="0"/>
              <a:cs typeface="Times New Roman" pitchFamily="18" charset="0"/>
            </a:endParaRPr>
          </a:p>
          <a:p>
            <a:r>
              <a:rPr lang="en-US" sz="2600" dirty="0" err="1">
                <a:latin typeface="Times New Roman" pitchFamily="18" charset="0"/>
                <a:cs typeface="Times New Roman" pitchFamily="18" charset="0"/>
              </a:rPr>
              <a:t>Đường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đặc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tính</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tổng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hợp</a:t>
            </a:r>
            <a:r>
              <a:rPr lang="en-US" sz="2600" dirty="0">
                <a:latin typeface="Times New Roman" pitchFamily="18" charset="0"/>
                <a:cs typeface="Times New Roman" pitchFamily="18" charset="0"/>
              </a:rPr>
              <a:t> của </a:t>
            </a:r>
            <a:r>
              <a:rPr lang="en-US" sz="2600" dirty="0" err="1">
                <a:latin typeface="Times New Roman" pitchFamily="18" charset="0"/>
                <a:cs typeface="Times New Roman" pitchFamily="18" charset="0"/>
              </a:rPr>
              <a:t>bơm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là</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đướng</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biểu</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diễn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quan</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hệ</a:t>
            </a:r>
            <a:r>
              <a:rPr lang="en-US" sz="2600" dirty="0">
                <a:latin typeface="Times New Roman" pitchFamily="18" charset="0"/>
                <a:cs typeface="Times New Roman" pitchFamily="18" charset="0"/>
              </a:rPr>
              <a:t> </a:t>
            </a:r>
            <a:r>
              <a:rPr lang="en-US" sz="2600" dirty="0" smtClean="0">
                <a:latin typeface="Times New Roman" pitchFamily="18" charset="0"/>
                <a:cs typeface="Times New Roman" pitchFamily="18" charset="0"/>
              </a:rPr>
              <a:t>Q-H </a:t>
            </a:r>
            <a:r>
              <a:rPr lang="en-US" sz="2600" dirty="0" err="1">
                <a:latin typeface="Times New Roman" pitchFamily="18" charset="0"/>
                <a:cs typeface="Times New Roman" pitchFamily="18" charset="0"/>
              </a:rPr>
              <a:t>với</a:t>
            </a:r>
            <a:r>
              <a:rPr lang="en-US" sz="2600" dirty="0">
                <a:latin typeface="Times New Roman" pitchFamily="18" charset="0"/>
                <a:cs typeface="Times New Roman" pitchFamily="18" charset="0"/>
              </a:rPr>
              <a:t> các số </a:t>
            </a:r>
            <a:r>
              <a:rPr lang="en-US" sz="2600" dirty="0" err="1">
                <a:latin typeface="Times New Roman" pitchFamily="18" charset="0"/>
                <a:cs typeface="Times New Roman" pitchFamily="18" charset="0"/>
              </a:rPr>
              <a:t>vòng</a:t>
            </a:r>
            <a:r>
              <a:rPr lang="en-US" sz="2600" dirty="0">
                <a:latin typeface="Times New Roman" pitchFamily="18" charset="0"/>
                <a:cs typeface="Times New Roman" pitchFamily="18" charset="0"/>
              </a:rPr>
              <a:t> quay </a:t>
            </a:r>
            <a:r>
              <a:rPr lang="en-US" sz="2600" dirty="0" err="1">
                <a:latin typeface="Times New Roman" pitchFamily="18" charset="0"/>
                <a:cs typeface="Times New Roman" pitchFamily="18" charset="0"/>
              </a:rPr>
              <a:t>làm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việc</a:t>
            </a:r>
            <a:r>
              <a:rPr lang="en-US" sz="2600" dirty="0">
                <a:latin typeface="Times New Roman" pitchFamily="18" charset="0"/>
                <a:cs typeface="Times New Roman" pitchFamily="18" charset="0"/>
              </a:rPr>
              <a:t> của </a:t>
            </a:r>
            <a:r>
              <a:rPr lang="en-US" sz="2600" dirty="0" err="1">
                <a:latin typeface="Times New Roman" pitchFamily="18" charset="0"/>
                <a:cs typeface="Times New Roman" pitchFamily="18" charset="0"/>
              </a:rPr>
              <a:t>bơm</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khác</a:t>
            </a:r>
            <a:r>
              <a:rPr lang="en-US" sz="2600" dirty="0">
                <a:latin typeface="Times New Roman" pitchFamily="18" charset="0"/>
                <a:cs typeface="Times New Roman" pitchFamily="18" charset="0"/>
              </a:rPr>
              <a:t> </a:t>
            </a:r>
            <a:r>
              <a:rPr lang="en-US" sz="2600" dirty="0" err="1">
                <a:latin typeface="Times New Roman" pitchFamily="18" charset="0"/>
                <a:cs typeface="Times New Roman" pitchFamily="18" charset="0"/>
              </a:rPr>
              <a:t>nhau</a:t>
            </a:r>
            <a:r>
              <a:rPr lang="en-US" sz="2600" dirty="0" smtClean="0">
                <a:latin typeface="Times New Roman" pitchFamily="18" charset="0"/>
                <a:cs typeface="Times New Roman" pitchFamily="18" charset="0"/>
              </a:rPr>
              <a:t>.</a:t>
            </a:r>
          </a:p>
          <a:p>
            <a:r>
              <a:rPr lang="vi-VN" sz="2600" dirty="0" smtClean="0">
                <a:latin typeface="Times New Roman" pitchFamily="18" charset="0"/>
                <a:cs typeface="Times New Roman" pitchFamily="18" charset="0"/>
              </a:rPr>
              <a:t>Để</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xây</a:t>
            </a:r>
            <a:r>
              <a:rPr lang="en-US" sz="2600" dirty="0" smtClean="0">
                <a:latin typeface="Times New Roman" pitchFamily="18" charset="0"/>
                <a:cs typeface="Times New Roman" pitchFamily="18" charset="0"/>
              </a:rPr>
              <a:t> d</a:t>
            </a:r>
            <a:r>
              <a:rPr lang="vi-VN" sz="2600" dirty="0" smtClean="0">
                <a:latin typeface="Times New Roman" pitchFamily="18" charset="0"/>
                <a:cs typeface="Times New Roman" pitchFamily="18" charset="0"/>
              </a:rPr>
              <a:t>ựng</a:t>
            </a:r>
            <a:r>
              <a:rPr lang="en-US" sz="2600" dirty="0" smtClean="0">
                <a:latin typeface="Times New Roman" pitchFamily="18" charset="0"/>
                <a:cs typeface="Times New Roman" pitchFamily="18" charset="0"/>
              </a:rPr>
              <a:t> </a:t>
            </a:r>
            <a:r>
              <a:rPr lang="vi-VN" sz="2600" dirty="0" smtClean="0">
                <a:latin typeface="Times New Roman" pitchFamily="18" charset="0"/>
                <a:cs typeface="Times New Roman" pitchFamily="18" charset="0"/>
              </a:rPr>
              <a:t>đường</a:t>
            </a:r>
            <a:r>
              <a:rPr lang="en-US" sz="2600" dirty="0" smtClean="0">
                <a:latin typeface="Times New Roman" pitchFamily="18" charset="0"/>
                <a:cs typeface="Times New Roman" pitchFamily="18" charset="0"/>
              </a:rPr>
              <a:t> </a:t>
            </a:r>
            <a:r>
              <a:rPr lang="vi-VN" sz="2600" dirty="0" smtClean="0">
                <a:latin typeface="Times New Roman" pitchFamily="18" charset="0"/>
                <a:cs typeface="Times New Roman" pitchFamily="18" charset="0"/>
              </a:rPr>
              <a:t>đặc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tính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tổng</a:t>
            </a:r>
            <a:r>
              <a:rPr lang="en-US" sz="2600" dirty="0" smtClean="0">
                <a:latin typeface="Times New Roman" pitchFamily="18" charset="0"/>
                <a:cs typeface="Times New Roman" pitchFamily="18" charset="0"/>
              </a:rPr>
              <a:t> h</a:t>
            </a:r>
            <a:r>
              <a:rPr lang="vi-VN" sz="2600" dirty="0" smtClean="0">
                <a:latin typeface="Times New Roman" pitchFamily="18" charset="0"/>
                <a:cs typeface="Times New Roman" pitchFamily="18" charset="0"/>
              </a:rPr>
              <a:t>ợp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cần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phải</a:t>
            </a:r>
            <a:r>
              <a:rPr lang="en-US" sz="2600" dirty="0" smtClean="0">
                <a:latin typeface="Times New Roman" pitchFamily="18" charset="0"/>
                <a:cs typeface="Times New Roman" pitchFamily="18" charset="0"/>
              </a:rPr>
              <a:t> có các </a:t>
            </a:r>
            <a:r>
              <a:rPr lang="vi-VN" sz="2600" dirty="0" smtClean="0">
                <a:latin typeface="Times New Roman" pitchFamily="18" charset="0"/>
                <a:cs typeface="Times New Roman" pitchFamily="18" charset="0"/>
              </a:rPr>
              <a:t>đường</a:t>
            </a:r>
            <a:r>
              <a:rPr lang="en-US" sz="2600" dirty="0" smtClean="0">
                <a:latin typeface="Times New Roman" pitchFamily="18" charset="0"/>
                <a:cs typeface="Times New Roman" pitchFamily="18" charset="0"/>
              </a:rPr>
              <a:t> </a:t>
            </a:r>
            <a:r>
              <a:rPr lang="vi-VN" sz="2600" dirty="0" smtClean="0">
                <a:latin typeface="Times New Roman" pitchFamily="18" charset="0"/>
                <a:cs typeface="Times New Roman" pitchFamily="18" charset="0"/>
              </a:rPr>
              <a:t>đặc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tính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làm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việc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ứng</a:t>
            </a:r>
            <a:r>
              <a:rPr lang="en-US" sz="2600" dirty="0" smtClean="0">
                <a:latin typeface="Times New Roman" pitchFamily="18" charset="0"/>
                <a:cs typeface="Times New Roman" pitchFamily="18" charset="0"/>
              </a:rPr>
              <a:t> v</a:t>
            </a:r>
            <a:r>
              <a:rPr lang="vi-VN" sz="2600" dirty="0" smtClean="0">
                <a:latin typeface="Times New Roman" pitchFamily="18" charset="0"/>
                <a:cs typeface="Times New Roman" pitchFamily="18" charset="0"/>
              </a:rPr>
              <a:t>ới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nhiều</a:t>
            </a:r>
            <a:r>
              <a:rPr lang="en-US" sz="2600" dirty="0" smtClean="0">
                <a:latin typeface="Times New Roman" pitchFamily="18" charset="0"/>
                <a:cs typeface="Times New Roman" pitchFamily="18" charset="0"/>
              </a:rPr>
              <a:t> số </a:t>
            </a:r>
            <a:r>
              <a:rPr lang="en-US" sz="2600" dirty="0" err="1" smtClean="0">
                <a:latin typeface="Times New Roman" pitchFamily="18" charset="0"/>
                <a:cs typeface="Times New Roman" pitchFamily="18" charset="0"/>
              </a:rPr>
              <a:t>vòng</a:t>
            </a:r>
            <a:r>
              <a:rPr lang="en-US" sz="2600" dirty="0" smtClean="0">
                <a:latin typeface="Times New Roman" pitchFamily="18" charset="0"/>
                <a:cs typeface="Times New Roman" pitchFamily="18" charset="0"/>
              </a:rPr>
              <a:t> quay </a:t>
            </a:r>
            <a:r>
              <a:rPr lang="en-US" sz="2600" dirty="0" err="1" smtClean="0">
                <a:latin typeface="Times New Roman" pitchFamily="18" charset="0"/>
                <a:cs typeface="Times New Roman" pitchFamily="18" charset="0"/>
              </a:rPr>
              <a:t>khác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nhau</a:t>
            </a:r>
            <a:r>
              <a:rPr lang="en-US" sz="2600" dirty="0" smtClean="0">
                <a:latin typeface="Times New Roman" pitchFamily="18" charset="0"/>
                <a:cs typeface="Times New Roman" pitchFamily="18" charset="0"/>
              </a:rPr>
              <a:t> của b</a:t>
            </a:r>
            <a:r>
              <a:rPr lang="vi-VN" sz="2600" dirty="0" smtClean="0">
                <a:latin typeface="Times New Roman" pitchFamily="18" charset="0"/>
                <a:cs typeface="Times New Roman" pitchFamily="18" charset="0"/>
              </a:rPr>
              <a:t>ơ</a:t>
            </a:r>
            <a:r>
              <a:rPr lang="en-US" sz="2600" dirty="0" smtClean="0">
                <a:latin typeface="Times New Roman" pitchFamily="18" charset="0"/>
                <a:cs typeface="Times New Roman" pitchFamily="18" charset="0"/>
              </a:rPr>
              <a:t>m</a:t>
            </a:r>
            <a:endParaRPr lang="vi-VN" sz="26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1126F3C1-BF31-4E75-9447-5BD724E6E682}" type="slidenum">
              <a:rPr lang="vi-VN" smtClean="0"/>
              <a:pPr/>
              <a:t>47</a:t>
            </a:fld>
            <a:endParaRPr lang="vi-VN"/>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143000"/>
          </a:xfrm>
        </p:spPr>
        <p:txBody>
          <a:bodyPr/>
          <a:lstStyle/>
          <a:p>
            <a:r>
              <a:rPr lang="en-US" dirty="0" smtClean="0">
                <a:solidFill>
                  <a:srgbClr val="FF0000"/>
                </a:solidFill>
                <a:latin typeface="Times New Roman" pitchFamily="18" charset="0"/>
                <a:cs typeface="Times New Roman" pitchFamily="18" charset="0"/>
              </a:rPr>
              <a:t>BƠM LY TÂM</a:t>
            </a:r>
            <a:endParaRPr lang="vi-VN"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363272" cy="5069160"/>
          </a:xfrm>
        </p:spPr>
        <p:txBody>
          <a:bodyPr/>
          <a:lstStyle/>
          <a:p>
            <a:pPr>
              <a:buNone/>
            </a:pPr>
            <a:r>
              <a:rPr lang="en-US" dirty="0" err="1" smtClean="0">
                <a:solidFill>
                  <a:srgbClr val="0070C0"/>
                </a:solidFill>
                <a:latin typeface="Times New Roman" pitchFamily="18" charset="0"/>
                <a:cs typeface="Times New Roman" pitchFamily="18" charset="0"/>
              </a:rPr>
              <a:t>Đường</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đặc</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tính</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tổng</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hợp</a:t>
            </a:r>
            <a:r>
              <a:rPr lang="en-US" dirty="0" smtClean="0">
                <a:solidFill>
                  <a:srgbClr val="0070C0"/>
                </a:solidFill>
                <a:latin typeface="Times New Roman" pitchFamily="18" charset="0"/>
                <a:cs typeface="Times New Roman" pitchFamily="18" charset="0"/>
              </a:rPr>
              <a:t> </a:t>
            </a:r>
            <a:endParaRPr lang="vi-VN" dirty="0">
              <a:solidFill>
                <a:srgbClr val="0070C0"/>
              </a:solidFill>
              <a:latin typeface="Times New Roma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1126F3C1-BF31-4E75-9447-5BD724E6E682}" type="slidenum">
              <a:rPr lang="vi-VN" smtClean="0"/>
              <a:pPr/>
              <a:t>48</a:t>
            </a:fld>
            <a:endParaRPr lang="vi-VN"/>
          </a:p>
        </p:txBody>
      </p:sp>
      <p:pic>
        <p:nvPicPr>
          <p:cNvPr id="28675" name="Picture 3"/>
          <p:cNvPicPr>
            <a:picLocks noChangeAspect="1" noChangeArrowheads="1"/>
          </p:cNvPicPr>
          <p:nvPr/>
        </p:nvPicPr>
        <p:blipFill>
          <a:blip r:embed="rId2" cstate="print"/>
          <a:srcRect/>
          <a:stretch>
            <a:fillRect/>
          </a:stretch>
        </p:blipFill>
        <p:spPr bwMode="auto">
          <a:xfrm>
            <a:off x="827584" y="2204864"/>
            <a:ext cx="3816424" cy="4248472"/>
          </a:xfrm>
          <a:prstGeom prst="rect">
            <a:avLst/>
          </a:prstGeom>
          <a:noFill/>
          <a:ln w="9525">
            <a:noFill/>
            <a:miter lim="800000"/>
            <a:headEnd/>
            <a:tailEnd/>
          </a:ln>
        </p:spPr>
      </p:pic>
      <p:pic>
        <p:nvPicPr>
          <p:cNvPr id="28676" name="Picture 4"/>
          <p:cNvPicPr>
            <a:picLocks noChangeAspect="1" noChangeArrowheads="1"/>
          </p:cNvPicPr>
          <p:nvPr/>
        </p:nvPicPr>
        <p:blipFill>
          <a:blip r:embed="rId3" cstate="print"/>
          <a:srcRect/>
          <a:stretch>
            <a:fillRect/>
          </a:stretch>
        </p:blipFill>
        <p:spPr bwMode="auto">
          <a:xfrm>
            <a:off x="5148064" y="2060848"/>
            <a:ext cx="3528392" cy="439248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checkerboard(across)">
                                      <p:cBhvr>
                                        <p:cTn id="7" dur="500"/>
                                        <p:tgtEl>
                                          <p:spTgt spid="286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6"/>
                                        </p:tgtEl>
                                        <p:attrNameLst>
                                          <p:attrName>style.visibility</p:attrName>
                                        </p:attrNameLst>
                                      </p:cBhvr>
                                      <p:to>
                                        <p:strVal val="visible"/>
                                      </p:to>
                                    </p:set>
                                    <p:animEffect transition="in" filter="blinds(horizontal)">
                                      <p:cBhvr>
                                        <p:cTn id="12"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p:cNvPicPr>
            <a:picLocks noChangeAspect="1" noChangeArrowheads="1"/>
          </p:cNvPicPr>
          <p:nvPr/>
        </p:nvPicPr>
        <p:blipFill>
          <a:blip r:embed="rId2" cstate="print"/>
          <a:srcRect/>
          <a:stretch>
            <a:fillRect/>
          </a:stretch>
        </p:blipFill>
        <p:spPr bwMode="auto">
          <a:xfrm>
            <a:off x="857224" y="3357562"/>
            <a:ext cx="3096344" cy="3500438"/>
          </a:xfrm>
          <a:prstGeom prst="rect">
            <a:avLst/>
          </a:prstGeom>
          <a:noFill/>
          <a:ln w="9525">
            <a:noFill/>
            <a:miter lim="800000"/>
            <a:headEnd/>
            <a:tailEnd/>
          </a:ln>
        </p:spPr>
      </p:pic>
      <p:pic>
        <p:nvPicPr>
          <p:cNvPr id="29700" name="Picture 142" descr="h63"/>
          <p:cNvPicPr>
            <a:picLocks noChangeAspect="1" noChangeArrowheads="1"/>
          </p:cNvPicPr>
          <p:nvPr/>
        </p:nvPicPr>
        <p:blipFill>
          <a:blip r:embed="rId3" cstate="print"/>
          <a:srcRect/>
          <a:stretch>
            <a:fillRect/>
          </a:stretch>
        </p:blipFill>
        <p:spPr bwMode="auto">
          <a:xfrm>
            <a:off x="5072071" y="3415272"/>
            <a:ext cx="4071929" cy="3442728"/>
          </a:xfrm>
          <a:prstGeom prst="rect">
            <a:avLst/>
          </a:prstGeom>
          <a:noFill/>
          <a:ln w="9525">
            <a:noFill/>
            <a:miter lim="800000"/>
            <a:headEnd/>
            <a:tailEnd/>
          </a:ln>
        </p:spPr>
      </p:pic>
      <p:sp>
        <p:nvSpPr>
          <p:cNvPr id="2" name="Title 1"/>
          <p:cNvSpPr>
            <a:spLocks noGrp="1"/>
          </p:cNvSpPr>
          <p:nvPr>
            <p:ph type="title"/>
          </p:nvPr>
        </p:nvSpPr>
        <p:spPr>
          <a:xfrm>
            <a:off x="1428728" y="285728"/>
            <a:ext cx="7498080" cy="1143000"/>
          </a:xfrm>
        </p:spPr>
        <p:txBody>
          <a:bodyPr/>
          <a:lstStyle/>
          <a:p>
            <a:r>
              <a:rPr lang="en-US" dirty="0" smtClean="0">
                <a:solidFill>
                  <a:srgbClr val="FF0000"/>
                </a:solidFill>
                <a:latin typeface="Times New Roman" pitchFamily="18" charset="0"/>
                <a:cs typeface="Times New Roman" pitchFamily="18" charset="0"/>
              </a:rPr>
              <a:t>BƠM HƯỚNG TRỤC</a:t>
            </a:r>
            <a:endParaRPr lang="vi-VN"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8435280" cy="5257800"/>
          </a:xfrm>
        </p:spPr>
        <p:txBody>
          <a:bodyPr/>
          <a:lstStyle/>
          <a:p>
            <a:pPr>
              <a:buNone/>
            </a:pPr>
            <a:r>
              <a:rPr lang="en-US" dirty="0" smtClean="0">
                <a:solidFill>
                  <a:srgbClr val="FF0000"/>
                </a:solidFill>
                <a:latin typeface="Times New Roman" pitchFamily="18" charset="0"/>
                <a:cs typeface="Times New Roman" pitchFamily="18" charset="0"/>
              </a:rPr>
              <a:t>B. ĐƯỜNG ĐẶC TÍNH CỦA BƠM HƯỚNG TRỤC</a:t>
            </a:r>
          </a:p>
          <a:p>
            <a:pPr>
              <a:buNone/>
            </a:pP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Đường</a:t>
            </a:r>
            <a:r>
              <a:rPr lang="en-US" b="1" dirty="0" smtClean="0">
                <a:latin typeface="Times New Roman" pitchFamily="18" charset="0"/>
                <a:cs typeface="Times New Roman" pitchFamily="18" charset="0"/>
              </a:rPr>
              <a:t> </a:t>
            </a:r>
            <a:r>
              <a:rPr lang="en-US" b="1" dirty="0" err="1">
                <a:latin typeface="Times New Roman" pitchFamily="18" charset="0"/>
                <a:cs typeface="Times New Roman" pitchFamily="18" charset="0"/>
              </a:rPr>
              <a:t>đặc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tính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của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bơm</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hướng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trục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có</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cánh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dẫn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cố</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định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với</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số</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vòng</a:t>
            </a:r>
            <a:r>
              <a:rPr lang="en-US" b="1" dirty="0">
                <a:latin typeface="Times New Roman" pitchFamily="18" charset="0"/>
                <a:cs typeface="Times New Roman" pitchFamily="18" charset="0"/>
              </a:rPr>
              <a:t> quay </a:t>
            </a:r>
            <a:r>
              <a:rPr lang="en-US" b="1" dirty="0" err="1">
                <a:latin typeface="Times New Roman" pitchFamily="18" charset="0"/>
                <a:cs typeface="Times New Roman" pitchFamily="18" charset="0"/>
              </a:rPr>
              <a:t>không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đổi</a:t>
            </a:r>
            <a:r>
              <a:rPr lang="en-US" b="1" dirty="0" smtClean="0">
                <a:latin typeface="Times New Roman" pitchFamily="18" charset="0"/>
                <a:cs typeface="Times New Roman" pitchFamily="18" charset="0"/>
              </a:rPr>
              <a:t>.</a:t>
            </a:r>
          </a:p>
          <a:p>
            <a:pPr>
              <a:buNone/>
            </a:pPr>
            <a:r>
              <a:rPr lang="en-US" b="1" dirty="0"/>
              <a:t> </a:t>
            </a:r>
            <a:r>
              <a:rPr lang="en-US" b="1" dirty="0" smtClean="0"/>
              <a:t>                                         </a:t>
            </a:r>
            <a:endParaRPr lang="vi-VN" dirty="0"/>
          </a:p>
          <a:p>
            <a:pPr>
              <a:buNone/>
            </a:pPr>
            <a:endParaRPr lang="vi-VN" dirty="0">
              <a:solidFill>
                <a:srgbClr val="FF0000"/>
              </a:solidFill>
            </a:endParaRPr>
          </a:p>
        </p:txBody>
      </p:sp>
      <p:sp>
        <p:nvSpPr>
          <p:cNvPr id="7" name="Slide Number Placeholder 6"/>
          <p:cNvSpPr>
            <a:spLocks noGrp="1"/>
          </p:cNvSpPr>
          <p:nvPr>
            <p:ph type="sldNum" sz="quarter" idx="12"/>
          </p:nvPr>
        </p:nvSpPr>
        <p:spPr/>
        <p:txBody>
          <a:bodyPr/>
          <a:lstStyle/>
          <a:p>
            <a:fld id="{1126F3C1-BF31-4E75-9447-5BD724E6E682}" type="slidenum">
              <a:rPr lang="vi-VN" smtClean="0"/>
              <a:pPr/>
              <a:t>49</a:t>
            </a:fld>
            <a:endParaRPr lang="vi-VN"/>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9700"/>
                                        </p:tgtEl>
                                        <p:attrNameLst>
                                          <p:attrName>style.visibility</p:attrName>
                                        </p:attrNameLst>
                                      </p:cBhvr>
                                      <p:to>
                                        <p:strVal val="visible"/>
                                      </p:to>
                                    </p:set>
                                    <p:animEffect transition="in" filter="fade">
                                      <p:cBhvr>
                                        <p:cTn id="11"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II. CẤU TẠO</a:t>
            </a:r>
          </a:p>
          <a:p>
            <a:r>
              <a:rPr lang="en-US" sz="3600" b="1" i="1" dirty="0" smtClean="0">
                <a:latin typeface="Times New Roman" pitchFamily="18" charset="0"/>
                <a:cs typeface="Times New Roman" pitchFamily="18" charset="0"/>
              </a:rPr>
              <a:t>b.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hướng</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trục</a:t>
            </a:r>
            <a:endParaRPr lang="en-US" sz="3600" b="1" i="1" dirty="0">
              <a:latin typeface="Times New Roman" pitchFamily="18" charset="0"/>
              <a:cs typeface="Times New Roman" pitchFamily="18" charset="0"/>
            </a:endParaRPr>
          </a:p>
        </p:txBody>
      </p:sp>
      <p:pic>
        <p:nvPicPr>
          <p:cNvPr id="3074" name="Picture 2" descr="F:\bom\Cấu tạo và phân loại bơm cánh quạt_files\graphics8.png"/>
          <p:cNvPicPr>
            <a:picLocks noChangeAspect="1" noChangeArrowheads="1"/>
          </p:cNvPicPr>
          <p:nvPr/>
        </p:nvPicPr>
        <p:blipFill>
          <a:blip r:embed="rId2" cstate="print"/>
          <a:srcRect/>
          <a:stretch>
            <a:fillRect/>
          </a:stretch>
        </p:blipFill>
        <p:spPr bwMode="auto">
          <a:xfrm>
            <a:off x="1219200" y="1143000"/>
            <a:ext cx="6477000" cy="3783013"/>
          </a:xfrm>
          <a:prstGeom prst="rect">
            <a:avLst/>
          </a:prstGeom>
          <a:noFill/>
        </p:spPr>
      </p:pic>
      <p:sp>
        <p:nvSpPr>
          <p:cNvPr id="5" name="Rectangle 4"/>
          <p:cNvSpPr/>
          <p:nvPr/>
        </p:nvSpPr>
        <p:spPr>
          <a:xfrm>
            <a:off x="1981200" y="4876800"/>
            <a:ext cx="4572000" cy="1938992"/>
          </a:xfrm>
          <a:prstGeom prst="rect">
            <a:avLst/>
          </a:prstGeom>
        </p:spPr>
        <p:txBody>
          <a:bodyPr>
            <a:spAutoFit/>
          </a:bodyPr>
          <a:lstStyle/>
          <a:p>
            <a:r>
              <a:rPr lang="vi-VN" sz="2000" dirty="0" smtClean="0"/>
              <a:t>1,6-thân máy bơm và cụm ổ trục </a:t>
            </a:r>
            <a:endParaRPr lang="en-US" sz="2000" dirty="0" smtClean="0"/>
          </a:p>
          <a:p>
            <a:r>
              <a:rPr lang="vi-VN" sz="2000" dirty="0" smtClean="0"/>
              <a:t> 2- BXCT</a:t>
            </a:r>
            <a:endParaRPr lang="en-US" sz="2000" dirty="0" smtClean="0"/>
          </a:p>
          <a:p>
            <a:r>
              <a:rPr lang="vi-VN" sz="2000" dirty="0" smtClean="0"/>
              <a:t> 3- cánh của BXCT</a:t>
            </a:r>
            <a:endParaRPr lang="en-US" sz="2000" dirty="0" smtClean="0"/>
          </a:p>
          <a:p>
            <a:r>
              <a:rPr lang="vi-VN" sz="2000" dirty="0" smtClean="0"/>
              <a:t> 4- trục</a:t>
            </a:r>
            <a:endParaRPr lang="en-US" sz="2000" dirty="0" smtClean="0"/>
          </a:p>
          <a:p>
            <a:r>
              <a:rPr lang="vi-VN" sz="2000" dirty="0" smtClean="0"/>
              <a:t> 5- cánh hướng dòng</a:t>
            </a:r>
          </a:p>
          <a:p>
            <a:r>
              <a:rPr lang="vi-VN" sz="2000" dirty="0" smtClean="0"/>
              <a:t> 9- phần lưu tuyến.</a:t>
            </a:r>
            <a:endParaRPr lang="en-US" sz="20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lstStyle/>
          <a:p>
            <a:r>
              <a:rPr lang="en-US" dirty="0" smtClean="0">
                <a:solidFill>
                  <a:srgbClr val="FF0000"/>
                </a:solidFill>
                <a:latin typeface="Times New Roman" pitchFamily="18" charset="0"/>
                <a:cs typeface="Times New Roman" pitchFamily="18" charset="0"/>
              </a:rPr>
              <a:t>BƠM HƯỚNG TRỤC</a:t>
            </a:r>
            <a:endParaRPr lang="vi-VN" dirty="0">
              <a:solidFill>
                <a:srgbClr val="FF0000"/>
              </a:solidFill>
              <a:latin typeface="Times New Roman" pitchFamily="18" charset="0"/>
              <a:cs typeface="Times New Roman" pitchFamily="18" charset="0"/>
            </a:endParaRPr>
          </a:p>
        </p:txBody>
      </p:sp>
      <p:pic>
        <p:nvPicPr>
          <p:cNvPr id="30722" name="Picture 2"/>
          <p:cNvPicPr>
            <a:picLocks noGrp="1" noChangeAspect="1" noChangeArrowheads="1"/>
          </p:cNvPicPr>
          <p:nvPr>
            <p:ph idx="1"/>
          </p:nvPr>
        </p:nvPicPr>
        <p:blipFill>
          <a:blip r:embed="rId2" cstate="print"/>
          <a:stretch>
            <a:fillRect/>
          </a:stretch>
        </p:blipFill>
        <p:spPr bwMode="auto">
          <a:xfrm>
            <a:off x="3057525" y="2972594"/>
            <a:ext cx="3028950" cy="2314575"/>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1126F3C1-BF31-4E75-9447-5BD724E6E682}" type="slidenum">
              <a:rPr lang="vi-VN" smtClean="0"/>
              <a:pPr/>
              <a:t>50</a:t>
            </a:fld>
            <a:endParaRPr lang="vi-VN"/>
          </a:p>
        </p:txBody>
      </p:sp>
      <p:sp>
        <p:nvSpPr>
          <p:cNvPr id="5" name="Rectangle 4"/>
          <p:cNvSpPr/>
          <p:nvPr/>
        </p:nvSpPr>
        <p:spPr>
          <a:xfrm>
            <a:off x="1066800" y="1676400"/>
            <a:ext cx="6696744" cy="954107"/>
          </a:xfrm>
          <a:prstGeom prst="rect">
            <a:avLst/>
          </a:prstGeom>
        </p:spPr>
        <p:txBody>
          <a:bodyPr wrap="square">
            <a:spAutoFit/>
          </a:bodyPr>
          <a:lstStyle/>
          <a:p>
            <a:r>
              <a:rPr lang="en-US" sz="2800" dirty="0" err="1">
                <a:solidFill>
                  <a:srgbClr val="92D050"/>
                </a:solidFill>
                <a:latin typeface="Times New Roman" pitchFamily="18" charset="0"/>
                <a:cs typeface="Times New Roman" pitchFamily="18" charset="0"/>
              </a:rPr>
              <a:t>Đường</a:t>
            </a:r>
            <a:r>
              <a:rPr lang="en-US" sz="2800" dirty="0">
                <a:solidFill>
                  <a:srgbClr val="92D050"/>
                </a:solidFill>
                <a:latin typeface="Times New Roman" pitchFamily="18" charset="0"/>
                <a:cs typeface="Times New Roman" pitchFamily="18" charset="0"/>
              </a:rPr>
              <a:t> </a:t>
            </a:r>
            <a:r>
              <a:rPr lang="en-US" sz="2800" dirty="0" err="1">
                <a:solidFill>
                  <a:srgbClr val="92D050"/>
                </a:solidFill>
                <a:latin typeface="Times New Roman" pitchFamily="18" charset="0"/>
                <a:cs typeface="Times New Roman" pitchFamily="18" charset="0"/>
              </a:rPr>
              <a:t>đặc</a:t>
            </a:r>
            <a:r>
              <a:rPr lang="en-US" sz="2800" dirty="0">
                <a:solidFill>
                  <a:srgbClr val="92D050"/>
                </a:solidFill>
                <a:latin typeface="Times New Roman" pitchFamily="18" charset="0"/>
                <a:cs typeface="Times New Roman" pitchFamily="18" charset="0"/>
              </a:rPr>
              <a:t> </a:t>
            </a:r>
            <a:r>
              <a:rPr lang="en-US" sz="2800" dirty="0" err="1">
                <a:solidFill>
                  <a:srgbClr val="92D050"/>
                </a:solidFill>
                <a:latin typeface="Times New Roman" pitchFamily="18" charset="0"/>
                <a:cs typeface="Times New Roman" pitchFamily="18" charset="0"/>
              </a:rPr>
              <a:t>tính</a:t>
            </a:r>
            <a:r>
              <a:rPr lang="en-US" sz="2800" dirty="0">
                <a:solidFill>
                  <a:srgbClr val="92D050"/>
                </a:solidFill>
                <a:latin typeface="Times New Roman" pitchFamily="18" charset="0"/>
                <a:cs typeface="Times New Roman" pitchFamily="18" charset="0"/>
              </a:rPr>
              <a:t> </a:t>
            </a:r>
            <a:r>
              <a:rPr lang="en-US" sz="2800" dirty="0" err="1">
                <a:solidFill>
                  <a:srgbClr val="92D050"/>
                </a:solidFill>
                <a:latin typeface="Times New Roman" pitchFamily="18" charset="0"/>
                <a:cs typeface="Times New Roman" pitchFamily="18" charset="0"/>
              </a:rPr>
              <a:t>làm</a:t>
            </a:r>
            <a:r>
              <a:rPr lang="en-US" sz="2800" dirty="0">
                <a:solidFill>
                  <a:srgbClr val="92D050"/>
                </a:solidFill>
                <a:latin typeface="Times New Roman" pitchFamily="18" charset="0"/>
                <a:cs typeface="Times New Roman" pitchFamily="18" charset="0"/>
              </a:rPr>
              <a:t> </a:t>
            </a:r>
            <a:r>
              <a:rPr lang="en-US" sz="2800" dirty="0" err="1">
                <a:solidFill>
                  <a:srgbClr val="92D050"/>
                </a:solidFill>
                <a:latin typeface="Times New Roman" pitchFamily="18" charset="0"/>
                <a:cs typeface="Times New Roman" pitchFamily="18" charset="0"/>
              </a:rPr>
              <a:t>việc</a:t>
            </a:r>
            <a:r>
              <a:rPr lang="en-US" sz="2800" dirty="0">
                <a:solidFill>
                  <a:srgbClr val="92D050"/>
                </a:solidFill>
                <a:latin typeface="Times New Roman" pitchFamily="18" charset="0"/>
                <a:cs typeface="Times New Roman" pitchFamily="18" charset="0"/>
              </a:rPr>
              <a:t> được </a:t>
            </a:r>
            <a:r>
              <a:rPr lang="en-US" sz="2800" dirty="0" err="1">
                <a:solidFill>
                  <a:srgbClr val="92D050"/>
                </a:solidFill>
                <a:latin typeface="Times New Roman" pitchFamily="18" charset="0"/>
                <a:cs typeface="Times New Roman" pitchFamily="18" charset="0"/>
              </a:rPr>
              <a:t>xây</a:t>
            </a:r>
            <a:r>
              <a:rPr lang="en-US" sz="2800" dirty="0">
                <a:solidFill>
                  <a:srgbClr val="92D050"/>
                </a:solidFill>
                <a:latin typeface="Times New Roman" pitchFamily="18" charset="0"/>
                <a:cs typeface="Times New Roman" pitchFamily="18" charset="0"/>
              </a:rPr>
              <a:t> </a:t>
            </a:r>
            <a:r>
              <a:rPr lang="en-US" sz="2800" dirty="0" err="1">
                <a:solidFill>
                  <a:srgbClr val="92D050"/>
                </a:solidFill>
                <a:latin typeface="Times New Roman" pitchFamily="18" charset="0"/>
                <a:cs typeface="Times New Roman" pitchFamily="18" charset="0"/>
              </a:rPr>
              <a:t>dựng</a:t>
            </a:r>
            <a:r>
              <a:rPr lang="en-US" sz="2800" dirty="0">
                <a:solidFill>
                  <a:srgbClr val="92D050"/>
                </a:solidFill>
                <a:latin typeface="Times New Roman" pitchFamily="18" charset="0"/>
                <a:cs typeface="Times New Roman" pitchFamily="18" charset="0"/>
              </a:rPr>
              <a:t> </a:t>
            </a:r>
            <a:r>
              <a:rPr lang="en-US" sz="2800" dirty="0" err="1">
                <a:solidFill>
                  <a:srgbClr val="92D050"/>
                </a:solidFill>
                <a:latin typeface="Times New Roman" pitchFamily="18" charset="0"/>
                <a:cs typeface="Times New Roman" pitchFamily="18" charset="0"/>
              </a:rPr>
              <a:t>với</a:t>
            </a:r>
            <a:r>
              <a:rPr lang="en-US" sz="2800" dirty="0">
                <a:solidFill>
                  <a:srgbClr val="92D050"/>
                </a:solidFill>
                <a:latin typeface="Times New Roman" pitchFamily="18" charset="0"/>
                <a:cs typeface="Times New Roman" pitchFamily="18" charset="0"/>
              </a:rPr>
              <a:t> các </a:t>
            </a:r>
            <a:r>
              <a:rPr lang="en-US" sz="2800" dirty="0" err="1" smtClean="0">
                <a:solidFill>
                  <a:srgbClr val="92D050"/>
                </a:solidFill>
                <a:latin typeface="Times New Roman" pitchFamily="18" charset="0"/>
                <a:cs typeface="Times New Roman" pitchFamily="18" charset="0"/>
              </a:rPr>
              <a:t>góc</a:t>
            </a:r>
            <a:r>
              <a:rPr lang="en-US" sz="2800" dirty="0" smtClean="0">
                <a:solidFill>
                  <a:srgbClr val="92D050"/>
                </a:solidFill>
                <a:latin typeface="Times New Roman" pitchFamily="18" charset="0"/>
                <a:cs typeface="Times New Roman" pitchFamily="18" charset="0"/>
              </a:rPr>
              <a:t> </a:t>
            </a:r>
            <a:r>
              <a:rPr lang="vi-VN" sz="2800" dirty="0" smtClean="0">
                <a:solidFill>
                  <a:srgbClr val="92D050"/>
                </a:solidFill>
                <a:latin typeface="Times New Roman" pitchFamily="18" charset="0"/>
                <a:cs typeface="Times New Roman" pitchFamily="18" charset="0"/>
              </a:rPr>
              <a:t>độ</a:t>
            </a:r>
            <a:r>
              <a:rPr lang="en-US" sz="2800" dirty="0" smtClean="0">
                <a:solidFill>
                  <a:srgbClr val="92D050"/>
                </a:solidFill>
                <a:latin typeface="Times New Roman" pitchFamily="18" charset="0"/>
                <a:cs typeface="Times New Roman" pitchFamily="18" charset="0"/>
              </a:rPr>
              <a:t> </a:t>
            </a:r>
            <a:r>
              <a:rPr lang="en-US" sz="2800" dirty="0" err="1">
                <a:solidFill>
                  <a:srgbClr val="92D050"/>
                </a:solidFill>
                <a:latin typeface="Times New Roman" pitchFamily="18" charset="0"/>
                <a:cs typeface="Times New Roman" pitchFamily="18" charset="0"/>
              </a:rPr>
              <a:t>khác</a:t>
            </a:r>
            <a:r>
              <a:rPr lang="en-US" sz="2800" dirty="0">
                <a:solidFill>
                  <a:srgbClr val="92D050"/>
                </a:solidFill>
                <a:latin typeface="Times New Roman" pitchFamily="18" charset="0"/>
                <a:cs typeface="Times New Roman" pitchFamily="18" charset="0"/>
              </a:rPr>
              <a:t> </a:t>
            </a:r>
            <a:r>
              <a:rPr lang="en-US" sz="2800" dirty="0" err="1">
                <a:solidFill>
                  <a:srgbClr val="92D050"/>
                </a:solidFill>
                <a:latin typeface="Times New Roman" pitchFamily="18" charset="0"/>
                <a:cs typeface="Times New Roman" pitchFamily="18" charset="0"/>
              </a:rPr>
              <a:t>nhau</a:t>
            </a:r>
            <a:r>
              <a:rPr lang="en-US" sz="2800" dirty="0">
                <a:solidFill>
                  <a:srgbClr val="92D050"/>
                </a:solidFill>
                <a:latin typeface="Times New Roman" pitchFamily="18" charset="0"/>
                <a:cs typeface="Times New Roman" pitchFamily="18" charset="0"/>
              </a:rPr>
              <a:t> của </a:t>
            </a:r>
            <a:r>
              <a:rPr lang="en-US" sz="2800" dirty="0" err="1">
                <a:solidFill>
                  <a:srgbClr val="92D050"/>
                </a:solidFill>
                <a:latin typeface="Times New Roman" pitchFamily="18" charset="0"/>
                <a:cs typeface="Times New Roman" pitchFamily="18" charset="0"/>
              </a:rPr>
              <a:t>cánh</a:t>
            </a:r>
            <a:r>
              <a:rPr lang="en-US" sz="2800" dirty="0">
                <a:solidFill>
                  <a:srgbClr val="92D050"/>
                </a:solidFill>
                <a:latin typeface="Times New Roman" pitchFamily="18" charset="0"/>
                <a:cs typeface="Times New Roman" pitchFamily="18" charset="0"/>
              </a:rPr>
              <a:t> </a:t>
            </a:r>
            <a:r>
              <a:rPr lang="en-US" sz="2800" dirty="0" err="1">
                <a:solidFill>
                  <a:srgbClr val="92D050"/>
                </a:solidFill>
                <a:latin typeface="Times New Roman" pitchFamily="18" charset="0"/>
                <a:cs typeface="Times New Roman" pitchFamily="18" charset="0"/>
              </a:rPr>
              <a:t>dẫn</a:t>
            </a:r>
            <a:endParaRPr lang="vi-VN" sz="2800" dirty="0">
              <a:solidFill>
                <a:srgbClr val="92D05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dissolve">
                                      <p:cBhvr>
                                        <p:cTn id="7"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8933688" cy="1417320"/>
          </a:xfrm>
        </p:spPr>
        <p:txBody>
          <a:bodyPr>
            <a:normAutofit fontScale="90000"/>
          </a:bodyPr>
          <a:lstStyle/>
          <a:p>
            <a:r>
              <a:rPr lang="en-US" dirty="0" err="1" smtClean="0">
                <a:latin typeface="Times New Roman" pitchFamily="18" charset="0"/>
                <a:cs typeface="Times New Roman" pitchFamily="18" charset="0"/>
              </a:rPr>
              <a:t>Điểm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bơm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bơm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hướng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trục</a:t>
            </a:r>
            <a:endParaRPr lang="en-US" dirty="0">
              <a:latin typeface="Times New Roman" pitchFamily="18" charset="0"/>
              <a:cs typeface="Times New Roman" pitchFamily="18" charset="0"/>
            </a:endParaRPr>
          </a:p>
        </p:txBody>
      </p:sp>
      <p:sp>
        <p:nvSpPr>
          <p:cNvPr id="5" name="Content Placeholder 4"/>
          <p:cNvSpPr>
            <a:spLocks noGrp="1"/>
          </p:cNvSpPr>
          <p:nvPr>
            <p:ph sz="half" idx="1"/>
          </p:nvPr>
        </p:nvSpPr>
        <p:spPr>
          <a:xfrm>
            <a:off x="1071538" y="1524000"/>
            <a:ext cx="4021670" cy="4663440"/>
          </a:xfrm>
        </p:spPr>
        <p:txBody>
          <a:bodyPr>
            <a:normAutofit/>
          </a:bodyPr>
          <a:lstStyle/>
          <a:p>
            <a:pPr marL="571500" indent="-571500">
              <a:buFont typeface="+mj-lt"/>
              <a:buAutoNum type="romanUcPeriod"/>
            </a:pPr>
            <a:r>
              <a:rPr lang="en-US" dirty="0" smtClean="0">
                <a:solidFill>
                  <a:srgbClr val="00B050"/>
                </a:solidFill>
                <a:latin typeface="Times New Roman" pitchFamily="18" charset="0"/>
                <a:cs typeface="Times New Roman" pitchFamily="18" charset="0"/>
              </a:rPr>
              <a:t> </a:t>
            </a:r>
            <a:r>
              <a:rPr lang="en-US" dirty="0" err="1" smtClean="0">
                <a:solidFill>
                  <a:srgbClr val="00B050"/>
                </a:solidFill>
                <a:latin typeface="Times New Roman" pitchFamily="18" charset="0"/>
                <a:cs typeface="Times New Roman" pitchFamily="18" charset="0"/>
              </a:rPr>
              <a:t>Điểm</a:t>
            </a:r>
            <a:r>
              <a:rPr lang="en-US" dirty="0" smtClean="0">
                <a:solidFill>
                  <a:srgbClr val="00B050"/>
                </a:solidFill>
                <a:latin typeface="Times New Roman" pitchFamily="18" charset="0"/>
                <a:cs typeface="Times New Roman" pitchFamily="18" charset="0"/>
              </a:rPr>
              <a:t> </a:t>
            </a:r>
            <a:r>
              <a:rPr lang="en-US" dirty="0" err="1" smtClean="0">
                <a:solidFill>
                  <a:srgbClr val="00B050"/>
                </a:solidFill>
                <a:latin typeface="Times New Roman" pitchFamily="18" charset="0"/>
                <a:cs typeface="Times New Roman" pitchFamily="18" charset="0"/>
              </a:rPr>
              <a:t>làm</a:t>
            </a:r>
            <a:r>
              <a:rPr lang="en-US" dirty="0" smtClean="0">
                <a:solidFill>
                  <a:srgbClr val="00B050"/>
                </a:solidFill>
                <a:latin typeface="Times New Roman" pitchFamily="18" charset="0"/>
                <a:cs typeface="Times New Roman" pitchFamily="18" charset="0"/>
              </a:rPr>
              <a:t> </a:t>
            </a:r>
            <a:r>
              <a:rPr lang="en-US" dirty="0" err="1" smtClean="0">
                <a:solidFill>
                  <a:srgbClr val="00B050"/>
                </a:solidFill>
                <a:latin typeface="Times New Roman" pitchFamily="18" charset="0"/>
                <a:cs typeface="Times New Roman" pitchFamily="18" charset="0"/>
              </a:rPr>
              <a:t>việc</a:t>
            </a:r>
            <a:r>
              <a:rPr lang="en-US" dirty="0" smtClean="0">
                <a:solidFill>
                  <a:srgbClr val="00B050"/>
                </a:solidFill>
                <a:latin typeface="Times New Roman" pitchFamily="18" charset="0"/>
                <a:cs typeface="Times New Roman" pitchFamily="18" charset="0"/>
              </a:rPr>
              <a:t>:</a:t>
            </a:r>
          </a:p>
          <a:p>
            <a:pPr marL="571500" indent="-571500">
              <a:buNone/>
            </a:pPr>
            <a:r>
              <a:rPr lang="en-US" dirty="0" smtClean="0">
                <a:solidFill>
                  <a:srgbClr val="00B050"/>
                </a:solidFill>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bơm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thống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biểu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diễn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đường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đặc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tính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ấy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gọi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thống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bơm</a:t>
            </a:r>
            <a:r>
              <a:rPr lang="en-US" sz="2400" dirty="0" smtClean="0">
                <a:latin typeface="Times New Roman" pitchFamily="18" charset="0"/>
                <a:cs typeface="Times New Roman" pitchFamily="18" charset="0"/>
              </a:rPr>
              <a:t>.</a:t>
            </a:r>
          </a:p>
          <a:p>
            <a:endParaRPr lang="en-US" dirty="0">
              <a:latin typeface="Times New Roman" pitchFamily="18" charset="0"/>
              <a:cs typeface="Times New Roman" pitchFamily="18" charset="0"/>
            </a:endParaRPr>
          </a:p>
        </p:txBody>
      </p:sp>
      <p:pic>
        <p:nvPicPr>
          <p:cNvPr id="2" name="Picture 2"/>
          <p:cNvPicPr>
            <a:picLocks noGrp="1" noChangeAspect="1" noChangeArrowheads="1"/>
          </p:cNvPicPr>
          <p:nvPr>
            <p:ph sz="half" idx="2"/>
          </p:nvPr>
        </p:nvPicPr>
        <p:blipFill>
          <a:blip r:embed="rId2"/>
          <a:stretch>
            <a:fillRect/>
          </a:stretch>
        </p:blipFill>
        <p:spPr bwMode="auto">
          <a:xfrm>
            <a:off x="5000628" y="1643050"/>
            <a:ext cx="4143372" cy="4000528"/>
          </a:xfrm>
          <a:prstGeom prst="rect">
            <a:avLst/>
          </a:prstGeom>
          <a:noFill/>
          <a:ln w="9525">
            <a:noFill/>
            <a:miter lim="800000"/>
            <a:headEnd/>
            <a:tailEnd/>
          </a:ln>
          <a:effectLst/>
        </p:spPr>
      </p:pic>
      <p:sp>
        <p:nvSpPr>
          <p:cNvPr id="7" name="Slide Number Placeholder 6"/>
          <p:cNvSpPr>
            <a:spLocks noGrp="1"/>
          </p:cNvSpPr>
          <p:nvPr>
            <p:ph type="sldNum" sz="quarter" idx="12"/>
          </p:nvPr>
        </p:nvSpPr>
        <p:spPr/>
        <p:txBody>
          <a:bodyPr/>
          <a:lstStyle/>
          <a:p>
            <a:fld id="{1126F3C1-BF31-4E75-9447-5BD724E6E682}" type="slidenum">
              <a:rPr lang="vi-VN" smtClean="0"/>
              <a:pPr/>
              <a:t>51</a:t>
            </a:fld>
            <a:endParaRPr lang="vi-VN"/>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47800"/>
          </a:xfrm>
        </p:spPr>
        <p:txBody>
          <a:bodyPr>
            <a:normAutofit fontScale="90000"/>
          </a:bodyPr>
          <a:lstStyle/>
          <a:p>
            <a:r>
              <a:rPr lang="en-US" dirty="0" err="1" smtClean="0">
                <a:solidFill>
                  <a:srgbClr val="92D050"/>
                </a:solidFill>
                <a:latin typeface="Times New Roman" pitchFamily="18" charset="0"/>
                <a:cs typeface="Times New Roman" pitchFamily="18" charset="0"/>
              </a:rPr>
              <a:t>Điểm</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làm</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việc</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của</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bơm</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ly</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tâm</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và</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bơm</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hướng</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trục</a:t>
            </a:r>
            <a:endParaRPr lang="en-US" dirty="0">
              <a:solidFill>
                <a:srgbClr val="92D050"/>
              </a:solidFill>
            </a:endParaRPr>
          </a:p>
        </p:txBody>
      </p:sp>
      <p:sp>
        <p:nvSpPr>
          <p:cNvPr id="5" name="Content Placeholder 4"/>
          <p:cNvSpPr>
            <a:spLocks noGrp="1"/>
          </p:cNvSpPr>
          <p:nvPr>
            <p:ph idx="1"/>
          </p:nvPr>
        </p:nvSpPr>
        <p:spPr>
          <a:xfrm>
            <a:off x="1071538" y="1447800"/>
            <a:ext cx="8072462" cy="5124472"/>
          </a:xfrm>
        </p:spPr>
        <p:txBody>
          <a:bodyPr>
            <a:normAutofit/>
          </a:bodyPr>
          <a:lstStyle/>
          <a:p>
            <a:pPr marL="971550" lvl="1" indent="-571500">
              <a:buFont typeface="+mj-lt"/>
              <a:buAutoNum type="romanUcPeriod" startAt="2"/>
            </a:pPr>
            <a:r>
              <a:rPr lang="en-US" sz="3600" dirty="0" smtClean="0">
                <a:solidFill>
                  <a:srgbClr val="00B050"/>
                </a:solidFill>
                <a:latin typeface="Times New Roman" pitchFamily="18" charset="0"/>
                <a:cs typeface="Times New Roman" pitchFamily="18" charset="0"/>
              </a:rPr>
              <a:t>Phương pháp </a:t>
            </a:r>
            <a:r>
              <a:rPr lang="en-US" sz="3600" dirty="0" err="1" smtClean="0">
                <a:solidFill>
                  <a:srgbClr val="00B050"/>
                </a:solidFill>
                <a:latin typeface="Times New Roman" pitchFamily="18" charset="0"/>
                <a:cs typeface="Times New Roman" pitchFamily="18" charset="0"/>
              </a:rPr>
              <a:t>điều</a:t>
            </a:r>
            <a:r>
              <a:rPr lang="en-US" sz="3600" dirty="0" smtClean="0">
                <a:solidFill>
                  <a:srgbClr val="00B050"/>
                </a:solidFill>
                <a:latin typeface="Times New Roman" pitchFamily="18" charset="0"/>
                <a:cs typeface="Times New Roman" pitchFamily="18" charset="0"/>
              </a:rPr>
              <a:t> chỉnh </a:t>
            </a:r>
            <a:endParaRPr lang="en-US" sz="3600" dirty="0" smtClean="0">
              <a:latin typeface="Times New Roman" pitchFamily="18" charset="0"/>
              <a:cs typeface="Times New Roman" pitchFamily="18" charset="0"/>
            </a:endParaRPr>
          </a:p>
          <a:p>
            <a:pPr marL="571500" indent="-571500">
              <a:buFont typeface="Wingdings" pitchFamily="2" charset="2"/>
              <a:buChar char="Ø"/>
            </a:pPr>
            <a:r>
              <a:rPr lang="en-US" sz="2400" dirty="0" smtClean="0">
                <a:latin typeface="Times New Roman" pitchFamily="18" charset="0"/>
                <a:cs typeface="Times New Roman" pitchFamily="18" charset="0"/>
              </a:rPr>
              <a:t>Trong </a:t>
            </a:r>
            <a:r>
              <a:rPr lang="en-US" sz="2400" dirty="0" err="1" smtClean="0">
                <a:latin typeface="Times New Roman" pitchFamily="18" charset="0"/>
                <a:cs typeface="Times New Roman" pitchFamily="18" charset="0"/>
              </a:rPr>
              <a:t>quá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do </a:t>
            </a:r>
            <a:r>
              <a:rPr lang="en-US" sz="2400" dirty="0" err="1" smtClean="0">
                <a:latin typeface="Times New Roman" pitchFamily="18" charset="0"/>
                <a:cs typeface="Times New Roman" pitchFamily="18" charset="0"/>
              </a:rPr>
              <a:t>yêu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kỹ</a:t>
            </a:r>
            <a:r>
              <a:rPr lang="en-US" sz="2400" dirty="0" smtClean="0">
                <a:latin typeface="Times New Roman" pitchFamily="18" charset="0"/>
                <a:cs typeface="Times New Roman" pitchFamily="18" charset="0"/>
              </a:rPr>
              <a:t> thuật </a:t>
            </a:r>
            <a:r>
              <a:rPr lang="en-US" sz="2400" dirty="0" err="1" smtClean="0">
                <a:latin typeface="Times New Roman" pitchFamily="18" charset="0"/>
                <a:cs typeface="Times New Roman" pitchFamily="18" charset="0"/>
              </a:rPr>
              <a:t>nhiều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của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thống </a:t>
            </a:r>
            <a:r>
              <a:rPr lang="en-US" sz="2400" dirty="0" err="1" smtClean="0">
                <a:latin typeface="Times New Roman" pitchFamily="18" charset="0"/>
                <a:cs typeface="Times New Roman" pitchFamily="18" charset="0"/>
              </a:rPr>
              <a:t>bơm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đổi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bơm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gọi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chỉnh</a:t>
            </a:r>
            <a:r>
              <a:rPr lang="en-US" sz="2400" dirty="0" smtClean="0">
                <a:latin typeface="Times New Roman" pitchFamily="18" charset="0"/>
                <a:cs typeface="Times New Roman" pitchFamily="18" charset="0"/>
              </a:rPr>
              <a:t>.</a:t>
            </a:r>
          </a:p>
          <a:p>
            <a:pPr marL="571500" indent="-571500">
              <a:buFont typeface="Wingdings" pitchFamily="2" charset="2"/>
              <a:buChar char="Ø"/>
            </a:pPr>
            <a:r>
              <a:rPr lang="en-US" sz="2400" dirty="0" err="1" smtClean="0">
                <a:latin typeface="Times New Roman" pitchFamily="18" charset="0"/>
                <a:cs typeface="Times New Roman" pitchFamily="18" charset="0"/>
              </a:rPr>
              <a:t>Hai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phương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chỉnh</a:t>
            </a:r>
            <a:r>
              <a:rPr lang="en-US" sz="2400" dirty="0" smtClean="0">
                <a:latin typeface="Times New Roman" pitchFamily="18" charset="0"/>
                <a:cs typeface="Times New Roman" pitchFamily="18" charset="0"/>
              </a:rPr>
              <a:t>:</a:t>
            </a:r>
          </a:p>
          <a:p>
            <a:pPr marL="571500" indent="-571500">
              <a:buFont typeface="Courier New" pitchFamily="49" charset="0"/>
              <a:buChar char="o"/>
            </a:pP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khóa</a:t>
            </a:r>
            <a:endParaRPr lang="en-US" sz="2400" dirty="0" smtClean="0">
              <a:latin typeface="Times New Roman" pitchFamily="18" charset="0"/>
              <a:cs typeface="Times New Roman" pitchFamily="18" charset="0"/>
            </a:endParaRPr>
          </a:p>
          <a:p>
            <a:pPr marL="571500" indent="-571500">
              <a:buFont typeface="Courier New" pitchFamily="49" charset="0"/>
              <a:buChar char="o"/>
            </a:pPr>
            <a:r>
              <a:rPr lang="en-US" sz="2400" dirty="0" err="1" smtClean="0">
                <a:latin typeface="Times New Roman" pitchFamily="18" charset="0"/>
                <a:cs typeface="Times New Roman" pitchFamily="18" charset="0"/>
              </a:rPr>
              <a:t>Điều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chỉnh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vòng</a:t>
            </a:r>
            <a:r>
              <a:rPr lang="en-US" sz="2400" dirty="0" smtClean="0">
                <a:latin typeface="Times New Roman" pitchFamily="18" charset="0"/>
                <a:cs typeface="Times New Roman" pitchFamily="18" charset="0"/>
              </a:rPr>
              <a:t> quay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trục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trơn</a:t>
            </a:r>
            <a:endParaRPr lang="en-US" sz="2400" dirty="0">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fld id="{1126F3C1-BF31-4E75-9447-5BD724E6E682}" type="slidenum">
              <a:rPr lang="vi-VN" smtClean="0"/>
              <a:pPr/>
              <a:t>52</a:t>
            </a:fld>
            <a:endParaRPr lang="vi-VN"/>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fontScale="90000"/>
          </a:bodyPr>
          <a:lstStyle/>
          <a:p>
            <a:r>
              <a:rPr lang="en-US" dirty="0" err="1" smtClean="0">
                <a:solidFill>
                  <a:srgbClr val="92D050"/>
                </a:solidFill>
                <a:latin typeface="Times New Roman" pitchFamily="18" charset="0"/>
                <a:cs typeface="Times New Roman" pitchFamily="18" charset="0"/>
              </a:rPr>
              <a:t>Điểm</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làm</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việc</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của</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bơm</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ly</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tâm</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và</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bơm</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hướng</a:t>
            </a:r>
            <a:r>
              <a:rPr lang="en-US" dirty="0" smtClean="0">
                <a:solidFill>
                  <a:srgbClr val="92D050"/>
                </a:solidFill>
                <a:latin typeface="Times New Roman" pitchFamily="18" charset="0"/>
                <a:cs typeface="Times New Roman" pitchFamily="18" charset="0"/>
              </a:rPr>
              <a:t> </a:t>
            </a:r>
            <a:r>
              <a:rPr lang="en-US" dirty="0" err="1" smtClean="0">
                <a:solidFill>
                  <a:srgbClr val="92D050"/>
                </a:solidFill>
                <a:latin typeface="Times New Roman" pitchFamily="18" charset="0"/>
                <a:cs typeface="Times New Roman" pitchFamily="18" charset="0"/>
              </a:rPr>
              <a:t>trục</a:t>
            </a:r>
            <a:endParaRPr lang="en-US" dirty="0">
              <a:solidFill>
                <a:srgbClr val="92D050"/>
              </a:solidFill>
            </a:endParaRPr>
          </a:p>
        </p:txBody>
      </p:sp>
      <p:sp>
        <p:nvSpPr>
          <p:cNvPr id="3" name="Content Placeholder 2"/>
          <p:cNvSpPr>
            <a:spLocks noGrp="1"/>
          </p:cNvSpPr>
          <p:nvPr>
            <p:ph idx="1"/>
          </p:nvPr>
        </p:nvSpPr>
        <p:spPr>
          <a:xfrm>
            <a:off x="457200" y="1600200"/>
            <a:ext cx="8229600" cy="5257800"/>
          </a:xfrm>
        </p:spPr>
        <p:txBody>
          <a:bodyPr>
            <a:noAutofit/>
          </a:bodyPr>
          <a:lstStyle/>
          <a:p>
            <a:pPr>
              <a:buFont typeface="Wingdings" pitchFamily="2" charset="2"/>
              <a:buChar char="Ø"/>
            </a:pPr>
            <a:r>
              <a:rPr lang="en-US" sz="3000" dirty="0" err="1" smtClean="0">
                <a:solidFill>
                  <a:srgbClr val="92D050"/>
                </a:solidFill>
                <a:latin typeface="Times New Roman" pitchFamily="18" charset="0"/>
                <a:cs typeface="Times New Roman" pitchFamily="18" charset="0"/>
              </a:rPr>
              <a:t>Điều</a:t>
            </a:r>
            <a:r>
              <a:rPr lang="en-US" sz="3000" dirty="0" smtClean="0">
                <a:solidFill>
                  <a:srgbClr val="92D050"/>
                </a:solidFill>
                <a:latin typeface="Times New Roman" pitchFamily="18" charset="0"/>
                <a:cs typeface="Times New Roman" pitchFamily="18" charset="0"/>
              </a:rPr>
              <a:t> </a:t>
            </a:r>
            <a:r>
              <a:rPr lang="en-US" sz="3000" dirty="0" err="1" smtClean="0">
                <a:solidFill>
                  <a:srgbClr val="92D050"/>
                </a:solidFill>
                <a:latin typeface="Times New Roman" pitchFamily="18" charset="0"/>
                <a:cs typeface="Times New Roman" pitchFamily="18" charset="0"/>
              </a:rPr>
              <a:t>chỉnh</a:t>
            </a:r>
            <a:r>
              <a:rPr lang="en-US" sz="3000" dirty="0" smtClean="0">
                <a:solidFill>
                  <a:srgbClr val="92D050"/>
                </a:solidFill>
                <a:latin typeface="Times New Roman" pitchFamily="18" charset="0"/>
                <a:cs typeface="Times New Roman" pitchFamily="18" charset="0"/>
              </a:rPr>
              <a:t> </a:t>
            </a:r>
            <a:r>
              <a:rPr lang="en-US" sz="3000" dirty="0" err="1" smtClean="0">
                <a:solidFill>
                  <a:srgbClr val="92D050"/>
                </a:solidFill>
                <a:latin typeface="Times New Roman" pitchFamily="18" charset="0"/>
                <a:cs typeface="Times New Roman" pitchFamily="18" charset="0"/>
              </a:rPr>
              <a:t>bằng</a:t>
            </a:r>
            <a:r>
              <a:rPr lang="en-US" sz="3000" dirty="0" smtClean="0">
                <a:solidFill>
                  <a:srgbClr val="92D050"/>
                </a:solidFill>
                <a:latin typeface="Times New Roman" pitchFamily="18" charset="0"/>
                <a:cs typeface="Times New Roman" pitchFamily="18" charset="0"/>
              </a:rPr>
              <a:t> </a:t>
            </a:r>
            <a:r>
              <a:rPr lang="en-US" sz="3000" dirty="0" err="1" smtClean="0">
                <a:solidFill>
                  <a:srgbClr val="92D050"/>
                </a:solidFill>
                <a:latin typeface="Times New Roman" pitchFamily="18" charset="0"/>
                <a:cs typeface="Times New Roman" pitchFamily="18" charset="0"/>
              </a:rPr>
              <a:t>khóa</a:t>
            </a:r>
            <a:r>
              <a:rPr lang="en-US" sz="3000" dirty="0" smtClean="0">
                <a:solidFill>
                  <a:srgbClr val="92D050"/>
                </a:solidFill>
                <a:latin typeface="Times New Roman" pitchFamily="18" charset="0"/>
                <a:cs typeface="Times New Roman" pitchFamily="18" charset="0"/>
              </a:rPr>
              <a:t>:</a:t>
            </a:r>
          </a:p>
          <a:p>
            <a:pPr>
              <a:buFont typeface="Courier New" pitchFamily="49" charset="0"/>
              <a:buChar char="o"/>
            </a:pPr>
            <a:r>
              <a:rPr lang="en-US" sz="3000" dirty="0" err="1" smtClean="0">
                <a:latin typeface="Times New Roman" pitchFamily="18" charset="0"/>
                <a:cs typeface="Times New Roman" pitchFamily="18" charset="0"/>
              </a:rPr>
              <a:t>Tạo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nên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sự</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thay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đổi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đường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đặc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tính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bằng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điều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chỉnh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khóa</a:t>
            </a:r>
            <a:r>
              <a:rPr lang="en-US" sz="3000" dirty="0" smtClean="0">
                <a:latin typeface="Times New Roman" pitchFamily="18" charset="0"/>
                <a:cs typeface="Times New Roman" pitchFamily="18" charset="0"/>
              </a:rPr>
              <a:t> ở </a:t>
            </a:r>
            <a:r>
              <a:rPr lang="en-US" sz="3000" dirty="0" err="1" smtClean="0">
                <a:latin typeface="Times New Roman" pitchFamily="18" charset="0"/>
                <a:cs typeface="Times New Roman" pitchFamily="18" charset="0"/>
              </a:rPr>
              <a:t>ống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đẩy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để</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thay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đổi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lưu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lượng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hệ</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thống</a:t>
            </a:r>
            <a:r>
              <a:rPr lang="en-US" sz="3000" dirty="0" smtClean="0">
                <a:latin typeface="Times New Roman" pitchFamily="18" charset="0"/>
                <a:cs typeface="Times New Roman" pitchFamily="18" charset="0"/>
              </a:rPr>
              <a:t>.</a:t>
            </a:r>
          </a:p>
          <a:p>
            <a:pPr>
              <a:buFont typeface="Courier New" pitchFamily="49" charset="0"/>
              <a:buChar char="o"/>
            </a:pPr>
            <a:r>
              <a:rPr lang="en-US" sz="3000" dirty="0" err="1" smtClean="0">
                <a:latin typeface="Times New Roman" pitchFamily="18" charset="0"/>
                <a:cs typeface="Times New Roman" pitchFamily="18" charset="0"/>
              </a:rPr>
              <a:t>Phương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pháp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đơn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giản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thuận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tiện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nhưng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kinh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tế</a:t>
            </a:r>
            <a:r>
              <a:rPr lang="en-US" sz="3000" dirty="0" smtClean="0">
                <a:latin typeface="Times New Roman" pitchFamily="18" charset="0"/>
                <a:cs typeface="Times New Roman" pitchFamily="18" charset="0"/>
              </a:rPr>
              <a:t>.</a:t>
            </a:r>
          </a:p>
          <a:p>
            <a:pPr>
              <a:buFont typeface="Wingdings" pitchFamily="2" charset="2"/>
              <a:buChar char="Ø"/>
            </a:pPr>
            <a:r>
              <a:rPr lang="en-US" sz="3000" dirty="0" err="1" smtClean="0">
                <a:solidFill>
                  <a:srgbClr val="92D050"/>
                </a:solidFill>
                <a:latin typeface="Times New Roman" pitchFamily="18" charset="0"/>
                <a:cs typeface="Times New Roman" pitchFamily="18" charset="0"/>
              </a:rPr>
              <a:t>Điều</a:t>
            </a:r>
            <a:r>
              <a:rPr lang="en-US" sz="3000" dirty="0" smtClean="0">
                <a:solidFill>
                  <a:srgbClr val="92D050"/>
                </a:solidFill>
                <a:latin typeface="Times New Roman" pitchFamily="18" charset="0"/>
                <a:cs typeface="Times New Roman" pitchFamily="18" charset="0"/>
              </a:rPr>
              <a:t> </a:t>
            </a:r>
            <a:r>
              <a:rPr lang="en-US" sz="3000" dirty="0" err="1" smtClean="0">
                <a:solidFill>
                  <a:srgbClr val="92D050"/>
                </a:solidFill>
                <a:latin typeface="Times New Roman" pitchFamily="18" charset="0"/>
                <a:cs typeface="Times New Roman" pitchFamily="18" charset="0"/>
              </a:rPr>
              <a:t>chỉnh</a:t>
            </a:r>
            <a:r>
              <a:rPr lang="en-US" sz="3000" dirty="0" smtClean="0">
                <a:solidFill>
                  <a:srgbClr val="92D050"/>
                </a:solidFill>
                <a:latin typeface="Times New Roman" pitchFamily="18" charset="0"/>
                <a:cs typeface="Times New Roman" pitchFamily="18" charset="0"/>
              </a:rPr>
              <a:t> </a:t>
            </a:r>
            <a:r>
              <a:rPr lang="en-US" sz="3000" dirty="0" err="1" smtClean="0">
                <a:solidFill>
                  <a:srgbClr val="92D050"/>
                </a:solidFill>
                <a:latin typeface="Times New Roman" pitchFamily="18" charset="0"/>
                <a:cs typeface="Times New Roman" pitchFamily="18" charset="0"/>
              </a:rPr>
              <a:t>bằng</a:t>
            </a:r>
            <a:r>
              <a:rPr lang="en-US" sz="3000" dirty="0" smtClean="0">
                <a:solidFill>
                  <a:srgbClr val="92D050"/>
                </a:solidFill>
                <a:latin typeface="Times New Roman" pitchFamily="18" charset="0"/>
                <a:cs typeface="Times New Roman" pitchFamily="18" charset="0"/>
              </a:rPr>
              <a:t> </a:t>
            </a:r>
            <a:r>
              <a:rPr lang="en-US" sz="3000" dirty="0" err="1" smtClean="0">
                <a:solidFill>
                  <a:srgbClr val="92D050"/>
                </a:solidFill>
                <a:latin typeface="Times New Roman" pitchFamily="18" charset="0"/>
                <a:cs typeface="Times New Roman" pitchFamily="18" charset="0"/>
              </a:rPr>
              <a:t>số</a:t>
            </a:r>
            <a:r>
              <a:rPr lang="en-US" sz="3000" dirty="0" smtClean="0">
                <a:solidFill>
                  <a:srgbClr val="92D050"/>
                </a:solidFill>
                <a:latin typeface="Times New Roman" pitchFamily="18" charset="0"/>
                <a:cs typeface="Times New Roman" pitchFamily="18" charset="0"/>
              </a:rPr>
              <a:t> </a:t>
            </a:r>
            <a:r>
              <a:rPr lang="en-US" sz="3000" dirty="0" err="1" smtClean="0">
                <a:solidFill>
                  <a:srgbClr val="92D050"/>
                </a:solidFill>
                <a:latin typeface="Times New Roman" pitchFamily="18" charset="0"/>
                <a:cs typeface="Times New Roman" pitchFamily="18" charset="0"/>
              </a:rPr>
              <a:t>vòng</a:t>
            </a:r>
            <a:r>
              <a:rPr lang="en-US" sz="3000" dirty="0" smtClean="0">
                <a:solidFill>
                  <a:srgbClr val="92D050"/>
                </a:solidFill>
                <a:latin typeface="Times New Roman" pitchFamily="18" charset="0"/>
                <a:cs typeface="Times New Roman" pitchFamily="18" charset="0"/>
              </a:rPr>
              <a:t> quay </a:t>
            </a:r>
            <a:r>
              <a:rPr lang="en-US" sz="3000" dirty="0" err="1" smtClean="0">
                <a:solidFill>
                  <a:srgbClr val="92D050"/>
                </a:solidFill>
                <a:latin typeface="Times New Roman" pitchFamily="18" charset="0"/>
                <a:cs typeface="Times New Roman" pitchFamily="18" charset="0"/>
              </a:rPr>
              <a:t>của</a:t>
            </a:r>
            <a:r>
              <a:rPr lang="en-US" sz="3000" dirty="0" smtClean="0">
                <a:solidFill>
                  <a:srgbClr val="92D050"/>
                </a:solidFill>
                <a:latin typeface="Times New Roman" pitchFamily="18" charset="0"/>
                <a:cs typeface="Times New Roman" pitchFamily="18" charset="0"/>
              </a:rPr>
              <a:t> </a:t>
            </a:r>
            <a:r>
              <a:rPr lang="en-US" sz="3000" dirty="0" err="1" smtClean="0">
                <a:solidFill>
                  <a:srgbClr val="92D050"/>
                </a:solidFill>
                <a:latin typeface="Times New Roman" pitchFamily="18" charset="0"/>
                <a:cs typeface="Times New Roman" pitchFamily="18" charset="0"/>
              </a:rPr>
              <a:t>trục</a:t>
            </a:r>
            <a:r>
              <a:rPr lang="en-US" sz="3000" dirty="0" smtClean="0">
                <a:solidFill>
                  <a:srgbClr val="92D050"/>
                </a:solidFill>
                <a:latin typeface="Times New Roman" pitchFamily="18" charset="0"/>
                <a:cs typeface="Times New Roman" pitchFamily="18" charset="0"/>
              </a:rPr>
              <a:t> </a:t>
            </a:r>
            <a:r>
              <a:rPr lang="en-US" sz="3000" dirty="0" err="1" smtClean="0">
                <a:solidFill>
                  <a:srgbClr val="92D050"/>
                </a:solidFill>
                <a:latin typeface="Times New Roman" pitchFamily="18" charset="0"/>
                <a:cs typeface="Times New Roman" pitchFamily="18" charset="0"/>
              </a:rPr>
              <a:t>trơn</a:t>
            </a:r>
            <a:r>
              <a:rPr lang="en-US" sz="3000" dirty="0" smtClean="0">
                <a:solidFill>
                  <a:srgbClr val="92D050"/>
                </a:solidFill>
                <a:latin typeface="Times New Roman" pitchFamily="18" charset="0"/>
                <a:cs typeface="Times New Roman" pitchFamily="18" charset="0"/>
              </a:rPr>
              <a:t>:</a:t>
            </a:r>
          </a:p>
          <a:p>
            <a:pPr>
              <a:buFont typeface="Courier New" pitchFamily="49" charset="0"/>
              <a:buChar char="o"/>
            </a:pPr>
            <a:r>
              <a:rPr lang="en-US" sz="3000" dirty="0" err="1" smtClean="0">
                <a:latin typeface="Times New Roman" pitchFamily="18" charset="0"/>
                <a:cs typeface="Times New Roman" pitchFamily="18" charset="0"/>
              </a:rPr>
              <a:t>Làm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thay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đổi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đường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đặc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tính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bằng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thay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đổi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số</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vòng</a:t>
            </a:r>
            <a:r>
              <a:rPr lang="en-US" sz="3000" dirty="0" smtClean="0">
                <a:latin typeface="Times New Roman" pitchFamily="18" charset="0"/>
                <a:cs typeface="Times New Roman" pitchFamily="18" charset="0"/>
              </a:rPr>
              <a:t> quay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trục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a:t>
            </a:r>
          </a:p>
          <a:p>
            <a:pPr>
              <a:buFont typeface="Courier New" pitchFamily="49" charset="0"/>
              <a:buChar char="o"/>
            </a:pPr>
            <a:r>
              <a:rPr lang="en-US" sz="3000" dirty="0" err="1" smtClean="0">
                <a:latin typeface="Times New Roman" pitchFamily="18" charset="0"/>
                <a:cs typeface="Times New Roman" pitchFamily="18" charset="0"/>
              </a:rPr>
              <a:t>Phương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pháp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này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kinh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tế</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hơn</a:t>
            </a:r>
            <a:r>
              <a:rPr lang="en-US" sz="3000" dirty="0" smtClean="0">
                <a:latin typeface="Times New Roman" pitchFamily="18" charset="0"/>
                <a:cs typeface="Times New Roman" pitchFamily="18" charset="0"/>
              </a:rPr>
              <a:t>.</a:t>
            </a:r>
          </a:p>
          <a:p>
            <a:pPr>
              <a:buNone/>
            </a:pPr>
            <a:r>
              <a:rPr lang="en-US" sz="3000" dirty="0" smtClean="0">
                <a:latin typeface="Times New Roman" pitchFamily="18" charset="0"/>
                <a:cs typeface="Times New Roman" pitchFamily="18" charset="0"/>
              </a:rPr>
              <a:t>   </a:t>
            </a:r>
            <a:endParaRPr lang="en-US" sz="30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1126F3C1-BF31-4E75-9447-5BD724E6E682}" type="slidenum">
              <a:rPr lang="vi-VN" smtClean="0"/>
              <a:pPr/>
              <a:t>53</a:t>
            </a:fld>
            <a:endParaRPr lang="vi-VN"/>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229600" cy="1143000"/>
          </a:xfrm>
        </p:spPr>
        <p:txBody>
          <a:bodyPr>
            <a:normAutofit fontScale="90000"/>
          </a:bodyPr>
          <a:lstStyle/>
          <a:p>
            <a:r>
              <a:rPr lang="en-US" dirty="0" err="1" smtClean="0">
                <a:latin typeface="Times New Roman" pitchFamily="18" charset="0"/>
                <a:cs typeface="Times New Roman" pitchFamily="18" charset="0"/>
              </a:rPr>
              <a:t>Điểm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bơm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bơm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hướng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trục</a:t>
            </a:r>
            <a:endParaRPr lang="en-US" dirty="0"/>
          </a:p>
        </p:txBody>
      </p:sp>
      <p:sp>
        <p:nvSpPr>
          <p:cNvPr id="3" name="Content Placeholder 2"/>
          <p:cNvSpPr>
            <a:spLocks noGrp="1"/>
          </p:cNvSpPr>
          <p:nvPr>
            <p:ph idx="1"/>
          </p:nvPr>
        </p:nvSpPr>
        <p:spPr>
          <a:xfrm>
            <a:off x="914400" y="1676400"/>
            <a:ext cx="7933588" cy="4800600"/>
          </a:xfrm>
        </p:spPr>
        <p:txBody>
          <a:bodyPr>
            <a:normAutofit/>
          </a:bodyPr>
          <a:lstStyle/>
          <a:p>
            <a:pPr marL="571500" indent="-571500">
              <a:buFont typeface="+mj-lt"/>
              <a:buAutoNum type="romanUcPeriod" startAt="3"/>
            </a:pPr>
            <a:r>
              <a:rPr lang="en-US" sz="3000" dirty="0" smtClean="0">
                <a:solidFill>
                  <a:srgbClr val="00B050"/>
                </a:solidFill>
                <a:latin typeface="Times New Roman" pitchFamily="18" charset="0"/>
                <a:cs typeface="Times New Roman" pitchFamily="18" charset="0"/>
              </a:rPr>
              <a:t>Khu vực </a:t>
            </a:r>
            <a:r>
              <a:rPr lang="en-US" sz="3000" dirty="0" err="1" smtClean="0">
                <a:solidFill>
                  <a:srgbClr val="00B050"/>
                </a:solidFill>
                <a:latin typeface="Times New Roman" pitchFamily="18" charset="0"/>
                <a:cs typeface="Times New Roman" pitchFamily="18" charset="0"/>
              </a:rPr>
              <a:t>điều</a:t>
            </a:r>
            <a:r>
              <a:rPr lang="en-US" sz="3000" dirty="0" smtClean="0">
                <a:solidFill>
                  <a:srgbClr val="00B050"/>
                </a:solidFill>
                <a:latin typeface="Times New Roman" pitchFamily="18" charset="0"/>
                <a:cs typeface="Times New Roman" pitchFamily="18" charset="0"/>
              </a:rPr>
              <a:t> </a:t>
            </a:r>
            <a:r>
              <a:rPr lang="en-US" sz="3000" dirty="0" err="1" smtClean="0">
                <a:solidFill>
                  <a:srgbClr val="00B050"/>
                </a:solidFill>
                <a:latin typeface="Times New Roman" pitchFamily="18" charset="0"/>
                <a:cs typeface="Times New Roman" pitchFamily="18" charset="0"/>
              </a:rPr>
              <a:t>chỉnh</a:t>
            </a:r>
            <a:r>
              <a:rPr lang="en-US" sz="3000" dirty="0" smtClean="0">
                <a:solidFill>
                  <a:srgbClr val="00B050"/>
                </a:solidFill>
                <a:latin typeface="Times New Roman" pitchFamily="18" charset="0"/>
                <a:cs typeface="Times New Roman" pitchFamily="18" charset="0"/>
              </a:rPr>
              <a:t>;</a:t>
            </a:r>
          </a:p>
          <a:p>
            <a:pPr marL="571500" indent="-571500">
              <a:buFont typeface="Wingdings" pitchFamily="2" charset="2"/>
              <a:buChar char="v"/>
            </a:pPr>
            <a:r>
              <a:rPr lang="en-US" sz="3000" dirty="0" err="1" smtClean="0">
                <a:latin typeface="Times New Roman" pitchFamily="18" charset="0"/>
                <a:cs typeface="Times New Roman" pitchFamily="18" charset="0"/>
              </a:rPr>
              <a:t>Không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thể</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điều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chỉnh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trong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vực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ổn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định</a:t>
            </a:r>
            <a:r>
              <a:rPr lang="en-US" sz="3000" dirty="0" smtClean="0">
                <a:latin typeface="Times New Roman" pitchFamily="18" charset="0"/>
                <a:cs typeface="Times New Roman" pitchFamily="18" charset="0"/>
              </a:rPr>
              <a:t>.</a:t>
            </a:r>
          </a:p>
          <a:p>
            <a:pPr marL="571500" indent="-571500">
              <a:buFont typeface="Wingdings" pitchFamily="2" charset="2"/>
              <a:buChar char="v"/>
            </a:pPr>
            <a:r>
              <a:rPr lang="en-US" sz="3000" dirty="0" err="1" smtClean="0">
                <a:latin typeface="Times New Roman" pitchFamily="18" charset="0"/>
                <a:cs typeface="Times New Roman" pitchFamily="18" charset="0"/>
              </a:rPr>
              <a:t>Khi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khởi</a:t>
            </a:r>
            <a:r>
              <a:rPr lang="en-US" sz="3000" dirty="0" smtClean="0">
                <a:latin typeface="Times New Roman" pitchFamily="18" charset="0"/>
                <a:cs typeface="Times New Roman" pitchFamily="18" charset="0"/>
              </a:rPr>
              <a:t> động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cần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phải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hạ</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thấp</a:t>
            </a:r>
            <a:r>
              <a:rPr lang="en-US" sz="3000" dirty="0" smtClean="0">
                <a:latin typeface="Times New Roman" pitchFamily="18" charset="0"/>
                <a:cs typeface="Times New Roman" pitchFamily="18" charset="0"/>
              </a:rPr>
              <a:t> H(</a:t>
            </a:r>
            <a:r>
              <a:rPr lang="en-US" sz="3000" dirty="0" err="1" smtClean="0">
                <a:latin typeface="Times New Roman" pitchFamily="18" charset="0"/>
                <a:cs typeface="Times New Roman" pitchFamily="18" charset="0"/>
              </a:rPr>
              <a:t>lưới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để</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điểm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việc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rơi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vào</a:t>
            </a:r>
            <a:r>
              <a:rPr lang="en-US" sz="3000" dirty="0" smtClean="0">
                <a:latin typeface="Times New Roman" pitchFamily="18" charset="0"/>
                <a:cs typeface="Times New Roman" pitchFamily="18" charset="0"/>
              </a:rPr>
              <a:t> khu vực </a:t>
            </a:r>
            <a:r>
              <a:rPr lang="en-US" sz="3000" dirty="0" err="1" smtClean="0">
                <a:latin typeface="Times New Roman" pitchFamily="18" charset="0"/>
                <a:cs typeface="Times New Roman" pitchFamily="18" charset="0"/>
              </a:rPr>
              <a:t>không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ổn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định</a:t>
            </a:r>
            <a:r>
              <a:rPr lang="en-US" sz="3000" dirty="0" smtClean="0">
                <a:latin typeface="Times New Roman" pitchFamily="18" charset="0"/>
                <a:cs typeface="Times New Roman" pitchFamily="18" charset="0"/>
              </a:rPr>
              <a:t>.</a:t>
            </a:r>
          </a:p>
          <a:p>
            <a:pPr marL="571500" indent="-571500">
              <a:buFont typeface="Wingdings" pitchFamily="2" charset="2"/>
              <a:buChar char="v"/>
            </a:pPr>
            <a:r>
              <a:rPr lang="en-US" sz="3000" dirty="0" err="1" smtClean="0">
                <a:latin typeface="Times New Roman" pitchFamily="18" charset="0"/>
                <a:cs typeface="Times New Roman" pitchFamily="18" charset="0"/>
              </a:rPr>
              <a:t>Đối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với</a:t>
            </a:r>
            <a:r>
              <a:rPr lang="en-US" sz="3000" dirty="0" smtClean="0">
                <a:latin typeface="Times New Roman" pitchFamily="18" charset="0"/>
                <a:cs typeface="Times New Roman" pitchFamily="18" charset="0"/>
              </a:rPr>
              <a:t> các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quan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trọng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yêu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cầu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về</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đường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đặc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tính</a:t>
            </a:r>
            <a:r>
              <a:rPr lang="en-US" sz="3000" dirty="0" smtClean="0">
                <a:latin typeface="Times New Roman" pitchFamily="18" charset="0"/>
                <a:cs typeface="Times New Roman" pitchFamily="18" charset="0"/>
              </a:rPr>
              <a:t> của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không</a:t>
            </a:r>
            <a:r>
              <a:rPr lang="en-US" sz="3000" dirty="0" smtClean="0">
                <a:latin typeface="Times New Roman" pitchFamily="18" charset="0"/>
                <a:cs typeface="Times New Roman" pitchFamily="18" charset="0"/>
              </a:rPr>
              <a:t> có </a:t>
            </a:r>
            <a:r>
              <a:rPr lang="en-US" sz="3000" dirty="0" err="1" smtClean="0">
                <a:latin typeface="Times New Roman" pitchFamily="18" charset="0"/>
                <a:cs typeface="Times New Roman" pitchFamily="18" charset="0"/>
              </a:rPr>
              <a:t>vùng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ổn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định</a:t>
            </a:r>
            <a:r>
              <a:rPr lang="en-US" sz="3000" dirty="0" smtClean="0">
                <a:latin typeface="Times New Roman" pitchFamily="18" charset="0"/>
                <a:cs typeface="Times New Roman" pitchFamily="18" charset="0"/>
              </a:rPr>
              <a:t>.</a:t>
            </a:r>
            <a:endParaRPr lang="en-US" sz="30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1126F3C1-BF31-4E75-9447-5BD724E6E682}" type="slidenum">
              <a:rPr lang="vi-VN" smtClean="0"/>
              <a:pPr/>
              <a:t>54</a:t>
            </a:fld>
            <a:endParaRPr lang="vi-VN"/>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99"/>
          <p:cNvSpPr txBox="1">
            <a:spLocks noChangeArrowheads="1"/>
          </p:cNvSpPr>
          <p:nvPr/>
        </p:nvSpPr>
        <p:spPr bwMode="auto">
          <a:xfrm>
            <a:off x="304800" y="1066800"/>
            <a:ext cx="8343900" cy="4939814"/>
          </a:xfrm>
          <a:prstGeom prst="rect">
            <a:avLst/>
          </a:prstGeom>
          <a:noFill/>
          <a:ln w="9525">
            <a:noFill/>
            <a:miter lim="800000"/>
            <a:headEnd/>
            <a:tailEnd/>
          </a:ln>
        </p:spPr>
        <p:txBody>
          <a:bodyPr wrap="square">
            <a:spAutoFit/>
          </a:bodyPr>
          <a:lstStyle/>
          <a:p>
            <a:pPr algn="just">
              <a:spcBef>
                <a:spcPct val="50000"/>
              </a:spcBef>
            </a:pPr>
            <a:r>
              <a:rPr lang="en-US" sz="3000" dirty="0" smtClean="0"/>
              <a:t>Dùng để tăng lưu lượng và cột áp cho hệ thống bơm, có hai cách ghép bơm:</a:t>
            </a:r>
          </a:p>
          <a:p>
            <a:pPr algn="just">
              <a:spcBef>
                <a:spcPct val="50000"/>
              </a:spcBef>
            </a:pPr>
            <a:r>
              <a:rPr lang="en-US" sz="3000" i="1" dirty="0" smtClean="0">
                <a:cs typeface="Times New Roman" pitchFamily="18" charset="0"/>
              </a:rPr>
              <a:t>Ghép bơm song song</a:t>
            </a:r>
            <a:r>
              <a:rPr lang="en-US" sz="3000" dirty="0" smtClean="0">
                <a:cs typeface="Times New Roman" pitchFamily="18" charset="0"/>
              </a:rPr>
              <a:t>: </a:t>
            </a:r>
          </a:p>
          <a:p>
            <a:pPr>
              <a:buFont typeface="Wingdings" pitchFamily="2" charset="2"/>
              <a:buChar char="Ø"/>
            </a:pPr>
            <a:r>
              <a:rPr lang="en-US" sz="3000" dirty="0" smtClean="0"/>
              <a:t>Dùng trong trường hợp hệ thống có yêu cầulưu lượng lớn hơn lưu lượng của một bơm.</a:t>
            </a:r>
          </a:p>
          <a:p>
            <a:endParaRPr lang="en-US" sz="3000" dirty="0" smtClean="0"/>
          </a:p>
          <a:p>
            <a:pPr>
              <a:buFont typeface="Wingdings" pitchFamily="2" charset="2"/>
              <a:buChar char="Ø"/>
            </a:pPr>
            <a:r>
              <a:rPr lang="en-US" sz="3000" dirty="0" smtClean="0"/>
              <a:t>Điều kiện ccá bơm có thể làm việc được là:các bơm phải có cùng một cột áp</a:t>
            </a:r>
          </a:p>
          <a:p>
            <a:endParaRPr lang="en-US" sz="3000" dirty="0" smtClean="0"/>
          </a:p>
          <a:p>
            <a:pPr>
              <a:buFont typeface="Wingdings" pitchFamily="2" charset="2"/>
              <a:buChar char="Ø"/>
            </a:pPr>
            <a:r>
              <a:rPr lang="en-US" sz="3000" dirty="0" smtClean="0"/>
              <a:t>H1=H2=H3=….Hi</a:t>
            </a:r>
          </a:p>
        </p:txBody>
      </p:sp>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VII. NỐI BƠM</a:t>
            </a:r>
            <a:endParaRPr lang="en-US" b="1" dirty="0">
              <a:solidFill>
                <a:srgbClr val="FF000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99"/>
          <p:cNvSpPr txBox="1">
            <a:spLocks noChangeArrowheads="1"/>
          </p:cNvSpPr>
          <p:nvPr/>
        </p:nvSpPr>
        <p:spPr bwMode="auto">
          <a:xfrm>
            <a:off x="304800" y="1066800"/>
            <a:ext cx="8343900" cy="4708981"/>
          </a:xfrm>
          <a:prstGeom prst="rect">
            <a:avLst/>
          </a:prstGeom>
          <a:noFill/>
          <a:ln w="9525">
            <a:noFill/>
            <a:miter lim="800000"/>
            <a:headEnd/>
            <a:tailEnd/>
          </a:ln>
        </p:spPr>
        <p:txBody>
          <a:bodyPr wrap="square">
            <a:spAutoFit/>
          </a:bodyPr>
          <a:lstStyle/>
          <a:p>
            <a:pPr algn="just">
              <a:buFont typeface="Wingdings" pitchFamily="2" charset="2"/>
              <a:buChar char="Ø"/>
            </a:pPr>
            <a:r>
              <a:rPr lang="en-US" sz="3000" dirty="0" smtClean="0"/>
              <a:t>Để xác định tổng lưu lượng của các bơm ghép song song làm việc trong một hệ thống,ta cần xây dựng đường đặc tính chung của các bơm ghép(H –Qc) và biết đường đặc tính lưới(Hlưới –Q)</a:t>
            </a:r>
          </a:p>
          <a:p>
            <a:pPr algn="just">
              <a:buFont typeface="Wingdings" pitchFamily="2" charset="2"/>
              <a:buChar char="Ø"/>
            </a:pPr>
            <a:r>
              <a:rPr lang="en-US" sz="3000" dirty="0" smtClean="0"/>
              <a:t>Thực nghiệm:Khảo nghiệm hai bơm có đường đặc tính khác nhau(H1 –Q) và (H2-Q) ghép song song:</a:t>
            </a:r>
          </a:p>
          <a:p>
            <a:pPr lvl="1" algn="just"/>
            <a:r>
              <a:rPr lang="en-US" sz="3000" dirty="0" smtClean="0"/>
              <a:t>Ta thấy:Với mọi cột áp H&gt;Hn trong hệ thống chỉ có một bơm làm việc.Khi H=Hb thì cả 2 bơm làm việc nhưng lưu lượng của hệ thống chỉ bằng lưu lượng của 2 bơm ứng với điểm B(Qb =Q2).</a:t>
            </a:r>
          </a:p>
        </p:txBody>
      </p:sp>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VII. NỐI BƠM</a:t>
            </a:r>
            <a:endParaRPr lang="en-US" b="1" dirty="0">
              <a:solidFill>
                <a:srgbClr val="FF0000"/>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VII. NỐI BƠM</a:t>
            </a:r>
            <a:endParaRPr lang="en-US" b="1" dirty="0">
              <a:solidFill>
                <a:srgbClr val="FF0000"/>
              </a:solidFill>
            </a:endParaRPr>
          </a:p>
        </p:txBody>
      </p:sp>
      <p:pic>
        <p:nvPicPr>
          <p:cNvPr id="144386" name="Picture 2"/>
          <p:cNvPicPr>
            <a:picLocks noChangeAspect="1" noChangeArrowheads="1"/>
          </p:cNvPicPr>
          <p:nvPr/>
        </p:nvPicPr>
        <p:blipFill>
          <a:blip r:embed="rId2"/>
          <a:srcRect/>
          <a:stretch>
            <a:fillRect/>
          </a:stretch>
        </p:blipFill>
        <p:spPr bwMode="auto">
          <a:xfrm>
            <a:off x="5181600" y="1600200"/>
            <a:ext cx="3505200" cy="4724400"/>
          </a:xfrm>
          <a:prstGeom prst="rect">
            <a:avLst/>
          </a:prstGeom>
          <a:noFill/>
          <a:ln w="9525">
            <a:noFill/>
            <a:miter lim="800000"/>
            <a:headEnd/>
            <a:tailEnd/>
          </a:ln>
          <a:effectLst/>
        </p:spPr>
      </p:pic>
      <p:sp>
        <p:nvSpPr>
          <p:cNvPr id="8" name="Rectangle 7"/>
          <p:cNvSpPr/>
          <p:nvPr/>
        </p:nvSpPr>
        <p:spPr>
          <a:xfrm>
            <a:off x="381000" y="1371600"/>
            <a:ext cx="4572000" cy="5170646"/>
          </a:xfrm>
          <a:prstGeom prst="rect">
            <a:avLst/>
          </a:prstGeom>
        </p:spPr>
        <p:txBody>
          <a:bodyPr>
            <a:spAutoFit/>
          </a:bodyPr>
          <a:lstStyle/>
          <a:p>
            <a:pPr algn="just"/>
            <a:r>
              <a:rPr lang="vi-VN" sz="3000" dirty="0" smtClean="0"/>
              <a:t>Ghép song song để</a:t>
            </a:r>
            <a:r>
              <a:rPr lang="en-US" sz="3000" dirty="0" smtClean="0"/>
              <a:t> </a:t>
            </a:r>
            <a:r>
              <a:rPr lang="vi-VN" sz="3000" dirty="0" smtClean="0"/>
              <a:t>tăng lưu</a:t>
            </a:r>
            <a:r>
              <a:rPr lang="en-US" sz="3000" dirty="0" smtClean="0"/>
              <a:t> </a:t>
            </a:r>
            <a:r>
              <a:rPr lang="vi-VN" sz="3000" dirty="0" smtClean="0"/>
              <a:t>lượng.</a:t>
            </a:r>
          </a:p>
          <a:p>
            <a:pPr algn="just"/>
            <a:r>
              <a:rPr lang="vi-VN" sz="3000" dirty="0" smtClean="0"/>
              <a:t>H = H1 = H2</a:t>
            </a:r>
          </a:p>
          <a:p>
            <a:pPr algn="just"/>
            <a:r>
              <a:rPr lang="vi-VN" sz="3000" dirty="0" smtClean="0"/>
              <a:t>Q = Q1 + Q2</a:t>
            </a:r>
            <a:endParaRPr lang="en-US" sz="3000" dirty="0" smtClean="0"/>
          </a:p>
          <a:p>
            <a:pPr algn="just"/>
            <a:endParaRPr lang="en-US" sz="3000" dirty="0" smtClean="0"/>
          </a:p>
          <a:p>
            <a:pPr algn="just"/>
            <a:r>
              <a:rPr lang="en-US" sz="3000" dirty="0" smtClean="0"/>
              <a:t>Đường đặc tính chung của các bơm ghép song song ( H-Q) trong hệ thống được xây dựng bằng cách cộng các lưu lượng riêng của từng bơm ghép.</a:t>
            </a:r>
            <a:endParaRPr lang="en-US" sz="30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VII. NỐI BƠM</a:t>
            </a:r>
            <a:endParaRPr lang="en-US" b="1" dirty="0">
              <a:solidFill>
                <a:srgbClr val="FF0000"/>
              </a:solidFill>
            </a:endParaRPr>
          </a:p>
        </p:txBody>
      </p:sp>
      <p:sp>
        <p:nvSpPr>
          <p:cNvPr id="6" name="TextBox 5"/>
          <p:cNvSpPr txBox="1"/>
          <p:nvPr/>
        </p:nvSpPr>
        <p:spPr>
          <a:xfrm>
            <a:off x="304800" y="1143000"/>
            <a:ext cx="8610600" cy="5262979"/>
          </a:xfrm>
          <a:prstGeom prst="rect">
            <a:avLst/>
          </a:prstGeom>
          <a:noFill/>
        </p:spPr>
        <p:txBody>
          <a:bodyPr wrap="square" rtlCol="0">
            <a:spAutoFit/>
          </a:bodyPr>
          <a:lstStyle/>
          <a:p>
            <a:pPr marL="742950" indent="-742950">
              <a:buFont typeface="Wingdings" pitchFamily="2" charset="2"/>
              <a:buChar char="ü"/>
            </a:pPr>
            <a:r>
              <a:rPr lang="en-US" sz="3000" dirty="0" smtClean="0"/>
              <a:t>Thường ghép các bơm có đặc tính gần giống nhau hoặc như nhau để thực hiện sự điều chỉnh thuận lợi.</a:t>
            </a:r>
          </a:p>
          <a:p>
            <a:pPr marL="742950" indent="-742950">
              <a:buFont typeface="Wingdings" pitchFamily="2" charset="2"/>
              <a:buChar char="ü"/>
            </a:pPr>
            <a:r>
              <a:rPr lang="en-US" sz="3000" dirty="0" smtClean="0"/>
              <a:t>Chỉ có hiệu quả lớn khi đường đặc tính của bơm ghép thoải, ứng dụng trong hệ thống bơm có cột áp thay đổi ít.</a:t>
            </a:r>
          </a:p>
          <a:p>
            <a:pPr marL="742950" indent="-742950">
              <a:buFont typeface="Wingdings" pitchFamily="2" charset="2"/>
              <a:buChar char="ü"/>
            </a:pPr>
            <a:r>
              <a:rPr lang="en-US" sz="3000" dirty="0" smtClean="0"/>
              <a:t>Số lượng bơm ghép song song để tăng lưu lượng trong hệ thống có giới hạn nhất định.</a:t>
            </a:r>
          </a:p>
          <a:p>
            <a:pPr marL="742950" indent="-742950">
              <a:buFont typeface="Wingdings" pitchFamily="2" charset="2"/>
              <a:buChar char="ü"/>
            </a:pPr>
            <a:r>
              <a:rPr lang="en-US" sz="3200" dirty="0" smtClean="0"/>
              <a:t>Lưu lượng của 2 bơm ghép song song trong hệ thống nhỏ hơn tổng lưu lượng của 2 bơm đó khi làm việc riêng biệt</a:t>
            </a:r>
            <a:endParaRPr lang="en-US" sz="30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99"/>
          <p:cNvSpPr txBox="1">
            <a:spLocks noChangeArrowheads="1"/>
          </p:cNvSpPr>
          <p:nvPr/>
        </p:nvSpPr>
        <p:spPr bwMode="auto">
          <a:xfrm>
            <a:off x="304800" y="685800"/>
            <a:ext cx="8343900" cy="5170646"/>
          </a:xfrm>
          <a:prstGeom prst="rect">
            <a:avLst/>
          </a:prstGeom>
          <a:noFill/>
          <a:ln w="9525">
            <a:noFill/>
            <a:miter lim="800000"/>
            <a:headEnd/>
            <a:tailEnd/>
          </a:ln>
        </p:spPr>
        <p:txBody>
          <a:bodyPr wrap="square">
            <a:spAutoFit/>
          </a:bodyPr>
          <a:lstStyle/>
          <a:p>
            <a:pPr algn="just">
              <a:spcBef>
                <a:spcPct val="50000"/>
              </a:spcBef>
            </a:pPr>
            <a:r>
              <a:rPr lang="en-US" sz="3000" i="1" dirty="0" smtClean="0">
                <a:cs typeface="Times New Roman" pitchFamily="18" charset="0"/>
              </a:rPr>
              <a:t>Ghép bơm nối tiếp</a:t>
            </a:r>
            <a:r>
              <a:rPr lang="en-US" sz="3000" dirty="0" smtClean="0">
                <a:cs typeface="Times New Roman" pitchFamily="18" charset="0"/>
              </a:rPr>
              <a:t>: </a:t>
            </a:r>
          </a:p>
          <a:p>
            <a:pPr lvl="1"/>
            <a:r>
              <a:rPr lang="en-US" sz="3000" dirty="0" smtClean="0"/>
              <a:t>Dùng khi hệ thống có yêu cầu cột áp lớn hơn cột áp của 1 bơm.Điều kiện để các bơm ghép nối tiếp làm việc bình thường trong hệ thống là các bơm ghép phải có cùng một lưu lượng.</a:t>
            </a:r>
          </a:p>
          <a:p>
            <a:pPr lvl="1"/>
            <a:r>
              <a:rPr lang="en-US" sz="3000" dirty="0" smtClean="0"/>
              <a:t>Q1 =Q2  =….=Qi </a:t>
            </a:r>
          </a:p>
          <a:p>
            <a:pPr lvl="1"/>
            <a:r>
              <a:rPr lang="en-US" sz="3000" dirty="0" smtClean="0"/>
              <a:t>HC  =H1 +H2 +….+Hi </a:t>
            </a:r>
          </a:p>
          <a:p>
            <a:pPr lvl="1"/>
            <a:r>
              <a:rPr lang="en-US" sz="3000" dirty="0" smtClean="0"/>
              <a:t>Nếu cột áp làm việc của hệ thống có ghép nối tiếp bơm khi Q=const bằng tổng cột áp của các bơm ghép.</a:t>
            </a:r>
          </a:p>
          <a:p>
            <a:pPr lvl="1"/>
            <a:r>
              <a:rPr lang="en-US" sz="3000" dirty="0" smtClean="0"/>
              <a:t>Khảo sát ghép bơm nối tiếp khác đường đặc tính.</a:t>
            </a:r>
          </a:p>
        </p:txBody>
      </p:sp>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VII. NỐI BƠM</a:t>
            </a:r>
            <a:endParaRPr lang="en-US" b="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III.NGUYÊN LÝ HOẠT ĐỘNG</a:t>
            </a:r>
          </a:p>
          <a:p>
            <a:r>
              <a:rPr lang="en-US" sz="3600" b="1" i="1" dirty="0" smtClean="0">
                <a:latin typeface="Times New Roman" pitchFamily="18" charset="0"/>
                <a:cs typeface="Times New Roman" pitchFamily="18" charset="0"/>
              </a:rPr>
              <a:t>a.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ly</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tâm</a:t>
            </a:r>
            <a:endParaRPr lang="en-US" sz="3600" b="1" i="1" dirty="0">
              <a:latin typeface="Times New Roman" pitchFamily="18" charset="0"/>
              <a:cs typeface="Times New Roman" pitchFamily="18" charset="0"/>
            </a:endParaRPr>
          </a:p>
        </p:txBody>
      </p:sp>
      <p:sp>
        <p:nvSpPr>
          <p:cNvPr id="6" name="TextBox 5"/>
          <p:cNvSpPr txBox="1"/>
          <p:nvPr/>
        </p:nvSpPr>
        <p:spPr>
          <a:xfrm>
            <a:off x="228600" y="1219200"/>
            <a:ext cx="5486400" cy="4708981"/>
          </a:xfrm>
          <a:prstGeom prst="rect">
            <a:avLst/>
          </a:prstGeom>
          <a:noFill/>
        </p:spPr>
        <p:txBody>
          <a:bodyPr wrap="square" rtlCol="0">
            <a:spAutoFit/>
          </a:bodyPr>
          <a:lstStyle/>
          <a:p>
            <a:pPr algn="just">
              <a:buFont typeface="Wingdings" pitchFamily="2" charset="2"/>
              <a:buChar char="Ø"/>
            </a:pPr>
            <a:r>
              <a:rPr lang="en-US" sz="3000" dirty="0" err="1" smtClean="0">
                <a:latin typeface="Times New Roman" pitchFamily="18" charset="0"/>
                <a:cs typeface="Times New Roman" pitchFamily="18" charset="0"/>
              </a:rPr>
              <a:t>Trước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việc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cần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phải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thân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ống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hút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được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điền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đầy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chất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lỏng</a:t>
            </a:r>
            <a:r>
              <a:rPr lang="en-US" sz="3000" dirty="0" smtClean="0">
                <a:latin typeface="Times New Roman" pitchFamily="18" charset="0"/>
                <a:cs typeface="Times New Roman" pitchFamily="18" charset="0"/>
              </a:rPr>
              <a:t>.</a:t>
            </a:r>
          </a:p>
          <a:p>
            <a:pPr algn="just"/>
            <a:endParaRPr lang="en-US" sz="3000" dirty="0" smtClean="0">
              <a:latin typeface="Times New Roman" pitchFamily="18" charset="0"/>
              <a:cs typeface="Times New Roman" pitchFamily="18" charset="0"/>
            </a:endParaRPr>
          </a:p>
          <a:p>
            <a:pPr algn="just">
              <a:buFont typeface="Wingdings" pitchFamily="2" charset="2"/>
              <a:buChar char="Ø"/>
            </a:pPr>
            <a:r>
              <a:rPr lang="en-US" sz="3000" dirty="0" err="1" smtClean="0">
                <a:latin typeface="Times New Roman" pitchFamily="18" charset="0"/>
                <a:cs typeface="Times New Roman" pitchFamily="18" charset="0"/>
              </a:rPr>
              <a:t>Khi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bánh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tác</a:t>
            </a:r>
            <a:r>
              <a:rPr lang="en-US" sz="3000" dirty="0" smtClean="0">
                <a:latin typeface="Times New Roman" pitchFamily="18" charset="0"/>
                <a:cs typeface="Times New Roman" pitchFamily="18" charset="0"/>
              </a:rPr>
              <a:t> quay, </a:t>
            </a:r>
            <a:r>
              <a:rPr lang="en-US" sz="3000" dirty="0" err="1" smtClean="0">
                <a:latin typeface="Times New Roman" pitchFamily="18" charset="0"/>
                <a:cs typeface="Times New Roman" pitchFamily="18" charset="0"/>
              </a:rPr>
              <a:t>tạo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chân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không</a:t>
            </a:r>
            <a:r>
              <a:rPr lang="en-US" sz="3000" dirty="0" smtClean="0">
                <a:latin typeface="Times New Roman" pitchFamily="18" charset="0"/>
                <a:cs typeface="Times New Roman" pitchFamily="18" charset="0"/>
              </a:rPr>
              <a:t> ở </a:t>
            </a:r>
            <a:r>
              <a:rPr lang="en-US" sz="3000" dirty="0" err="1" smtClean="0">
                <a:latin typeface="Times New Roman" pitchFamily="18" charset="0"/>
                <a:cs typeface="Times New Roman" pitchFamily="18" charset="0"/>
              </a:rPr>
              <a:t>tâm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bánh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dẫn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chất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lỏng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được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hút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vào</a:t>
            </a:r>
            <a:r>
              <a:rPr lang="en-US" sz="3000" dirty="0" smtClean="0">
                <a:latin typeface="Times New Roman" pitchFamily="18" charset="0"/>
                <a:cs typeface="Times New Roman" pitchFamily="18" charset="0"/>
              </a:rPr>
              <a:t> qua </a:t>
            </a:r>
            <a:r>
              <a:rPr lang="en-US" sz="3000" dirty="0" err="1" smtClean="0">
                <a:latin typeface="Times New Roman" pitchFamily="18" charset="0"/>
                <a:cs typeface="Times New Roman" pitchFamily="18" charset="0"/>
              </a:rPr>
              <a:t>ống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hút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nhờ</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lực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tâm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chất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lỏng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bị</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dồn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từ</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trong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ra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ngoài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theo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ống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dẫn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ống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đẩy</a:t>
            </a:r>
            <a:r>
              <a:rPr lang="en-US" sz="3000" dirty="0" smtClean="0">
                <a:latin typeface="Times New Roman" pitchFamily="18" charset="0"/>
                <a:cs typeface="Times New Roman" pitchFamily="18" charset="0"/>
              </a:rPr>
              <a:t>.</a:t>
            </a:r>
            <a:endParaRPr lang="en-US" sz="3000" dirty="0">
              <a:latin typeface="Times New Roman" pitchFamily="18" charset="0"/>
              <a:cs typeface="Times New Roman" pitchFamily="18" charset="0"/>
            </a:endParaRPr>
          </a:p>
        </p:txBody>
      </p:sp>
      <p:pic>
        <p:nvPicPr>
          <p:cNvPr id="5" name="Picture 2"/>
          <p:cNvPicPr>
            <a:picLocks noChangeAspect="1" noChangeArrowheads="1"/>
          </p:cNvPicPr>
          <p:nvPr/>
        </p:nvPicPr>
        <p:blipFill>
          <a:blip r:embed="rId2" cstate="print"/>
          <a:srcRect/>
          <a:stretch>
            <a:fillRect/>
          </a:stretch>
        </p:blipFill>
        <p:spPr bwMode="auto">
          <a:xfrm>
            <a:off x="6019800" y="1143000"/>
            <a:ext cx="3124200" cy="2819400"/>
          </a:xfrm>
          <a:prstGeom prst="rect">
            <a:avLst/>
          </a:prstGeom>
          <a:noFill/>
          <a:ln w="9525">
            <a:noFill/>
            <a:miter lim="800000"/>
            <a:headEnd/>
            <a:tailEnd/>
          </a:ln>
          <a:effectLst/>
        </p:spPr>
      </p:pic>
      <p:pic>
        <p:nvPicPr>
          <p:cNvPr id="4098" name="Picture 2" descr="F:\index.jpg"/>
          <p:cNvPicPr>
            <a:picLocks noChangeAspect="1" noChangeArrowheads="1"/>
          </p:cNvPicPr>
          <p:nvPr/>
        </p:nvPicPr>
        <p:blipFill>
          <a:blip r:embed="rId3" cstate="print"/>
          <a:srcRect/>
          <a:stretch>
            <a:fillRect/>
          </a:stretch>
        </p:blipFill>
        <p:spPr bwMode="auto">
          <a:xfrm>
            <a:off x="5943600" y="4114800"/>
            <a:ext cx="3200400" cy="236220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99"/>
          <p:cNvSpPr txBox="1">
            <a:spLocks noChangeArrowheads="1"/>
          </p:cNvSpPr>
          <p:nvPr/>
        </p:nvSpPr>
        <p:spPr bwMode="auto">
          <a:xfrm>
            <a:off x="304800" y="685800"/>
            <a:ext cx="8343900" cy="553998"/>
          </a:xfrm>
          <a:prstGeom prst="rect">
            <a:avLst/>
          </a:prstGeom>
          <a:noFill/>
          <a:ln w="9525">
            <a:noFill/>
            <a:miter lim="800000"/>
            <a:headEnd/>
            <a:tailEnd/>
          </a:ln>
        </p:spPr>
        <p:txBody>
          <a:bodyPr wrap="square">
            <a:spAutoFit/>
          </a:bodyPr>
          <a:lstStyle/>
          <a:p>
            <a:pPr algn="just">
              <a:spcBef>
                <a:spcPct val="50000"/>
              </a:spcBef>
            </a:pPr>
            <a:r>
              <a:rPr lang="en-US" sz="3000" i="1" dirty="0" smtClean="0">
                <a:cs typeface="Times New Roman" pitchFamily="18" charset="0"/>
              </a:rPr>
              <a:t>Ghép bơm nối tiếp:</a:t>
            </a:r>
          </a:p>
        </p:txBody>
      </p:sp>
      <p:sp>
        <p:nvSpPr>
          <p:cNvPr id="7" name="Rectangle 4"/>
          <p:cNvSpPr>
            <a:spLocks noChangeArrowheads="1"/>
          </p:cNvSpPr>
          <p:nvPr/>
        </p:nvSpPr>
        <p:spPr bwMode="auto">
          <a:xfrm>
            <a:off x="179388" y="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VII. NỐI BƠM</a:t>
            </a:r>
            <a:endParaRPr lang="en-US" b="1" dirty="0">
              <a:solidFill>
                <a:srgbClr val="FF0000"/>
              </a:solidFill>
            </a:endParaRPr>
          </a:p>
        </p:txBody>
      </p:sp>
      <p:pic>
        <p:nvPicPr>
          <p:cNvPr id="145410" name="Picture 2"/>
          <p:cNvPicPr>
            <a:picLocks noChangeAspect="1" noChangeArrowheads="1"/>
          </p:cNvPicPr>
          <p:nvPr/>
        </p:nvPicPr>
        <p:blipFill>
          <a:blip r:embed="rId2"/>
          <a:srcRect/>
          <a:stretch>
            <a:fillRect/>
          </a:stretch>
        </p:blipFill>
        <p:spPr bwMode="auto">
          <a:xfrm>
            <a:off x="5715000" y="2438400"/>
            <a:ext cx="3429000" cy="3962400"/>
          </a:xfrm>
          <a:prstGeom prst="rect">
            <a:avLst/>
          </a:prstGeom>
          <a:noFill/>
          <a:ln w="9525">
            <a:noFill/>
            <a:miter lim="800000"/>
            <a:headEnd/>
            <a:tailEnd/>
          </a:ln>
          <a:effectLst/>
        </p:spPr>
      </p:pic>
      <p:sp>
        <p:nvSpPr>
          <p:cNvPr id="10" name="TextBox 9"/>
          <p:cNvSpPr txBox="1"/>
          <p:nvPr/>
        </p:nvSpPr>
        <p:spPr>
          <a:xfrm>
            <a:off x="457200" y="1905000"/>
            <a:ext cx="5334000" cy="5170646"/>
          </a:xfrm>
          <a:prstGeom prst="rect">
            <a:avLst/>
          </a:prstGeom>
          <a:noFill/>
        </p:spPr>
        <p:txBody>
          <a:bodyPr wrap="square" rtlCol="0">
            <a:spAutoFit/>
          </a:bodyPr>
          <a:lstStyle/>
          <a:p>
            <a:pPr algn="just"/>
            <a:r>
              <a:rPr lang="en-US" sz="3000" dirty="0" smtClean="0"/>
              <a:t>Khi ghép nối tiếp nên chọn bơm và hệ thống có đường đặc tính dốc nhiều mới có hiệu quả cao, vì thay đổi lưu lượng ít đã tăng được cột áp theo yêu cầu.</a:t>
            </a:r>
          </a:p>
          <a:p>
            <a:pPr algn="just"/>
            <a:r>
              <a:rPr lang="en-US" sz="3000" dirty="0" smtClean="0"/>
              <a:t>Việc  ghép nối tiếp bơm trong hệ thống tương đối phức tạp không thuận tiện và kinh tế bằng chọn một bơm khác có đủ cột áp yêu cầu để làm việc trong hệ thống.</a:t>
            </a:r>
          </a:p>
          <a:p>
            <a:pPr algn="just"/>
            <a:r>
              <a:rPr lang="en-US" sz="3000" dirty="0" smtClean="0"/>
              <a:t> </a:t>
            </a:r>
            <a:endParaRPr lang="en-US" sz="3000" dirty="0"/>
          </a:p>
        </p:txBody>
      </p:sp>
      <p:sp>
        <p:nvSpPr>
          <p:cNvPr id="11" name="Rectangle 10"/>
          <p:cNvSpPr/>
          <p:nvPr/>
        </p:nvSpPr>
        <p:spPr>
          <a:xfrm>
            <a:off x="457200" y="1295400"/>
            <a:ext cx="8458200" cy="553998"/>
          </a:xfrm>
          <a:prstGeom prst="rect">
            <a:avLst/>
          </a:prstGeom>
        </p:spPr>
        <p:txBody>
          <a:bodyPr wrap="square">
            <a:spAutoFit/>
          </a:bodyPr>
          <a:lstStyle/>
          <a:p>
            <a:pPr algn="just">
              <a:spcBef>
                <a:spcPct val="50000"/>
              </a:spcBef>
            </a:pPr>
            <a:r>
              <a:rPr lang="en-US" sz="3000" dirty="0" smtClean="0"/>
              <a:t>Khảo sát ghép bơm nối tiếp khác đường đặc tính:</a:t>
            </a:r>
            <a:r>
              <a:rPr lang="en-US" sz="3000" dirty="0" smtClean="0">
                <a:cs typeface="Times New Roman" pitchFamily="18" charset="0"/>
              </a:rPr>
              <a:t>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114800"/>
          </a:xfrm>
        </p:spPr>
        <p:txBody>
          <a:bodyPr>
            <a:normAutofit/>
          </a:bodyPr>
          <a:lstStyle/>
          <a:p>
            <a:pPr marL="530225" indent="-530225">
              <a:buClr>
                <a:srgbClr val="0000FF"/>
              </a:buClr>
              <a:buNone/>
            </a:pPr>
            <a:r>
              <a:rPr lang="en-US" sz="3600" dirty="0" err="1" smtClean="0">
                <a:latin typeface="Times New Roman" pitchFamily="18" charset="0"/>
                <a:cs typeface="Times New Roman" pitchFamily="18" charset="0"/>
              </a:rPr>
              <a:t>Lực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hướng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trục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dụng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đĩa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sau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bánh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hướng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về</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trái</a:t>
            </a:r>
            <a:r>
              <a:rPr lang="en-US" sz="3600" dirty="0" smtClean="0">
                <a:latin typeface="Times New Roman" pitchFamily="18" charset="0"/>
                <a:cs typeface="Times New Roman" pitchFamily="18" charset="0"/>
              </a:rPr>
              <a:t>.</a:t>
            </a:r>
          </a:p>
          <a:p>
            <a:pPr marL="530225" indent="-530225">
              <a:buClr>
                <a:srgbClr val="0000FF"/>
              </a:buClr>
              <a:buNone/>
            </a:pPr>
            <a:endParaRPr lang="en-US" sz="3600" dirty="0">
              <a:latin typeface="Times New Roman" pitchFamily="18" charset="0"/>
              <a:cs typeface="Times New Roman" pitchFamily="18" charset="0"/>
            </a:endParaRPr>
          </a:p>
        </p:txBody>
      </p:sp>
      <p:sp>
        <p:nvSpPr>
          <p:cNvPr id="4" name="Rectangle 4"/>
          <p:cNvSpPr>
            <a:spLocks noChangeArrowheads="1"/>
          </p:cNvSpPr>
          <p:nvPr/>
        </p:nvSpPr>
        <p:spPr bwMode="auto">
          <a:xfrm>
            <a:off x="228600" y="0"/>
            <a:ext cx="8823325" cy="620713"/>
          </a:xfrm>
          <a:prstGeom prst="rect">
            <a:avLst/>
          </a:prstGeom>
          <a:noFill/>
          <a:ln w="9525">
            <a:noFill/>
            <a:miter lim="800000"/>
            <a:headEnd/>
            <a:tailEnd/>
          </a:ln>
        </p:spPr>
        <p:txBody>
          <a:bodyPr anchor="ctr"/>
          <a:lstStyle/>
          <a:p>
            <a:pPr algn="just" eaLnBrk="0" hangingPunct="0"/>
            <a:r>
              <a:rPr lang="en-US" sz="3000" b="1" dirty="0" smtClean="0">
                <a:solidFill>
                  <a:srgbClr val="FF0000"/>
                </a:solidFill>
                <a:cs typeface="Times New Roman" pitchFamily="18" charset="0"/>
              </a:rPr>
              <a:t>VIII. LỰC HƯỚNG TRỤC TRONG BƠM LY TÂM</a:t>
            </a:r>
            <a:endParaRPr lang="en-US" sz="3000" b="1" dirty="0">
              <a:solidFill>
                <a:srgbClr val="FF0000"/>
              </a:solidFill>
              <a:cs typeface="Times New Roman" pitchFamily="18" charset="0"/>
            </a:endParaRPr>
          </a:p>
        </p:txBody>
      </p:sp>
      <p:graphicFrame>
        <p:nvGraphicFramePr>
          <p:cNvPr id="7" name="Object 6"/>
          <p:cNvGraphicFramePr>
            <a:graphicFrameLocks noChangeAspect="1"/>
          </p:cNvGraphicFramePr>
          <p:nvPr/>
        </p:nvGraphicFramePr>
        <p:xfrm>
          <a:off x="2286000" y="3429000"/>
          <a:ext cx="4692316" cy="990600"/>
        </p:xfrm>
        <a:graphic>
          <a:graphicData uri="http://schemas.openxmlformats.org/presentationml/2006/ole">
            <p:oleObj spid="_x0000_s162818" name="Equation" r:id="rId3" imgW="1143000" imgH="241200" progId="Equation.DSMT4">
              <p:embed/>
            </p:oleObj>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114800"/>
          </a:xfrm>
        </p:spPr>
        <p:txBody>
          <a:bodyPr>
            <a:normAutofit/>
          </a:bodyPr>
          <a:lstStyle/>
          <a:p>
            <a:pPr marL="530225" indent="-530225">
              <a:buClr>
                <a:srgbClr val="0000FF"/>
              </a:buClr>
              <a:buNone/>
            </a:pPr>
            <a:r>
              <a:rPr lang="en-US" sz="3600" dirty="0" err="1" smtClean="0">
                <a:latin typeface="Times New Roman" pitchFamily="18" charset="0"/>
                <a:cs typeface="Times New Roman" pitchFamily="18" charset="0"/>
              </a:rPr>
              <a:t>Lực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hướng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trục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dụng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đĩa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trước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bánh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hướng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về</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phải</a:t>
            </a:r>
            <a:r>
              <a:rPr lang="en-US" sz="3600" dirty="0" smtClean="0">
                <a:latin typeface="Times New Roman" pitchFamily="18" charset="0"/>
                <a:cs typeface="Times New Roman" pitchFamily="18" charset="0"/>
              </a:rPr>
              <a:t>.</a:t>
            </a:r>
          </a:p>
          <a:p>
            <a:pPr marL="530225" indent="-530225">
              <a:buClr>
                <a:srgbClr val="0000FF"/>
              </a:buClr>
              <a:buNone/>
            </a:pPr>
            <a:endParaRPr lang="en-US" sz="3600" dirty="0">
              <a:latin typeface="Times New Roman" pitchFamily="18" charset="0"/>
              <a:cs typeface="Times New Roman" pitchFamily="18" charset="0"/>
            </a:endParaRPr>
          </a:p>
        </p:txBody>
      </p:sp>
      <p:sp>
        <p:nvSpPr>
          <p:cNvPr id="4" name="Rectangle 4"/>
          <p:cNvSpPr>
            <a:spLocks noChangeArrowheads="1"/>
          </p:cNvSpPr>
          <p:nvPr/>
        </p:nvSpPr>
        <p:spPr bwMode="auto">
          <a:xfrm>
            <a:off x="228600" y="0"/>
            <a:ext cx="8823325" cy="620713"/>
          </a:xfrm>
          <a:prstGeom prst="rect">
            <a:avLst/>
          </a:prstGeom>
          <a:noFill/>
          <a:ln w="9525">
            <a:noFill/>
            <a:miter lim="800000"/>
            <a:headEnd/>
            <a:tailEnd/>
          </a:ln>
        </p:spPr>
        <p:txBody>
          <a:bodyPr anchor="ctr"/>
          <a:lstStyle/>
          <a:p>
            <a:pPr algn="just" eaLnBrk="0" hangingPunct="0"/>
            <a:r>
              <a:rPr lang="en-US" sz="3000" b="1" dirty="0" smtClean="0">
                <a:solidFill>
                  <a:srgbClr val="FF0000"/>
                </a:solidFill>
                <a:cs typeface="Times New Roman" pitchFamily="18" charset="0"/>
              </a:rPr>
              <a:t>VIII. LỰC HƯỚNG TRỤC TRONG BƠM LY TÂM</a:t>
            </a:r>
            <a:endParaRPr lang="en-US" sz="3000" b="1" dirty="0">
              <a:solidFill>
                <a:srgbClr val="FF0000"/>
              </a:solidFill>
              <a:cs typeface="Times New Roman" pitchFamily="18" charset="0"/>
            </a:endParaRPr>
          </a:p>
        </p:txBody>
      </p:sp>
      <p:graphicFrame>
        <p:nvGraphicFramePr>
          <p:cNvPr id="7" name="Object 6"/>
          <p:cNvGraphicFramePr>
            <a:graphicFrameLocks noChangeAspect="1"/>
          </p:cNvGraphicFramePr>
          <p:nvPr/>
        </p:nvGraphicFramePr>
        <p:xfrm>
          <a:off x="279400" y="3403600"/>
          <a:ext cx="8707438" cy="1042988"/>
        </p:xfrm>
        <a:graphic>
          <a:graphicData uri="http://schemas.openxmlformats.org/presentationml/2006/ole">
            <p:oleObj spid="_x0000_s163842" name="Equation" r:id="rId3" imgW="2120760" imgH="253800" progId="Equation.DSMT4">
              <p:embed/>
            </p:oleObj>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114800"/>
          </a:xfrm>
        </p:spPr>
        <p:txBody>
          <a:bodyPr>
            <a:normAutofit/>
          </a:bodyPr>
          <a:lstStyle/>
          <a:p>
            <a:pPr marL="530225" indent="-530225">
              <a:buClr>
                <a:srgbClr val="0000FF"/>
              </a:buClr>
              <a:buNone/>
            </a:pPr>
            <a:r>
              <a:rPr lang="en-US" sz="3600" dirty="0" err="1" smtClean="0">
                <a:latin typeface="Times New Roman" pitchFamily="18" charset="0"/>
                <a:cs typeface="Times New Roman" pitchFamily="18" charset="0"/>
              </a:rPr>
              <a:t>Lực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dọc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trục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đẩy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bánh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về</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phía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ngược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hướng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chuyển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động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chất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lỏng</a:t>
            </a:r>
            <a:endParaRPr lang="en-US" sz="3600" dirty="0" smtClean="0">
              <a:latin typeface="Times New Roman" pitchFamily="18" charset="0"/>
              <a:cs typeface="Times New Roman" pitchFamily="18" charset="0"/>
            </a:endParaRPr>
          </a:p>
          <a:p>
            <a:pPr marL="530225" indent="-530225">
              <a:buClr>
                <a:srgbClr val="0000FF"/>
              </a:buClr>
              <a:buNone/>
            </a:pPr>
            <a:endParaRPr lang="en-US" sz="3600" dirty="0">
              <a:latin typeface="Times New Roman" pitchFamily="18" charset="0"/>
              <a:cs typeface="Times New Roman" pitchFamily="18" charset="0"/>
            </a:endParaRPr>
          </a:p>
        </p:txBody>
      </p:sp>
      <p:sp>
        <p:nvSpPr>
          <p:cNvPr id="4" name="Rectangle 4"/>
          <p:cNvSpPr>
            <a:spLocks noChangeArrowheads="1"/>
          </p:cNvSpPr>
          <p:nvPr/>
        </p:nvSpPr>
        <p:spPr bwMode="auto">
          <a:xfrm>
            <a:off x="228600" y="0"/>
            <a:ext cx="8823325" cy="620713"/>
          </a:xfrm>
          <a:prstGeom prst="rect">
            <a:avLst/>
          </a:prstGeom>
          <a:noFill/>
          <a:ln w="9525">
            <a:noFill/>
            <a:miter lim="800000"/>
            <a:headEnd/>
            <a:tailEnd/>
          </a:ln>
        </p:spPr>
        <p:txBody>
          <a:bodyPr anchor="ctr"/>
          <a:lstStyle/>
          <a:p>
            <a:pPr algn="just" eaLnBrk="0" hangingPunct="0"/>
            <a:r>
              <a:rPr lang="en-US" sz="3000" b="1" dirty="0" smtClean="0">
                <a:solidFill>
                  <a:srgbClr val="FF0000"/>
                </a:solidFill>
                <a:cs typeface="Times New Roman" pitchFamily="18" charset="0"/>
              </a:rPr>
              <a:t>VIII. LỰC HƯỚNG TRỤC TRONG BƠM LY TÂM</a:t>
            </a:r>
            <a:endParaRPr lang="en-US" sz="3000" b="1" dirty="0">
              <a:solidFill>
                <a:srgbClr val="FF0000"/>
              </a:solidFill>
              <a:cs typeface="Times New Roman" pitchFamily="18" charset="0"/>
            </a:endParaRPr>
          </a:p>
        </p:txBody>
      </p:sp>
      <p:graphicFrame>
        <p:nvGraphicFramePr>
          <p:cNvPr id="7" name="Object 6"/>
          <p:cNvGraphicFramePr>
            <a:graphicFrameLocks noChangeAspect="1"/>
          </p:cNvGraphicFramePr>
          <p:nvPr/>
        </p:nvGraphicFramePr>
        <p:xfrm>
          <a:off x="1066800" y="3505200"/>
          <a:ext cx="6781800" cy="812037"/>
        </p:xfrm>
        <a:graphic>
          <a:graphicData uri="http://schemas.openxmlformats.org/presentationml/2006/ole">
            <p:oleObj spid="_x0000_s164866" name="Equation" r:id="rId3" imgW="2120760" imgH="253800" progId="Equation.DSMT4">
              <p:embed/>
            </p:oleObj>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6019800"/>
          </a:xfrm>
        </p:spPr>
        <p:txBody>
          <a:bodyPr>
            <a:normAutofit/>
          </a:bodyPr>
          <a:lstStyle/>
          <a:p>
            <a:pPr marL="530225" indent="-530225" algn="just">
              <a:buClr>
                <a:srgbClr val="0000FF"/>
              </a:buClr>
              <a:buNone/>
            </a:pPr>
            <a:r>
              <a:rPr lang="en-US" sz="3600" dirty="0" err="1" smtClean="0">
                <a:latin typeface="Times New Roman" pitchFamily="18" charset="0"/>
                <a:cs typeface="Times New Roman" pitchFamily="18" charset="0"/>
              </a:rPr>
              <a:t>Lực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hướng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trục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dụng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bánh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theo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hướng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dòng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chảy</a:t>
            </a:r>
            <a:endParaRPr lang="en-US" sz="3600" dirty="0" smtClean="0">
              <a:latin typeface="Times New Roman" pitchFamily="18" charset="0"/>
              <a:cs typeface="Times New Roman" pitchFamily="18" charset="0"/>
            </a:endParaRPr>
          </a:p>
          <a:p>
            <a:pPr marL="530225" indent="-530225" algn="just">
              <a:buClr>
                <a:srgbClr val="0000FF"/>
              </a:buClr>
              <a:buNone/>
            </a:pPr>
            <a:endParaRPr lang="en-US" sz="3600" dirty="0" smtClean="0">
              <a:latin typeface="Times New Roman" pitchFamily="18" charset="0"/>
              <a:cs typeface="Times New Roman" pitchFamily="18" charset="0"/>
            </a:endParaRPr>
          </a:p>
          <a:p>
            <a:pPr marL="530225" indent="-530225" algn="just">
              <a:buClr>
                <a:srgbClr val="0000FF"/>
              </a:buClr>
              <a:buNone/>
            </a:pPr>
            <a:endParaRPr lang="en-US" sz="3600" dirty="0" smtClean="0">
              <a:latin typeface="Times New Roman" pitchFamily="18" charset="0"/>
              <a:cs typeface="Times New Roman" pitchFamily="18" charset="0"/>
            </a:endParaRPr>
          </a:p>
          <a:p>
            <a:pPr marL="530225" indent="-530225" algn="just">
              <a:buClr>
                <a:srgbClr val="0000FF"/>
              </a:buClr>
              <a:buNone/>
            </a:pP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trong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đó</a:t>
            </a:r>
            <a:r>
              <a:rPr lang="en-US" sz="3600" dirty="0" smtClean="0">
                <a:latin typeface="Times New Roman" pitchFamily="18" charset="0"/>
                <a:cs typeface="Times New Roman" pitchFamily="18" charset="0"/>
              </a:rPr>
              <a:t>:</a:t>
            </a:r>
          </a:p>
          <a:p>
            <a:pPr marL="530225" indent="-530225" algn="just">
              <a:buClr>
                <a:srgbClr val="0000FF"/>
              </a:buClr>
              <a:buNone/>
            </a:pPr>
            <a:r>
              <a:rPr lang="en-US" sz="3600" dirty="0" smtClean="0">
                <a:latin typeface="Times New Roman" pitchFamily="18" charset="0"/>
                <a:cs typeface="Times New Roman" pitchFamily="18" charset="0"/>
              </a:rPr>
              <a:t>m: </a:t>
            </a:r>
            <a:r>
              <a:rPr lang="en-US" sz="3600" dirty="0" err="1" smtClean="0">
                <a:latin typeface="Times New Roman" pitchFamily="18" charset="0"/>
                <a:cs typeface="Times New Roman" pitchFamily="18" charset="0"/>
              </a:rPr>
              <a:t>lưu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lượng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khối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lượng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chất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lỏng</a:t>
            </a:r>
            <a:endParaRPr lang="en-US" sz="3600" dirty="0" smtClean="0">
              <a:latin typeface="Times New Roman" pitchFamily="18" charset="0"/>
              <a:cs typeface="Times New Roman" pitchFamily="18" charset="0"/>
            </a:endParaRPr>
          </a:p>
          <a:p>
            <a:pPr marL="530225" indent="-530225" algn="just">
              <a:buClr>
                <a:srgbClr val="0000FF"/>
              </a:buClr>
              <a:buNone/>
            </a:pPr>
            <a:r>
              <a:rPr lang="en-US" sz="3600" dirty="0" err="1" smtClean="0">
                <a:latin typeface="Times New Roman" pitchFamily="18" charset="0"/>
                <a:cs typeface="Times New Roman" pitchFamily="18" charset="0"/>
              </a:rPr>
              <a:t>Q</a:t>
            </a:r>
            <a:r>
              <a:rPr lang="en-US" sz="3600" baseline="-25000" dirty="0" err="1" smtClean="0">
                <a:latin typeface="Times New Roman" pitchFamily="18" charset="0"/>
                <a:cs typeface="Times New Roman" pitchFamily="18" charset="0"/>
              </a:rPr>
              <a:t>l</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lưu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lượng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lý</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thuyết</a:t>
            </a:r>
            <a:endParaRPr lang="en-US" sz="3600" dirty="0" smtClean="0">
              <a:latin typeface="Times New Roman" pitchFamily="18" charset="0"/>
              <a:cs typeface="Times New Roman" pitchFamily="18" charset="0"/>
            </a:endParaRPr>
          </a:p>
          <a:p>
            <a:pPr marL="530225" indent="-530225" algn="just">
              <a:buClr>
                <a:srgbClr val="0000FF"/>
              </a:buClr>
              <a:buNone/>
            </a:pPr>
            <a:r>
              <a:rPr lang="en-US" sz="3600" dirty="0" smtClean="0">
                <a:latin typeface="Times New Roman" pitchFamily="18" charset="0"/>
                <a:cs typeface="Times New Roman" pitchFamily="18" charset="0"/>
              </a:rPr>
              <a:t>c</a:t>
            </a:r>
            <a:r>
              <a:rPr lang="en-US" sz="3600" baseline="-25000" dirty="0" smtClean="0">
                <a:latin typeface="Times New Roman" pitchFamily="18" charset="0"/>
                <a:cs typeface="Times New Roman" pitchFamily="18" charset="0"/>
              </a:rPr>
              <a:t>0</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vận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tốc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chất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lỏng</a:t>
            </a:r>
            <a:r>
              <a:rPr lang="en-US" sz="3600" dirty="0" smtClean="0">
                <a:latin typeface="Times New Roman" pitchFamily="18" charset="0"/>
                <a:cs typeface="Times New Roman" pitchFamily="18" charset="0"/>
              </a:rPr>
              <a:t> ở </a:t>
            </a:r>
            <a:r>
              <a:rPr lang="en-US" sz="3600" dirty="0" err="1" smtClean="0">
                <a:latin typeface="Times New Roman" pitchFamily="18" charset="0"/>
                <a:cs typeface="Times New Roman" pitchFamily="18" charset="0"/>
              </a:rPr>
              <a:t>bọng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hút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bánh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endParaRPr lang="en-US" sz="3600" dirty="0" smtClean="0">
              <a:latin typeface="Times New Roman" pitchFamily="18" charset="0"/>
              <a:cs typeface="Times New Roman" pitchFamily="18" charset="0"/>
            </a:endParaRPr>
          </a:p>
          <a:p>
            <a:pPr marL="530225" indent="-530225" algn="just">
              <a:buClr>
                <a:srgbClr val="0000FF"/>
              </a:buClr>
              <a:buNone/>
            </a:pPr>
            <a:endParaRPr lang="en-US" sz="3600" dirty="0">
              <a:latin typeface="Times New Roman" pitchFamily="18" charset="0"/>
              <a:cs typeface="Times New Roman" pitchFamily="18" charset="0"/>
            </a:endParaRPr>
          </a:p>
        </p:txBody>
      </p:sp>
      <p:sp>
        <p:nvSpPr>
          <p:cNvPr id="4" name="Rectangle 4"/>
          <p:cNvSpPr>
            <a:spLocks noChangeArrowheads="1"/>
          </p:cNvSpPr>
          <p:nvPr/>
        </p:nvSpPr>
        <p:spPr bwMode="auto">
          <a:xfrm>
            <a:off x="228600" y="0"/>
            <a:ext cx="8823325" cy="620713"/>
          </a:xfrm>
          <a:prstGeom prst="rect">
            <a:avLst/>
          </a:prstGeom>
          <a:noFill/>
          <a:ln w="9525">
            <a:noFill/>
            <a:miter lim="800000"/>
            <a:headEnd/>
            <a:tailEnd/>
          </a:ln>
        </p:spPr>
        <p:txBody>
          <a:bodyPr anchor="ctr"/>
          <a:lstStyle/>
          <a:p>
            <a:pPr algn="just" eaLnBrk="0" hangingPunct="0"/>
            <a:r>
              <a:rPr lang="en-US" sz="3000" b="1" dirty="0" smtClean="0">
                <a:solidFill>
                  <a:srgbClr val="FF0000"/>
                </a:solidFill>
                <a:cs typeface="Times New Roman" pitchFamily="18" charset="0"/>
              </a:rPr>
              <a:t>VIII. LỰC HƯỚNG TRỤC TRONG BƠM LY TÂM</a:t>
            </a:r>
            <a:endParaRPr lang="en-US" sz="3000" b="1" dirty="0">
              <a:solidFill>
                <a:srgbClr val="FF0000"/>
              </a:solidFill>
              <a:cs typeface="Times New Roman" pitchFamily="18" charset="0"/>
            </a:endParaRPr>
          </a:p>
        </p:txBody>
      </p:sp>
      <p:graphicFrame>
        <p:nvGraphicFramePr>
          <p:cNvPr id="7" name="Object 6"/>
          <p:cNvGraphicFramePr>
            <a:graphicFrameLocks noChangeAspect="1"/>
          </p:cNvGraphicFramePr>
          <p:nvPr/>
        </p:nvGraphicFramePr>
        <p:xfrm>
          <a:off x="1905001" y="2057400"/>
          <a:ext cx="3810000" cy="1396700"/>
        </p:xfrm>
        <a:graphic>
          <a:graphicData uri="http://schemas.openxmlformats.org/presentationml/2006/ole">
            <p:oleObj spid="_x0000_s165890" name="Equation" r:id="rId3" imgW="1143000" imgH="419040" progId="Equation.DSMT4">
              <p:embed/>
            </p:oleObj>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6019800"/>
          </a:xfrm>
        </p:spPr>
        <p:txBody>
          <a:bodyPr>
            <a:normAutofit/>
          </a:bodyPr>
          <a:lstStyle/>
          <a:p>
            <a:pPr marL="530225" indent="-530225">
              <a:buClr>
                <a:srgbClr val="0000FF"/>
              </a:buClr>
              <a:buNone/>
            </a:pPr>
            <a:r>
              <a:rPr lang="en-US" sz="3600" dirty="0" err="1" smtClean="0">
                <a:latin typeface="Times New Roman" pitchFamily="18" charset="0"/>
                <a:cs typeface="Times New Roman" pitchFamily="18" charset="0"/>
              </a:rPr>
              <a:t>Áp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lực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hướng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trục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tổng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cộng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dụng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bánh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tác</a:t>
            </a:r>
            <a:endParaRPr lang="en-US" sz="3600" dirty="0" smtClean="0">
              <a:latin typeface="Times New Roman" pitchFamily="18" charset="0"/>
              <a:cs typeface="Times New Roman" pitchFamily="18" charset="0"/>
            </a:endParaRPr>
          </a:p>
          <a:p>
            <a:pPr marL="530225" indent="-530225">
              <a:buClr>
                <a:srgbClr val="0000FF"/>
              </a:buClr>
              <a:buNone/>
            </a:pPr>
            <a:r>
              <a:rPr lang="en-US" sz="3600" dirty="0" smtClean="0">
                <a:latin typeface="Times New Roman" pitchFamily="18" charset="0"/>
                <a:cs typeface="Times New Roman" pitchFamily="18" charset="0"/>
              </a:rPr>
              <a:t>			P = P</a:t>
            </a:r>
            <a:r>
              <a:rPr lang="en-US" sz="3600" baseline="-25000" dirty="0" smtClean="0">
                <a:latin typeface="Times New Roman" pitchFamily="18" charset="0"/>
                <a:cs typeface="Times New Roman" pitchFamily="18" charset="0"/>
              </a:rPr>
              <a:t>l</a:t>
            </a:r>
            <a:r>
              <a:rPr lang="en-US" sz="3600" dirty="0" smtClean="0">
                <a:latin typeface="Times New Roman" pitchFamily="18" charset="0"/>
                <a:cs typeface="Times New Roman" pitchFamily="18" charset="0"/>
              </a:rPr>
              <a:t> – P</a:t>
            </a:r>
            <a:r>
              <a:rPr lang="en-US" sz="3600" baseline="-25000" dirty="0" smtClean="0">
                <a:latin typeface="Times New Roman" pitchFamily="18" charset="0"/>
                <a:cs typeface="Times New Roman" pitchFamily="18" charset="0"/>
              </a:rPr>
              <a:t>H</a:t>
            </a:r>
          </a:p>
          <a:p>
            <a:pPr marL="530225" indent="-530225">
              <a:buClr>
                <a:srgbClr val="0000FF"/>
              </a:buClr>
              <a:buNone/>
            </a:pPr>
            <a:r>
              <a:rPr lang="en-US" sz="3600" dirty="0" err="1" smtClean="0">
                <a:latin typeface="Times New Roman" pitchFamily="18" charset="0"/>
                <a:cs typeface="Times New Roman" pitchFamily="18" charset="0"/>
              </a:rPr>
              <a:t>Đối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với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bơm</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nhiều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cấp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thì</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tổng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áp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lực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dọc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trục</a:t>
            </a:r>
            <a:endParaRPr lang="en-US" sz="3600" dirty="0" smtClean="0">
              <a:latin typeface="Times New Roman" pitchFamily="18" charset="0"/>
              <a:cs typeface="Times New Roman" pitchFamily="18" charset="0"/>
            </a:endParaRPr>
          </a:p>
          <a:p>
            <a:pPr marL="530225" indent="-530225">
              <a:buClr>
                <a:srgbClr val="0000FF"/>
              </a:buClr>
              <a:buNone/>
            </a:pPr>
            <a:r>
              <a:rPr lang="en-US" sz="3600" dirty="0" smtClean="0">
                <a:latin typeface="Times New Roman" pitchFamily="18" charset="0"/>
                <a:cs typeface="Times New Roman" pitchFamily="18" charset="0"/>
              </a:rPr>
              <a:t>			A = </a:t>
            </a:r>
            <a:r>
              <a:rPr lang="en-US" sz="3600" dirty="0" err="1" smtClean="0">
                <a:latin typeface="Times New Roman" pitchFamily="18" charset="0"/>
                <a:cs typeface="Times New Roman" pitchFamily="18" charset="0"/>
              </a:rPr>
              <a:t>iP</a:t>
            </a:r>
            <a:endParaRPr lang="en-US" sz="3600" dirty="0">
              <a:latin typeface="Times New Roman" pitchFamily="18" charset="0"/>
              <a:cs typeface="Times New Roman" pitchFamily="18" charset="0"/>
            </a:endParaRPr>
          </a:p>
        </p:txBody>
      </p:sp>
      <p:sp>
        <p:nvSpPr>
          <p:cNvPr id="4" name="Rectangle 4"/>
          <p:cNvSpPr>
            <a:spLocks noChangeArrowheads="1"/>
          </p:cNvSpPr>
          <p:nvPr/>
        </p:nvSpPr>
        <p:spPr bwMode="auto">
          <a:xfrm>
            <a:off x="228600" y="0"/>
            <a:ext cx="8823325" cy="620713"/>
          </a:xfrm>
          <a:prstGeom prst="rect">
            <a:avLst/>
          </a:prstGeom>
          <a:noFill/>
          <a:ln w="9525">
            <a:noFill/>
            <a:miter lim="800000"/>
            <a:headEnd/>
            <a:tailEnd/>
          </a:ln>
        </p:spPr>
        <p:txBody>
          <a:bodyPr anchor="ctr"/>
          <a:lstStyle/>
          <a:p>
            <a:pPr algn="just" eaLnBrk="0" hangingPunct="0"/>
            <a:r>
              <a:rPr lang="en-US" sz="3000" b="1" dirty="0" smtClean="0">
                <a:solidFill>
                  <a:srgbClr val="FF0000"/>
                </a:solidFill>
                <a:cs typeface="Times New Roman" pitchFamily="18" charset="0"/>
              </a:rPr>
              <a:t>VIII. LỰC HƯỚNG TRỤC TRONG BƠM LY TÂM</a:t>
            </a:r>
            <a:endParaRPr lang="en-US" sz="3000" b="1" dirty="0">
              <a:solidFill>
                <a:srgbClr val="FF0000"/>
              </a:solidFill>
              <a:cs typeface="Times New Roman"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30480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VIII. LỰC HƯỚNG TRỤC TRONG BƠM LY TÂM</a:t>
            </a:r>
            <a:endParaRPr lang="en-US" b="1" dirty="0">
              <a:solidFill>
                <a:srgbClr val="FF0000"/>
              </a:solidFill>
            </a:endParaRPr>
          </a:p>
        </p:txBody>
      </p:sp>
      <p:sp>
        <p:nvSpPr>
          <p:cNvPr id="8" name="TextBox 7"/>
          <p:cNvSpPr txBox="1"/>
          <p:nvPr/>
        </p:nvSpPr>
        <p:spPr>
          <a:xfrm>
            <a:off x="152400" y="1371600"/>
            <a:ext cx="8763000" cy="5232202"/>
          </a:xfrm>
          <a:prstGeom prst="rect">
            <a:avLst/>
          </a:prstGeom>
          <a:noFill/>
        </p:spPr>
        <p:txBody>
          <a:bodyPr wrap="square" rtlCol="0">
            <a:spAutoFit/>
          </a:bodyPr>
          <a:lstStyle/>
          <a:p>
            <a:r>
              <a:rPr lang="en-US" sz="3000" dirty="0" smtClean="0"/>
              <a:t>Để khắc phục lực hướng trục trong bơm ly tâm:</a:t>
            </a:r>
          </a:p>
          <a:p>
            <a:r>
              <a:rPr lang="en-US" sz="3000" dirty="0" smtClean="0"/>
              <a:t>1.Đối với bơm một bánh công tác:</a:t>
            </a:r>
          </a:p>
          <a:p>
            <a:pPr lvl="1">
              <a:buFont typeface="Wingdings" pitchFamily="2" charset="2"/>
              <a:buChar char="Ø"/>
            </a:pPr>
            <a:r>
              <a:rPr lang="en-US" sz="3000" dirty="0" smtClean="0"/>
              <a:t>Dùng bánh công tác có 2 miệng hút</a:t>
            </a:r>
          </a:p>
          <a:p>
            <a:pPr lvl="1">
              <a:buFont typeface="Wingdings" pitchFamily="2" charset="2"/>
              <a:buChar char="Ø"/>
            </a:pPr>
            <a:r>
              <a:rPr lang="en-US" sz="3000" dirty="0" smtClean="0"/>
              <a:t>Cấu tạo vành lót kín thứ 2 chia khe hở giữa thân bơm và đĩa sau của bánh công tác thành phần.Phần trên thông với bọng đầy có áp p,phần dưới thông với họng hút bằng các lỗ khoan trên đĩa sau của bánh công tác (lưu ý vòng kín thứ 2 phải có đường kính thích hợp)</a:t>
            </a:r>
          </a:p>
          <a:p>
            <a:pPr lvl="1">
              <a:buFont typeface="Wingdings" pitchFamily="2" charset="2"/>
              <a:buChar char="Ø"/>
            </a:pPr>
            <a:r>
              <a:rPr lang="en-US" sz="3200" dirty="0" smtClean="0"/>
              <a:t>Nhược điểm :Làm giảm hiệu suất lưu lượng của bơm do các lỗ khoan.</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30480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VIII. LỰC HƯỚNG TRỤC TRONG BƠM LY TÂM</a:t>
            </a:r>
            <a:endParaRPr lang="en-US" b="1" dirty="0">
              <a:solidFill>
                <a:srgbClr val="FF0000"/>
              </a:solidFill>
            </a:endParaRPr>
          </a:p>
        </p:txBody>
      </p:sp>
      <p:sp>
        <p:nvSpPr>
          <p:cNvPr id="8" name="TextBox 7"/>
          <p:cNvSpPr txBox="1"/>
          <p:nvPr/>
        </p:nvSpPr>
        <p:spPr>
          <a:xfrm>
            <a:off x="152400" y="1371600"/>
            <a:ext cx="8763000" cy="4031873"/>
          </a:xfrm>
          <a:prstGeom prst="rect">
            <a:avLst/>
          </a:prstGeom>
          <a:noFill/>
        </p:spPr>
        <p:txBody>
          <a:bodyPr wrap="square" rtlCol="0">
            <a:spAutoFit/>
          </a:bodyPr>
          <a:lstStyle/>
          <a:p>
            <a:pPr algn="just">
              <a:buNone/>
            </a:pPr>
            <a:r>
              <a:rPr lang="en-US" sz="3200" dirty="0" smtClean="0"/>
              <a:t>2.Đối với bơm có nhiều bánh công tác :</a:t>
            </a:r>
          </a:p>
          <a:p>
            <a:pPr algn="just">
              <a:buNone/>
            </a:pPr>
            <a:endParaRPr lang="en-US" sz="3200" dirty="0" smtClean="0"/>
          </a:p>
          <a:p>
            <a:pPr algn="just">
              <a:buFont typeface="Wingdings" pitchFamily="2" charset="2"/>
              <a:buChar char="Ø"/>
            </a:pPr>
            <a:r>
              <a:rPr lang="en-US" sz="3200" dirty="0" smtClean="0"/>
              <a:t>	Bố trí các bánh công tác đối xứng ngược nhau (nhược điểm là chế tạo thừa,bơm phức tạo và kích thước của bơm lớn</a:t>
            </a:r>
          </a:p>
          <a:p>
            <a:pPr algn="just">
              <a:buFont typeface="Wingdings" pitchFamily="2" charset="2"/>
              <a:buChar char="Ø"/>
            </a:pPr>
            <a:r>
              <a:rPr lang="en-US" sz="3200" dirty="0" smtClean="0"/>
              <a:t>	Dùng pittông cân bằng </a:t>
            </a:r>
          </a:p>
          <a:p>
            <a:pPr algn="just">
              <a:buFont typeface="Wingdings" pitchFamily="2" charset="2"/>
              <a:buChar char="Ø"/>
            </a:pPr>
            <a:r>
              <a:rPr lang="en-US" sz="3200" dirty="0" smtClean="0"/>
              <a:t>    	Dùng đĩa cân bằng</a:t>
            </a:r>
          </a:p>
          <a:p>
            <a:pPr algn="just"/>
            <a:endParaRPr lang="en-US" sz="3200" dirty="0" smtClean="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304800"/>
            <a:ext cx="8736012" cy="620713"/>
          </a:xfrm>
          <a:prstGeom prst="rect">
            <a:avLst/>
          </a:prstGeom>
          <a:noFill/>
          <a:ln w="9525">
            <a:noFill/>
            <a:miter lim="800000"/>
            <a:headEnd/>
            <a:tailEnd/>
          </a:ln>
        </p:spPr>
        <p:txBody>
          <a:bodyPr anchor="ctr"/>
          <a:lstStyle/>
          <a:p>
            <a:pPr algn="just" eaLnBrk="0" hangingPunct="0"/>
            <a:r>
              <a:rPr lang="en-US" b="1" dirty="0" smtClean="0">
                <a:solidFill>
                  <a:srgbClr val="FF0000"/>
                </a:solidFill>
              </a:rPr>
              <a:t>VIII. LỰC HƯỚNG TRỤC TRONG BƠM LY TÂM</a:t>
            </a:r>
            <a:endParaRPr lang="en-US" b="1" dirty="0">
              <a:solidFill>
                <a:srgbClr val="FF0000"/>
              </a:solidFill>
            </a:endParaRPr>
          </a:p>
        </p:txBody>
      </p:sp>
      <p:pic>
        <p:nvPicPr>
          <p:cNvPr id="150530" name="Picture 2" descr="I:\New folder (4)\3.png"/>
          <p:cNvPicPr>
            <a:picLocks noChangeAspect="1" noChangeArrowheads="1"/>
          </p:cNvPicPr>
          <p:nvPr/>
        </p:nvPicPr>
        <p:blipFill>
          <a:blip r:embed="rId2"/>
          <a:srcRect/>
          <a:stretch>
            <a:fillRect/>
          </a:stretch>
        </p:blipFill>
        <p:spPr bwMode="auto">
          <a:xfrm>
            <a:off x="0" y="990600"/>
            <a:ext cx="4772025" cy="2771775"/>
          </a:xfrm>
          <a:prstGeom prst="rect">
            <a:avLst/>
          </a:prstGeom>
          <a:noFill/>
        </p:spPr>
      </p:pic>
      <p:pic>
        <p:nvPicPr>
          <p:cNvPr id="150531" name="Picture 3" descr="I:\New folder (4)\1.png"/>
          <p:cNvPicPr>
            <a:picLocks noChangeAspect="1" noChangeArrowheads="1"/>
          </p:cNvPicPr>
          <p:nvPr/>
        </p:nvPicPr>
        <p:blipFill>
          <a:blip r:embed="rId3"/>
          <a:srcRect/>
          <a:stretch>
            <a:fillRect/>
          </a:stretch>
        </p:blipFill>
        <p:spPr bwMode="auto">
          <a:xfrm>
            <a:off x="2286000" y="4362450"/>
            <a:ext cx="5105400" cy="2495550"/>
          </a:xfrm>
          <a:prstGeom prst="rect">
            <a:avLst/>
          </a:prstGeom>
          <a:noFill/>
        </p:spPr>
      </p:pic>
      <p:pic>
        <p:nvPicPr>
          <p:cNvPr id="150532" name="Picture 4" descr="I:\New folder (4)\2.png"/>
          <p:cNvPicPr>
            <a:picLocks noChangeAspect="1" noChangeArrowheads="1"/>
          </p:cNvPicPr>
          <p:nvPr/>
        </p:nvPicPr>
        <p:blipFill>
          <a:blip r:embed="rId4"/>
          <a:srcRect/>
          <a:stretch>
            <a:fillRect/>
          </a:stretch>
        </p:blipFill>
        <p:spPr bwMode="auto">
          <a:xfrm>
            <a:off x="4800600" y="1600200"/>
            <a:ext cx="4343400" cy="2314575"/>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sz="3600" dirty="0" smtClean="0">
                <a:latin typeface="Times New Roman" pitchFamily="18" charset="0"/>
                <a:cs typeface="Times New Roman" pitchFamily="18" charset="0"/>
              </a:rPr>
              <a:t>a. Bơm ly tâm</a:t>
            </a:r>
            <a:endParaRPr lang="en-US" sz="3600" dirty="0">
              <a:latin typeface="Times New Roman" pitchFamily="18" charset="0"/>
              <a:cs typeface="Times New Roman" pitchFamily="18" charset="0"/>
            </a:endParaRPr>
          </a:p>
        </p:txBody>
      </p:sp>
      <p:sp>
        <p:nvSpPr>
          <p:cNvPr id="5" name="TextBox 4"/>
          <p:cNvSpPr txBox="1"/>
          <p:nvPr/>
        </p:nvSpPr>
        <p:spPr>
          <a:xfrm>
            <a:off x="228600" y="1752600"/>
            <a:ext cx="8534400" cy="553998"/>
          </a:xfrm>
          <a:prstGeom prst="rect">
            <a:avLst/>
          </a:prstGeom>
          <a:noFill/>
        </p:spPr>
        <p:txBody>
          <a:bodyPr wrap="square" rtlCol="0">
            <a:spAutoFit/>
          </a:bodyPr>
          <a:lstStyle/>
          <a:p>
            <a:pPr algn="just"/>
            <a:r>
              <a:rPr lang="en-US" sz="3000" dirty="0" smtClean="0">
                <a:latin typeface="Times New Roman" pitchFamily="18" charset="0"/>
                <a:cs typeface="Times New Roman" pitchFamily="18" charset="0"/>
              </a:rPr>
              <a:t>	Kết cấu bơm ly tâm kiểu trục ngang</a:t>
            </a:r>
          </a:p>
        </p:txBody>
      </p:sp>
      <p:pic>
        <p:nvPicPr>
          <p:cNvPr id="2" name="Picture 2" descr="E:\may&amp;tb_thuy_khi\bom\Cấu tạo và phân loại bơm cánh quạt_files\graphics2.png"/>
          <p:cNvPicPr>
            <a:picLocks noChangeAspect="1" noChangeArrowheads="1"/>
          </p:cNvPicPr>
          <p:nvPr/>
        </p:nvPicPr>
        <p:blipFill>
          <a:blip r:embed="rId2"/>
          <a:srcRect/>
          <a:stretch>
            <a:fillRect/>
          </a:stretch>
        </p:blipFill>
        <p:spPr bwMode="auto">
          <a:xfrm>
            <a:off x="1676400" y="2286000"/>
            <a:ext cx="6324600" cy="3200400"/>
          </a:xfrm>
          <a:prstGeom prst="rect">
            <a:avLst/>
          </a:prstGeom>
          <a:noFill/>
        </p:spPr>
      </p:pic>
      <p:sp>
        <p:nvSpPr>
          <p:cNvPr id="9" name="Rectangle 8"/>
          <p:cNvSpPr/>
          <p:nvPr/>
        </p:nvSpPr>
        <p:spPr>
          <a:xfrm>
            <a:off x="152400" y="5380672"/>
            <a:ext cx="8839200" cy="1477328"/>
          </a:xfrm>
          <a:prstGeom prst="rect">
            <a:avLst/>
          </a:prstGeom>
        </p:spPr>
        <p:txBody>
          <a:bodyPr wrap="square">
            <a:spAutoFit/>
          </a:bodyPr>
          <a:lstStyle/>
          <a:p>
            <a:pPr algn="just"/>
            <a:r>
              <a:rPr lang="vi-VN" sz="1800" dirty="0" smtClean="0"/>
              <a:t>1,6- chụp ống hút và ống đẩy; 2,3,17- vòng chống lần lượt: vòng làm chặt, vòng bảo vệ, vòng kín nước; 4- BXCT; 5- nút mồi nước; 7- vỏ máy với buồng xoắn; 8- giá góc; 9,14- ống lồng bảo vệ và đẩy; 10- vật chèn; 11,18- bích động và vỏ của vật chèn; 12- trục; 13-ổ trục bi cầu; 15- bệ tựa chứa hộp dầu; 16- nửa khớp nối trục; 19- êcu; 20- nắp ép; 21- lỗ cân bằng áp lực dọc trụ</a:t>
            </a:r>
            <a:r>
              <a:rPr lang="en-US" sz="1800" dirty="0" smtClean="0"/>
              <a:t>.</a:t>
            </a:r>
            <a:endParaRPr lang="en-US" sz="1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III.NGUYÊN LÝ HOẠT ĐỘNG</a:t>
            </a:r>
          </a:p>
          <a:p>
            <a:r>
              <a:rPr lang="en-US" sz="3600" b="1" i="1" dirty="0" smtClean="0">
                <a:latin typeface="Times New Roman" pitchFamily="18" charset="0"/>
                <a:cs typeface="Times New Roman" pitchFamily="18" charset="0"/>
              </a:rPr>
              <a:t>a.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ly</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tâm</a:t>
            </a:r>
            <a:endParaRPr lang="en-US" sz="3600" b="1" i="1" dirty="0">
              <a:latin typeface="Times New Roman" pitchFamily="18" charset="0"/>
              <a:cs typeface="Times New Roman" pitchFamily="18" charset="0"/>
            </a:endParaRPr>
          </a:p>
        </p:txBody>
      </p:sp>
      <p:sp>
        <p:nvSpPr>
          <p:cNvPr id="6" name="TextBox 5"/>
          <p:cNvSpPr txBox="1"/>
          <p:nvPr/>
        </p:nvSpPr>
        <p:spPr>
          <a:xfrm>
            <a:off x="228600" y="1219200"/>
            <a:ext cx="5105400" cy="5170646"/>
          </a:xfrm>
          <a:prstGeom prst="rect">
            <a:avLst/>
          </a:prstGeom>
          <a:noFill/>
        </p:spPr>
        <p:txBody>
          <a:bodyPr wrap="square" rtlCol="0">
            <a:spAutoFit/>
          </a:bodyPr>
          <a:lstStyle/>
          <a:p>
            <a:pPr algn="just">
              <a:buFont typeface="Wingdings" pitchFamily="2" charset="2"/>
              <a:buChar char="Ø"/>
            </a:pPr>
            <a:r>
              <a:rPr lang="en-US" sz="3000" dirty="0" smtClean="0">
                <a:latin typeface="Times New Roman" pitchFamily="18" charset="0"/>
                <a:cs typeface="Times New Roman" pitchFamily="18" charset="0"/>
              </a:rPr>
              <a:t>Quá trình hút và đẩy của bơm là quá trình liên tục, </a:t>
            </a:r>
            <a:r>
              <a:rPr lang="en-US" sz="3000" dirty="0" smtClean="0">
                <a:latin typeface="Times New Roman" pitchFamily="18" charset="0"/>
                <a:cs typeface="Times New Roman" pitchFamily="18" charset="0"/>
              </a:rPr>
              <a:t>tạo </a:t>
            </a:r>
            <a:r>
              <a:rPr lang="en-US" sz="3000" dirty="0" smtClean="0">
                <a:latin typeface="Times New Roman" pitchFamily="18" charset="0"/>
                <a:cs typeface="Times New Roman" pitchFamily="18" charset="0"/>
              </a:rPr>
              <a:t>dòng chảy liên </a:t>
            </a:r>
            <a:r>
              <a:rPr lang="en-US" sz="3000" dirty="0" smtClean="0">
                <a:latin typeface="Times New Roman" pitchFamily="18" charset="0"/>
                <a:cs typeface="Times New Roman" pitchFamily="18" charset="0"/>
              </a:rPr>
              <a:t>tục </a:t>
            </a:r>
            <a:r>
              <a:rPr lang="en-US" sz="3000" dirty="0" smtClean="0">
                <a:latin typeface="Times New Roman" pitchFamily="18" charset="0"/>
                <a:cs typeface="Times New Roman" pitchFamily="18" charset="0"/>
              </a:rPr>
              <a:t>qua bơm .</a:t>
            </a:r>
          </a:p>
          <a:p>
            <a:pPr algn="just">
              <a:buFont typeface="Wingdings" pitchFamily="2" charset="2"/>
              <a:buChar char="Ø"/>
            </a:pPr>
            <a:endParaRPr lang="en-US" sz="3000" dirty="0">
              <a:latin typeface="Times New Roman" pitchFamily="18" charset="0"/>
              <a:cs typeface="Times New Roman" pitchFamily="18" charset="0"/>
            </a:endParaRPr>
          </a:p>
          <a:p>
            <a:pPr algn="just">
              <a:buFont typeface="Wingdings" pitchFamily="2" charset="2"/>
              <a:buChar char="Ø"/>
            </a:pPr>
            <a:endParaRPr lang="en-US" sz="3000" dirty="0" smtClean="0">
              <a:latin typeface="Times New Roman" pitchFamily="18" charset="0"/>
              <a:cs typeface="Times New Roman" pitchFamily="18" charset="0"/>
            </a:endParaRPr>
          </a:p>
          <a:p>
            <a:pPr algn="just">
              <a:buFont typeface="Wingdings" pitchFamily="2" charset="2"/>
              <a:buChar char="Ø"/>
            </a:pPr>
            <a:r>
              <a:rPr lang="en-US" sz="3000" dirty="0" smtClean="0">
                <a:latin typeface="Times New Roman" pitchFamily="18" charset="0"/>
                <a:cs typeface="Times New Roman" pitchFamily="18" charset="0"/>
              </a:rPr>
              <a:t>Bộ phận dẫn hướng ra để dẫn chất lỏng từ bánh công tác ra ống đẩy</a:t>
            </a:r>
            <a:r>
              <a:rPr lang="en-US" sz="3000" dirty="0">
                <a:latin typeface="Times New Roman" pitchFamily="18" charset="0"/>
                <a:cs typeface="Times New Roman" pitchFamily="18" charset="0"/>
              </a:rPr>
              <a:t> </a:t>
            </a:r>
            <a:r>
              <a:rPr lang="en-US" sz="3000" dirty="0" smtClean="0">
                <a:latin typeface="Times New Roman" pitchFamily="18" charset="0"/>
                <a:cs typeface="Times New Roman" pitchFamily="18" charset="0"/>
              </a:rPr>
              <a:t>được đ</a:t>
            </a:r>
            <a:r>
              <a:rPr lang="en-US" sz="3000" dirty="0" smtClean="0">
                <a:latin typeface="Times New Roman" pitchFamily="18" charset="0"/>
                <a:cs typeface="Times New Roman" pitchFamily="18" charset="0"/>
              </a:rPr>
              <a:t>iều </a:t>
            </a:r>
            <a:r>
              <a:rPr lang="en-US" sz="3000" dirty="0" smtClean="0">
                <a:latin typeface="Times New Roman" pitchFamily="18" charset="0"/>
                <a:cs typeface="Times New Roman" pitchFamily="18" charset="0"/>
              </a:rPr>
              <a:t>hòa, ổn định và còn tác dụng biến một phần động năng thành áp năng cần thiết.</a:t>
            </a:r>
            <a:endParaRPr lang="en-US" sz="3000" dirty="0">
              <a:latin typeface="Times New Roman" pitchFamily="18" charset="0"/>
              <a:cs typeface="Times New Roman" pitchFamily="18" charset="0"/>
            </a:endParaRPr>
          </a:p>
        </p:txBody>
      </p:sp>
      <p:pic>
        <p:nvPicPr>
          <p:cNvPr id="5122" name="Picture 2" descr="F:\bom\images.jpeg"/>
          <p:cNvPicPr>
            <a:picLocks noChangeAspect="1" noChangeArrowheads="1"/>
          </p:cNvPicPr>
          <p:nvPr/>
        </p:nvPicPr>
        <p:blipFill>
          <a:blip r:embed="rId2" cstate="print"/>
          <a:srcRect/>
          <a:stretch>
            <a:fillRect/>
          </a:stretch>
        </p:blipFill>
        <p:spPr bwMode="auto">
          <a:xfrm>
            <a:off x="5257800" y="1676400"/>
            <a:ext cx="3886200" cy="4114800"/>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sz="3600" dirty="0" smtClean="0">
                <a:latin typeface="Times New Roman" pitchFamily="18" charset="0"/>
                <a:cs typeface="Times New Roman" pitchFamily="18" charset="0"/>
              </a:rPr>
              <a:t>a. Bơm ly tâm</a:t>
            </a:r>
            <a:endParaRPr lang="en-US" sz="3600" dirty="0">
              <a:latin typeface="Times New Roman" pitchFamily="18" charset="0"/>
              <a:cs typeface="Times New Roman" pitchFamily="18" charset="0"/>
            </a:endParaRPr>
          </a:p>
        </p:txBody>
      </p:sp>
      <p:sp>
        <p:nvSpPr>
          <p:cNvPr id="5" name="TextBox 4"/>
          <p:cNvSpPr txBox="1"/>
          <p:nvPr/>
        </p:nvSpPr>
        <p:spPr>
          <a:xfrm>
            <a:off x="228600" y="1752600"/>
            <a:ext cx="8534400" cy="553998"/>
          </a:xfrm>
          <a:prstGeom prst="rect">
            <a:avLst/>
          </a:prstGeom>
          <a:noFill/>
        </p:spPr>
        <p:txBody>
          <a:bodyPr wrap="square" rtlCol="0">
            <a:spAutoFit/>
          </a:bodyPr>
          <a:lstStyle/>
          <a:p>
            <a:pPr algn="just"/>
            <a:r>
              <a:rPr lang="en-US" sz="3000" dirty="0" smtClean="0">
                <a:latin typeface="Times New Roman" pitchFamily="18" charset="0"/>
                <a:cs typeface="Times New Roman" pitchFamily="18" charset="0"/>
              </a:rPr>
              <a:t>	Kết cấu bơm ly tâm kiểu trục ngang</a:t>
            </a:r>
          </a:p>
        </p:txBody>
      </p:sp>
      <p:sp>
        <p:nvSpPr>
          <p:cNvPr id="9" name="Rectangle 8"/>
          <p:cNvSpPr/>
          <p:nvPr/>
        </p:nvSpPr>
        <p:spPr>
          <a:xfrm>
            <a:off x="152400" y="2514600"/>
            <a:ext cx="6096000" cy="3785652"/>
          </a:xfrm>
          <a:prstGeom prst="rect">
            <a:avLst/>
          </a:prstGeom>
        </p:spPr>
        <p:txBody>
          <a:bodyPr wrap="square">
            <a:spAutoFit/>
          </a:bodyPr>
          <a:lstStyle/>
          <a:p>
            <a:pPr algn="just">
              <a:buFont typeface="Arial" pitchFamily="34" charset="0"/>
              <a:buChar char="•"/>
            </a:pPr>
            <a:r>
              <a:rPr lang="en-US" sz="3000" dirty="0" smtClean="0">
                <a:latin typeface="Times New Roman" pitchFamily="18" charset="0"/>
                <a:cs typeface="Times New Roman" pitchFamily="18" charset="0"/>
              </a:rPr>
              <a:t>Vòng làm kín số 2 có nhiệm vụ ngăn chất lỏng chảy từ lối ra của bánh công tác trở về lối vào.</a:t>
            </a:r>
          </a:p>
          <a:p>
            <a:pPr algn="just"/>
            <a:endParaRPr lang="en-US" sz="3000" dirty="0" smtClean="0">
              <a:latin typeface="Times New Roman" pitchFamily="18" charset="0"/>
              <a:cs typeface="Times New Roman" pitchFamily="18" charset="0"/>
            </a:endParaRPr>
          </a:p>
          <a:p>
            <a:pPr algn="just">
              <a:buFont typeface="Arial" pitchFamily="34" charset="0"/>
              <a:buChar char="•"/>
            </a:pPr>
            <a:r>
              <a:rPr lang="en-US" sz="3000" dirty="0" smtClean="0">
                <a:latin typeface="Times New Roman" pitchFamily="18" charset="0"/>
                <a:cs typeface="Times New Roman" pitchFamily="18" charset="0"/>
              </a:rPr>
              <a:t>Vòng làm kín số 17 có nhiệm vụ  ngăn ngừa chất lòng trong bơm chảy ra ngoài và không cho không khí chảy vào trong bơm</a:t>
            </a:r>
            <a:endParaRPr lang="en-US" sz="30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srcRect/>
          <a:stretch>
            <a:fillRect/>
          </a:stretch>
        </p:blipFill>
        <p:spPr bwMode="auto">
          <a:xfrm>
            <a:off x="6172200" y="2514600"/>
            <a:ext cx="2743200" cy="3657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sz="3600" dirty="0" smtClean="0">
                <a:latin typeface="Times New Roman" pitchFamily="18" charset="0"/>
                <a:cs typeface="Times New Roman" pitchFamily="18" charset="0"/>
              </a:rPr>
              <a:t>a. Bơm ly tâm</a:t>
            </a:r>
            <a:endParaRPr lang="en-US" sz="3600" dirty="0">
              <a:latin typeface="Times New Roman" pitchFamily="18" charset="0"/>
              <a:cs typeface="Times New Roman" pitchFamily="18" charset="0"/>
            </a:endParaRPr>
          </a:p>
        </p:txBody>
      </p:sp>
      <p:sp>
        <p:nvSpPr>
          <p:cNvPr id="5" name="TextBox 4"/>
          <p:cNvSpPr txBox="1"/>
          <p:nvPr/>
        </p:nvSpPr>
        <p:spPr>
          <a:xfrm>
            <a:off x="228600" y="1752600"/>
            <a:ext cx="8534400" cy="553998"/>
          </a:xfrm>
          <a:prstGeom prst="rect">
            <a:avLst/>
          </a:prstGeom>
          <a:noFill/>
        </p:spPr>
        <p:txBody>
          <a:bodyPr wrap="square" rtlCol="0">
            <a:spAutoFit/>
          </a:bodyPr>
          <a:lstStyle/>
          <a:p>
            <a:pPr algn="just"/>
            <a:r>
              <a:rPr lang="en-US" sz="3000" dirty="0" smtClean="0">
                <a:latin typeface="Times New Roman" pitchFamily="18" charset="0"/>
                <a:cs typeface="Times New Roman" pitchFamily="18" charset="0"/>
              </a:rPr>
              <a:t>	Kết cấu bơm ly tâm kiểu toàn khối</a:t>
            </a:r>
          </a:p>
        </p:txBody>
      </p:sp>
      <p:pic>
        <p:nvPicPr>
          <p:cNvPr id="3" name="Picture 3" descr="E:\may&amp;tb_thuy_khi\bom\Cấu tạo và phân loại bơm cánh quạt_files\graphics3.jpg"/>
          <p:cNvPicPr>
            <a:picLocks noChangeAspect="1" noChangeArrowheads="1"/>
          </p:cNvPicPr>
          <p:nvPr/>
        </p:nvPicPr>
        <p:blipFill>
          <a:blip r:embed="rId2"/>
          <a:srcRect/>
          <a:stretch>
            <a:fillRect/>
          </a:stretch>
        </p:blipFill>
        <p:spPr bwMode="auto">
          <a:xfrm>
            <a:off x="1600200" y="2286000"/>
            <a:ext cx="5562600" cy="2876550"/>
          </a:xfrm>
          <a:prstGeom prst="rect">
            <a:avLst/>
          </a:prstGeom>
          <a:noFill/>
        </p:spPr>
      </p:pic>
      <p:sp>
        <p:nvSpPr>
          <p:cNvPr id="6" name="Rectangle 5"/>
          <p:cNvSpPr/>
          <p:nvPr/>
        </p:nvSpPr>
        <p:spPr>
          <a:xfrm>
            <a:off x="609600" y="4919008"/>
            <a:ext cx="7467600" cy="1938992"/>
          </a:xfrm>
          <a:prstGeom prst="rect">
            <a:avLst/>
          </a:prstGeom>
        </p:spPr>
        <p:txBody>
          <a:bodyPr wrap="square">
            <a:spAutoFit/>
          </a:bodyPr>
          <a:lstStyle/>
          <a:p>
            <a:r>
              <a:rPr lang="vi-VN" sz="2400" dirty="0" smtClean="0"/>
              <a:t>1,6- nối ống hút, ống đẩy; </a:t>
            </a:r>
            <a:endParaRPr lang="en-US" sz="2400" dirty="0" smtClean="0"/>
          </a:p>
          <a:p>
            <a:r>
              <a:rPr lang="vi-VN" sz="2400" dirty="0" smtClean="0"/>
              <a:t>11,13- tấm bích và trục kéo dài của động cơ điện;</a:t>
            </a:r>
          </a:p>
          <a:p>
            <a:r>
              <a:rPr lang="vi-VN" sz="2400" dirty="0" smtClean="0"/>
              <a:t>9-vòng bảo vệ; </a:t>
            </a:r>
            <a:endParaRPr lang="en-US" sz="2400" dirty="0" smtClean="0"/>
          </a:p>
          <a:p>
            <a:r>
              <a:rPr lang="vi-VN" sz="2400" dirty="0" smtClean="0"/>
              <a:t>12- động cơ điện;</a:t>
            </a:r>
            <a:endParaRPr lang="en-US" sz="2400" dirty="0" smtClean="0"/>
          </a:p>
          <a:p>
            <a:r>
              <a:rPr lang="vi-VN" sz="2400" dirty="0" smtClean="0"/>
              <a:t> 15- lỗ cân bằng lực dọc trục</a:t>
            </a:r>
            <a:endParaRPr lang="vi-VN" sz="24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sz="3600" dirty="0" smtClean="0">
                <a:latin typeface="Times New Roman" pitchFamily="18" charset="0"/>
                <a:cs typeface="Times New Roman" pitchFamily="18" charset="0"/>
              </a:rPr>
              <a:t>a. Bơm ly tâm</a:t>
            </a:r>
            <a:endParaRPr lang="en-US" sz="3600" dirty="0">
              <a:latin typeface="Times New Roman" pitchFamily="18" charset="0"/>
              <a:cs typeface="Times New Roman" pitchFamily="18" charset="0"/>
            </a:endParaRPr>
          </a:p>
        </p:txBody>
      </p:sp>
      <p:sp>
        <p:nvSpPr>
          <p:cNvPr id="6" name="Rectangle 5"/>
          <p:cNvSpPr/>
          <p:nvPr/>
        </p:nvSpPr>
        <p:spPr>
          <a:xfrm>
            <a:off x="228600" y="1828800"/>
            <a:ext cx="8610600" cy="4708981"/>
          </a:xfrm>
          <a:prstGeom prst="rect">
            <a:avLst/>
          </a:prstGeom>
        </p:spPr>
        <p:txBody>
          <a:bodyPr wrap="square">
            <a:spAutoFit/>
          </a:bodyPr>
          <a:lstStyle/>
          <a:p>
            <a:pPr algn="just">
              <a:buFont typeface="Wingdings" pitchFamily="2" charset="2"/>
              <a:buChar char="Ø"/>
            </a:pPr>
            <a:r>
              <a:rPr lang="en-US" sz="3000" dirty="0" smtClean="0">
                <a:latin typeface="Times New Roman" pitchFamily="18" charset="0"/>
                <a:cs typeface="Times New Roman" pitchFamily="18" charset="0"/>
              </a:rPr>
              <a:t> Bánh công tác và rôto: Bánh công tác được đúc bằng gang hoặc thép theo pp đúc chính xác. Các bề mặt cánh dẫn và đĩa bánh công tác yêu cầu có độ nhẵn tương đối cao để giảm tổn thất. Bánh công tác và rôto phải được cân bằng tĩnh và cân bằng động, để khi làm việc bánh công tác không cọ sát vào thân bơm.</a:t>
            </a:r>
          </a:p>
          <a:p>
            <a:pPr algn="just">
              <a:buFont typeface="Wingdings" pitchFamily="2" charset="2"/>
              <a:buChar char="Ø"/>
            </a:pPr>
            <a:endParaRPr lang="en-US" sz="3000" dirty="0" smtClean="0">
              <a:latin typeface="Times New Roman" pitchFamily="18" charset="0"/>
              <a:cs typeface="Times New Roman" pitchFamily="18" charset="0"/>
            </a:endParaRPr>
          </a:p>
          <a:p>
            <a:pPr algn="just">
              <a:buFont typeface="Wingdings" pitchFamily="2" charset="2"/>
              <a:buChar char="Ø"/>
            </a:pPr>
            <a:r>
              <a:rPr lang="en-US" sz="3000" dirty="0" smtClean="0">
                <a:latin typeface="Times New Roman" pitchFamily="18" charset="0"/>
                <a:cs typeface="Times New Roman" pitchFamily="18" charset="0"/>
              </a:rPr>
              <a:t>Thân bơm thường được đúc bằng gang, có hình dạng tương đối phức tạp. Giữa các mặt ghép của bơm phải có đệm lót kín</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sz="3600" dirty="0" smtClean="0">
                <a:latin typeface="Times New Roman" pitchFamily="18" charset="0"/>
                <a:cs typeface="Times New Roman" pitchFamily="18" charset="0"/>
              </a:rPr>
              <a:t>a. Bơm ly tâm</a:t>
            </a:r>
            <a:endParaRPr lang="en-US" sz="3600" dirty="0">
              <a:latin typeface="Times New Roman" pitchFamily="18" charset="0"/>
              <a:cs typeface="Times New Roman" pitchFamily="18" charset="0"/>
            </a:endParaRPr>
          </a:p>
        </p:txBody>
      </p:sp>
      <p:sp>
        <p:nvSpPr>
          <p:cNvPr id="6" name="Rectangle 5"/>
          <p:cNvSpPr/>
          <p:nvPr/>
        </p:nvSpPr>
        <p:spPr>
          <a:xfrm>
            <a:off x="228600" y="1828800"/>
            <a:ext cx="8610600" cy="3785652"/>
          </a:xfrm>
          <a:prstGeom prst="rect">
            <a:avLst/>
          </a:prstGeom>
        </p:spPr>
        <p:txBody>
          <a:bodyPr wrap="square">
            <a:spAutoFit/>
          </a:bodyPr>
          <a:lstStyle/>
          <a:p>
            <a:pPr algn="just">
              <a:buFont typeface="Wingdings" pitchFamily="2" charset="2"/>
              <a:buChar char="Ø"/>
            </a:pPr>
            <a:r>
              <a:rPr lang="en-US" sz="3000" dirty="0" smtClean="0">
                <a:latin typeface="Times New Roman" pitchFamily="18" charset="0"/>
                <a:cs typeface="Times New Roman" pitchFamily="18" charset="0"/>
              </a:rPr>
              <a:t>Ổ đỡ trục phải được lắp ghép cẩn thận khi ổ bị mòn cần được diều chỉnh khe hở ở trong ổ, để dảm bảo roto quay không bị đảo chiều, làm cho các vành lót kín ko cọ xát vào nhau.</a:t>
            </a:r>
          </a:p>
          <a:p>
            <a:pPr algn="just">
              <a:buFont typeface="Wingdings" pitchFamily="2" charset="2"/>
              <a:buChar char="Ø"/>
            </a:pPr>
            <a:endParaRPr lang="en-US" sz="3000" dirty="0" smtClean="0">
              <a:latin typeface="Times New Roman" pitchFamily="18" charset="0"/>
              <a:cs typeface="Times New Roman" pitchFamily="18" charset="0"/>
            </a:endParaRPr>
          </a:p>
          <a:p>
            <a:pPr algn="just">
              <a:buFont typeface="Wingdings" pitchFamily="2" charset="2"/>
              <a:buChar char="Ø"/>
            </a:pPr>
            <a:r>
              <a:rPr lang="en-US" sz="3000" dirty="0" smtClean="0">
                <a:latin typeface="Times New Roman" pitchFamily="18" charset="0"/>
                <a:cs typeface="Times New Roman" pitchFamily="18" charset="0"/>
              </a:rPr>
              <a:t>Bôi trơn ổ trục tốt: đổ dầu đầy đủ, thay dầu thường xuyên và có nhiệt kế để theo dõi nhiệt độ làm việc cua dầu.</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sz="3600" dirty="0" smtClean="0">
                <a:latin typeface="Times New Roman" pitchFamily="18" charset="0"/>
                <a:cs typeface="Times New Roman" pitchFamily="18" charset="0"/>
              </a:rPr>
              <a:t>a. Bơm ly tâm</a:t>
            </a:r>
            <a:endParaRPr lang="en-US" sz="3600" dirty="0">
              <a:latin typeface="Times New Roman" pitchFamily="18" charset="0"/>
              <a:cs typeface="Times New Roman" pitchFamily="18" charset="0"/>
            </a:endParaRPr>
          </a:p>
        </p:txBody>
      </p:sp>
      <p:sp>
        <p:nvSpPr>
          <p:cNvPr id="5" name="TextBox 4"/>
          <p:cNvSpPr txBox="1"/>
          <p:nvPr/>
        </p:nvSpPr>
        <p:spPr>
          <a:xfrm>
            <a:off x="228600" y="1752600"/>
            <a:ext cx="8534400" cy="553998"/>
          </a:xfrm>
          <a:prstGeom prst="rect">
            <a:avLst/>
          </a:prstGeom>
          <a:noFill/>
        </p:spPr>
        <p:txBody>
          <a:bodyPr wrap="square" rtlCol="0">
            <a:spAutoFit/>
          </a:bodyPr>
          <a:lstStyle/>
          <a:p>
            <a:pPr algn="just"/>
            <a:r>
              <a:rPr lang="en-US" sz="3000" dirty="0" smtClean="0">
                <a:latin typeface="Times New Roman" pitchFamily="18" charset="0"/>
                <a:cs typeface="Times New Roman" pitchFamily="18" charset="0"/>
              </a:rPr>
              <a:t>	Kết cấu bơm nhiều bánh công tác:</a:t>
            </a:r>
          </a:p>
        </p:txBody>
      </p:sp>
      <p:pic>
        <p:nvPicPr>
          <p:cNvPr id="1028" name="Picture 4" descr="E:\may&amp;tb_thuy_khi\bom\Cấu tạo và phân loại bơm cánh quạt_files\graphics6.png"/>
          <p:cNvPicPr>
            <a:picLocks noChangeAspect="1" noChangeArrowheads="1"/>
          </p:cNvPicPr>
          <p:nvPr/>
        </p:nvPicPr>
        <p:blipFill>
          <a:blip r:embed="rId2"/>
          <a:srcRect/>
          <a:stretch>
            <a:fillRect/>
          </a:stretch>
        </p:blipFill>
        <p:spPr bwMode="auto">
          <a:xfrm>
            <a:off x="1600200" y="2286000"/>
            <a:ext cx="5878513" cy="3176587"/>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sz="3600" dirty="0" smtClean="0">
                <a:latin typeface="Times New Roman" pitchFamily="18" charset="0"/>
                <a:cs typeface="Times New Roman" pitchFamily="18" charset="0"/>
              </a:rPr>
              <a:t>a. Bơm ly tâm</a:t>
            </a:r>
            <a:endParaRPr lang="en-US" sz="3600" dirty="0">
              <a:latin typeface="Times New Roman" pitchFamily="18" charset="0"/>
              <a:cs typeface="Times New Roman" pitchFamily="18" charset="0"/>
            </a:endParaRPr>
          </a:p>
        </p:txBody>
      </p:sp>
      <p:sp>
        <p:nvSpPr>
          <p:cNvPr id="5" name="TextBox 4"/>
          <p:cNvSpPr txBox="1"/>
          <p:nvPr/>
        </p:nvSpPr>
        <p:spPr>
          <a:xfrm>
            <a:off x="228600" y="1752600"/>
            <a:ext cx="4419600" cy="1015663"/>
          </a:xfrm>
          <a:prstGeom prst="rect">
            <a:avLst/>
          </a:prstGeom>
          <a:noFill/>
        </p:spPr>
        <p:txBody>
          <a:bodyPr wrap="square" rtlCol="0">
            <a:spAutoFit/>
          </a:bodyPr>
          <a:lstStyle/>
          <a:p>
            <a:pPr algn="just"/>
            <a:r>
              <a:rPr lang="en-US" sz="3000" dirty="0" smtClean="0">
                <a:latin typeface="Times New Roman" pitchFamily="18" charset="0"/>
                <a:cs typeface="Times New Roman" pitchFamily="18" charset="0"/>
              </a:rPr>
              <a:t>	Kết cấu bơm ly tâm trục đứng:</a:t>
            </a:r>
          </a:p>
        </p:txBody>
      </p:sp>
      <p:pic>
        <p:nvPicPr>
          <p:cNvPr id="3074" name="Picture 2" descr="E:\may&amp;tb_thuy_khi\bom\Cấu tạo và phân loại bơm cánh quạt_files\graphics7.png"/>
          <p:cNvPicPr>
            <a:picLocks noChangeAspect="1" noChangeArrowheads="1"/>
          </p:cNvPicPr>
          <p:nvPr/>
        </p:nvPicPr>
        <p:blipFill>
          <a:blip r:embed="rId2"/>
          <a:srcRect/>
          <a:stretch>
            <a:fillRect/>
          </a:stretch>
        </p:blipFill>
        <p:spPr bwMode="auto">
          <a:xfrm>
            <a:off x="5334000" y="1479550"/>
            <a:ext cx="3170237" cy="5378450"/>
          </a:xfrm>
          <a:prstGeom prst="rect">
            <a:avLst/>
          </a:prstGeom>
          <a:noFill/>
        </p:spPr>
      </p:pic>
      <p:sp>
        <p:nvSpPr>
          <p:cNvPr id="6" name="Rectangle 5"/>
          <p:cNvSpPr/>
          <p:nvPr/>
        </p:nvSpPr>
        <p:spPr>
          <a:xfrm>
            <a:off x="381000" y="2819400"/>
            <a:ext cx="4572000" cy="3970318"/>
          </a:xfrm>
          <a:prstGeom prst="rect">
            <a:avLst/>
          </a:prstGeom>
        </p:spPr>
        <p:txBody>
          <a:bodyPr>
            <a:spAutoFit/>
          </a:bodyPr>
          <a:lstStyle/>
          <a:p>
            <a:r>
              <a:rPr lang="vi-VN" sz="2800" dirty="0" smtClean="0"/>
              <a:t>Các bộ phận bơm li tâm trục đứng tương tự như bơm công xơn. Các lực thủy lực dọc trục từ BXCT và trọng lực từ phần quay do ổ đỡ của động cơ điện trục đứng đặt ở trên máy bơm đảm nhận. Trục 13 của máy bơm được nối với trục động cơ 1</a:t>
            </a:r>
            <a:r>
              <a:rPr lang="en-US" sz="2800" dirty="0" smtClean="0"/>
              <a:t>.</a:t>
            </a:r>
            <a:endParaRPr lang="en-US" sz="2800"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sz="3600" dirty="0" smtClean="0">
                <a:latin typeface="Times New Roman" pitchFamily="18" charset="0"/>
                <a:cs typeface="Times New Roman" pitchFamily="18" charset="0"/>
              </a:rPr>
              <a:t>a. Bơm ly tâm</a:t>
            </a:r>
            <a:endParaRPr lang="en-US" sz="3600" dirty="0">
              <a:latin typeface="Times New Roman" pitchFamily="18" charset="0"/>
              <a:cs typeface="Times New Roman" pitchFamily="18" charset="0"/>
            </a:endParaRPr>
          </a:p>
        </p:txBody>
      </p:sp>
      <p:sp>
        <p:nvSpPr>
          <p:cNvPr id="6" name="Rectangle 5"/>
          <p:cNvSpPr/>
          <p:nvPr/>
        </p:nvSpPr>
        <p:spPr>
          <a:xfrm>
            <a:off x="152400" y="1687354"/>
            <a:ext cx="8610600" cy="5262979"/>
          </a:xfrm>
          <a:prstGeom prst="rect">
            <a:avLst/>
          </a:prstGeom>
        </p:spPr>
        <p:txBody>
          <a:bodyPr wrap="square">
            <a:spAutoFit/>
          </a:bodyPr>
          <a:lstStyle/>
          <a:p>
            <a:pPr algn="just"/>
            <a:r>
              <a:rPr lang="en-US" sz="2800" b="1" i="1" dirty="0" smtClean="0">
                <a:latin typeface="Times New Roman" pitchFamily="18" charset="0"/>
                <a:cs typeface="Times New Roman" pitchFamily="18" charset="0"/>
              </a:rPr>
              <a:t>ống hút và ống đẩy </a:t>
            </a:r>
            <a:r>
              <a:rPr lang="en-US" sz="2800" b="1"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có thể bằng gang đúc tôn hoặc bằng caosu.</a:t>
            </a:r>
          </a:p>
          <a:p>
            <a:pPr algn="just">
              <a:buFont typeface="Wingdings" pitchFamily="2" charset="2"/>
              <a:buChar char="Ø"/>
            </a:pPr>
            <a:r>
              <a:rPr lang="en-US" sz="2800" dirty="0" smtClean="0">
                <a:latin typeface="Times New Roman" pitchFamily="18" charset="0"/>
                <a:cs typeface="Times New Roman" pitchFamily="18" charset="0"/>
              </a:rPr>
              <a:t>Đặt ống hút , ống đẩy sao cho chiều dài của chúng ngắn nhất, ít khuỷu nhất để đỡ tốn năng lượng.</a:t>
            </a:r>
          </a:p>
          <a:p>
            <a:pPr algn="just">
              <a:buFont typeface="Wingdings" pitchFamily="2" charset="2"/>
              <a:buChar char="Ø"/>
            </a:pPr>
            <a:r>
              <a:rPr lang="en-US" sz="2800" dirty="0" smtClean="0">
                <a:latin typeface="Times New Roman" pitchFamily="18" charset="0"/>
                <a:cs typeface="Times New Roman" pitchFamily="18" charset="0"/>
              </a:rPr>
              <a:t>Các chỗ ghép nối trên ống phải đảm bảo kín, nhất là ống hut.</a:t>
            </a:r>
          </a:p>
          <a:p>
            <a:pPr algn="just">
              <a:buFont typeface="Wingdings" pitchFamily="2" charset="2"/>
              <a:buChar char="Ø"/>
            </a:pPr>
            <a:r>
              <a:rPr lang="en-US" sz="2800" dirty="0" smtClean="0">
                <a:latin typeface="Times New Roman" pitchFamily="18" charset="0"/>
                <a:cs typeface="Times New Roman" pitchFamily="18" charset="0"/>
              </a:rPr>
              <a:t>Đường kính ống hút và ống đẩy phải hợp lý để  vận tốc chất lỏng trong ống không lớn quá.</a:t>
            </a:r>
          </a:p>
          <a:p>
            <a:pPr algn="just">
              <a:buFont typeface="Wingdings" pitchFamily="2" charset="2"/>
              <a:buChar char="Ø"/>
            </a:pPr>
            <a:r>
              <a:rPr lang="en-US" sz="2800" dirty="0" smtClean="0">
                <a:latin typeface="Times New Roman" pitchFamily="18" charset="0"/>
                <a:cs typeface="Times New Roman" pitchFamily="18" charset="0"/>
              </a:rPr>
              <a:t>Miêng hút phải đặt dưới mực nước bể hút khoảng (0,5-1)m </a:t>
            </a:r>
          </a:p>
          <a:p>
            <a:pPr algn="just">
              <a:buFont typeface="Wingdings" pitchFamily="2" charset="2"/>
              <a:buChar char="Ø"/>
            </a:pPr>
            <a:r>
              <a:rPr lang="en-US" sz="2800" dirty="0" smtClean="0">
                <a:latin typeface="Times New Roman" pitchFamily="18" charset="0"/>
                <a:cs typeface="Times New Roman" pitchFamily="18" charset="0"/>
              </a:rPr>
              <a:t>Khi dặt ống hút nằm ngang cần chú ý không để không khí vào ống.</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dirty="0" smtClean="0">
                <a:cs typeface="Times New Roman" pitchFamily="18" charset="0"/>
              </a:rPr>
              <a:t>b</a:t>
            </a:r>
            <a:r>
              <a:rPr lang="en-US" sz="3600" dirty="0" smtClean="0">
                <a:latin typeface="Times New Roman" pitchFamily="18" charset="0"/>
                <a:cs typeface="Times New Roman" pitchFamily="18" charset="0"/>
              </a:rPr>
              <a:t>. Bơm hướng trục</a:t>
            </a:r>
            <a:endParaRPr lang="en-US" sz="3600" dirty="0">
              <a:latin typeface="Times New Roman" pitchFamily="18" charset="0"/>
              <a:cs typeface="Times New Roman" pitchFamily="18" charset="0"/>
            </a:endParaRPr>
          </a:p>
        </p:txBody>
      </p:sp>
      <p:sp>
        <p:nvSpPr>
          <p:cNvPr id="6" name="Rectangle 5"/>
          <p:cNvSpPr/>
          <p:nvPr/>
        </p:nvSpPr>
        <p:spPr>
          <a:xfrm>
            <a:off x="152400" y="1687354"/>
            <a:ext cx="5562600" cy="4708981"/>
          </a:xfrm>
          <a:prstGeom prst="rect">
            <a:avLst/>
          </a:prstGeom>
        </p:spPr>
        <p:txBody>
          <a:bodyPr wrap="square">
            <a:spAutoFit/>
          </a:bodyPr>
          <a:lstStyle/>
          <a:p>
            <a:pPr>
              <a:buNone/>
            </a:pPr>
            <a:r>
              <a:rPr lang="en-US" sz="3000" dirty="0" smtClean="0"/>
              <a:t>Phần quay của bơm gồm có hai bộ phận chủ yếu: bánh công tác và trục</a:t>
            </a:r>
          </a:p>
          <a:p>
            <a:pPr>
              <a:buNone/>
            </a:pPr>
            <a:r>
              <a:rPr lang="en-US" sz="3000" dirty="0" smtClean="0"/>
              <a:t>Bánh công tác có hai phần: bầu và cánh dẫn. Trong đó bầu làm bằng gang hoặc thép. Cánh dẫn làm bằng thép không gỉ hoặc hợp kim đồng có khả năng chống xâm thực tốt.</a:t>
            </a:r>
          </a:p>
          <a:p>
            <a:pPr algn="just"/>
            <a:endParaRPr lang="en-US" sz="3000" dirty="0" smtClean="0">
              <a:latin typeface="Times New Roman" pitchFamily="18" charset="0"/>
              <a:cs typeface="Times New Roman" pitchFamily="18" charset="0"/>
            </a:endParaRPr>
          </a:p>
        </p:txBody>
      </p:sp>
      <p:pic>
        <p:nvPicPr>
          <p:cNvPr id="5" name="Content Placeholder 3" descr="ht.png"/>
          <p:cNvPicPr>
            <a:picLocks noGrp="1" noChangeAspect="1"/>
          </p:cNvPicPr>
          <p:nvPr>
            <p:ph idx="1"/>
          </p:nvPr>
        </p:nvPicPr>
        <p:blipFill>
          <a:blip r:embed="rId2"/>
          <a:stretch>
            <a:fillRect/>
          </a:stretch>
        </p:blipFill>
        <p:spPr>
          <a:xfrm>
            <a:off x="5562600" y="1828800"/>
            <a:ext cx="3581400" cy="4598863"/>
          </a:xfrm>
        </p:spPr>
      </p:pic>
      <p:pic>
        <p:nvPicPr>
          <p:cNvPr id="7" name="Picture 6" descr="ct.png"/>
          <p:cNvPicPr>
            <a:picLocks noChangeAspect="1"/>
          </p:cNvPicPr>
          <p:nvPr/>
        </p:nvPicPr>
        <p:blipFill>
          <a:blip r:embed="rId3"/>
          <a:stretch>
            <a:fillRect/>
          </a:stretch>
        </p:blipFill>
        <p:spPr>
          <a:xfrm>
            <a:off x="0" y="6038736"/>
            <a:ext cx="6248400" cy="819264"/>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p:txBody>
      </p:sp>
      <p:pic>
        <p:nvPicPr>
          <p:cNvPr id="146434" name="Picture 2" descr="E:\may&amp;tb_thuy_khi\bom\Cấu tạo và phân loại bơm cánh quạt_files\graphics10.png"/>
          <p:cNvPicPr>
            <a:picLocks noChangeAspect="1" noChangeArrowheads="1"/>
          </p:cNvPicPr>
          <p:nvPr/>
        </p:nvPicPr>
        <p:blipFill>
          <a:blip r:embed="rId2"/>
          <a:srcRect/>
          <a:stretch>
            <a:fillRect/>
          </a:stretch>
        </p:blipFill>
        <p:spPr bwMode="auto">
          <a:xfrm>
            <a:off x="5181600" y="1419225"/>
            <a:ext cx="3487737" cy="5438775"/>
          </a:xfrm>
          <a:prstGeom prst="rect">
            <a:avLst/>
          </a:prstGeom>
          <a:noFill/>
        </p:spPr>
      </p:pic>
      <p:sp>
        <p:nvSpPr>
          <p:cNvPr id="9" name="Rectangle 8"/>
          <p:cNvSpPr/>
          <p:nvPr/>
        </p:nvSpPr>
        <p:spPr>
          <a:xfrm>
            <a:off x="0" y="1752600"/>
            <a:ext cx="4648200" cy="4708981"/>
          </a:xfrm>
          <a:prstGeom prst="rect">
            <a:avLst/>
          </a:prstGeom>
        </p:spPr>
        <p:txBody>
          <a:bodyPr wrap="square">
            <a:spAutoFit/>
          </a:bodyPr>
          <a:lstStyle/>
          <a:p>
            <a:pPr algn="just"/>
            <a:r>
              <a:rPr lang="vi-VN" sz="2500" dirty="0" smtClean="0"/>
              <a:t>Hình 2 - 10. Cấu tạo bơm trục kiểu cánh cố định.</a:t>
            </a:r>
          </a:p>
          <a:p>
            <a:pPr algn="just"/>
            <a:r>
              <a:rPr lang="vi-VN" sz="2500" dirty="0" smtClean="0"/>
              <a:t>1- vòng đặt; 2- chỉnh hướng; 3- vòng cao su; 4- nắp; 5- buloong; 6,15- thân và trục bơm; 7- BXCT; 8,17- ổ trục hướng dưới và trên; 9- vỏ chứa cánh hướng dọng; 10- bùloong; 11- khung đỡ; 12- bộ phân chảy vòng; 13- nắp quan trắc; 14- nón khuếch tán; 16- đoạn dẫn nước vào ống đẩy; 18- vòng bít; 19- trục động cơ điện.</a:t>
            </a:r>
            <a:endParaRPr lang="vi-VN" sz="250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dirty="0" smtClean="0">
                <a:cs typeface="Times New Roman" pitchFamily="18" charset="0"/>
              </a:rPr>
              <a:t>b</a:t>
            </a:r>
            <a:r>
              <a:rPr lang="en-US" sz="3600" dirty="0" smtClean="0">
                <a:latin typeface="Times New Roman" pitchFamily="18" charset="0"/>
                <a:cs typeface="Times New Roman" pitchFamily="18" charset="0"/>
              </a:rPr>
              <a:t>. Bơm hướng trục</a:t>
            </a:r>
            <a:endParaRPr lang="en-US" sz="3600" dirty="0">
              <a:latin typeface="Times New Roman" pitchFamily="18" charset="0"/>
              <a:cs typeface="Times New Roman" pitchFamily="18" charset="0"/>
            </a:endParaRPr>
          </a:p>
        </p:txBody>
      </p:sp>
      <p:sp>
        <p:nvSpPr>
          <p:cNvPr id="6" name="Rectangle 5"/>
          <p:cNvSpPr/>
          <p:nvPr/>
        </p:nvSpPr>
        <p:spPr>
          <a:xfrm>
            <a:off x="152400" y="1752600"/>
            <a:ext cx="8686800" cy="4247317"/>
          </a:xfrm>
          <a:prstGeom prst="rect">
            <a:avLst/>
          </a:prstGeom>
        </p:spPr>
        <p:txBody>
          <a:bodyPr wrap="square">
            <a:spAutoFit/>
          </a:bodyPr>
          <a:lstStyle/>
          <a:p>
            <a:pPr>
              <a:buNone/>
            </a:pPr>
            <a:r>
              <a:rPr lang="en-US" sz="3000" dirty="0" smtClean="0"/>
              <a:t>Trục bơm được nối trực tiếp với trục của động cơ bằng khớp nối. Toàn bộ phận quay được cố định bằng một ổ chặn trượt bố trí ở trên đỉnh động cơ và hai ổ đỡ trong vỏ bơm.</a:t>
            </a:r>
          </a:p>
          <a:p>
            <a:pPr>
              <a:buNone/>
            </a:pPr>
            <a:r>
              <a:rPr lang="en-US" sz="3000" dirty="0" smtClean="0"/>
              <a:t>Các ổ đỡ trục bơm phần lớn là chế từ cao su nên bôi trơn bằng nước (thường đã được lọc sạch để đảm bảo tuổi thọ của ổ) và phải thường xuyên được thay thế đúng hạn</a:t>
            </a:r>
          </a:p>
          <a:p>
            <a:pPr algn="just"/>
            <a:endParaRPr lang="en-US" sz="3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III.NGUYÊN LÝ HOẠT ĐỘNG</a:t>
            </a:r>
          </a:p>
          <a:p>
            <a:r>
              <a:rPr lang="en-US" sz="3600" b="1" i="1" dirty="0">
                <a:latin typeface="Times New Roman" pitchFamily="18" charset="0"/>
                <a:cs typeface="Times New Roman" pitchFamily="18" charset="0"/>
              </a:rPr>
              <a:t>b</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hướng</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trục</a:t>
            </a:r>
            <a:endParaRPr lang="en-US" sz="3600" b="1" i="1" dirty="0">
              <a:latin typeface="Times New Roman" pitchFamily="18" charset="0"/>
              <a:cs typeface="Times New Roman" pitchFamily="18" charset="0"/>
            </a:endParaRPr>
          </a:p>
        </p:txBody>
      </p:sp>
      <p:sp>
        <p:nvSpPr>
          <p:cNvPr id="6" name="TextBox 5"/>
          <p:cNvSpPr txBox="1"/>
          <p:nvPr/>
        </p:nvSpPr>
        <p:spPr>
          <a:xfrm>
            <a:off x="228600" y="1219200"/>
            <a:ext cx="5334000" cy="5170646"/>
          </a:xfrm>
          <a:prstGeom prst="rect">
            <a:avLst/>
          </a:prstGeom>
          <a:noFill/>
        </p:spPr>
        <p:txBody>
          <a:bodyPr wrap="square" rtlCol="0">
            <a:spAutoFit/>
          </a:bodyPr>
          <a:lstStyle/>
          <a:p>
            <a:pPr algn="just">
              <a:buFont typeface="Wingdings" pitchFamily="2" charset="2"/>
              <a:buChar char="Ø"/>
            </a:pPr>
            <a:r>
              <a:rPr lang="en-US" sz="3000" dirty="0" smtClean="0">
                <a:latin typeface="Times New Roman" pitchFamily="18" charset="0"/>
                <a:cs typeface="Times New Roman" pitchFamily="18" charset="0"/>
              </a:rPr>
              <a:t>Khi bánh công tác quay, cánh dẫn sẽ đẩy chất lỏng chuyển </a:t>
            </a:r>
            <a:r>
              <a:rPr lang="en-US" sz="3000" dirty="0" smtClean="0">
                <a:latin typeface="Times New Roman" pitchFamily="18" charset="0"/>
                <a:cs typeface="Times New Roman" pitchFamily="18" charset="0"/>
              </a:rPr>
              <a:t>động </a:t>
            </a:r>
            <a:r>
              <a:rPr lang="en-US" sz="3000" dirty="0" smtClean="0">
                <a:latin typeface="Times New Roman" pitchFamily="18" charset="0"/>
                <a:cs typeface="Times New Roman" pitchFamily="18" charset="0"/>
              </a:rPr>
              <a:t>trong các mặt trụ đồng tâm với trục bơm, có vận tóc vòng ở lối ra và lối vào như nhau, sau đó chất lỏng bị đẩy vào bộ phận dẫn hướng.</a:t>
            </a:r>
          </a:p>
          <a:p>
            <a:pPr algn="just"/>
            <a:endParaRPr lang="en-US" sz="3000" dirty="0" smtClean="0">
              <a:latin typeface="Times New Roman" pitchFamily="18" charset="0"/>
              <a:cs typeface="Times New Roman" pitchFamily="18" charset="0"/>
            </a:endParaRPr>
          </a:p>
          <a:p>
            <a:pPr algn="just">
              <a:buFont typeface="Wingdings" pitchFamily="2" charset="2"/>
              <a:buChar char="Ø"/>
            </a:pPr>
            <a:r>
              <a:rPr lang="en-US" sz="3000" dirty="0" err="1" smtClean="0">
                <a:latin typeface="Times New Roman" pitchFamily="18" charset="0"/>
                <a:cs typeface="Times New Roman" pitchFamily="18" charset="0"/>
              </a:rPr>
              <a:t>Để</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giảm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tổn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thất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năng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lượng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chất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lỏng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được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nắn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thẳng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trước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ống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dẫn</a:t>
            </a:r>
            <a:r>
              <a:rPr lang="en-US" sz="3000" dirty="0" smtClean="0">
                <a:latin typeface="Times New Roman" pitchFamily="18" charset="0"/>
                <a:cs typeface="Times New Roman" pitchFamily="18" charset="0"/>
              </a:rPr>
              <a:t>.</a:t>
            </a:r>
            <a:endParaRPr lang="en-US" sz="3000" dirty="0">
              <a:latin typeface="Times New Roman" pitchFamily="18" charset="0"/>
              <a:cs typeface="Times New Roman" pitchFamily="18" charset="0"/>
            </a:endParaRPr>
          </a:p>
        </p:txBody>
      </p:sp>
      <p:pic>
        <p:nvPicPr>
          <p:cNvPr id="6146" name="Picture 2" descr="F:\bom\Cấu tạo và phân loại bơm cánh quạt_files\graphics10.png"/>
          <p:cNvPicPr>
            <a:picLocks noChangeAspect="1" noChangeArrowheads="1"/>
          </p:cNvPicPr>
          <p:nvPr/>
        </p:nvPicPr>
        <p:blipFill>
          <a:blip r:embed="rId2" cstate="print"/>
          <a:srcRect/>
          <a:stretch>
            <a:fillRect/>
          </a:stretch>
        </p:blipFill>
        <p:spPr bwMode="auto">
          <a:xfrm>
            <a:off x="5656263" y="1066800"/>
            <a:ext cx="3487737" cy="5438775"/>
          </a:xfrm>
          <a:prstGeom prst="rect">
            <a:avLst/>
          </a:prstGeom>
          <a:noFill/>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dirty="0" smtClean="0">
                <a:cs typeface="Times New Roman" pitchFamily="18" charset="0"/>
              </a:rPr>
              <a:t>Sử dụng bơm:</a:t>
            </a:r>
            <a:endParaRPr lang="en-US" sz="3600" dirty="0">
              <a:latin typeface="Times New Roman" pitchFamily="18" charset="0"/>
              <a:cs typeface="Times New Roman" pitchFamily="18" charset="0"/>
            </a:endParaRPr>
          </a:p>
        </p:txBody>
      </p:sp>
      <p:sp>
        <p:nvSpPr>
          <p:cNvPr id="6" name="Rectangle 5"/>
          <p:cNvSpPr/>
          <p:nvPr/>
        </p:nvSpPr>
        <p:spPr>
          <a:xfrm>
            <a:off x="152400" y="1752600"/>
            <a:ext cx="8686800" cy="4493538"/>
          </a:xfrm>
          <a:prstGeom prst="rect">
            <a:avLst/>
          </a:prstGeom>
        </p:spPr>
        <p:txBody>
          <a:bodyPr wrap="square">
            <a:spAutoFit/>
          </a:bodyPr>
          <a:lstStyle/>
          <a:p>
            <a:pPr marL="514350" indent="-514350" algn="just">
              <a:buFont typeface="Wingdings" pitchFamily="2" charset="2"/>
              <a:buChar char="Ø"/>
            </a:pPr>
            <a:r>
              <a:rPr lang="en-US" sz="3200" dirty="0" smtClean="0"/>
              <a:t>Chọn bơm đúng yêu cầu kỹ thuật, dựa vào đường đặc tính của hệ thống và đường đặc tính của bơm. Trong đó đặc biệt chú ý đường đặc tính cơ bản.</a:t>
            </a:r>
          </a:p>
          <a:p>
            <a:pPr algn="just">
              <a:buFont typeface="Wingdings" pitchFamily="2" charset="2"/>
              <a:buChar char="Ø"/>
            </a:pPr>
            <a:r>
              <a:rPr lang="en-US" sz="3200" dirty="0" smtClean="0"/>
              <a:t>Các thiết bị và đồng hồ đo áp suất, đo chân không, đo điện nên có đầy đủ. Khi cần thiết phải lắp van 1 chiều ở ống hút và ống đẩy để dễ dàng khi mồi bơm và khởi động bơm</a:t>
            </a:r>
          </a:p>
          <a:p>
            <a:pPr algn="just"/>
            <a:endParaRPr lang="en-US" sz="3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dirty="0" smtClean="0">
                <a:cs typeface="Times New Roman" pitchFamily="18" charset="0"/>
              </a:rPr>
              <a:t>Sử dụng bơm:</a:t>
            </a:r>
            <a:endParaRPr lang="en-US" sz="3600" dirty="0">
              <a:latin typeface="Times New Roman" pitchFamily="18" charset="0"/>
              <a:cs typeface="Times New Roman" pitchFamily="18" charset="0"/>
            </a:endParaRPr>
          </a:p>
        </p:txBody>
      </p:sp>
      <p:sp>
        <p:nvSpPr>
          <p:cNvPr id="6" name="Rectangle 5"/>
          <p:cNvSpPr/>
          <p:nvPr/>
        </p:nvSpPr>
        <p:spPr>
          <a:xfrm>
            <a:off x="152400" y="1752600"/>
            <a:ext cx="8686800" cy="4001095"/>
          </a:xfrm>
          <a:prstGeom prst="rect">
            <a:avLst/>
          </a:prstGeom>
        </p:spPr>
        <p:txBody>
          <a:bodyPr wrap="square">
            <a:spAutoFit/>
          </a:bodyPr>
          <a:lstStyle/>
          <a:p>
            <a:pPr>
              <a:buNone/>
            </a:pPr>
            <a:r>
              <a:rPr lang="en-US" sz="3200" dirty="0" smtClean="0"/>
              <a:t>+ Trước khi cho bơm làm việc, phải mồi bơm. Có thể mồi bằng nhiều cách :</a:t>
            </a:r>
          </a:p>
          <a:p>
            <a:pPr>
              <a:buFontTx/>
              <a:buChar char="-"/>
            </a:pPr>
            <a:r>
              <a:rPr lang="en-US" sz="3200" dirty="0" smtClean="0"/>
              <a:t>Tạo chân không trong bơm và ống hút bằng bơm chân không hoặc bơm phun tia</a:t>
            </a:r>
          </a:p>
          <a:p>
            <a:pPr>
              <a:buFontTx/>
              <a:buChar char="-"/>
            </a:pPr>
            <a:r>
              <a:rPr lang="en-US" sz="3200" dirty="0" smtClean="0"/>
              <a:t>Cho chất lỏng trên bể chứa chảy về bơm và ống hút qua ống đẩy hoặc đường ống phụ.</a:t>
            </a:r>
          </a:p>
          <a:p>
            <a:pPr>
              <a:buFontTx/>
              <a:buChar char="-"/>
            </a:pPr>
            <a:r>
              <a:rPr lang="en-US" sz="3200" dirty="0" smtClean="0"/>
              <a:t>Dùng ống cao su dẫn nước vào mồi bơm.</a:t>
            </a:r>
          </a:p>
          <a:p>
            <a:pPr algn="just"/>
            <a:endParaRPr lang="en-US" sz="3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dirty="0" smtClean="0">
                <a:cs typeface="Times New Roman" pitchFamily="18" charset="0"/>
              </a:rPr>
              <a:t>Sử dụng bơm:</a:t>
            </a:r>
            <a:endParaRPr lang="en-US" sz="3600" dirty="0">
              <a:latin typeface="Times New Roman" pitchFamily="18" charset="0"/>
              <a:cs typeface="Times New Roman" pitchFamily="18" charset="0"/>
            </a:endParaRPr>
          </a:p>
        </p:txBody>
      </p:sp>
      <p:sp>
        <p:nvSpPr>
          <p:cNvPr id="6" name="Rectangle 5"/>
          <p:cNvSpPr/>
          <p:nvPr/>
        </p:nvSpPr>
        <p:spPr>
          <a:xfrm>
            <a:off x="152400" y="1752600"/>
            <a:ext cx="8686800" cy="5970865"/>
          </a:xfrm>
          <a:prstGeom prst="rect">
            <a:avLst/>
          </a:prstGeom>
        </p:spPr>
        <p:txBody>
          <a:bodyPr wrap="square">
            <a:spAutoFit/>
          </a:bodyPr>
          <a:lstStyle/>
          <a:p>
            <a:pPr>
              <a:buNone/>
            </a:pPr>
            <a:r>
              <a:rPr lang="en-US" sz="3200" dirty="0" smtClean="0"/>
              <a:t>Trước khi khởi động bơm cần phải kiểm tra dầu mỡ trong bơm và động cơ, các mối ghép bu lông, hệ thống điện, v..v…</a:t>
            </a:r>
          </a:p>
          <a:p>
            <a:pPr>
              <a:buNone/>
            </a:pPr>
            <a:r>
              <a:rPr lang="en-US" sz="3200" dirty="0" smtClean="0"/>
              <a:t>Khi khởi động, cho động cơ quay ổn định rồi mới từ từ mở khóa ở ống đẩy, (nhưng đối với bơm áp suất thấp thì ngược lại, nếu không động cơ sẽ khó khởi động và dễ bị quá tải)</a:t>
            </a:r>
          </a:p>
          <a:p>
            <a:pPr>
              <a:buNone/>
            </a:pPr>
            <a:r>
              <a:rPr lang="en-US" sz="3200" dirty="0" smtClean="0"/>
              <a:t>Trong khi bơm làm việc, cần theo dõi đồng hồ đo, chú ý nghe tiếng máy để kịp thời phát hiện những hiện tượng bất thường và xử lý kịp thời.</a:t>
            </a:r>
          </a:p>
          <a:p>
            <a:pPr>
              <a:buNone/>
            </a:pPr>
            <a:endParaRPr lang="en-US" sz="3200" dirty="0" smtClean="0"/>
          </a:p>
          <a:p>
            <a:pPr algn="just"/>
            <a:endParaRPr lang="en-US" sz="3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dirty="0" smtClean="0">
                <a:cs typeface="Times New Roman" pitchFamily="18" charset="0"/>
              </a:rPr>
              <a:t>Sử dụng bơm:</a:t>
            </a:r>
            <a:endParaRPr lang="en-US" sz="3600" dirty="0">
              <a:latin typeface="Times New Roman" pitchFamily="18" charset="0"/>
              <a:cs typeface="Times New Roman" pitchFamily="18" charset="0"/>
            </a:endParaRPr>
          </a:p>
        </p:txBody>
      </p:sp>
      <p:sp>
        <p:nvSpPr>
          <p:cNvPr id="6" name="Rectangle 5"/>
          <p:cNvSpPr/>
          <p:nvPr/>
        </p:nvSpPr>
        <p:spPr>
          <a:xfrm>
            <a:off x="152400" y="1752600"/>
            <a:ext cx="8686800" cy="4493538"/>
          </a:xfrm>
          <a:prstGeom prst="rect">
            <a:avLst/>
          </a:prstGeom>
        </p:spPr>
        <p:txBody>
          <a:bodyPr wrap="square">
            <a:spAutoFit/>
          </a:bodyPr>
          <a:lstStyle/>
          <a:p>
            <a:pPr>
              <a:buNone/>
            </a:pPr>
            <a:r>
              <a:rPr lang="en-US" sz="3200" dirty="0" smtClean="0"/>
              <a:t>Khi bơm làm việc chất lỏng không lên hoặc lên ít, cần dừng máy và kiểm tra lại:</a:t>
            </a:r>
          </a:p>
          <a:p>
            <a:pPr>
              <a:buFontTx/>
              <a:buChar char="-"/>
            </a:pPr>
            <a:r>
              <a:rPr lang="en-US" sz="3200" dirty="0" smtClean="0"/>
              <a:t>Các van hoặc khóa ở ống đẩy và ống hút</a:t>
            </a:r>
          </a:p>
          <a:p>
            <a:pPr>
              <a:buFontTx/>
              <a:buChar char="-"/>
            </a:pPr>
            <a:r>
              <a:rPr lang="en-US" sz="3200" dirty="0" smtClean="0"/>
              <a:t>Lưới chắn rác có bị lắp kín hoặc miệng ống hút không ở đúng độ sâu cần thiết cách mặt thoáng của bể hút</a:t>
            </a:r>
          </a:p>
          <a:p>
            <a:pPr>
              <a:buFontTx/>
              <a:buChar char="-"/>
            </a:pPr>
            <a:r>
              <a:rPr lang="en-US" sz="3200" dirty="0" smtClean="0"/>
              <a:t>Bánh công tác quay ngược (bơm điện hay bị đấu dây ngược pha)</a:t>
            </a:r>
          </a:p>
          <a:p>
            <a:pPr algn="just"/>
            <a:endParaRPr lang="en-US" sz="30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754326"/>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XI.</a:t>
            </a:r>
            <a:r>
              <a:rPr lang="en-US" sz="3600" dirty="0" smtClean="0"/>
              <a:t> </a:t>
            </a:r>
            <a:r>
              <a:rPr lang="en-US" sz="3600" dirty="0" smtClean="0">
                <a:solidFill>
                  <a:srgbClr val="FF0000"/>
                </a:solidFill>
                <a:latin typeface="Times New Roman" pitchFamily="18" charset="0"/>
                <a:cs typeface="Times New Roman" pitchFamily="18" charset="0"/>
              </a:rPr>
              <a:t>CÁC ĐIỂM CẦN CHÚ Ý TRONG KẾT CẤU VÀ SỬ DỤNG BƠM CÁNH DẪN</a:t>
            </a:r>
          </a:p>
          <a:p>
            <a:r>
              <a:rPr lang="en-US" dirty="0" smtClean="0">
                <a:cs typeface="Times New Roman" pitchFamily="18" charset="0"/>
              </a:rPr>
              <a:t>Sử dụng bơm:</a:t>
            </a:r>
            <a:endParaRPr lang="en-US" sz="3600" dirty="0">
              <a:latin typeface="Times New Roman" pitchFamily="18" charset="0"/>
              <a:cs typeface="Times New Roman" pitchFamily="18" charset="0"/>
            </a:endParaRPr>
          </a:p>
        </p:txBody>
      </p:sp>
      <p:sp>
        <p:nvSpPr>
          <p:cNvPr id="6" name="Rectangle 5"/>
          <p:cNvSpPr/>
          <p:nvPr/>
        </p:nvSpPr>
        <p:spPr>
          <a:xfrm>
            <a:off x="152400" y="1752600"/>
            <a:ext cx="8686800" cy="4493538"/>
          </a:xfrm>
          <a:prstGeom prst="rect">
            <a:avLst/>
          </a:prstGeom>
        </p:spPr>
        <p:txBody>
          <a:bodyPr wrap="square">
            <a:spAutoFit/>
          </a:bodyPr>
          <a:lstStyle/>
          <a:p>
            <a:pPr algn="just"/>
            <a:r>
              <a:rPr lang="en-US" sz="3200" dirty="0" smtClean="0"/>
              <a:t>Đối với  bơm hướng trục thường có chiều cao hút         	&lt; 0 nên bơm thường phải đặt sẵn dưới mặt thoáng của bể hút. Như vậy trước khi bơm làm việc không phải mồi.</a:t>
            </a:r>
          </a:p>
          <a:p>
            <a:pPr algn="just"/>
            <a:r>
              <a:rPr lang="en-US" sz="3200" dirty="0" smtClean="0"/>
              <a:t>Khi chuẩn bị tắt máy, làm thứ tự động tác ngược lại với khi cho máy chạy: đóng van ở ống đẩy trước, tắt máy sau.</a:t>
            </a:r>
          </a:p>
          <a:p>
            <a:pPr algn="just"/>
            <a:endParaRPr lang="en-US" sz="3200" dirty="0" smtClean="0"/>
          </a:p>
          <a:p>
            <a:pPr algn="just"/>
            <a:endParaRPr lang="en-US" sz="3000" dirty="0" smtClean="0">
              <a:latin typeface="Times New Roman" pitchFamily="18" charset="0"/>
              <a:cs typeface="Times New Roman" pitchFamily="18" charset="0"/>
            </a:endParaRPr>
          </a:p>
        </p:txBody>
      </p:sp>
      <p:graphicFrame>
        <p:nvGraphicFramePr>
          <p:cNvPr id="149506" name="Object 2"/>
          <p:cNvGraphicFramePr>
            <a:graphicFrameLocks noChangeAspect="1"/>
          </p:cNvGraphicFramePr>
          <p:nvPr/>
        </p:nvGraphicFramePr>
        <p:xfrm>
          <a:off x="609600" y="2286000"/>
          <a:ext cx="457200" cy="457200"/>
        </p:xfrm>
        <a:graphic>
          <a:graphicData uri="http://schemas.openxmlformats.org/presentationml/2006/ole">
            <p:oleObj spid="_x0000_s149506" name="Equation" r:id="rId3" imgW="190440" imgH="228600" progId="Equation.DSMT4">
              <p:embed/>
            </p:oleObj>
          </a:graphicData>
        </a:graphic>
      </p:graphicFrame>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7" name="Object 3"/>
          <p:cNvGraphicFramePr>
            <a:graphicFrameLocks noChangeAspect="1"/>
          </p:cNvGraphicFramePr>
          <p:nvPr/>
        </p:nvGraphicFramePr>
        <p:xfrm>
          <a:off x="5257800" y="3962400"/>
          <a:ext cx="914400" cy="609600"/>
        </p:xfrm>
        <a:graphic>
          <a:graphicData uri="http://schemas.openxmlformats.org/presentationml/2006/ole">
            <p:oleObj spid="_x0000_s151554" name="Equation" r:id="rId3" imgW="583920" imgH="393480" progId="Equation.DSMT4">
              <p:embed/>
            </p:oleObj>
          </a:graphicData>
        </a:graphic>
      </p:graphicFrame>
      <p:graphicFrame>
        <p:nvGraphicFramePr>
          <p:cNvPr id="1029" name="Object 5"/>
          <p:cNvGraphicFramePr>
            <a:graphicFrameLocks noChangeAspect="1"/>
          </p:cNvGraphicFramePr>
          <p:nvPr/>
        </p:nvGraphicFramePr>
        <p:xfrm>
          <a:off x="6705600" y="3962400"/>
          <a:ext cx="990600" cy="533400"/>
        </p:xfrm>
        <a:graphic>
          <a:graphicData uri="http://schemas.openxmlformats.org/presentationml/2006/ole">
            <p:oleObj spid="_x0000_s151555" name="Equation" r:id="rId4" imgW="660240" imgH="419040" progId="Equation.DSMT4">
              <p:embed/>
            </p:oleObj>
          </a:graphicData>
        </a:graphic>
      </p:graphicFrame>
      <p:pic>
        <p:nvPicPr>
          <p:cNvPr id="8" name="Picture 2"/>
          <p:cNvPicPr>
            <a:picLocks noChangeAspect="1" noChangeArrowheads="1"/>
          </p:cNvPicPr>
          <p:nvPr/>
        </p:nvPicPr>
        <p:blipFill>
          <a:blip r:embed="rId5"/>
          <a:srcRect/>
          <a:stretch>
            <a:fillRect/>
          </a:stretch>
        </p:blipFill>
        <p:spPr bwMode="auto">
          <a:xfrm>
            <a:off x="0" y="0"/>
            <a:ext cx="9144000" cy="6858000"/>
          </a:xfrm>
          <a:prstGeom prst="rect">
            <a:avLst/>
          </a:prstGeom>
          <a:noFill/>
          <a:ln w="9525">
            <a:noFill/>
            <a:miter lim="800000"/>
            <a:headEnd/>
            <a:tailEnd/>
          </a:ln>
          <a:effectLst/>
        </p:spPr>
      </p:pic>
      <p:sp>
        <p:nvSpPr>
          <p:cNvPr id="9" name="TextBox 8"/>
          <p:cNvSpPr txBox="1"/>
          <p:nvPr/>
        </p:nvSpPr>
        <p:spPr>
          <a:xfrm>
            <a:off x="1295400" y="2438400"/>
            <a:ext cx="6629400" cy="1200329"/>
          </a:xfrm>
          <a:prstGeom prst="rect">
            <a:avLst/>
          </a:prstGeom>
          <a:noFill/>
        </p:spPr>
        <p:txBody>
          <a:bodyPr wrap="square" rtlCol="0">
            <a:spAutoFit/>
          </a:bodyPr>
          <a:lstStyle/>
          <a:p>
            <a:pPr algn="ctr"/>
            <a:r>
              <a:rPr lang="en-US" sz="3600" b="1" dirty="0" smtClean="0">
                <a:solidFill>
                  <a:srgbClr val="FF0000"/>
                </a:solidFill>
                <a:latin typeface="Times New Roman" pitchFamily="18" charset="0"/>
                <a:cs typeface="Times New Roman" pitchFamily="18" charset="0"/>
              </a:rPr>
              <a:t>CÁM ƠN THẦY VÀ CÁC BẠN ĐÃ LẮNG NGHE</a:t>
            </a:r>
            <a:endParaRPr lang="en-US" sz="3600" b="1" dirty="0">
              <a:solidFill>
                <a:srgbClr val="FF000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0"/>
            <a:ext cx="8915400" cy="1200329"/>
          </a:xfrm>
          <a:prstGeom prst="rect">
            <a:avLst/>
          </a:prstGeom>
          <a:noFill/>
        </p:spPr>
        <p:txBody>
          <a:bodyPr wrap="square" rtlCol="0">
            <a:spAutoFit/>
          </a:bodyPr>
          <a:lstStyle/>
          <a:p>
            <a:r>
              <a:rPr lang="en-US" sz="3600" dirty="0" smtClean="0">
                <a:solidFill>
                  <a:srgbClr val="FF0000"/>
                </a:solidFill>
                <a:latin typeface="Times New Roman" pitchFamily="18" charset="0"/>
                <a:cs typeface="Times New Roman" pitchFamily="18" charset="0"/>
              </a:rPr>
              <a:t>IV. PHÂN </a:t>
            </a:r>
            <a:r>
              <a:rPr lang="en-US" sz="3600" dirty="0">
                <a:solidFill>
                  <a:srgbClr val="FF0000"/>
                </a:solidFill>
                <a:latin typeface="Times New Roman" pitchFamily="18" charset="0"/>
                <a:cs typeface="Times New Roman" pitchFamily="18" charset="0"/>
              </a:rPr>
              <a:t>L</a:t>
            </a:r>
            <a:r>
              <a:rPr lang="en-US" sz="3600" dirty="0" smtClean="0">
                <a:solidFill>
                  <a:srgbClr val="FF0000"/>
                </a:solidFill>
                <a:latin typeface="Times New Roman" pitchFamily="18" charset="0"/>
                <a:cs typeface="Times New Roman" pitchFamily="18" charset="0"/>
              </a:rPr>
              <a:t>OẠI</a:t>
            </a:r>
          </a:p>
          <a:p>
            <a:r>
              <a:rPr lang="en-US" sz="3600" b="1" i="1" dirty="0">
                <a:latin typeface="Times New Roman" pitchFamily="18" charset="0"/>
                <a:cs typeface="Times New Roman" pitchFamily="18" charset="0"/>
              </a:rPr>
              <a:t>a</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Bơm</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ly</a:t>
            </a:r>
            <a:r>
              <a:rPr lang="en-US" sz="3600" b="1" i="1" dirty="0" smtClean="0">
                <a:latin typeface="Times New Roman" pitchFamily="18" charset="0"/>
                <a:cs typeface="Times New Roman" pitchFamily="18" charset="0"/>
              </a:rPr>
              <a:t> </a:t>
            </a:r>
            <a:r>
              <a:rPr lang="en-US" sz="3600" b="1" i="1" dirty="0" err="1" smtClean="0">
                <a:latin typeface="Times New Roman" pitchFamily="18" charset="0"/>
                <a:cs typeface="Times New Roman" pitchFamily="18" charset="0"/>
              </a:rPr>
              <a:t>tâm</a:t>
            </a:r>
            <a:endParaRPr lang="en-US" sz="3600" b="1" i="1" dirty="0">
              <a:latin typeface="Times New Roman" pitchFamily="18" charset="0"/>
              <a:cs typeface="Times New Roman" pitchFamily="18" charset="0"/>
            </a:endParaRPr>
          </a:p>
        </p:txBody>
      </p:sp>
      <p:sp>
        <p:nvSpPr>
          <p:cNvPr id="6" name="TextBox 5"/>
          <p:cNvSpPr txBox="1"/>
          <p:nvPr/>
        </p:nvSpPr>
        <p:spPr>
          <a:xfrm>
            <a:off x="228600" y="1219200"/>
            <a:ext cx="5562600" cy="553998"/>
          </a:xfrm>
          <a:prstGeom prst="rect">
            <a:avLst/>
          </a:prstGeom>
          <a:noFill/>
        </p:spPr>
        <p:txBody>
          <a:bodyPr wrap="square" rtlCol="0">
            <a:spAutoFit/>
          </a:bodyPr>
          <a:lstStyle/>
          <a:p>
            <a:pPr algn="just">
              <a:buFont typeface="Wingdings" pitchFamily="2" charset="2"/>
              <a:buChar char="Ø"/>
            </a:pPr>
            <a:r>
              <a:rPr lang="en-US" sz="3000" dirty="0">
                <a:latin typeface="Times New Roman" pitchFamily="18" charset="0"/>
                <a:cs typeface="Times New Roman" pitchFamily="18" charset="0"/>
              </a:rPr>
              <a:t> </a:t>
            </a:r>
            <a:r>
              <a:rPr lang="en-US" sz="3000" dirty="0" smtClean="0">
                <a:latin typeface="Times New Roman" pitchFamily="18" charset="0"/>
                <a:cs typeface="Times New Roman" pitchFamily="18" charset="0"/>
              </a:rPr>
              <a:t>Theo </a:t>
            </a:r>
            <a:r>
              <a:rPr lang="en-US" sz="3000" dirty="0" err="1" smtClean="0">
                <a:latin typeface="Times New Roman" pitchFamily="18" charset="0"/>
                <a:cs typeface="Times New Roman" pitchFamily="18" charset="0"/>
              </a:rPr>
              <a:t>cột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áp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bơm</a:t>
            </a:r>
            <a:endParaRPr lang="en-US" sz="3000" dirty="0" smtClean="0">
              <a:latin typeface="Times New Roman" pitchFamily="18" charset="0"/>
              <a:cs typeface="Times New Roman" pitchFamily="18" charset="0"/>
            </a:endParaRPr>
          </a:p>
        </p:txBody>
      </p:sp>
      <p:sp>
        <p:nvSpPr>
          <p:cNvPr id="5" name="Rounded Rectangle 4"/>
          <p:cNvSpPr/>
          <p:nvPr/>
        </p:nvSpPr>
        <p:spPr>
          <a:xfrm>
            <a:off x="1676400" y="3886200"/>
            <a:ext cx="11430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smtClean="0">
                <a:latin typeface="Times New Roman" pitchFamily="18" charset="0"/>
                <a:cs typeface="Times New Roman" pitchFamily="18" charset="0"/>
              </a:rPr>
              <a:t>Cột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áp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thấp</a:t>
            </a:r>
            <a:r>
              <a:rPr lang="en-US" sz="2000" dirty="0" smtClean="0">
                <a:latin typeface="Times New Roman" pitchFamily="18" charset="0"/>
                <a:cs typeface="Times New Roman" pitchFamily="18" charset="0"/>
              </a:rPr>
              <a:t>: H&lt;20m</a:t>
            </a:r>
            <a:endParaRPr lang="en-US" sz="2000" dirty="0">
              <a:latin typeface="Times New Roman" pitchFamily="18" charset="0"/>
              <a:cs typeface="Times New Roman" pitchFamily="18" charset="0"/>
            </a:endParaRPr>
          </a:p>
        </p:txBody>
      </p:sp>
      <p:sp>
        <p:nvSpPr>
          <p:cNvPr id="7" name="Rounded Rectangle 6"/>
          <p:cNvSpPr/>
          <p:nvPr/>
        </p:nvSpPr>
        <p:spPr>
          <a:xfrm>
            <a:off x="3352800" y="2209800"/>
            <a:ext cx="1981200"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smtClean="0">
                <a:latin typeface="Times New Roman" pitchFamily="18" charset="0"/>
                <a:cs typeface="Times New Roman" pitchFamily="18" charset="0"/>
              </a:rPr>
              <a:t>Bơm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tâm</a:t>
            </a:r>
            <a:endParaRPr lang="en-US" sz="2000" dirty="0">
              <a:latin typeface="Times New Roman" pitchFamily="18" charset="0"/>
              <a:cs typeface="Times New Roman" pitchFamily="18" charset="0"/>
            </a:endParaRPr>
          </a:p>
        </p:txBody>
      </p:sp>
      <p:sp>
        <p:nvSpPr>
          <p:cNvPr id="10" name="Rounded Rectangle 9"/>
          <p:cNvSpPr/>
          <p:nvPr/>
        </p:nvSpPr>
        <p:spPr>
          <a:xfrm>
            <a:off x="3810000" y="3886200"/>
            <a:ext cx="11430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smtClean="0">
                <a:latin typeface="Times New Roman" pitchFamily="18" charset="0"/>
                <a:cs typeface="Times New Roman" pitchFamily="18" charset="0"/>
              </a:rPr>
              <a:t>Cột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áp</a:t>
            </a:r>
            <a:r>
              <a:rPr lang="en-US" sz="2000" dirty="0" smtClean="0">
                <a:latin typeface="Times New Roman" pitchFamily="18" charset="0"/>
                <a:cs typeface="Times New Roman" pitchFamily="18" charset="0"/>
              </a:rPr>
              <a:t> TB: H=(20÷60)m</a:t>
            </a:r>
            <a:endParaRPr lang="en-US" sz="2000" dirty="0">
              <a:latin typeface="Times New Roman" pitchFamily="18" charset="0"/>
              <a:cs typeface="Times New Roman" pitchFamily="18" charset="0"/>
            </a:endParaRPr>
          </a:p>
        </p:txBody>
      </p:sp>
      <p:sp>
        <p:nvSpPr>
          <p:cNvPr id="11" name="Rounded Rectangle 10"/>
          <p:cNvSpPr/>
          <p:nvPr/>
        </p:nvSpPr>
        <p:spPr>
          <a:xfrm>
            <a:off x="6019800" y="3962400"/>
            <a:ext cx="1143000" cy="152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smtClean="0">
                <a:latin typeface="Times New Roman" pitchFamily="18" charset="0"/>
                <a:cs typeface="Times New Roman" pitchFamily="18" charset="0"/>
              </a:rPr>
              <a:t>Cột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áp</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cao</a:t>
            </a:r>
            <a:r>
              <a:rPr lang="en-US" sz="2000" dirty="0" smtClean="0">
                <a:latin typeface="Times New Roman" pitchFamily="18" charset="0"/>
                <a:cs typeface="Times New Roman" pitchFamily="18" charset="0"/>
              </a:rPr>
              <a:t>: H&gt;60m</a:t>
            </a:r>
            <a:endParaRPr lang="en-US" sz="2000" dirty="0">
              <a:latin typeface="Times New Roman" pitchFamily="18" charset="0"/>
              <a:cs typeface="Times New Roman" pitchFamily="18" charset="0"/>
            </a:endParaRPr>
          </a:p>
        </p:txBody>
      </p:sp>
      <p:cxnSp>
        <p:nvCxnSpPr>
          <p:cNvPr id="13" name="Straight Arrow Connector 12"/>
          <p:cNvCxnSpPr>
            <a:stCxn id="7" idx="2"/>
            <a:endCxn id="5" idx="0"/>
          </p:cNvCxnSpPr>
          <p:nvPr/>
        </p:nvCxnSpPr>
        <p:spPr>
          <a:xfrm rot="5400000">
            <a:off x="2876550" y="2419350"/>
            <a:ext cx="838200" cy="20955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2"/>
            <a:endCxn id="10" idx="0"/>
          </p:cNvCxnSpPr>
          <p:nvPr/>
        </p:nvCxnSpPr>
        <p:spPr>
          <a:xfrm rot="16200000" flipH="1">
            <a:off x="3943350" y="3448050"/>
            <a:ext cx="83820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2"/>
            <a:endCxn id="11" idx="0"/>
          </p:cNvCxnSpPr>
          <p:nvPr/>
        </p:nvCxnSpPr>
        <p:spPr>
          <a:xfrm rot="16200000" flipH="1">
            <a:off x="5010150" y="2381250"/>
            <a:ext cx="914400" cy="2247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1688</TotalTime>
  <Words>4731</Words>
  <Application>Microsoft Office PowerPoint</Application>
  <PresentationFormat>On-screen Show (4:3)</PresentationFormat>
  <Paragraphs>513</Paragraphs>
  <Slides>85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85</vt:i4>
      </vt:variant>
    </vt:vector>
  </HeadingPairs>
  <TitlesOfParts>
    <vt:vector size="87" baseType="lpstr">
      <vt:lpstr>Flow</vt:lpstr>
      <vt:lpstr>Equation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ĐƯỜNG ĐẶC TÍNH CỦA BƠM LY TÂM VÀ BƠM HƯỚNG TRỤC</vt:lpstr>
      <vt:lpstr>BƠM LY TÂM</vt:lpstr>
      <vt:lpstr>BƠM LY TÂM</vt:lpstr>
      <vt:lpstr>BƠM LY TÂM</vt:lpstr>
      <vt:lpstr>BƠM LY TÂM</vt:lpstr>
      <vt:lpstr>BƠM LY TÂM</vt:lpstr>
      <vt:lpstr>BƠM HƯỚNG TRỤC</vt:lpstr>
      <vt:lpstr>BƠM HƯỚNG TRỤC</vt:lpstr>
      <vt:lpstr>Điểm làm việc của bơm ly tâm và bơm hướng trục</vt:lpstr>
      <vt:lpstr>Điểm làm việc của bơm ly tâm và bơm hướng trục</vt:lpstr>
      <vt:lpstr>Điểm làm việc của bơm ly tâm và bơm hướng trục</vt:lpstr>
      <vt:lpstr>Điểm làm việc của bơm ly tâm và bơm hướng trục</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ADMIN</cp:lastModifiedBy>
  <cp:revision>229</cp:revision>
  <dcterms:created xsi:type="dcterms:W3CDTF">2011-12-26T15:49:10Z</dcterms:created>
  <dcterms:modified xsi:type="dcterms:W3CDTF">2012-01-06T06:33:27Z</dcterms:modified>
</cp:coreProperties>
</file>