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2"/>
  </p:notesMasterIdLst>
  <p:sldIdLst>
    <p:sldId id="256" r:id="rId2"/>
    <p:sldId id="257" r:id="rId3"/>
    <p:sldId id="259" r:id="rId4"/>
    <p:sldId id="261" r:id="rId5"/>
    <p:sldId id="262" r:id="rId6"/>
    <p:sldId id="260" r:id="rId7"/>
    <p:sldId id="263" r:id="rId8"/>
    <p:sldId id="264" r:id="rId9"/>
    <p:sldId id="265" r:id="rId10"/>
    <p:sldId id="266" r:id="rId11"/>
    <p:sldId id="267" r:id="rId12"/>
    <p:sldId id="268" r:id="rId13"/>
    <p:sldId id="269" r:id="rId14"/>
    <p:sldId id="270" r:id="rId15"/>
    <p:sldId id="278" r:id="rId16"/>
    <p:sldId id="281" r:id="rId17"/>
    <p:sldId id="279" r:id="rId18"/>
    <p:sldId id="280" r:id="rId19"/>
    <p:sldId id="271" r:id="rId20"/>
    <p:sldId id="272" r:id="rId21"/>
    <p:sldId id="273" r:id="rId22"/>
    <p:sldId id="274" r:id="rId23"/>
    <p:sldId id="282" r:id="rId24"/>
    <p:sldId id="283" r:id="rId25"/>
    <p:sldId id="284" r:id="rId26"/>
    <p:sldId id="275" r:id="rId27"/>
    <p:sldId id="285" r:id="rId28"/>
    <p:sldId id="286" r:id="rId29"/>
    <p:sldId id="287" r:id="rId30"/>
    <p:sldId id="288"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494" y="-43"/>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2F3DA4-FDA4-4B81-9C3A-8A32C46390ED}" type="datetimeFigureOut">
              <a:rPr lang="en-US" smtClean="0"/>
              <a:t>10/22/2013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D1FDB9-11EA-460C-8930-C88C3292D195}" type="slidenum">
              <a:rPr lang="en-US" smtClean="0"/>
              <a:t>‹#›</a:t>
            </a:fld>
            <a:endParaRPr lang="en-US"/>
          </a:p>
        </p:txBody>
      </p:sp>
    </p:spTree>
    <p:extLst>
      <p:ext uri="{BB962C8B-B14F-4D97-AF65-F5344CB8AC3E}">
        <p14:creationId xmlns:p14="http://schemas.microsoft.com/office/powerpoint/2010/main" val="1147288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9FED632-811F-4D19-86F1-C3E19BD29831}" type="datetimeFigureOut">
              <a:rPr lang="en-US" smtClean="0"/>
              <a:t>10/22/2013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4D659C7-95E5-4458-8C3F-8B55E26860C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659C7-95E5-4458-8C3F-8B55E26860C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659C7-95E5-4458-8C3F-8B55E26860C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659C7-95E5-4458-8C3F-8B55E26860CA}"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659C7-95E5-4458-8C3F-8B55E26860CA}"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4D659C7-95E5-4458-8C3F-8B55E26860CA}"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4D659C7-95E5-4458-8C3F-8B55E26860C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4D659C7-95E5-4458-8C3F-8B55E26860CA}"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9FED632-811F-4D19-86F1-C3E19BD29831}" type="datetimeFigureOut">
              <a:rPr lang="en-US" smtClean="0"/>
              <a:t>10/22/2013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4D659C7-95E5-4458-8C3F-8B55E26860C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9FED632-811F-4D19-86F1-C3E19BD29831}" type="datetimeFigureOut">
              <a:rPr lang="en-US" smtClean="0"/>
              <a:t>10/22/2013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4D659C7-95E5-4458-8C3F-8B55E26860CA}"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9FED632-811F-4D19-86F1-C3E19BD29831}" type="datetimeFigureOut">
              <a:rPr lang="en-US" smtClean="0"/>
              <a:t>10/22/2013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4D659C7-95E5-4458-8C3F-8B55E26860CA}"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9FED632-811F-4D19-86F1-C3E19BD29831}" type="datetimeFigureOut">
              <a:rPr lang="en-US" smtClean="0"/>
              <a:t>10/22/2013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4D659C7-95E5-4458-8C3F-8B55E26860C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6.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6.xml"/><Relationship Id="rId5" Type="http://schemas.openxmlformats.org/officeDocument/2006/relationships/image" Target="../media/image15.jp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 Id="rId4" Type="http://schemas.openxmlformats.org/officeDocument/2006/relationships/image" Target="../media/image38.jpg"/></Relationships>
</file>

<file path=ppt/slides/_rels/slide2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099707"/>
            <a:ext cx="7772400" cy="1470025"/>
          </a:xfrm>
        </p:spPr>
        <p:txBody>
          <a:bodyPr>
            <a:normAutofit fontScale="90000"/>
          </a:bodyPr>
          <a:lstStyle/>
          <a:p>
            <a:pPr algn="ctr"/>
            <a:r>
              <a:rPr lang="en-US" sz="6600" i="1" dirty="0" smtClean="0">
                <a:solidFill>
                  <a:srgbClr val="0070C0"/>
                </a:solidFill>
                <a:latin typeface="Times New Roman" pitchFamily="18" charset="0"/>
                <a:cs typeface="Times New Roman" pitchFamily="18" charset="0"/>
              </a:rPr>
              <a:t>BẤT BÌNH ĐẲNG VỀ GIỚI</a:t>
            </a:r>
            <a:endParaRPr lang="en-US" sz="6600" i="1" dirty="0">
              <a:solidFill>
                <a:srgbClr val="0070C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dirty="0" err="1" smtClean="0">
                <a:solidFill>
                  <a:srgbClr val="FF0000"/>
                </a:solidFill>
                <a:latin typeface="Times New Roman" pitchFamily="18" charset="0"/>
                <a:cs typeface="Times New Roman" pitchFamily="18" charset="0"/>
              </a:rPr>
              <a:t>Một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trong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những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vấn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đề</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xã</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hội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luôn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quan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tâm</a:t>
            </a:r>
            <a:r>
              <a:rPr lang="en-US" dirty="0" smtClean="0">
                <a:solidFill>
                  <a:srgbClr val="FF0000"/>
                </a:solidFill>
                <a:latin typeface="Times New Roman" pitchFamily="18" charset="0"/>
                <a:cs typeface="Times New Roman" pitchFamily="18" charset="0"/>
              </a:rPr>
              <a:t> </a:t>
            </a:r>
            <a:endParaRPr lang="en-US" dirty="0">
              <a:solidFill>
                <a:srgbClr val="FF0000"/>
              </a:solidFill>
              <a:latin typeface="Times New Roman" pitchFamily="18" charset="0"/>
              <a:cs typeface="Times New Roman" pitchFamily="18" charset="0"/>
            </a:endParaRPr>
          </a:p>
        </p:txBody>
      </p:sp>
      <p:sp>
        <p:nvSpPr>
          <p:cNvPr id="4" name="TextBox 3"/>
          <p:cNvSpPr txBox="1"/>
          <p:nvPr/>
        </p:nvSpPr>
        <p:spPr>
          <a:xfrm>
            <a:off x="10287000" y="3200400"/>
            <a:ext cx="76200"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49659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80">
                                          <p:stCondLst>
                                            <p:cond delay="0"/>
                                          </p:stCondLst>
                                        </p:cTn>
                                        <p:tgtEl>
                                          <p:spTgt spid="2"/>
                                        </p:tgtEl>
                                      </p:cBhvr>
                                    </p:animEffect>
                                    <p:anim calcmode="lin" valueType="num">
                                      <p:cBhvr>
                                        <p:cTn id="1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1" dur="26">
                                          <p:stCondLst>
                                            <p:cond delay="650"/>
                                          </p:stCondLst>
                                        </p:cTn>
                                        <p:tgtEl>
                                          <p:spTgt spid="2"/>
                                        </p:tgtEl>
                                      </p:cBhvr>
                                      <p:to x="100000" y="60000"/>
                                    </p:animScale>
                                    <p:animScale>
                                      <p:cBhvr>
                                        <p:cTn id="22" dur="166" decel="50000">
                                          <p:stCondLst>
                                            <p:cond delay="676"/>
                                          </p:stCondLst>
                                        </p:cTn>
                                        <p:tgtEl>
                                          <p:spTgt spid="2"/>
                                        </p:tgtEl>
                                      </p:cBhvr>
                                      <p:to x="100000" y="100000"/>
                                    </p:animScale>
                                    <p:animScale>
                                      <p:cBhvr>
                                        <p:cTn id="23" dur="26">
                                          <p:stCondLst>
                                            <p:cond delay="1312"/>
                                          </p:stCondLst>
                                        </p:cTn>
                                        <p:tgtEl>
                                          <p:spTgt spid="2"/>
                                        </p:tgtEl>
                                      </p:cBhvr>
                                      <p:to x="100000" y="80000"/>
                                    </p:animScale>
                                    <p:animScale>
                                      <p:cBhvr>
                                        <p:cTn id="24" dur="166" decel="50000">
                                          <p:stCondLst>
                                            <p:cond delay="1338"/>
                                          </p:stCondLst>
                                        </p:cTn>
                                        <p:tgtEl>
                                          <p:spTgt spid="2"/>
                                        </p:tgtEl>
                                      </p:cBhvr>
                                      <p:to x="100000" y="100000"/>
                                    </p:animScale>
                                    <p:animScale>
                                      <p:cBhvr>
                                        <p:cTn id="25" dur="26">
                                          <p:stCondLst>
                                            <p:cond delay="1642"/>
                                          </p:stCondLst>
                                        </p:cTn>
                                        <p:tgtEl>
                                          <p:spTgt spid="2"/>
                                        </p:tgtEl>
                                      </p:cBhvr>
                                      <p:to x="100000" y="90000"/>
                                    </p:animScale>
                                    <p:animScale>
                                      <p:cBhvr>
                                        <p:cTn id="26" dur="166" decel="50000">
                                          <p:stCondLst>
                                            <p:cond delay="1668"/>
                                          </p:stCondLst>
                                        </p:cTn>
                                        <p:tgtEl>
                                          <p:spTgt spid="2"/>
                                        </p:tgtEl>
                                      </p:cBhvr>
                                      <p:to x="100000" y="100000"/>
                                    </p:animScale>
                                    <p:animScale>
                                      <p:cBhvr>
                                        <p:cTn id="27" dur="26">
                                          <p:stCondLst>
                                            <p:cond delay="1808"/>
                                          </p:stCondLst>
                                        </p:cTn>
                                        <p:tgtEl>
                                          <p:spTgt spid="2"/>
                                        </p:tgtEl>
                                      </p:cBhvr>
                                      <p:to x="100000" y="95000"/>
                                    </p:animScale>
                                    <p:animScale>
                                      <p:cBhvr>
                                        <p:cTn id="2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255" y="685800"/>
            <a:ext cx="3200400" cy="27432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685800"/>
            <a:ext cx="3463637" cy="2743200"/>
          </a:xfrm>
          <a:prstGeom prst="rect">
            <a:avLst/>
          </a:prstGeom>
        </p:spPr>
      </p:pic>
      <p:sp>
        <p:nvSpPr>
          <p:cNvPr id="5" name="Right Arrow 4"/>
          <p:cNvSpPr/>
          <p:nvPr/>
        </p:nvSpPr>
        <p:spPr>
          <a:xfrm>
            <a:off x="3886200" y="181508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990600" y="444703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5599" y="3817810"/>
            <a:ext cx="3581401" cy="1897190"/>
          </a:xfrm>
          <a:prstGeom prst="rect">
            <a:avLst/>
          </a:prstGeom>
        </p:spPr>
      </p:pic>
    </p:spTree>
    <p:extLst>
      <p:ext uri="{BB962C8B-B14F-4D97-AF65-F5344CB8AC3E}">
        <p14:creationId xmlns:p14="http://schemas.microsoft.com/office/powerpoint/2010/main" val="1290303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9"/>
                                        </p:tgtEl>
                                        <p:attrNameLst>
                                          <p:attrName>ppt_x</p:attrName>
                                          <p:attrName>ppt_y</p:attrName>
                                        </p:attrNameLst>
                                      </p:cBhvr>
                                    </p:animMotion>
                                    <p:animEffect transition="in" filter="fade">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76" y="152400"/>
            <a:ext cx="8229600" cy="1143000"/>
          </a:xfrm>
        </p:spPr>
        <p:txBody>
          <a:bodyPr/>
          <a:lstStyle/>
          <a:p>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a:t>
            </a:r>
            <a:endParaRPr lang="en-US" dirty="0">
              <a:latin typeface="Times New Roman" pitchFamily="18" charset="0"/>
              <a:cs typeface="Times New Roman"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6509" y="1066800"/>
            <a:ext cx="2381250" cy="192405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182" y="1584614"/>
            <a:ext cx="2895600" cy="158115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820" y="4419600"/>
            <a:ext cx="1524000" cy="220980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1246" y="4309196"/>
            <a:ext cx="2771775" cy="2028825"/>
          </a:xfrm>
          <a:prstGeom prst="rect">
            <a:avLst/>
          </a:prstGeom>
        </p:spPr>
      </p:pic>
      <p:sp>
        <p:nvSpPr>
          <p:cNvPr id="7" name="Oval 6"/>
          <p:cNvSpPr/>
          <p:nvPr/>
        </p:nvSpPr>
        <p:spPr>
          <a:xfrm>
            <a:off x="3731571" y="3229627"/>
            <a:ext cx="1669472" cy="1524000"/>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800" dirty="0" err="1" smtClean="0">
                <a:solidFill>
                  <a:schemeClr val="accent5"/>
                </a:solidFill>
                <a:latin typeface="Times New Roman" pitchFamily="18" charset="0"/>
                <a:cs typeface="Times New Roman" pitchFamily="18" charset="0"/>
              </a:rPr>
              <a:t>Bạo</a:t>
            </a:r>
            <a:r>
              <a:rPr lang="en-US" sz="2800" dirty="0" smtClean="0">
                <a:solidFill>
                  <a:schemeClr val="accent5"/>
                </a:solidFill>
                <a:latin typeface="Times New Roman" pitchFamily="18" charset="0"/>
                <a:cs typeface="Times New Roman" pitchFamily="18" charset="0"/>
              </a:rPr>
              <a:t> </a:t>
            </a:r>
            <a:r>
              <a:rPr lang="en-US" sz="2800" dirty="0" err="1" smtClean="0">
                <a:solidFill>
                  <a:schemeClr val="accent5"/>
                </a:solidFill>
                <a:latin typeface="Times New Roman" pitchFamily="18" charset="0"/>
                <a:cs typeface="Times New Roman" pitchFamily="18" charset="0"/>
              </a:rPr>
              <a:t>lực</a:t>
            </a:r>
            <a:r>
              <a:rPr lang="en-US" sz="2800" dirty="0" smtClean="0">
                <a:solidFill>
                  <a:schemeClr val="accent5"/>
                </a:solidFill>
                <a:latin typeface="Times New Roman" pitchFamily="18" charset="0"/>
                <a:cs typeface="Times New Roman" pitchFamily="18" charset="0"/>
              </a:rPr>
              <a:t> </a:t>
            </a:r>
            <a:r>
              <a:rPr lang="en-US" sz="2800" dirty="0" err="1" smtClean="0">
                <a:solidFill>
                  <a:schemeClr val="accent5"/>
                </a:solidFill>
                <a:latin typeface="Times New Roman" pitchFamily="18" charset="0"/>
                <a:cs typeface="Times New Roman" pitchFamily="18" charset="0"/>
              </a:rPr>
              <a:t>gia</a:t>
            </a:r>
            <a:r>
              <a:rPr lang="en-US" sz="2800" dirty="0" smtClean="0">
                <a:solidFill>
                  <a:schemeClr val="accent5"/>
                </a:solidFill>
                <a:latin typeface="Times New Roman" pitchFamily="18" charset="0"/>
                <a:cs typeface="Times New Roman" pitchFamily="18" charset="0"/>
              </a:rPr>
              <a:t> </a:t>
            </a:r>
            <a:r>
              <a:rPr lang="en-US" sz="2800" dirty="0" err="1" smtClean="0">
                <a:solidFill>
                  <a:schemeClr val="accent5"/>
                </a:solidFill>
                <a:latin typeface="Times New Roman" pitchFamily="18" charset="0"/>
                <a:cs typeface="Times New Roman" pitchFamily="18" charset="0"/>
              </a:rPr>
              <a:t>đình</a:t>
            </a:r>
            <a:endParaRPr lang="en-US" sz="2800" dirty="0">
              <a:solidFill>
                <a:schemeClr val="accent5"/>
              </a:solidFill>
              <a:latin typeface="Times New Roman" pitchFamily="18" charset="0"/>
              <a:cs typeface="Times New Roman" pitchFamily="18" charset="0"/>
            </a:endParaRPr>
          </a:p>
        </p:txBody>
      </p:sp>
      <p:sp>
        <p:nvSpPr>
          <p:cNvPr id="8" name="Right Arrow 7"/>
          <p:cNvSpPr/>
          <p:nvPr/>
        </p:nvSpPr>
        <p:spPr>
          <a:xfrm rot="19378409">
            <a:off x="2376055" y="466825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rot="2715653">
            <a:off x="5901437" y="2160098"/>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3366265">
            <a:off x="2645292" y="228391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rot="7744917">
            <a:off x="5901436" y="4378269"/>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726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8" presetClass="entr" presetSubtype="0" accel="50000" fill="hold" grpId="0" nodeType="clickEffect">
                                  <p:stCondLst>
                                    <p:cond delay="0"/>
                                  </p:stCondLst>
                                  <p:iterate type="lt">
                                    <p:tmPct val="50000"/>
                                  </p:iterate>
                                  <p:childTnLst>
                                    <p:set>
                                      <p:cBhvr>
                                        <p:cTn id="14" dur="1" fill="hold">
                                          <p:stCondLst>
                                            <p:cond delay="0"/>
                                          </p:stCondLst>
                                        </p:cTn>
                                        <p:tgtEl>
                                          <p:spTgt spid="7"/>
                                        </p:tgtEl>
                                        <p:attrNameLst>
                                          <p:attrName>style.visibility</p:attrName>
                                        </p:attrNameLst>
                                      </p:cBhvr>
                                      <p:to>
                                        <p:strVal val="visible"/>
                                      </p:to>
                                    </p:set>
                                    <p:set>
                                      <p:cBhvr>
                                        <p:cTn id="15" dur="455" fill="hold">
                                          <p:stCondLst>
                                            <p:cond delay="0"/>
                                          </p:stCondLst>
                                        </p:cTn>
                                        <p:tgtEl>
                                          <p:spTgt spid="7"/>
                                        </p:tgtEl>
                                        <p:attrNameLst>
                                          <p:attrName>style.rotation</p:attrName>
                                        </p:attrNameLst>
                                      </p:cBhvr>
                                      <p:to>
                                        <p:strVal val="-45.0"/>
                                      </p:to>
                                    </p:set>
                                    <p:anim calcmode="lin" valueType="num">
                                      <p:cBhvr>
                                        <p:cTn id="16"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229600" cy="1143000"/>
          </a:xfrm>
        </p:spPr>
        <p:txBody>
          <a:bodyPr>
            <a:normAutofit fontScale="90000"/>
          </a:bodyPr>
          <a:lstStyle/>
          <a:p>
            <a:r>
              <a:rPr lang="en-US" dirty="0" err="1" smtClean="0">
                <a:latin typeface="Times New Roman" pitchFamily="18" charset="0"/>
                <a:cs typeface="Times New Roman" pitchFamily="18" charset="0"/>
              </a:rPr>
              <a:t>Bất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br>
              <a:rPr lang="en-US" dirty="0" smtClean="0">
                <a:latin typeface="Times New Roman" pitchFamily="18" charset="0"/>
                <a:cs typeface="Times New Roman" pitchFamily="18" charset="0"/>
              </a:rPr>
            </a:b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a:t>
            </a:r>
            <a:endParaRPr lang="en-US" dirty="0">
              <a:latin typeface="Times New Roman" pitchFamily="18" charset="0"/>
              <a:cs typeface="Times New Roman"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2521" y="1609594"/>
            <a:ext cx="3985260" cy="38862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241" y="1524000"/>
            <a:ext cx="3962400" cy="3886200"/>
          </a:xfrm>
          <a:prstGeom prst="rect">
            <a:avLst/>
          </a:prstGeom>
        </p:spPr>
      </p:pic>
    </p:spTree>
    <p:extLst>
      <p:ext uri="{BB962C8B-B14F-4D97-AF65-F5344CB8AC3E}">
        <p14:creationId xmlns:p14="http://schemas.microsoft.com/office/powerpoint/2010/main" val="112067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err="1" smtClean="0">
                <a:latin typeface="Times New Roman" pitchFamily="18" charset="0"/>
                <a:cs typeface="Times New Roman" pitchFamily="18" charset="0"/>
              </a:rPr>
              <a:t>Dù</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nông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Đặc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thòi</a:t>
            </a:r>
            <a:r>
              <a:rPr lang="en-US" dirty="0" smtClean="0">
                <a:latin typeface="Times New Roman" pitchFamily="18" charset="0"/>
                <a:cs typeface="Times New Roman" pitchFamily="18" charset="0"/>
              </a:rPr>
              <a:t> so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ông</a:t>
            </a:r>
            <a:r>
              <a:rPr lang="en-US" dirty="0" smtClean="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1664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4">
                                            <p:txEl>
                                              <p:pRg st="0" end="0"/>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4">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7701" y="1524000"/>
            <a:ext cx="8229600" cy="4525963"/>
          </a:xfrm>
        </p:spPr>
        <p:txBody>
          <a:bodyPr/>
          <a:lstStyle/>
          <a:p>
            <a:pPr>
              <a:buFont typeface="Wingdings" pitchFamily="2" charset="2"/>
              <a:buChar char="v"/>
            </a:pPr>
            <a:r>
              <a:rPr lang="en-US" dirty="0" err="1" smtClean="0">
                <a:solidFill>
                  <a:srgbClr val="FF0000"/>
                </a:solidFill>
                <a:latin typeface="Times New Roman" pitchFamily="18" charset="0"/>
                <a:cs typeface="Times New Roman" pitchFamily="18" charset="0"/>
              </a:rPr>
              <a:t>Phụ</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nữ</a:t>
            </a:r>
            <a:r>
              <a:rPr lang="en-US" dirty="0" smtClean="0">
                <a:latin typeface="Times New Roman" pitchFamily="18" charset="0"/>
                <a:cs typeface="Times New Roman" pitchFamily="18" charset="0"/>
              </a:rPr>
              <a:t>:</a:t>
            </a:r>
          </a:p>
          <a:p>
            <a:pPr>
              <a:buFont typeface="Wingdings" pitchFamily="2" charset="2"/>
              <a:buChar char="Ø"/>
            </a:pP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a:t>
            </a:r>
          </a:p>
          <a:p>
            <a:pPr>
              <a:buFont typeface="Wingdings" pitchFamily="2" charset="2"/>
              <a:buChar char="Ø"/>
            </a:pP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a:t>
            </a:r>
          </a:p>
          <a:p>
            <a:pPr>
              <a:buFont typeface="Wingdings" pitchFamily="2" charset="2"/>
              <a:buChar char="Ø"/>
            </a:pP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p:txBody>
      </p:sp>
      <p:sp>
        <p:nvSpPr>
          <p:cNvPr id="2" name="Title 1"/>
          <p:cNvSpPr>
            <a:spLocks noGrp="1"/>
          </p:cNvSpPr>
          <p:nvPr>
            <p:ph type="title"/>
          </p:nvPr>
        </p:nvSpPr>
        <p:spPr>
          <a:xfrm>
            <a:off x="457200" y="152400"/>
            <a:ext cx="8229600" cy="1143000"/>
          </a:xfrm>
        </p:spPr>
        <p:txBody>
          <a:bodyPr/>
          <a:lstStyle/>
          <a:p>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a:t>
            </a:r>
            <a:endParaRPr lang="en-US" dirty="0">
              <a:latin typeface="Times New Roman" pitchFamily="18" charset="0"/>
              <a:cs typeface="Times New Roman"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0" y="4572001"/>
            <a:ext cx="3352800" cy="198834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701" y="4572001"/>
            <a:ext cx="3505200" cy="1895476"/>
          </a:xfrm>
          <a:prstGeom prst="rect">
            <a:avLst/>
          </a:prstGeom>
        </p:spPr>
      </p:pic>
    </p:spTree>
    <p:extLst>
      <p:ext uri="{BB962C8B-B14F-4D97-AF65-F5344CB8AC3E}">
        <p14:creationId xmlns:p14="http://schemas.microsoft.com/office/powerpoint/2010/main" val="356987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trước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tạp</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Việt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nước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a:t>
            </a:r>
            <a:r>
              <a:rPr lang="en-US" dirty="0" err="1" smtClean="0">
                <a:latin typeface="Times New Roman" pitchFamily="18" charset="0"/>
                <a:cs typeface="Times New Roman" pitchFamily="18" charset="0"/>
              </a:rPr>
              <a:t>hâu</a:t>
            </a:r>
            <a:r>
              <a:rPr lang="en-US" dirty="0" smtClean="0">
                <a:latin typeface="Times New Roman" pitchFamily="18" charset="0"/>
                <a:cs typeface="Times New Roman" pitchFamily="18" charset="0"/>
              </a:rPr>
              <a:t> Á,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lớn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dõi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đường</a:t>
            </a: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ưu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thích</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mãnh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hữu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ăn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l</a:t>
            </a:r>
            <a:r>
              <a:rPr lang="en-US" dirty="0" err="1" smtClean="0">
                <a:latin typeface="Times New Roman" pitchFamily="18" charset="0"/>
                <a:cs typeface="Times New Roman" pitchFamily="18" charset="0"/>
              </a:rPr>
              <a:t>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tiềm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cặp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dòng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a:t>
            </a:r>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lí</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20958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xit" presetSubtype="32" fill="hold" nodeType="clickEffect">
                                  <p:stCondLst>
                                    <p:cond delay="0"/>
                                  </p:stCondLst>
                                  <p:childTnLst>
                                    <p:animEffect transition="out" filter="circle(out)">
                                      <p:cBhvr>
                                        <p:cTn id="13" dur="2000"/>
                                        <p:tgtEl>
                                          <p:spTgt spid="3">
                                            <p:txEl>
                                              <p:pRg st="0" end="0"/>
                                            </p:txEl>
                                          </p:spTgt>
                                        </p:tgtEl>
                                      </p:cBhvr>
                                    </p:animEffect>
                                    <p:set>
                                      <p:cBhvr>
                                        <p:cTn id="14" dur="1" fill="hold">
                                          <p:stCondLst>
                                            <p:cond delay="1999"/>
                                          </p:stCondLst>
                                        </p:cTn>
                                        <p:tgtEl>
                                          <p:spTgt spid="3">
                                            <p:txEl>
                                              <p:pRg st="0" end="0"/>
                                            </p:txEl>
                                          </p:spTgt>
                                        </p:tgtEl>
                                        <p:attrNameLst>
                                          <p:attrName>style.visibility</p:attrName>
                                        </p:attrNameLst>
                                      </p:cBhvr>
                                      <p:to>
                                        <p:strVal val="hidden"/>
                                      </p:to>
                                    </p:set>
                                  </p:childTnLst>
                                </p:cTn>
                              </p:par>
                              <p:par>
                                <p:cTn id="15" presetID="6" presetClass="exit" presetSubtype="32" fill="hold" nodeType="withEffect">
                                  <p:stCondLst>
                                    <p:cond delay="0"/>
                                  </p:stCondLst>
                                  <p:childTnLst>
                                    <p:animEffect transition="out" filter="circle(out)">
                                      <p:cBhvr>
                                        <p:cTn id="16" dur="2000"/>
                                        <p:tgtEl>
                                          <p:spTgt spid="3">
                                            <p:txEl>
                                              <p:pRg st="1" end="1"/>
                                            </p:txEl>
                                          </p:spTgt>
                                        </p:tgtEl>
                                      </p:cBhvr>
                                    </p:animEffect>
                                    <p:set>
                                      <p:cBhvr>
                                        <p:cTn id="17" dur="1" fill="hold">
                                          <p:stCondLst>
                                            <p:cond delay="19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p:txBody>
          <a:bodyPr/>
          <a:lstStyle/>
          <a:p>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trai</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8" name="Text Placeholder 7"/>
          <p:cNvSpPr>
            <a:spLocks noGrp="1"/>
          </p:cNvSpPr>
          <p:nvPr>
            <p:ph type="body" sz="half" idx="3"/>
          </p:nvPr>
        </p:nvSpPr>
        <p:spPr/>
        <p:txBody>
          <a:bodyPr/>
          <a:lstStyle/>
          <a:p>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gái</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pic>
        <p:nvPicPr>
          <p:cNvPr id="10" name="Content Placeholder 9"/>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4800600" y="1143000"/>
            <a:ext cx="3865775" cy="38100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881" y="1447800"/>
            <a:ext cx="4038600" cy="3886200"/>
          </a:xfrm>
          <a:prstGeom prst="rect">
            <a:avLst/>
          </a:prstGeom>
        </p:spPr>
      </p:pic>
    </p:spTree>
    <p:extLst>
      <p:ext uri="{BB962C8B-B14F-4D97-AF65-F5344CB8AC3E}">
        <p14:creationId xmlns:p14="http://schemas.microsoft.com/office/powerpoint/2010/main" val="400841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553200"/>
          </a:xfrm>
        </p:spPr>
        <p:txBody>
          <a:bodyPr>
            <a:normAutofit/>
          </a:bodyPr>
          <a:lstStyle/>
          <a:p>
            <a:r>
              <a:rPr lang="vi-VN" dirty="0">
                <a:latin typeface="Times New Roman" pitchFamily="18" charset="0"/>
                <a:cs typeface="Times New Roman" pitchFamily="18" charset="0"/>
              </a:rPr>
              <a:t>Việc lựa chọn giới tính trước sinh phản ánh tình trạng bất bình đẳng giới sâu sắc.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làm </a:t>
            </a:r>
            <a:r>
              <a:rPr lang="vi-VN" dirty="0">
                <a:latin typeface="Times New Roman" pitchFamily="18" charset="0"/>
                <a:cs typeface="Times New Roman" pitchFamily="18" charset="0"/>
              </a:rPr>
              <a:t>gia tăng thêm sự bất bình đẳng giới như: nhiều phụ nữ phải kết hôn sớm hơn, tỷ lệ ly hôn và tái hôn của phụ nữ sẽ tăng cao, tình trạng bạo hành giới, mua dâm, mua bán phụ nữ sẽ gia tăng</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886200"/>
            <a:ext cx="7315200" cy="2819400"/>
          </a:xfrm>
          <a:prstGeom prst="rect">
            <a:avLst/>
          </a:prstGeom>
        </p:spPr>
      </p:pic>
    </p:spTree>
    <p:extLst>
      <p:ext uri="{BB962C8B-B14F-4D97-AF65-F5344CB8AC3E}">
        <p14:creationId xmlns:p14="http://schemas.microsoft.com/office/powerpoint/2010/main" val="761747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828570"/>
            <a:ext cx="3809406" cy="2514600"/>
          </a:xfrm>
        </p:spPr>
      </p:pic>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lụy</a:t>
            </a:r>
            <a:endParaRPr lang="en-US" dirty="0">
              <a:latin typeface="Times New Roman" pitchFamily="18" charset="0"/>
              <a:cs typeface="Times New Roman"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901868"/>
            <a:ext cx="2819400" cy="2362200"/>
          </a:xfrm>
          <a:prstGeom prst="rect">
            <a:avLst/>
          </a:prstGeom>
        </p:spPr>
      </p:pic>
      <p:sp>
        <p:nvSpPr>
          <p:cNvPr id="6" name="Right Arrow 5"/>
          <p:cNvSpPr/>
          <p:nvPr/>
        </p:nvSpPr>
        <p:spPr>
          <a:xfrm>
            <a:off x="4662106" y="286257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81000" y="547625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2106" y="4572000"/>
            <a:ext cx="3882771" cy="2053794"/>
          </a:xfrm>
          <a:prstGeom prst="rect">
            <a:avLst/>
          </a:prstGeom>
        </p:spPr>
      </p:pic>
    </p:spTree>
    <p:extLst>
      <p:ext uri="{BB962C8B-B14F-4D97-AF65-F5344CB8AC3E}">
        <p14:creationId xmlns:p14="http://schemas.microsoft.com/office/powerpoint/2010/main" val="909783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path" presetSubtype="0" accel="50000" decel="50000" fill="hold" grpId="0" nodeType="clickEffect">
                                  <p:stCondLst>
                                    <p:cond delay="0"/>
                                  </p:stCondLst>
                                  <p:childTnLst>
                                    <p:animMotion origin="layout" path="M 0 0 L 0.067 0.04 C 0.081 0.049 0.102 0.054 0.124 0.054 C 0.149 0.054 0.169 0.049 0.183 0.04 L 0.25 0 E" pathEditMode="relative" ptsTypes="">
                                      <p:cBhvr>
                                        <p:cTn id="11" dur="2000" fill="hold"/>
                                        <p:tgtEl>
                                          <p:spTgt spid="8"/>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vay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82% </a:t>
            </a:r>
            <a:r>
              <a:rPr lang="en-US" dirty="0" err="1" smtClean="0">
                <a:latin typeface="Times New Roman" pitchFamily="18" charset="0"/>
                <a:cs typeface="Times New Roman" pitchFamily="18" charset="0"/>
              </a:rPr>
              <a:t>hộ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xảy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a:latin typeface="Times New Roman" pitchFamily="18" charset="0"/>
                <a:cs typeface="Times New Roman" pitchFamily="18" charset="0"/>
              </a:rPr>
              <a:t>.</a:t>
            </a:r>
            <a:endParaRPr lang="en-US" dirty="0" smtClean="0">
              <a:latin typeface="Times New Roman" pitchFamily="18" charset="0"/>
              <a:cs typeface="Times New Roman"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3250504"/>
            <a:ext cx="5562600" cy="2819400"/>
          </a:xfrm>
          <a:prstGeom prst="rect">
            <a:avLst/>
          </a:prstGeom>
        </p:spPr>
      </p:pic>
    </p:spTree>
    <p:extLst>
      <p:ext uri="{BB962C8B-B14F-4D97-AF65-F5344CB8AC3E}">
        <p14:creationId xmlns:p14="http://schemas.microsoft.com/office/powerpoint/2010/main" val="85981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nodeType="clickEffect">
                                  <p:stCondLst>
                                    <p:cond delay="0"/>
                                  </p:stCondLst>
                                  <p:childTnLst>
                                    <p:animEffect transition="out" filter="wheel(1)">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i="1" dirty="0" err="1" smtClean="0">
                <a:latin typeface="Times New Roman" pitchFamily="18" charset="0"/>
                <a:cs typeface="Times New Roman" pitchFamily="18" charset="0"/>
              </a:rPr>
              <a:t>Là</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sự</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phân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biệt</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đối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xử</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với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nam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nữ</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về</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vị</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thế</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điều</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kiện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và</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cơ</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hội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bất</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lợi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cho</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nam</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nữ</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trong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việc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thực</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hiện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quyền</a:t>
            </a:r>
            <a:r>
              <a:rPr lang="en-US" i="1" dirty="0" smtClean="0">
                <a:latin typeface="Times New Roman" pitchFamily="18" charset="0"/>
                <a:cs typeface="Times New Roman" pitchFamily="18" charset="0"/>
              </a:rPr>
              <a:t> con </a:t>
            </a:r>
            <a:r>
              <a:rPr lang="en-US" i="1" dirty="0" err="1" smtClean="0">
                <a:latin typeface="Times New Roman" pitchFamily="18" charset="0"/>
                <a:cs typeface="Times New Roman" pitchFamily="18" charset="0"/>
              </a:rPr>
              <a:t>người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đóng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góp</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và</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hưởng</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lợi</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từ</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sự</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phát</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triển</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của</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gia</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đình,của</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đất</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nước</a:t>
            </a:r>
            <a:r>
              <a:rPr lang="en-US" i="1" dirty="0" smtClean="0">
                <a:latin typeface="Times New Roman" pitchFamily="18" charset="0"/>
                <a:cs typeface="Times New Roman" pitchFamily="18" charset="0"/>
              </a:rPr>
              <a:t>.</a:t>
            </a:r>
          </a:p>
          <a:p>
            <a:pPr marL="514350" indent="-514350">
              <a:buFont typeface="+mj-lt"/>
              <a:buAutoNum type="arabicPeriod"/>
            </a:pPr>
            <a:endParaRPr lang="en-US" dirty="0" smtClean="0"/>
          </a:p>
        </p:txBody>
      </p:sp>
      <p:sp>
        <p:nvSpPr>
          <p:cNvPr id="2" name="Title 1"/>
          <p:cNvSpPr>
            <a:spLocks noGrp="1"/>
          </p:cNvSpPr>
          <p:nvPr>
            <p:ph type="title"/>
          </p:nvPr>
        </p:nvSpPr>
        <p:spPr/>
        <p:txBody>
          <a:bodyPr>
            <a:noAutofit/>
          </a:bodyPr>
          <a:lstStyle/>
          <a:p>
            <a:r>
              <a:rPr lang="en-US" sz="7200" dirty="0" err="1" smtClean="0">
                <a:solidFill>
                  <a:srgbClr val="002060"/>
                </a:solidFill>
                <a:latin typeface="Times New Roman" pitchFamily="18" charset="0"/>
                <a:cs typeface="Times New Roman" pitchFamily="18" charset="0"/>
              </a:rPr>
              <a:t>Khái</a:t>
            </a:r>
            <a:r>
              <a:rPr lang="en-US" sz="7200" dirty="0" smtClean="0">
                <a:solidFill>
                  <a:srgbClr val="002060"/>
                </a:solidFill>
                <a:latin typeface="Times New Roman" pitchFamily="18" charset="0"/>
                <a:cs typeface="Times New Roman" pitchFamily="18" charset="0"/>
              </a:rPr>
              <a:t> </a:t>
            </a:r>
            <a:r>
              <a:rPr lang="en-US" sz="7200" dirty="0" err="1" smtClean="0">
                <a:solidFill>
                  <a:srgbClr val="002060"/>
                </a:solidFill>
                <a:latin typeface="Times New Roman" pitchFamily="18" charset="0"/>
                <a:cs typeface="Times New Roman" pitchFamily="18" charset="0"/>
              </a:rPr>
              <a:t>niệm</a:t>
            </a:r>
            <a:r>
              <a:rPr lang="en-US" sz="7200" dirty="0" smtClean="0">
                <a:solidFill>
                  <a:srgbClr val="002060"/>
                </a:solidFill>
                <a:latin typeface="Times New Roman" pitchFamily="18" charset="0"/>
                <a:cs typeface="Times New Roman" pitchFamily="18" charset="0"/>
              </a:rPr>
              <a:t> </a:t>
            </a:r>
            <a:endParaRPr lang="en-US" sz="7200" dirty="0">
              <a:solidFill>
                <a:srgbClr val="002060"/>
              </a:solidFill>
              <a:latin typeface="Times New Roman" pitchFamily="18" charset="0"/>
              <a:cs typeface="Times New Roman"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3962400"/>
            <a:ext cx="6400800" cy="2133600"/>
          </a:xfrm>
          <a:prstGeom prst="rect">
            <a:avLst/>
          </a:prstGeom>
        </p:spPr>
      </p:pic>
    </p:spTree>
    <p:extLst>
      <p:ext uri="{BB962C8B-B14F-4D97-AF65-F5344CB8AC3E}">
        <p14:creationId xmlns:p14="http://schemas.microsoft.com/office/powerpoint/2010/main" val="197064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pitchFamily="2" charset="2"/>
              <a:buChar char="v"/>
            </a:pPr>
            <a:r>
              <a:rPr lang="en-US" dirty="0" err="1" smtClean="0">
                <a:solidFill>
                  <a:srgbClr val="FF0000"/>
                </a:solidFill>
                <a:latin typeface="Times New Roman" pitchFamily="18" charset="0"/>
                <a:cs typeface="Times New Roman" pitchFamily="18" charset="0"/>
              </a:rPr>
              <a:t>Phụ</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nữ</a:t>
            </a:r>
            <a:r>
              <a:rPr lang="en-US" dirty="0" smtClean="0">
                <a:solidFill>
                  <a:srgbClr val="FF0000"/>
                </a:solidFill>
                <a:latin typeface="Times New Roman" pitchFamily="18" charset="0"/>
                <a:cs typeface="Times New Roman" pitchFamily="18" charset="0"/>
              </a:rPr>
              <a:t> :</a:t>
            </a:r>
          </a:p>
          <a:p>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ổn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môi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nước</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endParaRPr lang="en-US"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lĩnh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endParaRPr lang="en-US" dirty="0">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800" y="4166992"/>
            <a:ext cx="3886200" cy="2286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184737"/>
            <a:ext cx="3563135" cy="2157608"/>
          </a:xfrm>
          <a:prstGeom prst="rect">
            <a:avLst/>
          </a:prstGeom>
        </p:spPr>
      </p:pic>
    </p:spTree>
    <p:extLst>
      <p:ext uri="{BB962C8B-B14F-4D97-AF65-F5344CB8AC3E}">
        <p14:creationId xmlns:p14="http://schemas.microsoft.com/office/powerpoint/2010/main" val="3211859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latin typeface="Times New Roman" pitchFamily="18" charset="0"/>
                <a:cs typeface="Times New Roman" pitchFamily="18" charset="0"/>
              </a:rPr>
              <a:t>Nhưng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coi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biệt</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lĩnh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vực</a:t>
            </a: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Vẫn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3733800"/>
            <a:ext cx="6629400" cy="2438400"/>
          </a:xfrm>
          <a:prstGeom prst="rect">
            <a:avLst/>
          </a:prstGeom>
        </p:spPr>
      </p:pic>
    </p:spTree>
    <p:extLst>
      <p:ext uri="{BB962C8B-B14F-4D97-AF65-F5344CB8AC3E}">
        <p14:creationId xmlns:p14="http://schemas.microsoft.com/office/powerpoint/2010/main" val="482013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Việt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endParaRPr lang="en-US" dirty="0">
              <a:latin typeface="Times New Roman" pitchFamily="18" charset="0"/>
              <a:cs typeface="Times New Roman" pitchFamily="18" charset="0"/>
            </a:endParaRPr>
          </a:p>
        </p:txBody>
      </p:sp>
      <p:sp>
        <p:nvSpPr>
          <p:cNvPr id="7" name="Text Placeholder 6"/>
          <p:cNvSpPr>
            <a:spLocks noGrp="1"/>
          </p:cNvSpPr>
          <p:nvPr>
            <p:ph type="body" idx="1"/>
          </p:nvPr>
        </p:nvSpPr>
        <p:spPr/>
        <p:txBody>
          <a:bodyPr/>
          <a:lstStyle/>
          <a:p>
            <a:r>
              <a:rPr lang="en-US" dirty="0" err="1" smtClean="0">
                <a:latin typeface="Times New Roman" pitchFamily="18" charset="0"/>
                <a:cs typeface="Times New Roman" pitchFamily="18" charset="0"/>
              </a:rPr>
              <a:t>Việt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endParaRPr lang="en-US" dirty="0">
              <a:latin typeface="Times New Roman" pitchFamily="18" charset="0"/>
              <a:cs typeface="Times New Roman" pitchFamily="18" charset="0"/>
            </a:endParaRPr>
          </a:p>
        </p:txBody>
      </p:sp>
      <p:sp>
        <p:nvSpPr>
          <p:cNvPr id="10" name="Text Placeholder 9"/>
          <p:cNvSpPr>
            <a:spLocks noGrp="1"/>
          </p:cNvSpPr>
          <p:nvPr>
            <p:ph type="body" sz="half" idx="3"/>
          </p:nvPr>
        </p:nvSpPr>
        <p:spPr/>
        <p:txBody>
          <a:bodyPr/>
          <a:lstStyle/>
          <a:p>
            <a:r>
              <a:rPr lang="en-US" dirty="0" err="1" smtClean="0">
                <a:latin typeface="Times New Roman" pitchFamily="18" charset="0"/>
                <a:cs typeface="Times New Roman" pitchFamily="18" charset="0"/>
              </a:rPr>
              <a:t>Nước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ngoài</a:t>
            </a:r>
            <a:endParaRPr lang="en-US" dirty="0">
              <a:latin typeface="Times New Roman" pitchFamily="18" charset="0"/>
              <a:cs typeface="Times New Roman" pitchFamily="18" charset="0"/>
            </a:endParaRPr>
          </a:p>
        </p:txBody>
      </p:sp>
      <p:pic>
        <p:nvPicPr>
          <p:cNvPr id="4" name="Content Placeholder 3"/>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1143794" y="1524001"/>
            <a:ext cx="3231786" cy="322024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327" y="1524000"/>
            <a:ext cx="3281122" cy="3038476"/>
          </a:xfrm>
          <a:prstGeom prst="rect">
            <a:avLst/>
          </a:prstGeom>
        </p:spPr>
      </p:pic>
    </p:spTree>
    <p:extLst>
      <p:ext uri="{BB962C8B-B14F-4D97-AF65-F5344CB8AC3E}">
        <p14:creationId xmlns:p14="http://schemas.microsoft.com/office/powerpoint/2010/main" val="228390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28600"/>
            <a:ext cx="8458200" cy="4843272"/>
          </a:xfrm>
        </p:spPr>
        <p:txBody>
          <a:bodyPr>
            <a:normAutofit fontScale="85000" lnSpcReduction="20000"/>
          </a:bodyPr>
          <a:lstStyle/>
          <a:p>
            <a:r>
              <a:rPr lang="vi-VN" dirty="0">
                <a:latin typeface="Times New Roman" pitchFamily="18" charset="0"/>
                <a:cs typeface="Times New Roman" pitchFamily="18" charset="0"/>
              </a:rPr>
              <a:t>Ngân hàng Thế giới (WB) và Hội Liên hiệp Phụ nữ VN đã công bố báo cáo của WB: "Đưa vấn đề giới vào phát triển". Theo đó, sự phân biệt về giới xuất hiện phổ biến trong mọi lĩnh vực của xã hội và trên khắp thế giới</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r>
              <a:rPr lang="vi-VN" dirty="0">
                <a:latin typeface="Times New Roman" pitchFamily="18" charset="0"/>
                <a:cs typeface="Times New Roman" pitchFamily="18" charset="0"/>
              </a:rPr>
              <a:t>Ở các nước đang phát triển, nữ giới không có quyền bình đẳng với nam giới về luật pháp, xã hội và kinh tế. Lương của chị em ở các nước công nghiệp chỉ chiếm 77% mức thu nhập so với đồng nghiệp nam, còn ở các nước đang phát triển là 73</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r>
              <a:rPr lang="vi-VN" dirty="0">
                <a:latin typeface="Times New Roman" pitchFamily="18" charset="0"/>
                <a:cs typeface="Times New Roman" pitchFamily="18" charset="0"/>
              </a:rPr>
              <a:t>Sự bất bình đẳng về giới có xu hướng diễn ra gay gắt trong nhóm người nghèo và gây nhiều hậu quả cho xã hội như: làm giảm năng suất lao động trong các nông trại và doanh nghiệp, suy yếu khả năng quản lý nhà nước của các quốc gia</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r>
              <a:rPr lang="vi-VN" dirty="0">
                <a:latin typeface="Times New Roman" pitchFamily="18" charset="0"/>
                <a:cs typeface="Times New Roman" pitchFamily="18" charset="0"/>
              </a:rPr>
              <a:t>Tổ chức Ân xá quốc tế (IA) đã công bố một báo cáo cho biết, trung bình trên thế giới, cứ năm phụ nữ có một người là nạn nhân của các hành động tấn công tình dục hoặc tra tấn đánh đập thường xuyên.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7812085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smtClean="0">
                <a:latin typeface="Times New Roman" pitchFamily="18" charset="0"/>
                <a:cs typeface="Times New Roman" pitchFamily="18" charset="0"/>
              </a:rPr>
              <a:t>Tiền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lương</a:t>
            </a:r>
            <a:r>
              <a:rPr lang="en-US" dirty="0" smtClean="0"/>
              <a:t/>
            </a:r>
            <a:br>
              <a:rPr lang="en-US" dirty="0" smtClean="0"/>
            </a:b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76400" y="1371600"/>
            <a:ext cx="5883965" cy="4724400"/>
          </a:xfrm>
        </p:spPr>
      </p:pic>
    </p:spTree>
    <p:extLst>
      <p:ext uri="{BB962C8B-B14F-4D97-AF65-F5344CB8AC3E}">
        <p14:creationId xmlns:p14="http://schemas.microsoft.com/office/powerpoint/2010/main" val="3422970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8798" y="542924"/>
            <a:ext cx="2514602" cy="166687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457200"/>
            <a:ext cx="2609850" cy="17526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2971800"/>
            <a:ext cx="2619375" cy="21336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8798" y="2982238"/>
            <a:ext cx="2551003" cy="2046962"/>
          </a:xfrm>
          <a:prstGeom prst="rect">
            <a:avLst/>
          </a:prstGeom>
        </p:spPr>
      </p:pic>
    </p:spTree>
    <p:extLst>
      <p:ext uri="{BB962C8B-B14F-4D97-AF65-F5344CB8AC3E}">
        <p14:creationId xmlns:p14="http://schemas.microsoft.com/office/powerpoint/2010/main" val="8968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p:txBody>
          <a:bodyPr/>
          <a:lstStyle/>
          <a:p>
            <a:r>
              <a:rPr lang="en-US" dirty="0" err="1" smtClean="0">
                <a:latin typeface="Times New Roman" pitchFamily="18" charset="0"/>
                <a:cs typeface="Times New Roman" pitchFamily="18" charset="0"/>
              </a:rPr>
              <a:t>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matha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nussbaum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rằng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quốc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vẫn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trị</a:t>
            </a:r>
            <a:r>
              <a:rPr lang="en-US" dirty="0" smtClean="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28123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nodeType="clickEffect">
                                  <p:stCondLst>
                                    <p:cond delay="0"/>
                                  </p:stCondLst>
                                  <p:childTnLst>
                                    <p:animClr clrSpc="rgb" dir="cw">
                                      <p:cBhvr override="childStyle">
                                        <p:cTn id="6" dur="250" autoRev="1" fill="remove"/>
                                        <p:tgtEl>
                                          <p:spTgt spid="13">
                                            <p:txEl>
                                              <p:pRg st="0" end="0"/>
                                            </p:txEl>
                                          </p:spTgt>
                                        </p:tgtEl>
                                        <p:attrNameLst>
                                          <p:attrName>style.color</p:attrName>
                                        </p:attrNameLst>
                                      </p:cBhvr>
                                      <p:to>
                                        <a:schemeClr val="bg1"/>
                                      </p:to>
                                    </p:animClr>
                                    <p:animClr clrSpc="rgb" dir="cw">
                                      <p:cBhvr>
                                        <p:cTn id="7" dur="250" autoRev="1" fill="remove"/>
                                        <p:tgtEl>
                                          <p:spTgt spid="13">
                                            <p:txEl>
                                              <p:pRg st="0" end="0"/>
                                            </p:txEl>
                                          </p:spTgt>
                                        </p:tgtEl>
                                        <p:attrNameLst>
                                          <p:attrName>fillcolor</p:attrName>
                                        </p:attrNameLst>
                                      </p:cBhvr>
                                      <p:to>
                                        <a:schemeClr val="bg1"/>
                                      </p:to>
                                    </p:animClr>
                                    <p:set>
                                      <p:cBhvr>
                                        <p:cTn id="8" dur="250" autoRev="1" fill="remove"/>
                                        <p:tgtEl>
                                          <p:spTgt spid="13">
                                            <p:txEl>
                                              <p:pRg st="0" end="0"/>
                                            </p:txEl>
                                          </p:spTgt>
                                        </p:tgtEl>
                                        <p:attrNameLst>
                                          <p:attrName>fill.type</p:attrName>
                                        </p:attrNameLst>
                                      </p:cBhvr>
                                      <p:to>
                                        <p:strVal val="solid"/>
                                      </p:to>
                                    </p:set>
                                    <p:set>
                                      <p:cBhvr>
                                        <p:cTn id="9" dur="250" autoRev="1" fill="remove"/>
                                        <p:tgtEl>
                                          <p:spTgt spid="1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smtClean="0">
                <a:latin typeface="Times New Roman" pitchFamily="18" charset="0"/>
                <a:cs typeface="Times New Roman" pitchFamily="18" charset="0"/>
              </a:rPr>
              <a:t>Tất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mọi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tính</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mọi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lĩnh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Lập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giúp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a:p>
            <a:endParaRPr lang="en-US" dirty="0" smtClean="0"/>
          </a:p>
        </p:txBody>
      </p:sp>
      <p:sp>
        <p:nvSpPr>
          <p:cNvPr id="3" name="Title 2"/>
          <p:cNvSpPr>
            <a:spLocks noGrp="1"/>
          </p:cNvSpPr>
          <p:nvPr>
            <p:ph type="title"/>
          </p:nvPr>
        </p:nvSpPr>
        <p:spPr>
          <a:xfrm>
            <a:off x="457200" y="304800"/>
            <a:ext cx="8229600" cy="1143000"/>
          </a:xfrm>
        </p:spPr>
        <p:txBody>
          <a:bodyPr/>
          <a:lstStyle/>
          <a:p>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4285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mph" presetSubtype="0" nodeType="clickEffect">
                                  <p:stCondLst>
                                    <p:cond delay="0"/>
                                  </p:stCondLst>
                                  <p:iterate type="lt">
                                    <p:tmAbs val="25"/>
                                  </p:iterate>
                                  <p:childTnLst>
                                    <p:set>
                                      <p:cBhvr override="childStyle">
                                        <p:cTn id="13" dur="indefinite"/>
                                        <p:tgtEl>
                                          <p:spTgt spid="2">
                                            <p:txEl>
                                              <p:pRg st="0" end="0"/>
                                            </p:txEl>
                                          </p:spTgt>
                                        </p:tgtEl>
                                        <p:attrNameLst>
                                          <p:attrName>style.fontWeight</p:attrName>
                                        </p:attrNameLst>
                                      </p:cBhvr>
                                      <p:to>
                                        <p:strVal val="bold"/>
                                      </p:to>
                                    </p:set>
                                  </p:childTnLst>
                                </p:cTn>
                              </p:par>
                              <p:par>
                                <p:cTn id="14" presetID="15" presetClass="emph" presetSubtype="0" nodeType="withEffect">
                                  <p:stCondLst>
                                    <p:cond delay="0"/>
                                  </p:stCondLst>
                                  <p:iterate type="lt">
                                    <p:tmAbs val="25"/>
                                  </p:iterate>
                                  <p:childTnLst>
                                    <p:set>
                                      <p:cBhvr override="childStyle">
                                        <p:cTn id="15" dur="indefinite"/>
                                        <p:tgtEl>
                                          <p:spTgt spid="2">
                                            <p:txEl>
                                              <p:pRg st="1" end="1"/>
                                            </p:txEl>
                                          </p:spTgt>
                                        </p:tgtEl>
                                        <p:attrNameLst>
                                          <p:attrName>style.fontWeight</p:attrName>
                                        </p:attrNameLst>
                                      </p:cBhvr>
                                      <p:to>
                                        <p:strVal val="bold"/>
                                      </p:to>
                                    </p:set>
                                  </p:childTnLst>
                                </p:cTn>
                              </p:par>
                              <p:par>
                                <p:cTn id="16" presetID="15" presetClass="emph" presetSubtype="0" nodeType="withEffect">
                                  <p:stCondLst>
                                    <p:cond delay="0"/>
                                  </p:stCondLst>
                                  <p:iterate type="lt">
                                    <p:tmAbs val="25"/>
                                  </p:iterate>
                                  <p:childTnLst>
                                    <p:set>
                                      <p:cBhvr override="childStyle">
                                        <p:cTn id="17" dur="indefinite"/>
                                        <p:tgtEl>
                                          <p:spTgt spid="2">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0" y="4419600"/>
            <a:ext cx="2581275" cy="17716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983455"/>
            <a:ext cx="2895601" cy="22098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213" y="1006762"/>
            <a:ext cx="3461099" cy="2186494"/>
          </a:xfrm>
          <a:prstGeom prst="rect">
            <a:avLst/>
          </a:prstGeom>
        </p:spPr>
      </p:pic>
    </p:spTree>
    <p:extLst>
      <p:ext uri="{BB962C8B-B14F-4D97-AF65-F5344CB8AC3E}">
        <p14:creationId xmlns:p14="http://schemas.microsoft.com/office/powerpoint/2010/main" val="3659823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665" y="1209173"/>
            <a:ext cx="6985001" cy="4963027"/>
          </a:xfrm>
          <a:prstGeom prst="rect">
            <a:avLst/>
          </a:prstGeom>
        </p:spPr>
      </p:pic>
      <p:sp>
        <p:nvSpPr>
          <p:cNvPr id="3" name="Title 2"/>
          <p:cNvSpPr>
            <a:spLocks noGrp="1"/>
          </p:cNvSpPr>
          <p:nvPr>
            <p:ph type="title"/>
          </p:nvPr>
        </p:nvSpPr>
        <p:spPr/>
        <p:txBody>
          <a:bodyPr>
            <a:normAutofit/>
          </a:bodyPr>
          <a:lstStyle/>
          <a:p>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90857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a:latin typeface="Times New Roman" pitchFamily="18" charset="0"/>
                <a:cs typeface="Times New Roman" pitchFamily="18" charset="0"/>
              </a:rPr>
              <a:t>D</a:t>
            </a:r>
            <a:r>
              <a:rPr lang="en-US" dirty="0" smtClean="0">
                <a:latin typeface="Times New Roman" pitchFamily="18" charset="0"/>
                <a:cs typeface="Times New Roman" pitchFamily="18" charset="0"/>
              </a:rPr>
              <a:t>o </a:t>
            </a:r>
            <a:r>
              <a:rPr lang="en-US" dirty="0" err="1" smtClean="0">
                <a:latin typeface="Times New Roman" pitchFamily="18" charset="0"/>
                <a:cs typeface="Times New Roman" pitchFamily="18" charset="0"/>
              </a:rPr>
              <a:t>tàn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sót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nước</a:t>
            </a:r>
            <a:r>
              <a:rPr lang="en-US" dirty="0" smtClean="0">
                <a:latin typeface="Times New Roman" pitchFamily="18" charset="0"/>
                <a:cs typeface="Times New Roman" pitchFamily="18" charset="0"/>
              </a:rPr>
              <a:t> ta</a:t>
            </a:r>
            <a:r>
              <a:rPr lang="en-US" dirty="0" smtClean="0"/>
              <a:t>.</a:t>
            </a:r>
          </a:p>
        </p:txBody>
      </p:sp>
      <p:sp>
        <p:nvSpPr>
          <p:cNvPr id="2" name="Title 1"/>
          <p:cNvSpPr>
            <a:spLocks noGrp="1"/>
          </p:cNvSpPr>
          <p:nvPr>
            <p:ph type="title"/>
          </p:nvPr>
        </p:nvSpPr>
        <p:spPr/>
        <p:txBody>
          <a:bodyPr>
            <a:normAutofit/>
          </a:bodyPr>
          <a:lstStyle/>
          <a:p>
            <a:r>
              <a:rPr lang="en-US" sz="5400" dirty="0" err="1" smtClean="0">
                <a:latin typeface="Times New Roman" pitchFamily="18" charset="0"/>
                <a:cs typeface="Times New Roman" pitchFamily="18" charset="0"/>
              </a:rPr>
              <a:t>Nguyên</a:t>
            </a:r>
            <a:r>
              <a:rPr lang="en-US" sz="5400" dirty="0" smtClean="0">
                <a:latin typeface="Times New Roman" pitchFamily="18" charset="0"/>
                <a:cs typeface="Times New Roman" pitchFamily="18" charset="0"/>
              </a:rPr>
              <a:t> </a:t>
            </a:r>
            <a:r>
              <a:rPr lang="en-US" sz="5400" dirty="0" err="1" smtClean="0">
                <a:latin typeface="Times New Roman" pitchFamily="18" charset="0"/>
                <a:cs typeface="Times New Roman" pitchFamily="18" charset="0"/>
              </a:rPr>
              <a:t>nhân</a:t>
            </a:r>
            <a:endParaRPr lang="en-US" sz="5400" dirty="0">
              <a:latin typeface="Times New Roman" pitchFamily="18" charset="0"/>
              <a:cs typeface="Times New Roman" pitchFamily="18"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2819400"/>
            <a:ext cx="7391400" cy="2209800"/>
          </a:xfrm>
          <a:prstGeom prst="rect">
            <a:avLst/>
          </a:prstGeom>
        </p:spPr>
      </p:pic>
    </p:spTree>
    <p:extLst>
      <p:ext uri="{BB962C8B-B14F-4D97-AF65-F5344CB8AC3E}">
        <p14:creationId xmlns:p14="http://schemas.microsoft.com/office/powerpoint/2010/main" val="281049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6" presetClass="emph" presetSubtype="0" fill="hold" nodeType="clickEffect">
                                  <p:stCondLst>
                                    <p:cond delay="0"/>
                                  </p:stCondLst>
                                  <p:iterate type="lt">
                                    <p:tmPct val="4000"/>
                                  </p:iterate>
                                  <p:childTnLst>
                                    <p:set>
                                      <p:cBhvr override="childStyle">
                                        <p:cTn id="10" dur="500" fill="hold"/>
                                        <p:tgtEl>
                                          <p:spTgt spid="7">
                                            <p:txEl>
                                              <p:pRg st="0" end="0"/>
                                            </p:txEl>
                                          </p:spTgt>
                                        </p:tgtEl>
                                        <p:attrNameLst>
                                          <p:attrName>style.color</p:attrName>
                                        </p:attrNameLst>
                                      </p:cBhvr>
                                      <p:to>
                                        <p:clrVal>
                                          <a:schemeClr val="accent2"/>
                                        </p:clrVal>
                                      </p:to>
                                    </p:set>
                                    <p:set>
                                      <p:cBhvr>
                                        <p:cTn id="11" dur="500" fill="hold"/>
                                        <p:tgtEl>
                                          <p:spTgt spid="7">
                                            <p:txEl>
                                              <p:pRg st="0" end="0"/>
                                            </p:txEl>
                                          </p:spTgt>
                                        </p:tgtEl>
                                        <p:attrNameLst>
                                          <p:attrName>fillcolor</p:attrName>
                                        </p:attrNameLst>
                                      </p:cBhvr>
                                      <p:to>
                                        <p:clrVal>
                                          <a:schemeClr val="accent2"/>
                                        </p:clrVal>
                                      </p:to>
                                    </p:set>
                                    <p:set>
                                      <p:cBhvr>
                                        <p:cTn id="12" dur="500" fill="hold"/>
                                        <p:tgtEl>
                                          <p:spTgt spid="7">
                                            <p:txEl>
                                              <p:pRg st="0" end="0"/>
                                            </p:txEl>
                                          </p:spTgt>
                                        </p:tgtEl>
                                        <p:attrNameLst>
                                          <p:attrName>fill.type</p:attrName>
                                        </p:attrNameLst>
                                      </p:cBhvr>
                                      <p:to>
                                        <p:strVal val="solid"/>
                                      </p:to>
                                    </p:se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a:extLst>
              <a:ext uri="{28A0092B-C50C-407E-A947-70E740481C1C}">
                <a14:useLocalDpi xmlns:a14="http://schemas.microsoft.com/office/drawing/2010/main" val="0"/>
              </a:ext>
            </a:extLst>
          </a:blip>
          <a:stretch>
            <a:fillRect/>
          </a:stretch>
        </p:blipFill>
        <p:spPr>
          <a:xfrm>
            <a:off x="1066800" y="1524000"/>
            <a:ext cx="7162800" cy="4724400"/>
          </a:xfrm>
        </p:spPr>
      </p:pic>
      <p:sp>
        <p:nvSpPr>
          <p:cNvPr id="3" name="Title 2"/>
          <p:cNvSpPr>
            <a:spLocks noGrp="1"/>
          </p:cNvSpPr>
          <p:nvPr>
            <p:ph type="title"/>
          </p:nvPr>
        </p:nvSpPr>
        <p:spPr/>
        <p:txBody>
          <a:bodyPr/>
          <a:lstStyle/>
          <a:p>
            <a:r>
              <a:rPr lang="en-US" dirty="0" err="1" smtClean="0">
                <a:latin typeface="Times New Roman" pitchFamily="18" charset="0"/>
                <a:cs typeface="Times New Roman" pitchFamily="18" charset="0"/>
              </a:rPr>
              <a:t>Cảm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nghe</a:t>
            </a:r>
            <a:endParaRPr lang="en-US" dirty="0">
              <a:latin typeface="Times New Roman" pitchFamily="18" charset="0"/>
              <a:cs typeface="Times New Roman" pitchFamily="18" charset="0"/>
            </a:endParaRPr>
          </a:p>
        </p:txBody>
      </p:sp>
      <p:pic>
        <p:nvPicPr>
          <p:cNvPr id="2" name="375517.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3861" y="762000"/>
            <a:ext cx="8685340" cy="5914629"/>
          </a:xfrm>
          <a:prstGeom prst="rect">
            <a:avLst/>
          </a:prstGeom>
        </p:spPr>
      </p:pic>
    </p:spTree>
    <p:extLst>
      <p:ext uri="{BB962C8B-B14F-4D97-AF65-F5344CB8AC3E}">
        <p14:creationId xmlns:p14="http://schemas.microsoft.com/office/powerpoint/2010/main" val="208047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2"/>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2"/>
                                        </p:tgtEl>
                                      </p:cBhvr>
                                    </p:cmd>
                                  </p:childTnLst>
                                </p:cTn>
                              </p:par>
                            </p:childTnLst>
                          </p:cTn>
                        </p:par>
                      </p:childTnLst>
                    </p:cTn>
                  </p:par>
                </p:childTnLst>
              </p:cTn>
              <p:nextCondLst>
                <p:cond evt="onClick" delay="0">
                  <p:tgtEl>
                    <p:spTgt spid="2"/>
                  </p:tgtEl>
                </p:cond>
              </p:nextCondLst>
            </p:seq>
            <p:video>
              <p:cMediaNode vol="80000">
                <p:cTn id="22" fill="hold" display="0">
                  <p:stCondLst>
                    <p:cond delay="indefinite"/>
                  </p:stCondLst>
                </p:cTn>
                <p:tgtEl>
                  <p:spTgt spid="2"/>
                </p:tgtEl>
              </p:cMediaNode>
            </p:video>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muốn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cảnh</a:t>
            </a:r>
            <a:r>
              <a:rPr lang="en-US" dirty="0" smtClean="0"/>
              <a: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1371600"/>
            <a:ext cx="6400800" cy="4038600"/>
          </a:xfrm>
          <a:prstGeom prst="rect">
            <a:avLst/>
          </a:prstGeom>
        </p:spPr>
      </p:pic>
    </p:spTree>
    <p:extLst>
      <p:ext uri="{BB962C8B-B14F-4D97-AF65-F5344CB8AC3E}">
        <p14:creationId xmlns:p14="http://schemas.microsoft.com/office/powerpoint/2010/main" val="124865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style.color</p:attrName>
                                        </p:attrNameLst>
                                      </p:cBhvr>
                                      <p:to>
                                        <p:clrVal>
                                          <a:schemeClr val="accent2"/>
                                        </p:clrVal>
                                      </p:to>
                                    </p:set>
                                    <p:set>
                                      <p:cBhvr>
                                        <p:cTn id="7" dur="500" fill="hold"/>
                                        <p:tgtEl>
                                          <p:spTgt spid="3">
                                            <p:txEl>
                                              <p:pRg st="0" end="0"/>
                                            </p:txEl>
                                          </p:spTgt>
                                        </p:tgtEl>
                                        <p:attrNameLst>
                                          <p:attrName>fillcolor</p:attrName>
                                        </p:attrNameLst>
                                      </p:cBhvr>
                                      <p:to>
                                        <p:clrVal>
                                          <a:schemeClr val="accent2"/>
                                        </p:clrVal>
                                      </p:to>
                                    </p:set>
                                    <p:set>
                                      <p:cBhvr>
                                        <p:cTn id="8" dur="500" fill="hold"/>
                                        <p:tgtEl>
                                          <p:spTgt spid="3">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còn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chưa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thiện</a:t>
            </a:r>
            <a:r>
              <a:rPr lang="en-US" dirty="0"/>
              <a: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2667000"/>
            <a:ext cx="7239000" cy="3876675"/>
          </a:xfrm>
          <a:prstGeom prst="rect">
            <a:avLst/>
          </a:prstGeom>
        </p:spPr>
      </p:pic>
    </p:spTree>
    <p:extLst>
      <p:ext uri="{BB962C8B-B14F-4D97-AF65-F5344CB8AC3E}">
        <p14:creationId xmlns:p14="http://schemas.microsoft.com/office/powerpoint/2010/main" val="3857736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style.color</p:attrName>
                                        </p:attrNameLst>
                                      </p:cBhvr>
                                      <p:to>
                                        <p:clrVal>
                                          <a:schemeClr val="accent2"/>
                                        </p:clrVal>
                                      </p:to>
                                    </p:set>
                                    <p:set>
                                      <p:cBhvr>
                                        <p:cTn id="7" dur="500" fill="hold"/>
                                        <p:tgtEl>
                                          <p:spTgt spid="3">
                                            <p:txEl>
                                              <p:pRg st="0" end="0"/>
                                            </p:txEl>
                                          </p:spTgt>
                                        </p:tgtEl>
                                        <p:attrNameLst>
                                          <p:attrName>fillcolor</p:attrName>
                                        </p:attrNameLst>
                                      </p:cBhvr>
                                      <p:to>
                                        <p:clrVal>
                                          <a:schemeClr val="accent2"/>
                                        </p:clrVal>
                                      </p:to>
                                    </p:set>
                                    <p:set>
                                      <p:cBhvr>
                                        <p:cTn id="8" dur="500" fill="hold"/>
                                        <p:tgtEl>
                                          <p:spTgt spid="3">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err="1" smtClean="0">
                <a:solidFill>
                  <a:srgbClr val="FF0000"/>
                </a:solidFill>
                <a:latin typeface="Times New Roman" pitchFamily="18" charset="0"/>
                <a:cs typeface="Times New Roman" pitchFamily="18" charset="0"/>
              </a:rPr>
              <a:t>Điều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đó</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đúng</a:t>
            </a:r>
            <a:r>
              <a:rPr lang="en-US" dirty="0" smtClean="0">
                <a:solidFill>
                  <a:srgbClr val="FF0000"/>
                </a:solidFill>
                <a:latin typeface="Times New Roman" pitchFamily="18" charset="0"/>
                <a:cs typeface="Times New Roman" pitchFamily="18" charset="0"/>
              </a:rPr>
              <a:t> hay </a:t>
            </a:r>
            <a:r>
              <a:rPr lang="en-US" dirty="0" err="1" smtClean="0">
                <a:solidFill>
                  <a:srgbClr val="FF0000"/>
                </a:solidFill>
                <a:latin typeface="Times New Roman" pitchFamily="18" charset="0"/>
                <a:cs typeface="Times New Roman" pitchFamily="18" charset="0"/>
              </a:rPr>
              <a:t>sai</a:t>
            </a:r>
            <a:r>
              <a:rPr lang="en-US" dirty="0" smtClean="0">
                <a:solidFill>
                  <a:srgbClr val="FF0000"/>
                </a:solidFill>
                <a:latin typeface="Times New Roman" pitchFamily="18" charset="0"/>
                <a:cs typeface="Times New Roman" pitchFamily="18" charset="0"/>
              </a:rPr>
              <a:t> ?</a:t>
            </a:r>
          </a:p>
          <a:p>
            <a:pPr marL="0" indent="0">
              <a:buNone/>
            </a:pPr>
            <a:endParaRPr lang="en-US" dirty="0">
              <a:solidFill>
                <a:srgbClr val="FF0000"/>
              </a:solidFill>
            </a:endParaRPr>
          </a:p>
        </p:txBody>
      </p:sp>
      <p:sp>
        <p:nvSpPr>
          <p:cNvPr id="2" name="Title 1"/>
          <p:cNvSpPr>
            <a:spLocks noGrp="1"/>
          </p:cNvSpPr>
          <p:nvPr>
            <p:ph type="title"/>
          </p:nvPr>
        </p:nvSpPr>
        <p:spPr>
          <a:xfrm>
            <a:off x="457200" y="304800"/>
            <a:ext cx="8229600" cy="1143000"/>
          </a:xfrm>
        </p:spPr>
        <p:txBody>
          <a:bodyPr>
            <a:normAutofit fontScale="90000"/>
          </a:bodyPr>
          <a:lstStyle/>
          <a:p>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do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endParaRPr lang="en-US" dirty="0">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438400"/>
            <a:ext cx="5334000" cy="2667000"/>
          </a:xfrm>
          <a:prstGeom prst="rect">
            <a:avLst/>
          </a:prstGeom>
        </p:spPr>
      </p:pic>
    </p:spTree>
    <p:extLst>
      <p:ext uri="{BB962C8B-B14F-4D97-AF65-F5344CB8AC3E}">
        <p14:creationId xmlns:p14="http://schemas.microsoft.com/office/powerpoint/2010/main" val="210529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2"/>
                                        </p:tgtEl>
                                        <p:attrNameLst>
                                          <p:attrName>fillcolor</p:attrName>
                                        </p:attrNameLst>
                                      </p:cBhvr>
                                      <p:to>
                                        <a:schemeClr val="accent2"/>
                                      </p:to>
                                    </p:animClr>
                                    <p:set>
                                      <p:cBhvr>
                                        <p:cTn id="7" dur="2000" fill="hold"/>
                                        <p:tgtEl>
                                          <p:spTgt spid="2"/>
                                        </p:tgtEl>
                                        <p:attrNameLst>
                                          <p:attrName>fill.type</p:attrName>
                                        </p:attrNameLst>
                                      </p:cBhvr>
                                      <p:to>
                                        <p:strVal val="solid"/>
                                      </p:to>
                                    </p:set>
                                    <p:set>
                                      <p:cBhvr>
                                        <p:cTn id="8" dur="2000"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chịu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chủ</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nữ</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thế</a:t>
            </a:r>
            <a:r>
              <a:rPr lang="en-US" dirty="0" smtClean="0">
                <a:latin typeface="Times New Roman" pitchFamily="18" charset="0"/>
                <a:cs typeface="Times New Roman" pitchFamily="18" charset="0"/>
              </a:rPr>
              <a:t> so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ông</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hóa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duc</a:t>
            </a:r>
            <a:r>
              <a:rPr lang="en-US" dirty="0" smtClean="0">
                <a:latin typeface="Times New Roman" pitchFamily="18" charset="0"/>
                <a:cs typeface="Times New Roman" pitchFamily="18" charset="0"/>
              </a:rPr>
              <a:t>…</a:t>
            </a:r>
          </a:p>
          <a:p>
            <a:endParaRPr lang="en-US" dirty="0"/>
          </a:p>
        </p:txBody>
      </p:sp>
      <p:sp>
        <p:nvSpPr>
          <p:cNvPr id="2" name="Title 1"/>
          <p:cNvSpPr>
            <a:spLocks noGrp="1"/>
          </p:cNvSpPr>
          <p:nvPr>
            <p:ph type="title"/>
          </p:nvPr>
        </p:nvSpPr>
        <p:spPr/>
        <p:txBody>
          <a:bodyPr/>
          <a:lstStyle/>
          <a:p>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trạng</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4419600"/>
            <a:ext cx="5105400" cy="2224087"/>
          </a:xfrm>
          <a:prstGeom prst="rect">
            <a:avLst/>
          </a:prstGeom>
        </p:spPr>
      </p:pic>
    </p:spTree>
    <p:extLst>
      <p:ext uri="{BB962C8B-B14F-4D97-AF65-F5344CB8AC3E}">
        <p14:creationId xmlns:p14="http://schemas.microsoft.com/office/powerpoint/2010/main" val="126135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3">
                                            <p:txEl>
                                              <p:pRg st="0" end="0"/>
                                            </p:txEl>
                                          </p:spTgt>
                                        </p:tgtEl>
                                        <p:attrNameLst>
                                          <p:attrName>r</p:attrName>
                                        </p:attrNameLst>
                                      </p:cBhvr>
                                    </p:animRot>
                                    <p:animRot by="-240000">
                                      <p:cBhvr>
                                        <p:cTn id="14" dur="200" fill="hold">
                                          <p:stCondLst>
                                            <p:cond delay="200"/>
                                          </p:stCondLst>
                                        </p:cTn>
                                        <p:tgtEl>
                                          <p:spTgt spid="3">
                                            <p:txEl>
                                              <p:pRg st="0" end="0"/>
                                            </p:txEl>
                                          </p:spTgt>
                                        </p:tgtEl>
                                        <p:attrNameLst>
                                          <p:attrName>r</p:attrName>
                                        </p:attrNameLst>
                                      </p:cBhvr>
                                    </p:animRot>
                                    <p:animRot by="240000">
                                      <p:cBhvr>
                                        <p:cTn id="15" dur="200" fill="hold">
                                          <p:stCondLst>
                                            <p:cond delay="400"/>
                                          </p:stCondLst>
                                        </p:cTn>
                                        <p:tgtEl>
                                          <p:spTgt spid="3">
                                            <p:txEl>
                                              <p:pRg st="0" end="0"/>
                                            </p:txEl>
                                          </p:spTgt>
                                        </p:tgtEl>
                                        <p:attrNameLst>
                                          <p:attrName>r</p:attrName>
                                        </p:attrNameLst>
                                      </p:cBhvr>
                                    </p:animRot>
                                    <p:animRot by="-240000">
                                      <p:cBhvr>
                                        <p:cTn id="16" dur="200" fill="hold">
                                          <p:stCondLst>
                                            <p:cond delay="600"/>
                                          </p:stCondLst>
                                        </p:cTn>
                                        <p:tgtEl>
                                          <p:spTgt spid="3">
                                            <p:txEl>
                                              <p:pRg st="0" end="0"/>
                                            </p:txEl>
                                          </p:spTgt>
                                        </p:tgtEl>
                                        <p:attrNameLst>
                                          <p:attrName>r</p:attrName>
                                        </p:attrNameLst>
                                      </p:cBhvr>
                                    </p:animRot>
                                    <p:animRot by="120000">
                                      <p:cBhvr>
                                        <p:cTn id="17" dur="200" fill="hold">
                                          <p:stCondLst>
                                            <p:cond delay="800"/>
                                          </p:stCondLst>
                                        </p:cTn>
                                        <p:tgtEl>
                                          <p:spTgt spid="3">
                                            <p:txEl>
                                              <p:pRg st="0" end="0"/>
                                            </p:txEl>
                                          </p:spTgt>
                                        </p:tgtEl>
                                        <p:attrNameLst>
                                          <p:attrName>r</p:attrName>
                                        </p:attrNameLst>
                                      </p:cBhvr>
                                    </p:animRot>
                                  </p:childTnLst>
                                </p:cTn>
                              </p:par>
                              <p:par>
                                <p:cTn id="18" presetID="32" presetClass="emph" presetSubtype="0" fill="hold" nodeType="withEffect">
                                  <p:stCondLst>
                                    <p:cond delay="0"/>
                                  </p:stCondLst>
                                  <p:childTnLst>
                                    <p:animRot by="120000">
                                      <p:cBhvr>
                                        <p:cTn id="19" dur="100" fill="hold">
                                          <p:stCondLst>
                                            <p:cond delay="0"/>
                                          </p:stCondLst>
                                        </p:cTn>
                                        <p:tgtEl>
                                          <p:spTgt spid="3">
                                            <p:txEl>
                                              <p:pRg st="1" end="1"/>
                                            </p:txEl>
                                          </p:spTgt>
                                        </p:tgtEl>
                                        <p:attrNameLst>
                                          <p:attrName>r</p:attrName>
                                        </p:attrNameLst>
                                      </p:cBhvr>
                                    </p:animRot>
                                    <p:animRot by="-240000">
                                      <p:cBhvr>
                                        <p:cTn id="20" dur="200" fill="hold">
                                          <p:stCondLst>
                                            <p:cond delay="200"/>
                                          </p:stCondLst>
                                        </p:cTn>
                                        <p:tgtEl>
                                          <p:spTgt spid="3">
                                            <p:txEl>
                                              <p:pRg st="1" end="1"/>
                                            </p:txEl>
                                          </p:spTgt>
                                        </p:tgtEl>
                                        <p:attrNameLst>
                                          <p:attrName>r</p:attrName>
                                        </p:attrNameLst>
                                      </p:cBhvr>
                                    </p:animRot>
                                    <p:animRot by="240000">
                                      <p:cBhvr>
                                        <p:cTn id="21" dur="200" fill="hold">
                                          <p:stCondLst>
                                            <p:cond delay="400"/>
                                          </p:stCondLst>
                                        </p:cTn>
                                        <p:tgtEl>
                                          <p:spTgt spid="3">
                                            <p:txEl>
                                              <p:pRg st="1" end="1"/>
                                            </p:txEl>
                                          </p:spTgt>
                                        </p:tgtEl>
                                        <p:attrNameLst>
                                          <p:attrName>r</p:attrName>
                                        </p:attrNameLst>
                                      </p:cBhvr>
                                    </p:animRot>
                                    <p:animRot by="-240000">
                                      <p:cBhvr>
                                        <p:cTn id="22" dur="200" fill="hold">
                                          <p:stCondLst>
                                            <p:cond delay="600"/>
                                          </p:stCondLst>
                                        </p:cTn>
                                        <p:tgtEl>
                                          <p:spTgt spid="3">
                                            <p:txEl>
                                              <p:pRg st="1" end="1"/>
                                            </p:txEl>
                                          </p:spTgt>
                                        </p:tgtEl>
                                        <p:attrNameLst>
                                          <p:attrName>r</p:attrName>
                                        </p:attrNameLst>
                                      </p:cBhvr>
                                    </p:animRot>
                                    <p:animRot by="120000">
                                      <p:cBhvr>
                                        <p:cTn id="23" dur="200" fill="hold">
                                          <p:stCondLst>
                                            <p:cond delay="800"/>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496" y="533400"/>
            <a:ext cx="7772400" cy="1676400"/>
          </a:xfrm>
        </p:spPr>
        <p:txBody>
          <a:bodyPr>
            <a:normAutofit fontScale="90000"/>
          </a:bodyPr>
          <a:lstStyle/>
          <a:p>
            <a:pPr algn="ctr"/>
            <a:r>
              <a:rPr lang="en-US" dirty="0" smtClean="0"/>
              <a:t>.</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trọng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2426918"/>
            <a:ext cx="6629400" cy="3722318"/>
          </a:xfrm>
          <a:prstGeom prst="rect">
            <a:avLst/>
          </a:prstGeom>
        </p:spPr>
      </p:pic>
    </p:spTree>
    <p:extLst>
      <p:ext uri="{BB962C8B-B14F-4D97-AF65-F5344CB8AC3E}">
        <p14:creationId xmlns:p14="http://schemas.microsoft.com/office/powerpoint/2010/main" val="1145521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Scale>
                                      <p:cBhvr>
                                        <p:cTn id="1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
                                        </p:tgtEl>
                                        <p:attrNameLst>
                                          <p:attrName>ppt_x</p:attrName>
                                          <p:attrName>ppt_y</p:attrName>
                                        </p:attrNameLst>
                                      </p:cBhvr>
                                    </p:animMotion>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pPr>
              <a:buFont typeface="Wingdings" pitchFamily="2" charset="2"/>
              <a:buChar char="v"/>
            </a:pPr>
            <a:r>
              <a:rPr lang="en-US" dirty="0" err="1" smtClean="0">
                <a:solidFill>
                  <a:srgbClr val="FF0000"/>
                </a:solidFill>
                <a:latin typeface="Times New Roman" pitchFamily="18" charset="0"/>
                <a:cs typeface="Times New Roman" pitchFamily="18" charset="0"/>
              </a:rPr>
              <a:t>Chồng</a:t>
            </a:r>
            <a:r>
              <a:rPr lang="en-US" dirty="0" smtClean="0">
                <a:solidFill>
                  <a:srgbClr val="FF0000"/>
                </a:solidFill>
                <a:latin typeface="Times New Roman" pitchFamily="18" charset="0"/>
                <a:cs typeface="Times New Roman" pitchFamily="18" charset="0"/>
              </a:rPr>
              <a:t>:</a:t>
            </a:r>
          </a:p>
          <a:p>
            <a:pPr>
              <a:buFont typeface="Wingdings" pitchFamily="2" charset="2"/>
              <a:buChar char="Ø"/>
            </a:pP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dạy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vợ</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đoan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trang</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chủ</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mọi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đình</a:t>
            </a:r>
            <a:r>
              <a:rPr lang="en-US" dirty="0" smtClean="0"/>
              <a:t>.</a:t>
            </a:r>
            <a:endParaRPr lang="en-US" dirty="0"/>
          </a:p>
        </p:txBody>
      </p:sp>
      <p:sp>
        <p:nvSpPr>
          <p:cNvPr id="11" name="Title 10"/>
          <p:cNvSpPr>
            <a:spLocks noGrp="1"/>
          </p:cNvSpPr>
          <p:nvPr>
            <p:ph type="title"/>
          </p:nvPr>
        </p:nvSpPr>
        <p:spPr/>
        <p:txBody>
          <a:bodyPr>
            <a:normAutofit/>
          </a:bodyPr>
          <a:lstStyle/>
          <a:p>
            <a:r>
              <a:rPr lang="en-US" dirty="0" smtClean="0">
                <a:latin typeface="Times New Roman" pitchFamily="18" charset="0"/>
                <a:cs typeface="Times New Roman" pitchFamily="18" charset="0"/>
              </a:rPr>
              <a:t>CHỊU ĐỊNH KIẾN GIỚI</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98571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11"/>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5" presetClass="emph" presetSubtype="0" nodeType="clickEffect">
                                  <p:stCondLst>
                                    <p:cond delay="0"/>
                                  </p:stCondLst>
                                  <p:iterate type="lt">
                                    <p:tmAbs val="25"/>
                                  </p:iterate>
                                  <p:childTnLst>
                                    <p:set>
                                      <p:cBhvr override="childStyle">
                                        <p:cTn id="10" dur="indefinite"/>
                                        <p:tgtEl>
                                          <p:spTgt spid="12">
                                            <p:txEl>
                                              <p:pRg st="0" end="0"/>
                                            </p:txEl>
                                          </p:spTgt>
                                        </p:tgtEl>
                                        <p:attrNameLst>
                                          <p:attrName>style.fontWeight</p:attrName>
                                        </p:attrNameLst>
                                      </p:cBhvr>
                                      <p:to>
                                        <p:strVal val="bold"/>
                                      </p:to>
                                    </p:set>
                                  </p:childTnLst>
                                </p:cTn>
                              </p:par>
                            </p:childTnLst>
                          </p:cTn>
                        </p:par>
                      </p:childTnLst>
                    </p:cTn>
                  </p:par>
                  <p:par>
                    <p:cTn id="11" fill="hold">
                      <p:stCondLst>
                        <p:cond delay="indefinite"/>
                      </p:stCondLst>
                      <p:childTnLst>
                        <p:par>
                          <p:cTn id="12" fill="hold">
                            <p:stCondLst>
                              <p:cond delay="0"/>
                            </p:stCondLst>
                            <p:childTnLst>
                              <p:par>
                                <p:cTn id="13" presetID="15" presetClass="emph" presetSubtype="0" nodeType="clickEffect">
                                  <p:stCondLst>
                                    <p:cond delay="0"/>
                                  </p:stCondLst>
                                  <p:iterate type="lt">
                                    <p:tmAbs val="25"/>
                                  </p:iterate>
                                  <p:childTnLst>
                                    <p:set>
                                      <p:cBhvr override="childStyle">
                                        <p:cTn id="14" dur="indefinite"/>
                                        <p:tgtEl>
                                          <p:spTgt spid="12">
                                            <p:txEl>
                                              <p:pRg st="1" end="1"/>
                                            </p:txEl>
                                          </p:spTgt>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15" presetClass="emph" presetSubtype="0" nodeType="clickEffect">
                                  <p:stCondLst>
                                    <p:cond delay="0"/>
                                  </p:stCondLst>
                                  <p:iterate type="lt">
                                    <p:tmAbs val="25"/>
                                  </p:iterate>
                                  <p:childTnLst>
                                    <p:set>
                                      <p:cBhvr override="childStyle">
                                        <p:cTn id="18" dur="indefinite"/>
                                        <p:tgtEl>
                                          <p:spTgt spid="12">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1073</TotalTime>
  <Words>923</Words>
  <Application>Microsoft Office PowerPoint</Application>
  <PresentationFormat>On-screen Show (4:3)</PresentationFormat>
  <Paragraphs>62</Paragraphs>
  <Slides>30</Slides>
  <Notes>0</Notes>
  <HiddenSlides>0</HiddenSlides>
  <MMClips>1</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Concourse</vt:lpstr>
      <vt:lpstr>BẤT BÌNH ĐẲNG VỀ GIỚI</vt:lpstr>
      <vt:lpstr>Khái niệm </vt:lpstr>
      <vt:lpstr>Nguyên nhân</vt:lpstr>
      <vt:lpstr>PowerPoint Presentation</vt:lpstr>
      <vt:lpstr>PowerPoint Presentation</vt:lpstr>
      <vt:lpstr>Có một giả thuyết đặt ra là do phụ nữ</vt:lpstr>
      <vt:lpstr>Thực trạng </vt:lpstr>
      <vt:lpstr>. Người đàn ông chiếm những vị trí  quan trọng trong xã hội</vt:lpstr>
      <vt:lpstr>CHỊU ĐỊNH KIẾN GIỚI</vt:lpstr>
      <vt:lpstr>PowerPoint Presentation</vt:lpstr>
      <vt:lpstr>Và kết quả</vt:lpstr>
      <vt:lpstr>Bất bình đẳng giới giữa thành thị  và nông thôn</vt:lpstr>
      <vt:lpstr>PowerPoint Presentation</vt:lpstr>
      <vt:lpstr> Nông thôn</vt:lpstr>
      <vt:lpstr>Tâm lí</vt:lpstr>
      <vt:lpstr>PowerPoint Presentation</vt:lpstr>
      <vt:lpstr>PowerPoint Presentation</vt:lpstr>
      <vt:lpstr>Hệ lụy</vt:lpstr>
      <vt:lpstr>PowerPoint Presentation</vt:lpstr>
      <vt:lpstr>Thành thị</vt:lpstr>
      <vt:lpstr>PowerPoint Presentation</vt:lpstr>
      <vt:lpstr>Việt nam và thế giới</vt:lpstr>
      <vt:lpstr>PowerPoint Presentation</vt:lpstr>
      <vt:lpstr>Tiền lương </vt:lpstr>
      <vt:lpstr>PowerPoint Presentation</vt:lpstr>
      <vt:lpstr>PowerPoint Presentation</vt:lpstr>
      <vt:lpstr>Mục tiêu</vt:lpstr>
      <vt:lpstr>PowerPoint Presentation</vt:lpstr>
      <vt:lpstr>Đã đến lúc phụ nữ hành động</vt:lpstr>
      <vt:lpstr>Cảm ơn các bạn đã lắng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Trung Tu</dc:creator>
  <cp:lastModifiedBy>user</cp:lastModifiedBy>
  <cp:revision>61</cp:revision>
  <dcterms:created xsi:type="dcterms:W3CDTF">2013-10-17T00:21:13Z</dcterms:created>
  <dcterms:modified xsi:type="dcterms:W3CDTF">2013-10-22T05:41:44Z</dcterms:modified>
</cp:coreProperties>
</file>