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25"/>
  </p:notesMasterIdLst>
  <p:sldIdLst>
    <p:sldId id="257" r:id="rId2"/>
    <p:sldId id="294" r:id="rId3"/>
    <p:sldId id="295" r:id="rId4"/>
    <p:sldId id="299" r:id="rId5"/>
    <p:sldId id="259" r:id="rId6"/>
    <p:sldId id="300" r:id="rId7"/>
    <p:sldId id="303" r:id="rId8"/>
    <p:sldId id="281" r:id="rId9"/>
    <p:sldId id="263" r:id="rId10"/>
    <p:sldId id="285" r:id="rId11"/>
    <p:sldId id="286" r:id="rId12"/>
    <p:sldId id="292" r:id="rId13"/>
    <p:sldId id="279" r:id="rId14"/>
    <p:sldId id="265" r:id="rId15"/>
    <p:sldId id="284" r:id="rId16"/>
    <p:sldId id="301" r:id="rId17"/>
    <p:sldId id="302" r:id="rId18"/>
    <p:sldId id="269" r:id="rId19"/>
    <p:sldId id="273" r:id="rId20"/>
    <p:sldId id="276" r:id="rId21"/>
    <p:sldId id="277" r:id="rId22"/>
    <p:sldId id="298"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0" d="100"/>
          <a:sy n="60" d="100"/>
        </p:scale>
        <p:origin x="-78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1AE22B3-A4D6-462E-9B80-19DCD7C32E87}" type="datetimeFigureOut">
              <a:rPr lang="en-US" smtClean="0"/>
              <a:pPr/>
              <a:t>27/10/2013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018D05-9C99-41C5-9BA5-61CCD58B94F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1018D05-9C99-41C5-9BA5-61CCD58B94FB}"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018D05-9C99-41C5-9BA5-61CCD58B94FB}" type="slidenum">
              <a:rPr lang="en-US" smtClean="0"/>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018D05-9C99-41C5-9BA5-61CCD58B94FB}" type="slidenum">
              <a:rPr lang="en-US" smtClean="0"/>
              <a:pPr/>
              <a:t>23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52CBECF-1EFA-40EE-8B54-403F210EB91E}" type="datetime1">
              <a:rPr lang="en-US" smtClean="0"/>
              <a:t>27/10/2013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AA45E3D-2D2F-4226-BA86-BC0A293ED4F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355D4B3-BFC2-42D3-B6DE-293E0A7E79C5}" type="datetime1">
              <a:rPr lang="en-US" smtClean="0"/>
              <a:t>27/10/2013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E9C0C96-706D-4E19-8100-8319EB685CE4}" type="datetime1">
              <a:rPr lang="en-US" smtClean="0"/>
              <a:t>27/10/2013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4EABFD0-CF29-47D7-B5D2-9AB2D693694B}" type="datetime1">
              <a:rPr lang="en-US" smtClean="0"/>
              <a:t>27/10/2013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277B85FB-1DDA-43AA-9CF4-6D5C0EE97E89}" type="datetime1">
              <a:rPr lang="en-US" smtClean="0"/>
              <a:t>27/10/2013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A45E3D-2D2F-4226-BA86-BC0A293ED4FE}"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5E8F617-DD86-4B83-BCE8-1DA3E216EA88}" type="datetime1">
              <a:rPr lang="en-US" smtClean="0"/>
              <a:t>27/10/2013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AED1764-11D9-469A-9EEC-82C47CE091AB}" type="datetime1">
              <a:rPr lang="en-US" smtClean="0"/>
              <a:t>27/10/2013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E698795-1CC7-4AE7-A215-31FB708913A0}" type="datetime1">
              <a:rPr lang="en-US" smtClean="0"/>
              <a:t>27/10/2013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73F114-7FC6-42F3-91FF-27400523AC45}" type="datetime1">
              <a:rPr lang="en-US" smtClean="0"/>
              <a:t>27/10/2013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69551A2-08C1-4515-A5CD-454C7640F6D5}" type="datetime1">
              <a:rPr lang="en-US" smtClean="0"/>
              <a:t>27/10/2013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A45E3D-2D2F-4226-BA86-BC0A293ED4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D6B2BC3-5921-41BF-BFAD-12AE63E16C2F}" type="datetime1">
              <a:rPr lang="en-US" smtClean="0"/>
              <a:t>27/10/2013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AA45E3D-2D2F-4226-BA86-BC0A293ED4FE}"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1FE6EFC-826E-4A8E-BDC9-390A2AC749BC}" type="datetime1">
              <a:rPr lang="en-US" smtClean="0"/>
              <a:t>27/10/2013</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AA45E3D-2D2F-4226-BA86-BC0A293ED4FE}"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1096962"/>
          </a:xfrm>
        </p:spPr>
        <p:txBody>
          <a:bodyPr>
            <a:normAutofit/>
          </a:bodyPr>
          <a:lstStyle/>
          <a:p>
            <a:pPr algn="ctr"/>
            <a:r>
              <a:rPr lang="en-US" sz="2800" b="1" dirty="0" smtClean="0">
                <a:solidFill>
                  <a:schemeClr val="accent2">
                    <a:lumMod val="75000"/>
                  </a:schemeClr>
                </a:solidFill>
                <a:latin typeface="Times New Roman" pitchFamily="18" charset="0"/>
                <a:cs typeface="Times New Roman" pitchFamily="18" charset="0"/>
              </a:rPr>
              <a:t>TRƯỜNG  ĐẠI HỌC NÔNG LÂM TP.HCM</a:t>
            </a:r>
            <a:br>
              <a:rPr lang="en-US" sz="2800" b="1" dirty="0" smtClean="0">
                <a:solidFill>
                  <a:schemeClr val="accent2">
                    <a:lumMod val="75000"/>
                  </a:schemeClr>
                </a:solidFill>
                <a:latin typeface="Times New Roman" pitchFamily="18" charset="0"/>
                <a:cs typeface="Times New Roman" pitchFamily="18" charset="0"/>
              </a:rPr>
            </a:br>
            <a:r>
              <a:rPr lang="en-US" sz="2800" b="1" dirty="0" smtClean="0">
                <a:solidFill>
                  <a:schemeClr val="accent2">
                    <a:lumMod val="75000"/>
                  </a:schemeClr>
                </a:solidFill>
                <a:latin typeface="Times New Roman" pitchFamily="18" charset="0"/>
                <a:cs typeface="Times New Roman" pitchFamily="18" charset="0"/>
              </a:rPr>
              <a:t>KHOA QUẢN LÍ ĐẤT ĐAI &amp; BĐS</a:t>
            </a:r>
            <a:endParaRPr lang="en-US" sz="2800" dirty="0">
              <a:solidFill>
                <a:schemeClr val="accent2">
                  <a:lumMod val="75000"/>
                </a:schemeClr>
              </a:solidFill>
            </a:endParaRPr>
          </a:p>
        </p:txBody>
      </p:sp>
      <p:sp>
        <p:nvSpPr>
          <p:cNvPr id="3" name="Content Placeholder 2"/>
          <p:cNvSpPr>
            <a:spLocks noGrp="1"/>
          </p:cNvSpPr>
          <p:nvPr>
            <p:ph idx="1"/>
          </p:nvPr>
        </p:nvSpPr>
        <p:spPr>
          <a:xfrm>
            <a:off x="0" y="2438400"/>
            <a:ext cx="9144000" cy="1905000"/>
          </a:xfrm>
        </p:spPr>
        <p:txBody>
          <a:bodyPr>
            <a:noAutofit/>
          </a:bodyPr>
          <a:lstStyle/>
          <a:p>
            <a:pPr algn="ctr">
              <a:buNone/>
            </a:pPr>
            <a:r>
              <a:rPr lang="en-US" sz="3200" dirty="0" smtClean="0">
                <a:solidFill>
                  <a:schemeClr val="accent2">
                    <a:lumMod val="75000"/>
                  </a:schemeClr>
                </a:solidFill>
              </a:rPr>
              <a:t>BÀI THUYẾT TRÌNH MÔN HỌC: MÔI GIỚI BĐS</a:t>
            </a:r>
          </a:p>
          <a:p>
            <a:pPr algn="ctr">
              <a:buNone/>
            </a:pPr>
            <a:r>
              <a:rPr lang="en-US" sz="3200" dirty="0" smtClean="0">
                <a:solidFill>
                  <a:srgbClr val="92D050"/>
                </a:solidFill>
              </a:rPr>
              <a:t> CHỦ ĐỀ : </a:t>
            </a:r>
            <a:r>
              <a:rPr lang="en-US" sz="3200" dirty="0" smtClean="0">
                <a:solidFill>
                  <a:srgbClr val="FF0000"/>
                </a:solidFill>
                <a:latin typeface="Times New Roman" pitchFamily="18" charset="0"/>
                <a:cs typeface="Times New Roman" pitchFamily="18" charset="0"/>
              </a:rPr>
              <a:t>KỸ NĂNG ĐÀM PHÁN TRONG </a:t>
            </a:r>
            <a:br>
              <a:rPr lang="en-US" sz="3200" dirty="0" smtClean="0">
                <a:solidFill>
                  <a:srgbClr val="FF0000"/>
                </a:solidFill>
                <a:latin typeface="Times New Roman" pitchFamily="18" charset="0"/>
                <a:cs typeface="Times New Roman" pitchFamily="18" charset="0"/>
              </a:rPr>
            </a:br>
            <a:r>
              <a:rPr lang="en-US" sz="3200" dirty="0" smtClean="0">
                <a:solidFill>
                  <a:srgbClr val="FF0000"/>
                </a:solidFill>
                <a:latin typeface="Times New Roman" pitchFamily="18" charset="0"/>
                <a:cs typeface="Times New Roman" pitchFamily="18" charset="0"/>
              </a:rPr>
              <a:t>MÔI GIỚI BẤT ĐỘNG SẢN.</a:t>
            </a:r>
          </a:p>
          <a:p>
            <a:pPr algn="ctr">
              <a:buNone/>
            </a:pPr>
            <a:endParaRPr lang="en-US" sz="3200" dirty="0" smtClean="0">
              <a:solidFill>
                <a:srgbClr val="FF0000"/>
              </a:solidFill>
              <a:latin typeface="Times New Roman" pitchFamily="18" charset="0"/>
              <a:cs typeface="Times New Roman" pitchFamily="18" charset="0"/>
            </a:endParaRPr>
          </a:p>
          <a:p>
            <a:pPr>
              <a:buNone/>
            </a:pPr>
            <a:endParaRPr lang="en-US" sz="3200" dirty="0" smtClean="0"/>
          </a:p>
          <a:p>
            <a:pPr algn="just">
              <a:buNone/>
            </a:pPr>
            <a:r>
              <a:rPr lang="en-US" sz="3200" dirty="0" smtClean="0"/>
              <a:t/>
            </a:r>
            <a:br>
              <a:rPr lang="en-US" sz="3200" dirty="0" smtClean="0"/>
            </a:br>
            <a:endParaRPr lang="en-US" sz="3200" dirty="0" smtClean="0"/>
          </a:p>
          <a:p>
            <a:endParaRPr lang="en-US" sz="3200" dirty="0"/>
          </a:p>
        </p:txBody>
      </p:sp>
      <p:sp>
        <p:nvSpPr>
          <p:cNvPr id="4" name="Rectangle 3"/>
          <p:cNvSpPr/>
          <p:nvPr/>
        </p:nvSpPr>
        <p:spPr>
          <a:xfrm>
            <a:off x="1524000" y="4800600"/>
            <a:ext cx="7620000" cy="1569660"/>
          </a:xfrm>
          <a:prstGeom prst="rect">
            <a:avLst/>
          </a:prstGeom>
        </p:spPr>
        <p:txBody>
          <a:bodyPr wrap="square">
            <a:spAutoFit/>
          </a:bodyPr>
          <a:lstStyle/>
          <a:p>
            <a:pPr lvl="1"/>
            <a:r>
              <a:rPr lang="en-US" sz="2400" b="1" dirty="0" smtClean="0">
                <a:solidFill>
                  <a:schemeClr val="accent4">
                    <a:lumMod val="50000"/>
                  </a:schemeClr>
                </a:solidFill>
                <a:latin typeface="Times New Roman" pitchFamily="18" charset="0"/>
                <a:cs typeface="Times New Roman" pitchFamily="18" charset="0"/>
              </a:rPr>
              <a:t>GVHD: </a:t>
            </a:r>
            <a:r>
              <a:rPr lang="en-US" sz="2400" b="1" dirty="0" err="1" smtClean="0">
                <a:solidFill>
                  <a:schemeClr val="accent4">
                    <a:lumMod val="50000"/>
                  </a:schemeClr>
                </a:solidFill>
                <a:latin typeface="Times New Roman" pitchFamily="18" charset="0"/>
                <a:cs typeface="Times New Roman" pitchFamily="18" charset="0"/>
              </a:rPr>
              <a:t>ThS</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Nguyễn</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Đức</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Thành</a:t>
            </a:r>
            <a:r>
              <a:rPr lang="en-US" sz="2400" b="1" dirty="0" smtClean="0">
                <a:solidFill>
                  <a:schemeClr val="accent4">
                    <a:lumMod val="50000"/>
                  </a:schemeClr>
                </a:solidFill>
                <a:latin typeface="Times New Roman" pitchFamily="18" charset="0"/>
                <a:cs typeface="Times New Roman" pitchFamily="18" charset="0"/>
              </a:rPr>
              <a:t/>
            </a:r>
            <a:br>
              <a:rPr lang="en-US" sz="2400" b="1" dirty="0" smtClean="0">
                <a:solidFill>
                  <a:schemeClr val="accent4">
                    <a:lumMod val="50000"/>
                  </a:schemeClr>
                </a:solidFill>
                <a:latin typeface="Times New Roman" pitchFamily="18" charset="0"/>
                <a:cs typeface="Times New Roman" pitchFamily="18" charset="0"/>
              </a:rPr>
            </a:br>
            <a:r>
              <a:rPr lang="en-US" sz="2400" b="1" dirty="0" err="1" smtClean="0">
                <a:solidFill>
                  <a:schemeClr val="accent4">
                    <a:lumMod val="50000"/>
                  </a:schemeClr>
                </a:solidFill>
                <a:latin typeface="Times New Roman" pitchFamily="18" charset="0"/>
                <a:cs typeface="Times New Roman" pitchFamily="18" charset="0"/>
              </a:rPr>
              <a:t>SVthực</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hiện</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Lưu</a:t>
            </a:r>
            <a:r>
              <a:rPr lang="en-US" sz="2400" b="1" dirty="0" smtClean="0">
                <a:solidFill>
                  <a:schemeClr val="accent4">
                    <a:lumMod val="50000"/>
                  </a:schemeClr>
                </a:solidFill>
                <a:latin typeface="Times New Roman" pitchFamily="18" charset="0"/>
                <a:cs typeface="Times New Roman" pitchFamily="18" charset="0"/>
              </a:rPr>
              <a:t> Kim </a:t>
            </a:r>
            <a:r>
              <a:rPr lang="en-US" sz="2400" b="1" dirty="0" err="1" smtClean="0">
                <a:solidFill>
                  <a:schemeClr val="accent4">
                    <a:lumMod val="50000"/>
                  </a:schemeClr>
                </a:solidFill>
                <a:latin typeface="Times New Roman" pitchFamily="18" charset="0"/>
                <a:cs typeface="Times New Roman" pitchFamily="18" charset="0"/>
              </a:rPr>
              <a:t>Ngọc</a:t>
            </a:r>
            <a:r>
              <a:rPr lang="en-US" sz="2400" b="1" dirty="0" smtClean="0">
                <a:solidFill>
                  <a:schemeClr val="accent4">
                    <a:lumMod val="50000"/>
                  </a:schemeClr>
                </a:solidFill>
                <a:latin typeface="Times New Roman" pitchFamily="18" charset="0"/>
                <a:cs typeface="Times New Roman" pitchFamily="18" charset="0"/>
              </a:rPr>
              <a:t>                       10135073</a:t>
            </a:r>
            <a:br>
              <a:rPr lang="en-US" sz="2400" b="1" dirty="0" smtClean="0">
                <a:solidFill>
                  <a:schemeClr val="accent4">
                    <a:lumMod val="50000"/>
                  </a:schemeClr>
                </a:solidFill>
                <a:latin typeface="Times New Roman" pitchFamily="18" charset="0"/>
                <a:cs typeface="Times New Roman" pitchFamily="18" charset="0"/>
              </a:rPr>
            </a:b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Nguyễn</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Thanh</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Tuyền</a:t>
            </a:r>
            <a:r>
              <a:rPr lang="en-US" sz="2400" b="1" dirty="0" smtClean="0">
                <a:solidFill>
                  <a:schemeClr val="accent4">
                    <a:lumMod val="50000"/>
                  </a:schemeClr>
                </a:solidFill>
                <a:latin typeface="Times New Roman" pitchFamily="18" charset="0"/>
                <a:cs typeface="Times New Roman" pitchFamily="18" charset="0"/>
              </a:rPr>
              <a:t>            10135129</a:t>
            </a:r>
            <a:br>
              <a:rPr lang="en-US" sz="2400" b="1" dirty="0" smtClean="0">
                <a:solidFill>
                  <a:schemeClr val="accent4">
                    <a:lumMod val="50000"/>
                  </a:schemeClr>
                </a:solidFill>
                <a:latin typeface="Times New Roman" pitchFamily="18" charset="0"/>
                <a:cs typeface="Times New Roman" pitchFamily="18" charset="0"/>
              </a:rPr>
            </a:b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Dương</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Thị</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Thanh</a:t>
            </a:r>
            <a:r>
              <a:rPr lang="en-US" sz="2400" b="1" dirty="0" smtClean="0">
                <a:solidFill>
                  <a:schemeClr val="accent4">
                    <a:lumMod val="50000"/>
                  </a:schemeClr>
                </a:solidFill>
                <a:latin typeface="Times New Roman" pitchFamily="18" charset="0"/>
                <a:cs typeface="Times New Roman" pitchFamily="18" charset="0"/>
              </a:rPr>
              <a:t> </a:t>
            </a:r>
            <a:r>
              <a:rPr lang="en-US" sz="2400" b="1" dirty="0" err="1" smtClean="0">
                <a:solidFill>
                  <a:schemeClr val="accent4">
                    <a:lumMod val="50000"/>
                  </a:schemeClr>
                </a:solidFill>
                <a:latin typeface="Times New Roman" pitchFamily="18" charset="0"/>
                <a:cs typeface="Times New Roman" pitchFamily="18" charset="0"/>
              </a:rPr>
              <a:t>Trang</a:t>
            </a:r>
            <a:r>
              <a:rPr lang="en-US" sz="2400" b="1" dirty="0" smtClean="0">
                <a:solidFill>
                  <a:schemeClr val="accent4">
                    <a:lumMod val="50000"/>
                  </a:schemeClr>
                </a:solidFill>
                <a:latin typeface="Times New Roman" pitchFamily="18" charset="0"/>
                <a:cs typeface="Times New Roman" pitchFamily="18" charset="0"/>
              </a:rPr>
              <a:t>       10135113  </a:t>
            </a:r>
          </a:p>
        </p:txBody>
      </p:sp>
      <p:sp>
        <p:nvSpPr>
          <p:cNvPr id="5" name="Slide Number Placeholder 4"/>
          <p:cNvSpPr>
            <a:spLocks noGrp="1"/>
          </p:cNvSpPr>
          <p:nvPr>
            <p:ph type="sldNum" sz="quarter" idx="12"/>
          </p:nvPr>
        </p:nvSpPr>
        <p:spPr/>
        <p:txBody>
          <a:bodyPr/>
          <a:lstStyle/>
          <a:p>
            <a:fld id="{BAA45E3D-2D2F-4226-BA86-BC0A293ED4FE}" type="slidenum">
              <a:rPr lang="en-US" smtClean="0"/>
              <a:pPr/>
              <a:t>1</a:t>
            </a:fld>
            <a:endParaRPr lang="en-US"/>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chor="ctr">
            <a:noAutofit/>
          </a:bodyPr>
          <a:lstStyle/>
          <a:p>
            <a:pPr algn="ctr"/>
            <a:r>
              <a:rPr lang="pt-BR" sz="4000" b="1" dirty="0" smtClean="0">
                <a:latin typeface="Times New Roman" pitchFamily="18" charset="0"/>
                <a:cs typeface="Times New Roman" pitchFamily="18" charset="0"/>
              </a:rPr>
              <a:t>Những điều cần làm để đàm phán thành công</a:t>
            </a: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pt-BR" dirty="0" smtClean="0">
                <a:latin typeface="Times New Roman" pitchFamily="18" charset="0"/>
                <a:cs typeface="Times New Roman" pitchFamily="18" charset="0"/>
              </a:rPr>
              <a:t>Không nên nói về điểm yếu của bạn vào bất cứ lúc nào hay trước mặt bất kỳ ai. </a:t>
            </a:r>
          </a:p>
          <a:p>
            <a:r>
              <a:rPr lang="pt-BR" dirty="0" smtClean="0">
                <a:latin typeface="Times New Roman" pitchFamily="18" charset="0"/>
                <a:cs typeface="Times New Roman" pitchFamily="18" charset="0"/>
              </a:rPr>
              <a:t>Đừng tin vào những đòn " tung hoả mù". </a:t>
            </a:r>
          </a:p>
          <a:p>
            <a:r>
              <a:rPr lang="pt-BR" dirty="0" smtClean="0">
                <a:latin typeface="Times New Roman" pitchFamily="18" charset="0"/>
                <a:cs typeface="Times New Roman" pitchFamily="18" charset="0"/>
              </a:rPr>
              <a:t>Đừng qua tin vào những giả định của bạn</a:t>
            </a:r>
          </a:p>
          <a:p>
            <a:r>
              <a:rPr lang="pt-BR" dirty="0" smtClean="0">
                <a:latin typeface="Times New Roman" pitchFamily="18" charset="0"/>
                <a:cs typeface="Times New Roman" pitchFamily="18" charset="0"/>
              </a:rPr>
              <a:t>Không nên giả định rằng đối phương biết những gì bạn biết</a:t>
            </a:r>
          </a:p>
          <a:p>
            <a:r>
              <a:rPr lang="pt-BR" dirty="0" smtClean="0">
                <a:latin typeface="Times New Roman" pitchFamily="18" charset="0"/>
                <a:cs typeface="Times New Roman" pitchFamily="18" charset="0"/>
              </a:rPr>
              <a:t> Hãy biết kiên nhẫn không nên chấp nhận ngay một lời đề nghị</a:t>
            </a:r>
          </a:p>
          <a:p>
            <a:endParaRPr lang="en-US" dirty="0">
              <a:latin typeface="Times New Roman" pitchFamily="18" charset="0"/>
              <a:cs typeface="Times New Roman" pitchFamily="18" charset="0"/>
            </a:endParaRPr>
          </a:p>
        </p:txBody>
      </p:sp>
      <p:pic>
        <p:nvPicPr>
          <p:cNvPr id="4" name="Picture 6" descr="http://best.edu.vn/Upload/CKFinder/images/NEGOTIATION_HANDSHAKE_LOGO(1).png"/>
          <p:cNvPicPr>
            <a:picLocks noChangeAspect="1" noChangeArrowheads="1"/>
          </p:cNvPicPr>
          <p:nvPr/>
        </p:nvPicPr>
        <p:blipFill>
          <a:blip r:embed="rId3"/>
          <a:srcRect/>
          <a:stretch>
            <a:fillRect/>
          </a:stretch>
        </p:blipFill>
        <p:spPr bwMode="auto">
          <a:xfrm>
            <a:off x="4648200" y="5181600"/>
            <a:ext cx="4048125" cy="1676400"/>
          </a:xfrm>
          <a:prstGeom prst="rect">
            <a:avLst/>
          </a:prstGeom>
          <a:noFill/>
        </p:spPr>
      </p:pic>
      <p:sp>
        <p:nvSpPr>
          <p:cNvPr id="5" name="Slide Number Placeholder 4"/>
          <p:cNvSpPr>
            <a:spLocks noGrp="1"/>
          </p:cNvSpPr>
          <p:nvPr>
            <p:ph type="sldNum" sz="quarter" idx="12"/>
          </p:nvPr>
        </p:nvSpPr>
        <p:spPr/>
        <p:txBody>
          <a:bodyPr/>
          <a:lstStyle/>
          <a:p>
            <a:fld id="{BAA45E3D-2D2F-4226-BA86-BC0A293ED4FE}" type="slidenum">
              <a:rPr lang="en-US" smtClean="0"/>
              <a:pPr/>
              <a:t>10</a:t>
            </a:fld>
            <a:endParaRPr lang="en-US"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4724400"/>
          </a:xfrm>
        </p:spPr>
        <p:txBody>
          <a:bodyPr/>
          <a:lstStyle/>
          <a:p>
            <a:r>
              <a:rPr lang="pt-BR" dirty="0" smtClean="0">
                <a:latin typeface="Times New Roman" pitchFamily="18" charset="0"/>
                <a:cs typeface="Times New Roman" pitchFamily="18" charset="0"/>
              </a:rPr>
              <a:t>Không nên đàm phán quá nhanh</a:t>
            </a:r>
          </a:p>
          <a:p>
            <a:r>
              <a:rPr lang="pt-BR" dirty="0" smtClean="0">
                <a:latin typeface="Times New Roman" pitchFamily="18" charset="0"/>
                <a:cs typeface="Times New Roman" pitchFamily="18" charset="0"/>
              </a:rPr>
              <a:t>Không nên sử dụng tất cả những lợi thế mà bạn có</a:t>
            </a:r>
          </a:p>
          <a:p>
            <a:r>
              <a:rPr lang="pt-BR" dirty="0" smtClean="0">
                <a:latin typeface="Times New Roman" pitchFamily="18" charset="0"/>
                <a:cs typeface="Times New Roman" pitchFamily="18" charset="0"/>
              </a:rPr>
              <a:t>Đừng quên rằng không bao giờ có một mức giá thích hợp cho một tài sản không vừa ý.</a:t>
            </a:r>
            <a:endParaRPr lang="en-US" dirty="0" smtClean="0">
              <a:latin typeface="Times New Roman" pitchFamily="18" charset="0"/>
              <a:cs typeface="Times New Roman" pitchFamily="18" charset="0"/>
            </a:endParaRPr>
          </a:p>
          <a:p>
            <a:r>
              <a:rPr lang="pt-BR" dirty="0" smtClean="0">
                <a:latin typeface="Times New Roman" pitchFamily="18" charset="0"/>
                <a:cs typeface="Times New Roman" pitchFamily="18" charset="0"/>
              </a:rPr>
              <a:t>Cần tỏ ra thiếu quyết đoán trong việc kéo dài thời gian đàm phán.</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11</a:t>
            </a:fld>
            <a:endParaRPr lang="en-US"/>
          </a:p>
        </p:txBody>
      </p:sp>
      <p:pic>
        <p:nvPicPr>
          <p:cNvPr id="5" name="Picture 12" descr="26v"/>
          <p:cNvPicPr>
            <a:picLocks noChangeAspect="1" noChangeArrowheads="1"/>
          </p:cNvPicPr>
          <p:nvPr/>
        </p:nvPicPr>
        <p:blipFill>
          <a:blip r:embed="rId2"/>
          <a:srcRect/>
          <a:stretch>
            <a:fillRect/>
          </a:stretch>
        </p:blipFill>
        <p:spPr bwMode="auto">
          <a:xfrm>
            <a:off x="3124200" y="3619500"/>
            <a:ext cx="5486400" cy="3238500"/>
          </a:xfrm>
          <a:prstGeom prst="rect">
            <a:avLst/>
          </a:prstGeom>
          <a:noFill/>
        </p:spPr>
      </p:pic>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743712"/>
          </a:xfrm>
        </p:spPr>
        <p:txBody>
          <a:bodyPr>
            <a:noAutofit/>
          </a:bodyPr>
          <a:lstStyle/>
          <a:p>
            <a:r>
              <a:rPr lang="en-US" sz="4400" dirty="0" err="1" smtClean="0">
                <a:latin typeface="Times New Roman" pitchFamily="18" charset="0"/>
                <a:cs typeface="Times New Roman" pitchFamily="18" charset="0"/>
              </a:rPr>
              <a:t>Những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điều</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tránh</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sử</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dụng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khi</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đàm</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phán</a:t>
            </a:r>
            <a:endParaRPr lang="en-US" sz="44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pPr>
              <a:buNone/>
            </a:pPr>
            <a:r>
              <a:rPr lang="en-US" dirty="0" smtClean="0">
                <a:latin typeface="Times New Roman" pitchFamily="18" charset="0"/>
                <a:cs typeface="Times New Roman" pitchFamily="18" charset="0"/>
              </a:rPr>
              <a:t>1. 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trong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khoảng</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2. </a:t>
            </a:r>
            <a:r>
              <a:rPr lang="en-US" b="1"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Tôi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nghĩ</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chúng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thúc</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đàm</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phán</a:t>
            </a:r>
            <a:r>
              <a:rPr lang="en-US"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3. “</a:t>
            </a:r>
            <a:r>
              <a:rPr lang="en-US" b="1" dirty="0" err="1" smtClean="0">
                <a:latin typeface="Times New Roman" pitchFamily="18" charset="0"/>
                <a:cs typeface="Times New Roman" pitchFamily="18" charset="0"/>
              </a:rPr>
              <a:t>Tại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sao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bạn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không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một</a:t>
            </a:r>
            <a:r>
              <a:rPr lang="en-US" b="1" dirty="0" smtClean="0">
                <a:latin typeface="Times New Roman" pitchFamily="18" charset="0"/>
                <a:cs typeface="Times New Roman" pitchFamily="18" charset="0"/>
              </a:rPr>
              <a:t> con </a:t>
            </a:r>
            <a:r>
              <a:rPr lang="en-US" b="1" dirty="0" err="1" smtClean="0">
                <a:latin typeface="Times New Roman" pitchFamily="18" charset="0"/>
                <a:cs typeface="Times New Roman" pitchFamily="18" charset="0"/>
              </a:rPr>
              <a:t>số</a:t>
            </a:r>
            <a:r>
              <a:rPr lang="en-US" b="1"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4. </a:t>
            </a:r>
            <a:r>
              <a:rPr lang="en-US" b="1" dirty="0" smtClean="0">
                <a:latin typeface="Times New Roman" pitchFamily="18" charset="0"/>
                <a:cs typeface="Times New Roman" pitchFamily="18" charset="0"/>
              </a:rPr>
              <a:t>“</a:t>
            </a:r>
            <a:r>
              <a:rPr lang="en-US" b="1" dirty="0" err="1" smtClean="0">
                <a:latin typeface="Times New Roman" pitchFamily="18" charset="0"/>
                <a:cs typeface="Times New Roman" pitchFamily="18" charset="0"/>
              </a:rPr>
              <a:t>Tôi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người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đưa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ra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quyết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định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cuối</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cùng</a:t>
            </a:r>
            <a:r>
              <a:rPr lang="en-US" b="1"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5. 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trích</a:t>
            </a:r>
            <a:r>
              <a:rPr lang="en-US" dirty="0" smtClean="0">
                <a:latin typeface="Times New Roman" pitchFamily="18" charset="0"/>
                <a:cs typeface="Times New Roman" pitchFamily="18" charset="0"/>
              </a:rPr>
              <a:t> &amp; </a:t>
            </a:r>
            <a:r>
              <a:rPr lang="en-US" dirty="0" err="1" smtClean="0">
                <a:latin typeface="Times New Roman" pitchFamily="18" charset="0"/>
                <a:cs typeface="Times New Roman" pitchFamily="18" charset="0"/>
              </a:rPr>
              <a:t>bối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rối</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pic>
        <p:nvPicPr>
          <p:cNvPr id="4" name="Picture 3" descr="http://best.edu.vn/Upload/CKFinder/images/Dam%20phan%2003.PNG"/>
          <p:cNvPicPr/>
          <p:nvPr/>
        </p:nvPicPr>
        <p:blipFill>
          <a:blip r:embed="rId2"/>
          <a:srcRect/>
          <a:stretch>
            <a:fillRect/>
          </a:stretch>
        </p:blipFill>
        <p:spPr bwMode="auto">
          <a:xfrm>
            <a:off x="4419600" y="4038600"/>
            <a:ext cx="3752850" cy="2543175"/>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AA45E3D-2D2F-4226-BA86-BC0A293ED4FE}" type="slidenum">
              <a:rPr lang="en-US" smtClean="0"/>
              <a:pPr/>
              <a:t>12</a:t>
            </a:fld>
            <a:endParaRPr lang="en-US"/>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
            <a:ext cx="9144000" cy="1143000"/>
          </a:xfrm>
        </p:spPr>
        <p:txBody>
          <a:bodyPr>
            <a:noAutofit/>
          </a:bodyPr>
          <a:lstStyle/>
          <a:p>
            <a:r>
              <a:rPr lang="en-US" sz="2800" b="1" dirty="0" smtClean="0">
                <a:latin typeface="Times New Roman" pitchFamily="18" charset="0"/>
                <a:cs typeface="Times New Roman" pitchFamily="18" charset="0"/>
              </a:rPr>
              <a:t>6 </a:t>
            </a:r>
            <a:r>
              <a:rPr lang="en-US" sz="2800" b="1" dirty="0" err="1" smtClean="0">
                <a:latin typeface="Times New Roman" pitchFamily="18" charset="0"/>
                <a:cs typeface="Times New Roman" pitchFamily="18" charset="0"/>
              </a:rPr>
              <a:t>nguyên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tắc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thuyết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phục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có</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thể</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sử</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dụng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để</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biến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yêu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cầu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bạn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đối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với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khách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hàng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trở</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thành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hiện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thực</a:t>
            </a:r>
            <a:endParaRPr lang="en-US" sz="2800" dirty="0">
              <a:latin typeface="Times New Roman" pitchFamily="18" charset="0"/>
              <a:cs typeface="Times New Roman" pitchFamily="18" charset="0"/>
            </a:endParaRPr>
          </a:p>
        </p:txBody>
      </p:sp>
      <p:sp>
        <p:nvSpPr>
          <p:cNvPr id="3" name="Content Placeholder 2"/>
          <p:cNvSpPr>
            <a:spLocks noGrp="1"/>
          </p:cNvSpPr>
          <p:nvPr>
            <p:ph idx="1"/>
          </p:nvPr>
        </p:nvSpPr>
        <p:spPr>
          <a:xfrm>
            <a:off x="504496" y="1692166"/>
            <a:ext cx="8229600" cy="4191000"/>
          </a:xfrm>
        </p:spPr>
        <p:txBody>
          <a:bodyPr/>
          <a:lstStyle/>
          <a:p>
            <a:pPr>
              <a:buNone/>
            </a:pPr>
            <a:r>
              <a:rPr lang="en-US" dirty="0" smtClean="0">
                <a:latin typeface="Times New Roman" pitchFamily="18" charset="0"/>
                <a:cs typeface="Times New Roman" pitchFamily="18" charset="0"/>
              </a:rPr>
              <a:t>1.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đổi</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khan </a:t>
            </a:r>
            <a:r>
              <a:rPr lang="en-US" dirty="0" err="1" smtClean="0">
                <a:latin typeface="Times New Roman" pitchFamily="18" charset="0"/>
                <a:cs typeface="Times New Roman" pitchFamily="18" charset="0"/>
              </a:rPr>
              <a:t>hiếm</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3.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nhiệm</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4.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cam </a:t>
            </a:r>
            <a:r>
              <a:rPr lang="en-US" dirty="0" err="1" smtClean="0">
                <a:latin typeface="Times New Roman" pitchFamily="18" charset="0"/>
                <a:cs typeface="Times New Roman" pitchFamily="18" charset="0"/>
              </a:rPr>
              <a:t>kết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5.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trí</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6. </a:t>
            </a:r>
            <a:r>
              <a:rPr lang="en-US" dirty="0" err="1" smtClean="0">
                <a:latin typeface="Times New Roman" pitchFamily="18" charset="0"/>
                <a:cs typeface="Times New Roman" pitchFamily="18" charset="0"/>
              </a:rPr>
              <a:t>Nguyên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tắc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yêu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mến</a:t>
            </a:r>
            <a:endParaRPr lang="en-US" dirty="0">
              <a:latin typeface="Times New Roman" pitchFamily="18" charset="0"/>
              <a:cs typeface="Times New Roman" pitchFamily="18" charset="0"/>
            </a:endParaRPr>
          </a:p>
        </p:txBody>
      </p:sp>
      <p:pic>
        <p:nvPicPr>
          <p:cNvPr id="21505" name="Picture 1"/>
          <p:cNvPicPr>
            <a:picLocks noChangeAspect="1" noChangeArrowheads="1"/>
          </p:cNvPicPr>
          <p:nvPr/>
        </p:nvPicPr>
        <p:blipFill>
          <a:blip r:embed="rId2"/>
          <a:srcRect/>
          <a:stretch>
            <a:fillRect/>
          </a:stretch>
        </p:blipFill>
        <p:spPr bwMode="auto">
          <a:xfrm>
            <a:off x="3733800" y="4267200"/>
            <a:ext cx="5181600" cy="2590800"/>
          </a:xfrm>
          <a:prstGeom prst="rect">
            <a:avLst/>
          </a:prstGeom>
          <a:noFill/>
          <a:ln w="9525">
            <a:noFill/>
            <a:miter lim="800000"/>
            <a:headEnd/>
            <a:tailEnd/>
          </a:ln>
          <a:effectLst/>
        </p:spPr>
      </p:pic>
      <p:sp>
        <p:nvSpPr>
          <p:cNvPr id="5" name="Slide Number Placeholder 4"/>
          <p:cNvSpPr>
            <a:spLocks noGrp="1"/>
          </p:cNvSpPr>
          <p:nvPr>
            <p:ph type="sldNum" sz="quarter" idx="12"/>
          </p:nvPr>
        </p:nvSpPr>
        <p:spPr/>
        <p:txBody>
          <a:bodyPr/>
          <a:lstStyle/>
          <a:p>
            <a:fld id="{BAA45E3D-2D2F-4226-BA86-BC0A293ED4FE}" type="slidenum">
              <a:rPr lang="en-US" smtClean="0"/>
              <a:pPr/>
              <a:t>13</a:t>
            </a:fld>
            <a:endParaRPr lang="en-US"/>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534400" cy="1219200"/>
          </a:xfrm>
        </p:spPr>
        <p:txBody>
          <a:bodyPr>
            <a:normAutofit/>
          </a:bodyPr>
          <a:lstStyle/>
          <a:p>
            <a:pPr marL="742950" indent="-742950"/>
            <a:r>
              <a:rPr lang="en-US" sz="3200" dirty="0" err="1" smtClean="0">
                <a:latin typeface="Times New Roman" pitchFamily="18" charset="0"/>
                <a:cs typeface="Times New Roman" pitchFamily="18" charset="0"/>
              </a:rPr>
              <a:t>Những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năng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cần</a:t>
            </a:r>
            <a:r>
              <a:rPr lang="en-US" sz="3200" dirty="0" smtClean="0">
                <a:latin typeface="Times New Roman" pitchFamily="18" charset="0"/>
                <a:cs typeface="Times New Roman" pitchFamily="18" charset="0"/>
              </a:rPr>
              <a:t> có </a:t>
            </a:r>
            <a:r>
              <a:rPr lang="en-US" sz="3200" dirty="0" err="1" smtClean="0">
                <a:latin typeface="Times New Roman" pitchFamily="18" charset="0"/>
                <a:cs typeface="Times New Roman" pitchFamily="18" charset="0"/>
              </a:rPr>
              <a:t>của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đàm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môi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giới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bất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sản</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381000" y="1524000"/>
            <a:ext cx="8458200" cy="5029200"/>
          </a:xfrm>
        </p:spPr>
        <p:txBody>
          <a:bodyPr anchor="ctr">
            <a:normAutofit/>
          </a:bodyPr>
          <a:lstStyle/>
          <a:p>
            <a:pPr>
              <a:buFont typeface="Arial" charset="0"/>
              <a:buChar char="•"/>
            </a:pP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am </a:t>
            </a:r>
            <a:r>
              <a:rPr lang="en-US" sz="2800" dirty="0" err="1">
                <a:latin typeface="Times New Roman" pitchFamily="18" charset="0"/>
                <a:cs typeface="Times New Roman" pitchFamily="18" charset="0"/>
              </a:rPr>
              <a:t>hiểu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thị</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Bất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động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endParaRPr lang="en-US" sz="2800" dirty="0" smtClean="0">
              <a:latin typeface="Times New Roman" pitchFamily="18" charset="0"/>
              <a:cs typeface="Times New Roman" pitchFamily="18" charset="0"/>
            </a:endParaRPr>
          </a:p>
          <a:p>
            <a:pPr>
              <a:buFont typeface="Arial" charset="0"/>
              <a:buChar char="•"/>
            </a:pP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tế</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học</a:t>
            </a: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Marketing</a:t>
            </a:r>
          </a:p>
          <a:p>
            <a:pPr>
              <a:buFont typeface="Arial" charset="0"/>
              <a:buChar char="•"/>
            </a:pP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Kiến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lý</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học</a:t>
            </a:r>
            <a:endParaRPr lang="en-US" sz="2800" dirty="0" smtClean="0">
              <a:latin typeface="Times New Roman" pitchFamily="18" charset="0"/>
              <a:cs typeface="Times New Roman" pitchFamily="18" charset="0"/>
            </a:endParaRPr>
          </a:p>
          <a:p>
            <a:pPr>
              <a:buFont typeface="Arial" charset="0"/>
              <a:buChar char="•"/>
            </a:pP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mềm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14</a:t>
            </a:fld>
            <a:endParaRPr lang="en-US"/>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04088"/>
            <a:ext cx="9144000" cy="1143000"/>
          </a:xfrm>
        </p:spPr>
        <p:txBody>
          <a:bodyPr anchor="ctr">
            <a:noAutofit/>
          </a:bodyPr>
          <a:lstStyle/>
          <a:p>
            <a:pPr algn="ctr"/>
            <a:r>
              <a:rPr lang="en-US" sz="4000" dirty="0" err="1" smtClean="0">
                <a:latin typeface="Times New Roman" pitchFamily="18" charset="0"/>
                <a:cs typeface="Times New Roman" pitchFamily="18" charset="0"/>
              </a:rPr>
              <a:t>Đàm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phán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với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người</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khó</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tính</a:t>
            </a:r>
            <a:r>
              <a:rPr lang="en-US" sz="4000" dirty="0" smtClean="0">
                <a:latin typeface="Times New Roman" pitchFamily="18" charset="0"/>
                <a:cs typeface="Times New Roman" pitchFamily="18" charset="0"/>
              </a:rPr>
              <a:t/>
            </a:r>
            <a:br>
              <a:rPr lang="en-US" sz="4000" dirty="0" smtClean="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3200" dirty="0" err="1" smtClean="0">
                <a:latin typeface="Times New Roman" pitchFamily="18" charset="0"/>
                <a:cs typeface="Times New Roman" pitchFamily="18" charset="0"/>
              </a:rPr>
              <a:t>Đưa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nhiều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đề</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nghị</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cùng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một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lúc</a:t>
            </a:r>
            <a:endParaRPr lang="en-US" sz="3200" dirty="0" smtClean="0">
              <a:latin typeface="Times New Roman" pitchFamily="18" charset="0"/>
              <a:cs typeface="Times New Roman" pitchFamily="18" charset="0"/>
            </a:endParaRPr>
          </a:p>
          <a:p>
            <a:r>
              <a:rPr lang="en-US" sz="3200" dirty="0" err="1" smtClean="0">
                <a:latin typeface="Times New Roman" pitchFamily="18" charset="0"/>
                <a:cs typeface="Times New Roman" pitchFamily="18" charset="0"/>
              </a:rPr>
              <a:t>Tìm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kiếm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thỏa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sau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thỏa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thuận</a:t>
            </a:r>
            <a:endParaRPr lang="en-US" sz="3200" dirty="0" smtClean="0">
              <a:latin typeface="Times New Roman" pitchFamily="18" charset="0"/>
              <a:cs typeface="Times New Roman" pitchFamily="18" charset="0"/>
            </a:endParaRPr>
          </a:p>
          <a:p>
            <a:r>
              <a:rPr lang="en-US" sz="3200" dirty="0" err="1" smtClean="0">
                <a:latin typeface="Times New Roman" pitchFamily="18" charset="0"/>
                <a:cs typeface="Times New Roman" pitchFamily="18" charset="0"/>
              </a:rPr>
              <a:t>Giữ</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vững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điểm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tạo</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ra</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lợi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ích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cuộc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đàm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phán</a:t>
            </a:r>
            <a:endParaRPr lang="en-US" sz="3200" dirty="0">
              <a:latin typeface="Times New Roman" pitchFamily="18" charset="0"/>
              <a:cs typeface="Times New Roman" pitchFamily="18" charset="0"/>
            </a:endParaRPr>
          </a:p>
        </p:txBody>
      </p:sp>
      <p:pic>
        <p:nvPicPr>
          <p:cNvPr id="4" name="Picture 3" descr="http://best.edu.vn/Upload/CKFinder/images/Dam%20phan%20voi%20nguoi%20kho%20tinh.PNG"/>
          <p:cNvPicPr/>
          <p:nvPr/>
        </p:nvPicPr>
        <p:blipFill>
          <a:blip r:embed="rId2"/>
          <a:srcRect/>
          <a:stretch>
            <a:fillRect/>
          </a:stretch>
        </p:blipFill>
        <p:spPr bwMode="auto">
          <a:xfrm>
            <a:off x="3048000" y="3657600"/>
            <a:ext cx="5791200" cy="32004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AA45E3D-2D2F-4226-BA86-BC0A293ED4FE}" type="slidenum">
              <a:rPr lang="en-US" smtClean="0"/>
              <a:pPr/>
              <a:t>15</a:t>
            </a:fld>
            <a:endParaRPr lang="en-US"/>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57200"/>
            <a:ext cx="8686800" cy="838200"/>
          </a:xfrm>
        </p:spPr>
        <p:txBody>
          <a:bodyPr anchor="ctr">
            <a:normAutofit fontScale="90000"/>
          </a:bodyPr>
          <a:lstStyle/>
          <a:p>
            <a:r>
              <a:rPr lang="pt-BR" b="1" dirty="0" smtClean="0">
                <a:latin typeface="Times New Roman" pitchFamily="18" charset="0"/>
                <a:cs typeface="Times New Roman" pitchFamily="18" charset="0"/>
              </a:rPr>
              <a:t>Thời gian chín muồi cho đàm phán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304800" y="1676400"/>
            <a:ext cx="8382000" cy="4648200"/>
          </a:xfrm>
        </p:spPr>
        <p:txBody>
          <a:bodyPr>
            <a:normAutofit/>
          </a:bodyPr>
          <a:lstStyle/>
          <a:p>
            <a:r>
              <a:rPr lang="pt-BR" dirty="0" smtClean="0">
                <a:latin typeface="Times New Roman" pitchFamily="18" charset="0"/>
                <a:cs typeface="Times New Roman" pitchFamily="18" charset="0"/>
              </a:rPr>
              <a:t>Trước khi tham gia một cuộc đàm phán nào, phải nghĩ đến những phiên họp trọng yếu đối với đối tác vào khoảng thời gian chín muồi nhất của bạn. Để giải quyết vấn đề này, chúng ta sử dụng mô hình P.O.S.T.</a:t>
            </a:r>
          </a:p>
          <a:p>
            <a:r>
              <a:rPr lang="en-US" dirty="0" smtClean="0">
                <a:latin typeface="Times New Roman" pitchFamily="18" charset="0"/>
                <a:cs typeface="Times New Roman" pitchFamily="18" charset="0"/>
              </a:rPr>
              <a:t>P. Person :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tham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phán</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O. Objective :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muốn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mỗi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lần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gặp</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S. Strategy :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phán</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 Tactics :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endParaRPr lang="en-US"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16</a:t>
            </a:fld>
            <a:endParaRPr lang="en-US"/>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p:spPr>
        <p:txBody>
          <a:bodyPr>
            <a:normAutofit fontScale="92500" lnSpcReduction="10000"/>
          </a:bodyPr>
          <a:lstStyle/>
          <a:p>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đưa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môi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thỏa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đi.Không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lúc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cũng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có</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thể</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khởi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ngay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tại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chỗ.Trong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trường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thỏa</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thuận</a:t>
            </a:r>
            <a:r>
              <a:rPr lang="en-US" sz="2400" dirty="0" smtClean="0">
                <a:latin typeface="Times New Roman" pitchFamily="18" charset="0"/>
                <a:cs typeface="Times New Roman" pitchFamily="18" charset="0"/>
              </a:rPr>
              <a:t>.</a:t>
            </a:r>
          </a:p>
          <a:p>
            <a:r>
              <a:rPr lang="en-US" sz="2400" dirty="0" err="1">
                <a:latin typeface="Times New Roman" pitchFamily="18" charset="0"/>
                <a:cs typeface="Times New Roman" pitchFamily="18" charset="0"/>
              </a:rPr>
              <a:t>Khi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lập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thỏa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thuận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chúng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cần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lưu</a:t>
            </a:r>
            <a:r>
              <a:rPr lang="en-US" sz="2400" dirty="0">
                <a:latin typeface="Times New Roman" pitchFamily="18" charset="0"/>
                <a:cs typeface="Times New Roman" pitchFamily="18" charset="0"/>
              </a:rPr>
              <a:t> ý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chính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vụ</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như</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sau</a:t>
            </a:r>
            <a:r>
              <a:rPr lang="en-US" sz="2400" dirty="0">
                <a:latin typeface="Times New Roman" pitchFamily="18" charset="0"/>
                <a:cs typeface="Times New Roman" pitchFamily="18" charset="0"/>
              </a:rPr>
              <a:t>:</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Miêu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đối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bản</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cả</a:t>
            </a:r>
            <a:r>
              <a:rPr lang="en-US" sz="2400" dirty="0">
                <a:latin typeface="Times New Roman" pitchFamily="18" charset="0"/>
                <a:cs typeface="Times New Roman" pitchFamily="18" charset="0"/>
              </a:rPr>
              <a:t> BĐS</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đặt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cọc</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thực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hiện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khởi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điểm</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ký</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hợp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chứng</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giao</a:t>
            </a:r>
            <a:r>
              <a:rPr lang="en-US" sz="2400" dirty="0">
                <a:latin typeface="Times New Roman" pitchFamily="18" charset="0"/>
                <a:cs typeface="Times New Roman" pitchFamily="18" charset="0"/>
              </a:rPr>
              <a:t> BĐS</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thời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tiền</a:t>
            </a:r>
            <a:r>
              <a:rPr lang="en-US" sz="2400" dirty="0">
                <a:latin typeface="Times New Roman" pitchFamily="18" charset="0"/>
                <a:cs typeface="Times New Roman" pitchFamily="18" charset="0"/>
              </a:rPr>
              <a:t/>
            </a:r>
            <a:br>
              <a:rPr lang="en-US" sz="2400" dirty="0">
                <a:latin typeface="Times New Roman" pitchFamily="18" charset="0"/>
                <a:cs typeface="Times New Roman" pitchFamily="18" charset="0"/>
              </a:rPr>
            </a:b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định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bên</a:t>
            </a:r>
            <a:r>
              <a:rPr lang="en-US" sz="2400" dirty="0">
                <a:latin typeface="Times New Roman" pitchFamily="18" charset="0"/>
                <a:cs typeface="Times New Roman" pitchFamily="18" charset="0"/>
              </a:rPr>
              <a:t> chi </a:t>
            </a:r>
            <a:r>
              <a:rPr lang="en-US" sz="2400" dirty="0" err="1">
                <a:latin typeface="Times New Roman" pitchFamily="18" charset="0"/>
                <a:cs typeface="Times New Roman" pitchFamily="18" charset="0"/>
              </a:rPr>
              <a:t>trả</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khoản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chứng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tòa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thuế</a:t>
            </a:r>
            <a:r>
              <a:rPr lang="en-US" sz="2400" dirty="0" smtClean="0">
                <a:latin typeface="Times New Roman" pitchFamily="18" charset="0"/>
                <a:cs typeface="Times New Roman" pitchFamily="18" charset="0"/>
              </a:rPr>
              <a:t>).</a:t>
            </a:r>
            <a:endParaRPr lang="en-US" sz="22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17</a:t>
            </a:fld>
            <a:endParaRPr lang="en-US"/>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chor="t">
            <a:normAutofit/>
          </a:bodyPr>
          <a:lstStyle/>
          <a:p>
            <a:pPr>
              <a:buFont typeface="Wingdings" pitchFamily="2" charset="2"/>
              <a:buChar char="v"/>
            </a:pP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M</a:t>
            </a:r>
            <a:r>
              <a:rPr lang="en-US" sz="3200" dirty="0" err="1" smtClean="0">
                <a:latin typeface="Times New Roman" pitchFamily="18" charset="0"/>
                <a:cs typeface="Times New Roman" pitchFamily="18" charset="0"/>
              </a:rPr>
              <a:t>ẹo</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cần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biết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nghệ</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thuật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phán</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228600" y="762000"/>
            <a:ext cx="8686800" cy="5029200"/>
          </a:xfrm>
        </p:spPr>
        <p:txBody>
          <a:bodyPr>
            <a:normAutofit/>
          </a:bodyPr>
          <a:lstStyle/>
          <a:p>
            <a:pPr>
              <a:buNone/>
            </a:pPr>
            <a:r>
              <a:rPr lang="en-US" sz="2800"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1.Hãy </a:t>
            </a:r>
            <a:r>
              <a:rPr lang="en-US" sz="2800" b="1" dirty="0" err="1">
                <a:latin typeface="Times New Roman" pitchFamily="18" charset="0"/>
                <a:cs typeface="Times New Roman" pitchFamily="18" charset="0"/>
              </a:rPr>
              <a:t>đê</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bên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còn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lại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phát</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biểu</a:t>
            </a:r>
            <a:r>
              <a:rPr lang="en-US" sz="2800" b="1" dirty="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trước</a:t>
            </a:r>
            <a:endParaRPr lang="en-US"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  2. Ngừng </a:t>
            </a:r>
            <a:r>
              <a:rPr lang="en-US" sz="2800" b="1" dirty="0" err="1" smtClean="0">
                <a:latin typeface="Times New Roman" pitchFamily="18" charset="0"/>
                <a:cs typeface="Times New Roman" pitchFamily="18" charset="0"/>
              </a:rPr>
              <a:t>nói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bắt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đầu</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lắng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nghe</a:t>
            </a:r>
            <a:endParaRPr lang="en-US" sz="2800" b="1" dirty="0" smtClean="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  3.Sự </a:t>
            </a:r>
            <a:r>
              <a:rPr lang="en-US" sz="2800" b="1" dirty="0" err="1" smtClean="0">
                <a:latin typeface="Times New Roman" pitchFamily="18" charset="0"/>
                <a:cs typeface="Times New Roman" pitchFamily="18" charset="0"/>
              </a:rPr>
              <a:t>quan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trọng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thông</a:t>
            </a:r>
            <a:r>
              <a:rPr lang="en-US" sz="2800" b="1" dirty="0" smtClean="0">
                <a:latin typeface="Times New Roman" pitchFamily="18" charset="0"/>
                <a:cs typeface="Times New Roman" pitchFamily="18" charset="0"/>
              </a:rPr>
              <a:t> tin</a:t>
            </a:r>
          </a:p>
          <a:p>
            <a:pPr>
              <a:buNone/>
            </a:pPr>
            <a:r>
              <a:rPr lang="en-US" sz="2500" dirty="0" err="1" smtClean="0">
                <a:latin typeface="Times New Roman" pitchFamily="18" charset="0"/>
                <a:cs typeface="Times New Roman" pitchFamily="18" charset="0"/>
              </a:rPr>
              <a:t>Người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nắm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nhiều</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thông</a:t>
            </a:r>
            <a:r>
              <a:rPr lang="en-US" sz="2500" dirty="0" smtClean="0">
                <a:latin typeface="Times New Roman" pitchFamily="18" charset="0"/>
                <a:cs typeface="Times New Roman" pitchFamily="18" charset="0"/>
              </a:rPr>
              <a:t> tin </a:t>
            </a:r>
            <a:r>
              <a:rPr lang="en-US" sz="2500" dirty="0" err="1" smtClean="0">
                <a:latin typeface="Times New Roman" pitchFamily="18" charset="0"/>
                <a:cs typeface="Times New Roman" pitchFamily="18" charset="0"/>
              </a:rPr>
              <a:t>quan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trọng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liên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quan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đến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việc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sẽ</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đạt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được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kết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quả</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tốt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Khi</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biết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càng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nhiều</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càng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tốt</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không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chỉ</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liên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quan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đến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vấn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đề</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đang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phán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mà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còn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về</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bên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bạn</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đang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làm</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việc</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cùng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và</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động</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cơ</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của</a:t>
            </a:r>
            <a:r>
              <a:rPr lang="en-US" sz="2500" dirty="0" smtClean="0">
                <a:latin typeface="Times New Roman" pitchFamily="18" charset="0"/>
                <a:cs typeface="Times New Roman" pitchFamily="18" charset="0"/>
              </a:rPr>
              <a:t> </a:t>
            </a:r>
            <a:r>
              <a:rPr lang="en-US" sz="25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pic>
        <p:nvPicPr>
          <p:cNvPr id="4" name="Picture 10" descr="24langnghetrongdamphan"/>
          <p:cNvPicPr>
            <a:picLocks noChangeAspect="1" noChangeArrowheads="1"/>
          </p:cNvPicPr>
          <p:nvPr/>
        </p:nvPicPr>
        <p:blipFill>
          <a:blip r:embed="rId2"/>
          <a:srcRect/>
          <a:stretch>
            <a:fillRect/>
          </a:stretch>
        </p:blipFill>
        <p:spPr bwMode="auto">
          <a:xfrm>
            <a:off x="2514600" y="4038601"/>
            <a:ext cx="6400800" cy="2819400"/>
          </a:xfrm>
          <a:prstGeom prst="rect">
            <a:avLst/>
          </a:prstGeom>
          <a:noFill/>
        </p:spPr>
      </p:pic>
      <p:sp>
        <p:nvSpPr>
          <p:cNvPr id="5" name="Slide Number Placeholder 4"/>
          <p:cNvSpPr>
            <a:spLocks noGrp="1"/>
          </p:cNvSpPr>
          <p:nvPr>
            <p:ph type="sldNum" sz="quarter" idx="12"/>
          </p:nvPr>
        </p:nvSpPr>
        <p:spPr/>
        <p:txBody>
          <a:bodyPr/>
          <a:lstStyle/>
          <a:p>
            <a:fld id="{BAA45E3D-2D2F-4226-BA86-BC0A293ED4FE}" type="slidenum">
              <a:rPr lang="en-US" smtClean="0"/>
              <a:pPr/>
              <a:t>18</a:t>
            </a:fld>
            <a:endParaRPr lang="en-US"/>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686800" cy="6096000"/>
          </a:xfrm>
        </p:spPr>
        <p:txBody>
          <a:bodyPr anchor="ctr">
            <a:normAutofit/>
          </a:bodyPr>
          <a:lstStyle/>
          <a:p>
            <a:pPr>
              <a:buNone/>
            </a:pPr>
            <a:r>
              <a:rPr lang="en-US" sz="3400" b="1" dirty="0" smtClean="0">
                <a:latin typeface="Times New Roman" pitchFamily="18" charset="0"/>
                <a:cs typeface="Times New Roman" pitchFamily="18" charset="0"/>
              </a:rPr>
              <a:t>4</a:t>
            </a:r>
            <a:r>
              <a:rPr lang="en-US" sz="3400" b="1" dirty="0">
                <a:latin typeface="Times New Roman" pitchFamily="18" charset="0"/>
                <a:cs typeface="Times New Roman" pitchFamily="18" charset="0"/>
              </a:rPr>
              <a:t>.</a:t>
            </a:r>
            <a:r>
              <a:rPr lang="en-US" sz="3400" b="1" dirty="0" smtClean="0">
                <a:latin typeface="Times New Roman" pitchFamily="18" charset="0"/>
                <a:cs typeface="Times New Roman" pitchFamily="18" charset="0"/>
              </a:rPr>
              <a:t> </a:t>
            </a:r>
            <a:r>
              <a:rPr lang="en-US" sz="3400" b="1" dirty="0" err="1">
                <a:latin typeface="Times New Roman" pitchFamily="18" charset="0"/>
                <a:cs typeface="Times New Roman" pitchFamily="18" charset="0"/>
              </a:rPr>
              <a:t>Luôn</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là</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người</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nhượng</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bộ</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cuối</a:t>
            </a:r>
            <a:r>
              <a:rPr lang="en-US" sz="3400" b="1" dirty="0">
                <a:latin typeface="Times New Roman" pitchFamily="18" charset="0"/>
                <a:cs typeface="Times New Roman" pitchFamily="18" charset="0"/>
              </a:rPr>
              <a:t> </a:t>
            </a:r>
            <a:r>
              <a:rPr lang="en-US" sz="3400" b="1" dirty="0" err="1">
                <a:latin typeface="Times New Roman" pitchFamily="18" charset="0"/>
                <a:cs typeface="Times New Roman" pitchFamily="18" charset="0"/>
              </a:rPr>
              <a:t>cùng</a:t>
            </a:r>
            <a:endParaRPr lang="en-US" sz="3400" dirty="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cùng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đòi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muốn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cuộc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a:t>
            </a:r>
            <a:r>
              <a:rPr lang="en-US" dirty="0" err="1" smtClean="0">
                <a:latin typeface="Times New Roman" pitchFamily="18" charset="0"/>
                <a:cs typeface="Times New Roman" pitchFamily="18" charset="0"/>
              </a:rPr>
              <a:t>n</a:t>
            </a:r>
            <a:endParaRPr lang="en-US" dirty="0">
              <a:latin typeface="Times New Roman" pitchFamily="18" charset="0"/>
              <a:cs typeface="Times New Roman" pitchFamily="18" charset="0"/>
            </a:endParaRPr>
          </a:p>
          <a:p>
            <a:pPr>
              <a:buNone/>
            </a:pPr>
            <a:r>
              <a:rPr lang="en-US" sz="2800" b="1" dirty="0" smtClean="0">
                <a:latin typeface="Times New Roman" pitchFamily="18" charset="0"/>
                <a:cs typeface="Times New Roman" pitchFamily="18" charset="0"/>
              </a:rPr>
              <a:t>5. </a:t>
            </a:r>
            <a:r>
              <a:rPr lang="en-US" sz="2800" b="1" dirty="0" err="1" smtClean="0">
                <a:latin typeface="Times New Roman" pitchFamily="18" charset="0"/>
                <a:cs typeface="Times New Roman" pitchFamily="18" charset="0"/>
              </a:rPr>
              <a:t>Áp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dụng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một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mức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phạt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với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mỗi</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lần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đưa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ra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đề</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nghị</a:t>
            </a:r>
            <a:endParaRPr lang="en-US" sz="2800" b="1" dirty="0" smtClean="0">
              <a:latin typeface="Times New Roman" pitchFamily="18" charset="0"/>
              <a:cs typeface="Times New Roman" pitchFamily="18" charset="0"/>
            </a:endParaRPr>
          </a:p>
          <a:p>
            <a:pPr>
              <a:buNone/>
            </a:pPr>
            <a:r>
              <a:rPr lang="en-US" sz="2800" dirty="0" err="1" smtClean="0">
                <a:latin typeface="Times New Roman" pitchFamily="18" charset="0"/>
                <a:cs typeface="Times New Roman" pitchFamily="18" charset="0"/>
              </a:rPr>
              <a:t>Nếu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muốn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bớt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phán</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hãy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tương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đừng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tùy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a:t>
            </a:r>
          </a:p>
          <a:p>
            <a:pPr>
              <a:buNone/>
            </a:pP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19</a:t>
            </a:fld>
            <a:endParaRPr lang="en-US"/>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4389120"/>
          </a:xfrm>
        </p:spPr>
        <p:txBody>
          <a:bodyPr>
            <a:normAutofit/>
          </a:bodyPr>
          <a:lstStyle/>
          <a:p>
            <a:pPr marL="514350" indent="-514350">
              <a:buNone/>
            </a:pPr>
            <a:r>
              <a:rPr lang="vi-VN" dirty="0" smtClean="0"/>
              <a:t>Khái niệm đàm phán: </a:t>
            </a:r>
            <a:endParaRPr lang="en-US" dirty="0" smtClean="0"/>
          </a:p>
          <a:p>
            <a:pPr>
              <a:buNone/>
            </a:pPr>
            <a:r>
              <a:rPr lang="en-US" dirty="0" smtClean="0"/>
              <a:t>   </a:t>
            </a:r>
            <a:r>
              <a:rPr lang="vi-VN" dirty="0" smtClean="0"/>
              <a:t>Đàm phán là những hành vi và quá trình, trong đó các bên tham gia sẽ cùng tiến hành trao đổi, thảo luận những điều kiện và các giải pháp để cùng nhau thỏa thuận và thống nhất những vấn đề nào đó trong những tình huống nào đó sao cho chúng càng gần với lợi ích mong muốn của họ càng tốt. </a:t>
            </a:r>
          </a:p>
          <a:p>
            <a:endParaRPr lang="en-US" dirty="0"/>
          </a:p>
        </p:txBody>
      </p:sp>
      <p:pic>
        <p:nvPicPr>
          <p:cNvPr id="4" name="Picture 4" descr="http://best.edu.vn/Upload/CKFinder/images/tin%20t%E1%BB%A9c/f_292979_file.jpg"/>
          <p:cNvPicPr>
            <a:picLocks noChangeAspect="1" noChangeArrowheads="1"/>
          </p:cNvPicPr>
          <p:nvPr/>
        </p:nvPicPr>
        <p:blipFill>
          <a:blip r:embed="rId2"/>
          <a:srcRect/>
          <a:stretch>
            <a:fillRect/>
          </a:stretch>
        </p:blipFill>
        <p:spPr bwMode="auto">
          <a:xfrm>
            <a:off x="2819400" y="3886200"/>
            <a:ext cx="5276850" cy="2676526"/>
          </a:xfrm>
          <a:prstGeom prst="rect">
            <a:avLst/>
          </a:prstGeom>
          <a:noFill/>
        </p:spPr>
      </p:pic>
      <p:sp>
        <p:nvSpPr>
          <p:cNvPr id="5" name="Slide Number Placeholder 4"/>
          <p:cNvSpPr>
            <a:spLocks noGrp="1"/>
          </p:cNvSpPr>
          <p:nvPr>
            <p:ph type="sldNum" sz="quarter" idx="12"/>
          </p:nvPr>
        </p:nvSpPr>
        <p:spPr/>
        <p:txBody>
          <a:bodyPr/>
          <a:lstStyle/>
          <a:p>
            <a:fld id="{BAA45E3D-2D2F-4226-BA86-BC0A293ED4FE}" type="slidenum">
              <a:rPr lang="en-US" smtClean="0"/>
              <a:pPr/>
              <a:t>2</a:t>
            </a:fld>
            <a:endParaRPr lang="en-US"/>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943600"/>
          </a:xfrm>
        </p:spPr>
        <p:txBody>
          <a:bodyPr>
            <a:normAutofit lnSpcReduction="10000"/>
          </a:bodyPr>
          <a:lstStyle/>
          <a:p>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sz="3800" b="1" dirty="0" smtClean="0">
                <a:latin typeface="Times New Roman" pitchFamily="18" charset="0"/>
                <a:cs typeface="Times New Roman" pitchFamily="18" charset="0"/>
              </a:rPr>
              <a:t>6.  </a:t>
            </a:r>
            <a:r>
              <a:rPr lang="en-US" sz="3800" b="1" dirty="0" err="1">
                <a:latin typeface="Times New Roman" pitchFamily="18" charset="0"/>
                <a:cs typeface="Times New Roman" pitchFamily="18" charset="0"/>
              </a:rPr>
              <a:t>Tranh</a:t>
            </a:r>
            <a:r>
              <a:rPr lang="en-US" sz="3800" b="1" dirty="0">
                <a:latin typeface="Times New Roman" pitchFamily="18" charset="0"/>
                <a:cs typeface="Times New Roman" pitchFamily="18" charset="0"/>
              </a:rPr>
              <a:t> </a:t>
            </a:r>
            <a:r>
              <a:rPr lang="en-US" sz="3800" b="1" dirty="0" err="1">
                <a:latin typeface="Times New Roman" pitchFamily="18" charset="0"/>
                <a:cs typeface="Times New Roman" pitchFamily="18" charset="0"/>
              </a:rPr>
              <a:t>luận</a:t>
            </a:r>
            <a:r>
              <a:rPr lang="en-US" sz="3800" b="1" dirty="0">
                <a:latin typeface="Times New Roman" pitchFamily="18" charset="0"/>
                <a:cs typeface="Times New Roman" pitchFamily="18" charset="0"/>
              </a:rPr>
              <a:t> </a:t>
            </a:r>
            <a:r>
              <a:rPr lang="en-US" sz="3800" b="1" dirty="0" err="1">
                <a:latin typeface="Times New Roman" pitchFamily="18" charset="0"/>
                <a:cs typeface="Times New Roman" pitchFamily="18" charset="0"/>
              </a:rPr>
              <a:t>là</a:t>
            </a:r>
            <a:r>
              <a:rPr lang="en-US" sz="3800" b="1" dirty="0">
                <a:latin typeface="Times New Roman" pitchFamily="18" charset="0"/>
                <a:cs typeface="Times New Roman" pitchFamily="18" charset="0"/>
              </a:rPr>
              <a:t> </a:t>
            </a:r>
            <a:r>
              <a:rPr lang="en-US" sz="3800" b="1" dirty="0" err="1">
                <a:latin typeface="Times New Roman" pitchFamily="18" charset="0"/>
                <a:cs typeface="Times New Roman" pitchFamily="18" charset="0"/>
              </a:rPr>
              <a:t>bạn</a:t>
            </a:r>
            <a:r>
              <a:rPr lang="en-US" sz="3800" b="1" dirty="0">
                <a:latin typeface="Times New Roman" pitchFamily="18" charset="0"/>
                <a:cs typeface="Times New Roman" pitchFamily="18" charset="0"/>
              </a:rPr>
              <a:t> </a:t>
            </a:r>
            <a:r>
              <a:rPr lang="en-US" sz="3800" b="1" dirty="0" err="1">
                <a:latin typeface="Times New Roman" pitchFamily="18" charset="0"/>
                <a:cs typeface="Times New Roman" pitchFamily="18" charset="0"/>
              </a:rPr>
              <a:t>đồng</a:t>
            </a:r>
            <a:r>
              <a:rPr lang="en-US" sz="3800" b="1" dirty="0">
                <a:latin typeface="Times New Roman" pitchFamily="18" charset="0"/>
                <a:cs typeface="Times New Roman" pitchFamily="18" charset="0"/>
              </a:rPr>
              <a:t> </a:t>
            </a:r>
            <a:r>
              <a:rPr lang="en-US" sz="3800" b="1" dirty="0" err="1" smtClean="0">
                <a:latin typeface="Times New Roman" pitchFamily="18" charset="0"/>
                <a:cs typeface="Times New Roman" pitchFamily="18" charset="0"/>
              </a:rPr>
              <a:t>hành</a:t>
            </a:r>
            <a:endParaRPr lang="en-US" sz="3800" b="1" dirty="0" smtClean="0">
              <a:latin typeface="Times New Roman" pitchFamily="18" charset="0"/>
              <a:cs typeface="Times New Roman" pitchFamily="18" charset="0"/>
            </a:endParaRPr>
          </a:p>
          <a:p>
            <a:endParaRPr lang="en-US" sz="3800" b="1"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en-US" dirty="0">
                <a:latin typeface="Times New Roman" pitchFamily="18" charset="0"/>
                <a:cs typeface="Times New Roman" pitchFamily="18" charset="0"/>
              </a:rPr>
              <a:t> </a:t>
            </a:r>
            <a:r>
              <a:rPr lang="en-US" b="1" dirty="0" err="1">
                <a:latin typeface="Times New Roman" pitchFamily="18" charset="0"/>
                <a:cs typeface="Times New Roman" pitchFamily="18" charset="0"/>
              </a:rPr>
              <a:t>Không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có</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nhiều</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tranh</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luận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sẽ</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khiến</a:t>
            </a:r>
            <a:r>
              <a:rPr lang="en-US" b="1" dirty="0">
                <a:latin typeface="Times New Roman" pitchFamily="18" charset="0"/>
                <a:cs typeface="Times New Roman" pitchFamily="18" charset="0"/>
              </a:rPr>
              <a:t> 2 </a:t>
            </a:r>
            <a:r>
              <a:rPr lang="en-US" b="1" dirty="0" err="1">
                <a:latin typeface="Times New Roman" pitchFamily="18" charset="0"/>
                <a:cs typeface="Times New Roman" pitchFamily="18" charset="0"/>
              </a:rPr>
              <a:t>bên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cảm</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thấy</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rằng</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bên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kia</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đã</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được</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món</a:t>
            </a:r>
            <a:r>
              <a:rPr lang="en-US" b="1" dirty="0">
                <a:latin typeface="Times New Roman" pitchFamily="18" charset="0"/>
                <a:cs typeface="Times New Roman" pitchFamily="18" charset="0"/>
              </a:rPr>
              <a:t> </a:t>
            </a:r>
            <a:r>
              <a:rPr lang="en-US" b="1" dirty="0" err="1">
                <a:latin typeface="Times New Roman" pitchFamily="18" charset="0"/>
                <a:cs typeface="Times New Roman" pitchFamily="18" charset="0"/>
              </a:rPr>
              <a:t>hời</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thấy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cuộc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sẻ</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cả</a:t>
            </a:r>
            <a:r>
              <a:rPr lang="en-US" dirty="0">
                <a:latin typeface="Times New Roman" pitchFamily="18" charset="0"/>
                <a:cs typeface="Times New Roman" pitchFamily="18" charset="0"/>
              </a:rPr>
              <a:t> 2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muốn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thỏa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vậy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muốn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thỏa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thúc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hãy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thỏa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đem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cảm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lòng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quan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trọng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BĐS </a:t>
            </a:r>
            <a:r>
              <a:rPr lang="en-US" dirty="0" err="1">
                <a:latin typeface="Times New Roman" pitchFamily="18" charset="0"/>
                <a:cs typeface="Times New Roman" pitchFamily="18" charset="0"/>
              </a:rPr>
              <a:t>vì</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thậm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tuần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lật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thỏa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20</a:t>
            </a:fld>
            <a:endParaRPr lang="en-US"/>
          </a:p>
        </p:txBody>
      </p:sp>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4724400"/>
          </a:xfrm>
        </p:spPr>
        <p:txBody>
          <a:bodyPr/>
          <a:lstStyle/>
          <a:p>
            <a:pPr>
              <a:buNone/>
            </a:pPr>
            <a:r>
              <a:rPr lang="en-US" sz="3600" b="1" dirty="0" smtClean="0">
                <a:latin typeface="Times New Roman" pitchFamily="18" charset="0"/>
                <a:cs typeface="Times New Roman" pitchFamily="18" charset="0"/>
              </a:rPr>
              <a:t>7. </a:t>
            </a:r>
            <a:r>
              <a:rPr lang="en-US" sz="3600" b="1" dirty="0" err="1" smtClean="0">
                <a:latin typeface="Times New Roman" pitchFamily="18" charset="0"/>
                <a:cs typeface="Times New Roman" pitchFamily="18" charset="0"/>
              </a:rPr>
              <a:t>Hãy</a:t>
            </a:r>
            <a:r>
              <a:rPr lang="en-US" sz="3600" b="1" dirty="0" smtClean="0">
                <a:latin typeface="Times New Roman" pitchFamily="18" charset="0"/>
                <a:cs typeface="Times New Roman" pitchFamily="18" charset="0"/>
              </a:rPr>
              <a:t> </a:t>
            </a:r>
            <a:r>
              <a:rPr lang="en-US" sz="3600" b="1" dirty="0" err="1">
                <a:latin typeface="Times New Roman" pitchFamily="18" charset="0"/>
                <a:cs typeface="Times New Roman" pitchFamily="18" charset="0"/>
              </a:rPr>
              <a:t>để</a:t>
            </a:r>
            <a:r>
              <a:rPr lang="en-US" sz="3600" b="1" dirty="0">
                <a:latin typeface="Times New Roman" pitchFamily="18" charset="0"/>
                <a:cs typeface="Times New Roman" pitchFamily="18" charset="0"/>
              </a:rPr>
              <a:t> ý </a:t>
            </a:r>
            <a:r>
              <a:rPr lang="en-US" sz="3600" b="1" dirty="0" err="1">
                <a:latin typeface="Times New Roman" pitchFamily="18" charset="0"/>
                <a:cs typeface="Times New Roman" pitchFamily="18" charset="0"/>
              </a:rPr>
              <a:t>đến</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cái</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tôi</a:t>
            </a:r>
            <a:r>
              <a:rPr lang="en-US" sz="3600" b="1" dirty="0">
                <a:latin typeface="Times New Roman" pitchFamily="18" charset="0"/>
                <a:cs typeface="Times New Roman" pitchFamily="18" charset="0"/>
              </a:rPr>
              <a:t> </a:t>
            </a:r>
            <a:r>
              <a:rPr lang="en-US" sz="3600" b="1" dirty="0" err="1">
                <a:latin typeface="Times New Roman" pitchFamily="18" charset="0"/>
                <a:cs typeface="Times New Roman" pitchFamily="18" charset="0"/>
              </a:rPr>
              <a:t>cá</a:t>
            </a:r>
            <a:r>
              <a:rPr lang="en-US" sz="3600" b="1" dirty="0">
                <a:latin typeface="Times New Roman" pitchFamily="18" charset="0"/>
                <a:cs typeface="Times New Roman" pitchFamily="18" charset="0"/>
              </a:rPr>
              <a:t> </a:t>
            </a:r>
            <a:r>
              <a:rPr lang="en-US" sz="3600" b="1" dirty="0" err="1" smtClean="0">
                <a:latin typeface="Times New Roman" pitchFamily="18" charset="0"/>
                <a:cs typeface="Times New Roman" pitchFamily="18" charset="0"/>
              </a:rPr>
              <a:t>nhân</a:t>
            </a:r>
            <a:endParaRPr lang="en-US" sz="3600" b="1" dirty="0" smtClean="0">
              <a:latin typeface="Times New Roman" pitchFamily="18" charset="0"/>
              <a:cs typeface="Times New Roman" pitchFamily="18" charset="0"/>
            </a:endParaRPr>
          </a:p>
          <a:p>
            <a:pPr>
              <a:buNone/>
            </a:pPr>
            <a:endParaRPr lang="en-US" sz="2400" b="1" dirty="0" smtClean="0">
              <a:latin typeface="Times New Roman" pitchFamily="18" charset="0"/>
              <a:cs typeface="Times New Roman" pitchFamily="18" charset="0"/>
            </a:endParaRPr>
          </a:p>
          <a:p>
            <a:pPr>
              <a:buNone/>
            </a:pP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thì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chúng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rằng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đang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tìm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kiếm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hữu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tiền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khoản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tốt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v.v. </a:t>
            </a:r>
            <a:r>
              <a:rPr lang="en-US" sz="2800" dirty="0" err="1">
                <a:latin typeface="Times New Roman" pitchFamily="18" charset="0"/>
                <a:cs typeface="Times New Roman" pitchFamily="18" charset="0"/>
              </a:rPr>
              <a:t>Tuy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kỹ</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năng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thường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tâm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đến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hữu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hình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kèo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để</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thêm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từng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trong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hợp</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đồng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có</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người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sẵn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sàng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giảm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giá</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nếu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tôi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họ</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được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khẳng</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21</a:t>
            </a:fld>
            <a:endParaRPr lang="en-US"/>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chor="ctr">
            <a:normAutofit fontScale="90000"/>
          </a:bodyPr>
          <a:lstStyle/>
          <a:p>
            <a:pPr algn="ctr"/>
            <a:r>
              <a:rPr lang="vi-VN" dirty="0" smtClean="0">
                <a:latin typeface="Times New Roman" pitchFamily="18" charset="0"/>
                <a:cs typeface="Times New Roman" pitchFamily="18" charset="0"/>
              </a:rPr>
              <a:t>Những sai lầm thường mắc phải trong đàm phán</a:t>
            </a:r>
            <a:br>
              <a:rPr lang="vi-VN"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a:xfrm>
            <a:off x="0" y="1935480"/>
            <a:ext cx="9144000" cy="4389120"/>
          </a:xfrm>
        </p:spPr>
        <p:txBody>
          <a:bodyPr>
            <a:normAutofit fontScale="92500"/>
          </a:bodyPr>
          <a:lstStyle/>
          <a:p>
            <a:pPr>
              <a:buNone/>
            </a:pPr>
            <a:r>
              <a:rPr lang="en-US" dirty="0" smtClean="0"/>
              <a:t>-</a:t>
            </a:r>
            <a:r>
              <a:rPr lang="vi-VN" dirty="0" smtClean="0"/>
              <a:t> Các bên có định kiến lẫn nhau</a:t>
            </a:r>
            <a:endParaRPr lang="en-US" dirty="0" smtClean="0"/>
          </a:p>
          <a:p>
            <a:pPr>
              <a:buNone/>
            </a:pPr>
            <a:r>
              <a:rPr lang="en-US" dirty="0" smtClean="0"/>
              <a:t>-</a:t>
            </a:r>
            <a:r>
              <a:rPr lang="vi-VN" dirty="0" smtClean="0"/>
              <a:t> Không xác định được người có quyền quyết định cuối cùng</a:t>
            </a:r>
            <a:endParaRPr lang="en-US" dirty="0" smtClean="0"/>
          </a:p>
          <a:p>
            <a:pPr>
              <a:buNone/>
            </a:pPr>
            <a:r>
              <a:rPr lang="en-US" dirty="0" smtClean="0"/>
              <a:t>-</a:t>
            </a:r>
            <a:r>
              <a:rPr lang="vi-VN" dirty="0" smtClean="0"/>
              <a:t> Không xác định được thế mạnh của mình và sử dụng chúng một các hiệu quả</a:t>
            </a:r>
            <a:endParaRPr lang="en-US" dirty="0" smtClean="0"/>
          </a:p>
          <a:p>
            <a:pPr>
              <a:buNone/>
            </a:pPr>
            <a:r>
              <a:rPr lang="en-US" dirty="0" smtClean="0"/>
              <a:t>- </a:t>
            </a:r>
            <a:r>
              <a:rPr lang="vi-VN" dirty="0" smtClean="0"/>
              <a:t>Chỉ có một phương án duy nhất, không có phương án thay thế</a:t>
            </a:r>
            <a:endParaRPr lang="en-US" dirty="0" smtClean="0"/>
          </a:p>
          <a:p>
            <a:pPr>
              <a:buNone/>
            </a:pPr>
            <a:r>
              <a:rPr lang="en-US" dirty="0" smtClean="0"/>
              <a:t>- </a:t>
            </a:r>
            <a:r>
              <a:rPr lang="vi-VN" dirty="0" smtClean="0"/>
              <a:t> Không biết cách nâng cao vị thế của mình</a:t>
            </a:r>
            <a:endParaRPr lang="en-US" dirty="0" smtClean="0"/>
          </a:p>
          <a:p>
            <a:pPr>
              <a:buNone/>
            </a:pPr>
            <a:r>
              <a:rPr lang="en-US" dirty="0" smtClean="0"/>
              <a:t>-</a:t>
            </a:r>
            <a:r>
              <a:rPr lang="vi-VN" dirty="0" smtClean="0"/>
              <a:t>  Không kiểm soát được những yếu tố quan trọng (thời gian, vấn </a:t>
            </a:r>
            <a:r>
              <a:rPr lang="en-US" dirty="0" smtClean="0"/>
              <a:t> </a:t>
            </a:r>
            <a:r>
              <a:rPr lang="vi-VN" dirty="0" smtClean="0"/>
              <a:t>đề,…)</a:t>
            </a:r>
            <a:endParaRPr lang="en-US" dirty="0" smtClean="0"/>
          </a:p>
          <a:p>
            <a:pPr>
              <a:buNone/>
            </a:pPr>
            <a:r>
              <a:rPr lang="en-US" dirty="0" smtClean="0"/>
              <a:t>-</a:t>
            </a:r>
            <a:r>
              <a:rPr lang="vi-VN" dirty="0" smtClean="0"/>
              <a:t> Đánh mất cơ hội được quyền ra yêu cầu trước</a:t>
            </a:r>
            <a:endParaRPr lang="en-US" dirty="0" smtClean="0"/>
          </a:p>
          <a:p>
            <a:pPr>
              <a:buNone/>
            </a:pPr>
            <a:r>
              <a:rPr lang="en-US" dirty="0" smtClean="0"/>
              <a:t>- </a:t>
            </a:r>
            <a:r>
              <a:rPr lang="vi-VN" dirty="0" smtClean="0"/>
              <a:t>Vội bỏ cuộc khi hình như gặp bế tắc</a:t>
            </a:r>
            <a:endParaRPr lang="en-US" dirty="0" smtClean="0"/>
          </a:p>
          <a:p>
            <a:pPr>
              <a:buNone/>
            </a:pPr>
            <a:r>
              <a:rPr lang="en-US" dirty="0" smtClean="0"/>
              <a:t>-</a:t>
            </a:r>
            <a:r>
              <a:rPr lang="vi-VN" dirty="0" smtClean="0"/>
              <a:t> Không chọn được thời điểm kết thúc hợp lý.</a:t>
            </a:r>
          </a:p>
          <a:p>
            <a:endParaRPr lang="en-US" dirty="0"/>
          </a:p>
        </p:txBody>
      </p:sp>
      <p:sp>
        <p:nvSpPr>
          <p:cNvPr id="4" name="Slide Number Placeholder 3"/>
          <p:cNvSpPr>
            <a:spLocks noGrp="1"/>
          </p:cNvSpPr>
          <p:nvPr>
            <p:ph type="sldNum" sz="quarter" idx="12"/>
          </p:nvPr>
        </p:nvSpPr>
        <p:spPr/>
        <p:txBody>
          <a:bodyPr/>
          <a:lstStyle/>
          <a:p>
            <a:fld id="{BAA45E3D-2D2F-4226-BA86-BC0A293ED4FE}" type="slidenum">
              <a:rPr lang="en-US" smtClean="0"/>
              <a:pPr/>
              <a:t>22</a:t>
            </a:fld>
            <a:endParaRPr lang="en-US"/>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Pictures\Funny\thank-you.jpg"/>
          <p:cNvPicPr>
            <a:picLocks noChangeAspect="1" noChangeArrowheads="1"/>
          </p:cNvPicPr>
          <p:nvPr/>
        </p:nvPicPr>
        <p:blipFill>
          <a:blip r:embed="rId3"/>
          <a:srcRect/>
          <a:stretch>
            <a:fillRect/>
          </a:stretch>
        </p:blipFill>
        <p:spPr bwMode="auto">
          <a:xfrm>
            <a:off x="0" y="1752600"/>
            <a:ext cx="9144000" cy="4800600"/>
          </a:xfrm>
          <a:prstGeom prst="rect">
            <a:avLst/>
          </a:prstGeom>
          <a:noFill/>
        </p:spPr>
      </p:pic>
      <p:sp>
        <p:nvSpPr>
          <p:cNvPr id="6" name="Content Placeholder 2"/>
          <p:cNvSpPr>
            <a:spLocks noGrp="1"/>
          </p:cNvSpPr>
          <p:nvPr>
            <p:ph idx="1"/>
          </p:nvPr>
        </p:nvSpPr>
        <p:spPr>
          <a:xfrm>
            <a:off x="0" y="152400"/>
            <a:ext cx="9144000" cy="1752600"/>
          </a:xfrm>
        </p:spPr>
        <p:txBody>
          <a:bodyPr>
            <a:normAutofit/>
          </a:bodyPr>
          <a:lstStyle/>
          <a:p>
            <a:pPr>
              <a:buNone/>
            </a:pPr>
            <a:r>
              <a:rPr lang="en-US" sz="5200" dirty="0" smtClean="0">
                <a:latin typeface="Times New Roman" pitchFamily="18" charset="0"/>
                <a:cs typeface="Times New Roman" pitchFamily="18" charset="0"/>
              </a:rPr>
              <a:t>CÁM ƠN THẦY VÀ CÁC BẠN ĐÃ CHÚ Ý LẮNG NGHE </a:t>
            </a:r>
            <a:endParaRPr lang="en-US" sz="5200" dirty="0">
              <a:latin typeface="Times New Roman" pitchFamily="18" charset="0"/>
              <a:cs typeface="Times New Roman" pitchFamily="18" charset="0"/>
            </a:endParaRPr>
          </a:p>
        </p:txBody>
      </p:sp>
      <p:sp>
        <p:nvSpPr>
          <p:cNvPr id="5" name="Slide Number Placeholder 4"/>
          <p:cNvSpPr>
            <a:spLocks noGrp="1"/>
          </p:cNvSpPr>
          <p:nvPr>
            <p:ph type="sldNum" sz="quarter" idx="12"/>
          </p:nvPr>
        </p:nvSpPr>
        <p:spPr/>
        <p:txBody>
          <a:bodyPr/>
          <a:lstStyle/>
          <a:p>
            <a:fld id="{BAA45E3D-2D2F-4226-BA86-BC0A293ED4FE}" type="slidenum">
              <a:rPr lang="en-US" smtClean="0"/>
              <a:pPr/>
              <a:t>23</a:t>
            </a:fld>
            <a:endParaRPr lang="en-US"/>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143000"/>
          </a:xfrm>
        </p:spPr>
        <p:txBody>
          <a:bodyPr anchor="t">
            <a:normAutofit/>
          </a:bodyPr>
          <a:lstStyle/>
          <a:p>
            <a:pPr algn="ctr"/>
            <a:r>
              <a:rPr lang="vi-VN" sz="4000" dirty="0" smtClean="0">
                <a:latin typeface="Times New Roman" pitchFamily="18" charset="0"/>
                <a:cs typeface="Times New Roman" pitchFamily="18" charset="0"/>
              </a:rPr>
              <a:t>Đặc điểm</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0" y="838200"/>
            <a:ext cx="8915400" cy="4724400"/>
          </a:xfrm>
        </p:spPr>
        <p:txBody>
          <a:bodyPr>
            <a:normAutofit/>
          </a:bodyPr>
          <a:lstStyle/>
          <a:p>
            <a:r>
              <a:rPr lang="vi-VN" dirty="0" smtClean="0"/>
              <a:t>Đàm phán không đơn thuần là quá trình theo đuổi nhu cầu lợi ích riêng lẻ của một bên, mà là quá trình đôi bên cuối cùng đều đạt được sự thống nhất thông qua việc không ngừng điều chỉnh nhu cầu của mình.</a:t>
            </a:r>
          </a:p>
          <a:p>
            <a:r>
              <a:rPr lang="vi-VN" dirty="0" smtClean="0"/>
              <a:t>Đàm phán không phải là sự chọn lựa đơn giản giữa hai khái niệm “hợp tác” hay “xung đột” mà là sự thống nhất giữa hai mặt mâu thuẫn đó.</a:t>
            </a:r>
          </a:p>
          <a:p>
            <a:r>
              <a:rPr lang="vi-VN" dirty="0" smtClean="0"/>
              <a:t>Đàm phán không phải là sự thỏa mãn lợi ích của một bên một các vô hạn chế, mà sẽ có giới hạn lợi ích nhất định</a:t>
            </a:r>
          </a:p>
          <a:p>
            <a:endParaRPr lang="en-US" dirty="0"/>
          </a:p>
        </p:txBody>
      </p:sp>
      <p:pic>
        <p:nvPicPr>
          <p:cNvPr id="4" name="Picture 8" descr="http://best.edu.vn/Upload/CKFinder/images/thoa%20thuan%20kinh%20doanh_best.PNG"/>
          <p:cNvPicPr>
            <a:picLocks noChangeAspect="1" noChangeArrowheads="1"/>
          </p:cNvPicPr>
          <p:nvPr/>
        </p:nvPicPr>
        <p:blipFill>
          <a:blip r:embed="rId2"/>
          <a:srcRect/>
          <a:stretch>
            <a:fillRect/>
          </a:stretch>
        </p:blipFill>
        <p:spPr bwMode="auto">
          <a:xfrm>
            <a:off x="3581400" y="4572000"/>
            <a:ext cx="4876800" cy="2286000"/>
          </a:xfrm>
          <a:prstGeom prst="rect">
            <a:avLst/>
          </a:prstGeom>
          <a:noFill/>
        </p:spPr>
      </p:pic>
      <p:sp>
        <p:nvSpPr>
          <p:cNvPr id="5" name="Slide Number Placeholder 4"/>
          <p:cNvSpPr>
            <a:spLocks noGrp="1"/>
          </p:cNvSpPr>
          <p:nvPr>
            <p:ph type="sldNum" sz="quarter" idx="12"/>
          </p:nvPr>
        </p:nvSpPr>
        <p:spPr/>
        <p:txBody>
          <a:bodyPr/>
          <a:lstStyle/>
          <a:p>
            <a:fld id="{BAA45E3D-2D2F-4226-BA86-BC0A293ED4FE}" type="slidenum">
              <a:rPr lang="en-US" smtClean="0"/>
              <a:pPr/>
              <a:t>3</a:t>
            </a:fld>
            <a:endParaRPr lang="en-US"/>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131" y="457200"/>
            <a:ext cx="8883869" cy="1143000"/>
          </a:xfrm>
        </p:spPr>
        <p:txBody>
          <a:bodyPr anchor="ctr">
            <a:noAutofit/>
          </a:bodyPr>
          <a:lstStyle/>
          <a:p>
            <a:r>
              <a:rPr lang="vi-VN" sz="4000" dirty="0" smtClean="0">
                <a:latin typeface="Times New Roman" pitchFamily="18" charset="0"/>
                <a:cs typeface="Times New Roman" pitchFamily="18" charset="0"/>
              </a:rPr>
              <a:t>Những nguyên tắc cơ bản của đàm phán</a:t>
            </a:r>
            <a:br>
              <a:rPr lang="vi-VN" sz="4000" dirty="0" smtClean="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0" y="1447800"/>
            <a:ext cx="8954814" cy="4800600"/>
          </a:xfrm>
        </p:spPr>
        <p:txBody>
          <a:bodyPr>
            <a:normAutofit lnSpcReduction="10000"/>
          </a:bodyPr>
          <a:lstStyle/>
          <a:p>
            <a:r>
              <a:rPr lang="vi-VN" dirty="0" smtClean="0"/>
              <a:t> Đàm phán là một việc tự nguyện</a:t>
            </a:r>
          </a:p>
          <a:p>
            <a:r>
              <a:rPr lang="vi-VN" dirty="0" smtClean="0"/>
              <a:t>Phải có ít nhất một trong các bên muốn thay đổi thỏa thuận hiện tại và tin rằng sẽ đạt được mong muốn đó.</a:t>
            </a:r>
          </a:p>
          <a:p>
            <a:r>
              <a:rPr lang="vi-VN" dirty="0" smtClean="0"/>
              <a:t>Chỉ xảy ra khi các bên cùng hiểu rằng những quyết định được hình thành trên cơ sở thỏa thuận chung chứ không phải là quyết định đơn phương</a:t>
            </a:r>
          </a:p>
          <a:p>
            <a:r>
              <a:rPr lang="vi-VN" dirty="0" smtClean="0"/>
              <a:t>Thời gian là một trong những yếu tố quyết định trong đàm phán</a:t>
            </a:r>
          </a:p>
          <a:p>
            <a:r>
              <a:rPr lang="vi-VN" dirty="0" smtClean="0"/>
              <a:t>Cuộc đàm phán thành công là cuộc đàm phán có các bên cùng đạt được mong muốn trong phạm vi nào đó</a:t>
            </a:r>
          </a:p>
          <a:p>
            <a:r>
              <a:rPr lang="vi-VN" dirty="0" smtClean="0"/>
              <a:t>Phẩm chất, năng lực, kỹ năng, thái độ và tình cảm của những người trên bàn đàm phán có ảnh hưởng quyết định đến tiến trình đàm phán.</a:t>
            </a:r>
          </a:p>
          <a:p>
            <a:endParaRPr lang="en-US" dirty="0"/>
          </a:p>
        </p:txBody>
      </p:sp>
      <p:sp>
        <p:nvSpPr>
          <p:cNvPr id="4" name="Slide Number Placeholder 3"/>
          <p:cNvSpPr>
            <a:spLocks noGrp="1"/>
          </p:cNvSpPr>
          <p:nvPr>
            <p:ph type="sldNum" sz="quarter" idx="12"/>
          </p:nvPr>
        </p:nvSpPr>
        <p:spPr/>
        <p:txBody>
          <a:bodyPr/>
          <a:lstStyle/>
          <a:p>
            <a:fld id="{BAA45E3D-2D2F-4226-BA86-BC0A293ED4FE}" type="slidenum">
              <a:rPr lang="en-US" smtClean="0"/>
              <a:pPr/>
              <a:t>4</a:t>
            </a:fld>
            <a:endParaRPr lang="en-US"/>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610600" cy="792162"/>
          </a:xfrm>
        </p:spPr>
        <p:txBody>
          <a:bodyPr anchor="ctr">
            <a:noAutofit/>
          </a:bodyPr>
          <a:lstStyle/>
          <a:p>
            <a:pPr marL="742950" indent="-742950"/>
            <a:r>
              <a:rPr lang="en-US" sz="3200" dirty="0" err="1" smtClean="0">
                <a:latin typeface="Times New Roman" pitchFamily="18" charset="0"/>
                <a:cs typeface="Times New Roman" pitchFamily="18" charset="0"/>
              </a:rPr>
              <a:t>Đối</a:t>
            </a:r>
            <a:r>
              <a:rPr lang="en-US" sz="3200" dirty="0" smtClean="0">
                <a:latin typeface="Times New Roman" pitchFamily="18" charset="0"/>
                <a:cs typeface="Times New Roman" pitchFamily="18" charset="0"/>
              </a:rPr>
              <a:t> </a:t>
            </a:r>
            <a:r>
              <a:rPr lang="en-US" sz="3200" dirty="0" err="1">
                <a:latin typeface="Times New Roman" pitchFamily="18" charset="0"/>
                <a:cs typeface="Times New Roman" pitchFamily="18" charset="0"/>
              </a:rPr>
              <a:t>tượng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đàm</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phán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trong</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môi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bất</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động</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sản</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a:xfrm>
            <a:off x="304800" y="1219200"/>
            <a:ext cx="8382000" cy="5410200"/>
          </a:xfrm>
        </p:spPr>
        <p:txBody>
          <a:bodyPr>
            <a:noAutofit/>
          </a:bodyPr>
          <a:lstStyle/>
          <a:p>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động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mảnh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đất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căn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CTXD </a:t>
            </a:r>
            <a:r>
              <a:rPr lang="en-US" sz="2400" dirty="0" err="1" smtClean="0">
                <a:latin typeface="Times New Roman" pitchFamily="18" charset="0"/>
                <a:cs typeface="Times New Roman" pitchFamily="18" charset="0"/>
              </a:rPr>
              <a:t>hoặc</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một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dự</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lớn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về</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BĐS </a:t>
            </a:r>
            <a:r>
              <a:rPr lang="en-US" sz="2400" dirty="0" err="1">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mua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và</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giao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dịch</a:t>
            </a:r>
            <a:r>
              <a:rPr lang="en-US" sz="2400" dirty="0" smtClean="0">
                <a:latin typeface="Times New Roman" pitchFamily="18" charset="0"/>
                <a:cs typeface="Times New Roman" pitchFamily="18" charset="0"/>
              </a:rPr>
              <a:t>.</a:t>
            </a:r>
          </a:p>
          <a:p>
            <a:r>
              <a:rPr lang="en-US" sz="2400" dirty="0" err="1" smtClean="0">
                <a:latin typeface="Times New Roman" pitchFamily="18" charset="0"/>
                <a:cs typeface="Times New Roman" pitchFamily="18" charset="0"/>
              </a:rPr>
              <a:t>Đàm</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phán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vấn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đề</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liên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đến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phẩm</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BĐS </a:t>
            </a:r>
            <a:r>
              <a:rPr lang="en-US" sz="2400" dirty="0" err="1">
                <a:latin typeface="Times New Roman" pitchFamily="18" charset="0"/>
                <a:cs typeface="Times New Roman" pitchFamily="18" charset="0"/>
              </a:rPr>
              <a:t>bao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gồm</a:t>
            </a:r>
            <a:r>
              <a:rPr lang="en-US" sz="2400" dirty="0" smtClean="0">
                <a:latin typeface="Times New Roman" pitchFamily="18" charset="0"/>
                <a:cs typeface="Times New Roman" pitchFamily="18" charset="0"/>
              </a:rPr>
              <a:t>:</a:t>
            </a:r>
          </a:p>
          <a:p>
            <a:pPr>
              <a:buFontTx/>
              <a:buChar char="-"/>
            </a:pP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bán</a:t>
            </a:r>
            <a:endParaRPr lang="en-US" sz="2400" dirty="0" smtClean="0">
              <a:latin typeface="Times New Roman" pitchFamily="18" charset="0"/>
              <a:cs typeface="Times New Roman" pitchFamily="18" charset="0"/>
            </a:endParaRPr>
          </a:p>
          <a:p>
            <a:pPr>
              <a:buFontTx/>
              <a:buChar char="-"/>
            </a:pP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thức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lộ</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thanh</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endParaRPr lang="en-US" sz="2400" dirty="0" smtClean="0">
              <a:latin typeface="Times New Roman" pitchFamily="18" charset="0"/>
              <a:cs typeface="Times New Roman" pitchFamily="18" charset="0"/>
            </a:endParaRPr>
          </a:p>
          <a:p>
            <a:pPr>
              <a:buFontTx/>
              <a:buChar char="-"/>
            </a:pPr>
            <a:r>
              <a:rPr lang="en-US" sz="2400" dirty="0" err="1" smtClean="0">
                <a:latin typeface="Times New Roman" pitchFamily="18" charset="0"/>
                <a:cs typeface="Times New Roman" pitchFamily="18" charset="0"/>
              </a:rPr>
              <a:t>Chất</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lượng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sản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phẩm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hình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tương </a:t>
            </a:r>
            <a:r>
              <a:rPr lang="en-US" sz="2400" dirty="0" smtClean="0">
                <a:latin typeface="Times New Roman" pitchFamily="18" charset="0"/>
                <a:cs typeface="Times New Roman" pitchFamily="18" charset="0"/>
              </a:rPr>
              <a:t>lai.</a:t>
            </a:r>
          </a:p>
          <a:p>
            <a:pPr>
              <a:buFontTx/>
              <a:buChar char="-"/>
            </a:pP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thanh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toán</a:t>
            </a:r>
            <a:r>
              <a:rPr lang="en-US" sz="2400" dirty="0" smtClean="0">
                <a:latin typeface="Times New Roman" pitchFamily="18" charset="0"/>
                <a:cs typeface="Times New Roman" pitchFamily="18" charset="0"/>
              </a:rPr>
              <a:t>, </a:t>
            </a:r>
          </a:p>
          <a:p>
            <a:pPr>
              <a:buFontTx/>
              <a:buChar char="-"/>
            </a:pP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tăng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phẩm</a:t>
            </a:r>
            <a:r>
              <a:rPr lang="en-US" sz="2400" dirty="0" smtClean="0">
                <a:latin typeface="Times New Roman" pitchFamily="18" charset="0"/>
                <a:cs typeface="Times New Roman" pitchFamily="18" charset="0"/>
              </a:rPr>
              <a:t> ở </a:t>
            </a:r>
            <a:r>
              <a:rPr lang="en-US" sz="2400" dirty="0" err="1" smtClean="0">
                <a:latin typeface="Times New Roman" pitchFamily="18" charset="0"/>
                <a:cs typeface="Times New Roman" pitchFamily="18" charset="0"/>
              </a:rPr>
              <a:t>hiện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tương lai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dịch</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mua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góp</a:t>
            </a:r>
            <a:r>
              <a:rPr lang="en-US" sz="2400" dirty="0" smtClean="0">
                <a:latin typeface="Times New Roman" pitchFamily="18" charset="0"/>
                <a:cs typeface="Times New Roman" pitchFamily="18" charset="0"/>
              </a:rPr>
              <a:t>…), </a:t>
            </a:r>
          </a:p>
          <a:p>
            <a:pPr>
              <a:buNone/>
            </a:pP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thủ</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tục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pháp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sản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phẩm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nếu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5</a:t>
            </a:fld>
            <a:endParaRPr lang="en-US"/>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8763000" cy="609600"/>
          </a:xfrm>
        </p:spPr>
        <p:txBody>
          <a:bodyPr>
            <a:noAutofit/>
          </a:bodyPr>
          <a:lstStyle/>
          <a:p>
            <a:pPr marL="742950" indent="-742950" algn="ctr"/>
            <a:r>
              <a:rPr lang="en-US" sz="4400" dirty="0" err="1">
                <a:latin typeface="Times New Roman" pitchFamily="18" charset="0"/>
                <a:cs typeface="Times New Roman" pitchFamily="18" charset="0"/>
              </a:rPr>
              <a:t>Thành</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phần</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cơ</a:t>
            </a:r>
            <a:r>
              <a:rPr lang="en-US" sz="4400" dirty="0">
                <a:latin typeface="Times New Roman" pitchFamily="18" charset="0"/>
                <a:cs typeface="Times New Roman" pitchFamily="18" charset="0"/>
              </a:rPr>
              <a:t> </a:t>
            </a:r>
            <a:r>
              <a:rPr lang="en-US" sz="4400" dirty="0" err="1">
                <a:latin typeface="Times New Roman" pitchFamily="18" charset="0"/>
                <a:cs typeface="Times New Roman" pitchFamily="18" charset="0"/>
              </a:rPr>
              <a:t>bản</a:t>
            </a:r>
            <a:r>
              <a:rPr lang="en-US" sz="4400" dirty="0">
                <a:latin typeface="Times New Roman" pitchFamily="18" charset="0"/>
                <a:cs typeface="Times New Roman" pitchFamily="18" charset="0"/>
              </a:rPr>
              <a:t> </a:t>
            </a:r>
            <a:r>
              <a:rPr lang="en-US" sz="4400" dirty="0" err="1" smtClean="0">
                <a:latin typeface="Times New Roman" pitchFamily="18" charset="0"/>
                <a:cs typeface="Times New Roman" pitchFamily="18" charset="0"/>
              </a:rPr>
              <a:t>trong</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đàm</a:t>
            </a:r>
            <a:r>
              <a:rPr lang="en-US" sz="4400" dirty="0" smtClean="0">
                <a:latin typeface="Times New Roman" pitchFamily="18" charset="0"/>
                <a:cs typeface="Times New Roman" pitchFamily="18" charset="0"/>
              </a:rPr>
              <a:t> </a:t>
            </a:r>
            <a:r>
              <a:rPr lang="en-US" sz="4400" dirty="0" err="1" smtClean="0">
                <a:latin typeface="Times New Roman" pitchFamily="18" charset="0"/>
                <a:cs typeface="Times New Roman" pitchFamily="18" charset="0"/>
              </a:rPr>
              <a:t>phán</a:t>
            </a:r>
            <a:endParaRPr lang="en-US" sz="4400" dirty="0">
              <a:latin typeface="Times New Roman" pitchFamily="18" charset="0"/>
              <a:cs typeface="Times New Roman" pitchFamily="18" charset="0"/>
            </a:endParaRPr>
          </a:p>
        </p:txBody>
      </p:sp>
      <p:sp>
        <p:nvSpPr>
          <p:cNvPr id="3" name="Content Placeholder 2"/>
          <p:cNvSpPr>
            <a:spLocks noGrp="1"/>
          </p:cNvSpPr>
          <p:nvPr>
            <p:ph idx="1"/>
          </p:nvPr>
        </p:nvSpPr>
        <p:spPr>
          <a:xfrm>
            <a:off x="228600" y="4038600"/>
            <a:ext cx="8534400" cy="2590800"/>
          </a:xfrm>
        </p:spPr>
        <p:txBody>
          <a:bodyPr>
            <a:normAutofit fontScale="92500" lnSpcReduction="10000"/>
          </a:bodyPr>
          <a:lstStyle/>
          <a:p>
            <a:pPr>
              <a:buNone/>
            </a:pP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chuyên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tin… </a:t>
            </a:r>
            <a:r>
              <a:rPr lang="en-US" dirty="0" err="1" smtClean="0">
                <a:latin typeface="Times New Roman" pitchFamily="18" charset="0"/>
                <a:cs typeface="Times New Roman" pitchFamily="18" charset="0"/>
              </a:rPr>
              <a:t>giúp</a:t>
            </a:r>
            <a:r>
              <a:rPr lang="en-US" dirty="0" smtClean="0">
                <a:latin typeface="Times New Roman" pitchFamily="18" charset="0"/>
                <a:cs typeface="Times New Roman" pitchFamily="18" charset="0"/>
              </a:rPr>
              <a:t> 2 </a:t>
            </a:r>
            <a:r>
              <a:rPr lang="en-US" dirty="0" err="1" smtClean="0">
                <a:latin typeface="Times New Roman" pitchFamily="18" charset="0"/>
                <a:cs typeface="Times New Roman" pitchFamily="18" charset="0"/>
              </a:rPr>
              <a:t>bên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bản</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giá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lộ</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thanh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toán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phẩn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tương lai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cứ</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muốn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giúp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việc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a:t>
            </a:r>
          </a:p>
        </p:txBody>
      </p:sp>
      <p:sp>
        <p:nvSpPr>
          <p:cNvPr id="4" name="Rectangular Callout 3"/>
          <p:cNvSpPr/>
          <p:nvPr/>
        </p:nvSpPr>
        <p:spPr>
          <a:xfrm>
            <a:off x="6324600" y="1524000"/>
            <a:ext cx="2362200" cy="990600"/>
          </a:xfrm>
          <a:prstGeom prst="wedgeRectCallout">
            <a:avLst>
              <a:gd name="adj1" fmla="val -101868"/>
              <a:gd name="adj2" fmla="val 110087"/>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smtClean="0">
                <a:solidFill>
                  <a:schemeClr val="tx1"/>
                </a:solidFill>
              </a:rPr>
              <a:t>Bên</a:t>
            </a:r>
            <a:r>
              <a:rPr lang="en-US" sz="3200" dirty="0" smtClean="0">
                <a:solidFill>
                  <a:schemeClr val="tx1"/>
                </a:solidFill>
              </a:rPr>
              <a:t> </a:t>
            </a:r>
            <a:r>
              <a:rPr lang="en-US" sz="3200" dirty="0" err="1" smtClean="0">
                <a:solidFill>
                  <a:schemeClr val="tx1"/>
                </a:solidFill>
              </a:rPr>
              <a:t>bán</a:t>
            </a:r>
            <a:endParaRPr lang="en-US" sz="3200" dirty="0">
              <a:solidFill>
                <a:schemeClr val="tx1"/>
              </a:solidFill>
            </a:endParaRPr>
          </a:p>
        </p:txBody>
      </p:sp>
      <p:sp>
        <p:nvSpPr>
          <p:cNvPr id="5" name="Rectangular Callout 4"/>
          <p:cNvSpPr/>
          <p:nvPr/>
        </p:nvSpPr>
        <p:spPr>
          <a:xfrm>
            <a:off x="990600" y="1676400"/>
            <a:ext cx="2286000" cy="1066800"/>
          </a:xfrm>
          <a:prstGeom prst="wedgeRectCallout">
            <a:avLst>
              <a:gd name="adj1" fmla="val 83832"/>
              <a:gd name="adj2" fmla="val 76293"/>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3200" dirty="0" err="1" smtClean="0">
                <a:latin typeface="Times New Roman" pitchFamily="18" charset="0"/>
                <a:cs typeface="Times New Roman" pitchFamily="18" charset="0"/>
              </a:rPr>
              <a:t>Bên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mua</a:t>
            </a:r>
            <a:r>
              <a:rPr lang="en-US" sz="3200"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p:txBody>
      </p:sp>
      <p:sp>
        <p:nvSpPr>
          <p:cNvPr id="6" name="Flowchart: Process 5"/>
          <p:cNvSpPr/>
          <p:nvPr/>
        </p:nvSpPr>
        <p:spPr>
          <a:xfrm rot="448702">
            <a:off x="3734015" y="2642308"/>
            <a:ext cx="2047948" cy="1308087"/>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err="1" smtClean="0">
                <a:solidFill>
                  <a:schemeClr val="bg1"/>
                </a:solidFill>
                <a:latin typeface="Times New Roman" pitchFamily="18" charset="0"/>
                <a:cs typeface="Times New Roman" pitchFamily="18" charset="0"/>
              </a:rPr>
              <a:t>Nhà</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môi</a:t>
            </a:r>
            <a:r>
              <a:rPr lang="en-US" sz="3200" dirty="0" smtClean="0">
                <a:solidFill>
                  <a:schemeClr val="bg1"/>
                </a:solidFill>
                <a:latin typeface="Times New Roman" pitchFamily="18" charset="0"/>
                <a:cs typeface="Times New Roman" pitchFamily="18" charset="0"/>
              </a:rPr>
              <a:t> </a:t>
            </a:r>
            <a:r>
              <a:rPr lang="en-US" sz="3200" dirty="0" err="1" smtClean="0">
                <a:solidFill>
                  <a:schemeClr val="bg1"/>
                </a:solidFill>
                <a:latin typeface="Times New Roman" pitchFamily="18" charset="0"/>
                <a:cs typeface="Times New Roman" pitchFamily="18" charset="0"/>
              </a:rPr>
              <a:t>giới</a:t>
            </a:r>
            <a:endParaRPr lang="en-US" sz="3200" dirty="0">
              <a:solidFill>
                <a:schemeClr val="bg1"/>
              </a:solidFill>
              <a:latin typeface="Times New Roman" pitchFamily="18" charset="0"/>
              <a:cs typeface="Times New Roman" pitchFamily="18" charset="0"/>
            </a:endParaRPr>
          </a:p>
        </p:txBody>
      </p:sp>
      <p:sp>
        <p:nvSpPr>
          <p:cNvPr id="7" name="Slide Number Placeholder 6"/>
          <p:cNvSpPr>
            <a:spLocks noGrp="1"/>
          </p:cNvSpPr>
          <p:nvPr>
            <p:ph type="sldNum" sz="quarter" idx="12"/>
          </p:nvPr>
        </p:nvSpPr>
        <p:spPr/>
        <p:txBody>
          <a:bodyPr/>
          <a:lstStyle/>
          <a:p>
            <a:fld id="{BAA45E3D-2D2F-4226-BA86-BC0A293ED4FE}" type="slidenum">
              <a:rPr lang="en-US" smtClean="0"/>
              <a:pPr/>
              <a:t>6</a:t>
            </a:fld>
            <a:endParaRPr lang="en-US"/>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458200" cy="838200"/>
          </a:xfrm>
        </p:spPr>
        <p:txBody>
          <a:bodyPr>
            <a:normAutofit/>
          </a:bodyPr>
          <a:lstStyle/>
          <a:p>
            <a:pPr marL="742950" indent="-742950"/>
            <a:r>
              <a:rPr lang="en-US" sz="3600" dirty="0" err="1" smtClean="0">
                <a:latin typeface="Times New Roman" pitchFamily="18" charset="0"/>
                <a:cs typeface="Times New Roman" pitchFamily="18" charset="0"/>
              </a:rPr>
              <a:t>Vai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của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môi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giới</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trong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đàm</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phán</a:t>
            </a:r>
            <a:endParaRPr lang="en-US" sz="36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143000"/>
            <a:ext cx="8229600" cy="4953000"/>
          </a:xfrm>
        </p:spPr>
        <p:txBody>
          <a:bodyPr>
            <a:normAutofit fontScale="92500"/>
          </a:bodyPr>
          <a:lstStyle/>
          <a:p>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việc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dù</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họ</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việc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bán</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hay </a:t>
            </a:r>
            <a:r>
              <a:rPr lang="en-US" dirty="0" err="1">
                <a:latin typeface="Times New Roman" pitchFamily="18" charset="0"/>
                <a:cs typeface="Times New Roman" pitchFamily="18" charset="0"/>
              </a:rPr>
              <a:t>cả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giải </a:t>
            </a:r>
            <a:r>
              <a:rPr lang="en-US" dirty="0" err="1">
                <a:latin typeface="Times New Roman" pitchFamily="18" charset="0"/>
                <a:cs typeface="Times New Roman" pitchFamily="18" charset="0"/>
              </a:rPr>
              <a:t>quyết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đang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tồn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sẽ</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tin </a:t>
            </a:r>
            <a:r>
              <a:rPr lang="en-US" dirty="0" err="1">
                <a:latin typeface="Times New Roman" pitchFamily="18" charset="0"/>
                <a:cs typeface="Times New Roman" pitchFamily="18" charset="0"/>
              </a:rPr>
              <a:t>tưởng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dịch</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hoặc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đến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tín</a:t>
            </a: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sym typeface="Wingdings"/>
              </a:rPr>
              <a:t></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Giúp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thỏa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mãn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được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tin </a:t>
            </a:r>
            <a:r>
              <a:rPr lang="en-US" dirty="0" err="1">
                <a:latin typeface="Times New Roman" pitchFamily="18" charset="0"/>
                <a:cs typeface="Times New Roman" pitchFamily="18" charset="0"/>
              </a:rPr>
              <a:t>tưởng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nhau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truyền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tải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a:t>
            </a:r>
            <a:r>
              <a:rPr lang="en-US" dirty="0">
                <a:latin typeface="Times New Roman" pitchFamily="18" charset="0"/>
                <a:cs typeface="Times New Roman" pitchFamily="18" charset="0"/>
              </a:rPr>
              <a:t> tin,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bằng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chưa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tìm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thuận</a:t>
            </a:r>
            <a:r>
              <a:rPr lang="en-US" dirty="0">
                <a:latin typeface="Times New Roman" pitchFamily="18" charset="0"/>
                <a:cs typeface="Times New Roman" pitchFamily="18" charset="0"/>
              </a:rPr>
              <a:t>.</a:t>
            </a:r>
          </a:p>
          <a:p>
            <a:endParaRPr lang="en-US"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7</a:t>
            </a:fld>
            <a:endParaRPr lang="en-US"/>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762000"/>
          </a:xfrm>
        </p:spPr>
        <p:txBody>
          <a:bodyPr anchor="ctr">
            <a:noAutofit/>
          </a:bodyPr>
          <a:lstStyle/>
          <a:p>
            <a:r>
              <a:rPr lang="en-US" sz="4000" dirty="0" err="1" smtClean="0">
                <a:latin typeface="Times New Roman" pitchFamily="18" charset="0"/>
                <a:cs typeface="Times New Roman" pitchFamily="18" charset="0"/>
              </a:rPr>
              <a:t>Kế</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hoạch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cuộc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phán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thành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công</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1066800"/>
            <a:ext cx="8382000" cy="4191000"/>
          </a:xfrm>
        </p:spPr>
        <p:txBody>
          <a:bodyPr>
            <a:normAutofit/>
          </a:bodyPr>
          <a:lstStyle/>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Tìm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hàng</a:t>
            </a:r>
            <a:r>
              <a:rPr lang="en-US" dirty="0" smtClean="0">
                <a:latin typeface="Times New Roman" pitchFamily="18" charset="0"/>
                <a:cs typeface="Times New Roman" pitchFamily="18" charset="0"/>
              </a:rPr>
              <a:t> , </a:t>
            </a:r>
            <a:r>
              <a:rPr lang="pt-BR" dirty="0" smtClean="0">
                <a:latin typeface="Times New Roman" pitchFamily="18" charset="0"/>
                <a:cs typeface="Times New Roman" pitchFamily="18" charset="0"/>
              </a:rPr>
              <a:t>đối tác đàm phán</a:t>
            </a:r>
            <a:endParaRPr lang="en-US" dirty="0" smtClean="0">
              <a:latin typeface="Times New Roman" pitchFamily="18" charset="0"/>
              <a:cs typeface="Times New Roman" pitchFamily="18" charset="0"/>
            </a:endParaRPr>
          </a:p>
          <a:p>
            <a:pPr>
              <a:buNone/>
            </a:pPr>
            <a:r>
              <a:rPr lang="pt-BR" dirty="0" smtClean="0">
                <a:latin typeface="Times New Roman" pitchFamily="18" charset="0"/>
                <a:cs typeface="Times New Roman" pitchFamily="18" charset="0"/>
              </a:rPr>
              <a:t>Tìm </a:t>
            </a:r>
            <a:r>
              <a:rPr lang="pt-BR" dirty="0" smtClean="0">
                <a:latin typeface="Times New Roman" pitchFamily="18" charset="0"/>
                <a:cs typeface="Times New Roman" pitchFamily="18" charset="0"/>
              </a:rPr>
              <a:t>hiểu những giới hạn xung quanh vụ giao dịch</a:t>
            </a:r>
          </a:p>
          <a:p>
            <a:pPr>
              <a:buNone/>
            </a:pPr>
            <a:r>
              <a:rPr lang="pt-BR" dirty="0" smtClean="0">
                <a:latin typeface="Times New Roman" pitchFamily="18" charset="0"/>
                <a:cs typeface="Times New Roman" pitchFamily="18" charset="0"/>
              </a:rPr>
              <a:t>Đánh giá " phía ta". </a:t>
            </a:r>
          </a:p>
          <a:p>
            <a:pPr>
              <a:buNone/>
            </a:pPr>
            <a:r>
              <a:rPr lang="pt-BR" dirty="0" smtClean="0">
                <a:latin typeface="Times New Roman" pitchFamily="18" charset="0"/>
                <a:cs typeface="Times New Roman" pitchFamily="18" charset="0"/>
              </a:rPr>
              <a:t>Đánh giá " phía đối tác". </a:t>
            </a:r>
            <a:endParaRPr lang="en-US" dirty="0" smtClean="0">
              <a:latin typeface="Times New Roman" pitchFamily="18" charset="0"/>
              <a:cs typeface="Times New Roman" pitchFamily="18" charset="0"/>
            </a:endParaRPr>
          </a:p>
          <a:p>
            <a:pPr>
              <a:buNone/>
            </a:pPr>
            <a:r>
              <a:rPr lang="en-US" dirty="0" err="1" smtClean="0">
                <a:latin typeface="Times New Roman" pitchFamily="18" charset="0"/>
                <a:cs typeface="Times New Roman" pitchFamily="18" charset="0"/>
              </a:rPr>
              <a:t>Tận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dụng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lợi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phán</a:t>
            </a:r>
            <a:r>
              <a:rPr lang="en-US"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a:buNone/>
            </a:pPr>
            <a:r>
              <a:rPr lang="en-US" dirty="0" err="1" smtClean="0">
                <a:latin typeface="Times New Roman" pitchFamily="18" charset="0"/>
                <a:cs typeface="Times New Roman" pitchFamily="18" charset="0"/>
              </a:rPr>
              <a:t>Giới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cuộc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phán</a:t>
            </a:r>
            <a:endParaRPr lang="en-US" dirty="0" smtClean="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phán</a:t>
            </a:r>
            <a:endParaRPr lang="en-US" dirty="0">
              <a:latin typeface="Times New Roman" pitchFamily="18" charset="0"/>
              <a:cs typeface="Times New Roman" pitchFamily="18" charset="0"/>
            </a:endParaRPr>
          </a:p>
        </p:txBody>
      </p:sp>
      <p:pic>
        <p:nvPicPr>
          <p:cNvPr id="4" name="Picture 3" descr="Picture"/>
          <p:cNvPicPr/>
          <p:nvPr/>
        </p:nvPicPr>
        <p:blipFill>
          <a:blip r:embed="rId2"/>
          <a:srcRect/>
          <a:stretch>
            <a:fillRect/>
          </a:stretch>
        </p:blipFill>
        <p:spPr bwMode="auto">
          <a:xfrm>
            <a:off x="914400" y="5029200"/>
            <a:ext cx="7486650" cy="182880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BAA45E3D-2D2F-4226-BA86-BC0A293ED4FE}" type="slidenum">
              <a:rPr lang="en-US" smtClean="0"/>
              <a:pPr/>
              <a:t>8</a:t>
            </a:fld>
            <a:endParaRPr lang="en-US"/>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382000" cy="4495800"/>
          </a:xfrm>
        </p:spPr>
        <p:txBody>
          <a:bodyPr>
            <a:normAutofit/>
          </a:bodyPr>
          <a:lstStyle/>
          <a:p>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Tìm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hiểu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thông</a:t>
            </a:r>
            <a:r>
              <a:rPr lang="en-US" sz="2800" dirty="0">
                <a:latin typeface="Times New Roman" pitchFamily="18" charset="0"/>
                <a:cs typeface="Times New Roman" pitchFamily="18" charset="0"/>
              </a:rPr>
              <a:t> tin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bên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đàm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phán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xoay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vấn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đề</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quyết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mỗi</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bên</a:t>
            </a:r>
            <a:endParaRPr lang="en-US" sz="2800" dirty="0" smtClean="0">
              <a:latin typeface="Times New Roman" pitchFamily="18" charset="0"/>
              <a:cs typeface="Times New Roman" pitchFamily="18" charset="0"/>
            </a:endParaRPr>
          </a:p>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phẩm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đang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phầm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gì</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tương lai?</a:t>
            </a:r>
          </a:p>
          <a:p>
            <a:r>
              <a:rPr lang="en-US" sz="2800" dirty="0" err="1" smtClean="0">
                <a:latin typeface="Times New Roman" pitchFamily="18" charset="0"/>
                <a:cs typeface="Times New Roman" pitchFamily="18" charset="0"/>
              </a:rPr>
              <a:t>Phân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vấn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toán</a:t>
            </a:r>
            <a:endParaRPr lang="en-US" sz="28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AA45E3D-2D2F-4226-BA86-BC0A293ED4FE}" type="slidenum">
              <a:rPr lang="en-US" smtClean="0"/>
              <a:pPr/>
              <a:t>9</a:t>
            </a:fld>
            <a:endParaRPr lang="en-US"/>
          </a:p>
        </p:txBody>
      </p:sp>
      <p:sp>
        <p:nvSpPr>
          <p:cNvPr id="5" name="Title 1"/>
          <p:cNvSpPr>
            <a:spLocks noGrp="1"/>
          </p:cNvSpPr>
          <p:nvPr>
            <p:ph type="title"/>
          </p:nvPr>
        </p:nvSpPr>
        <p:spPr>
          <a:xfrm>
            <a:off x="0" y="228600"/>
            <a:ext cx="9144000" cy="914400"/>
          </a:xfrm>
        </p:spPr>
        <p:txBody>
          <a:bodyPr anchor="ctr">
            <a:noAutofit/>
          </a:bodyPr>
          <a:lstStyle/>
          <a:p>
            <a:r>
              <a:rPr lang="en-US" sz="4000" dirty="0" err="1" smtClean="0">
                <a:latin typeface="Times New Roman" pitchFamily="18" charset="0"/>
                <a:cs typeface="Times New Roman" pitchFamily="18" charset="0"/>
              </a:rPr>
              <a:t>Kế</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hoạch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cho</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để</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cuộc</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đàm</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phán</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thành</a:t>
            </a:r>
            <a:r>
              <a:rPr lang="en-US" sz="4000" dirty="0" smtClean="0">
                <a:latin typeface="Times New Roman" pitchFamily="18" charset="0"/>
                <a:cs typeface="Times New Roman" pitchFamily="18" charset="0"/>
              </a:rPr>
              <a:t> </a:t>
            </a:r>
            <a:r>
              <a:rPr lang="en-US" sz="4000" dirty="0" err="1" smtClean="0">
                <a:latin typeface="Times New Roman" pitchFamily="18" charset="0"/>
                <a:cs typeface="Times New Roman" pitchFamily="18" charset="0"/>
              </a:rPr>
              <a:t>công</a:t>
            </a:r>
            <a:endParaRPr lang="en-US" sz="40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479</TotalTime>
  <Words>1723</Words>
  <Application>Microsoft Office PowerPoint</Application>
  <PresentationFormat>On-screen Show (4:3)</PresentationFormat>
  <Paragraphs>141</Paragraphs>
  <Slides>23</Slides>
  <Notes>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Flow</vt:lpstr>
      <vt:lpstr>TRƯỜNG  ĐẠI HỌC NÔNG LÂM TP.HCM KHOA QUẢN LÍ ĐẤT ĐAI &amp; BĐS</vt:lpstr>
      <vt:lpstr>Slide 2</vt:lpstr>
      <vt:lpstr>Đặc điểm</vt:lpstr>
      <vt:lpstr>Những nguyên tắc cơ bản của đàm phán </vt:lpstr>
      <vt:lpstr>Đối tượng đàm phán trong môi giới bất động sản.</vt:lpstr>
      <vt:lpstr>Thành phần cơ bản trong đàm phán</vt:lpstr>
      <vt:lpstr>Vai trò của nhà môi giới trong đàm phán</vt:lpstr>
      <vt:lpstr>Kế hoạch cho để cuộc đàm phán thành công</vt:lpstr>
      <vt:lpstr>Kế hoạch cho để cuộc đàm phán thành công</vt:lpstr>
      <vt:lpstr>Những điều cần làm để đàm phán thành công </vt:lpstr>
      <vt:lpstr>Slide 11</vt:lpstr>
      <vt:lpstr>Những điều tránh sử dụng khi đàm phán</vt:lpstr>
      <vt:lpstr>6 nguyên tắc thuyết phục mà bạn có thể sử dụng để biến các yêu cầu của bạn đối với khách hàng trở thành hiện thực</vt:lpstr>
      <vt:lpstr>Những kỹ năng cần có của nhà đàm phán trong môi giới bất động sản</vt:lpstr>
      <vt:lpstr>Đàm phán với người khó tính </vt:lpstr>
      <vt:lpstr>Thời gian chín muồi cho đàm phán</vt:lpstr>
      <vt:lpstr>Slide 17</vt:lpstr>
      <vt:lpstr>   Mẹo cần biết trong nghệ thuật đàm phán</vt:lpstr>
      <vt:lpstr>Slide 19</vt:lpstr>
      <vt:lpstr>Slide 20</vt:lpstr>
      <vt:lpstr>Slide 21</vt:lpstr>
      <vt:lpstr>Những sai lầm thường mắc phải trong đàm phán </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BÀI THUYẾT TRÌNH : KỸ NĂNG ĐÀM PHÁN TRONG MÔI GIỚI BẤT ĐỘNG SẢN.</dc:title>
  <dc:creator>User</dc:creator>
  <cp:lastModifiedBy>Thanh Trang</cp:lastModifiedBy>
  <cp:revision>61</cp:revision>
  <dcterms:created xsi:type="dcterms:W3CDTF">2013-10-26T04:05:04Z</dcterms:created>
  <dcterms:modified xsi:type="dcterms:W3CDTF">2013-10-26T22:41:42Z</dcterms:modified>
</cp:coreProperties>
</file>