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70" r:id="rId3"/>
    <p:sldId id="271" r:id="rId4"/>
    <p:sldId id="272" r:id="rId5"/>
    <p:sldId id="273" r:id="rId6"/>
    <p:sldId id="274" r:id="rId7"/>
    <p:sldId id="275" r:id="rId8"/>
    <p:sldId id="276" r:id="rId9"/>
    <p:sldId id="277" r:id="rId10"/>
    <p:sldId id="278" r:id="rId11"/>
    <p:sldId id="279" r:id="rId12"/>
    <p:sldId id="280" r:id="rId13"/>
    <p:sldId id="281" r:id="rId14"/>
    <p:sldId id="286" r:id="rId15"/>
    <p:sldId id="287" r:id="rId16"/>
    <p:sldId id="294" r:id="rId17"/>
    <p:sldId id="288" r:id="rId18"/>
    <p:sldId id="259" r:id="rId19"/>
    <p:sldId id="264" r:id="rId20"/>
    <p:sldId id="263" r:id="rId21"/>
    <p:sldId id="260" r:id="rId22"/>
    <p:sldId id="265" r:id="rId23"/>
    <p:sldId id="261" r:id="rId24"/>
    <p:sldId id="266" r:id="rId25"/>
    <p:sldId id="291" r:id="rId26"/>
    <p:sldId id="292" r:id="rId27"/>
    <p:sldId id="293" r:id="rId28"/>
    <p:sldId id="283" r:id="rId29"/>
    <p:sldId id="284" r:id="rId30"/>
    <p:sldId id="285" r:id="rId31"/>
    <p:sldId id="289" r:id="rId32"/>
    <p:sldId id="290"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387" autoAdjust="0"/>
    <p:restoredTop sz="94660"/>
  </p:normalViewPr>
  <p:slideViewPr>
    <p:cSldViewPr>
      <p:cViewPr varScale="1">
        <p:scale>
          <a:sx n="65" d="100"/>
          <a:sy n="65" d="100"/>
        </p:scale>
        <p:origin x="-528"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jpeg"/><Relationship Id="rId1" Type="http://schemas.openxmlformats.org/officeDocument/2006/relationships/image" Target="../media/image17.jpeg"/><Relationship Id="rId4" Type="http://schemas.openxmlformats.org/officeDocument/2006/relationships/image" Target="../media/image20.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91.gif"/><Relationship Id="rId2" Type="http://schemas.openxmlformats.org/officeDocument/2006/relationships/image" Target="../media/image181.jpeg"/><Relationship Id="rId1" Type="http://schemas.openxmlformats.org/officeDocument/2006/relationships/image" Target="../media/image171.jpeg"/><Relationship Id="rId4" Type="http://schemas.openxmlformats.org/officeDocument/2006/relationships/image" Target="../media/image201.jpe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06DA56-1FA1-4021-81DE-64959CFA8E59}" type="doc">
      <dgm:prSet loTypeId="urn:microsoft.com/office/officeart/2005/8/layout/vList4#1" loCatId="list" qsTypeId="urn:microsoft.com/office/officeart/2005/8/quickstyle/simple3" qsCatId="simple" csTypeId="urn:microsoft.com/office/officeart/2005/8/colors/colorful1#1" csCatId="colorful" phldr="1"/>
      <dgm:spPr/>
      <dgm:t>
        <a:bodyPr/>
        <a:lstStyle/>
        <a:p>
          <a:endParaRPr lang="en-US"/>
        </a:p>
      </dgm:t>
    </dgm:pt>
    <dgm:pt modelId="{FB2EC0CA-02C8-4AD3-9BF7-58D3B92D200E}">
      <dgm:prSet phldrT="[Text]" custT="1"/>
      <dgm:spPr/>
      <dgm:t>
        <a:bodyPr/>
        <a:lstStyle/>
        <a:p>
          <a:r>
            <a:rPr lang="en-US" sz="2300" smtClean="0">
              <a:latin typeface="Times New Roman" pitchFamily="18" charset="0"/>
              <a:cs typeface="Times New Roman" pitchFamily="18" charset="0"/>
            </a:rPr>
            <a:t>Phản ứng với sự lệch lạc làm sáng tỏ ranh giới đạo đức</a:t>
          </a:r>
          <a:endParaRPr lang="en-US" sz="2300">
            <a:latin typeface="Times New Roman" pitchFamily="18" charset="0"/>
            <a:cs typeface="Times New Roman" pitchFamily="18" charset="0"/>
          </a:endParaRPr>
        </a:p>
      </dgm:t>
    </dgm:pt>
    <dgm:pt modelId="{23D98B52-F0C0-4815-A046-69F83A725CDD}" type="parTrans" cxnId="{6C043489-9D74-48E9-996E-8997404E0B4C}">
      <dgm:prSet/>
      <dgm:spPr/>
      <dgm:t>
        <a:bodyPr/>
        <a:lstStyle/>
        <a:p>
          <a:endParaRPr lang="en-US" sz="2300">
            <a:latin typeface="Times New Roman" pitchFamily="18" charset="0"/>
            <a:cs typeface="Times New Roman" pitchFamily="18" charset="0"/>
          </a:endParaRPr>
        </a:p>
      </dgm:t>
    </dgm:pt>
    <dgm:pt modelId="{4DF05E36-E9C0-42EA-8B61-0BFD54C5FAA3}" type="sibTrans" cxnId="{6C043489-9D74-48E9-996E-8997404E0B4C}">
      <dgm:prSet/>
      <dgm:spPr/>
      <dgm:t>
        <a:bodyPr/>
        <a:lstStyle/>
        <a:p>
          <a:endParaRPr lang="en-US" sz="2300">
            <a:latin typeface="Times New Roman" pitchFamily="18" charset="0"/>
            <a:cs typeface="Times New Roman" pitchFamily="18" charset="0"/>
          </a:endParaRPr>
        </a:p>
      </dgm:t>
    </dgm:pt>
    <dgm:pt modelId="{6AEA6D99-EFEB-47C9-AB34-70E48E5AC627}">
      <dgm:prSet phldrT="[Text]" custT="1"/>
      <dgm:spPr/>
      <dgm:t>
        <a:bodyPr/>
        <a:lstStyle/>
        <a:p>
          <a:r>
            <a:rPr lang="en-US" sz="2300" smtClean="0">
              <a:latin typeface="Times New Roman" pitchFamily="18" charset="0"/>
              <a:cs typeface="Times New Roman" pitchFamily="18" charset="0"/>
            </a:rPr>
            <a:t>Sự lệch lạc khẳng định giá trị và tiêu chuẩn văn hóa</a:t>
          </a:r>
          <a:endParaRPr lang="en-US" sz="2300">
            <a:latin typeface="Times New Roman" pitchFamily="18" charset="0"/>
            <a:cs typeface="Times New Roman" pitchFamily="18" charset="0"/>
          </a:endParaRPr>
        </a:p>
      </dgm:t>
    </dgm:pt>
    <dgm:pt modelId="{B54E3A73-9D4D-4533-9FE6-8415D4FB5D9C}" type="sibTrans" cxnId="{FCE70301-0B1A-46E3-A538-57D0E41866A4}">
      <dgm:prSet/>
      <dgm:spPr/>
      <dgm:t>
        <a:bodyPr/>
        <a:lstStyle/>
        <a:p>
          <a:endParaRPr lang="en-US" sz="2300">
            <a:latin typeface="Times New Roman" pitchFamily="18" charset="0"/>
            <a:cs typeface="Times New Roman" pitchFamily="18" charset="0"/>
          </a:endParaRPr>
        </a:p>
      </dgm:t>
    </dgm:pt>
    <dgm:pt modelId="{14D7A357-1025-409F-B5AD-C89C923B24AF}" type="parTrans" cxnId="{FCE70301-0B1A-46E3-A538-57D0E41866A4}">
      <dgm:prSet/>
      <dgm:spPr/>
      <dgm:t>
        <a:bodyPr/>
        <a:lstStyle/>
        <a:p>
          <a:endParaRPr lang="en-US" sz="2300">
            <a:latin typeface="Times New Roman" pitchFamily="18" charset="0"/>
            <a:cs typeface="Times New Roman" pitchFamily="18" charset="0"/>
          </a:endParaRPr>
        </a:p>
      </dgm:t>
    </dgm:pt>
    <dgm:pt modelId="{6F2DBD5A-BCB3-43B2-A0E8-F53757FC4997}">
      <dgm:prSet custT="1"/>
      <dgm:spPr/>
      <dgm:t>
        <a:bodyPr/>
        <a:lstStyle/>
        <a:p>
          <a:r>
            <a:rPr lang="vi-VN" sz="2300" smtClean="0">
              <a:latin typeface="Times New Roman" pitchFamily="18" charset="0"/>
              <a:cs typeface="Times New Roman" pitchFamily="18" charset="0"/>
            </a:rPr>
            <a:t>Phản ứng với sự lệch lạc thúc đẩy tính thống nhất của xã hội</a:t>
          </a:r>
          <a:endParaRPr lang="en-US" sz="2300">
            <a:latin typeface="Times New Roman" pitchFamily="18" charset="0"/>
            <a:cs typeface="Times New Roman" pitchFamily="18" charset="0"/>
          </a:endParaRPr>
        </a:p>
      </dgm:t>
    </dgm:pt>
    <dgm:pt modelId="{890023CC-B101-4A19-B643-75E6DEB0BAE6}" type="parTrans" cxnId="{0B0DE046-77F2-4312-8C41-E54005A27DB7}">
      <dgm:prSet/>
      <dgm:spPr/>
      <dgm:t>
        <a:bodyPr/>
        <a:lstStyle/>
        <a:p>
          <a:endParaRPr lang="en-US" sz="2300">
            <a:latin typeface="Times New Roman" pitchFamily="18" charset="0"/>
            <a:cs typeface="Times New Roman" pitchFamily="18" charset="0"/>
          </a:endParaRPr>
        </a:p>
      </dgm:t>
    </dgm:pt>
    <dgm:pt modelId="{4520BE04-DE0E-4868-A996-A78EE6848EC9}" type="sibTrans" cxnId="{0B0DE046-77F2-4312-8C41-E54005A27DB7}">
      <dgm:prSet/>
      <dgm:spPr/>
      <dgm:t>
        <a:bodyPr/>
        <a:lstStyle/>
        <a:p>
          <a:endParaRPr lang="en-US" sz="2300">
            <a:latin typeface="Times New Roman" pitchFamily="18" charset="0"/>
            <a:cs typeface="Times New Roman" pitchFamily="18" charset="0"/>
          </a:endParaRPr>
        </a:p>
      </dgm:t>
    </dgm:pt>
    <dgm:pt modelId="{9C7413A3-EA5D-44D3-93EE-DEBC51B9DC47}">
      <dgm:prSet custT="1"/>
      <dgm:spPr/>
      <dgm:t>
        <a:bodyPr/>
        <a:lstStyle/>
        <a:p>
          <a:r>
            <a:rPr lang="vi-VN" sz="2300" smtClean="0">
              <a:latin typeface="Times New Roman" pitchFamily="18" charset="0"/>
              <a:cs typeface="Times New Roman" pitchFamily="18" charset="0"/>
            </a:rPr>
            <a:t>Sự lệch lạc khuyến khích thay đổi xã hội</a:t>
          </a:r>
          <a:endParaRPr lang="en-US" sz="2300">
            <a:latin typeface="Times New Roman" pitchFamily="18" charset="0"/>
            <a:cs typeface="Times New Roman" pitchFamily="18" charset="0"/>
          </a:endParaRPr>
        </a:p>
      </dgm:t>
    </dgm:pt>
    <dgm:pt modelId="{F4B03F32-87AC-4F30-95CA-4193A31BE882}" type="parTrans" cxnId="{827A79EA-560A-49D9-91B3-6E97A38548D2}">
      <dgm:prSet/>
      <dgm:spPr/>
      <dgm:t>
        <a:bodyPr/>
        <a:lstStyle/>
        <a:p>
          <a:endParaRPr lang="en-US" sz="2300">
            <a:latin typeface="Times New Roman" pitchFamily="18" charset="0"/>
            <a:cs typeface="Times New Roman" pitchFamily="18" charset="0"/>
          </a:endParaRPr>
        </a:p>
      </dgm:t>
    </dgm:pt>
    <dgm:pt modelId="{BC14CFCA-ACEB-4485-AE5C-71C7B08E1D07}" type="sibTrans" cxnId="{827A79EA-560A-49D9-91B3-6E97A38548D2}">
      <dgm:prSet/>
      <dgm:spPr/>
      <dgm:t>
        <a:bodyPr/>
        <a:lstStyle/>
        <a:p>
          <a:endParaRPr lang="en-US" sz="2300">
            <a:latin typeface="Times New Roman" pitchFamily="18" charset="0"/>
            <a:cs typeface="Times New Roman" pitchFamily="18" charset="0"/>
          </a:endParaRPr>
        </a:p>
      </dgm:t>
    </dgm:pt>
    <dgm:pt modelId="{4EC558DC-4CAB-422C-887A-628091E3DEB4}" type="pres">
      <dgm:prSet presAssocID="{6206DA56-1FA1-4021-81DE-64959CFA8E59}" presName="linear" presStyleCnt="0">
        <dgm:presLayoutVars>
          <dgm:dir/>
          <dgm:resizeHandles val="exact"/>
        </dgm:presLayoutVars>
      </dgm:prSet>
      <dgm:spPr/>
      <dgm:t>
        <a:bodyPr/>
        <a:lstStyle/>
        <a:p>
          <a:endParaRPr lang="en-US"/>
        </a:p>
      </dgm:t>
    </dgm:pt>
    <dgm:pt modelId="{C981D27C-3E99-4F0A-BF39-764B524CAC29}" type="pres">
      <dgm:prSet presAssocID="{6AEA6D99-EFEB-47C9-AB34-70E48E5AC627}" presName="comp" presStyleCnt="0"/>
      <dgm:spPr/>
    </dgm:pt>
    <dgm:pt modelId="{B87CB765-F86C-4DCA-A4B6-A5BC35E5C033}" type="pres">
      <dgm:prSet presAssocID="{6AEA6D99-EFEB-47C9-AB34-70E48E5AC627}" presName="box" presStyleLbl="node1" presStyleIdx="0" presStyleCnt="4"/>
      <dgm:spPr/>
      <dgm:t>
        <a:bodyPr/>
        <a:lstStyle/>
        <a:p>
          <a:endParaRPr lang="en-US"/>
        </a:p>
      </dgm:t>
    </dgm:pt>
    <dgm:pt modelId="{F94CCD3C-84CA-4687-8950-FEC8B406391D}" type="pres">
      <dgm:prSet presAssocID="{6AEA6D99-EFEB-47C9-AB34-70E48E5AC627}" presName="img" presStyleLbl="fgImgPlace1" presStyleIdx="0" presStyleCnt="4" custScaleY="130612"/>
      <dgm:spPr>
        <a:blipFill rotWithShape="0">
          <a:blip xmlns:r="http://schemas.openxmlformats.org/officeDocument/2006/relationships" r:embed="rId1"/>
          <a:stretch>
            <a:fillRect/>
          </a:stretch>
        </a:blipFill>
      </dgm:spPr>
    </dgm:pt>
    <dgm:pt modelId="{AF512C9D-4386-434B-A454-E33C11FB9E61}" type="pres">
      <dgm:prSet presAssocID="{6AEA6D99-EFEB-47C9-AB34-70E48E5AC627}" presName="text" presStyleLbl="node1" presStyleIdx="0" presStyleCnt="4">
        <dgm:presLayoutVars>
          <dgm:bulletEnabled val="1"/>
        </dgm:presLayoutVars>
      </dgm:prSet>
      <dgm:spPr/>
      <dgm:t>
        <a:bodyPr/>
        <a:lstStyle/>
        <a:p>
          <a:endParaRPr lang="en-US"/>
        </a:p>
      </dgm:t>
    </dgm:pt>
    <dgm:pt modelId="{E8D6BB64-B9E3-468B-9B0D-3F792ACE8129}" type="pres">
      <dgm:prSet presAssocID="{B54E3A73-9D4D-4533-9FE6-8415D4FB5D9C}" presName="spacer" presStyleCnt="0"/>
      <dgm:spPr/>
    </dgm:pt>
    <dgm:pt modelId="{992DF603-14B4-40B2-848D-5ECA5427585F}" type="pres">
      <dgm:prSet presAssocID="{FB2EC0CA-02C8-4AD3-9BF7-58D3B92D200E}" presName="comp" presStyleCnt="0"/>
      <dgm:spPr/>
    </dgm:pt>
    <dgm:pt modelId="{77197064-9E07-4C72-B225-4BBAB9DD4415}" type="pres">
      <dgm:prSet presAssocID="{FB2EC0CA-02C8-4AD3-9BF7-58D3B92D200E}" presName="box" presStyleLbl="node1" presStyleIdx="1" presStyleCnt="4"/>
      <dgm:spPr/>
      <dgm:t>
        <a:bodyPr/>
        <a:lstStyle/>
        <a:p>
          <a:endParaRPr lang="en-US"/>
        </a:p>
      </dgm:t>
    </dgm:pt>
    <dgm:pt modelId="{24084D78-F112-42B8-8241-71509BBA84A3}" type="pres">
      <dgm:prSet presAssocID="{FB2EC0CA-02C8-4AD3-9BF7-58D3B92D200E}" presName="img" presStyleLbl="fgImgPlace1" presStyleIdx="1" presStyleCnt="4"/>
      <dgm:spPr>
        <a:blipFill rotWithShape="0">
          <a:blip xmlns:r="http://schemas.openxmlformats.org/officeDocument/2006/relationships" r:embed="rId2"/>
          <a:stretch>
            <a:fillRect/>
          </a:stretch>
        </a:blipFill>
      </dgm:spPr>
    </dgm:pt>
    <dgm:pt modelId="{7E592D38-1ADD-4E86-B5EC-543A309C4FD5}" type="pres">
      <dgm:prSet presAssocID="{FB2EC0CA-02C8-4AD3-9BF7-58D3B92D200E}" presName="text" presStyleLbl="node1" presStyleIdx="1" presStyleCnt="4">
        <dgm:presLayoutVars>
          <dgm:bulletEnabled val="1"/>
        </dgm:presLayoutVars>
      </dgm:prSet>
      <dgm:spPr/>
      <dgm:t>
        <a:bodyPr/>
        <a:lstStyle/>
        <a:p>
          <a:endParaRPr lang="en-US"/>
        </a:p>
      </dgm:t>
    </dgm:pt>
    <dgm:pt modelId="{AD174F05-26E2-4744-8A4A-D7F5DF0FD9CF}" type="pres">
      <dgm:prSet presAssocID="{4DF05E36-E9C0-42EA-8B61-0BFD54C5FAA3}" presName="spacer" presStyleCnt="0"/>
      <dgm:spPr/>
    </dgm:pt>
    <dgm:pt modelId="{1A89C9A4-1E5A-4A2A-A4E7-19D1392010C5}" type="pres">
      <dgm:prSet presAssocID="{6F2DBD5A-BCB3-43B2-A0E8-F53757FC4997}" presName="comp" presStyleCnt="0"/>
      <dgm:spPr/>
    </dgm:pt>
    <dgm:pt modelId="{9AE40E57-F40F-4E15-94E0-65909C6C1DF5}" type="pres">
      <dgm:prSet presAssocID="{6F2DBD5A-BCB3-43B2-A0E8-F53757FC4997}" presName="box" presStyleLbl="node1" presStyleIdx="2" presStyleCnt="4"/>
      <dgm:spPr/>
      <dgm:t>
        <a:bodyPr/>
        <a:lstStyle/>
        <a:p>
          <a:endParaRPr lang="en-US"/>
        </a:p>
      </dgm:t>
    </dgm:pt>
    <dgm:pt modelId="{A865C9F4-F9C5-4A76-832B-864A1D12A126}" type="pres">
      <dgm:prSet presAssocID="{6F2DBD5A-BCB3-43B2-A0E8-F53757FC4997}" presName="img" presStyleLbl="fgImgPlace1" presStyleIdx="2" presStyleCnt="4"/>
      <dgm:spPr>
        <a:blipFill rotWithShape="0">
          <a:blip xmlns:r="http://schemas.openxmlformats.org/officeDocument/2006/relationships" r:embed="rId3"/>
          <a:stretch>
            <a:fillRect/>
          </a:stretch>
        </a:blipFill>
      </dgm:spPr>
    </dgm:pt>
    <dgm:pt modelId="{11C813DF-50AB-4BCB-A7BA-58B281ED3442}" type="pres">
      <dgm:prSet presAssocID="{6F2DBD5A-BCB3-43B2-A0E8-F53757FC4997}" presName="text" presStyleLbl="node1" presStyleIdx="2" presStyleCnt="4">
        <dgm:presLayoutVars>
          <dgm:bulletEnabled val="1"/>
        </dgm:presLayoutVars>
      </dgm:prSet>
      <dgm:spPr/>
      <dgm:t>
        <a:bodyPr/>
        <a:lstStyle/>
        <a:p>
          <a:endParaRPr lang="en-US"/>
        </a:p>
      </dgm:t>
    </dgm:pt>
    <dgm:pt modelId="{64832904-8ED3-4594-8D03-B92BEA1B5C4B}" type="pres">
      <dgm:prSet presAssocID="{4520BE04-DE0E-4868-A996-A78EE6848EC9}" presName="spacer" presStyleCnt="0"/>
      <dgm:spPr/>
    </dgm:pt>
    <dgm:pt modelId="{6DDB39FB-0D24-4475-A0FA-28B8E76FE9D3}" type="pres">
      <dgm:prSet presAssocID="{9C7413A3-EA5D-44D3-93EE-DEBC51B9DC47}" presName="comp" presStyleCnt="0"/>
      <dgm:spPr/>
    </dgm:pt>
    <dgm:pt modelId="{0A018D56-EBC1-43D6-8574-DB48D36F7313}" type="pres">
      <dgm:prSet presAssocID="{9C7413A3-EA5D-44D3-93EE-DEBC51B9DC47}" presName="box" presStyleLbl="node1" presStyleIdx="3" presStyleCnt="4"/>
      <dgm:spPr/>
      <dgm:t>
        <a:bodyPr/>
        <a:lstStyle/>
        <a:p>
          <a:endParaRPr lang="en-US"/>
        </a:p>
      </dgm:t>
    </dgm:pt>
    <dgm:pt modelId="{43E94349-1871-479A-97FE-E2E63BD4D648}" type="pres">
      <dgm:prSet presAssocID="{9C7413A3-EA5D-44D3-93EE-DEBC51B9DC47}" presName="img" presStyleLbl="fgImgPlace1" presStyleIdx="3" presStyleCnt="4"/>
      <dgm:spPr>
        <a:blipFill rotWithShape="0">
          <a:blip xmlns:r="http://schemas.openxmlformats.org/officeDocument/2006/relationships" r:embed="rId4"/>
          <a:stretch>
            <a:fillRect/>
          </a:stretch>
        </a:blipFill>
      </dgm:spPr>
    </dgm:pt>
    <dgm:pt modelId="{11C5270C-91F5-44E0-A2F9-8E74232656D4}" type="pres">
      <dgm:prSet presAssocID="{9C7413A3-EA5D-44D3-93EE-DEBC51B9DC47}" presName="text" presStyleLbl="node1" presStyleIdx="3" presStyleCnt="4">
        <dgm:presLayoutVars>
          <dgm:bulletEnabled val="1"/>
        </dgm:presLayoutVars>
      </dgm:prSet>
      <dgm:spPr/>
      <dgm:t>
        <a:bodyPr/>
        <a:lstStyle/>
        <a:p>
          <a:endParaRPr lang="en-US"/>
        </a:p>
      </dgm:t>
    </dgm:pt>
  </dgm:ptLst>
  <dgm:cxnLst>
    <dgm:cxn modelId="{48160D04-E5FE-45B9-964C-B82593F9B3EB}" type="presOf" srcId="{6F2DBD5A-BCB3-43B2-A0E8-F53757FC4997}" destId="{9AE40E57-F40F-4E15-94E0-65909C6C1DF5}" srcOrd="0" destOrd="0" presId="urn:microsoft.com/office/officeart/2005/8/layout/vList4#1"/>
    <dgm:cxn modelId="{8A2A7D38-2696-4EE8-8DD9-0AA219AAF688}" type="presOf" srcId="{6206DA56-1FA1-4021-81DE-64959CFA8E59}" destId="{4EC558DC-4CAB-422C-887A-628091E3DEB4}" srcOrd="0" destOrd="0" presId="urn:microsoft.com/office/officeart/2005/8/layout/vList4#1"/>
    <dgm:cxn modelId="{0B0DE046-77F2-4312-8C41-E54005A27DB7}" srcId="{6206DA56-1FA1-4021-81DE-64959CFA8E59}" destId="{6F2DBD5A-BCB3-43B2-A0E8-F53757FC4997}" srcOrd="2" destOrd="0" parTransId="{890023CC-B101-4A19-B643-75E6DEB0BAE6}" sibTransId="{4520BE04-DE0E-4868-A996-A78EE6848EC9}"/>
    <dgm:cxn modelId="{4D211789-A839-4A4F-B78A-C0F72482C001}" type="presOf" srcId="{FB2EC0CA-02C8-4AD3-9BF7-58D3B92D200E}" destId="{7E592D38-1ADD-4E86-B5EC-543A309C4FD5}" srcOrd="1" destOrd="0" presId="urn:microsoft.com/office/officeart/2005/8/layout/vList4#1"/>
    <dgm:cxn modelId="{827A79EA-560A-49D9-91B3-6E97A38548D2}" srcId="{6206DA56-1FA1-4021-81DE-64959CFA8E59}" destId="{9C7413A3-EA5D-44D3-93EE-DEBC51B9DC47}" srcOrd="3" destOrd="0" parTransId="{F4B03F32-87AC-4F30-95CA-4193A31BE882}" sibTransId="{BC14CFCA-ACEB-4485-AE5C-71C7B08E1D07}"/>
    <dgm:cxn modelId="{FCE70301-0B1A-46E3-A538-57D0E41866A4}" srcId="{6206DA56-1FA1-4021-81DE-64959CFA8E59}" destId="{6AEA6D99-EFEB-47C9-AB34-70E48E5AC627}" srcOrd="0" destOrd="0" parTransId="{14D7A357-1025-409F-B5AD-C89C923B24AF}" sibTransId="{B54E3A73-9D4D-4533-9FE6-8415D4FB5D9C}"/>
    <dgm:cxn modelId="{30854C4C-A3E1-4C42-9A71-0DB0A151068B}" type="presOf" srcId="{6F2DBD5A-BCB3-43B2-A0E8-F53757FC4997}" destId="{11C813DF-50AB-4BCB-A7BA-58B281ED3442}" srcOrd="1" destOrd="0" presId="urn:microsoft.com/office/officeart/2005/8/layout/vList4#1"/>
    <dgm:cxn modelId="{2557D5CF-01D3-4C59-ABA1-326025DE0A21}" type="presOf" srcId="{6AEA6D99-EFEB-47C9-AB34-70E48E5AC627}" destId="{B87CB765-F86C-4DCA-A4B6-A5BC35E5C033}" srcOrd="0" destOrd="0" presId="urn:microsoft.com/office/officeart/2005/8/layout/vList4#1"/>
    <dgm:cxn modelId="{B6960304-0D27-4625-8BEE-E6E0A03B0B69}" type="presOf" srcId="{9C7413A3-EA5D-44D3-93EE-DEBC51B9DC47}" destId="{0A018D56-EBC1-43D6-8574-DB48D36F7313}" srcOrd="0" destOrd="0" presId="urn:microsoft.com/office/officeart/2005/8/layout/vList4#1"/>
    <dgm:cxn modelId="{1498446C-0812-4B18-AFB8-307E6BAF2EE1}" type="presOf" srcId="{FB2EC0CA-02C8-4AD3-9BF7-58D3B92D200E}" destId="{77197064-9E07-4C72-B225-4BBAB9DD4415}" srcOrd="0" destOrd="0" presId="urn:microsoft.com/office/officeart/2005/8/layout/vList4#1"/>
    <dgm:cxn modelId="{12EFB146-38CD-41C3-B23B-10DD358ADBE3}" type="presOf" srcId="{9C7413A3-EA5D-44D3-93EE-DEBC51B9DC47}" destId="{11C5270C-91F5-44E0-A2F9-8E74232656D4}" srcOrd="1" destOrd="0" presId="urn:microsoft.com/office/officeart/2005/8/layout/vList4#1"/>
    <dgm:cxn modelId="{4AAD95C2-3605-455E-851E-2F6797C88AFE}" type="presOf" srcId="{6AEA6D99-EFEB-47C9-AB34-70E48E5AC627}" destId="{AF512C9D-4386-434B-A454-E33C11FB9E61}" srcOrd="1" destOrd="0" presId="urn:microsoft.com/office/officeart/2005/8/layout/vList4#1"/>
    <dgm:cxn modelId="{6C043489-9D74-48E9-996E-8997404E0B4C}" srcId="{6206DA56-1FA1-4021-81DE-64959CFA8E59}" destId="{FB2EC0CA-02C8-4AD3-9BF7-58D3B92D200E}" srcOrd="1" destOrd="0" parTransId="{23D98B52-F0C0-4815-A046-69F83A725CDD}" sibTransId="{4DF05E36-E9C0-42EA-8B61-0BFD54C5FAA3}"/>
    <dgm:cxn modelId="{BE6FCD98-A148-401A-AD55-16CF8FCD6AE0}" type="presParOf" srcId="{4EC558DC-4CAB-422C-887A-628091E3DEB4}" destId="{C981D27C-3E99-4F0A-BF39-764B524CAC29}" srcOrd="0" destOrd="0" presId="urn:microsoft.com/office/officeart/2005/8/layout/vList4#1"/>
    <dgm:cxn modelId="{22524F82-0517-4B85-8CE4-02BE936777D3}" type="presParOf" srcId="{C981D27C-3E99-4F0A-BF39-764B524CAC29}" destId="{B87CB765-F86C-4DCA-A4B6-A5BC35E5C033}" srcOrd="0" destOrd="0" presId="urn:microsoft.com/office/officeart/2005/8/layout/vList4#1"/>
    <dgm:cxn modelId="{B3A1EC85-6C48-41DF-8E06-9E9B320CF300}" type="presParOf" srcId="{C981D27C-3E99-4F0A-BF39-764B524CAC29}" destId="{F94CCD3C-84CA-4687-8950-FEC8B406391D}" srcOrd="1" destOrd="0" presId="urn:microsoft.com/office/officeart/2005/8/layout/vList4#1"/>
    <dgm:cxn modelId="{B519290E-1EA9-48A8-9C3E-A4DE317153CD}" type="presParOf" srcId="{C981D27C-3E99-4F0A-BF39-764B524CAC29}" destId="{AF512C9D-4386-434B-A454-E33C11FB9E61}" srcOrd="2" destOrd="0" presId="urn:microsoft.com/office/officeart/2005/8/layout/vList4#1"/>
    <dgm:cxn modelId="{19428F01-A8B7-455E-8DA6-E0B1230DCF7E}" type="presParOf" srcId="{4EC558DC-4CAB-422C-887A-628091E3DEB4}" destId="{E8D6BB64-B9E3-468B-9B0D-3F792ACE8129}" srcOrd="1" destOrd="0" presId="urn:microsoft.com/office/officeart/2005/8/layout/vList4#1"/>
    <dgm:cxn modelId="{37366186-5610-4A7D-9A78-A18E6D66DA63}" type="presParOf" srcId="{4EC558DC-4CAB-422C-887A-628091E3DEB4}" destId="{992DF603-14B4-40B2-848D-5ECA5427585F}" srcOrd="2" destOrd="0" presId="urn:microsoft.com/office/officeart/2005/8/layout/vList4#1"/>
    <dgm:cxn modelId="{588FB910-FAAA-4DD1-BA83-D77ED5BC13C0}" type="presParOf" srcId="{992DF603-14B4-40B2-848D-5ECA5427585F}" destId="{77197064-9E07-4C72-B225-4BBAB9DD4415}" srcOrd="0" destOrd="0" presId="urn:microsoft.com/office/officeart/2005/8/layout/vList4#1"/>
    <dgm:cxn modelId="{5571B152-C9F5-4398-B3C6-04C232CF5471}" type="presParOf" srcId="{992DF603-14B4-40B2-848D-5ECA5427585F}" destId="{24084D78-F112-42B8-8241-71509BBA84A3}" srcOrd="1" destOrd="0" presId="urn:microsoft.com/office/officeart/2005/8/layout/vList4#1"/>
    <dgm:cxn modelId="{855DA2EC-19A1-4C6E-BE11-1BEF38325D06}" type="presParOf" srcId="{992DF603-14B4-40B2-848D-5ECA5427585F}" destId="{7E592D38-1ADD-4E86-B5EC-543A309C4FD5}" srcOrd="2" destOrd="0" presId="urn:microsoft.com/office/officeart/2005/8/layout/vList4#1"/>
    <dgm:cxn modelId="{838209E0-0862-4B30-8858-91C86A39C5B7}" type="presParOf" srcId="{4EC558DC-4CAB-422C-887A-628091E3DEB4}" destId="{AD174F05-26E2-4744-8A4A-D7F5DF0FD9CF}" srcOrd="3" destOrd="0" presId="urn:microsoft.com/office/officeart/2005/8/layout/vList4#1"/>
    <dgm:cxn modelId="{FEDFBBA1-FEFD-4457-8774-8F686B86EBBD}" type="presParOf" srcId="{4EC558DC-4CAB-422C-887A-628091E3DEB4}" destId="{1A89C9A4-1E5A-4A2A-A4E7-19D1392010C5}" srcOrd="4" destOrd="0" presId="urn:microsoft.com/office/officeart/2005/8/layout/vList4#1"/>
    <dgm:cxn modelId="{8B83C81D-FC96-4AD2-8379-78EA1B2C3D31}" type="presParOf" srcId="{1A89C9A4-1E5A-4A2A-A4E7-19D1392010C5}" destId="{9AE40E57-F40F-4E15-94E0-65909C6C1DF5}" srcOrd="0" destOrd="0" presId="urn:microsoft.com/office/officeart/2005/8/layout/vList4#1"/>
    <dgm:cxn modelId="{9F3406C7-46A1-4BB2-92C7-DA1A4435548D}" type="presParOf" srcId="{1A89C9A4-1E5A-4A2A-A4E7-19D1392010C5}" destId="{A865C9F4-F9C5-4A76-832B-864A1D12A126}" srcOrd="1" destOrd="0" presId="urn:microsoft.com/office/officeart/2005/8/layout/vList4#1"/>
    <dgm:cxn modelId="{4D0A4972-F2BC-48FD-A884-619C55E88975}" type="presParOf" srcId="{1A89C9A4-1E5A-4A2A-A4E7-19D1392010C5}" destId="{11C813DF-50AB-4BCB-A7BA-58B281ED3442}" srcOrd="2" destOrd="0" presId="urn:microsoft.com/office/officeart/2005/8/layout/vList4#1"/>
    <dgm:cxn modelId="{F010AD78-456A-4C64-AE8F-696E123FB551}" type="presParOf" srcId="{4EC558DC-4CAB-422C-887A-628091E3DEB4}" destId="{64832904-8ED3-4594-8D03-B92BEA1B5C4B}" srcOrd="5" destOrd="0" presId="urn:microsoft.com/office/officeart/2005/8/layout/vList4#1"/>
    <dgm:cxn modelId="{3DE7119C-F17F-408C-B34F-2F7A586A692F}" type="presParOf" srcId="{4EC558DC-4CAB-422C-887A-628091E3DEB4}" destId="{6DDB39FB-0D24-4475-A0FA-28B8E76FE9D3}" srcOrd="6" destOrd="0" presId="urn:microsoft.com/office/officeart/2005/8/layout/vList4#1"/>
    <dgm:cxn modelId="{FE7BD523-F980-4750-A6A3-DA18547FF45A}" type="presParOf" srcId="{6DDB39FB-0D24-4475-A0FA-28B8E76FE9D3}" destId="{0A018D56-EBC1-43D6-8574-DB48D36F7313}" srcOrd="0" destOrd="0" presId="urn:microsoft.com/office/officeart/2005/8/layout/vList4#1"/>
    <dgm:cxn modelId="{8ED83A26-F436-4118-B01C-F61434F12EDC}" type="presParOf" srcId="{6DDB39FB-0D24-4475-A0FA-28B8E76FE9D3}" destId="{43E94349-1871-479A-97FE-E2E63BD4D648}" srcOrd="1" destOrd="0" presId="urn:microsoft.com/office/officeart/2005/8/layout/vList4#1"/>
    <dgm:cxn modelId="{6099D66A-2E75-4F20-879B-0B085812DFD4}" type="presParOf" srcId="{6DDB39FB-0D24-4475-A0FA-28B8E76FE9D3}" destId="{11C5270C-91F5-44E0-A2F9-8E74232656D4}" srcOrd="2" destOrd="0" presId="urn:microsoft.com/office/officeart/2005/8/layout/vList4#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7CB765-F86C-4DCA-A4B6-A5BC35E5C033}">
      <dsp:nvSpPr>
        <dsp:cNvPr id="0" name=""/>
        <dsp:cNvSpPr/>
      </dsp:nvSpPr>
      <dsp:spPr>
        <a:xfrm>
          <a:off x="0" y="20284"/>
          <a:ext cx="9144000" cy="903613"/>
        </a:xfrm>
        <a:prstGeom prst="roundRect">
          <a:avLst>
            <a:gd name="adj" fmla="val 1000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smtClean="0">
              <a:latin typeface="Times New Roman" pitchFamily="18" charset="0"/>
              <a:cs typeface="Times New Roman" pitchFamily="18" charset="0"/>
            </a:rPr>
            <a:t>Sự lệch lạc khẳng định giá trị và tiêu chuẩn văn hóa</a:t>
          </a:r>
          <a:endParaRPr lang="en-US" sz="2300" kern="1200">
            <a:latin typeface="Times New Roman" pitchFamily="18" charset="0"/>
            <a:cs typeface="Times New Roman" pitchFamily="18" charset="0"/>
          </a:endParaRPr>
        </a:p>
      </dsp:txBody>
      <dsp:txXfrm>
        <a:off x="1919161" y="20284"/>
        <a:ext cx="7224838" cy="903613"/>
      </dsp:txXfrm>
    </dsp:sp>
    <dsp:sp modelId="{F94CCD3C-84CA-4687-8950-FEC8B406391D}">
      <dsp:nvSpPr>
        <dsp:cNvPr id="0" name=""/>
        <dsp:cNvSpPr/>
      </dsp:nvSpPr>
      <dsp:spPr>
        <a:xfrm>
          <a:off x="90361" y="0"/>
          <a:ext cx="1828800" cy="944182"/>
        </a:xfrm>
        <a:prstGeom prst="roundRect">
          <a:avLst>
            <a:gd name="adj" fmla="val 10000"/>
          </a:avLst>
        </a:prstGeom>
        <a:blipFill rotWithShape="0">
          <a:blip xmlns:r="http://schemas.openxmlformats.org/officeDocument/2006/relationships" r:embed="rId1"/>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77197064-9E07-4C72-B225-4BBAB9DD4415}">
      <dsp:nvSpPr>
        <dsp:cNvPr id="0" name=""/>
        <dsp:cNvSpPr/>
      </dsp:nvSpPr>
      <dsp:spPr>
        <a:xfrm>
          <a:off x="0" y="1034544"/>
          <a:ext cx="9144000" cy="903613"/>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smtClean="0">
              <a:latin typeface="Times New Roman" pitchFamily="18" charset="0"/>
              <a:cs typeface="Times New Roman" pitchFamily="18" charset="0"/>
            </a:rPr>
            <a:t>Phản ứng với sự lệch lạc làm sáng tỏ ranh giới đạo đức</a:t>
          </a:r>
          <a:endParaRPr lang="en-US" sz="2300" kern="1200">
            <a:latin typeface="Times New Roman" pitchFamily="18" charset="0"/>
            <a:cs typeface="Times New Roman" pitchFamily="18" charset="0"/>
          </a:endParaRPr>
        </a:p>
      </dsp:txBody>
      <dsp:txXfrm>
        <a:off x="1919161" y="1034544"/>
        <a:ext cx="7224838" cy="903613"/>
      </dsp:txXfrm>
    </dsp:sp>
    <dsp:sp modelId="{24084D78-F112-42B8-8241-71509BBA84A3}">
      <dsp:nvSpPr>
        <dsp:cNvPr id="0" name=""/>
        <dsp:cNvSpPr/>
      </dsp:nvSpPr>
      <dsp:spPr>
        <a:xfrm>
          <a:off x="90361" y="1124905"/>
          <a:ext cx="1828800" cy="722891"/>
        </a:xfrm>
        <a:prstGeom prst="roundRect">
          <a:avLst>
            <a:gd name="adj" fmla="val 10000"/>
          </a:avLst>
        </a:prstGeom>
        <a:blipFill rotWithShape="0">
          <a:blip xmlns:r="http://schemas.openxmlformats.org/officeDocument/2006/relationships" r:embed="rId2"/>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9AE40E57-F40F-4E15-94E0-65909C6C1DF5}">
      <dsp:nvSpPr>
        <dsp:cNvPr id="0" name=""/>
        <dsp:cNvSpPr/>
      </dsp:nvSpPr>
      <dsp:spPr>
        <a:xfrm>
          <a:off x="0" y="2028519"/>
          <a:ext cx="9144000" cy="903613"/>
        </a:xfrm>
        <a:prstGeom prst="roundRect">
          <a:avLst>
            <a:gd name="adj" fmla="val 1000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vi-VN" sz="2300" kern="1200" smtClean="0">
              <a:latin typeface="Times New Roman" pitchFamily="18" charset="0"/>
              <a:cs typeface="Times New Roman" pitchFamily="18" charset="0"/>
            </a:rPr>
            <a:t>Phản ứng với sự lệch lạc thúc đẩy tính thống nhất của xã hội</a:t>
          </a:r>
          <a:endParaRPr lang="en-US" sz="2300" kern="1200">
            <a:latin typeface="Times New Roman" pitchFamily="18" charset="0"/>
            <a:cs typeface="Times New Roman" pitchFamily="18" charset="0"/>
          </a:endParaRPr>
        </a:p>
      </dsp:txBody>
      <dsp:txXfrm>
        <a:off x="1919161" y="2028519"/>
        <a:ext cx="7224838" cy="903613"/>
      </dsp:txXfrm>
    </dsp:sp>
    <dsp:sp modelId="{A865C9F4-F9C5-4A76-832B-864A1D12A126}">
      <dsp:nvSpPr>
        <dsp:cNvPr id="0" name=""/>
        <dsp:cNvSpPr/>
      </dsp:nvSpPr>
      <dsp:spPr>
        <a:xfrm>
          <a:off x="90361" y="2118880"/>
          <a:ext cx="1828800" cy="722891"/>
        </a:xfrm>
        <a:prstGeom prst="roundRect">
          <a:avLst>
            <a:gd name="adj" fmla="val 10000"/>
          </a:avLst>
        </a:prstGeom>
        <a:blipFill rotWithShape="0">
          <a:blip xmlns:r="http://schemas.openxmlformats.org/officeDocument/2006/relationships" r:embed="rId3"/>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0A018D56-EBC1-43D6-8574-DB48D36F7313}">
      <dsp:nvSpPr>
        <dsp:cNvPr id="0" name=""/>
        <dsp:cNvSpPr/>
      </dsp:nvSpPr>
      <dsp:spPr>
        <a:xfrm>
          <a:off x="0" y="3022494"/>
          <a:ext cx="9144000" cy="903613"/>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vi-VN" sz="2300" kern="1200" smtClean="0">
              <a:latin typeface="Times New Roman" pitchFamily="18" charset="0"/>
              <a:cs typeface="Times New Roman" pitchFamily="18" charset="0"/>
            </a:rPr>
            <a:t>Sự lệch lạc khuyến khích thay đổi xã hội</a:t>
          </a:r>
          <a:endParaRPr lang="en-US" sz="2300" kern="1200">
            <a:latin typeface="Times New Roman" pitchFamily="18" charset="0"/>
            <a:cs typeface="Times New Roman" pitchFamily="18" charset="0"/>
          </a:endParaRPr>
        </a:p>
      </dsp:txBody>
      <dsp:txXfrm>
        <a:off x="1919161" y="3022494"/>
        <a:ext cx="7224838" cy="903613"/>
      </dsp:txXfrm>
    </dsp:sp>
    <dsp:sp modelId="{43E94349-1871-479A-97FE-E2E63BD4D648}">
      <dsp:nvSpPr>
        <dsp:cNvPr id="0" name=""/>
        <dsp:cNvSpPr/>
      </dsp:nvSpPr>
      <dsp:spPr>
        <a:xfrm>
          <a:off x="90361" y="3112856"/>
          <a:ext cx="1828800" cy="722891"/>
        </a:xfrm>
        <a:prstGeom prst="roundRect">
          <a:avLst>
            <a:gd name="adj" fmla="val 10000"/>
          </a:avLst>
        </a:prstGeom>
        <a:blipFill rotWithShape="0">
          <a:blip xmlns:r="http://schemas.openxmlformats.org/officeDocument/2006/relationships" r:embed="rId4"/>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B9E77F-8278-41EC-923F-DC8CE21B8B52}" type="datetimeFigureOut">
              <a:rPr lang="en-US" smtClean="0"/>
              <a:pPr/>
              <a:t>28/10/2013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731F53-6C35-4FD2-AA5B-4FAA5242BE4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B9E77F-8278-41EC-923F-DC8CE21B8B52}" type="datetimeFigureOut">
              <a:rPr lang="en-US" smtClean="0"/>
              <a:pPr/>
              <a:t>28/10/2013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731F53-6C35-4FD2-AA5B-4FAA5242BE4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B9E77F-8278-41EC-923F-DC8CE21B8B52}" type="datetimeFigureOut">
              <a:rPr lang="en-US" smtClean="0"/>
              <a:pPr/>
              <a:t>28/10/2013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731F53-6C35-4FD2-AA5B-4FAA5242BE4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B9E77F-8278-41EC-923F-DC8CE21B8B52}" type="datetimeFigureOut">
              <a:rPr lang="en-US" smtClean="0"/>
              <a:pPr/>
              <a:t>28/10/2013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731F53-6C35-4FD2-AA5B-4FAA5242BE4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B9E77F-8278-41EC-923F-DC8CE21B8B52}" type="datetimeFigureOut">
              <a:rPr lang="en-US" smtClean="0"/>
              <a:pPr/>
              <a:t>28/10/2013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731F53-6C35-4FD2-AA5B-4FAA5242BE4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B9E77F-8278-41EC-923F-DC8CE21B8B52}" type="datetimeFigureOut">
              <a:rPr lang="en-US" smtClean="0"/>
              <a:pPr/>
              <a:t>28/10/2013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731F53-6C35-4FD2-AA5B-4FAA5242BE4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B9E77F-8278-41EC-923F-DC8CE21B8B52}" type="datetimeFigureOut">
              <a:rPr lang="en-US" smtClean="0"/>
              <a:pPr/>
              <a:t>28/10/2013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731F53-6C35-4FD2-AA5B-4FAA5242BE4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B9E77F-8278-41EC-923F-DC8CE21B8B52}" type="datetimeFigureOut">
              <a:rPr lang="en-US" smtClean="0"/>
              <a:pPr/>
              <a:t>28/10/2013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731F53-6C35-4FD2-AA5B-4FAA5242BE4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B9E77F-8278-41EC-923F-DC8CE21B8B52}" type="datetimeFigureOut">
              <a:rPr lang="en-US" smtClean="0"/>
              <a:pPr/>
              <a:t>28/10/2013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731F53-6C35-4FD2-AA5B-4FAA5242BE4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B9E77F-8278-41EC-923F-DC8CE21B8B52}" type="datetimeFigureOut">
              <a:rPr lang="en-US" smtClean="0"/>
              <a:pPr/>
              <a:t>28/10/2013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731F53-6C35-4FD2-AA5B-4FAA5242BE4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B9E77F-8278-41EC-923F-DC8CE21B8B52}" type="datetimeFigureOut">
              <a:rPr lang="en-US" smtClean="0"/>
              <a:pPr/>
              <a:t>28/10/2013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731F53-6C35-4FD2-AA5B-4FAA5242BE4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B9E77F-8278-41EC-923F-DC8CE21B8B52}" type="datetimeFigureOut">
              <a:rPr lang="en-US" smtClean="0"/>
              <a:pPr/>
              <a:t>28/10/2013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731F53-6C35-4FD2-AA5B-4FAA5242BE4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hyperlink" Target="http://vi.wikipedia.org/wiki/%C3%89mile_Durkheim" TargetMode="Externa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vi.wikipedia.org/wiki/%C3%89mile_Durkheim" TargetMode="External"/><Relationship Id="rId1"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827584" y="2924944"/>
            <a:ext cx="7959226" cy="1932816"/>
          </a:xfrm>
          <a:prstGeom prst="rect">
            <a:avLst/>
          </a:prstGeom>
        </p:spPr>
        <p:txBody>
          <a:bodyPr wrap="square">
            <a:prstTxWarp prst="textWave1">
              <a:avLst>
                <a:gd name="adj1" fmla="val 20000"/>
                <a:gd name="adj2" fmla="val 1102"/>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6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Lệch lạc xã hội</a:t>
            </a:r>
          </a:p>
        </p:txBody>
      </p:sp>
      <p:sp>
        <p:nvSpPr>
          <p:cNvPr id="2" name="Title 1"/>
          <p:cNvSpPr>
            <a:spLocks noGrp="1"/>
          </p:cNvSpPr>
          <p:nvPr>
            <p:ph type="ctrTitle"/>
          </p:nvPr>
        </p:nvSpPr>
        <p:spPr>
          <a:xfrm>
            <a:off x="539552" y="906289"/>
            <a:ext cx="7772400" cy="938535"/>
          </a:xfrm>
        </p:spPr>
        <p:txBody>
          <a:bodyPr>
            <a:normAutofit/>
          </a:bodyPr>
          <a:lstStyle/>
          <a:p>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Lâm</a:t>
            </a:r>
            <a:r>
              <a:rPr lang="en-US" sz="2800" dirty="0" smtClean="0">
                <a:latin typeface="Times New Roman" pitchFamily="18" charset="0"/>
                <a:cs typeface="Times New Roman" pitchFamily="18" charset="0"/>
              </a:rPr>
              <a:t> TP.HCM</a:t>
            </a:r>
            <a:endParaRPr lang="en-US" sz="2800" dirty="0">
              <a:latin typeface="Times New Roman" pitchFamily="18" charset="0"/>
              <a:cs typeface="Times New Roman" pitchFamily="18" charset="0"/>
            </a:endParaRPr>
          </a:p>
        </p:txBody>
      </p:sp>
      <p:sp>
        <p:nvSpPr>
          <p:cNvPr id="3" name="Subtitle 2"/>
          <p:cNvSpPr>
            <a:spLocks noGrp="1"/>
          </p:cNvSpPr>
          <p:nvPr>
            <p:ph type="subTitle" idx="1"/>
          </p:nvPr>
        </p:nvSpPr>
        <p:spPr>
          <a:xfrm>
            <a:off x="1142976" y="1928802"/>
            <a:ext cx="7272808" cy="714380"/>
          </a:xfrm>
        </p:spPr>
        <p:txBody>
          <a:bodyPr>
            <a:normAutofit/>
          </a:bodyPr>
          <a:lstStyle/>
          <a:p>
            <a:r>
              <a:rPr lang="en-US" sz="3300" b="1" dirty="0" smtClean="0">
                <a:solidFill>
                  <a:schemeClr val="tx1"/>
                </a:solidFill>
                <a:latin typeface="Times New Roman" pitchFamily="18" charset="0"/>
                <a:cs typeface="Times New Roman" pitchFamily="18" charset="0"/>
              </a:rPr>
              <a:t>XÃ HỘI HỌC ĐẠI CƯƠNG</a:t>
            </a:r>
          </a:p>
          <a:p>
            <a:pPr algn="r"/>
            <a:endParaRPr lang="en-US" sz="2400" b="1" dirty="0" smtClean="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p:txBody>
      </p:sp>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39552" y="620688"/>
            <a:ext cx="1224136" cy="1224136"/>
          </a:xfrm>
          <a:prstGeom prst="rect">
            <a:avLst/>
          </a:prstGeom>
        </p:spPr>
      </p:pic>
      <p:sp>
        <p:nvSpPr>
          <p:cNvPr id="7" name="Rectangle 6"/>
          <p:cNvSpPr/>
          <p:nvPr/>
        </p:nvSpPr>
        <p:spPr>
          <a:xfrm>
            <a:off x="4214810" y="5715016"/>
            <a:ext cx="4571190" cy="461665"/>
          </a:xfrm>
          <a:prstGeom prst="rect">
            <a:avLst/>
          </a:prstGeom>
        </p:spPr>
        <p:txBody>
          <a:bodyPr wrap="square">
            <a:spAutoFit/>
          </a:bodyPr>
          <a:lstStyle/>
          <a:p>
            <a:pPr algn="r"/>
            <a:r>
              <a:rPr lang="en-US" sz="2400" b="1" smtClean="0">
                <a:latin typeface="Times New Roman" pitchFamily="18" charset="0"/>
                <a:cs typeface="Times New Roman" pitchFamily="18" charset="0"/>
              </a:rPr>
              <a:t>GVHD:</a:t>
            </a:r>
            <a:r>
              <a:rPr lang="en-US" sz="2400" smtClean="0">
                <a:latin typeface="Times New Roman" pitchFamily="18" charset="0"/>
                <a:cs typeface="Times New Roman" pitchFamily="18" charset="0"/>
              </a:rPr>
              <a:t> </a:t>
            </a:r>
            <a:r>
              <a:rPr lang="en-US" sz="2400" b="1" smtClean="0">
                <a:latin typeface="Times New Roman" pitchFamily="18" charset="0"/>
                <a:cs typeface="Times New Roman" pitchFamily="18" charset="0"/>
              </a:rPr>
              <a:t>Th.s Nguyễn Đức Thành</a:t>
            </a:r>
            <a:endParaRPr lang="en-US" sz="2400" b="1"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4271474399"/>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solidFill>
                  <a:srgbClr val="FF0000"/>
                </a:solidFill>
                <a:latin typeface="Times New Roman" pitchFamily="18" charset="0"/>
                <a:cs typeface="Times New Roman" pitchFamily="18" charset="0"/>
              </a:rPr>
              <a:t>I.3 </a:t>
            </a:r>
            <a:r>
              <a:rPr lang="en-US" dirty="0" err="1">
                <a:solidFill>
                  <a:srgbClr val="FF0000"/>
                </a:solidFill>
                <a:latin typeface="Times New Roman" pitchFamily="18" charset="0"/>
                <a:cs typeface="Times New Roman" pitchFamily="18" charset="0"/>
              </a:rPr>
              <a:t>Đặc</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điểm</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của</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lệch</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lạc</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xã</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hội</a:t>
            </a:r>
            <a:endParaRPr lang="en-US" dirty="0"/>
          </a:p>
        </p:txBody>
      </p:sp>
      <p:sp>
        <p:nvSpPr>
          <p:cNvPr id="3" name="Content Placeholder 2"/>
          <p:cNvSpPr>
            <a:spLocks noGrp="1"/>
          </p:cNvSpPr>
          <p:nvPr>
            <p:ph idx="1"/>
          </p:nvPr>
        </p:nvSpPr>
        <p:spPr/>
        <p:txBody>
          <a:bodyPr>
            <a:normAutofit/>
          </a:bodyPr>
          <a:lstStyle/>
          <a:p>
            <a:pPr>
              <a:buFont typeface="Times New Roman" pitchFamily="18" charset="0"/>
              <a:buChar char="−"/>
            </a:pPr>
            <a:r>
              <a:rPr lang="vi-VN" sz="2800" dirty="0">
                <a:latin typeface="+mj-lt"/>
                <a:cs typeface="Arial" pitchFamily="34" charset="0"/>
              </a:rPr>
              <a:t>Trong xã hội hầu như không có tổ chức nào ép buộc các thành viên phải phục tùng tuyệt đối mọi quy tắc và chuẩn mực của mình</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Tùy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nặng</a:t>
            </a:r>
            <a:r>
              <a:rPr lang="en-US" sz="2800" dirty="0" smtClean="0">
                <a:latin typeface="Times New Roman" pitchFamily="18" charset="0"/>
                <a:cs typeface="Times New Roman" pitchFamily="18" charset="0"/>
              </a:rPr>
              <a:t> hay </a:t>
            </a:r>
            <a:r>
              <a:rPr lang="en-US" sz="2800" dirty="0" err="1" smtClean="0">
                <a:latin typeface="Times New Roman" pitchFamily="18" charset="0"/>
                <a:cs typeface="Times New Roman" pitchFamily="18" charset="0"/>
              </a:rPr>
              <a:t>nhẹ</a:t>
            </a:r>
            <a:r>
              <a:rPr lang="en-US" sz="2800" dirty="0" smtClean="0">
                <a:latin typeface="Times New Roman" pitchFamily="18" charset="0"/>
                <a:cs typeface="Times New Roman" pitchFamily="18" charset="0"/>
              </a:rPr>
              <a:t>.</a:t>
            </a:r>
          </a:p>
          <a:p>
            <a:pPr>
              <a:buFont typeface="Times New Roman" pitchFamily="18" charset="0"/>
              <a:buChar char="−"/>
            </a:pPr>
            <a:endParaRPr lang="en-US" sz="2800" dirty="0" smtClean="0">
              <a:latin typeface="Times New Roman" pitchFamily="18" charset="0"/>
              <a:cs typeface="Times New Roman" pitchFamily="18" charset="0"/>
            </a:endParaRPr>
          </a:p>
          <a:p>
            <a:pPr>
              <a:buFont typeface="Times New Roman" pitchFamily="18" charset="0"/>
              <a:buChar char="−"/>
            </a:pPr>
            <a:r>
              <a:rPr lang="vi-VN" sz="2800" dirty="0" smtClean="0">
                <a:latin typeface="+mj-lt"/>
              </a:rPr>
              <a:t>Trong </a:t>
            </a:r>
            <a:r>
              <a:rPr lang="vi-VN" sz="2800" dirty="0">
                <a:latin typeface="+mj-lt"/>
              </a:rPr>
              <a:t>thực tế bất kỳ hệ thống xã hội hoặc một tổ chức xã hội nào đó cùng đều có những “vùng tối”trong đó con người ta có thể tự cho phép mình vi phạm quy tắt mà không sợ bị trừng phạt.</a:t>
            </a:r>
          </a:p>
          <a:p>
            <a:endParaRPr lang="en-US" sz="2800" dirty="0">
              <a:latin typeface="+mj-lt"/>
            </a:endParaRPr>
          </a:p>
        </p:txBody>
      </p:sp>
    </p:spTree>
    <p:extLst>
      <p:ext uri="{BB962C8B-B14F-4D97-AF65-F5344CB8AC3E}">
        <p14:creationId xmlns="" xmlns:p14="http://schemas.microsoft.com/office/powerpoint/2010/main" val="64395398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142852"/>
            <a:ext cx="8229600" cy="642918"/>
          </a:xfrm>
        </p:spPr>
        <p:txBody>
          <a:bodyPr>
            <a:normAutofit/>
          </a:bodyPr>
          <a:lstStyle/>
          <a:p>
            <a:pPr marL="571500" indent="-571500" algn="l">
              <a:buFont typeface="Wingdings" pitchFamily="2" charset="2"/>
              <a:buChar char="v"/>
            </a:pPr>
            <a:r>
              <a:rPr lang="en-US" sz="3600" dirty="0" err="1">
                <a:solidFill>
                  <a:srgbClr val="FF0000"/>
                </a:solidFill>
                <a:latin typeface="Times New Roman" pitchFamily="18" charset="0"/>
                <a:cs typeface="Times New Roman" pitchFamily="18" charset="0"/>
              </a:rPr>
              <a:t>Những</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lý</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thuyết</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về</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lệch</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lạc</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xã</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hội</a:t>
            </a:r>
            <a:endParaRPr lang="en-US" sz="3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285720" y="785794"/>
            <a:ext cx="8229600" cy="648072"/>
          </a:xfrm>
        </p:spPr>
        <p:txBody>
          <a:bodyPr/>
          <a:lstStyle/>
          <a:p>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sinh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học</a:t>
            </a:r>
            <a:r>
              <a:rPr lang="en-US" dirty="0">
                <a:latin typeface="Times New Roman" pitchFamily="18" charset="0"/>
                <a:cs typeface="Times New Roman" pitchFamily="18" charset="0"/>
              </a:rPr>
              <a:t>:</a:t>
            </a:r>
          </a:p>
          <a:p>
            <a:endParaRPr lang="en-US"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79848" y="1358900"/>
            <a:ext cx="8772525" cy="54991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128239191"/>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circle(in)">
                                      <p:cBhvr>
                                        <p:cTn id="14"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571500" indent="-571500" algn="l">
              <a:buFont typeface="Arial" pitchFamily="34" charset="0"/>
              <a:buChar char="•"/>
            </a:pPr>
            <a:r>
              <a:rPr lang="en-US" sz="3600" dirty="0" err="1">
                <a:latin typeface="Times New Roman" pitchFamily="18" charset="0"/>
                <a:cs typeface="Times New Roman" pitchFamily="18" charset="0"/>
              </a:rPr>
              <a:t>Lý</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thuyết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tâm</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lý</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endParaRPr lang="en-US" sz="36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lgn="just">
              <a:buFont typeface="Times New Roman" pitchFamily="18" charset="0"/>
              <a:buChar char="‒"/>
            </a:pPr>
            <a:r>
              <a:rPr lang="en-US" sz="2800" dirty="0">
                <a:latin typeface="Times New Roman" pitchFamily="18" charset="0"/>
                <a:cs typeface="Times New Roman" pitchFamily="18" charset="0"/>
              </a:rPr>
              <a:t>S</a:t>
            </a:r>
            <a:r>
              <a:rPr lang="vi-VN" sz="2800" dirty="0">
                <a:latin typeface="Times New Roman" pitchFamily="18" charset="0"/>
                <a:cs typeface="Times New Roman" pitchFamily="18" charset="0"/>
              </a:rPr>
              <a:t>ự lệch lạc thường tập trung vào tính bất thường trong nhân </a:t>
            </a:r>
            <a:r>
              <a:rPr lang="vi-VN" sz="2800" dirty="0" smtClean="0">
                <a:latin typeface="Times New Roman" pitchFamily="18" charset="0"/>
                <a:cs typeface="Times New Roman" pitchFamily="18" charset="0"/>
              </a:rPr>
              <a:t>cách</a:t>
            </a:r>
            <a:endParaRPr lang="en-US" sz="2800" dirty="0" smtClean="0">
              <a:latin typeface="Times New Roman" pitchFamily="18" charset="0"/>
              <a:cs typeface="Times New Roman" pitchFamily="18" charset="0"/>
            </a:endParaRPr>
          </a:p>
          <a:p>
            <a:pPr algn="just">
              <a:buFont typeface="Wingdings" pitchFamily="2" charset="2"/>
              <a:buChar char="§"/>
            </a:pPr>
            <a:endParaRPr lang="en-US" sz="2800" dirty="0">
              <a:latin typeface="Times New Roman" pitchFamily="18" charset="0"/>
              <a:cs typeface="Times New Roman" pitchFamily="18" charset="0"/>
            </a:endParaRPr>
          </a:p>
          <a:p>
            <a:pPr algn="just">
              <a:buFont typeface="Symbol" pitchFamily="18" charset="2"/>
              <a:buChar char="-"/>
            </a:pPr>
            <a:r>
              <a:rPr lang="vi-VN" sz="2800" dirty="0">
                <a:latin typeface="Times New Roman" pitchFamily="18" charset="0"/>
                <a:cs typeface="Times New Roman" pitchFamily="18" charset="0"/>
              </a:rPr>
              <a:t>Một trong số đó là </a:t>
            </a:r>
            <a:r>
              <a:rPr lang="vi-VN" sz="2800" b="1" dirty="0">
                <a:latin typeface="Times New Roman" pitchFamily="18" charset="0"/>
                <a:cs typeface="Times New Roman" pitchFamily="18" charset="0"/>
              </a:rPr>
              <a:t>lý thuyết tiết chế </a:t>
            </a:r>
            <a:r>
              <a:rPr lang="vi-VN" sz="2800" dirty="0">
                <a:latin typeface="Times New Roman" pitchFamily="18" charset="0"/>
                <a:cs typeface="Times New Roman" pitchFamily="18" charset="0"/>
              </a:rPr>
              <a:t>của Walter Reckless</a:t>
            </a:r>
            <a:r>
              <a:rPr lang="en-US" sz="2800" baseline="30000" dirty="0">
                <a:latin typeface="Times New Roman" pitchFamily="18" charset="0"/>
                <a:cs typeface="Times New Roman" pitchFamily="18" charset="0"/>
              </a:rPr>
              <a:t> </a:t>
            </a:r>
            <a:r>
              <a:rPr lang="vi-VN" sz="2800" dirty="0">
                <a:latin typeface="Times New Roman" pitchFamily="18" charset="0"/>
                <a:cs typeface="Times New Roman" pitchFamily="18" charset="0"/>
              </a:rPr>
              <a:t>và Simon Dinitz cho rằng các áp lực xã hội có thể dẫn đến tình trạng phạm tội đang phổ biến đối với trẻ vị thành niên</a:t>
            </a:r>
            <a:r>
              <a:rPr lang="en-US" sz="2800" dirty="0">
                <a:latin typeface="Times New Roman" pitchFamily="18" charset="0"/>
                <a:cs typeface="Times New Roman" pitchFamily="18" charset="0"/>
              </a:rPr>
              <a:t>.</a:t>
            </a:r>
          </a:p>
          <a:p>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25227146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5728"/>
            <a:ext cx="8229600" cy="1143000"/>
          </a:xfrm>
        </p:spPr>
        <p:txBody>
          <a:bodyPr>
            <a:normAutofit/>
          </a:bodyPr>
          <a:lstStyle/>
          <a:p>
            <a:pPr marL="457200" indent="-457200" algn="l">
              <a:buFont typeface="Arial" pitchFamily="34" charset="0"/>
              <a:buChar char="•"/>
            </a:pPr>
            <a:r>
              <a:rPr lang="en-US" sz="3200" dirty="0" err="1" smtClean="0">
                <a:latin typeface="Times New Roman" pitchFamily="18" charset="0"/>
                <a:cs typeface="Times New Roman" pitchFamily="18" charset="0"/>
              </a:rPr>
              <a:t>Lý</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thuyết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học</a:t>
            </a:r>
            <a:endParaRPr lang="en-US" sz="3200" dirty="0">
              <a:latin typeface="Times New Roman" pitchFamily="18" charset="0"/>
              <a:cs typeface="Times New Roman" pitchFamily="18" charset="0"/>
            </a:endParaRPr>
          </a:p>
        </p:txBody>
      </p:sp>
      <p:pic>
        <p:nvPicPr>
          <p:cNvPr id="5122" name="Picture 2" descr="C:\Users\le\Desktop\tải xuống.jpg"/>
          <p:cNvPicPr>
            <a:picLocks noGrp="1" noChangeAspect="1" noChangeArrowheads="1"/>
          </p:cNvPicPr>
          <p:nvPr>
            <p:ph sz="half" idx="2"/>
          </p:nvPr>
        </p:nvPicPr>
        <p:blipFill>
          <a:blip r:embed="rId2">
            <a:extLst>
              <a:ext uri="{28A0092B-C50C-407E-A947-70E740481C1C}">
                <a14:useLocalDpi xmlns="" xmlns:a14="http://schemas.microsoft.com/office/drawing/2010/main" val="0"/>
              </a:ext>
            </a:extLst>
          </a:blip>
          <a:stretch>
            <a:fillRect/>
          </a:stretch>
        </p:blipFill>
        <p:spPr bwMode="auto">
          <a:xfrm>
            <a:off x="683568" y="1700808"/>
            <a:ext cx="3588934" cy="4104456"/>
          </a:xfrm>
          <a:prstGeom prst="rect">
            <a:avLst/>
          </a:prstGeom>
          <a:noFill/>
          <a:extLst>
            <a:ext uri="{909E8E84-426E-40DD-AFC4-6F175D3DCCD1}">
              <a14:hiddenFill xmlns="" xmlns:a14="http://schemas.microsoft.com/office/drawing/2010/main">
                <a:solidFill>
                  <a:srgbClr val="FFFFFF"/>
                </a:solidFill>
              </a14:hiddenFill>
            </a:ext>
          </a:extLst>
        </p:spPr>
      </p:pic>
      <p:sp>
        <p:nvSpPr>
          <p:cNvPr id="6" name="Content Placeholder 5"/>
          <p:cNvSpPr>
            <a:spLocks noGrp="1"/>
          </p:cNvSpPr>
          <p:nvPr>
            <p:ph sz="quarter" idx="4"/>
          </p:nvPr>
        </p:nvSpPr>
        <p:spPr>
          <a:xfrm>
            <a:off x="4429124" y="3571876"/>
            <a:ext cx="4319463" cy="2214578"/>
          </a:xfrm>
        </p:spPr>
        <p:txBody>
          <a:bodyPr>
            <a:normAutofit/>
          </a:bodyPr>
          <a:lstStyle/>
          <a:p>
            <a:pPr marL="0" indent="0">
              <a:buNone/>
            </a:pPr>
            <a:r>
              <a:rPr lang="vi-VN" sz="2800" dirty="0">
                <a:solidFill>
                  <a:srgbClr val="FF0000"/>
                </a:solidFill>
                <a:latin typeface="+mj-lt"/>
              </a:rPr>
              <a:t>Emile Durkheim </a:t>
            </a:r>
            <a:r>
              <a:rPr lang="vi-VN" sz="2800" dirty="0">
                <a:latin typeface="+mj-lt"/>
              </a:rPr>
              <a:t>là người đã có những công trình tiên phong về chức năng của sự lệch lạc đối với xã </a:t>
            </a:r>
            <a:r>
              <a:rPr lang="vi-VN" sz="2800" dirty="0" smtClean="0">
                <a:latin typeface="+mj-lt"/>
              </a:rPr>
              <a:t>hội</a:t>
            </a:r>
            <a:r>
              <a:rPr lang="en-US" sz="2800" dirty="0" smtClean="0">
                <a:latin typeface="+mj-lt"/>
              </a:rPr>
              <a:t>.</a:t>
            </a:r>
            <a:endParaRPr lang="en-US" sz="2800" dirty="0">
              <a:latin typeface="+mj-lt"/>
            </a:endParaRPr>
          </a:p>
        </p:txBody>
      </p:sp>
      <p:grpSp>
        <p:nvGrpSpPr>
          <p:cNvPr id="19" name="Group 18"/>
          <p:cNvGrpSpPr/>
          <p:nvPr/>
        </p:nvGrpSpPr>
        <p:grpSpPr>
          <a:xfrm>
            <a:off x="4000496" y="357166"/>
            <a:ext cx="785818" cy="1143008"/>
            <a:chOff x="4500562" y="357166"/>
            <a:chExt cx="785818" cy="1143008"/>
          </a:xfrm>
        </p:grpSpPr>
        <p:cxnSp>
          <p:nvCxnSpPr>
            <p:cNvPr id="9" name="Straight Arrow Connector 8"/>
            <p:cNvCxnSpPr/>
            <p:nvPr/>
          </p:nvCxnSpPr>
          <p:spPr>
            <a:xfrm flipV="1">
              <a:off x="4500562" y="357166"/>
              <a:ext cx="642942" cy="571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500562" y="928670"/>
              <a:ext cx="7858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500562" y="928670"/>
              <a:ext cx="642942" cy="571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4786314" y="142852"/>
            <a:ext cx="4357686" cy="461665"/>
          </a:xfrm>
          <a:prstGeom prst="rect">
            <a:avLst/>
          </a:prstGeom>
          <a:noFill/>
        </p:spPr>
        <p:txBody>
          <a:bodyPr wrap="square" rtlCol="0">
            <a:spAutoFit/>
          </a:bodyPr>
          <a:lstStyle/>
          <a:p>
            <a:r>
              <a:rPr lang="en-US" sz="2400" smtClean="0">
                <a:latin typeface="Times New Roman" pitchFamily="18" charset="0"/>
                <a:cs typeface="Times New Roman" pitchFamily="18" charset="0"/>
              </a:rPr>
              <a:t>Mô hình cấu trúc- chức năng</a:t>
            </a:r>
            <a:endParaRPr lang="en-US" sz="2400">
              <a:latin typeface="Times New Roman" pitchFamily="18" charset="0"/>
              <a:cs typeface="Times New Roman" pitchFamily="18" charset="0"/>
            </a:endParaRPr>
          </a:p>
        </p:txBody>
      </p:sp>
      <p:sp>
        <p:nvSpPr>
          <p:cNvPr id="16" name="TextBox 15"/>
          <p:cNvSpPr txBox="1"/>
          <p:nvPr/>
        </p:nvSpPr>
        <p:spPr>
          <a:xfrm>
            <a:off x="4786314" y="642918"/>
            <a:ext cx="4528576" cy="461665"/>
          </a:xfrm>
          <a:prstGeom prst="rect">
            <a:avLst/>
          </a:prstGeom>
          <a:noFill/>
        </p:spPr>
        <p:txBody>
          <a:bodyPr wrap="square" rtlCol="0">
            <a:spAutoFit/>
          </a:bodyPr>
          <a:lstStyle/>
          <a:p>
            <a:r>
              <a:rPr lang="en-US" sz="2400" smtClean="0">
                <a:latin typeface="Times New Roman" pitchFamily="18" charset="0"/>
                <a:cs typeface="Times New Roman" pitchFamily="18" charset="0"/>
              </a:rPr>
              <a:t>Mô hình tương tác biểu tượng</a:t>
            </a:r>
            <a:endParaRPr lang="en-US" sz="2400">
              <a:latin typeface="Times New Roman" pitchFamily="18" charset="0"/>
              <a:cs typeface="Times New Roman" pitchFamily="18" charset="0"/>
            </a:endParaRPr>
          </a:p>
        </p:txBody>
      </p:sp>
      <p:sp>
        <p:nvSpPr>
          <p:cNvPr id="18" name="TextBox 17"/>
          <p:cNvSpPr txBox="1"/>
          <p:nvPr/>
        </p:nvSpPr>
        <p:spPr>
          <a:xfrm>
            <a:off x="4786314" y="1214422"/>
            <a:ext cx="3759572" cy="461665"/>
          </a:xfrm>
          <a:prstGeom prst="rect">
            <a:avLst/>
          </a:prstGeom>
          <a:noFill/>
        </p:spPr>
        <p:txBody>
          <a:bodyPr wrap="square" rtlCol="0">
            <a:spAutoFit/>
          </a:bodyPr>
          <a:lstStyle/>
          <a:p>
            <a:r>
              <a:rPr lang="en-US" sz="2400" smtClean="0">
                <a:latin typeface="Times New Roman" pitchFamily="18" charset="0"/>
                <a:cs typeface="Times New Roman" pitchFamily="18" charset="0"/>
              </a:rPr>
              <a:t>Mô hình mâu thuẫn xã hội</a:t>
            </a:r>
            <a:endParaRPr lang="en-US" sz="2400">
              <a:latin typeface="Times New Roman" pitchFamily="18" charset="0"/>
              <a:cs typeface="Times New Roman" pitchFamily="18" charset="0"/>
            </a:endParaRPr>
          </a:p>
        </p:txBody>
      </p:sp>
    </p:spTree>
    <p:extLst>
      <p:ext uri="{BB962C8B-B14F-4D97-AF65-F5344CB8AC3E}">
        <p14:creationId xmlns="" xmlns:p14="http://schemas.microsoft.com/office/powerpoint/2010/main" val="2532058055"/>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28604"/>
            <a:ext cx="9144000" cy="584195"/>
          </a:xfrm>
        </p:spPr>
        <p:txBody>
          <a:bodyPr>
            <a:normAutofit/>
          </a:bodyPr>
          <a:lstStyle/>
          <a:p>
            <a:pPr algn="l">
              <a:buFont typeface="Wingdings" pitchFamily="2" charset="2"/>
              <a:buChar char="Ø"/>
            </a:pPr>
            <a:r>
              <a:rPr lang="en-US" sz="3200" smtClean="0">
                <a:solidFill>
                  <a:srgbClr val="0000FF"/>
                </a:solidFill>
                <a:latin typeface="Times New Roman" pitchFamily="18" charset="0"/>
                <a:cs typeface="Times New Roman" pitchFamily="18" charset="0"/>
              </a:rPr>
              <a:t>Mô hình cấu trúc- chức năng</a:t>
            </a:r>
            <a:endParaRPr lang="en-US" sz="3200">
              <a:solidFill>
                <a:srgbClr val="0000FF"/>
              </a:solidFill>
              <a:latin typeface="Times New Roman" pitchFamily="18" charset="0"/>
              <a:cs typeface="Times New Roman" pitchFamily="18" charset="0"/>
            </a:endParaRPr>
          </a:p>
        </p:txBody>
      </p:sp>
      <p:sp>
        <p:nvSpPr>
          <p:cNvPr id="3" name="Subtitle 2"/>
          <p:cNvSpPr>
            <a:spLocks noGrp="1"/>
          </p:cNvSpPr>
          <p:nvPr>
            <p:ph type="subTitle" idx="1"/>
          </p:nvPr>
        </p:nvSpPr>
        <p:spPr>
          <a:xfrm>
            <a:off x="0" y="1214422"/>
            <a:ext cx="9144000" cy="1500198"/>
          </a:xfrm>
        </p:spPr>
        <p:txBody>
          <a:bodyPr>
            <a:noAutofit/>
          </a:bodyPr>
          <a:lstStyle/>
          <a:p>
            <a:pPr algn="l">
              <a:buFont typeface="Times New Roman" pitchFamily="18" charset="0"/>
              <a:buChar char="-"/>
            </a:pPr>
            <a:r>
              <a:rPr lang="vi-VN" sz="2400" smtClean="0">
                <a:solidFill>
                  <a:schemeClr val="tx1"/>
                </a:solidFill>
                <a:latin typeface="Times New Roman" pitchFamily="18" charset="0"/>
                <a:cs typeface="Times New Roman" pitchFamily="18" charset="0"/>
              </a:rPr>
              <a:t>Cảm giác chung của chúng ta là sự lệch lạc có tác dụng </a:t>
            </a:r>
            <a:r>
              <a:rPr lang="vi-VN" sz="2400" b="1" smtClean="0">
                <a:solidFill>
                  <a:schemeClr val="tx1"/>
                </a:solidFill>
                <a:latin typeface="Times New Roman" pitchFamily="18" charset="0"/>
                <a:cs typeface="Times New Roman" pitchFamily="18" charset="0"/>
              </a:rPr>
              <a:t>tiêu cực</a:t>
            </a:r>
            <a:r>
              <a:rPr lang="en-US" sz="2400" b="1" smtClean="0">
                <a:solidFill>
                  <a:schemeClr val="tx1"/>
                </a:solidFill>
                <a:latin typeface="Times New Roman" pitchFamily="18" charset="0"/>
                <a:cs typeface="Times New Roman" pitchFamily="18" charset="0"/>
              </a:rPr>
              <a:t>.</a:t>
            </a:r>
            <a:r>
              <a:rPr lang="vi-VN" sz="2400" smtClean="0">
                <a:solidFill>
                  <a:schemeClr val="tx1"/>
                </a:solidFill>
                <a:latin typeface="Times New Roman" pitchFamily="18" charset="0"/>
                <a:cs typeface="Times New Roman" pitchFamily="18" charset="0"/>
              </a:rPr>
              <a:t> </a:t>
            </a:r>
            <a:endParaRPr lang="en-US" sz="2400" smtClean="0">
              <a:solidFill>
                <a:schemeClr val="tx1"/>
              </a:solidFill>
              <a:latin typeface="Times New Roman" pitchFamily="18" charset="0"/>
              <a:cs typeface="Times New Roman" pitchFamily="18" charset="0"/>
            </a:endParaRPr>
          </a:p>
          <a:p>
            <a:pPr algn="l">
              <a:buFont typeface="Times New Roman" pitchFamily="18" charset="0"/>
              <a:buChar char="-"/>
            </a:pPr>
            <a:r>
              <a:rPr lang="vi-VN" sz="2400" smtClean="0">
                <a:solidFill>
                  <a:schemeClr val="tx1"/>
                </a:solidFill>
                <a:latin typeface="Times New Roman" pitchFamily="18" charset="0"/>
                <a:cs typeface="Times New Roman" pitchFamily="18" charset="0"/>
                <a:hlinkClick r:id="rId2" tooltip="Émile Durkheim"/>
              </a:rPr>
              <a:t>Emile Durkheim</a:t>
            </a:r>
            <a:r>
              <a:rPr lang="vi-VN" sz="2400" smtClean="0">
                <a:solidFill>
                  <a:schemeClr val="tx1"/>
                </a:solidFill>
                <a:latin typeface="Times New Roman" pitchFamily="18" charset="0"/>
                <a:cs typeface="Times New Roman" pitchFamily="18" charset="0"/>
              </a:rPr>
              <a:t> khẳng định sự lệch lạc không có gì bất thường</a:t>
            </a:r>
            <a:r>
              <a:rPr lang="en-US" sz="2400" smtClean="0">
                <a:solidFill>
                  <a:schemeClr val="tx1"/>
                </a:solidFill>
                <a:latin typeface="Times New Roman" pitchFamily="18" charset="0"/>
                <a:cs typeface="Times New Roman" pitchFamily="18" charset="0"/>
              </a:rPr>
              <a:t> </a:t>
            </a:r>
            <a:r>
              <a:rPr lang="vi-VN" sz="2400" smtClean="0">
                <a:solidFill>
                  <a:schemeClr val="tx1"/>
                </a:solidFill>
                <a:latin typeface="Times New Roman" pitchFamily="18" charset="0"/>
                <a:cs typeface="Times New Roman" pitchFamily="18" charset="0"/>
              </a:rPr>
              <a:t>nó là một bộ phận gắn liền với mọi xã hội và nó có </a:t>
            </a:r>
            <a:r>
              <a:rPr lang="en-US" sz="2400" smtClean="0">
                <a:solidFill>
                  <a:schemeClr val="tx1"/>
                </a:solidFill>
                <a:latin typeface="Times New Roman" pitchFamily="18" charset="0"/>
                <a:cs typeface="Times New Roman" pitchFamily="18" charset="0"/>
              </a:rPr>
              <a:t>4</a:t>
            </a:r>
            <a:r>
              <a:rPr lang="vi-VN" sz="2400" smtClean="0">
                <a:solidFill>
                  <a:schemeClr val="tx1"/>
                </a:solidFill>
                <a:latin typeface="Times New Roman" pitchFamily="18" charset="0"/>
                <a:cs typeface="Times New Roman" pitchFamily="18" charset="0"/>
              </a:rPr>
              <a:t> chức năng chính</a:t>
            </a:r>
            <a:r>
              <a:rPr lang="en-US" sz="2400" smtClean="0">
                <a:solidFill>
                  <a:schemeClr val="tx1"/>
                </a:solidFill>
                <a:latin typeface="Times New Roman" pitchFamily="18" charset="0"/>
                <a:cs typeface="Times New Roman" pitchFamily="18" charset="0"/>
              </a:rPr>
              <a:t>: </a:t>
            </a:r>
          </a:p>
        </p:txBody>
      </p:sp>
      <p:graphicFrame>
        <p:nvGraphicFramePr>
          <p:cNvPr id="4" name="Diagram 3"/>
          <p:cNvGraphicFramePr/>
          <p:nvPr/>
        </p:nvGraphicFramePr>
        <p:xfrm>
          <a:off x="0" y="2571744"/>
          <a:ext cx="9144000" cy="39290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1071546"/>
            <a:ext cx="9144000" cy="3071834"/>
          </a:xfrm>
        </p:spPr>
        <p:txBody>
          <a:bodyPr>
            <a:normAutofit/>
          </a:bodyPr>
          <a:lstStyle/>
          <a:p>
            <a:pPr algn="l">
              <a:buFont typeface="Symbol" pitchFamily="18" charset="2"/>
              <a:buChar char=""/>
            </a:pPr>
            <a:r>
              <a:rPr lang="vi-VN" sz="2400" smtClean="0">
                <a:solidFill>
                  <a:schemeClr val="tx1"/>
                </a:solidFill>
                <a:latin typeface="Times New Roman" pitchFamily="18" charset="0"/>
                <a:cs typeface="Times New Roman" pitchFamily="18" charset="0"/>
              </a:rPr>
              <a:t>Mô hình tương tác biểu tượng đặt con người vào quá trình tương tác xã hội mà trong đó các tiêu chuẩn văn hóa thay đổi do vậy sự lệch lạc được áp dụng với mức độ linh hoạt</a:t>
            </a:r>
            <a:r>
              <a:rPr lang="en-US" sz="2400" smtClean="0">
                <a:solidFill>
                  <a:schemeClr val="tx1"/>
                </a:solidFill>
                <a:latin typeface="Times New Roman" pitchFamily="18" charset="0"/>
                <a:cs typeface="Times New Roman" pitchFamily="18" charset="0"/>
              </a:rPr>
              <a:t>.</a:t>
            </a:r>
          </a:p>
          <a:p>
            <a:pPr algn="l">
              <a:buFont typeface="Symbol" pitchFamily="18" charset="2"/>
              <a:buChar char=""/>
            </a:pPr>
            <a:r>
              <a:rPr lang="en-US" sz="2400" smtClean="0">
                <a:solidFill>
                  <a:schemeClr val="tx1"/>
                </a:solidFill>
                <a:latin typeface="Times New Roman" pitchFamily="18" charset="0"/>
                <a:cs typeface="Times New Roman" pitchFamily="18" charset="0"/>
              </a:rPr>
              <a:t>Theo lý thuyết gán nhãn, hành vi lệch lạc là phản ứng của xã hội.</a:t>
            </a:r>
            <a:r>
              <a:rPr lang="vi-VN" sz="2400" smtClean="0">
                <a:solidFill>
                  <a:schemeClr val="tx1"/>
                </a:solidFill>
                <a:latin typeface="Times New Roman" pitchFamily="18" charset="0"/>
                <a:cs typeface="Times New Roman" pitchFamily="18" charset="0"/>
              </a:rPr>
              <a:t> </a:t>
            </a:r>
            <a:endParaRPr lang="en-US" sz="2400" smtClean="0">
              <a:solidFill>
                <a:schemeClr val="tx1"/>
              </a:solidFill>
              <a:latin typeface="Times New Roman" pitchFamily="18" charset="0"/>
              <a:cs typeface="Times New Roman" pitchFamily="18" charset="0"/>
            </a:endParaRPr>
          </a:p>
          <a:p>
            <a:pPr algn="l">
              <a:buFont typeface="Symbol" pitchFamily="18" charset="2"/>
              <a:buChar char=""/>
            </a:pPr>
            <a:r>
              <a:rPr lang="vi-VN" sz="2400" smtClean="0">
                <a:solidFill>
                  <a:schemeClr val="tx1"/>
                </a:solidFill>
                <a:latin typeface="Times New Roman" pitchFamily="18" charset="0"/>
                <a:cs typeface="Times New Roman" pitchFamily="18" charset="0"/>
              </a:rPr>
              <a:t>Howard Becker, người có công phổ biến lý thuyết gán nhãn hiệu đã tóm tắt về nó qua phát biểu như sau: "</a:t>
            </a:r>
            <a:r>
              <a:rPr lang="vi-VN" sz="2400" i="1" smtClean="0">
                <a:solidFill>
                  <a:schemeClr val="tx1"/>
                </a:solidFill>
                <a:latin typeface="Times New Roman" pitchFamily="18" charset="0"/>
                <a:cs typeface="Times New Roman" pitchFamily="18" charset="0"/>
              </a:rPr>
              <a:t>Hành vi làm sai lệch là hành vi mà người ta gán nhãn như thế</a:t>
            </a:r>
            <a:r>
              <a:rPr lang="vi-VN" sz="2400" smtClean="0">
                <a:solidFill>
                  <a:schemeClr val="tx1"/>
                </a:solidFill>
                <a:latin typeface="Times New Roman" pitchFamily="18" charset="0"/>
                <a:cs typeface="Times New Roman" pitchFamily="18" charset="0"/>
              </a:rPr>
              <a:t>"</a:t>
            </a:r>
            <a:endParaRPr lang="en-US" sz="2400" smtClean="0">
              <a:solidFill>
                <a:schemeClr val="tx1"/>
              </a:solidFill>
              <a:latin typeface="Times New Roman" pitchFamily="18" charset="0"/>
              <a:cs typeface="Times New Roman" pitchFamily="18" charset="0"/>
            </a:endParaRPr>
          </a:p>
          <a:p>
            <a:pPr algn="l"/>
            <a:endParaRPr lang="en-US" sz="2400" smtClean="0">
              <a:solidFill>
                <a:schemeClr val="tx1"/>
              </a:solidFill>
              <a:latin typeface="Times New Roman" pitchFamily="18" charset="0"/>
              <a:cs typeface="Times New Roman" pitchFamily="18" charset="0"/>
            </a:endParaRPr>
          </a:p>
          <a:p>
            <a:pPr algn="l"/>
            <a:endParaRPr lang="en-US" sz="2400" smtClean="0">
              <a:solidFill>
                <a:schemeClr val="tx1"/>
              </a:solidFill>
              <a:latin typeface="Times New Roman" pitchFamily="18" charset="0"/>
              <a:cs typeface="Times New Roman" pitchFamily="18" charset="0"/>
            </a:endParaRPr>
          </a:p>
          <a:p>
            <a:pPr algn="l"/>
            <a:endParaRPr lang="en-US" sz="2400">
              <a:solidFill>
                <a:schemeClr val="tx1"/>
              </a:solidFill>
              <a:latin typeface="Times New Roman" pitchFamily="18" charset="0"/>
              <a:cs typeface="Times New Roman" pitchFamily="18" charset="0"/>
            </a:endParaRPr>
          </a:p>
        </p:txBody>
      </p:sp>
      <p:sp>
        <p:nvSpPr>
          <p:cNvPr id="4" name="Title 1"/>
          <p:cNvSpPr>
            <a:spLocks noGrp="1"/>
          </p:cNvSpPr>
          <p:nvPr>
            <p:ph type="ctrTitle"/>
          </p:nvPr>
        </p:nvSpPr>
        <p:spPr>
          <a:xfrm>
            <a:off x="571472" y="285728"/>
            <a:ext cx="7772400" cy="869947"/>
          </a:xfrm>
        </p:spPr>
        <p:txBody>
          <a:bodyPr>
            <a:normAutofit/>
          </a:bodyPr>
          <a:lstStyle/>
          <a:p>
            <a:pPr algn="l">
              <a:buFont typeface="Wingdings" pitchFamily="2" charset="2"/>
              <a:buChar char="Ø"/>
            </a:pPr>
            <a:r>
              <a:rPr lang="en-US" sz="3200" smtClean="0">
                <a:solidFill>
                  <a:srgbClr val="0000FF"/>
                </a:solidFill>
                <a:latin typeface="Times New Roman" pitchFamily="18" charset="0"/>
                <a:cs typeface="Times New Roman" pitchFamily="18" charset="0"/>
              </a:rPr>
              <a:t>Mô hình tương tác biểu tượng</a:t>
            </a:r>
            <a:endParaRPr lang="en-US" sz="3200">
              <a:solidFill>
                <a:srgbClr val="0000FF"/>
              </a:solidFill>
              <a:latin typeface="Times New Roman" pitchFamily="18" charset="0"/>
              <a:cs typeface="Times New Roman" pitchFamily="18" charset="0"/>
            </a:endParaRPr>
          </a:p>
        </p:txBody>
      </p:sp>
      <p:pic>
        <p:nvPicPr>
          <p:cNvPr id="7" name="Picture 6" descr="images (5).jpg"/>
          <p:cNvPicPr>
            <a:picLocks noChangeAspect="1"/>
          </p:cNvPicPr>
          <p:nvPr/>
        </p:nvPicPr>
        <p:blipFill>
          <a:blip r:embed="rId2"/>
          <a:stretch>
            <a:fillRect/>
          </a:stretch>
        </p:blipFill>
        <p:spPr>
          <a:xfrm>
            <a:off x="428596" y="4071942"/>
            <a:ext cx="3714776" cy="2643206"/>
          </a:xfrm>
          <a:prstGeom prst="rect">
            <a:avLst/>
          </a:prstGeom>
        </p:spPr>
      </p:pic>
      <p:pic>
        <p:nvPicPr>
          <p:cNvPr id="8" name="Picture 7" descr="images (6).jpg"/>
          <p:cNvPicPr>
            <a:picLocks noChangeAspect="1"/>
          </p:cNvPicPr>
          <p:nvPr/>
        </p:nvPicPr>
        <p:blipFill>
          <a:blip r:embed="rId3"/>
          <a:stretch>
            <a:fillRect/>
          </a:stretch>
        </p:blipFill>
        <p:spPr>
          <a:xfrm>
            <a:off x="4572000" y="4071942"/>
            <a:ext cx="4214842" cy="2571768"/>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Yes-I-did-it.jpg"/>
          <p:cNvPicPr>
            <a:picLocks noChangeAspect="1"/>
          </p:cNvPicPr>
          <p:nvPr/>
        </p:nvPicPr>
        <p:blipFill>
          <a:blip r:embed="rId2"/>
          <a:stretch>
            <a:fillRect/>
          </a:stretch>
        </p:blipFill>
        <p:spPr>
          <a:xfrm>
            <a:off x="357158" y="357166"/>
            <a:ext cx="8286776" cy="5786478"/>
          </a:xfrm>
          <a:prstGeom prst="rect">
            <a:avLst/>
          </a:prstGeom>
        </p:spPr>
      </p:pic>
    </p:spTree>
  </p:cSld>
  <p:clrMapOvr>
    <a:masterClrMapping/>
  </p:clrMapOvr>
  <p:transition>
    <p:strips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1357298"/>
            <a:ext cx="9144000" cy="2071702"/>
          </a:xfrm>
        </p:spPr>
        <p:txBody>
          <a:bodyPr>
            <a:noAutofit/>
          </a:bodyPr>
          <a:lstStyle/>
          <a:p>
            <a:pPr lvl="0" algn="l"/>
            <a:r>
              <a:rPr lang="vi-VN" sz="2400" smtClean="0">
                <a:solidFill>
                  <a:schemeClr val="tx1"/>
                </a:solidFill>
                <a:latin typeface="Times New Roman" pitchFamily="18" charset="0"/>
                <a:cs typeface="Times New Roman" pitchFamily="18" charset="0"/>
              </a:rPr>
              <a:t>Mô hình mâu thuẫn xã hội khẳng định rằng sự phạm tội cũng như các hình thức lệch lạc khác là sản phẩm của bất công xã hội trong khi có những luận điểm (ví dụ của </a:t>
            </a:r>
            <a:r>
              <a:rPr lang="vi-VN" sz="2400" smtClean="0">
                <a:solidFill>
                  <a:schemeClr val="tx1"/>
                </a:solidFill>
                <a:latin typeface="Times New Roman" pitchFamily="18" charset="0"/>
                <a:cs typeface="Times New Roman" pitchFamily="18" charset="0"/>
                <a:hlinkClick r:id="rId2" tooltip="Émile Durkheim"/>
              </a:rPr>
              <a:t>Emile Durkheim</a:t>
            </a:r>
            <a:r>
              <a:rPr lang="vi-VN" sz="2400" smtClean="0">
                <a:solidFill>
                  <a:schemeClr val="tx1"/>
                </a:solidFill>
                <a:latin typeface="Times New Roman" pitchFamily="18" charset="0"/>
                <a:cs typeface="Times New Roman" pitchFamily="18" charset="0"/>
              </a:rPr>
              <a:t>) cho rằng bất kỳ xã hội nào, không kể đến mức độ bất công xã hội đều có sự lệch lạc với những hình thức khác nhau.</a:t>
            </a:r>
            <a:endParaRPr lang="en-US" sz="2400" smtClean="0">
              <a:solidFill>
                <a:schemeClr val="tx1"/>
              </a:solidFill>
              <a:latin typeface="Times New Roman" pitchFamily="18" charset="0"/>
              <a:cs typeface="Times New Roman" pitchFamily="18" charset="0"/>
            </a:endParaRPr>
          </a:p>
          <a:p>
            <a:pPr algn="l"/>
            <a:endParaRPr lang="en-US" sz="2400">
              <a:solidFill>
                <a:schemeClr val="tx1"/>
              </a:solidFill>
              <a:latin typeface="Times New Roman" pitchFamily="18" charset="0"/>
              <a:cs typeface="Times New Roman" pitchFamily="18" charset="0"/>
            </a:endParaRPr>
          </a:p>
        </p:txBody>
      </p:sp>
      <p:sp>
        <p:nvSpPr>
          <p:cNvPr id="4" name="Title 1"/>
          <p:cNvSpPr>
            <a:spLocks noGrp="1"/>
          </p:cNvSpPr>
          <p:nvPr>
            <p:ph type="ctrTitle"/>
          </p:nvPr>
        </p:nvSpPr>
        <p:spPr>
          <a:xfrm>
            <a:off x="357158" y="571480"/>
            <a:ext cx="7772400" cy="727071"/>
          </a:xfrm>
        </p:spPr>
        <p:txBody>
          <a:bodyPr>
            <a:normAutofit/>
          </a:bodyPr>
          <a:lstStyle/>
          <a:p>
            <a:pPr algn="l">
              <a:buFont typeface="Wingdings" pitchFamily="2" charset="2"/>
              <a:buChar char="Ø"/>
            </a:pPr>
            <a:r>
              <a:rPr lang="en-US" sz="3200" smtClean="0">
                <a:solidFill>
                  <a:srgbClr val="0000FF"/>
                </a:solidFill>
                <a:latin typeface="Times New Roman" pitchFamily="18" charset="0"/>
                <a:cs typeface="Times New Roman" pitchFamily="18" charset="0"/>
              </a:rPr>
              <a:t>Mô hình mâu thuẫn xã hội</a:t>
            </a:r>
            <a:endParaRPr lang="en-US" sz="3200">
              <a:solidFill>
                <a:srgbClr val="0000FF"/>
              </a:solidFill>
              <a:latin typeface="Times New Roman" pitchFamily="18" charset="0"/>
              <a:cs typeface="Times New Roman" pitchFamily="18" charset="0"/>
            </a:endParaRPr>
          </a:p>
        </p:txBody>
      </p:sp>
      <p:pic>
        <p:nvPicPr>
          <p:cNvPr id="5" name="Picture 4" descr="20762248_images1476603_nhannhanbagacxichlo-078.jpg"/>
          <p:cNvPicPr>
            <a:picLocks noChangeAspect="1"/>
          </p:cNvPicPr>
          <p:nvPr/>
        </p:nvPicPr>
        <p:blipFill>
          <a:blip r:embed="rId3"/>
          <a:stretch>
            <a:fillRect/>
          </a:stretch>
        </p:blipFill>
        <p:spPr>
          <a:xfrm>
            <a:off x="6143636" y="3143248"/>
            <a:ext cx="3000364" cy="3714752"/>
          </a:xfrm>
          <a:prstGeom prst="rect">
            <a:avLst/>
          </a:prstGeom>
        </p:spPr>
      </p:pic>
      <p:pic>
        <p:nvPicPr>
          <p:cNvPr id="6" name="Picture 5" descr="depositphotos_1697280-Jobless.jpg"/>
          <p:cNvPicPr>
            <a:picLocks noChangeAspect="1"/>
          </p:cNvPicPr>
          <p:nvPr/>
        </p:nvPicPr>
        <p:blipFill>
          <a:blip r:embed="rId4" cstate="print"/>
          <a:stretch>
            <a:fillRect/>
          </a:stretch>
        </p:blipFill>
        <p:spPr>
          <a:xfrm>
            <a:off x="0" y="3500438"/>
            <a:ext cx="2571736" cy="3357561"/>
          </a:xfrm>
          <a:prstGeom prst="rect">
            <a:avLst/>
          </a:prstGeom>
        </p:spPr>
      </p:pic>
      <p:pic>
        <p:nvPicPr>
          <p:cNvPr id="8" name="Picture 7" descr="VietGiaiTri.Com-236544-1240659789.jpg"/>
          <p:cNvPicPr>
            <a:picLocks noChangeAspect="1"/>
          </p:cNvPicPr>
          <p:nvPr/>
        </p:nvPicPr>
        <p:blipFill>
          <a:blip r:embed="rId5"/>
          <a:stretch>
            <a:fillRect/>
          </a:stretch>
        </p:blipFill>
        <p:spPr>
          <a:xfrm>
            <a:off x="2786050" y="3143249"/>
            <a:ext cx="3214710" cy="3714752"/>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714348" y="1"/>
            <a:ext cx="7772400" cy="928669"/>
          </a:xfrm>
        </p:spPr>
        <p:txBody>
          <a:bodyPr>
            <a:normAutofit/>
          </a:bodyPr>
          <a:lstStyle/>
          <a:p>
            <a:r>
              <a:rPr lang="en-US" sz="3200" smtClean="0">
                <a:solidFill>
                  <a:srgbClr val="FF0000"/>
                </a:solidFill>
                <a:latin typeface="Times New Roman" pitchFamily="18" charset="0"/>
                <a:cs typeface="Times New Roman" pitchFamily="18" charset="0"/>
              </a:rPr>
              <a:t>II) Nguyên nhân dẫn đến lệch lạc xã hội.</a:t>
            </a:r>
            <a:endParaRPr lang="en-US" sz="3200">
              <a:solidFill>
                <a:srgbClr val="FF0000"/>
              </a:solidFill>
              <a:latin typeface="Times New Roman" pitchFamily="18" charset="0"/>
              <a:cs typeface="Times New Roman" pitchFamily="18" charset="0"/>
            </a:endParaRPr>
          </a:p>
        </p:txBody>
      </p:sp>
      <p:sp>
        <p:nvSpPr>
          <p:cNvPr id="5" name="Content Placeholder 2"/>
          <p:cNvSpPr>
            <a:spLocks noGrp="1"/>
          </p:cNvSpPr>
          <p:nvPr>
            <p:ph type="subTitle" idx="1"/>
          </p:nvPr>
        </p:nvSpPr>
        <p:spPr>
          <a:xfrm>
            <a:off x="0" y="857232"/>
            <a:ext cx="9144000" cy="2500330"/>
          </a:xfrm>
        </p:spPr>
        <p:txBody>
          <a:bodyPr>
            <a:noAutofit/>
          </a:bodyPr>
          <a:lstStyle/>
          <a:p>
            <a:pPr algn="l">
              <a:buClrTx/>
              <a:buFont typeface="Wingdings" pitchFamily="2" charset="2"/>
              <a:buChar char="v"/>
            </a:pPr>
            <a:r>
              <a:rPr lang="en-US" sz="2400" dirty="0" smtClean="0">
                <a:solidFill>
                  <a:srgbClr val="0000FF"/>
                </a:solidFill>
                <a:latin typeface="Times New Roman" pitchFamily="18" charset="0"/>
                <a:cs typeface="Times New Roman" pitchFamily="18" charset="0"/>
              </a:rPr>
              <a:t> </a:t>
            </a:r>
            <a:r>
              <a:rPr lang="en-US" sz="2400" i="1" u="sng" dirty="0" smtClean="0">
                <a:solidFill>
                  <a:srgbClr val="0000FF"/>
                </a:solidFill>
                <a:latin typeface="Times New Roman" pitchFamily="18" charset="0"/>
                <a:cs typeface="Times New Roman" pitchFamily="18" charset="0"/>
              </a:rPr>
              <a:t>Do xã hội và các qui tắc </a:t>
            </a:r>
            <a:r>
              <a:rPr lang="en-US" sz="2400" i="1" u="sng" smtClean="0">
                <a:solidFill>
                  <a:srgbClr val="0000FF"/>
                </a:solidFill>
                <a:latin typeface="Times New Roman" pitchFamily="18" charset="0"/>
                <a:cs typeface="Times New Roman" pitchFamily="18" charset="0"/>
              </a:rPr>
              <a:t>xã hội</a:t>
            </a:r>
            <a:endParaRPr lang="en-US" sz="2400" dirty="0" smtClean="0">
              <a:solidFill>
                <a:schemeClr val="tx1"/>
              </a:solidFill>
              <a:latin typeface="Times New Roman" pitchFamily="18" charset="0"/>
              <a:cs typeface="Times New Roman" pitchFamily="18" charset="0"/>
            </a:endParaRPr>
          </a:p>
          <a:p>
            <a:pPr lvl="1" algn="l">
              <a:buClrTx/>
              <a:buFont typeface="Symbol" pitchFamily="18" charset="2"/>
              <a:buChar char=""/>
            </a:pPr>
            <a:r>
              <a:rPr lang="vi-VN" sz="2400" dirty="0" smtClean="0">
                <a:solidFill>
                  <a:schemeClr val="tx1"/>
                </a:solidFill>
                <a:latin typeface="Times New Roman" pitchFamily="18" charset="0"/>
                <a:cs typeface="Times New Roman" pitchFamily="18" charset="0"/>
              </a:rPr>
              <a:t>Lổ </a:t>
            </a:r>
            <a:r>
              <a:rPr lang="vi-VN" sz="2400" dirty="0">
                <a:solidFill>
                  <a:schemeClr val="tx1"/>
                </a:solidFill>
                <a:latin typeface="Times New Roman" pitchFamily="18" charset="0"/>
                <a:cs typeface="Times New Roman" pitchFamily="18" charset="0"/>
              </a:rPr>
              <a:t>hỏng pháp luật: pháp luật chưa quy định đầy đủ và không </a:t>
            </a:r>
            <a:r>
              <a:rPr lang="vi-VN" sz="2400">
                <a:solidFill>
                  <a:schemeClr val="tx1"/>
                </a:solidFill>
                <a:latin typeface="Times New Roman" pitchFamily="18" charset="0"/>
                <a:cs typeface="Times New Roman" pitchFamily="18" charset="0"/>
              </a:rPr>
              <a:t>thể </a:t>
            </a:r>
            <a:r>
              <a:rPr lang="vi-VN" sz="2400" smtClean="0">
                <a:solidFill>
                  <a:schemeClr val="tx1"/>
                </a:solidFill>
                <a:latin typeface="Times New Roman" pitchFamily="18" charset="0"/>
                <a:cs typeface="Times New Roman" pitchFamily="18" charset="0"/>
              </a:rPr>
              <a:t>ki</a:t>
            </a:r>
            <a:r>
              <a:rPr lang="en-US" sz="2400" smtClean="0">
                <a:solidFill>
                  <a:schemeClr val="tx1"/>
                </a:solidFill>
                <a:latin typeface="Times New Roman" pitchFamily="18" charset="0"/>
                <a:cs typeface="Times New Roman" pitchFamily="18" charset="0"/>
              </a:rPr>
              <a:t>ể</a:t>
            </a:r>
            <a:r>
              <a:rPr lang="vi-VN" sz="2400" smtClean="0">
                <a:solidFill>
                  <a:schemeClr val="tx1"/>
                </a:solidFill>
                <a:latin typeface="Times New Roman" pitchFamily="18" charset="0"/>
                <a:cs typeface="Times New Roman" pitchFamily="18" charset="0"/>
              </a:rPr>
              <a:t>m </a:t>
            </a:r>
            <a:r>
              <a:rPr lang="vi-VN" sz="2400" dirty="0">
                <a:solidFill>
                  <a:schemeClr val="tx1"/>
                </a:solidFill>
                <a:latin typeface="Times New Roman" pitchFamily="18" charset="0"/>
                <a:cs typeface="Times New Roman" pitchFamily="18" charset="0"/>
              </a:rPr>
              <a:t>soát hết</a:t>
            </a:r>
            <a:r>
              <a:rPr lang="vi-VN" sz="2400">
                <a:solidFill>
                  <a:schemeClr val="tx1"/>
                </a:solidFill>
                <a:latin typeface="Times New Roman" pitchFamily="18" charset="0"/>
                <a:cs typeface="Times New Roman" pitchFamily="18" charset="0"/>
              </a:rPr>
              <a:t>. </a:t>
            </a:r>
            <a:endParaRPr lang="en-US" sz="2400" smtClean="0">
              <a:solidFill>
                <a:schemeClr val="tx1"/>
              </a:solidFill>
              <a:latin typeface="Times New Roman" pitchFamily="18" charset="0"/>
              <a:cs typeface="Times New Roman" pitchFamily="18" charset="0"/>
            </a:endParaRPr>
          </a:p>
          <a:p>
            <a:pPr lvl="1" algn="l">
              <a:buFont typeface="Symbol" pitchFamily="18" charset="2"/>
              <a:buChar char=""/>
            </a:pPr>
            <a:r>
              <a:rPr lang="en-US" sz="2400" smtClean="0">
                <a:solidFill>
                  <a:schemeClr val="tx1"/>
                </a:solidFill>
                <a:latin typeface="Times New Roman" pitchFamily="18" charset="0"/>
                <a:cs typeface="Times New Roman" pitchFamily="18" charset="0"/>
              </a:rPr>
              <a:t>Mức độ tác động thấp của các chuẩn mực xã hội lên các cá nhân. Với tư cách là các công cụ hành vi điều chỉnh hành vi xã hội thì ảnh hưởng của chúng là không có hiệu quả.</a:t>
            </a:r>
            <a:endParaRPr lang="en-US" sz="2400" dirty="0" smtClean="0">
              <a:solidFill>
                <a:schemeClr val="tx1"/>
              </a:solidFill>
              <a:latin typeface="Times New Roman" pitchFamily="18" charset="0"/>
              <a:cs typeface="Times New Roman" pitchFamily="18" charset="0"/>
            </a:endParaRPr>
          </a:p>
          <a:p>
            <a:pPr lvl="1" algn="l">
              <a:buClrTx/>
            </a:pPr>
            <a:endParaRPr lang="vi-VN" sz="2400" dirty="0">
              <a:solidFill>
                <a:schemeClr val="tx1"/>
              </a:solidFill>
              <a:latin typeface="Times New Roman" pitchFamily="18" charset="0"/>
              <a:cs typeface="Times New Roman" pitchFamily="18" charset="0"/>
            </a:endParaRPr>
          </a:p>
          <a:p>
            <a:pPr lvl="1" algn="l">
              <a:buClrTx/>
              <a:buFont typeface="Symbol" pitchFamily="18" charset="2"/>
              <a:buChar char=""/>
            </a:pPr>
            <a:endParaRPr lang="en-US" sz="2400" dirty="0">
              <a:solidFill>
                <a:schemeClr val="tx1"/>
              </a:solidFill>
              <a:latin typeface="Times New Roman" pitchFamily="18" charset="0"/>
              <a:cs typeface="Times New Roman" pitchFamily="18" charset="0"/>
            </a:endParaRPr>
          </a:p>
        </p:txBody>
      </p:sp>
      <p:pic>
        <p:nvPicPr>
          <p:cNvPr id="6" name="Picture 5" descr="1126.jpg"/>
          <p:cNvPicPr>
            <a:picLocks noChangeAspect="1"/>
          </p:cNvPicPr>
          <p:nvPr/>
        </p:nvPicPr>
        <p:blipFill>
          <a:blip r:embed="rId2"/>
          <a:stretch>
            <a:fillRect/>
          </a:stretch>
        </p:blipFill>
        <p:spPr>
          <a:xfrm>
            <a:off x="1571604" y="3286124"/>
            <a:ext cx="5857916" cy="3357586"/>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down)">
                                      <p:cBhvr>
                                        <p:cTn id="13" dur="500"/>
                                        <p:tgtEl>
                                          <p:spTgt spid="5">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wipe(down)">
                                      <p:cBhvr>
                                        <p:cTn id="18"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_gallery.jpg"/>
          <p:cNvPicPr>
            <a:picLocks noChangeAspect="1"/>
          </p:cNvPicPr>
          <p:nvPr/>
        </p:nvPicPr>
        <p:blipFill>
          <a:blip r:embed="rId2"/>
          <a:stretch>
            <a:fillRect/>
          </a:stretch>
        </p:blipFill>
        <p:spPr>
          <a:xfrm>
            <a:off x="0" y="1500174"/>
            <a:ext cx="9144000" cy="5124762"/>
          </a:xfrm>
          <a:prstGeom prst="rect">
            <a:avLst/>
          </a:prstGeom>
        </p:spPr>
      </p:pic>
      <p:sp>
        <p:nvSpPr>
          <p:cNvPr id="4" name="Rectangle 3"/>
          <p:cNvSpPr/>
          <p:nvPr/>
        </p:nvSpPr>
        <p:spPr>
          <a:xfrm>
            <a:off x="285720" y="428604"/>
            <a:ext cx="8572528" cy="954107"/>
          </a:xfrm>
          <a:prstGeom prst="rect">
            <a:avLst/>
          </a:prstGeom>
        </p:spPr>
        <p:txBody>
          <a:bodyPr wrap="square">
            <a:spAutoFit/>
          </a:bodyPr>
          <a:lstStyle/>
          <a:p>
            <a:r>
              <a:rPr lang="vi-VN" sz="2800" b="1" i="1">
                <a:latin typeface="Times New Roman" pitchFamily="18" charset="0"/>
                <a:cs typeface="Times New Roman" pitchFamily="18" charset="0"/>
              </a:rPr>
              <a:t>Mức độ hiểu biết về Quy định tuổi đăng ký kết </a:t>
            </a:r>
            <a:r>
              <a:rPr lang="vi-VN" sz="2800" b="1" i="1" smtClean="0">
                <a:latin typeface="Times New Roman" pitchFamily="18" charset="0"/>
                <a:cs typeface="Times New Roman" pitchFamily="18" charset="0"/>
              </a:rPr>
              <a:t>hôn</a:t>
            </a:r>
            <a:r>
              <a:rPr lang="en-US" sz="2800" b="1" i="1" smtClean="0">
                <a:latin typeface="Times New Roman" pitchFamily="18" charset="0"/>
                <a:cs typeface="Times New Roman" pitchFamily="18" charset="0"/>
              </a:rPr>
              <a:t> của người dân tộc Mảng, Lai Châu, năm 2011)</a:t>
            </a:r>
            <a:endParaRPr lang="en-US" sz="2800" i="1">
              <a:latin typeface="Times New Roman" pitchFamily="18" charset="0"/>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11</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454914" indent="-457200">
              <a:buFont typeface="+mj-lt"/>
              <a:buAutoNum type="arabicPeriod"/>
            </a:pPr>
            <a:r>
              <a:rPr lang="en-US" sz="2800" dirty="0" err="1">
                <a:latin typeface="Times New Roman" pitchFamily="18" charset="0"/>
                <a:cs typeface="Times New Roman" pitchFamily="18" charset="0"/>
              </a:rPr>
              <a:t>Trương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Nyn</a:t>
            </a:r>
            <a:r>
              <a:rPr lang="en-US" sz="2800" dirty="0">
                <a:latin typeface="Times New Roman" pitchFamily="18" charset="0"/>
                <a:cs typeface="Times New Roman" pitchFamily="18" charset="0"/>
              </a:rPr>
              <a:t>		12116186</a:t>
            </a:r>
          </a:p>
          <a:p>
            <a:pPr marL="454914" indent="-457200">
              <a:buFont typeface="+mj-lt"/>
              <a:buAutoNum type="arabicPeriod"/>
            </a:pPr>
            <a:r>
              <a:rPr lang="en-US" sz="2800" dirty="0">
                <a:latin typeface="Times New Roman" pitchFamily="18" charset="0"/>
                <a:cs typeface="Times New Roman" pitchFamily="18" charset="0"/>
              </a:rPr>
              <a:t>K</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Lút</a:t>
            </a:r>
            <a:r>
              <a:rPr lang="en-US" sz="2800" dirty="0">
                <a:latin typeface="Times New Roman" pitchFamily="18" charset="0"/>
                <a:cs typeface="Times New Roman" pitchFamily="18" charset="0"/>
              </a:rPr>
              <a:t>				12114115</a:t>
            </a:r>
          </a:p>
          <a:p>
            <a:pPr marL="454914" indent="-457200">
              <a:buFont typeface="+mj-lt"/>
              <a:buAutoNum type="arabicPeriod"/>
            </a:pPr>
            <a:r>
              <a:rPr lang="en-US" sz="2800" dirty="0" err="1">
                <a:latin typeface="Times New Roman" pitchFamily="18" charset="0"/>
                <a:cs typeface="Times New Roman" pitchFamily="18" charset="0"/>
              </a:rPr>
              <a:t>Huỳnh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Huỳnh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Lê</a:t>
            </a:r>
            <a:r>
              <a:rPr lang="en-US" sz="2800" dirty="0">
                <a:latin typeface="Times New Roman" pitchFamily="18" charset="0"/>
                <a:cs typeface="Times New Roman" pitchFamily="18" charset="0"/>
              </a:rPr>
              <a:t>		12113167</a:t>
            </a:r>
          </a:p>
          <a:p>
            <a:pPr marL="454914" indent="-457200">
              <a:buFont typeface="+mj-lt"/>
              <a:buAutoNum type="arabicPeriod"/>
            </a:pPr>
            <a:r>
              <a:rPr lang="en-US" sz="2800" dirty="0" err="1">
                <a:latin typeface="Times New Roman" pitchFamily="18" charset="0"/>
                <a:cs typeface="Times New Roman" pitchFamily="18" charset="0"/>
              </a:rPr>
              <a:t>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Nguyễn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Trâm</a:t>
            </a:r>
            <a:r>
              <a:rPr lang="en-US" sz="2800" dirty="0">
                <a:latin typeface="Times New Roman" pitchFamily="18" charset="0"/>
                <a:cs typeface="Times New Roman" pitchFamily="18" charset="0"/>
              </a:rPr>
              <a:t>	12124093</a:t>
            </a:r>
          </a:p>
          <a:p>
            <a:pPr marL="454914" indent="-457200">
              <a:buFont typeface="+mj-lt"/>
              <a:buAutoNum type="arabicPeriod"/>
            </a:pPr>
            <a:r>
              <a:rPr lang="en-US" sz="2800" dirty="0" err="1">
                <a:latin typeface="Times New Roman" pitchFamily="18" charset="0"/>
                <a:cs typeface="Times New Roman" pitchFamily="18" charset="0"/>
              </a:rPr>
              <a:t>Trần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12125152</a:t>
            </a:r>
            <a:endParaRPr lang="en-US" sz="2800" dirty="0">
              <a:latin typeface="Times New Roman" pitchFamily="18" charset="0"/>
              <a:cs typeface="Times New Roman" pitchFamily="18" charset="0"/>
            </a:endParaRPr>
          </a:p>
          <a:p>
            <a:pPr marL="454914" indent="-457200">
              <a:buFont typeface="+mj-lt"/>
              <a:buAutoNum type="arabicPeriod"/>
            </a:pPr>
            <a:r>
              <a:rPr lang="en-US" sz="2800" dirty="0" err="1">
                <a:latin typeface="Times New Roman" pitchFamily="18" charset="0"/>
                <a:cs typeface="Times New Roman" pitchFamily="18" charset="0"/>
              </a:rPr>
              <a:t>Mã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Hoàng</a:t>
            </a:r>
            <a:r>
              <a:rPr lang="en-US" sz="2800" dirty="0">
                <a:latin typeface="Times New Roman" pitchFamily="18" charset="0"/>
                <a:cs typeface="Times New Roman" pitchFamily="18" charset="0"/>
              </a:rPr>
              <a:t>	</a:t>
            </a:r>
            <a:r>
              <a:rPr lang="en-US" sz="2800">
                <a:latin typeface="Times New Roman" pitchFamily="18" charset="0"/>
                <a:cs typeface="Times New Roman" pitchFamily="18" charset="0"/>
              </a:rPr>
              <a:t>	</a:t>
            </a:r>
            <a:r>
              <a:rPr lang="en-US" sz="2800" smtClean="0">
                <a:latin typeface="Times New Roman" pitchFamily="18" charset="0"/>
                <a:cs typeface="Times New Roman" pitchFamily="18" charset="0"/>
              </a:rPr>
              <a:t>          12333090</a:t>
            </a:r>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2483345527"/>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714348" y="1"/>
            <a:ext cx="7772400" cy="928669"/>
          </a:xfrm>
        </p:spPr>
        <p:txBody>
          <a:bodyPr>
            <a:normAutofit/>
          </a:bodyPr>
          <a:lstStyle/>
          <a:p>
            <a:r>
              <a:rPr lang="en-US" sz="3200" smtClean="0">
                <a:solidFill>
                  <a:srgbClr val="FF0000"/>
                </a:solidFill>
                <a:latin typeface="Times New Roman" pitchFamily="18" charset="0"/>
                <a:cs typeface="Times New Roman" pitchFamily="18" charset="0"/>
              </a:rPr>
              <a:t>Nguyên nhân dẫn đến lệch lạc xã hội.</a:t>
            </a:r>
            <a:endParaRPr lang="en-US" sz="3200">
              <a:solidFill>
                <a:srgbClr val="FF0000"/>
              </a:solidFill>
              <a:latin typeface="Times New Roman" pitchFamily="18" charset="0"/>
              <a:cs typeface="Times New Roman" pitchFamily="18" charset="0"/>
            </a:endParaRPr>
          </a:p>
        </p:txBody>
      </p:sp>
      <p:sp>
        <p:nvSpPr>
          <p:cNvPr id="5" name="Content Placeholder 2"/>
          <p:cNvSpPr>
            <a:spLocks noGrp="1"/>
          </p:cNvSpPr>
          <p:nvPr>
            <p:ph type="subTitle" idx="1"/>
          </p:nvPr>
        </p:nvSpPr>
        <p:spPr>
          <a:xfrm>
            <a:off x="0" y="857232"/>
            <a:ext cx="9144000" cy="3571900"/>
          </a:xfrm>
        </p:spPr>
        <p:txBody>
          <a:bodyPr>
            <a:noAutofit/>
          </a:bodyPr>
          <a:lstStyle/>
          <a:p>
            <a:pPr algn="l">
              <a:buClrTx/>
              <a:buFont typeface="Wingdings" pitchFamily="2" charset="2"/>
              <a:buChar char="v"/>
            </a:pPr>
            <a:r>
              <a:rPr lang="en-US" sz="2400" dirty="0" smtClean="0">
                <a:solidFill>
                  <a:srgbClr val="0000FF"/>
                </a:solidFill>
                <a:latin typeface="Times New Roman" pitchFamily="18" charset="0"/>
                <a:cs typeface="Times New Roman" pitchFamily="18" charset="0"/>
              </a:rPr>
              <a:t> </a:t>
            </a:r>
            <a:r>
              <a:rPr lang="en-US" sz="2400" i="1" u="sng" dirty="0" smtClean="0">
                <a:solidFill>
                  <a:srgbClr val="0000FF"/>
                </a:solidFill>
                <a:latin typeface="Times New Roman" pitchFamily="18" charset="0"/>
                <a:cs typeface="Times New Roman" pitchFamily="18" charset="0"/>
              </a:rPr>
              <a:t>Do xã hội và các qui tắc </a:t>
            </a:r>
            <a:r>
              <a:rPr lang="en-US" sz="2400" i="1" u="sng" dirty="0" err="1" smtClean="0">
                <a:solidFill>
                  <a:srgbClr val="0000FF"/>
                </a:solidFill>
                <a:latin typeface="Times New Roman" pitchFamily="18" charset="0"/>
                <a:cs typeface="Times New Roman" pitchFamily="18" charset="0"/>
              </a:rPr>
              <a:t>xã</a:t>
            </a:r>
            <a:r>
              <a:rPr lang="en-US" sz="2400" i="1" u="sng" dirty="0" smtClean="0">
                <a:solidFill>
                  <a:srgbClr val="0000FF"/>
                </a:solidFill>
                <a:latin typeface="Times New Roman" pitchFamily="18" charset="0"/>
                <a:cs typeface="Times New Roman" pitchFamily="18" charset="0"/>
              </a:rPr>
              <a:t> </a:t>
            </a:r>
            <a:r>
              <a:rPr lang="en-US" sz="2400" i="1" u="sng" dirty="0" err="1" smtClean="0">
                <a:solidFill>
                  <a:srgbClr val="0000FF"/>
                </a:solidFill>
                <a:latin typeface="Times New Roman" pitchFamily="18" charset="0"/>
                <a:cs typeface="Times New Roman" pitchFamily="18" charset="0"/>
              </a:rPr>
              <a:t>hội</a:t>
            </a:r>
            <a:endParaRPr lang="en-US" sz="2400" dirty="0" smtClean="0">
              <a:solidFill>
                <a:schemeClr val="tx1"/>
              </a:solidFill>
              <a:latin typeface="Times New Roman" pitchFamily="18" charset="0"/>
              <a:cs typeface="Times New Roman" pitchFamily="18" charset="0"/>
            </a:endParaRPr>
          </a:p>
          <a:p>
            <a:pPr lvl="1" algn="l">
              <a:buClrTx/>
              <a:buFont typeface="Symbol" pitchFamily="18" charset="2"/>
              <a:buChar char=""/>
            </a:pPr>
            <a:r>
              <a:rPr lang="en-US" sz="2400" dirty="0" err="1" smtClean="0">
                <a:solidFill>
                  <a:schemeClr val="tx1"/>
                </a:solidFill>
                <a:latin typeface="Times New Roman" pitchFamily="18" charset="0"/>
                <a:cs typeface="Times New Roman" pitchFamily="18" charset="0"/>
              </a:rPr>
              <a:t>Tính</a:t>
            </a:r>
            <a:r>
              <a:rPr lang="en-US" sz="2400" dirty="0" smtClean="0">
                <a:solidFill>
                  <a:schemeClr val="tx1"/>
                </a:solidFill>
                <a:latin typeface="Times New Roman" pitchFamily="18" charset="0"/>
                <a:cs typeface="Times New Roman" pitchFamily="18" charset="0"/>
              </a:rPr>
              <a:t> </a:t>
            </a:r>
            <a:r>
              <a:rPr lang="en-US" sz="2400" dirty="0">
                <a:solidFill>
                  <a:schemeClr val="tx1"/>
                </a:solidFill>
                <a:latin typeface="Times New Roman" pitchFamily="18" charset="0"/>
                <a:cs typeface="Times New Roman" pitchFamily="18" charset="0"/>
              </a:rPr>
              <a:t>không hợp lí của chuẩn mực xã hội tạo ra sự phản ánh trong hành vi cá nhân. </a:t>
            </a:r>
            <a:endParaRPr lang="en-US" sz="2400" dirty="0" smtClean="0">
              <a:solidFill>
                <a:schemeClr val="tx1"/>
              </a:solidFill>
              <a:latin typeface="Times New Roman" pitchFamily="18" charset="0"/>
              <a:cs typeface="Times New Roman" pitchFamily="18" charset="0"/>
            </a:endParaRPr>
          </a:p>
          <a:p>
            <a:pPr lvl="1" algn="l">
              <a:buClrTx/>
              <a:buFont typeface="Symbol" pitchFamily="18" charset="2"/>
              <a:buChar char=""/>
            </a:pPr>
            <a:r>
              <a:rPr lang="vi-VN" sz="2400" dirty="0" smtClean="0">
                <a:solidFill>
                  <a:schemeClr val="tx1"/>
                </a:solidFill>
                <a:latin typeface="Times New Roman" pitchFamily="18" charset="0"/>
                <a:cs typeface="Times New Roman" pitchFamily="18" charset="0"/>
              </a:rPr>
              <a:t>Một </a:t>
            </a:r>
            <a:r>
              <a:rPr lang="vi-VN" sz="2400" dirty="0">
                <a:solidFill>
                  <a:schemeClr val="tx1"/>
                </a:solidFill>
                <a:latin typeface="Times New Roman" pitchFamily="18" charset="0"/>
                <a:cs typeface="Times New Roman" pitchFamily="18" charset="0"/>
              </a:rPr>
              <a:t>số tổ chức, cá nhân xem thường pháp luật, thông qua hối lộ, sự làm việc không quyết liệt và chặt chẽ của những người thi hành pháp luật. </a:t>
            </a:r>
            <a:endParaRPr lang="en-US" sz="2400" dirty="0" smtClean="0">
              <a:solidFill>
                <a:schemeClr val="tx1"/>
              </a:solidFill>
              <a:latin typeface="Times New Roman" pitchFamily="18" charset="0"/>
              <a:cs typeface="Times New Roman" pitchFamily="18" charset="0"/>
            </a:endParaRPr>
          </a:p>
          <a:p>
            <a:pPr lvl="1" algn="l">
              <a:buClrTx/>
              <a:buFont typeface="Symbol" pitchFamily="18" charset="2"/>
              <a:buChar char=""/>
            </a:pPr>
            <a:r>
              <a:rPr lang="vi-VN" sz="2400" dirty="0" smtClean="0">
                <a:solidFill>
                  <a:schemeClr val="tx1"/>
                </a:solidFill>
                <a:latin typeface="Times New Roman" pitchFamily="18" charset="0"/>
                <a:cs typeface="Times New Roman" pitchFamily="18" charset="0"/>
              </a:rPr>
              <a:t>Lợi </a:t>
            </a:r>
            <a:r>
              <a:rPr lang="vi-VN" sz="2400" dirty="0">
                <a:solidFill>
                  <a:schemeClr val="tx1"/>
                </a:solidFill>
                <a:latin typeface="Times New Roman" pitchFamily="18" charset="0"/>
                <a:cs typeface="Times New Roman" pitchFamily="18" charset="0"/>
              </a:rPr>
              <a:t>dụng tôn giáo, </a:t>
            </a:r>
            <a:r>
              <a:rPr lang="vi-VN" sz="2400" dirty="0" smtClean="0">
                <a:solidFill>
                  <a:schemeClr val="tx1"/>
                </a:solidFill>
                <a:latin typeface="Times New Roman" pitchFamily="18" charset="0"/>
                <a:cs typeface="Times New Roman" pitchFamily="18" charset="0"/>
              </a:rPr>
              <a:t>tín </a:t>
            </a:r>
            <a:r>
              <a:rPr lang="vi-VN" sz="2400" dirty="0">
                <a:solidFill>
                  <a:schemeClr val="tx1"/>
                </a:solidFill>
                <a:latin typeface="Times New Roman" pitchFamily="18" charset="0"/>
                <a:cs typeface="Times New Roman" pitchFamily="18" charset="0"/>
              </a:rPr>
              <a:t>ngưỡng để thực hiện hành vi lừa </a:t>
            </a:r>
            <a:r>
              <a:rPr lang="vi-VN" sz="2400" dirty="0" smtClean="0">
                <a:solidFill>
                  <a:schemeClr val="tx1"/>
                </a:solidFill>
                <a:latin typeface="Times New Roman" pitchFamily="18" charset="0"/>
                <a:cs typeface="Times New Roman" pitchFamily="18" charset="0"/>
              </a:rPr>
              <a:t>đảo</a:t>
            </a:r>
            <a:endParaRPr lang="vi-VN" sz="2400" dirty="0">
              <a:solidFill>
                <a:schemeClr val="tx1"/>
              </a:solidFill>
              <a:latin typeface="Times New Roman" pitchFamily="18" charset="0"/>
              <a:cs typeface="Times New Roman" pitchFamily="18" charset="0"/>
            </a:endParaRPr>
          </a:p>
          <a:p>
            <a:pPr lvl="1" algn="l">
              <a:buClrTx/>
              <a:buFont typeface="Symbol" pitchFamily="18" charset="2"/>
              <a:buChar char=""/>
            </a:pPr>
            <a:endParaRPr lang="vi-VN" sz="2400" dirty="0">
              <a:solidFill>
                <a:schemeClr val="tx1"/>
              </a:solidFill>
              <a:latin typeface="Times New Roman" pitchFamily="18" charset="0"/>
              <a:cs typeface="Times New Roman" pitchFamily="18" charset="0"/>
            </a:endParaRPr>
          </a:p>
          <a:p>
            <a:pPr lvl="1" algn="l">
              <a:buClrTx/>
              <a:buFont typeface="Symbol" pitchFamily="18" charset="2"/>
              <a:buChar char=""/>
            </a:pPr>
            <a:endParaRPr lang="en-US" sz="2400" dirty="0">
              <a:solidFill>
                <a:schemeClr val="tx1"/>
              </a:solidFill>
              <a:latin typeface="Times New Roman" pitchFamily="18" charset="0"/>
              <a:cs typeface="Times New Roman" pitchFamily="18" charset="0"/>
            </a:endParaRPr>
          </a:p>
        </p:txBody>
      </p:sp>
      <p:pic>
        <p:nvPicPr>
          <p:cNvPr id="6" name="Picture 5" descr="hoilo.jpg"/>
          <p:cNvPicPr>
            <a:picLocks noChangeAspect="1"/>
          </p:cNvPicPr>
          <p:nvPr/>
        </p:nvPicPr>
        <p:blipFill>
          <a:blip r:embed="rId2"/>
          <a:stretch>
            <a:fillRect/>
          </a:stretch>
        </p:blipFill>
        <p:spPr>
          <a:xfrm>
            <a:off x="4857752" y="3857628"/>
            <a:ext cx="4024314" cy="2714644"/>
          </a:xfrm>
          <a:prstGeom prst="rect">
            <a:avLst/>
          </a:prstGeom>
        </p:spPr>
      </p:pic>
      <p:pic>
        <p:nvPicPr>
          <p:cNvPr id="7" name="Picture 6" descr="06-bat-binh-33408-300.jpg"/>
          <p:cNvPicPr>
            <a:picLocks noChangeAspect="1"/>
          </p:cNvPicPr>
          <p:nvPr/>
        </p:nvPicPr>
        <p:blipFill>
          <a:blip r:embed="rId3"/>
          <a:stretch>
            <a:fillRect/>
          </a:stretch>
        </p:blipFill>
        <p:spPr>
          <a:xfrm>
            <a:off x="357158" y="3786190"/>
            <a:ext cx="4071966" cy="285752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circle(in)">
                                      <p:cBhvr>
                                        <p:cTn id="13" dur="2000"/>
                                        <p:tgtEl>
                                          <p:spTgt spid="5">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barn(inVertical)">
                                      <p:cBhvr>
                                        <p:cTn id="18" dur="5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Effect transition="in" filter="wheel(1)">
                                      <p:cBhvr>
                                        <p:cTn id="23"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500034" y="0"/>
            <a:ext cx="7772400" cy="928671"/>
          </a:xfrm>
        </p:spPr>
        <p:txBody>
          <a:bodyPr>
            <a:normAutofit/>
          </a:bodyPr>
          <a:lstStyle/>
          <a:p>
            <a:r>
              <a:rPr lang="en-US" sz="3200" smtClean="0">
                <a:solidFill>
                  <a:srgbClr val="FF0000"/>
                </a:solidFill>
                <a:latin typeface="Times New Roman" pitchFamily="18" charset="0"/>
                <a:cs typeface="Times New Roman" pitchFamily="18" charset="0"/>
              </a:rPr>
              <a:t>Nguyên nhân dẫn đến lệch lạc xã hội.</a:t>
            </a:r>
            <a:endParaRPr lang="en-US" sz="3200">
              <a:solidFill>
                <a:srgbClr val="FF0000"/>
              </a:solidFill>
              <a:latin typeface="Times New Roman" pitchFamily="18" charset="0"/>
              <a:cs typeface="Times New Roman" pitchFamily="18" charset="0"/>
            </a:endParaRPr>
          </a:p>
        </p:txBody>
      </p:sp>
      <p:sp>
        <p:nvSpPr>
          <p:cNvPr id="5" name="Content Placeholder 2"/>
          <p:cNvSpPr>
            <a:spLocks noGrp="1"/>
          </p:cNvSpPr>
          <p:nvPr>
            <p:ph type="subTitle" idx="1"/>
          </p:nvPr>
        </p:nvSpPr>
        <p:spPr>
          <a:xfrm>
            <a:off x="0" y="1000108"/>
            <a:ext cx="9144000" cy="2071702"/>
          </a:xfrm>
        </p:spPr>
        <p:txBody>
          <a:bodyPr>
            <a:noAutofit/>
          </a:bodyPr>
          <a:lstStyle/>
          <a:p>
            <a:pPr algn="l">
              <a:buClrTx/>
              <a:buFont typeface="Wingdings" pitchFamily="2" charset="2"/>
              <a:buChar char="v"/>
            </a:pPr>
            <a:r>
              <a:rPr lang="en-US" sz="2400" i="1" u="sng" dirty="0" smtClean="0">
                <a:solidFill>
                  <a:srgbClr val="0000FF"/>
                </a:solidFill>
                <a:latin typeface="Times New Roman" pitchFamily="18" charset="0"/>
                <a:cs typeface="Times New Roman" pitchFamily="18" charset="0"/>
              </a:rPr>
              <a:t> </a:t>
            </a:r>
            <a:r>
              <a:rPr lang="vi-VN" sz="2400" i="1" u="sng" dirty="0">
                <a:solidFill>
                  <a:srgbClr val="0000FF"/>
                </a:solidFill>
                <a:latin typeface="Times New Roman" pitchFamily="18" charset="0"/>
                <a:cs typeface="Times New Roman" pitchFamily="18" charset="0"/>
              </a:rPr>
              <a:t>Do dư luận xã hội và thái độ của những người trong xã hội</a:t>
            </a:r>
            <a:r>
              <a:rPr lang="vi-VN" sz="2400" i="1" u="sng">
                <a:solidFill>
                  <a:srgbClr val="0000FF"/>
                </a:solidFill>
                <a:latin typeface="Times New Roman" pitchFamily="18" charset="0"/>
                <a:cs typeface="Times New Roman" pitchFamily="18" charset="0"/>
              </a:rPr>
              <a:t>. </a:t>
            </a:r>
            <a:endParaRPr lang="en-US" sz="2400" i="1" u="sng" smtClean="0">
              <a:solidFill>
                <a:srgbClr val="0000FF"/>
              </a:solidFill>
              <a:latin typeface="Times New Roman" pitchFamily="18" charset="0"/>
              <a:cs typeface="Times New Roman" pitchFamily="18" charset="0"/>
            </a:endParaRPr>
          </a:p>
          <a:p>
            <a:pPr algn="l">
              <a:buClrTx/>
              <a:buFont typeface="Symbol" pitchFamily="18" charset="2"/>
              <a:buChar char=""/>
            </a:pPr>
            <a:r>
              <a:rPr lang="en-US" sz="2400" smtClean="0">
                <a:solidFill>
                  <a:schemeClr val="tx1"/>
                </a:solidFill>
                <a:latin typeface="Times New Roman" pitchFamily="18" charset="0"/>
                <a:cs typeface="Times New Roman" pitchFamily="18" charset="0"/>
              </a:rPr>
              <a:t>Sự </a:t>
            </a:r>
            <a:r>
              <a:rPr lang="en-US" sz="2400" dirty="0">
                <a:solidFill>
                  <a:schemeClr val="tx1"/>
                </a:solidFill>
                <a:latin typeface="Times New Roman" pitchFamily="18" charset="0"/>
                <a:cs typeface="Times New Roman" pitchFamily="18" charset="0"/>
              </a:rPr>
              <a:t>kì thị</a:t>
            </a:r>
            <a:r>
              <a:rPr lang="en-US" sz="2400">
                <a:solidFill>
                  <a:schemeClr val="tx1"/>
                </a:solidFill>
                <a:latin typeface="Times New Roman" pitchFamily="18" charset="0"/>
                <a:cs typeface="Times New Roman" pitchFamily="18" charset="0"/>
              </a:rPr>
              <a:t>. </a:t>
            </a:r>
            <a:endParaRPr lang="en-US" sz="2400" smtClean="0">
              <a:solidFill>
                <a:schemeClr val="tx1"/>
              </a:solidFill>
              <a:latin typeface="Times New Roman" pitchFamily="18" charset="0"/>
              <a:cs typeface="Times New Roman" pitchFamily="18" charset="0"/>
            </a:endParaRPr>
          </a:p>
          <a:p>
            <a:pPr algn="l">
              <a:buFont typeface="Symbol" pitchFamily="18" charset="2"/>
              <a:buChar char=""/>
            </a:pPr>
            <a:r>
              <a:rPr lang="en-US" sz="2400" smtClean="0">
                <a:solidFill>
                  <a:schemeClr val="tx1"/>
                </a:solidFill>
                <a:latin typeface="Times New Roman" pitchFamily="18" charset="0"/>
                <a:cs typeface="Times New Roman" pitchFamily="18" charset="0"/>
              </a:rPr>
              <a:t>Lệch lạc tồn tại trong cách phán xét của người khác. Một số quan điểm cho rằng lệch lạc là do xã hội tạo ra chứ không phải do chủ nhân hành động tạo ra.</a:t>
            </a:r>
          </a:p>
          <a:p>
            <a:pPr marL="0" indent="0" algn="l">
              <a:buClrTx/>
              <a:buNone/>
            </a:pPr>
            <a:endParaRPr lang="vi-VN" sz="2400" dirty="0">
              <a:solidFill>
                <a:schemeClr val="tx1"/>
              </a:solidFill>
              <a:latin typeface="Times New Roman" pitchFamily="18" charset="0"/>
              <a:cs typeface="Times New Roman" pitchFamily="18" charset="0"/>
            </a:endParaRPr>
          </a:p>
          <a:p>
            <a:pPr algn="l">
              <a:buClrTx/>
              <a:buFont typeface="Symbol" pitchFamily="18" charset="2"/>
              <a:buChar char=""/>
            </a:pPr>
            <a:endParaRPr lang="en-US" sz="2400" dirty="0">
              <a:solidFill>
                <a:schemeClr val="tx1"/>
              </a:solidFill>
              <a:latin typeface="Times New Roman" pitchFamily="18" charset="0"/>
              <a:cs typeface="Times New Roman" pitchFamily="18" charset="0"/>
            </a:endParaRPr>
          </a:p>
        </p:txBody>
      </p:sp>
      <p:pic>
        <p:nvPicPr>
          <p:cNvPr id="6" name="Picture 5" descr="P8-9-463-7.jpg"/>
          <p:cNvPicPr>
            <a:picLocks noChangeAspect="1"/>
          </p:cNvPicPr>
          <p:nvPr/>
        </p:nvPicPr>
        <p:blipFill>
          <a:blip r:embed="rId2"/>
          <a:stretch>
            <a:fillRect/>
          </a:stretch>
        </p:blipFill>
        <p:spPr>
          <a:xfrm>
            <a:off x="1500166" y="2786058"/>
            <a:ext cx="7429552" cy="3834930"/>
          </a:xfrm>
          <a:prstGeom prst="rect">
            <a:avLst/>
          </a:prstGeom>
        </p:spPr>
      </p:pic>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500034" y="0"/>
            <a:ext cx="7772400" cy="928671"/>
          </a:xfrm>
        </p:spPr>
        <p:txBody>
          <a:bodyPr>
            <a:normAutofit/>
          </a:bodyPr>
          <a:lstStyle/>
          <a:p>
            <a:r>
              <a:rPr lang="en-US" sz="3200" smtClean="0">
                <a:solidFill>
                  <a:srgbClr val="FF0000"/>
                </a:solidFill>
                <a:latin typeface="Times New Roman" pitchFamily="18" charset="0"/>
                <a:cs typeface="Times New Roman" pitchFamily="18" charset="0"/>
              </a:rPr>
              <a:t>Nguyên nhân dẫn đến lệch lạc xã hội.</a:t>
            </a:r>
            <a:endParaRPr lang="en-US" sz="3200">
              <a:solidFill>
                <a:srgbClr val="FF0000"/>
              </a:solidFill>
              <a:latin typeface="Times New Roman" pitchFamily="18" charset="0"/>
              <a:cs typeface="Times New Roman" pitchFamily="18" charset="0"/>
            </a:endParaRPr>
          </a:p>
        </p:txBody>
      </p:sp>
      <p:sp>
        <p:nvSpPr>
          <p:cNvPr id="5" name="Content Placeholder 2"/>
          <p:cNvSpPr>
            <a:spLocks noGrp="1"/>
          </p:cNvSpPr>
          <p:nvPr>
            <p:ph type="subTitle" idx="1"/>
          </p:nvPr>
        </p:nvSpPr>
        <p:spPr>
          <a:xfrm>
            <a:off x="0" y="1000108"/>
            <a:ext cx="9144000" cy="3643338"/>
          </a:xfrm>
        </p:spPr>
        <p:txBody>
          <a:bodyPr>
            <a:noAutofit/>
          </a:bodyPr>
          <a:lstStyle/>
          <a:p>
            <a:pPr algn="l">
              <a:buClrTx/>
              <a:buFont typeface="Wingdings" pitchFamily="2" charset="2"/>
              <a:buChar char="v"/>
            </a:pPr>
            <a:r>
              <a:rPr lang="en-US" sz="2400" i="1" u="sng" dirty="0" smtClean="0">
                <a:solidFill>
                  <a:srgbClr val="0000FF"/>
                </a:solidFill>
                <a:latin typeface="Times New Roman" pitchFamily="18" charset="0"/>
                <a:cs typeface="Times New Roman" pitchFamily="18" charset="0"/>
              </a:rPr>
              <a:t> </a:t>
            </a:r>
            <a:r>
              <a:rPr lang="vi-VN" sz="2400" i="1" u="sng" dirty="0">
                <a:solidFill>
                  <a:srgbClr val="0000FF"/>
                </a:solidFill>
                <a:latin typeface="Times New Roman" pitchFamily="18" charset="0"/>
                <a:cs typeface="Times New Roman" pitchFamily="18" charset="0"/>
              </a:rPr>
              <a:t>Do dư luận xã hội và thái độ của những người trong xã hội</a:t>
            </a:r>
            <a:r>
              <a:rPr lang="vi-VN" sz="2400" i="1" u="sng">
                <a:solidFill>
                  <a:srgbClr val="0000FF"/>
                </a:solidFill>
                <a:latin typeface="Times New Roman" pitchFamily="18" charset="0"/>
                <a:cs typeface="Times New Roman" pitchFamily="18" charset="0"/>
              </a:rPr>
              <a:t>. </a:t>
            </a:r>
            <a:endParaRPr lang="en-US" sz="2400" i="1" u="sng" smtClean="0">
              <a:solidFill>
                <a:srgbClr val="0000FF"/>
              </a:solidFill>
              <a:latin typeface="Times New Roman" pitchFamily="18" charset="0"/>
              <a:cs typeface="Times New Roman" pitchFamily="18" charset="0"/>
            </a:endParaRPr>
          </a:p>
          <a:p>
            <a:pPr algn="l">
              <a:buClrTx/>
              <a:buFont typeface="Symbol" pitchFamily="18" charset="2"/>
              <a:buChar char=""/>
            </a:pPr>
            <a:r>
              <a:rPr lang="vi-VN" sz="2400" smtClean="0">
                <a:solidFill>
                  <a:schemeClr val="tx1"/>
                </a:solidFill>
                <a:latin typeface="Times New Roman" pitchFamily="18" charset="0"/>
                <a:cs typeface="Times New Roman" pitchFamily="18" charset="0"/>
              </a:rPr>
              <a:t>Thái độ d</a:t>
            </a:r>
            <a:r>
              <a:rPr lang="en-US" sz="2400" smtClean="0">
                <a:solidFill>
                  <a:schemeClr val="tx1"/>
                </a:solidFill>
                <a:latin typeface="Times New Roman" pitchFamily="18" charset="0"/>
                <a:cs typeface="Times New Roman" pitchFamily="18" charset="0"/>
              </a:rPr>
              <a:t>ử</a:t>
            </a:r>
            <a:r>
              <a:rPr lang="vi-VN" sz="2400" smtClean="0">
                <a:solidFill>
                  <a:schemeClr val="tx1"/>
                </a:solidFill>
                <a:latin typeface="Times New Roman" pitchFamily="18" charset="0"/>
                <a:cs typeface="Times New Roman" pitchFamily="18" charset="0"/>
              </a:rPr>
              <a:t>ng dưng, vô cảm của con người trong xã hội. </a:t>
            </a:r>
            <a:endParaRPr lang="en-US" sz="2400" smtClean="0">
              <a:solidFill>
                <a:schemeClr val="tx1"/>
              </a:solidFill>
              <a:latin typeface="Times New Roman" pitchFamily="18" charset="0"/>
              <a:cs typeface="Times New Roman" pitchFamily="18" charset="0"/>
            </a:endParaRPr>
          </a:p>
          <a:p>
            <a:pPr algn="l">
              <a:buClrTx/>
              <a:buFont typeface="Symbol" pitchFamily="18" charset="2"/>
              <a:buChar char=""/>
            </a:pPr>
            <a:r>
              <a:rPr lang="vi-VN" sz="2400" smtClean="0">
                <a:solidFill>
                  <a:schemeClr val="tx1"/>
                </a:solidFill>
                <a:latin typeface="Times New Roman" pitchFamily="18" charset="0"/>
                <a:cs typeface="Times New Roman" pitchFamily="18" charset="0"/>
              </a:rPr>
              <a:t>Sự </a:t>
            </a:r>
            <a:r>
              <a:rPr lang="vi-VN" sz="2400" dirty="0">
                <a:solidFill>
                  <a:schemeClr val="tx1"/>
                </a:solidFill>
                <a:latin typeface="Times New Roman" pitchFamily="18" charset="0"/>
                <a:cs typeface="Times New Roman" pitchFamily="18" charset="0"/>
              </a:rPr>
              <a:t>chia rẽ trong xã hội, hiện tượng nương theo chiều gió, sợ trả thù. </a:t>
            </a:r>
          </a:p>
          <a:p>
            <a:pPr marL="0" indent="0" algn="l">
              <a:buClrTx/>
              <a:buNone/>
            </a:pPr>
            <a:endParaRPr lang="vi-VN" sz="2400" dirty="0">
              <a:solidFill>
                <a:schemeClr val="tx1"/>
              </a:solidFill>
              <a:latin typeface="Times New Roman" pitchFamily="18" charset="0"/>
              <a:cs typeface="Times New Roman" pitchFamily="18" charset="0"/>
            </a:endParaRPr>
          </a:p>
          <a:p>
            <a:pPr algn="l">
              <a:buClrTx/>
              <a:buFont typeface="Symbol" pitchFamily="18" charset="2"/>
              <a:buChar char=""/>
            </a:pPr>
            <a:endParaRPr lang="en-US" sz="2400" dirty="0">
              <a:solidFill>
                <a:schemeClr val="tx1"/>
              </a:solidFill>
              <a:latin typeface="Times New Roman" pitchFamily="18" charset="0"/>
              <a:cs typeface="Times New Roman" pitchFamily="18" charset="0"/>
            </a:endParaRPr>
          </a:p>
        </p:txBody>
      </p:sp>
      <p:pic>
        <p:nvPicPr>
          <p:cNvPr id="6" name="Picture 5" descr="116c6df374a348639bea2b18e7f227a9.jpg"/>
          <p:cNvPicPr>
            <a:picLocks noChangeAspect="1"/>
          </p:cNvPicPr>
          <p:nvPr/>
        </p:nvPicPr>
        <p:blipFill>
          <a:blip r:embed="rId2"/>
          <a:stretch>
            <a:fillRect/>
          </a:stretch>
        </p:blipFill>
        <p:spPr>
          <a:xfrm>
            <a:off x="214282" y="2714620"/>
            <a:ext cx="4357718" cy="3786214"/>
          </a:xfrm>
          <a:prstGeom prst="rect">
            <a:avLst/>
          </a:prstGeom>
        </p:spPr>
      </p:pic>
      <p:pic>
        <p:nvPicPr>
          <p:cNvPr id="7" name="Picture 6" descr="anh4_06032013-43f31.jpg"/>
          <p:cNvPicPr>
            <a:picLocks noChangeAspect="1"/>
          </p:cNvPicPr>
          <p:nvPr/>
        </p:nvPicPr>
        <p:blipFill>
          <a:blip r:embed="rId3"/>
          <a:stretch>
            <a:fillRect/>
          </a:stretch>
        </p:blipFill>
        <p:spPr>
          <a:xfrm>
            <a:off x="4857752" y="2643182"/>
            <a:ext cx="4095752" cy="3857652"/>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642910" y="0"/>
            <a:ext cx="7772400" cy="785817"/>
          </a:xfrm>
        </p:spPr>
        <p:txBody>
          <a:bodyPr>
            <a:normAutofit/>
          </a:bodyPr>
          <a:lstStyle/>
          <a:p>
            <a:r>
              <a:rPr lang="en-US" sz="3200" smtClean="0">
                <a:solidFill>
                  <a:srgbClr val="FF0000"/>
                </a:solidFill>
                <a:latin typeface="Times New Roman" pitchFamily="18" charset="0"/>
                <a:cs typeface="Times New Roman" pitchFamily="18" charset="0"/>
              </a:rPr>
              <a:t>Nguyên nhân dẫn đến lệch lạc xã hội.</a:t>
            </a:r>
            <a:endParaRPr lang="en-US" sz="3200">
              <a:solidFill>
                <a:srgbClr val="FF0000"/>
              </a:solidFill>
              <a:latin typeface="Times New Roman" pitchFamily="18" charset="0"/>
              <a:cs typeface="Times New Roman" pitchFamily="18" charset="0"/>
            </a:endParaRPr>
          </a:p>
        </p:txBody>
      </p:sp>
      <p:sp>
        <p:nvSpPr>
          <p:cNvPr id="5" name="Content Placeholder 2"/>
          <p:cNvSpPr>
            <a:spLocks noGrp="1"/>
          </p:cNvSpPr>
          <p:nvPr>
            <p:ph type="subTitle" idx="1"/>
          </p:nvPr>
        </p:nvSpPr>
        <p:spPr>
          <a:xfrm>
            <a:off x="0" y="1071546"/>
            <a:ext cx="9144000" cy="1785950"/>
          </a:xfrm>
        </p:spPr>
        <p:txBody>
          <a:bodyPr>
            <a:noAutofit/>
          </a:bodyPr>
          <a:lstStyle/>
          <a:p>
            <a:pPr algn="l">
              <a:buClrTx/>
              <a:buFont typeface="Wingdings" pitchFamily="2" charset="2"/>
              <a:buChar char="v"/>
            </a:pPr>
            <a:r>
              <a:rPr lang="vi-VN" sz="2400" i="1" u="sng" dirty="0">
                <a:solidFill>
                  <a:srgbClr val="0000FF"/>
                </a:solidFill>
                <a:latin typeface="+mj-lt"/>
                <a:cs typeface="Arial" pitchFamily="34" charset="0"/>
              </a:rPr>
              <a:t>Do gia đình: </a:t>
            </a:r>
          </a:p>
          <a:p>
            <a:pPr algn="l">
              <a:buClrTx/>
              <a:buFont typeface="Symbol" pitchFamily="18" charset="2"/>
              <a:buChar char=""/>
            </a:pPr>
            <a:r>
              <a:rPr lang="vi-VN" sz="2400" dirty="0" smtClean="0">
                <a:solidFill>
                  <a:schemeClr val="tx1"/>
                </a:solidFill>
                <a:latin typeface="+mj-lt"/>
                <a:cs typeface="Arial" pitchFamily="34" charset="0"/>
              </a:rPr>
              <a:t>Sự </a:t>
            </a:r>
            <a:r>
              <a:rPr lang="vi-VN" sz="2400" dirty="0">
                <a:solidFill>
                  <a:schemeClr val="tx1"/>
                </a:solidFill>
                <a:latin typeface="+mj-lt"/>
                <a:cs typeface="Arial" pitchFamily="34" charset="0"/>
              </a:rPr>
              <a:t>lệch lạc của cha, mẹ dẫn đến sự lệch lạc của con cái. </a:t>
            </a:r>
          </a:p>
          <a:p>
            <a:pPr algn="l">
              <a:buClrTx/>
              <a:buFont typeface="Symbol" pitchFamily="18" charset="2"/>
              <a:buChar char=""/>
            </a:pPr>
            <a:r>
              <a:rPr lang="vi-VN" sz="2400" dirty="0" smtClean="0">
                <a:solidFill>
                  <a:schemeClr val="tx1"/>
                </a:solidFill>
                <a:latin typeface="+mj-lt"/>
                <a:cs typeface="Arial" pitchFamily="34" charset="0"/>
              </a:rPr>
              <a:t>Sự </a:t>
            </a:r>
            <a:r>
              <a:rPr lang="vi-VN" sz="2400" dirty="0">
                <a:solidFill>
                  <a:schemeClr val="tx1"/>
                </a:solidFill>
                <a:latin typeface="+mj-lt"/>
                <a:cs typeface="Arial" pitchFamily="34" charset="0"/>
              </a:rPr>
              <a:t>thiếu thốn tình cảm gia đình, áp lực của gia đình: thường dẫn đến bệnh </a:t>
            </a:r>
            <a:r>
              <a:rPr lang="vi-VN" sz="2400" dirty="0" smtClean="0">
                <a:solidFill>
                  <a:schemeClr val="tx1"/>
                </a:solidFill>
                <a:latin typeface="+mj-lt"/>
                <a:cs typeface="Arial" pitchFamily="34" charset="0"/>
              </a:rPr>
              <a:t>t</a:t>
            </a:r>
            <a:r>
              <a:rPr lang="en-US" sz="2400" dirty="0" smtClean="0">
                <a:solidFill>
                  <a:schemeClr val="tx1"/>
                </a:solidFill>
                <a:latin typeface="+mj-lt"/>
                <a:cs typeface="Arial" pitchFamily="34" charset="0"/>
              </a:rPr>
              <a:t>r</a:t>
            </a:r>
            <a:r>
              <a:rPr lang="vi-VN" sz="2400" dirty="0" smtClean="0">
                <a:solidFill>
                  <a:schemeClr val="tx1"/>
                </a:solidFill>
                <a:latin typeface="+mj-lt"/>
                <a:cs typeface="Arial" pitchFamily="34" charset="0"/>
              </a:rPr>
              <a:t>ầm </a:t>
            </a:r>
            <a:r>
              <a:rPr lang="vi-VN" sz="2400" dirty="0">
                <a:solidFill>
                  <a:schemeClr val="tx1"/>
                </a:solidFill>
                <a:latin typeface="+mj-lt"/>
                <a:cs typeface="Arial" pitchFamily="34" charset="0"/>
              </a:rPr>
              <a:t>cảm, hay biến thái, lừa dối lẫn nhau. </a:t>
            </a:r>
          </a:p>
          <a:p>
            <a:pPr algn="l">
              <a:buClrTx/>
              <a:buFont typeface="Symbol" pitchFamily="18" charset="2"/>
              <a:buChar char=""/>
            </a:pPr>
            <a:endParaRPr lang="en-US" sz="2400" dirty="0">
              <a:solidFill>
                <a:schemeClr val="tx1"/>
              </a:solidFill>
              <a:latin typeface="+mj-lt"/>
              <a:cs typeface="Arial" pitchFamily="34" charset="0"/>
            </a:endParaRPr>
          </a:p>
        </p:txBody>
      </p:sp>
      <p:pic>
        <p:nvPicPr>
          <p:cNvPr id="6" name="Picture 5" descr="32920419311-5-11-Anham.jpg"/>
          <p:cNvPicPr>
            <a:picLocks noChangeAspect="1"/>
          </p:cNvPicPr>
          <p:nvPr/>
        </p:nvPicPr>
        <p:blipFill>
          <a:blip r:embed="rId2"/>
          <a:stretch>
            <a:fillRect/>
          </a:stretch>
        </p:blipFill>
        <p:spPr>
          <a:xfrm>
            <a:off x="214282" y="2928934"/>
            <a:ext cx="4357718" cy="3643313"/>
          </a:xfrm>
          <a:prstGeom prst="rect">
            <a:avLst/>
          </a:prstGeom>
        </p:spPr>
      </p:pic>
      <p:pic>
        <p:nvPicPr>
          <p:cNvPr id="7" name="Picture 6" descr="175.jpg"/>
          <p:cNvPicPr>
            <a:picLocks noChangeAspect="1"/>
          </p:cNvPicPr>
          <p:nvPr/>
        </p:nvPicPr>
        <p:blipFill>
          <a:blip r:embed="rId3"/>
          <a:stretch>
            <a:fillRect/>
          </a:stretch>
        </p:blipFill>
        <p:spPr>
          <a:xfrm>
            <a:off x="4786314" y="2928934"/>
            <a:ext cx="4143372" cy="3643338"/>
          </a:xfrm>
          <a:prstGeom prst="rect">
            <a:avLst/>
          </a:prstGeom>
        </p:spPr>
      </p:pic>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ia-dinh-hanh-phuc.jpg"/>
          <p:cNvPicPr>
            <a:picLocks noChangeAspect="1"/>
          </p:cNvPicPr>
          <p:nvPr/>
        </p:nvPicPr>
        <p:blipFill>
          <a:blip r:embed="rId2" cstate="print"/>
          <a:stretch>
            <a:fillRect/>
          </a:stretch>
        </p:blipFill>
        <p:spPr>
          <a:xfrm>
            <a:off x="357158" y="357166"/>
            <a:ext cx="8358246" cy="6215106"/>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85720" y="857232"/>
            <a:ext cx="8429684" cy="857256"/>
          </a:xfrm>
        </p:spPr>
        <p:txBody>
          <a:bodyPr>
            <a:normAutofit/>
          </a:bodyPr>
          <a:lstStyle/>
          <a:p>
            <a:pPr algn="l">
              <a:buFont typeface="Wingdings" pitchFamily="2" charset="2"/>
              <a:buChar char="v"/>
            </a:pPr>
            <a:r>
              <a:rPr lang="en-US" sz="2400" i="1" smtClean="0">
                <a:solidFill>
                  <a:srgbClr val="0000FF"/>
                </a:solidFill>
                <a:latin typeface="Times New Roman" pitchFamily="18" charset="0"/>
                <a:cs typeface="Times New Roman" pitchFamily="18" charset="0"/>
              </a:rPr>
              <a:t>Do sự tiến bộ công nghệ, kĩ thuật, hòa nhập quốc tế tạo điều kiện cho lệch lạc xã hội phát triển.</a:t>
            </a:r>
            <a:endParaRPr lang="en-US" sz="2400" i="1">
              <a:solidFill>
                <a:srgbClr val="0000FF"/>
              </a:solidFill>
              <a:latin typeface="Times New Roman" pitchFamily="18" charset="0"/>
              <a:cs typeface="Times New Roman" pitchFamily="18" charset="0"/>
            </a:endParaRPr>
          </a:p>
        </p:txBody>
      </p:sp>
      <p:sp>
        <p:nvSpPr>
          <p:cNvPr id="4" name="Title 1"/>
          <p:cNvSpPr>
            <a:spLocks noGrp="1"/>
          </p:cNvSpPr>
          <p:nvPr>
            <p:ph type="ctrTitle"/>
          </p:nvPr>
        </p:nvSpPr>
        <p:spPr>
          <a:xfrm>
            <a:off x="642910" y="0"/>
            <a:ext cx="7772400" cy="727071"/>
          </a:xfrm>
        </p:spPr>
        <p:txBody>
          <a:bodyPr>
            <a:normAutofit/>
          </a:bodyPr>
          <a:lstStyle/>
          <a:p>
            <a:r>
              <a:rPr lang="en-US" sz="3200" smtClean="0">
                <a:solidFill>
                  <a:srgbClr val="FF0000"/>
                </a:solidFill>
                <a:latin typeface="Times New Roman" pitchFamily="18" charset="0"/>
                <a:cs typeface="Times New Roman" pitchFamily="18" charset="0"/>
              </a:rPr>
              <a:t>Nguyên nhân dẫn đến lệch lạc xã hội.</a:t>
            </a:r>
            <a:endParaRPr lang="en-US" sz="3200">
              <a:solidFill>
                <a:srgbClr val="FF0000"/>
              </a:solidFill>
              <a:latin typeface="Times New Roman" pitchFamily="18" charset="0"/>
              <a:cs typeface="Times New Roman" pitchFamily="18" charset="0"/>
            </a:endParaRPr>
          </a:p>
        </p:txBody>
      </p:sp>
      <p:sp>
        <p:nvSpPr>
          <p:cNvPr id="6" name="TextBox 5"/>
          <p:cNvSpPr txBox="1"/>
          <p:nvPr/>
        </p:nvSpPr>
        <p:spPr>
          <a:xfrm>
            <a:off x="357158" y="1785926"/>
            <a:ext cx="4000528" cy="1200329"/>
          </a:xfrm>
          <a:prstGeom prst="rect">
            <a:avLst/>
          </a:prstGeom>
          <a:noFill/>
        </p:spPr>
        <p:txBody>
          <a:bodyPr wrap="square" rtlCol="0">
            <a:spAutoFit/>
          </a:bodyPr>
          <a:lstStyle/>
          <a:p>
            <a:r>
              <a:rPr lang="en-US" sz="2400" smtClean="0">
                <a:latin typeface="Times New Roman" pitchFamily="18" charset="0"/>
                <a:cs typeface="Times New Roman" pitchFamily="18" charset="0"/>
              </a:rPr>
              <a:t>-Máy tính, Internet: nghiện game, ăn trộm, tâm thần tạp thời, xa rời thực tế…</a:t>
            </a:r>
            <a:endParaRPr lang="en-US" sz="2400">
              <a:latin typeface="Times New Roman" pitchFamily="18" charset="0"/>
              <a:cs typeface="Times New Roman" pitchFamily="18" charset="0"/>
            </a:endParaRPr>
          </a:p>
        </p:txBody>
      </p:sp>
      <p:pic>
        <p:nvPicPr>
          <p:cNvPr id="7" name="Picture 6" descr="nghien-game.jpg"/>
          <p:cNvPicPr>
            <a:picLocks noChangeAspect="1"/>
          </p:cNvPicPr>
          <p:nvPr/>
        </p:nvPicPr>
        <p:blipFill>
          <a:blip r:embed="rId2"/>
          <a:stretch>
            <a:fillRect/>
          </a:stretch>
        </p:blipFill>
        <p:spPr>
          <a:xfrm>
            <a:off x="285720" y="3182912"/>
            <a:ext cx="4071966" cy="3675088"/>
          </a:xfrm>
          <a:prstGeom prst="rect">
            <a:avLst/>
          </a:prstGeom>
        </p:spPr>
      </p:pic>
      <p:pic>
        <p:nvPicPr>
          <p:cNvPr id="8" name="Picture 7" descr="gameonline_kienthuc.jpg"/>
          <p:cNvPicPr>
            <a:picLocks noChangeAspect="1"/>
          </p:cNvPicPr>
          <p:nvPr/>
        </p:nvPicPr>
        <p:blipFill>
          <a:blip r:embed="rId3"/>
          <a:stretch>
            <a:fillRect/>
          </a:stretch>
        </p:blipFill>
        <p:spPr>
          <a:xfrm>
            <a:off x="4643438" y="1456269"/>
            <a:ext cx="3929090" cy="2737117"/>
          </a:xfrm>
          <a:prstGeom prst="rect">
            <a:avLst/>
          </a:prstGeom>
        </p:spPr>
      </p:pic>
      <p:pic>
        <p:nvPicPr>
          <p:cNvPr id="9" name="Picture 8" descr="74fd31a5e97590.img.jpg"/>
          <p:cNvPicPr>
            <a:picLocks noChangeAspect="1"/>
          </p:cNvPicPr>
          <p:nvPr/>
        </p:nvPicPr>
        <p:blipFill>
          <a:blip r:embed="rId4"/>
          <a:stretch>
            <a:fillRect/>
          </a:stretch>
        </p:blipFill>
        <p:spPr>
          <a:xfrm>
            <a:off x="4643438" y="4214050"/>
            <a:ext cx="3929090" cy="264395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trips(down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to="" calcmode="lin" valueType="num">
                                      <p:cBhvr>
                                        <p:cTn id="15" dur="1" fill="hold"/>
                                        <p:tgtEl>
                                          <p:spTgt spid="6"/>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to="" calcmode="lin" valueType="num">
                                      <p:cBhvr>
                                        <p:cTn id="18" dur="1" fill="hold"/>
                                        <p:tgtEl>
                                          <p:spTgt spid="7"/>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to="" calcmode="lin" valueType="num">
                                      <p:cBhvr>
                                        <p:cTn id="21" dur="1" fill="hold"/>
                                        <p:tgtEl>
                                          <p:spTgt spid="8"/>
                                        </p:tgtEl>
                                        <p:attrNameLst>
                                          <p:attrName/>
                                        </p:attrNameLst>
                                      </p:cBhvr>
                                    </p:anim>
                                  </p:childTnLst>
                                </p:cTn>
                              </p:par>
                              <p:par>
                                <p:cTn id="22" presetID="24"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to="" calcmode="lin" valueType="num">
                                      <p:cBhvr>
                                        <p:cTn id="24" dur="1" fill="hold"/>
                                        <p:tgtEl>
                                          <p:spTgt spid="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5357826"/>
            <a:ext cx="4143372" cy="1285860"/>
          </a:xfrm>
        </p:spPr>
        <p:txBody>
          <a:bodyPr>
            <a:normAutofit/>
          </a:bodyPr>
          <a:lstStyle/>
          <a:p>
            <a:pPr algn="l"/>
            <a:r>
              <a:rPr lang="en-US" sz="2400" i="1" smtClean="0">
                <a:solidFill>
                  <a:schemeClr val="tx1"/>
                </a:solidFill>
                <a:latin typeface="Times New Roman" pitchFamily="18" charset="0"/>
                <a:cs typeface="Times New Roman" pitchFamily="18" charset="0"/>
              </a:rPr>
              <a:t>Xuất hiện nhiều loại hình ăn chơi, hưởng thụ (vũ trường, quán bar)</a:t>
            </a:r>
            <a:endParaRPr lang="en-US" sz="2400" i="1">
              <a:solidFill>
                <a:schemeClr val="tx1"/>
              </a:solidFill>
              <a:latin typeface="Times New Roman" pitchFamily="18" charset="0"/>
              <a:cs typeface="Times New Roman" pitchFamily="18" charset="0"/>
            </a:endParaRPr>
          </a:p>
        </p:txBody>
      </p:sp>
      <p:sp>
        <p:nvSpPr>
          <p:cNvPr id="4" name="Subtitle 2"/>
          <p:cNvSpPr>
            <a:spLocks noGrp="1"/>
          </p:cNvSpPr>
          <p:nvPr>
            <p:ph type="ctrTitle"/>
          </p:nvPr>
        </p:nvSpPr>
        <p:spPr>
          <a:xfrm>
            <a:off x="428596" y="285728"/>
            <a:ext cx="7772400" cy="869947"/>
          </a:xfrm>
        </p:spPr>
        <p:txBody>
          <a:bodyPr>
            <a:normAutofit/>
          </a:bodyPr>
          <a:lstStyle/>
          <a:p>
            <a:pPr algn="l">
              <a:buFont typeface="Wingdings" pitchFamily="2" charset="2"/>
              <a:buChar char="v"/>
            </a:pPr>
            <a:r>
              <a:rPr lang="en-US" sz="2400" i="1" smtClean="0">
                <a:solidFill>
                  <a:srgbClr val="0000FF"/>
                </a:solidFill>
                <a:latin typeface="Times New Roman" pitchFamily="18" charset="0"/>
                <a:cs typeface="Times New Roman" pitchFamily="18" charset="0"/>
              </a:rPr>
              <a:t>Do sự tiến bộ công nghệ, kĩ thuật, hòa nhập quốc tế tạo điều kiện cho lệch lạc xã hội phát triển.</a:t>
            </a:r>
            <a:endParaRPr lang="en-US" sz="2400" i="1">
              <a:solidFill>
                <a:srgbClr val="0000FF"/>
              </a:solidFill>
              <a:latin typeface="Times New Roman" pitchFamily="18" charset="0"/>
              <a:cs typeface="Times New Roman" pitchFamily="18" charset="0"/>
            </a:endParaRPr>
          </a:p>
        </p:txBody>
      </p:sp>
      <p:pic>
        <p:nvPicPr>
          <p:cNvPr id="5" name="Picture 4" descr="4dd5107199db3d9dc642528d2.gif"/>
          <p:cNvPicPr>
            <a:picLocks noChangeAspect="1"/>
          </p:cNvPicPr>
          <p:nvPr/>
        </p:nvPicPr>
        <p:blipFill>
          <a:blip r:embed="rId2"/>
          <a:stretch>
            <a:fillRect/>
          </a:stretch>
        </p:blipFill>
        <p:spPr>
          <a:xfrm>
            <a:off x="0" y="1428736"/>
            <a:ext cx="4286250" cy="3714776"/>
          </a:xfrm>
          <a:prstGeom prst="rect">
            <a:avLst/>
          </a:prstGeom>
        </p:spPr>
      </p:pic>
      <p:pic>
        <p:nvPicPr>
          <p:cNvPr id="6" name="Picture 5" descr="bao_dong_gioi_tre_viet_chay_theo_nhung_trao_luu_ngoai_nhap_0.jpg"/>
          <p:cNvPicPr>
            <a:picLocks noChangeAspect="1"/>
          </p:cNvPicPr>
          <p:nvPr/>
        </p:nvPicPr>
        <p:blipFill>
          <a:blip r:embed="rId3"/>
          <a:stretch>
            <a:fillRect/>
          </a:stretch>
        </p:blipFill>
        <p:spPr>
          <a:xfrm>
            <a:off x="4500551" y="1428736"/>
            <a:ext cx="4643449" cy="3714776"/>
          </a:xfrm>
          <a:prstGeom prst="rect">
            <a:avLst/>
          </a:prstGeom>
        </p:spPr>
      </p:pic>
      <p:sp>
        <p:nvSpPr>
          <p:cNvPr id="7" name="TextBox 6"/>
          <p:cNvSpPr txBox="1"/>
          <p:nvPr/>
        </p:nvSpPr>
        <p:spPr>
          <a:xfrm>
            <a:off x="4572000" y="5572140"/>
            <a:ext cx="4214842" cy="461665"/>
          </a:xfrm>
          <a:prstGeom prst="rect">
            <a:avLst/>
          </a:prstGeom>
          <a:noFill/>
        </p:spPr>
        <p:txBody>
          <a:bodyPr wrap="square" rtlCol="0">
            <a:spAutoFit/>
          </a:bodyPr>
          <a:lstStyle/>
          <a:p>
            <a:r>
              <a:rPr lang="en-US" sz="2400" i="1" smtClean="0">
                <a:latin typeface="Times New Roman" pitchFamily="18" charset="0"/>
                <a:cs typeface="Times New Roman" pitchFamily="18" charset="0"/>
              </a:rPr>
              <a:t>Cuồng Kpop.</a:t>
            </a:r>
            <a:endParaRPr lang="en-US" sz="2400" i="1">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928670"/>
            <a:ext cx="4572000" cy="5929330"/>
          </a:xfrm>
        </p:spPr>
        <p:txBody>
          <a:bodyPr>
            <a:normAutofit/>
          </a:bodyPr>
          <a:lstStyle/>
          <a:p>
            <a:pPr algn="l">
              <a:buFont typeface="Wingdings" pitchFamily="2" charset="2"/>
              <a:buChar char="v"/>
            </a:pPr>
            <a:r>
              <a:rPr lang="en-US" sz="2400" i="1" smtClean="0">
                <a:solidFill>
                  <a:srgbClr val="0000FF"/>
                </a:solidFill>
                <a:latin typeface="Times New Roman" pitchFamily="18" charset="0"/>
                <a:cs typeface="Times New Roman" pitchFamily="18" charset="0"/>
              </a:rPr>
              <a:t>Do bản thân chính mình</a:t>
            </a:r>
          </a:p>
          <a:p>
            <a:pPr algn="l"/>
            <a:endParaRPr lang="en-US" sz="2400" i="1" smtClean="0">
              <a:solidFill>
                <a:srgbClr val="0000FF"/>
              </a:solidFill>
              <a:latin typeface="Times New Roman" pitchFamily="18" charset="0"/>
              <a:cs typeface="Times New Roman" pitchFamily="18" charset="0"/>
            </a:endParaRPr>
          </a:p>
          <a:p>
            <a:pPr algn="l">
              <a:buFont typeface="Times New Roman" pitchFamily="18" charset="0"/>
              <a:buChar char="!"/>
            </a:pPr>
            <a:r>
              <a:rPr lang="en-US" sz="2400" smtClean="0">
                <a:solidFill>
                  <a:schemeClr val="tx1"/>
                </a:solidFill>
                <a:latin typeface="Times New Roman" pitchFamily="18" charset="0"/>
                <a:cs typeface="Times New Roman" pitchFamily="18" charset="0"/>
              </a:rPr>
              <a:t>Sự ham muốn, đua đòi.</a:t>
            </a:r>
          </a:p>
          <a:p>
            <a:pPr algn="l">
              <a:buFont typeface="Times New Roman" pitchFamily="18" charset="0"/>
              <a:buChar char="!"/>
            </a:pPr>
            <a:r>
              <a:rPr lang="en-US" sz="2400" smtClean="0">
                <a:solidFill>
                  <a:schemeClr val="tx1"/>
                </a:solidFill>
                <a:latin typeface="Times New Roman" pitchFamily="18" charset="0"/>
                <a:cs typeface="Times New Roman" pitchFamily="18" charset="0"/>
              </a:rPr>
              <a:t>Sự vô cảm, sợ liên lụy bản thân.</a:t>
            </a:r>
          </a:p>
          <a:p>
            <a:pPr algn="l">
              <a:buFont typeface="Times New Roman" pitchFamily="18" charset="0"/>
              <a:buChar char="!"/>
            </a:pPr>
            <a:r>
              <a:rPr lang="en-US" sz="2400" smtClean="0">
                <a:solidFill>
                  <a:schemeClr val="tx1"/>
                </a:solidFill>
                <a:latin typeface="Times New Roman" pitchFamily="18" charset="0"/>
                <a:cs typeface="Times New Roman" pitchFamily="18" charset="0"/>
              </a:rPr>
              <a:t>Không tự chủ, bị động.</a:t>
            </a:r>
          </a:p>
          <a:p>
            <a:pPr algn="l">
              <a:buFont typeface="Times New Roman" pitchFamily="18" charset="0"/>
              <a:buChar char="!"/>
            </a:pPr>
            <a:r>
              <a:rPr lang="en-US" sz="2400" smtClean="0">
                <a:solidFill>
                  <a:schemeClr val="tx1"/>
                </a:solidFill>
                <a:latin typeface="Times New Roman" pitchFamily="18" charset="0"/>
                <a:cs typeface="Times New Roman" pitchFamily="18" charset="0"/>
              </a:rPr>
              <a:t>Giờ dây thun.</a:t>
            </a:r>
          </a:p>
          <a:p>
            <a:pPr algn="l">
              <a:buFont typeface="Times New Roman" pitchFamily="18" charset="0"/>
              <a:buChar char="!"/>
            </a:pPr>
            <a:r>
              <a:rPr lang="en-US" sz="2400" smtClean="0">
                <a:solidFill>
                  <a:schemeClr val="tx1"/>
                </a:solidFill>
                <a:latin typeface="Times New Roman" pitchFamily="18" charset="0"/>
                <a:cs typeface="Times New Roman" pitchFamily="18" charset="0"/>
              </a:rPr>
              <a:t>Suy nghĩ phiến diện, gia trưởng.</a:t>
            </a:r>
          </a:p>
          <a:p>
            <a:pPr algn="l">
              <a:buFont typeface="Times New Roman" pitchFamily="18" charset="0"/>
              <a:buChar char="!"/>
            </a:pPr>
            <a:r>
              <a:rPr lang="en-US" sz="2400" smtClean="0">
                <a:solidFill>
                  <a:schemeClr val="tx1"/>
                </a:solidFill>
                <a:latin typeface="Times New Roman" pitchFamily="18" charset="0"/>
                <a:cs typeface="Times New Roman" pitchFamily="18" charset="0"/>
              </a:rPr>
              <a:t>Nhẹ dạ, dễ tin người.</a:t>
            </a:r>
          </a:p>
          <a:p>
            <a:pPr algn="l">
              <a:buFont typeface="Times New Roman" pitchFamily="18" charset="0"/>
              <a:buChar char="!"/>
            </a:pPr>
            <a:r>
              <a:rPr lang="en-US" sz="2400" smtClean="0">
                <a:solidFill>
                  <a:schemeClr val="tx1"/>
                </a:solidFill>
                <a:latin typeface="Times New Roman" pitchFamily="18" charset="0"/>
                <a:cs typeface="Times New Roman" pitchFamily="18" charset="0"/>
              </a:rPr>
              <a:t>Không hòa nhập với xã hội.</a:t>
            </a:r>
          </a:p>
          <a:p>
            <a:pPr algn="l">
              <a:buFont typeface="Times New Roman" pitchFamily="18" charset="0"/>
              <a:buChar char="!"/>
            </a:pPr>
            <a:r>
              <a:rPr lang="en-US" sz="2400" smtClean="0">
                <a:solidFill>
                  <a:schemeClr val="tx1"/>
                </a:solidFill>
                <a:latin typeface="Times New Roman" pitchFamily="18" charset="0"/>
                <a:cs typeface="Times New Roman" pitchFamily="18" charset="0"/>
              </a:rPr>
              <a:t>Né tránh lỗi lầm.</a:t>
            </a:r>
          </a:p>
          <a:p>
            <a:pPr algn="l">
              <a:buFont typeface="Times New Roman" pitchFamily="18" charset="0"/>
              <a:buChar char="!"/>
            </a:pPr>
            <a:r>
              <a:rPr lang="en-US" sz="2400" smtClean="0">
                <a:solidFill>
                  <a:schemeClr val="tx1"/>
                </a:solidFill>
                <a:latin typeface="Times New Roman" pitchFamily="18" charset="0"/>
                <a:cs typeface="Times New Roman" pitchFamily="18" charset="0"/>
              </a:rPr>
              <a:t>Sự đố kị, dối trá.</a:t>
            </a:r>
          </a:p>
          <a:p>
            <a:pPr algn="l"/>
            <a:r>
              <a:rPr lang="en-US" sz="2400" i="1" smtClean="0">
                <a:solidFill>
                  <a:srgbClr val="0000FF"/>
                </a:solidFill>
                <a:latin typeface="Times New Roman" pitchFamily="18" charset="0"/>
                <a:cs typeface="Times New Roman" pitchFamily="18" charset="0"/>
              </a:rPr>
              <a:t> </a:t>
            </a:r>
            <a:endParaRPr lang="en-US" sz="2400" i="1">
              <a:solidFill>
                <a:srgbClr val="0000FF"/>
              </a:solidFill>
              <a:latin typeface="Times New Roman" pitchFamily="18" charset="0"/>
              <a:cs typeface="Times New Roman" pitchFamily="18" charset="0"/>
            </a:endParaRPr>
          </a:p>
        </p:txBody>
      </p:sp>
      <p:sp>
        <p:nvSpPr>
          <p:cNvPr id="4" name="Title 1"/>
          <p:cNvSpPr>
            <a:spLocks noGrp="1"/>
          </p:cNvSpPr>
          <p:nvPr>
            <p:ph type="ctrTitle"/>
          </p:nvPr>
        </p:nvSpPr>
        <p:spPr>
          <a:xfrm>
            <a:off x="642910" y="0"/>
            <a:ext cx="7772400" cy="655633"/>
          </a:xfrm>
        </p:spPr>
        <p:txBody>
          <a:bodyPr>
            <a:normAutofit/>
          </a:bodyPr>
          <a:lstStyle/>
          <a:p>
            <a:r>
              <a:rPr lang="en-US" sz="3200" smtClean="0">
                <a:solidFill>
                  <a:srgbClr val="FF0000"/>
                </a:solidFill>
                <a:latin typeface="Times New Roman" pitchFamily="18" charset="0"/>
                <a:cs typeface="Times New Roman" pitchFamily="18" charset="0"/>
              </a:rPr>
              <a:t>Nguyên nhân dẫn đến lệch lạc xã hội.</a:t>
            </a:r>
            <a:endParaRPr lang="en-US" sz="3200">
              <a:solidFill>
                <a:srgbClr val="FF0000"/>
              </a:solidFill>
              <a:latin typeface="Times New Roman" pitchFamily="18" charset="0"/>
              <a:cs typeface="Times New Roman" pitchFamily="18" charset="0"/>
            </a:endParaRPr>
          </a:p>
        </p:txBody>
      </p:sp>
      <p:pic>
        <p:nvPicPr>
          <p:cNvPr id="5" name="Picture 4" descr="chat_gay_nghien_3_giaoduc.net.vn.jpg"/>
          <p:cNvPicPr>
            <a:picLocks noChangeAspect="1"/>
          </p:cNvPicPr>
          <p:nvPr/>
        </p:nvPicPr>
        <p:blipFill>
          <a:blip r:embed="rId2"/>
          <a:stretch>
            <a:fillRect/>
          </a:stretch>
        </p:blipFill>
        <p:spPr>
          <a:xfrm>
            <a:off x="4214810" y="857232"/>
            <a:ext cx="4929190" cy="6000768"/>
          </a:xfrm>
          <a:prstGeom prst="rect">
            <a:avLst/>
          </a:prstGeom>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down)">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down)">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down)">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wipe(down)">
                                      <p:cBhvr>
                                        <p:cTn id="6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rmAutofit/>
          </a:bodyPr>
          <a:lstStyle/>
          <a:p>
            <a:pPr marL="857250" indent="-857250" algn="l">
              <a:buFont typeface="+mj-lt"/>
              <a:buAutoNum type="romanUcPeriod" startAt="3"/>
            </a:pPr>
            <a:r>
              <a:rPr lang="en-US" sz="3600" dirty="0" err="1">
                <a:solidFill>
                  <a:srgbClr val="FF0000"/>
                </a:solidFill>
                <a:latin typeface="Times New Roman" pitchFamily="18" charset="0"/>
                <a:cs typeface="Times New Roman" pitchFamily="18" charset="0"/>
              </a:rPr>
              <a:t>Giải</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pháp</a:t>
            </a:r>
            <a:endParaRPr lang="en-US" sz="3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500034" y="1357298"/>
            <a:ext cx="8229600" cy="5073427"/>
          </a:xfrm>
        </p:spPr>
        <p:txBody>
          <a:bodyPr>
            <a:normAutofit/>
          </a:bodyPr>
          <a:lstStyle/>
          <a:p>
            <a:pPr>
              <a:buClrTx/>
              <a:buFont typeface="Symbol" pitchFamily="18" charset="2"/>
              <a:buChar char=""/>
            </a:pPr>
            <a:r>
              <a:rPr lang="vi-VN" sz="2800" dirty="0">
                <a:latin typeface="+mj-lt"/>
                <a:cs typeface="Arial" pitchFamily="34" charset="0"/>
              </a:rPr>
              <a:t>Xây dựng hoàn thiện hệ thống chuẩn mực, để phù hợp trước sự thay đổi của điều kiện hoàn cảnh lịch sử.</a:t>
            </a:r>
            <a:endParaRPr lang="en-US" sz="2800" dirty="0">
              <a:latin typeface="+mj-lt"/>
              <a:cs typeface="Arial" pitchFamily="34" charset="0"/>
            </a:endParaRPr>
          </a:p>
          <a:p>
            <a:pPr>
              <a:buClrTx/>
              <a:buFont typeface="Symbol" pitchFamily="18" charset="2"/>
              <a:buChar char=""/>
            </a:pPr>
            <a:r>
              <a:rPr lang="vi-VN" sz="2800" dirty="0">
                <a:latin typeface="+mj-lt"/>
                <a:cs typeface="Arial" pitchFamily="34" charset="0"/>
              </a:rPr>
              <a:t>Tăng cường giáo dục để hoàn thiện và phát triển nhân cách, cần phối hợp chặt chẽ giữa gia đình nhà trường và xã hội.</a:t>
            </a:r>
            <a:endParaRPr lang="en-US" sz="2800" dirty="0">
              <a:latin typeface="+mj-lt"/>
              <a:cs typeface="Arial" pitchFamily="34" charset="0"/>
            </a:endParaRPr>
          </a:p>
          <a:p>
            <a:pPr>
              <a:buClrTx/>
              <a:buFont typeface="Symbol" pitchFamily="18" charset="2"/>
              <a:buChar char=""/>
            </a:pPr>
            <a:r>
              <a:rPr lang="vi-VN" sz="2800" dirty="0">
                <a:latin typeface="+mj-lt"/>
                <a:cs typeface="Arial" pitchFamily="34" charset="0"/>
              </a:rPr>
              <a:t>Có thái độ chủ động khắc phục những hành vi lệch lạc.</a:t>
            </a:r>
            <a:endParaRPr lang="en-US" sz="2800" dirty="0">
              <a:latin typeface="+mj-lt"/>
              <a:cs typeface="Arial" pitchFamily="34" charset="0"/>
            </a:endParaRPr>
          </a:p>
          <a:p>
            <a:pPr>
              <a:buClrTx/>
              <a:buFont typeface="Symbol" pitchFamily="18" charset="2"/>
              <a:buChar char=""/>
            </a:pPr>
            <a:r>
              <a:rPr lang="vi-VN" sz="2800" dirty="0">
                <a:latin typeface="+mj-lt"/>
                <a:cs typeface="Arial" pitchFamily="34" charset="0"/>
              </a:rPr>
              <a:t>Nâng cao trình độ nhận thức của bản thân, để biết, và trách những lệch lạc, những tiêu cực của xã hội. </a:t>
            </a:r>
            <a:endParaRPr lang="en-US" sz="2800" dirty="0">
              <a:latin typeface="+mj-lt"/>
              <a:cs typeface="Arial" pitchFamily="34" charset="0"/>
            </a:endParaRPr>
          </a:p>
          <a:p>
            <a:pPr>
              <a:buClrTx/>
              <a:buFont typeface="Symbol" pitchFamily="18" charset="2"/>
              <a:buChar char=""/>
            </a:pPr>
            <a:endParaRPr lang="en-US" sz="2800" dirty="0">
              <a:latin typeface="+mj-lt"/>
              <a:cs typeface="Arial" pitchFamily="34" charset="0"/>
            </a:endParaRPr>
          </a:p>
          <a:p>
            <a:endParaRPr lang="en-US" sz="2800" dirty="0">
              <a:latin typeface="+mj-lt"/>
            </a:endParaRPr>
          </a:p>
        </p:txBody>
      </p:sp>
    </p:spTree>
    <p:extLst>
      <p:ext uri="{BB962C8B-B14F-4D97-AF65-F5344CB8AC3E}">
        <p14:creationId xmlns="" xmlns:p14="http://schemas.microsoft.com/office/powerpoint/2010/main" val="1955928820"/>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857250" indent="-857250" algn="l">
              <a:buFont typeface="+mj-lt"/>
              <a:buAutoNum type="romanUcPeriod" startAt="3"/>
            </a:pPr>
            <a:r>
              <a:rPr lang="en-US" dirty="0" err="1">
                <a:solidFill>
                  <a:srgbClr val="FF0000"/>
                </a:solidFill>
                <a:latin typeface="Times New Roman" pitchFamily="18" charset="0"/>
                <a:cs typeface="Times New Roman" pitchFamily="18" charset="0"/>
              </a:rPr>
              <a:t>Giải</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pháp</a:t>
            </a:r>
            <a:endParaRPr lang="en-US"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Autofit/>
          </a:bodyPr>
          <a:lstStyle/>
          <a:p>
            <a:pPr>
              <a:buClrTx/>
              <a:buFont typeface="Symbol" pitchFamily="18" charset="2"/>
              <a:buChar char=""/>
            </a:pPr>
            <a:r>
              <a:rPr lang="vi-VN" sz="2800" dirty="0">
                <a:latin typeface="+mj-lt"/>
                <a:cs typeface="Arial" pitchFamily="34" charset="0"/>
              </a:rPr>
              <a:t>Khuyến kích, tuyên truyền, vận động mọi người tìm hiểu về pháp luật</a:t>
            </a:r>
            <a:r>
              <a:rPr lang="vi-VN" sz="2800">
                <a:latin typeface="+mj-lt"/>
                <a:cs typeface="Arial" pitchFamily="34" charset="0"/>
              </a:rPr>
              <a:t>, </a:t>
            </a:r>
            <a:r>
              <a:rPr lang="vi-VN" sz="2800" smtClean="0">
                <a:latin typeface="+mj-lt"/>
                <a:cs typeface="Arial" pitchFamily="34" charset="0"/>
              </a:rPr>
              <a:t>n</a:t>
            </a:r>
            <a:r>
              <a:rPr lang="en-US" sz="2800" smtClean="0">
                <a:latin typeface="Times New Roman" pitchFamily="18" charset="0"/>
                <a:cs typeface="Times New Roman" pitchFamily="18" charset="0"/>
              </a:rPr>
              <a:t>ối</a:t>
            </a:r>
            <a:r>
              <a:rPr lang="vi-VN" sz="2800" smtClean="0">
                <a:latin typeface="+mj-lt"/>
                <a:cs typeface="Arial" pitchFamily="34" charset="0"/>
              </a:rPr>
              <a:t> </a:t>
            </a:r>
            <a:r>
              <a:rPr lang="vi-VN" sz="2800">
                <a:latin typeface="+mj-lt"/>
                <a:cs typeface="Arial" pitchFamily="34" charset="0"/>
              </a:rPr>
              <a:t>tiếp </a:t>
            </a:r>
            <a:r>
              <a:rPr lang="vi-VN" sz="2800" smtClean="0">
                <a:latin typeface="+mj-lt"/>
                <a:cs typeface="Arial" pitchFamily="34" charset="0"/>
              </a:rPr>
              <a:t>các </a:t>
            </a:r>
            <a:r>
              <a:rPr lang="vi-VN" sz="2800" dirty="0">
                <a:latin typeface="+mj-lt"/>
                <a:cs typeface="Arial" pitchFamily="34" charset="0"/>
              </a:rPr>
              <a:t>phong tục, tập quán, và những giá trị đạo đức tốt của cha, ông. </a:t>
            </a:r>
          </a:p>
          <a:p>
            <a:pPr>
              <a:buClrTx/>
              <a:buFont typeface="Symbol" pitchFamily="18" charset="2"/>
              <a:buChar char=""/>
            </a:pPr>
            <a:r>
              <a:rPr lang="vi-VN" sz="2800" dirty="0">
                <a:latin typeface="+mj-lt"/>
                <a:cs typeface="Arial" pitchFamily="34" charset="0"/>
              </a:rPr>
              <a:t>Luôn luôn tự đấu tranh với chính mình để hoàn thiện bản thân hơn. </a:t>
            </a:r>
            <a:endParaRPr lang="en-US" sz="2800" dirty="0">
              <a:latin typeface="+mj-lt"/>
              <a:cs typeface="Arial" pitchFamily="34" charset="0"/>
            </a:endParaRPr>
          </a:p>
          <a:p>
            <a:pPr>
              <a:buClrTx/>
              <a:buFont typeface="Symbol" pitchFamily="18" charset="2"/>
              <a:buChar char=""/>
            </a:pPr>
            <a:r>
              <a:rPr lang="vi-VN" sz="2800" dirty="0">
                <a:latin typeface="+mj-lt"/>
                <a:cs typeface="Arial" pitchFamily="34" charset="0"/>
              </a:rPr>
              <a:t>Tránh xa những cám dỗ, thói hư, tật xấu. </a:t>
            </a:r>
            <a:endParaRPr lang="en-US" sz="2800" dirty="0">
              <a:latin typeface="+mj-lt"/>
              <a:cs typeface="Arial" pitchFamily="34" charset="0"/>
            </a:endParaRPr>
          </a:p>
          <a:p>
            <a:pPr>
              <a:buClrTx/>
              <a:buFont typeface="Symbol" pitchFamily="18" charset="2"/>
              <a:buChar char=""/>
            </a:pPr>
            <a:r>
              <a:rPr lang="vi-VN" sz="2800" dirty="0">
                <a:latin typeface="+mj-lt"/>
                <a:cs typeface="Arial" pitchFamily="34" charset="0"/>
              </a:rPr>
              <a:t>Hòa nhập nhưng không hòa tan, chọn lọc những nét đẹp, bổ ích, phù hợp với nền văn hóa để học hỏi</a:t>
            </a:r>
            <a:r>
              <a:rPr lang="vi-VN" sz="2800">
                <a:latin typeface="+mj-lt"/>
                <a:cs typeface="Arial" pitchFamily="34" charset="0"/>
              </a:rPr>
              <a:t>, </a:t>
            </a:r>
            <a:r>
              <a:rPr lang="vi-VN" sz="2800" smtClean="0">
                <a:latin typeface="+mj-lt"/>
                <a:cs typeface="Arial" pitchFamily="34" charset="0"/>
              </a:rPr>
              <a:t>tra</a:t>
            </a:r>
            <a:r>
              <a:rPr lang="en-US" sz="2800" smtClean="0">
                <a:latin typeface="Times New Roman" pitchFamily="18" charset="0"/>
                <a:cs typeface="Times New Roman" pitchFamily="18" charset="0"/>
              </a:rPr>
              <a:t>u</a:t>
            </a:r>
            <a:r>
              <a:rPr lang="vi-VN" sz="2800" smtClean="0">
                <a:latin typeface="+mj-lt"/>
                <a:cs typeface="Arial" pitchFamily="34" charset="0"/>
              </a:rPr>
              <a:t> </a:t>
            </a:r>
            <a:r>
              <a:rPr lang="vi-VN" sz="2800" dirty="0">
                <a:latin typeface="+mj-lt"/>
                <a:cs typeface="Arial" pitchFamily="34" charset="0"/>
              </a:rPr>
              <a:t>dồi. </a:t>
            </a:r>
            <a:endParaRPr lang="en-US" sz="2800" dirty="0">
              <a:latin typeface="+mj-lt"/>
              <a:cs typeface="Arial" pitchFamily="34" charset="0"/>
            </a:endParaRPr>
          </a:p>
          <a:p>
            <a:endParaRPr lang="en-US" sz="2800" dirty="0">
              <a:latin typeface="+mj-lt"/>
            </a:endParaRPr>
          </a:p>
        </p:txBody>
      </p:sp>
    </p:spTree>
    <p:extLst>
      <p:ext uri="{BB962C8B-B14F-4D97-AF65-F5344CB8AC3E}">
        <p14:creationId xmlns="" xmlns:p14="http://schemas.microsoft.com/office/powerpoint/2010/main" val="2142901160"/>
      </p:ext>
    </p:extLst>
  </p:cSld>
  <p:clrMapOvr>
    <a:masterClrMapping/>
  </p:clrMapOvr>
  <mc:AlternateContent xmlns:mc="http://schemas.openxmlformats.org/markup-compatibility/2006">
    <mc:Choice xmlns=""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NỘI DUNG</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I.Tìm</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hiểu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chung</a:t>
            </a:r>
            <a:endParaRPr lang="en-US" dirty="0">
              <a:latin typeface="Times New Roman" pitchFamily="18" charset="0"/>
              <a:cs typeface="Times New Roman" pitchFamily="18" charset="0"/>
            </a:endParaRPr>
          </a:p>
          <a:p>
            <a:pPr marL="857250" lvl="1" indent="-457200">
              <a:buFont typeface="+mj-lt"/>
              <a:buAutoNum type="arabicPeriod"/>
            </a:pPr>
            <a:r>
              <a:rPr lang="en-US" sz="3200" dirty="0" err="1">
                <a:latin typeface="Times New Roman" pitchFamily="18" charset="0"/>
                <a:cs typeface="Times New Roman" pitchFamily="18" charset="0"/>
              </a:rPr>
              <a:t>Khái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niệm</a:t>
            </a:r>
            <a:endParaRPr lang="en-US" sz="3200" dirty="0">
              <a:latin typeface="Times New Roman" pitchFamily="18" charset="0"/>
              <a:cs typeface="Times New Roman" pitchFamily="18" charset="0"/>
            </a:endParaRPr>
          </a:p>
          <a:p>
            <a:pPr marL="857250" lvl="1" indent="-457200">
              <a:buFont typeface="+mj-lt"/>
              <a:buAutoNum type="arabicPeriod"/>
            </a:pPr>
            <a:r>
              <a:rPr lang="en-US" sz="3200" dirty="0" err="1">
                <a:latin typeface="Times New Roman" pitchFamily="18" charset="0"/>
                <a:cs typeface="Times New Roman" pitchFamily="18" charset="0"/>
              </a:rPr>
              <a:t>Bản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chất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của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sự</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lệch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lạc</a:t>
            </a:r>
            <a:endParaRPr lang="en-US" sz="3200" dirty="0">
              <a:latin typeface="Times New Roman" pitchFamily="18" charset="0"/>
              <a:cs typeface="Times New Roman" pitchFamily="18" charset="0"/>
            </a:endParaRPr>
          </a:p>
          <a:p>
            <a:pPr marL="857250" lvl="1" indent="-457200">
              <a:buFont typeface="+mj-lt"/>
              <a:buAutoNum type="arabicPeriod"/>
            </a:pPr>
            <a:r>
              <a:rPr lang="en-US" sz="3200" dirty="0" err="1">
                <a:latin typeface="Times New Roman" pitchFamily="18" charset="0"/>
                <a:cs typeface="Times New Roman" pitchFamily="18" charset="0"/>
              </a:rPr>
              <a:t>Đặc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điểm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cơ</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bản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của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lệch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lạc</a:t>
            </a:r>
            <a:endParaRPr lang="en-US" sz="3200" dirty="0">
              <a:latin typeface="Times New Roman" pitchFamily="18" charset="0"/>
              <a:cs typeface="Times New Roman" pitchFamily="18" charset="0"/>
            </a:endParaRPr>
          </a:p>
          <a:p>
            <a:pPr marL="798512" indent="-571500">
              <a:buFont typeface="+mj-lt"/>
              <a:buAutoNum type="romanUcPeriod" startAt="2"/>
            </a:pPr>
            <a:r>
              <a:rPr lang="en-US" dirty="0" err="1">
                <a:latin typeface="Times New Roman" pitchFamily="18" charset="0"/>
                <a:cs typeface="Times New Roman" pitchFamily="18" charset="0"/>
              </a:rPr>
              <a:t>Nguyên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dẫn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lệch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lạc</a:t>
            </a:r>
            <a:endParaRPr lang="en-US" dirty="0">
              <a:latin typeface="Times New Roman" pitchFamily="18" charset="0"/>
              <a:cs typeface="Times New Roman" pitchFamily="18" charset="0"/>
            </a:endParaRPr>
          </a:p>
          <a:p>
            <a:pPr marL="798512" indent="-571500">
              <a:buFont typeface="+mj-lt"/>
              <a:buAutoNum type="romanUcPeriod" startAt="2"/>
            </a:pPr>
            <a:r>
              <a:rPr lang="en-US" dirty="0" err="1">
                <a:latin typeface="Times New Roman" pitchFamily="18" charset="0"/>
                <a:cs typeface="Times New Roman" pitchFamily="18" charset="0"/>
              </a:rPr>
              <a:t>Giải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pháp</a:t>
            </a:r>
            <a:endParaRPr lang="en-US" dirty="0">
              <a:latin typeface="Times New Roman" pitchFamily="18" charset="0"/>
              <a:cs typeface="Times New Roman" pitchFamily="18" charset="0"/>
            </a:endParaRPr>
          </a:p>
          <a:p>
            <a:pPr marL="798512" indent="-571500">
              <a:buFont typeface="+mj-lt"/>
              <a:buAutoNum type="romanUcPeriod" startAt="2"/>
            </a:pPr>
            <a:r>
              <a:rPr lang="en-US" dirty="0" err="1">
                <a:latin typeface="Times New Roman" pitchFamily="18" charset="0"/>
                <a:cs typeface="Times New Roman" pitchFamily="18" charset="0"/>
              </a:rPr>
              <a:t>Kết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luận</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3346576626"/>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857250" indent="-857250" algn="l">
              <a:buFont typeface="+mj-lt"/>
              <a:buAutoNum type="romanUcPeriod" startAt="4"/>
            </a:pPr>
            <a:r>
              <a:rPr lang="en-US" dirty="0" err="1">
                <a:solidFill>
                  <a:srgbClr val="FF0000"/>
                </a:solidFill>
                <a:latin typeface="Times New Roman" pitchFamily="18" charset="0"/>
                <a:cs typeface="Times New Roman" pitchFamily="18" charset="0"/>
              </a:rPr>
              <a:t>Kết</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luận</a:t>
            </a:r>
            <a:endParaRPr lang="en-US"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tồn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mặt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tốt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xấu</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l</a:t>
            </a:r>
            <a:r>
              <a:rPr lang="en-US" dirty="0" err="1" smtClean="0">
                <a:latin typeface="Times New Roman" pitchFamily="18" charset="0"/>
                <a:cs typeface="Times New Roman" pitchFamily="18" charset="0"/>
              </a:rPr>
              <a:t>ệch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góp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bằng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rPr>
              <a:t>Nhưng suy cho cùng lệch lạc là không tốt.</a:t>
            </a:r>
          </a:p>
          <a:p>
            <a:r>
              <a:rPr lang="en-US" dirty="0" err="1" smtClean="0">
                <a:latin typeface="Times New Roman" pitchFamily="18" charset="0"/>
                <a:cs typeface="Times New Roman" pitchFamily="18" charset="0"/>
              </a:rPr>
              <a:t>Lệch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sửa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chữa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bằng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truyền</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Chúng</a:t>
            </a:r>
            <a:r>
              <a:rPr lang="en-US" dirty="0" smtClean="0">
                <a:latin typeface="Times New Roman" pitchFamily="18" charset="0"/>
                <a:cs typeface="Times New Roman" pitchFamily="18" charset="0"/>
              </a:rPr>
              <a:t> ta </a:t>
            </a:r>
            <a:r>
              <a:rPr lang="en-US" dirty="0" err="1" smtClean="0">
                <a:latin typeface="Times New Roman" pitchFamily="18" charset="0"/>
                <a:cs typeface="Times New Roman" pitchFamily="18" charset="0"/>
              </a:rPr>
              <a:t>cần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đổi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đánh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34791975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Nguồn tài liệu tham khảo</a:t>
            </a:r>
            <a:endParaRPr lang="en-US" b="1"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a:solidFill>
                  <a:srgbClr val="0000FF"/>
                </a:solidFill>
                <a:latin typeface="Times New Roman" pitchFamily="18" charset="0"/>
                <a:cs typeface="Times New Roman" pitchFamily="18" charset="0"/>
              </a:rPr>
              <a:t>http://</a:t>
            </a:r>
            <a:r>
              <a:rPr lang="en-US" dirty="0" smtClean="0">
                <a:solidFill>
                  <a:srgbClr val="0000FF"/>
                </a:solidFill>
                <a:latin typeface="Times New Roman" pitchFamily="18" charset="0"/>
                <a:cs typeface="Times New Roman" pitchFamily="18" charset="0"/>
              </a:rPr>
              <a:t>phuoctk88.blogspot.com/2011/05/tieu-luan.html</a:t>
            </a:r>
          </a:p>
          <a:p>
            <a:r>
              <a:rPr lang="en-US" dirty="0">
                <a:solidFill>
                  <a:srgbClr val="0000FF"/>
                </a:solidFill>
                <a:latin typeface="Times New Roman" pitchFamily="18" charset="0"/>
                <a:cs typeface="Times New Roman" pitchFamily="18" charset="0"/>
              </a:rPr>
              <a:t>http://blog.hanhtrinhdelta.edu.vn</a:t>
            </a:r>
            <a:r>
              <a:rPr lang="en-US" dirty="0" smtClean="0">
                <a:solidFill>
                  <a:srgbClr val="0000FF"/>
                </a:solidFill>
                <a:latin typeface="Times New Roman" pitchFamily="18" charset="0"/>
                <a:cs typeface="Times New Roman" pitchFamily="18" charset="0"/>
              </a:rPr>
              <a:t>/.../</a:t>
            </a:r>
          </a:p>
          <a:p>
            <a:r>
              <a:rPr lang="en-US" dirty="0">
                <a:solidFill>
                  <a:srgbClr val="0000FF"/>
                </a:solidFill>
                <a:latin typeface="Times New Roman" pitchFamily="18" charset="0"/>
                <a:cs typeface="Times New Roman" pitchFamily="18" charset="0"/>
              </a:rPr>
              <a:t>http://vi.wikipedia.org/wiki/L%E1%BB%87ch_l%E1%BA%A1c_%28x%C3%A3_h%E1%BB%99i_h%E1%BB%8Dc%29</a:t>
            </a:r>
          </a:p>
        </p:txBody>
      </p:sp>
    </p:spTree>
    <p:extLst>
      <p:ext uri="{BB962C8B-B14F-4D97-AF65-F5344CB8AC3E}">
        <p14:creationId xmlns="" xmlns:p14="http://schemas.microsoft.com/office/powerpoint/2010/main" val="2203667817"/>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192210" y="1643050"/>
            <a:ext cx="9336210" cy="1754326"/>
          </a:xfrm>
          <a:prstGeom prst="rect">
            <a:avLst/>
          </a:prstGeom>
          <a:noFill/>
          <a:effectLst>
            <a:outerShdw blurRad="63500" sx="102000" sy="102000" algn="ctr" rotWithShape="0">
              <a:prstClr val="black">
                <a:alpha val="40000"/>
              </a:prstClr>
            </a:outerShdw>
          </a:effectLst>
          <a:scene3d>
            <a:camera prst="orthographicFront">
              <a:rot lat="0" lon="0" rev="0"/>
            </a:camera>
            <a:lightRig rig="glow" dir="t">
              <a:rot lat="0" lon="0" rev="3600000"/>
            </a:lightRig>
          </a:scene3d>
          <a:sp3d>
            <a:bevelT prst="slope"/>
          </a:sp3d>
        </p:spPr>
        <p:txBody>
          <a:bodyPr wrap="none" lIns="91440" tIns="45720" rIns="91440" bIns="45720">
            <a:spAutoFit/>
            <a:sp3d prstMaterial="softEdge">
              <a:bevelT w="29210" h="16510"/>
              <a:contourClr>
                <a:schemeClr val="accent4">
                  <a:alpha val="95000"/>
                </a:schemeClr>
              </a:contourClr>
            </a:sp3d>
          </a:bodyPr>
          <a:lstStyle/>
          <a:p>
            <a:pPr algn="ctr"/>
            <a:r>
              <a:rPr lang="vi-VN"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CÁM ƠN THẦY </a:t>
            </a:r>
            <a:r>
              <a:rPr lang="vi-VN" sz="5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VÀ</a:t>
            </a:r>
            <a:endParaRPr lang="en-US" sz="5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a:p>
            <a:pPr algn="ctr"/>
            <a:r>
              <a:rPr lang="vi-VN" sz="5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r>
              <a:rPr lang="vi-VN"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CÁC BẠN ĐÃ </a:t>
            </a:r>
            <a:r>
              <a:rPr lang="vi-VN" sz="5400" b="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LẮNG </a:t>
            </a:r>
            <a:r>
              <a:rPr lang="vi-VN" sz="5400" b="1"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NGHE</a:t>
            </a:r>
            <a:r>
              <a:rPr lang="en-US" sz="5400" b="1"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a:t>
            </a:r>
            <a:endParaRPr lang="vi-VN"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 xmlns:p14="http://schemas.microsoft.com/office/powerpoint/2010/main" val="4279293346"/>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571500" indent="-571500" algn="l">
              <a:buFont typeface="+mj-lt"/>
              <a:buAutoNum type="romanUcPeriod"/>
            </a:pPr>
            <a:r>
              <a:rPr lang="en-US" sz="3200" dirty="0" err="1" smtClean="0">
                <a:solidFill>
                  <a:srgbClr val="FF0000"/>
                </a:solidFill>
                <a:latin typeface="Times New Roman" pitchFamily="18" charset="0"/>
                <a:cs typeface="Times New Roman" pitchFamily="18" charset="0"/>
              </a:rPr>
              <a:t>Tìm</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hiểu</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chung</a:t>
            </a:r>
            <a:endParaRPr lang="en-US" sz="32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0" indent="0">
              <a:buNone/>
            </a:pPr>
            <a:r>
              <a:rPr lang="en-US" dirty="0" smtClean="0">
                <a:solidFill>
                  <a:srgbClr val="FF0000"/>
                </a:solidFill>
                <a:latin typeface="Times New Roman" pitchFamily="18" charset="0"/>
                <a:cs typeface="Times New Roman" pitchFamily="18" charset="0"/>
              </a:rPr>
              <a:t>I.1 Khái niệm</a:t>
            </a:r>
          </a:p>
          <a:p>
            <a:pPr marL="857250" lvl="1" indent="-457200" algn="just">
              <a:buFont typeface="Times New Roman" pitchFamily="18" charset="0"/>
              <a:buChar char="−"/>
            </a:pPr>
            <a:r>
              <a:rPr lang="en-US" dirty="0" err="1" smtClean="0">
                <a:latin typeface="Times New Roman" pitchFamily="18" charset="0"/>
                <a:cs typeface="Times New Roman" pitchFamily="18" charset="0"/>
              </a:rPr>
              <a:t>Lệch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là </a:t>
            </a:r>
            <a:r>
              <a:rPr lang="vi-VN" dirty="0">
                <a:latin typeface="Times New Roman" pitchFamily="18" charset="0"/>
                <a:cs typeface="Times New Roman" pitchFamily="18" charset="0"/>
              </a:rPr>
              <a:t>thuật ngữ dùng để chỉ các dạng vi phạm khác nhau trong hệ thống các giá trị, chuẩn mực của xã hội</a:t>
            </a:r>
            <a:r>
              <a:rPr lang="vi-VN"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marL="857250" lvl="1" indent="-457200" algn="just">
              <a:buFont typeface="Times New Roman" pitchFamily="18" charset="0"/>
              <a:buChar char="−"/>
            </a:pPr>
            <a:r>
              <a:rPr lang="vi-VN" dirty="0">
                <a:latin typeface="+mj-lt"/>
              </a:rPr>
              <a:t>Hành vi lệch lạc là hành vi mà vào một lúc nào đó con người làm trái hoặc làm khác so với chuẩn mực. </a:t>
            </a: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3812007192"/>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ircle(in)">
                                      <p:cBhvr>
                                        <p:cTn id="19"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Bài bạc</a:t>
            </a:r>
            <a:endParaRPr lang="en-US" b="1" dirty="0">
              <a:latin typeface="Times New Roman" pitchFamily="18" charset="0"/>
              <a:cs typeface="Times New Roman" pitchFamily="18" charset="0"/>
            </a:endParaRPr>
          </a:p>
        </p:txBody>
      </p:sp>
      <p:pic>
        <p:nvPicPr>
          <p:cNvPr id="1026" name="Picture 2"/>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467544" y="1628800"/>
            <a:ext cx="3657917" cy="44687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355976" y="1657609"/>
            <a:ext cx="3749675" cy="43957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67544" y="1556792"/>
            <a:ext cx="3803650" cy="46085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4395663" y="1657609"/>
            <a:ext cx="3670300" cy="457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467544" y="1525425"/>
            <a:ext cx="7731125" cy="5041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56634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circle(in)">
                                      <p:cBhvr>
                                        <p:cTn id="12" dur="20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barn(inVertical)">
                                      <p:cBhvr>
                                        <p:cTn id="17" dur="500"/>
                                        <p:tgtEl>
                                          <p:spTgt spid="102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29"/>
                                        </p:tgtEl>
                                        <p:attrNameLst>
                                          <p:attrName>style.visibility</p:attrName>
                                        </p:attrNameLst>
                                      </p:cBhvr>
                                      <p:to>
                                        <p:strVal val="visible"/>
                                      </p:to>
                                    </p:set>
                                    <p:anim calcmode="lin" valueType="num">
                                      <p:cBhvr additive="base">
                                        <p:cTn id="22" dur="500" fill="hold"/>
                                        <p:tgtEl>
                                          <p:spTgt spid="1029"/>
                                        </p:tgtEl>
                                        <p:attrNameLst>
                                          <p:attrName>ppt_x</p:attrName>
                                        </p:attrNameLst>
                                      </p:cBhvr>
                                      <p:tavLst>
                                        <p:tav tm="0">
                                          <p:val>
                                            <p:strVal val="#ppt_x"/>
                                          </p:val>
                                        </p:tav>
                                        <p:tav tm="100000">
                                          <p:val>
                                            <p:strVal val="#ppt_x"/>
                                          </p:val>
                                        </p:tav>
                                      </p:tavLst>
                                    </p:anim>
                                    <p:anim calcmode="lin" valueType="num">
                                      <p:cBhvr additive="base">
                                        <p:cTn id="23"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030"/>
                                        </p:tgtEl>
                                        <p:attrNameLst>
                                          <p:attrName>style.visibility</p:attrName>
                                        </p:attrNameLst>
                                      </p:cBhvr>
                                      <p:to>
                                        <p:strVal val="visible"/>
                                      </p:to>
                                    </p:set>
                                    <p:animEffect transition="in" filter="barn(inVertical)">
                                      <p:cBhvr>
                                        <p:cTn id="28"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Đua xe</a:t>
            </a:r>
            <a:endParaRPr lang="en-US" b="1" dirty="0">
              <a:latin typeface="Times New Roman" pitchFamily="18" charset="0"/>
              <a:cs typeface="Times New Roman" pitchFamily="18" charset="0"/>
            </a:endParaRPr>
          </a:p>
        </p:txBody>
      </p:sp>
      <p:pic>
        <p:nvPicPr>
          <p:cNvPr id="2050" name="Picture 2"/>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539552" y="1502118"/>
            <a:ext cx="3535908" cy="4525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658816" y="1484784"/>
            <a:ext cx="3657600" cy="47545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22732" y="1484784"/>
            <a:ext cx="3889375" cy="4829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4572000" y="1517952"/>
            <a:ext cx="3743325" cy="4822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2636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circle(in)">
                                      <p:cBhvr>
                                        <p:cTn id="12" dur="20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52"/>
                                        </p:tgtEl>
                                        <p:attrNameLst>
                                          <p:attrName>style.visibility</p:attrName>
                                        </p:attrNameLst>
                                      </p:cBhvr>
                                      <p:to>
                                        <p:strVal val="visible"/>
                                      </p:to>
                                    </p:set>
                                    <p:anim calcmode="lin" valueType="num">
                                      <p:cBhvr additive="base">
                                        <p:cTn id="17" dur="500" fill="hold"/>
                                        <p:tgtEl>
                                          <p:spTgt spid="2052"/>
                                        </p:tgtEl>
                                        <p:attrNameLst>
                                          <p:attrName>ppt_x</p:attrName>
                                        </p:attrNameLst>
                                      </p:cBhvr>
                                      <p:tavLst>
                                        <p:tav tm="0">
                                          <p:val>
                                            <p:strVal val="#ppt_x"/>
                                          </p:val>
                                        </p:tav>
                                        <p:tav tm="100000">
                                          <p:val>
                                            <p:strVal val="#ppt_x"/>
                                          </p:val>
                                        </p:tav>
                                      </p:tavLst>
                                    </p:anim>
                                    <p:anim calcmode="lin" valueType="num">
                                      <p:cBhvr additive="base">
                                        <p:cTn id="18"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053"/>
                                        </p:tgtEl>
                                        <p:attrNameLst>
                                          <p:attrName>style.visibility</p:attrName>
                                        </p:attrNameLst>
                                      </p:cBhvr>
                                      <p:to>
                                        <p:strVal val="visible"/>
                                      </p:to>
                                    </p:set>
                                    <p:animEffect transition="in" filter="randombar(horizontal)">
                                      <p:cBhvr>
                                        <p:cTn id="23"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Hút chích</a:t>
            </a:r>
            <a:endParaRPr lang="en-US" b="1" dirty="0">
              <a:latin typeface="Times New Roman" pitchFamily="18" charset="0"/>
              <a:cs typeface="Times New Roman" pitchFamily="18" charset="0"/>
            </a:endParaRPr>
          </a:p>
        </p:txBody>
      </p:sp>
      <p:pic>
        <p:nvPicPr>
          <p:cNvPr id="3074" name="Picture 2"/>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827584" y="1556792"/>
            <a:ext cx="3444538" cy="4525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716016" y="1556792"/>
            <a:ext cx="3670300" cy="47545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022394520"/>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solidFill>
                  <a:srgbClr val="FF0000"/>
                </a:solidFill>
                <a:latin typeface="Times New Roman" pitchFamily="18" charset="0"/>
                <a:cs typeface="Times New Roman" pitchFamily="18" charset="0"/>
              </a:rPr>
              <a:t>I.2 </a:t>
            </a:r>
            <a:r>
              <a:rPr lang="en-US" dirty="0" err="1">
                <a:solidFill>
                  <a:srgbClr val="FF0000"/>
                </a:solidFill>
                <a:latin typeface="Times New Roman" pitchFamily="18" charset="0"/>
                <a:cs typeface="Times New Roman" pitchFamily="18" charset="0"/>
              </a:rPr>
              <a:t>Bản</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chất</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của</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sự</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lệch</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lạc</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539552" y="1412776"/>
            <a:ext cx="8229600" cy="4525963"/>
          </a:xfrm>
        </p:spPr>
        <p:txBody>
          <a:bodyPr>
            <a:normAutofit fontScale="92500"/>
          </a:bodyPr>
          <a:lstStyle/>
          <a:p>
            <a:r>
              <a:rPr lang="vi-VN" dirty="0">
                <a:latin typeface="+mj-lt"/>
              </a:rPr>
              <a:t>Sự lệch lạc chỉ tồn tại trong mối quan hệ của các tiêu chuẩn văn hóa. Về mặt không gian ( giữa các quốc gia, các vùng), về mặt thời gian ( thời gian tồn tại một nền văn hóa, phong tục, tập quán…).</a:t>
            </a:r>
            <a:endParaRPr lang="en-US" dirty="0">
              <a:latin typeface="+mj-lt"/>
            </a:endParaRPr>
          </a:p>
          <a:p>
            <a:r>
              <a:rPr lang="vi-VN" dirty="0">
                <a:latin typeface="+mj-lt"/>
              </a:rPr>
              <a:t>Sự lệch lạc là do nhận thức của con người xác định</a:t>
            </a:r>
            <a:r>
              <a:rPr lang="en-US" dirty="0">
                <a:latin typeface="+mj-lt"/>
              </a:rPr>
              <a:t>.</a:t>
            </a:r>
          </a:p>
          <a:p>
            <a:r>
              <a:rPr lang="vi-VN" dirty="0">
                <a:latin typeface="+mj-lt"/>
              </a:rPr>
              <a:t>Cả tiêu chuẩn cũng như cách thức để xác định sự lệch lạc đều liên quan đến các mẫu quyền lực xã hội</a:t>
            </a:r>
            <a:r>
              <a:rPr lang="en-US" dirty="0">
                <a:latin typeface="+mj-lt"/>
              </a:rPr>
              <a:t>.</a:t>
            </a:r>
          </a:p>
          <a:p>
            <a:endParaRPr lang="en-US" dirty="0">
              <a:latin typeface="+mj-lt"/>
            </a:endParaRPr>
          </a:p>
        </p:txBody>
      </p:sp>
    </p:spTree>
    <p:extLst>
      <p:ext uri="{BB962C8B-B14F-4D97-AF65-F5344CB8AC3E}">
        <p14:creationId xmlns="" xmlns:p14="http://schemas.microsoft.com/office/powerpoint/2010/main" val="36142788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a:solidFill>
                  <a:srgbClr val="FF0000"/>
                </a:solidFill>
                <a:latin typeface="Times New Roman" pitchFamily="18" charset="0"/>
                <a:cs typeface="Times New Roman" pitchFamily="18" charset="0"/>
              </a:rPr>
              <a:t>I.3 </a:t>
            </a:r>
            <a:r>
              <a:rPr lang="en-US" sz="3600" dirty="0" err="1">
                <a:solidFill>
                  <a:srgbClr val="FF0000"/>
                </a:solidFill>
                <a:latin typeface="Times New Roman" pitchFamily="18" charset="0"/>
                <a:cs typeface="Times New Roman" pitchFamily="18" charset="0"/>
              </a:rPr>
              <a:t>Đặc</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điểm</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của</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lệch</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lạc</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xã</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hội</a:t>
            </a:r>
            <a:endParaRPr lang="en-US" sz="3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a:bodyPr>
          <a:lstStyle/>
          <a:p>
            <a:pPr>
              <a:buClr>
                <a:schemeClr val="tx1"/>
              </a:buClr>
              <a:buFont typeface="Symbol" pitchFamily="18" charset="2"/>
              <a:buChar char=""/>
            </a:pP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niệm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vi </a:t>
            </a:r>
            <a:r>
              <a:rPr lang="en-US" dirty="0" err="1">
                <a:latin typeface="Times New Roman" pitchFamily="18" charset="0"/>
                <a:cs typeface="Times New Roman" pitchFamily="18" charset="0"/>
              </a:rPr>
              <a:t>lệch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vi </a:t>
            </a:r>
            <a:r>
              <a:rPr lang="en-US" dirty="0" err="1">
                <a:latin typeface="Times New Roman" pitchFamily="18" charset="0"/>
                <a:cs typeface="Times New Roman" pitchFamily="18" charset="0"/>
              </a:rPr>
              <a:t>lệch</a:t>
            </a:r>
            <a:r>
              <a:rPr lang="en-US" dirty="0">
                <a:latin typeface="Times New Roman" pitchFamily="18" charset="0"/>
                <a:cs typeface="Times New Roman" pitchFamily="18" charset="0"/>
              </a:rPr>
              <a:t> so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chuẩn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tốt</a:t>
            </a:r>
            <a:r>
              <a:rPr lang="en-US" dirty="0">
                <a:latin typeface="Times New Roman" pitchFamily="18" charset="0"/>
                <a:cs typeface="Times New Roman" pitchFamily="18" charset="0"/>
              </a:rPr>
              <a:t> – </a:t>
            </a:r>
            <a:r>
              <a:rPr lang="en-US" dirty="0" err="1">
                <a:latin typeface="Times New Roman" pitchFamily="18" charset="0"/>
                <a:cs typeface="Times New Roman" pitchFamily="18" charset="0"/>
              </a:rPr>
              <a:t>xấu</a:t>
            </a:r>
            <a:r>
              <a:rPr lang="en-US" dirty="0">
                <a:latin typeface="Times New Roman" pitchFamily="18" charset="0"/>
                <a:cs typeface="Times New Roman" pitchFamily="18" charset="0"/>
              </a:rPr>
              <a:t>.</a:t>
            </a:r>
          </a:p>
          <a:p>
            <a:pPr>
              <a:buClr>
                <a:schemeClr val="tx1"/>
              </a:buClr>
              <a:buFont typeface="Symbol" pitchFamily="18" charset="2"/>
              <a:buChar char=""/>
            </a:pPr>
            <a:r>
              <a:rPr lang="vi-VN" dirty="0">
                <a:latin typeface="Times New Roman" pitchFamily="18" charset="0"/>
                <a:cs typeface="Times New Roman" pitchFamily="18" charset="0"/>
              </a:rPr>
              <a:t>Hành vi lệch lạc trong xã hội học là tốt khi hệ thống chuẩn mực không phù hợp do đó buộc cá nhân phải thực hiện lệch so với chuẩn. </a:t>
            </a:r>
            <a:r>
              <a:rPr lang="en-US" dirty="0">
                <a:latin typeface="Times New Roman" pitchFamily="18" charset="0"/>
                <a:cs typeface="Times New Roman" pitchFamily="18" charset="0"/>
              </a:rPr>
              <a:t>H</a:t>
            </a:r>
            <a:r>
              <a:rPr lang="vi-VN" dirty="0">
                <a:latin typeface="Times New Roman" pitchFamily="18" charset="0"/>
                <a:cs typeface="Times New Roman" pitchFamily="18" charset="0"/>
              </a:rPr>
              <a:t>ệ thống chuẩn mực không chỉ là pháp luật mà còn là phong tục tập quán. Do đó hành vi lệch lạc trong xã hội không hẳn là hành vi phạm pháp</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1854531266"/>
      </p:ext>
    </p:extLst>
  </p:cSld>
  <p:clrMapOvr>
    <a:masterClrMapping/>
  </p:clrMapOvr>
  <mc:AlternateContent xmlns:mc="http://schemas.openxmlformats.org/markup-compatibility/2006">
    <mc:Choice xmlns=""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663</TotalTime>
  <Words>1669</Words>
  <Application>Microsoft Office PowerPoint</Application>
  <PresentationFormat>On-screen Show (4:3)</PresentationFormat>
  <Paragraphs>124</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Trường đại học Nông Lâm TP.HCM</vt:lpstr>
      <vt:lpstr>Nhóm 11</vt:lpstr>
      <vt:lpstr>NỘI DUNG</vt:lpstr>
      <vt:lpstr>Tìm hiểu chung</vt:lpstr>
      <vt:lpstr>Bài bạc</vt:lpstr>
      <vt:lpstr>Đua xe</vt:lpstr>
      <vt:lpstr>Hút chích</vt:lpstr>
      <vt:lpstr>I.2 Bản chất của sự lệch lạc</vt:lpstr>
      <vt:lpstr>I.3 Đặc điểm của lệch lạc xã hội</vt:lpstr>
      <vt:lpstr>I.3 Đặc điểm của lệch lạc xã hội</vt:lpstr>
      <vt:lpstr>Những lý thuyết về lệch lạc xã hội</vt:lpstr>
      <vt:lpstr>Lý thuyết tâm lý học</vt:lpstr>
      <vt:lpstr>Lý thuyết xã hội học</vt:lpstr>
      <vt:lpstr>Mô hình cấu trúc- chức năng</vt:lpstr>
      <vt:lpstr>Mô hình tương tác biểu tượng</vt:lpstr>
      <vt:lpstr>Slide 16</vt:lpstr>
      <vt:lpstr>Mô hình mâu thuẫn xã hội</vt:lpstr>
      <vt:lpstr>II) Nguyên nhân dẫn đến lệch lạc xã hội.</vt:lpstr>
      <vt:lpstr>Slide 19</vt:lpstr>
      <vt:lpstr>Nguyên nhân dẫn đến lệch lạc xã hội.</vt:lpstr>
      <vt:lpstr>Nguyên nhân dẫn đến lệch lạc xã hội.</vt:lpstr>
      <vt:lpstr>Nguyên nhân dẫn đến lệch lạc xã hội.</vt:lpstr>
      <vt:lpstr>Nguyên nhân dẫn đến lệch lạc xã hội.</vt:lpstr>
      <vt:lpstr>Slide 24</vt:lpstr>
      <vt:lpstr>Nguyên nhân dẫn đến lệch lạc xã hội.</vt:lpstr>
      <vt:lpstr>Do sự tiến bộ công nghệ, kĩ thuật, hòa nhập quốc tế tạo điều kiện cho lệch lạc xã hội phát triển.</vt:lpstr>
      <vt:lpstr>Nguyên nhân dẫn đến lệch lạc xã hội.</vt:lpstr>
      <vt:lpstr>Giải pháp</vt:lpstr>
      <vt:lpstr>Giải pháp</vt:lpstr>
      <vt:lpstr>Kết luận</vt:lpstr>
      <vt:lpstr>Nguồn tài liệu tham khảo</vt:lpstr>
      <vt:lpstr>Slide 32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Smart</dc:creator>
  <cp:lastModifiedBy>Smart</cp:lastModifiedBy>
  <cp:revision>168</cp:revision>
  <dcterms:created xsi:type="dcterms:W3CDTF">2013-10-23T23:09:07Z</dcterms:created>
  <dcterms:modified xsi:type="dcterms:W3CDTF">2013-10-28T05:12:54Z</dcterms:modified>
</cp:coreProperties>
</file>