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sldIdLst>
    <p:sldId id="279" r:id="rId2"/>
    <p:sldId id="292" r:id="rId3"/>
    <p:sldId id="273" r:id="rId4"/>
    <p:sldId id="268" r:id="rId5"/>
    <p:sldId id="257" r:id="rId6"/>
    <p:sldId id="258" r:id="rId7"/>
    <p:sldId id="260" r:id="rId8"/>
    <p:sldId id="259" r:id="rId9"/>
    <p:sldId id="264" r:id="rId10"/>
    <p:sldId id="276" r:id="rId11"/>
    <p:sldId id="261" r:id="rId12"/>
    <p:sldId id="277" r:id="rId13"/>
    <p:sldId id="262" r:id="rId14"/>
    <p:sldId id="291" r:id="rId15"/>
    <p:sldId id="280" r:id="rId16"/>
    <p:sldId id="281" r:id="rId17"/>
    <p:sldId id="287" r:id="rId18"/>
    <p:sldId id="288" r:id="rId19"/>
    <p:sldId id="263" r:id="rId20"/>
    <p:sldId id="265" r:id="rId21"/>
    <p:sldId id="266" r:id="rId22"/>
    <p:sldId id="267" r:id="rId23"/>
    <p:sldId id="283" r:id="rId24"/>
    <p:sldId id="285" r:id="rId25"/>
    <p:sldId id="289" r:id="rId26"/>
    <p:sldId id="290" r:id="rId27"/>
    <p:sldId id="278"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64"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2011" autoAdjust="0"/>
    <p:restoredTop sz="94660"/>
  </p:normalViewPr>
  <p:slideViewPr>
    <p:cSldViewPr snapToGrid="0" snapToObjects="1">
      <p:cViewPr varScale="1">
        <p:scale>
          <a:sx n="68" d="100"/>
          <a:sy n="68" d="100"/>
        </p:scale>
        <p:origin x="-95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5" d="100"/>
          <a:sy n="55" d="100"/>
        </p:scale>
        <p:origin x="-259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ED55F6-C103-4868-9443-BBBC23AA9B6E}" type="datetimeFigureOut">
              <a:rPr lang="en-US" smtClean="0"/>
              <a:pPr/>
              <a:t>10/7/2013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1820F9-5D77-4E95-95F9-B665DD7EAB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1820F9-5D77-4E95-95F9-B665DD7EAB18}"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3BD29410-7347-A743-B9F9-8C2FAD94D9E1}" type="datetimeFigureOut">
              <a:rPr lang="en-US" smtClean="0"/>
              <a:pPr/>
              <a:t>10/7/2013</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8F6397B8-A72A-4B41-AF7C-7FD5A69EAE9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D29410-7347-A743-B9F9-8C2FAD94D9E1}" type="datetimeFigureOut">
              <a:rPr lang="en-US" smtClean="0"/>
              <a:pPr/>
              <a:t>10/7/2013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397B8-A72A-4B41-AF7C-7FD5A69EAE9B}"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D29410-7347-A743-B9F9-8C2FAD94D9E1}" type="datetimeFigureOut">
              <a:rPr lang="en-US" smtClean="0"/>
              <a:pPr/>
              <a:t>10/7/2013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397B8-A72A-4B41-AF7C-7FD5A69EAE9B}"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3BD29410-7347-A743-B9F9-8C2FAD94D9E1}" type="datetimeFigureOut">
              <a:rPr lang="en-US" smtClean="0"/>
              <a:pPr/>
              <a:t>10/7/2013</a:t>
            </a:fld>
            <a:endParaRPr lang="en-US"/>
          </a:p>
        </p:txBody>
      </p:sp>
      <p:sp>
        <p:nvSpPr>
          <p:cNvPr id="9" name="Slide Number Placeholder 8"/>
          <p:cNvSpPr>
            <a:spLocks noGrp="1"/>
          </p:cNvSpPr>
          <p:nvPr>
            <p:ph type="sldNum" sz="quarter" idx="15"/>
          </p:nvPr>
        </p:nvSpPr>
        <p:spPr/>
        <p:txBody>
          <a:bodyPr rtlCol="0"/>
          <a:lstStyle/>
          <a:p>
            <a:fld id="{8F6397B8-A72A-4B41-AF7C-7FD5A69EAE9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3BD29410-7347-A743-B9F9-8C2FAD94D9E1}" type="datetimeFigureOut">
              <a:rPr lang="en-US" smtClean="0"/>
              <a:pPr/>
              <a:t>10/7/2013</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8F6397B8-A72A-4B41-AF7C-7FD5A69EAE9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BD29410-7347-A743-B9F9-8C2FAD94D9E1}" type="datetimeFigureOut">
              <a:rPr lang="en-US" smtClean="0"/>
              <a:pPr/>
              <a:t>10/7/2013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397B8-A72A-4B41-AF7C-7FD5A69EAE9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BD29410-7347-A743-B9F9-8C2FAD94D9E1}" type="datetimeFigureOut">
              <a:rPr lang="en-US" smtClean="0"/>
              <a:pPr/>
              <a:t>10/7/2013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6397B8-A72A-4B41-AF7C-7FD5A69EAE9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3BD29410-7347-A743-B9F9-8C2FAD94D9E1}" type="datetimeFigureOut">
              <a:rPr lang="en-US" smtClean="0"/>
              <a:pPr/>
              <a:t>10/7/2013</a:t>
            </a:fld>
            <a:endParaRPr lang="en-US"/>
          </a:p>
        </p:txBody>
      </p:sp>
      <p:sp>
        <p:nvSpPr>
          <p:cNvPr id="7" name="Slide Number Placeholder 6"/>
          <p:cNvSpPr>
            <a:spLocks noGrp="1"/>
          </p:cNvSpPr>
          <p:nvPr>
            <p:ph type="sldNum" sz="quarter" idx="11"/>
          </p:nvPr>
        </p:nvSpPr>
        <p:spPr/>
        <p:txBody>
          <a:bodyPr rtlCol="0"/>
          <a:lstStyle/>
          <a:p>
            <a:fld id="{8F6397B8-A72A-4B41-AF7C-7FD5A69EAE9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D29410-7347-A743-B9F9-8C2FAD94D9E1}" type="datetimeFigureOut">
              <a:rPr lang="en-US" smtClean="0"/>
              <a:pPr/>
              <a:t>10/7/2013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6397B8-A72A-4B41-AF7C-7FD5A69EAE9B}"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1"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3BD29410-7347-A743-B9F9-8C2FAD94D9E1}" type="datetimeFigureOut">
              <a:rPr lang="en-US" smtClean="0"/>
              <a:pPr/>
              <a:t>10/7/2013</a:t>
            </a:fld>
            <a:endParaRPr lang="en-US"/>
          </a:p>
        </p:txBody>
      </p:sp>
      <p:sp>
        <p:nvSpPr>
          <p:cNvPr id="22" name="Slide Number Placeholder 21"/>
          <p:cNvSpPr>
            <a:spLocks noGrp="1"/>
          </p:cNvSpPr>
          <p:nvPr>
            <p:ph type="sldNum" sz="quarter" idx="15"/>
          </p:nvPr>
        </p:nvSpPr>
        <p:spPr/>
        <p:txBody>
          <a:bodyPr rtlCol="0"/>
          <a:lstStyle/>
          <a:p>
            <a:fld id="{8F6397B8-A72A-4B41-AF7C-7FD5A69EAE9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9"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3BD29410-7347-A743-B9F9-8C2FAD94D9E1}" type="datetimeFigureOut">
              <a:rPr lang="en-US" smtClean="0"/>
              <a:pPr/>
              <a:t>10/7/2013</a:t>
            </a:fld>
            <a:endParaRPr lang="en-US"/>
          </a:p>
        </p:txBody>
      </p:sp>
      <p:sp>
        <p:nvSpPr>
          <p:cNvPr id="18" name="Slide Number Placeholder 17"/>
          <p:cNvSpPr>
            <a:spLocks noGrp="1"/>
          </p:cNvSpPr>
          <p:nvPr>
            <p:ph type="sldNum" sz="quarter" idx="11"/>
          </p:nvPr>
        </p:nvSpPr>
        <p:spPr/>
        <p:txBody>
          <a:bodyPr rtlCol="0"/>
          <a:lstStyle/>
          <a:p>
            <a:fld id="{8F6397B8-A72A-4B41-AF7C-7FD5A69EAE9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BD29410-7347-A743-B9F9-8C2FAD94D9E1}" type="datetimeFigureOut">
              <a:rPr lang="en-US" smtClean="0"/>
              <a:pPr/>
              <a:t>10/7/2013</a:t>
            </a:fld>
            <a:endParaRPr lang="en-US"/>
          </a:p>
        </p:txBody>
      </p:sp>
      <p:sp>
        <p:nvSpPr>
          <p:cNvPr id="3" name="Footer Placeholder 2"/>
          <p:cNvSpPr>
            <a:spLocks noGrp="1"/>
          </p:cNvSpPr>
          <p:nvPr>
            <p:ph type="ftr" sz="quarter" idx="3"/>
          </p:nvPr>
        </p:nvSpPr>
        <p:spPr>
          <a:xfrm rot="5400000">
            <a:off x="6990187"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F6397B8-A72A-4B41-AF7C-7FD5A69EAE9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hyperlink" Target="file:///C:\Users\admin64\Desktop\x&#227;%20h&#7897;i%20h&#7885;c\S&#7913;c%20&#233;p.mp4" TargetMode="Externa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hyperlink" Target="file:///C:\Users\admin64\Desktop\x&#227;%20h&#7897;i%20h&#7885;c\Ph&#7909;%20n&#7919;%20v&#224;%20b&#236;nh%20&#273;&#7859;ng%20gi&#7899;i.mp4" TargetMode="Externa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file:///C:\Users\admin64\Desktop\x&#227;%20h&#7897;i%20h&#7885;c\S&#7913;c%20&#233;p.mp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a:p>
        </p:txBody>
      </p:sp>
      <p:sp>
        <p:nvSpPr>
          <p:cNvPr id="8" name="Subtitle 7"/>
          <p:cNvSpPr>
            <a:spLocks noGrp="1"/>
          </p:cNvSpPr>
          <p:nvPr>
            <p:ph type="subTitle" idx="1"/>
          </p:nvPr>
        </p:nvSpPr>
        <p:spPr/>
        <p:txBody>
          <a:bodyPr/>
          <a:lstStyle/>
          <a:p>
            <a:endParaRPr lang="en-US"/>
          </a:p>
        </p:txBody>
      </p:sp>
      <p:pic>
        <p:nvPicPr>
          <p:cNvPr id="5" name="Picture 4" descr="images (8).jpg"/>
          <p:cNvPicPr>
            <a:picLocks noChangeAspect="1"/>
          </p:cNvPicPr>
          <p:nvPr/>
        </p:nvPicPr>
        <p:blipFill>
          <a:blip r:embed="rId2"/>
          <a:stretch>
            <a:fillRect/>
          </a:stretch>
        </p:blipFill>
        <p:spPr>
          <a:xfrm>
            <a:off x="0" y="1"/>
            <a:ext cx="9144000" cy="6857999"/>
          </a:xfrm>
          <a:prstGeom prst="rect">
            <a:avLst/>
          </a:prstGeom>
        </p:spPr>
      </p:pic>
      <p:sp>
        <p:nvSpPr>
          <p:cNvPr id="7" name="Rectangle 6"/>
          <p:cNvSpPr/>
          <p:nvPr/>
        </p:nvSpPr>
        <p:spPr>
          <a:xfrm>
            <a:off x="225083" y="211015"/>
            <a:ext cx="8918917" cy="7725192"/>
          </a:xfrm>
          <a:prstGeom prst="rect">
            <a:avLst/>
          </a:prstGeom>
        </p:spPr>
        <p:txBody>
          <a:bodyPr wrap="square">
            <a:spAutoFit/>
          </a:bodyPr>
          <a:lstStyle/>
          <a:p>
            <a:pPr algn="ctr"/>
            <a:r>
              <a:rPr lang="en-US" sz="5400" dirty="0" smtClean="0">
                <a:latin typeface="Times New Roman" pitchFamily="18" charset="0"/>
                <a:cs typeface="Times New Roman" pitchFamily="18" charset="0"/>
              </a:rPr>
              <a:t> XÃ HỘI HỌC</a:t>
            </a:r>
          </a:p>
          <a:p>
            <a:pPr algn="ctr"/>
            <a:r>
              <a:rPr lang="en-US" sz="5400" dirty="0" smtClean="0">
                <a:latin typeface="Times New Roman" pitchFamily="18" charset="0"/>
                <a:cs typeface="Times New Roman" pitchFamily="18" charset="0"/>
              </a:rPr>
              <a:t>ĐẠI CƯƠNG</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GV: </a:t>
            </a:r>
            <a:r>
              <a:rPr lang="en-US" sz="3200" dirty="0" err="1" smtClean="0">
                <a:latin typeface="Times New Roman" pitchFamily="18" charset="0"/>
                <a:cs typeface="Times New Roman" pitchFamily="18" charset="0"/>
              </a:rPr>
              <a:t>Nguyễn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endParaRPr lang="en-US" sz="3200" dirty="0" smtClean="0">
              <a:latin typeface="Times New Roman" pitchFamily="18" charset="0"/>
              <a:cs typeface="Times New Roman" pitchFamily="18" charset="0"/>
            </a:endParaRPr>
          </a:p>
          <a:p>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8</a:t>
            </a:r>
            <a:br>
              <a:rPr lang="en-US" sz="3200" dirty="0" smtClean="0">
                <a:latin typeface="Times New Roman" pitchFamily="18" charset="0"/>
                <a:cs typeface="Times New Roman" pitchFamily="18" charset="0"/>
              </a:rPr>
            </a:b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viên</a:t>
            </a:r>
            <a:r>
              <a:rPr lang="en-US" sz="3200" dirty="0" smtClean="0">
                <a:latin typeface="Times New Roman" pitchFamily="18" charset="0"/>
                <a:cs typeface="Times New Roman" pitchFamily="18" charset="0"/>
              </a:rPr>
              <a:t>: </a:t>
            </a:r>
          </a:p>
          <a:p>
            <a:r>
              <a:rPr lang="en-US" sz="3200" dirty="0" err="1" smtClean="0">
                <a:latin typeface="Times New Roman" pitchFamily="18" charset="0"/>
                <a:cs typeface="Times New Roman" pitchFamily="18" charset="0"/>
              </a:rPr>
              <a:t>Huỳnh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Hữu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Nghĩa</a:t>
            </a:r>
            <a:r>
              <a:rPr lang="en-US" sz="3200" dirty="0" smtClean="0">
                <a:latin typeface="Times New Roman" pitchFamily="18" charset="0"/>
                <a:cs typeface="Times New Roman" pitchFamily="18" charset="0"/>
              </a:rPr>
              <a:t>(</a:t>
            </a:r>
            <a:r>
              <a:rPr lang="en-US" sz="3200" dirty="0" err="1" smtClean="0">
                <a:latin typeface="Times New Roman" pitchFamily="18" charset="0"/>
                <a:cs typeface="Times New Roman" pitchFamily="18" charset="0"/>
              </a:rPr>
              <a:t>mssv</a:t>
            </a:r>
            <a:r>
              <a:rPr lang="en-US" sz="3200" dirty="0" smtClean="0">
                <a:latin typeface="Times New Roman" pitchFamily="18" charset="0"/>
                <a:cs typeface="Times New Roman" pitchFamily="18" charset="0"/>
              </a:rPr>
              <a:t> 12113077)</a:t>
            </a:r>
          </a:p>
          <a:p>
            <a:r>
              <a:rPr lang="en-US" sz="3200" dirty="0" err="1" smtClean="0">
                <a:latin typeface="Times New Roman" pitchFamily="18" charset="0"/>
                <a:cs typeface="Times New Roman" pitchFamily="18" charset="0"/>
              </a:rPr>
              <a:t>Hoàng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Thùy</a:t>
            </a:r>
            <a:r>
              <a:rPr lang="en-US" sz="3200" dirty="0" smtClean="0">
                <a:latin typeface="Times New Roman" pitchFamily="18" charset="0"/>
                <a:cs typeface="Times New Roman" pitchFamily="18" charset="0"/>
              </a:rPr>
              <a:t>(mssv12113355)</a:t>
            </a:r>
          </a:p>
          <a:p>
            <a:r>
              <a:rPr lang="en-US" sz="3200" dirty="0" err="1" smtClean="0">
                <a:latin typeface="Times New Roman" pitchFamily="18" charset="0"/>
                <a:cs typeface="Times New Roman" pitchFamily="18" charset="0"/>
              </a:rPr>
              <a:t>Đỗ</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Cẩm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Vân</a:t>
            </a:r>
            <a:r>
              <a:rPr lang="en-US" sz="3200" dirty="0" smtClean="0">
                <a:latin typeface="Times New Roman" pitchFamily="18" charset="0"/>
                <a:cs typeface="Times New Roman" pitchFamily="18" charset="0"/>
              </a:rPr>
              <a:t>(mssv12123203)</a:t>
            </a:r>
          </a:p>
          <a:p>
            <a:r>
              <a:rPr lang="en-US" sz="3200" dirty="0" err="1" smtClean="0">
                <a:latin typeface="Times New Roman" pitchFamily="18" charset="0"/>
                <a:cs typeface="Times New Roman" pitchFamily="18" charset="0"/>
              </a:rPr>
              <a:t>Trần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Mạnh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Quyết</a:t>
            </a:r>
            <a:r>
              <a:rPr lang="en-US" sz="3200" dirty="0" smtClean="0">
                <a:latin typeface="Times New Roman" pitchFamily="18" charset="0"/>
                <a:cs typeface="Times New Roman" pitchFamily="18" charset="0"/>
              </a:rPr>
              <a:t>(mssv12115097)</a:t>
            </a:r>
          </a:p>
          <a:p>
            <a:r>
              <a:rPr lang="en-US" sz="3200" dirty="0" err="1" smtClean="0">
                <a:latin typeface="Times New Roman" pitchFamily="18" charset="0"/>
                <a:cs typeface="Times New Roman" pitchFamily="18" charset="0"/>
              </a:rPr>
              <a:t>Lương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Hoàng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Phúc</a:t>
            </a:r>
            <a:r>
              <a:rPr lang="en-US" sz="3200" dirty="0" smtClean="0">
                <a:latin typeface="Times New Roman" pitchFamily="18" charset="0"/>
                <a:cs typeface="Times New Roman" pitchFamily="18" charset="0"/>
              </a:rPr>
              <a:t>(mssv12145291)</a:t>
            </a:r>
          </a:p>
          <a:p>
            <a:r>
              <a:rPr lang="en-US" sz="3200" dirty="0" err="1" smtClean="0">
                <a:latin typeface="Times New Roman" pitchFamily="18" charset="0"/>
                <a:cs typeface="Times New Roman" pitchFamily="18" charset="0"/>
              </a:rPr>
              <a:t>Lữ</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Tiến</a:t>
            </a:r>
            <a:r>
              <a:rPr lang="en-US" sz="3200" dirty="0" smtClean="0">
                <a:latin typeface="Times New Roman" pitchFamily="18" charset="0"/>
                <a:cs typeface="Times New Roman" pitchFamily="18" charset="0"/>
              </a:rPr>
              <a:t>(mssv12124369)</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pic>
        <p:nvPicPr>
          <p:cNvPr id="10" name="Picture 9" descr="tải xuống (2).jpg"/>
          <p:cNvPicPr>
            <a:picLocks noChangeAspect="1"/>
          </p:cNvPicPr>
          <p:nvPr/>
        </p:nvPicPr>
        <p:blipFill>
          <a:blip r:embed="rId3"/>
          <a:stretch>
            <a:fillRect/>
          </a:stretch>
        </p:blipFill>
        <p:spPr>
          <a:xfrm>
            <a:off x="0" y="0"/>
            <a:ext cx="1714500" cy="1714500"/>
          </a:xfrm>
          <a:prstGeom prst="rect">
            <a:avLst/>
          </a:prstGeom>
        </p:spPr>
      </p:pic>
      <p:sp>
        <p:nvSpPr>
          <p:cNvPr id="11" name="Action Button: End 10">
            <a:hlinkClick r:id="rId5" action="ppaction://program" highlightClick="1">
              <a:snd r:embed="rId4" name="arrow.wav" builtIn="1"/>
            </a:hlinkClick>
          </p:cNvPr>
          <p:cNvSpPr/>
          <p:nvPr/>
        </p:nvSpPr>
        <p:spPr>
          <a:xfrm>
            <a:off x="8961120" y="6654017"/>
            <a:ext cx="182880" cy="203981"/>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images (5).jpg"/>
          <p:cNvPicPr>
            <a:picLocks noChangeAspect="1"/>
          </p:cNvPicPr>
          <p:nvPr/>
        </p:nvPicPr>
        <p:blipFill>
          <a:blip r:embed="rId6"/>
          <a:stretch>
            <a:fillRect/>
          </a:stretch>
        </p:blipFill>
        <p:spPr>
          <a:xfrm>
            <a:off x="6817995" y="4724400"/>
            <a:ext cx="2143125" cy="2133600"/>
          </a:xfrm>
          <a:prstGeom prst="rect">
            <a:avLst/>
          </a:prstGeom>
        </p:spPr>
      </p:pic>
      <p:sp>
        <p:nvSpPr>
          <p:cNvPr id="13" name="Cloud Callout 12"/>
          <p:cNvSpPr/>
          <p:nvPr/>
        </p:nvSpPr>
        <p:spPr>
          <a:xfrm>
            <a:off x="6569613" y="1875106"/>
            <a:ext cx="2574387" cy="2498188"/>
          </a:xfrm>
          <a:prstGeom prst="cloudCallout">
            <a:avLst>
              <a:gd name="adj1" fmla="val -19017"/>
              <a:gd name="adj2" fmla="val 69088"/>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smtClean="0"/>
              <a:t>Chào</a:t>
            </a:r>
            <a:r>
              <a:rPr lang="en-US" dirty="0" smtClean="0"/>
              <a:t> </a:t>
            </a:r>
            <a:r>
              <a:rPr lang="en-US" dirty="0" err="1" smtClean="0"/>
              <a:t>tất</a:t>
            </a:r>
            <a:r>
              <a:rPr lang="en-US" dirty="0" smtClean="0"/>
              <a:t> </a:t>
            </a:r>
            <a:r>
              <a:rPr lang="en-US" dirty="0" err="1" smtClean="0"/>
              <a:t>cả</a:t>
            </a:r>
            <a:r>
              <a:rPr lang="en-US" dirty="0" smtClean="0"/>
              <a:t> </a:t>
            </a:r>
            <a:r>
              <a:rPr lang="en-US" dirty="0" err="1" smtClean="0"/>
              <a:t>các</a:t>
            </a:r>
            <a:r>
              <a:rPr lang="en-US" dirty="0" smtClean="0"/>
              <a:t> </a:t>
            </a:r>
            <a:r>
              <a:rPr lang="en-US" dirty="0" err="1" smtClean="0"/>
              <a:t>bạn</a:t>
            </a:r>
            <a:r>
              <a:rPr lang="en-US" dirty="0" smtClean="0"/>
              <a:t>!</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ox(in)">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checkerboard(across)">
                                      <p:cBhvr>
                                        <p:cTn id="15" dur="500"/>
                                        <p:tgtEl>
                                          <p:spTgt spid="7">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checkerboard(across)">
                                      <p:cBhvr>
                                        <p:cTn id="18" dur="500"/>
                                        <p:tgtEl>
                                          <p:spTgt spid="7">
                                            <p:txEl>
                                              <p:pRg st="3" end="3"/>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checkerboard(across)">
                                      <p:cBhvr>
                                        <p:cTn id="21" dur="500"/>
                                        <p:tgtEl>
                                          <p:spTgt spid="7">
                                            <p:txEl>
                                              <p:pRg st="4" end="4"/>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7">
                                            <p:txEl>
                                              <p:pRg st="5" end="5"/>
                                            </p:txEl>
                                          </p:spTgt>
                                        </p:tgtEl>
                                        <p:attrNameLst>
                                          <p:attrName>style.visibility</p:attrName>
                                        </p:attrNameLst>
                                      </p:cBhvr>
                                      <p:to>
                                        <p:strVal val="visible"/>
                                      </p:to>
                                    </p:set>
                                    <p:animEffect transition="in" filter="checkerboard(across)">
                                      <p:cBhvr>
                                        <p:cTn id="24" dur="500"/>
                                        <p:tgtEl>
                                          <p:spTgt spid="7">
                                            <p:txEl>
                                              <p:pRg st="5" end="5"/>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checkerboard(across)">
                                      <p:cBhvr>
                                        <p:cTn id="27" dur="500"/>
                                        <p:tgtEl>
                                          <p:spTgt spid="7">
                                            <p:txEl>
                                              <p:pRg st="6" end="6"/>
                                            </p:txEl>
                                          </p:spTgt>
                                        </p:tgtEl>
                                      </p:cBhvr>
                                    </p:animEffect>
                                  </p:childTnLst>
                                </p:cTn>
                              </p:par>
                              <p:par>
                                <p:cTn id="28" presetID="5" presetClass="entr" presetSubtype="10" fill="hold" nodeType="withEffect">
                                  <p:stCondLst>
                                    <p:cond delay="0"/>
                                  </p:stCondLst>
                                  <p:childTnLst>
                                    <p:set>
                                      <p:cBhvr>
                                        <p:cTn id="29" dur="1" fill="hold">
                                          <p:stCondLst>
                                            <p:cond delay="0"/>
                                          </p:stCondLst>
                                        </p:cTn>
                                        <p:tgtEl>
                                          <p:spTgt spid="7">
                                            <p:txEl>
                                              <p:pRg st="7" end="7"/>
                                            </p:txEl>
                                          </p:spTgt>
                                        </p:tgtEl>
                                        <p:attrNameLst>
                                          <p:attrName>style.visibility</p:attrName>
                                        </p:attrNameLst>
                                      </p:cBhvr>
                                      <p:to>
                                        <p:strVal val="visible"/>
                                      </p:to>
                                    </p:set>
                                    <p:animEffect transition="in" filter="checkerboard(across)">
                                      <p:cBhvr>
                                        <p:cTn id="30" dur="500"/>
                                        <p:tgtEl>
                                          <p:spTgt spid="7">
                                            <p:txEl>
                                              <p:pRg st="7" end="7"/>
                                            </p:txEl>
                                          </p:spTgt>
                                        </p:tgtEl>
                                      </p:cBhvr>
                                    </p:animEffect>
                                  </p:childTnLst>
                                </p:cTn>
                              </p:par>
                              <p:par>
                                <p:cTn id="31" presetID="5" presetClass="entr" presetSubtype="10" fill="hold" nodeType="withEffect">
                                  <p:stCondLst>
                                    <p:cond delay="0"/>
                                  </p:stCondLst>
                                  <p:childTnLst>
                                    <p:set>
                                      <p:cBhvr>
                                        <p:cTn id="32" dur="1" fill="hold">
                                          <p:stCondLst>
                                            <p:cond delay="0"/>
                                          </p:stCondLst>
                                        </p:cTn>
                                        <p:tgtEl>
                                          <p:spTgt spid="7">
                                            <p:txEl>
                                              <p:pRg st="8" end="8"/>
                                            </p:txEl>
                                          </p:spTgt>
                                        </p:tgtEl>
                                        <p:attrNameLst>
                                          <p:attrName>style.visibility</p:attrName>
                                        </p:attrNameLst>
                                      </p:cBhvr>
                                      <p:to>
                                        <p:strVal val="visible"/>
                                      </p:to>
                                    </p:set>
                                    <p:animEffect transition="in" filter="checkerboard(across)">
                                      <p:cBhvr>
                                        <p:cTn id="33" dur="500"/>
                                        <p:tgtEl>
                                          <p:spTgt spid="7">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487" y="274638"/>
            <a:ext cx="7467600" cy="1143000"/>
          </a:xfrm>
        </p:spPr>
        <p:txBody>
          <a:bodyPr/>
          <a:lstStyle/>
          <a:p>
            <a:r>
              <a:rPr lang="en-US" dirty="0" err="1" smtClean="0"/>
              <a:t>Bảng</a:t>
            </a:r>
            <a:r>
              <a:rPr lang="en-US" dirty="0" smtClean="0"/>
              <a:t> 1: </a:t>
            </a:r>
            <a:r>
              <a:rPr lang="en-US" dirty="0" err="1" smtClean="0"/>
              <a:t>khoảng</a:t>
            </a:r>
            <a:r>
              <a:rPr lang="en-US" dirty="0" smtClean="0"/>
              <a:t> </a:t>
            </a:r>
            <a:r>
              <a:rPr lang="en-US" dirty="0" err="1" smtClean="0"/>
              <a:t>cách</a:t>
            </a:r>
            <a:r>
              <a:rPr lang="en-US" dirty="0" smtClean="0"/>
              <a:t> </a:t>
            </a:r>
            <a:r>
              <a:rPr lang="en-US" dirty="0" err="1" smtClean="0"/>
              <a:t>giàu</a:t>
            </a:r>
            <a:r>
              <a:rPr lang="en-US" dirty="0" smtClean="0"/>
              <a:t> </a:t>
            </a:r>
            <a:r>
              <a:rPr lang="en-US" dirty="0" err="1" smtClean="0"/>
              <a:t>nghèo</a:t>
            </a:r>
            <a:endParaRPr lang="en-US" dirty="0"/>
          </a:p>
        </p:txBody>
      </p:sp>
      <p:pic>
        <p:nvPicPr>
          <p:cNvPr id="3" name="Content Placeholder 3"/>
          <p:cNvPicPr>
            <a:picLocks noChangeAspect="1"/>
          </p:cNvPicPr>
          <p:nvPr/>
        </p:nvPicPr>
        <p:blipFill>
          <a:blip r:embed="rId2"/>
          <a:srcRect l="-5244" r="-5244"/>
          <a:stretch>
            <a:fillRect/>
          </a:stretch>
        </p:blipFill>
        <p:spPr>
          <a:xfrm>
            <a:off x="457200" y="1904024"/>
            <a:ext cx="8229600" cy="452596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515249"/>
            <a:ext cx="8229600" cy="917035"/>
          </a:xfrm>
        </p:spPr>
        <p:txBody>
          <a:bodyPr>
            <a:normAutofit/>
          </a:bodyPr>
          <a:lstStyle/>
          <a:p>
            <a:pPr algn="ctr"/>
            <a:r>
              <a:rPr lang="en-US" sz="3600" b="1" dirty="0" smtClean="0">
                <a:latin typeface="Times New Roman"/>
                <a:cs typeface="Times New Roman"/>
              </a:rPr>
              <a:t>   HỦ TỤC LẠC HẬU</a:t>
            </a:r>
            <a:endParaRPr lang="en-US" sz="3600" b="1" dirty="0">
              <a:latin typeface="Times New Roman"/>
              <a:cs typeface="Times New Roman"/>
            </a:endParaRPr>
          </a:p>
        </p:txBody>
      </p:sp>
      <p:sp>
        <p:nvSpPr>
          <p:cNvPr id="3" name="Content Placeholder 2"/>
          <p:cNvSpPr>
            <a:spLocks noGrp="1"/>
          </p:cNvSpPr>
          <p:nvPr>
            <p:ph sz="quarter" idx="1"/>
          </p:nvPr>
        </p:nvSpPr>
        <p:spPr>
          <a:xfrm>
            <a:off x="457202" y="2293886"/>
            <a:ext cx="3760092" cy="3680157"/>
          </a:xfrm>
        </p:spPr>
        <p:txBody>
          <a:bodyPr>
            <a:noAutofit/>
          </a:bodyPr>
          <a:lstStyle/>
          <a:p>
            <a:pPr algn="just"/>
            <a:r>
              <a:rPr lang="en-US" sz="2800" dirty="0" err="1" smtClean="0">
                <a:latin typeface="Times New Roman"/>
                <a:cs typeface="Times New Roman"/>
              </a:rPr>
              <a:t>Trọng</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khinh</a:t>
            </a:r>
            <a:r>
              <a:rPr lang="en-US" sz="2800" dirty="0" smtClean="0">
                <a:latin typeface="Times New Roman"/>
                <a:cs typeface="Times New Roman"/>
              </a:rPr>
              <a:t> </a:t>
            </a:r>
            <a:r>
              <a:rPr lang="en-US" sz="2800" dirty="0" err="1" smtClean="0">
                <a:latin typeface="Times New Roman"/>
                <a:cs typeface="Times New Roman"/>
              </a:rPr>
              <a:t>nữ</a:t>
            </a:r>
            <a:endParaRPr lang="en-US" sz="2800" dirty="0" smtClean="0">
              <a:latin typeface="Times New Roman"/>
              <a:cs typeface="Times New Roman"/>
            </a:endParaRPr>
          </a:p>
          <a:p>
            <a:pPr algn="just"/>
            <a:r>
              <a:rPr lang="en-US" sz="2800" dirty="0">
                <a:latin typeface="Times New Roman"/>
                <a:cs typeface="Times New Roman"/>
              </a:rPr>
              <a:t> </a:t>
            </a:r>
            <a:r>
              <a:rPr lang="en-US" sz="2800" dirty="0" err="1" smtClean="0">
                <a:latin typeface="Times New Roman"/>
                <a:cs typeface="Times New Roman"/>
              </a:rPr>
              <a:t>Gia</a:t>
            </a:r>
            <a:r>
              <a:rPr lang="en-US" sz="2800" dirty="0" smtClean="0">
                <a:latin typeface="Times New Roman"/>
                <a:cs typeface="Times New Roman"/>
              </a:rPr>
              <a:t> </a:t>
            </a:r>
            <a:r>
              <a:rPr lang="en-US" sz="2800" dirty="0" err="1" smtClean="0">
                <a:latin typeface="Times New Roman"/>
                <a:cs typeface="Times New Roman"/>
              </a:rPr>
              <a:t>đình</a:t>
            </a:r>
            <a:r>
              <a:rPr lang="en-US" sz="2800" dirty="0" smtClean="0">
                <a:latin typeface="Times New Roman"/>
                <a:cs typeface="Times New Roman"/>
              </a:rPr>
              <a:t> </a:t>
            </a:r>
            <a:r>
              <a:rPr lang="en-US" sz="2800" dirty="0" err="1" smtClean="0">
                <a:latin typeface="Times New Roman"/>
                <a:cs typeface="Times New Roman"/>
              </a:rPr>
              <a:t>phải</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con </a:t>
            </a:r>
            <a:r>
              <a:rPr lang="en-US" sz="2800" dirty="0" err="1" smtClean="0">
                <a:latin typeface="Times New Roman"/>
                <a:cs typeface="Times New Roman"/>
              </a:rPr>
              <a:t>trai</a:t>
            </a:r>
            <a:r>
              <a:rPr lang="en-US" sz="2800" dirty="0" smtClean="0">
                <a:latin typeface="Times New Roman"/>
                <a:cs typeface="Times New Roman"/>
              </a:rPr>
              <a:t> </a:t>
            </a:r>
            <a:r>
              <a:rPr lang="en-US" sz="2800" dirty="0" err="1" smtClean="0">
                <a:latin typeface="Times New Roman"/>
                <a:cs typeface="Times New Roman"/>
              </a:rPr>
              <a:t>để</a:t>
            </a:r>
            <a:r>
              <a:rPr lang="en-US" sz="2800" dirty="0" smtClean="0">
                <a:latin typeface="Times New Roman"/>
                <a:cs typeface="Times New Roman"/>
              </a:rPr>
              <a:t> </a:t>
            </a:r>
            <a:r>
              <a:rPr lang="en-US" sz="2800" dirty="0" err="1" smtClean="0">
                <a:latin typeface="Times New Roman"/>
                <a:cs typeface="Times New Roman"/>
              </a:rPr>
              <a:t>nối</a:t>
            </a:r>
            <a:r>
              <a:rPr lang="en-US" sz="2800" dirty="0" smtClean="0">
                <a:latin typeface="Times New Roman"/>
                <a:cs typeface="Times New Roman"/>
              </a:rPr>
              <a:t> </a:t>
            </a:r>
            <a:r>
              <a:rPr lang="en-US" sz="2800" dirty="0" err="1" smtClean="0">
                <a:latin typeface="Times New Roman"/>
                <a:cs typeface="Times New Roman"/>
              </a:rPr>
              <a:t>dõi</a:t>
            </a:r>
            <a:r>
              <a:rPr lang="en-US" sz="2800" dirty="0" smtClean="0">
                <a:latin typeface="Times New Roman"/>
                <a:cs typeface="Times New Roman"/>
              </a:rPr>
              <a:t> </a:t>
            </a:r>
            <a:r>
              <a:rPr lang="en-US" sz="2800" dirty="0" err="1" smtClean="0">
                <a:latin typeface="Times New Roman"/>
                <a:cs typeface="Times New Roman"/>
              </a:rPr>
              <a:t>tông</a:t>
            </a:r>
            <a:r>
              <a:rPr lang="en-US" sz="2800" dirty="0" smtClean="0">
                <a:latin typeface="Times New Roman"/>
                <a:cs typeface="Times New Roman"/>
              </a:rPr>
              <a:t> </a:t>
            </a:r>
            <a:r>
              <a:rPr lang="en-US" sz="2800" dirty="0" err="1" smtClean="0">
                <a:latin typeface="Times New Roman"/>
                <a:cs typeface="Times New Roman"/>
              </a:rPr>
              <a:t>đường</a:t>
            </a:r>
            <a:r>
              <a:rPr lang="en-US" sz="2800" dirty="0" smtClean="0">
                <a:latin typeface="Times New Roman"/>
                <a:cs typeface="Times New Roman"/>
              </a:rPr>
              <a:t>.</a:t>
            </a:r>
          </a:p>
          <a:p>
            <a:pPr marL="0" indent="0" algn="just">
              <a:buNone/>
            </a:pPr>
            <a:r>
              <a:rPr lang="en-US" sz="2800" dirty="0" smtClean="0">
                <a:latin typeface="Times New Roman"/>
                <a:cs typeface="Times New Roman"/>
              </a:rPr>
              <a:t>=&gt; Do </a:t>
            </a:r>
            <a:r>
              <a:rPr lang="en-US" sz="2800" dirty="0" err="1" smtClean="0">
                <a:latin typeface="Times New Roman"/>
                <a:cs typeface="Times New Roman"/>
              </a:rPr>
              <a:t>trình</a:t>
            </a:r>
            <a:r>
              <a:rPr lang="en-US" sz="2800" dirty="0" smtClean="0">
                <a:latin typeface="Times New Roman"/>
                <a:cs typeface="Times New Roman"/>
              </a:rPr>
              <a:t> </a:t>
            </a:r>
            <a:r>
              <a:rPr lang="en-US" sz="2800" dirty="0" err="1" smtClean="0">
                <a:latin typeface="Times New Roman"/>
                <a:cs typeface="Times New Roman"/>
              </a:rPr>
              <a:t>độ</a:t>
            </a:r>
            <a:r>
              <a:rPr lang="en-US" sz="2800" dirty="0" smtClean="0">
                <a:latin typeface="Times New Roman"/>
                <a:cs typeface="Times New Roman"/>
              </a:rPr>
              <a:t> </a:t>
            </a:r>
            <a:r>
              <a:rPr lang="en-US" sz="2800" dirty="0" err="1" smtClean="0">
                <a:latin typeface="Times New Roman"/>
                <a:cs typeface="Times New Roman"/>
              </a:rPr>
              <a:t>đân</a:t>
            </a:r>
            <a:r>
              <a:rPr lang="en-US" sz="2800" dirty="0" smtClean="0">
                <a:latin typeface="Times New Roman"/>
                <a:cs typeface="Times New Roman"/>
              </a:rPr>
              <a:t> </a:t>
            </a:r>
            <a:r>
              <a:rPr lang="en-US" sz="2800" dirty="0" err="1" smtClean="0">
                <a:latin typeface="Times New Roman"/>
                <a:cs typeface="Times New Roman"/>
              </a:rPr>
              <a:t>trí</a:t>
            </a:r>
            <a:r>
              <a:rPr lang="en-US" sz="2800" dirty="0" smtClean="0">
                <a:latin typeface="Times New Roman"/>
                <a:cs typeface="Times New Roman"/>
              </a:rPr>
              <a:t> </a:t>
            </a:r>
            <a:r>
              <a:rPr lang="en-US" sz="2800" dirty="0" err="1" smtClean="0">
                <a:latin typeface="Times New Roman"/>
                <a:cs typeface="Times New Roman"/>
              </a:rPr>
              <a:t>còn</a:t>
            </a:r>
            <a:r>
              <a:rPr lang="en-US" sz="2800" dirty="0" smtClean="0">
                <a:latin typeface="Times New Roman"/>
                <a:cs typeface="Times New Roman"/>
              </a:rPr>
              <a:t> </a:t>
            </a:r>
            <a:r>
              <a:rPr lang="en-US" sz="2800" dirty="0" err="1" smtClean="0">
                <a:latin typeface="Times New Roman"/>
                <a:cs typeface="Times New Roman"/>
              </a:rPr>
              <a:t>thấp</a:t>
            </a:r>
            <a:r>
              <a:rPr lang="en-US" sz="2800" dirty="0">
                <a:latin typeface="Times New Roman"/>
                <a:cs typeface="Times New Roman"/>
              </a:rPr>
              <a:t> </a:t>
            </a:r>
            <a:r>
              <a:rPr lang="en-US" sz="2800" dirty="0" smtClean="0">
                <a:latin typeface="Times New Roman"/>
                <a:cs typeface="Times New Roman"/>
              </a:rPr>
              <a:t>-&gt; </a:t>
            </a:r>
            <a:r>
              <a:rPr lang="en-US" sz="2800" dirty="0" err="1" smtClean="0">
                <a:latin typeface="Times New Roman"/>
                <a:cs typeface="Times New Roman"/>
              </a:rPr>
              <a:t>bất</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a:t>
            </a:r>
          </a:p>
          <a:p>
            <a:pPr algn="just"/>
            <a:endParaRPr lang="en-US" sz="2800" dirty="0">
              <a:latin typeface="Times New Roman"/>
              <a:cs typeface="Times New Roman"/>
            </a:endParaRPr>
          </a:p>
        </p:txBody>
      </p:sp>
      <p:sp>
        <p:nvSpPr>
          <p:cNvPr id="5" name="TextBox 4"/>
          <p:cNvSpPr txBox="1"/>
          <p:nvPr/>
        </p:nvSpPr>
        <p:spPr>
          <a:xfrm>
            <a:off x="297876" y="1646390"/>
            <a:ext cx="4609235" cy="584775"/>
          </a:xfrm>
          <a:prstGeom prst="rect">
            <a:avLst/>
          </a:prstGeom>
          <a:noFill/>
        </p:spPr>
        <p:txBody>
          <a:bodyPr wrap="square" rtlCol="0">
            <a:spAutoFit/>
          </a:bodyPr>
          <a:lstStyle/>
          <a:p>
            <a:r>
              <a:rPr lang="en-US" sz="3200" b="1" dirty="0" smtClean="0">
                <a:latin typeface="Times New Roman"/>
                <a:cs typeface="Times New Roman"/>
              </a:rPr>
              <a:t> Ở </a:t>
            </a:r>
            <a:r>
              <a:rPr lang="en-US" sz="3200" b="1" dirty="0" err="1" smtClean="0">
                <a:latin typeface="Times New Roman"/>
                <a:cs typeface="Times New Roman"/>
              </a:rPr>
              <a:t>nhóm</a:t>
            </a:r>
            <a:r>
              <a:rPr lang="en-US" sz="3200" b="1" dirty="0" smtClean="0">
                <a:latin typeface="Times New Roman"/>
                <a:cs typeface="Times New Roman"/>
              </a:rPr>
              <a:t> </a:t>
            </a:r>
            <a:r>
              <a:rPr lang="en-US" sz="3200" b="1" dirty="0" err="1" smtClean="0">
                <a:latin typeface="Times New Roman"/>
                <a:cs typeface="Times New Roman"/>
              </a:rPr>
              <a:t>người</a:t>
            </a:r>
            <a:r>
              <a:rPr lang="en-US" sz="3200" b="1" dirty="0" smtClean="0">
                <a:latin typeface="Times New Roman"/>
                <a:cs typeface="Times New Roman"/>
              </a:rPr>
              <a:t> </a:t>
            </a:r>
            <a:r>
              <a:rPr lang="en-US" sz="3200" b="1" dirty="0" err="1" smtClean="0">
                <a:latin typeface="Times New Roman"/>
                <a:cs typeface="Times New Roman"/>
              </a:rPr>
              <a:t>nghèo</a:t>
            </a:r>
            <a:endParaRPr lang="en-US" sz="3200" b="1" dirty="0">
              <a:latin typeface="Times New Roman"/>
              <a:cs typeface="Times New Roman"/>
            </a:endParaRPr>
          </a:p>
        </p:txBody>
      </p:sp>
      <p:pic>
        <p:nvPicPr>
          <p:cNvPr id="8" name="Picture 6" descr="xhh8"/>
          <p:cNvPicPr>
            <a:picLocks noChangeAspect="1" noChangeArrowheads="1"/>
          </p:cNvPicPr>
          <p:nvPr/>
        </p:nvPicPr>
        <p:blipFill>
          <a:blip r:embed="rId2"/>
          <a:srcRect/>
          <a:stretch>
            <a:fillRect/>
          </a:stretch>
        </p:blipFill>
        <p:spPr>
          <a:xfrm>
            <a:off x="4474373" y="1646390"/>
            <a:ext cx="4038600" cy="4267200"/>
          </a:xfrm>
          <a:prstGeom prst="rect">
            <a:avLst/>
          </a:prstGeom>
          <a:noFill/>
        </p:spPr>
      </p:pic>
    </p:spTree>
    <p:extLst>
      <p:ext uri="{BB962C8B-B14F-4D97-AF65-F5344CB8AC3E}">
        <p14:creationId xmlns="" xmlns:p14="http://schemas.microsoft.com/office/powerpoint/2010/main" val="3351794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fade">
                                      <p:cBhvr>
                                        <p:cTn id="30" dur="1000"/>
                                        <p:tgtEl>
                                          <p:spTgt spid="3">
                                            <p:txEl>
                                              <p:pRg st="0" end="0"/>
                                            </p:txEl>
                                          </p:spTgt>
                                        </p:tgtEl>
                                      </p:cBhvr>
                                    </p:animEffect>
                                    <p:anim calcmode="lin" valueType="num">
                                      <p:cBhvr>
                                        <p:cTn id="3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fade">
                                      <p:cBhvr>
                                        <p:cTn id="37" dur="1000"/>
                                        <p:tgtEl>
                                          <p:spTgt spid="3">
                                            <p:txEl>
                                              <p:pRg st="1" end="1"/>
                                            </p:txEl>
                                          </p:spTgt>
                                        </p:tgtEl>
                                      </p:cBhvr>
                                    </p:animEffect>
                                    <p:anim calcmode="lin" valueType="num">
                                      <p:cBhvr>
                                        <p:cTn id="3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Effect transition="in" filter="fade">
                                      <p:cBhvr>
                                        <p:cTn id="44" dur="1000"/>
                                        <p:tgtEl>
                                          <p:spTgt spid="3">
                                            <p:txEl>
                                              <p:pRg st="2" end="2"/>
                                            </p:txEl>
                                          </p:spTgt>
                                        </p:tgtEl>
                                      </p:cBhvr>
                                    </p:animEffect>
                                    <p:anim calcmode="lin" valueType="num">
                                      <p:cBhvr>
                                        <p:cTn id="4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0"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800" decel="100000"/>
                                        <p:tgtEl>
                                          <p:spTgt spid="8"/>
                                        </p:tgtEl>
                                      </p:cBhvr>
                                    </p:animEffect>
                                    <p:anim calcmode="lin" valueType="num">
                                      <p:cBhvr>
                                        <p:cTn id="52" dur="800" decel="100000" fill="hold"/>
                                        <p:tgtEl>
                                          <p:spTgt spid="8"/>
                                        </p:tgtEl>
                                        <p:attrNameLst>
                                          <p:attrName>style.rotation</p:attrName>
                                        </p:attrNameLst>
                                      </p:cBhvr>
                                      <p:tavLst>
                                        <p:tav tm="0">
                                          <p:val>
                                            <p:fltVal val="-90"/>
                                          </p:val>
                                        </p:tav>
                                        <p:tav tm="100000">
                                          <p:val>
                                            <p:fltVal val="0"/>
                                          </p:val>
                                        </p:tav>
                                      </p:tavLst>
                                    </p:anim>
                                    <p:anim calcmode="lin" valueType="num">
                                      <p:cBhvr>
                                        <p:cTn id="53" dur="800" decel="100000" fill="hold"/>
                                        <p:tgtEl>
                                          <p:spTgt spid="8"/>
                                        </p:tgtEl>
                                        <p:attrNameLst>
                                          <p:attrName>ppt_x</p:attrName>
                                        </p:attrNameLst>
                                      </p:cBhvr>
                                      <p:tavLst>
                                        <p:tav tm="0">
                                          <p:val>
                                            <p:strVal val="#ppt_x+0.4"/>
                                          </p:val>
                                        </p:tav>
                                        <p:tav tm="100000">
                                          <p:val>
                                            <p:strVal val="#ppt_x-0.05"/>
                                          </p:val>
                                        </p:tav>
                                      </p:tavLst>
                                    </p:anim>
                                    <p:anim calcmode="lin" valueType="num">
                                      <p:cBhvr>
                                        <p:cTn id="54" dur="800" decel="100000" fill="hold"/>
                                        <p:tgtEl>
                                          <p:spTgt spid="8"/>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latin typeface="Times New Roman"/>
                <a:cs typeface="Times New Roman"/>
              </a:rPr>
              <a:t>Ở </a:t>
            </a:r>
            <a:r>
              <a:rPr lang="en-US" sz="2800" b="1" dirty="0" err="1" smtClean="0">
                <a:latin typeface="Times New Roman"/>
                <a:cs typeface="Times New Roman"/>
              </a:rPr>
              <a:t>nhóm</a:t>
            </a:r>
            <a:r>
              <a:rPr lang="en-US" sz="2800" b="1" dirty="0" smtClean="0">
                <a:latin typeface="Times New Roman"/>
                <a:cs typeface="Times New Roman"/>
              </a:rPr>
              <a:t> </a:t>
            </a:r>
            <a:r>
              <a:rPr lang="en-US" sz="2800" b="1" dirty="0" err="1" smtClean="0">
                <a:latin typeface="Times New Roman"/>
                <a:cs typeface="Times New Roman"/>
              </a:rPr>
              <a:t>người</a:t>
            </a:r>
            <a:r>
              <a:rPr lang="en-US" sz="2800" b="1" dirty="0" smtClean="0">
                <a:latin typeface="Times New Roman"/>
                <a:cs typeface="Times New Roman"/>
              </a:rPr>
              <a:t> </a:t>
            </a:r>
            <a:r>
              <a:rPr lang="en-US" sz="2800" b="1" dirty="0" err="1" smtClean="0">
                <a:latin typeface="Times New Roman"/>
                <a:cs typeface="Times New Roman"/>
              </a:rPr>
              <a:t>giàu</a:t>
            </a:r>
            <a:r>
              <a:rPr lang="en-US" sz="2800" b="1" dirty="0" smtClean="0">
                <a:latin typeface="Times New Roman"/>
                <a:cs typeface="Times New Roman"/>
              </a:rPr>
              <a:t/>
            </a:r>
            <a:br>
              <a:rPr lang="en-US" sz="2800" b="1" dirty="0" smtClean="0">
                <a:latin typeface="Times New Roman"/>
                <a:cs typeface="Times New Roman"/>
              </a:rPr>
            </a:br>
            <a:endParaRPr lang="en-US" dirty="0"/>
          </a:p>
        </p:txBody>
      </p:sp>
      <p:sp>
        <p:nvSpPr>
          <p:cNvPr id="3" name="Content Placeholder 2"/>
          <p:cNvSpPr>
            <a:spLocks noGrp="1"/>
          </p:cNvSpPr>
          <p:nvPr>
            <p:ph sz="quarter" idx="1"/>
          </p:nvPr>
        </p:nvSpPr>
        <p:spPr/>
        <p:txBody>
          <a:bodyPr/>
          <a:lstStyle/>
          <a:p>
            <a:pPr algn="just"/>
            <a:r>
              <a:rPr lang="en-US" dirty="0" err="1" smtClean="0">
                <a:latin typeface="Times New Roman"/>
                <a:cs typeface="Times New Roman"/>
              </a:rPr>
              <a:t>Trình</a:t>
            </a:r>
            <a:r>
              <a:rPr lang="en-US" dirty="0" smtClean="0">
                <a:latin typeface="Times New Roman"/>
                <a:cs typeface="Times New Roman"/>
              </a:rPr>
              <a:t> </a:t>
            </a:r>
            <a:r>
              <a:rPr lang="en-US" dirty="0" err="1" smtClean="0">
                <a:latin typeface="Times New Roman"/>
                <a:cs typeface="Times New Roman"/>
              </a:rPr>
              <a:t>độ</a:t>
            </a:r>
            <a:r>
              <a:rPr lang="en-US" dirty="0" smtClean="0">
                <a:latin typeface="Times New Roman"/>
                <a:cs typeface="Times New Roman"/>
              </a:rPr>
              <a:t> </a:t>
            </a:r>
            <a:r>
              <a:rPr lang="en-US" dirty="0" err="1" smtClean="0">
                <a:latin typeface="Times New Roman"/>
                <a:cs typeface="Times New Roman"/>
              </a:rPr>
              <a:t>dân</a:t>
            </a:r>
            <a:r>
              <a:rPr lang="en-US" dirty="0" smtClean="0">
                <a:latin typeface="Times New Roman"/>
                <a:cs typeface="Times New Roman"/>
              </a:rPr>
              <a:t> </a:t>
            </a:r>
            <a:r>
              <a:rPr lang="en-US" dirty="0" err="1" smtClean="0">
                <a:latin typeface="Times New Roman"/>
                <a:cs typeface="Times New Roman"/>
              </a:rPr>
              <a:t>trí</a:t>
            </a:r>
            <a:r>
              <a:rPr lang="en-US" dirty="0" smtClean="0">
                <a:latin typeface="Times New Roman"/>
                <a:cs typeface="Times New Roman"/>
              </a:rPr>
              <a:t> </a:t>
            </a:r>
            <a:r>
              <a:rPr lang="en-US" dirty="0" err="1" smtClean="0">
                <a:latin typeface="Times New Roman"/>
                <a:cs typeface="Times New Roman"/>
              </a:rPr>
              <a:t>cao</a:t>
            </a:r>
            <a:r>
              <a:rPr lang="en-US" dirty="0" smtClean="0">
                <a:latin typeface="Times New Roman"/>
                <a:cs typeface="Times New Roman"/>
              </a:rPr>
              <a:t>, </a:t>
            </a:r>
            <a:r>
              <a:rPr lang="en-US" dirty="0" err="1" smtClean="0">
                <a:latin typeface="Times New Roman"/>
                <a:cs typeface="Times New Roman"/>
              </a:rPr>
              <a:t>tiếp</a:t>
            </a:r>
            <a:r>
              <a:rPr lang="en-US" dirty="0" smtClean="0">
                <a:latin typeface="Times New Roman"/>
                <a:cs typeface="Times New Roman"/>
              </a:rPr>
              <a:t> </a:t>
            </a:r>
            <a:r>
              <a:rPr lang="en-US" dirty="0" err="1" smtClean="0">
                <a:latin typeface="Times New Roman"/>
                <a:cs typeface="Times New Roman"/>
              </a:rPr>
              <a:t>thu</a:t>
            </a:r>
            <a:r>
              <a:rPr lang="en-US" dirty="0" smtClean="0">
                <a:latin typeface="Times New Roman"/>
                <a:cs typeface="Times New Roman"/>
              </a:rPr>
              <a:t> </a:t>
            </a:r>
            <a:r>
              <a:rPr lang="en-US" dirty="0" err="1" smtClean="0">
                <a:latin typeface="Times New Roman"/>
                <a:cs typeface="Times New Roman"/>
              </a:rPr>
              <a:t>những</a:t>
            </a:r>
            <a:r>
              <a:rPr lang="en-US" dirty="0" smtClean="0">
                <a:latin typeface="Times New Roman"/>
                <a:cs typeface="Times New Roman"/>
              </a:rPr>
              <a:t> </a:t>
            </a:r>
            <a:r>
              <a:rPr lang="en-US" dirty="0" err="1" smtClean="0">
                <a:latin typeface="Times New Roman"/>
                <a:cs typeface="Times New Roman"/>
              </a:rPr>
              <a:t>những</a:t>
            </a:r>
            <a:r>
              <a:rPr lang="en-US" dirty="0" smtClean="0">
                <a:latin typeface="Times New Roman"/>
                <a:cs typeface="Times New Roman"/>
              </a:rPr>
              <a:t> </a:t>
            </a:r>
            <a:r>
              <a:rPr lang="en-US" dirty="0" err="1" smtClean="0">
                <a:latin typeface="Times New Roman"/>
                <a:cs typeface="Times New Roman"/>
              </a:rPr>
              <a:t>nền</a:t>
            </a:r>
            <a:r>
              <a:rPr lang="en-US" dirty="0" smtClean="0">
                <a:latin typeface="Times New Roman"/>
                <a:cs typeface="Times New Roman"/>
              </a:rPr>
              <a:t> </a:t>
            </a:r>
            <a:r>
              <a:rPr lang="en-US" dirty="0" err="1" smtClean="0">
                <a:latin typeface="Times New Roman"/>
                <a:cs typeface="Times New Roman"/>
              </a:rPr>
              <a:t>văn</a:t>
            </a:r>
            <a:r>
              <a:rPr lang="en-US" dirty="0" smtClean="0">
                <a:latin typeface="Times New Roman"/>
                <a:cs typeface="Times New Roman"/>
              </a:rPr>
              <a:t> </a:t>
            </a:r>
            <a:r>
              <a:rPr lang="en-US" dirty="0" err="1" smtClean="0">
                <a:latin typeface="Times New Roman"/>
                <a:cs typeface="Times New Roman"/>
              </a:rPr>
              <a:t>hoá</a:t>
            </a:r>
            <a:r>
              <a:rPr lang="en-US" dirty="0" smtClean="0">
                <a:latin typeface="Times New Roman"/>
                <a:cs typeface="Times New Roman"/>
              </a:rPr>
              <a:t> </a:t>
            </a:r>
            <a:r>
              <a:rPr lang="en-US" dirty="0" err="1" smtClean="0">
                <a:latin typeface="Times New Roman"/>
                <a:cs typeface="Times New Roman"/>
              </a:rPr>
              <a:t>tiên</a:t>
            </a:r>
            <a:r>
              <a:rPr lang="en-US" dirty="0" smtClean="0">
                <a:latin typeface="Times New Roman"/>
                <a:cs typeface="Times New Roman"/>
              </a:rPr>
              <a:t> </a:t>
            </a:r>
            <a:r>
              <a:rPr lang="en-US" dirty="0" err="1" smtClean="0">
                <a:latin typeface="Times New Roman"/>
                <a:cs typeface="Times New Roman"/>
              </a:rPr>
              <a:t>tiến</a:t>
            </a:r>
            <a:r>
              <a:rPr lang="en-US" dirty="0" smtClean="0">
                <a:latin typeface="Times New Roman"/>
                <a:cs typeface="Times New Roman"/>
              </a:rPr>
              <a:t> </a:t>
            </a:r>
            <a:r>
              <a:rPr lang="en-US" dirty="0" err="1" smtClean="0">
                <a:latin typeface="Times New Roman"/>
                <a:cs typeface="Times New Roman"/>
              </a:rPr>
              <a:t>trên</a:t>
            </a:r>
            <a:r>
              <a:rPr lang="en-US" dirty="0" smtClean="0">
                <a:latin typeface="Times New Roman"/>
                <a:cs typeface="Times New Roman"/>
              </a:rPr>
              <a:t> </a:t>
            </a:r>
            <a:r>
              <a:rPr lang="en-US" dirty="0" err="1" smtClean="0">
                <a:latin typeface="Times New Roman"/>
                <a:cs typeface="Times New Roman"/>
              </a:rPr>
              <a:t>thế</a:t>
            </a:r>
            <a:r>
              <a:rPr lang="en-US" dirty="0" smtClean="0">
                <a:latin typeface="Times New Roman"/>
                <a:cs typeface="Times New Roman"/>
              </a:rPr>
              <a:t> </a:t>
            </a:r>
            <a:r>
              <a:rPr lang="en-US" dirty="0" err="1" smtClean="0">
                <a:latin typeface="Times New Roman"/>
                <a:cs typeface="Times New Roman"/>
              </a:rPr>
              <a:t>giới</a:t>
            </a:r>
            <a:r>
              <a:rPr lang="en-US" dirty="0" smtClean="0">
                <a:latin typeface="Times New Roman"/>
                <a:cs typeface="Times New Roman"/>
              </a:rPr>
              <a:t>.</a:t>
            </a:r>
          </a:p>
          <a:p>
            <a:pPr algn="just">
              <a:buNone/>
            </a:pPr>
            <a:r>
              <a:rPr lang="en-US" dirty="0" smtClean="0">
                <a:latin typeface="Times New Roman"/>
                <a:cs typeface="Times New Roman"/>
              </a:rPr>
              <a:t> =&gt; </a:t>
            </a:r>
            <a:r>
              <a:rPr lang="en-US" dirty="0" err="1" smtClean="0">
                <a:latin typeface="Times New Roman"/>
                <a:cs typeface="Times New Roman"/>
              </a:rPr>
              <a:t>Những</a:t>
            </a:r>
            <a:r>
              <a:rPr lang="en-US" dirty="0" smtClean="0">
                <a:latin typeface="Times New Roman"/>
                <a:cs typeface="Times New Roman"/>
              </a:rPr>
              <a:t> </a:t>
            </a:r>
            <a:r>
              <a:rPr lang="en-US" dirty="0" err="1" smtClean="0">
                <a:latin typeface="Times New Roman"/>
                <a:cs typeface="Times New Roman"/>
              </a:rPr>
              <a:t>hủ</a:t>
            </a:r>
            <a:r>
              <a:rPr lang="en-US" dirty="0" smtClean="0">
                <a:latin typeface="Times New Roman"/>
                <a:cs typeface="Times New Roman"/>
              </a:rPr>
              <a:t> </a:t>
            </a:r>
            <a:r>
              <a:rPr lang="en-US" dirty="0" err="1" smtClean="0">
                <a:latin typeface="Times New Roman"/>
                <a:cs typeface="Times New Roman"/>
              </a:rPr>
              <a:t>tục</a:t>
            </a:r>
            <a:r>
              <a:rPr lang="en-US" dirty="0" smtClean="0">
                <a:latin typeface="Times New Roman"/>
                <a:cs typeface="Times New Roman"/>
              </a:rPr>
              <a:t> </a:t>
            </a:r>
            <a:r>
              <a:rPr lang="en-US" dirty="0" err="1" smtClean="0">
                <a:latin typeface="Times New Roman"/>
                <a:cs typeface="Times New Roman"/>
              </a:rPr>
              <a:t>lạc</a:t>
            </a:r>
            <a:r>
              <a:rPr lang="en-US" dirty="0" smtClean="0">
                <a:latin typeface="Times New Roman"/>
                <a:cs typeface="Times New Roman"/>
              </a:rPr>
              <a:t> </a:t>
            </a:r>
            <a:r>
              <a:rPr lang="en-US" dirty="0" err="1" smtClean="0">
                <a:latin typeface="Times New Roman"/>
                <a:cs typeface="Times New Roman"/>
              </a:rPr>
              <a:t>hậu</a:t>
            </a:r>
            <a:r>
              <a:rPr lang="en-US" dirty="0" smtClean="0">
                <a:latin typeface="Times New Roman"/>
                <a:cs typeface="Times New Roman"/>
              </a:rPr>
              <a:t> </a:t>
            </a:r>
            <a:r>
              <a:rPr lang="en-US" dirty="0" err="1" smtClean="0">
                <a:latin typeface="Times New Roman"/>
                <a:cs typeface="Times New Roman"/>
              </a:rPr>
              <a:t>đã</a:t>
            </a:r>
            <a:r>
              <a:rPr lang="en-US" dirty="0" smtClean="0">
                <a:latin typeface="Times New Roman"/>
                <a:cs typeface="Times New Roman"/>
              </a:rPr>
              <a:t> </a:t>
            </a:r>
            <a:r>
              <a:rPr lang="en-US" dirty="0" err="1" smtClean="0">
                <a:latin typeface="Times New Roman"/>
                <a:cs typeface="Times New Roman"/>
              </a:rPr>
              <a:t>sớm</a:t>
            </a:r>
            <a:r>
              <a:rPr lang="en-US" dirty="0" smtClean="0">
                <a:latin typeface="Times New Roman"/>
                <a:cs typeface="Times New Roman"/>
              </a:rPr>
              <a:t> </a:t>
            </a:r>
            <a:r>
              <a:rPr lang="en-US" dirty="0" err="1" smtClean="0">
                <a:latin typeface="Times New Roman"/>
                <a:cs typeface="Times New Roman"/>
              </a:rPr>
              <a:t>bị</a:t>
            </a:r>
            <a:r>
              <a:rPr lang="en-US" dirty="0" smtClean="0">
                <a:latin typeface="Times New Roman"/>
                <a:cs typeface="Times New Roman"/>
              </a:rPr>
              <a:t> </a:t>
            </a:r>
            <a:r>
              <a:rPr lang="en-US" dirty="0" err="1" smtClean="0">
                <a:latin typeface="Times New Roman"/>
                <a:cs typeface="Times New Roman"/>
              </a:rPr>
              <a:t>loại</a:t>
            </a:r>
            <a:r>
              <a:rPr lang="en-US" dirty="0" smtClean="0">
                <a:latin typeface="Times New Roman"/>
                <a:cs typeface="Times New Roman"/>
              </a:rPr>
              <a:t> </a:t>
            </a:r>
            <a:r>
              <a:rPr lang="en-US" dirty="0" err="1" smtClean="0">
                <a:latin typeface="Times New Roman"/>
                <a:cs typeface="Times New Roman"/>
              </a:rPr>
              <a:t>bỏ</a:t>
            </a:r>
            <a:r>
              <a:rPr lang="en-US" dirty="0" smtClean="0">
                <a:latin typeface="Times New Roman"/>
                <a:cs typeface="Times New Roman"/>
              </a:rPr>
              <a:t> -&gt; </a:t>
            </a:r>
            <a:r>
              <a:rPr lang="en-US" dirty="0" err="1" smtClean="0">
                <a:latin typeface="Times New Roman"/>
                <a:cs typeface="Times New Roman"/>
              </a:rPr>
              <a:t>bình</a:t>
            </a:r>
            <a:r>
              <a:rPr lang="en-US" dirty="0" smtClean="0">
                <a:latin typeface="Times New Roman"/>
                <a:cs typeface="Times New Roman"/>
              </a:rPr>
              <a:t> </a:t>
            </a:r>
            <a:r>
              <a:rPr lang="en-US" dirty="0" err="1" smtClean="0">
                <a:latin typeface="Times New Roman"/>
                <a:cs typeface="Times New Roman"/>
              </a:rPr>
              <a:t>đẳng</a:t>
            </a:r>
            <a:r>
              <a:rPr lang="en-US" dirty="0" smtClean="0">
                <a:latin typeface="Times New Roman"/>
                <a:cs typeface="Times New Roman"/>
              </a:rPr>
              <a:t> </a:t>
            </a:r>
            <a:r>
              <a:rPr lang="en-US" dirty="0" err="1" smtClean="0">
                <a:latin typeface="Times New Roman"/>
                <a:cs typeface="Times New Roman"/>
              </a:rPr>
              <a:t>giới</a:t>
            </a:r>
            <a:endParaRPr lang="en-US" dirty="0" smtClean="0">
              <a:latin typeface="Times New Roman"/>
              <a:cs typeface="Times New Roman"/>
            </a:endParaRPr>
          </a:p>
          <a:p>
            <a:endParaRPr lang="en-US" dirty="0"/>
          </a:p>
        </p:txBody>
      </p:sp>
      <p:pic>
        <p:nvPicPr>
          <p:cNvPr id="5" name="Picture 6" descr="xhh10"/>
          <p:cNvPicPr>
            <a:picLocks noGrp="1" noChangeAspect="1" noChangeArrowheads="1"/>
          </p:cNvPicPr>
          <p:nvPr>
            <p:ph sz="quarter" idx="2"/>
          </p:nvPr>
        </p:nvPicPr>
        <p:blipFill>
          <a:blip r:embed="rId2"/>
          <a:srcRect/>
          <a:stretch>
            <a:fillRect/>
          </a:stretch>
        </p:blipFill>
        <p:spPr>
          <a:xfrm>
            <a:off x="4270375" y="1097280"/>
            <a:ext cx="4001428" cy="4586068"/>
          </a:xfr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1" dur="1000" fill="hold"/>
                                        <p:tgtEl>
                                          <p:spTgt spid="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50"/>
            <a:ext cx="8229600" cy="808245"/>
          </a:xfrm>
        </p:spPr>
        <p:txBody>
          <a:bodyPr>
            <a:normAutofit/>
          </a:bodyPr>
          <a:lstStyle/>
          <a:p>
            <a:pPr algn="ctr"/>
            <a:r>
              <a:rPr lang="en-US" sz="3600" b="1" dirty="0" smtClean="0">
                <a:latin typeface="Times New Roman"/>
                <a:cs typeface="Times New Roman"/>
              </a:rPr>
              <a:t>VẤN ĐỀ VIỆC LÀM</a:t>
            </a:r>
            <a:endParaRPr lang="en-US" sz="3600" b="1" dirty="0">
              <a:latin typeface="Times New Roman"/>
              <a:cs typeface="Times New Roman"/>
            </a:endParaRPr>
          </a:p>
        </p:txBody>
      </p:sp>
      <p:sp>
        <p:nvSpPr>
          <p:cNvPr id="3" name="Content Placeholder 2"/>
          <p:cNvSpPr>
            <a:spLocks noGrp="1"/>
          </p:cNvSpPr>
          <p:nvPr>
            <p:ph sz="quarter" idx="1"/>
          </p:nvPr>
        </p:nvSpPr>
        <p:spPr>
          <a:xfrm>
            <a:off x="343536" y="1600201"/>
            <a:ext cx="4057968" cy="4525963"/>
          </a:xfrm>
        </p:spPr>
        <p:txBody>
          <a:bodyPr>
            <a:normAutofit/>
          </a:bodyPr>
          <a:lstStyle/>
          <a:p>
            <a:pPr algn="just">
              <a:buNone/>
            </a:pPr>
            <a:r>
              <a:rPr lang="en-US" sz="2800" dirty="0" smtClean="0">
                <a:latin typeface="Times New Roman"/>
                <a:cs typeface="Times New Roman"/>
              </a:rPr>
              <a:t>•</a:t>
            </a:r>
            <a:r>
              <a:rPr lang="en-US" sz="2800" dirty="0" err="1" smtClean="0">
                <a:latin typeface="Times New Roman"/>
                <a:cs typeface="Times New Roman"/>
              </a:rPr>
              <a:t>Trình</a:t>
            </a:r>
            <a:r>
              <a:rPr lang="en-US" sz="2800" dirty="0" smtClean="0">
                <a:latin typeface="Times New Roman"/>
                <a:cs typeface="Times New Roman"/>
              </a:rPr>
              <a:t> </a:t>
            </a:r>
            <a:r>
              <a:rPr lang="en-US" sz="2800" dirty="0" err="1" smtClean="0">
                <a:latin typeface="Times New Roman"/>
                <a:cs typeface="Times New Roman"/>
              </a:rPr>
              <a:t>độ</a:t>
            </a:r>
            <a:r>
              <a:rPr lang="en-US" sz="2800" dirty="0" smtClean="0">
                <a:latin typeface="Times New Roman"/>
                <a:cs typeface="Times New Roman"/>
              </a:rPr>
              <a:t> </a:t>
            </a:r>
            <a:r>
              <a:rPr lang="en-US" sz="2800" dirty="0" err="1" smtClean="0">
                <a:latin typeface="Times New Roman"/>
                <a:cs typeface="Times New Roman"/>
              </a:rPr>
              <a:t>học</a:t>
            </a:r>
            <a:r>
              <a:rPr lang="en-US" sz="2800" dirty="0" smtClean="0">
                <a:latin typeface="Times New Roman"/>
                <a:cs typeface="Times New Roman"/>
              </a:rPr>
              <a:t> </a:t>
            </a:r>
            <a:r>
              <a:rPr lang="en-US" sz="2800" dirty="0" err="1" smtClean="0">
                <a:latin typeface="Times New Roman"/>
                <a:cs typeface="Times New Roman"/>
              </a:rPr>
              <a:t>vấn</a:t>
            </a:r>
            <a:r>
              <a:rPr lang="en-US" sz="2800" dirty="0" smtClean="0">
                <a:latin typeface="Times New Roman"/>
                <a:cs typeface="Times New Roman"/>
              </a:rPr>
              <a:t> </a:t>
            </a:r>
            <a:r>
              <a:rPr lang="en-US" sz="2800" dirty="0" err="1" smtClean="0">
                <a:latin typeface="Times New Roman"/>
                <a:cs typeface="Times New Roman"/>
              </a:rPr>
              <a:t>thấp</a:t>
            </a:r>
            <a:r>
              <a:rPr lang="en-US" sz="2800" dirty="0">
                <a:latin typeface="Times New Roman"/>
                <a:cs typeface="Times New Roman"/>
              </a:rPr>
              <a:t> </a:t>
            </a:r>
            <a:r>
              <a:rPr lang="en-US" sz="2800" dirty="0" err="1" smtClean="0">
                <a:latin typeface="Times New Roman"/>
                <a:cs typeface="Times New Roman"/>
              </a:rPr>
              <a:t>dẫn</a:t>
            </a:r>
            <a:r>
              <a:rPr lang="en-US" sz="2800" dirty="0" smtClean="0">
                <a:latin typeface="Times New Roman"/>
                <a:cs typeface="Times New Roman"/>
              </a:rPr>
              <a:t> </a:t>
            </a:r>
            <a:r>
              <a:rPr lang="en-US" sz="2800" dirty="0" err="1" smtClean="0">
                <a:latin typeface="Times New Roman"/>
                <a:cs typeface="Times New Roman"/>
              </a:rPr>
              <a:t>đến</a:t>
            </a:r>
            <a:r>
              <a:rPr lang="en-US" sz="2800" dirty="0" smtClean="0">
                <a:latin typeface="Times New Roman"/>
                <a:cs typeface="Times New Roman"/>
              </a:rPr>
              <a:t> </a:t>
            </a:r>
            <a:r>
              <a:rPr lang="en-US" sz="2800" dirty="0" err="1" smtClean="0">
                <a:latin typeface="Times New Roman"/>
                <a:cs typeface="Times New Roman"/>
              </a:rPr>
              <a:t>không</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chuyên</a:t>
            </a:r>
            <a:r>
              <a:rPr lang="en-US" sz="2800" dirty="0" smtClean="0">
                <a:latin typeface="Times New Roman"/>
                <a:cs typeface="Times New Roman"/>
              </a:rPr>
              <a:t> </a:t>
            </a:r>
            <a:r>
              <a:rPr lang="en-US" sz="2800" dirty="0" err="1" smtClean="0">
                <a:latin typeface="Times New Roman"/>
                <a:cs typeface="Times New Roman"/>
              </a:rPr>
              <a:t>môn</a:t>
            </a:r>
            <a:r>
              <a:rPr lang="en-US" sz="2800" dirty="0" smtClean="0">
                <a:latin typeface="Times New Roman"/>
                <a:cs typeface="Times New Roman"/>
              </a:rPr>
              <a:t> </a:t>
            </a:r>
            <a:r>
              <a:rPr lang="en-US" sz="2800" dirty="0" err="1" smtClean="0">
                <a:latin typeface="Times New Roman"/>
                <a:cs typeface="Times New Roman"/>
              </a:rPr>
              <a:t>kỹ</a:t>
            </a:r>
            <a:r>
              <a:rPr lang="en-US" sz="2800" dirty="0" smtClean="0">
                <a:latin typeface="Times New Roman"/>
                <a:cs typeface="Times New Roman"/>
              </a:rPr>
              <a:t> </a:t>
            </a:r>
            <a:r>
              <a:rPr lang="en-US" sz="2800" dirty="0" err="1" smtClean="0">
                <a:latin typeface="Times New Roman"/>
                <a:cs typeface="Times New Roman"/>
              </a:rPr>
              <a:t>thuật</a:t>
            </a:r>
            <a:r>
              <a:rPr lang="en-US" sz="2800" dirty="0" smtClean="0">
                <a:latin typeface="Times New Roman"/>
                <a:cs typeface="Times New Roman"/>
              </a:rPr>
              <a:t> </a:t>
            </a:r>
            <a:r>
              <a:rPr lang="en-US" sz="2800" dirty="0" err="1" smtClean="0">
                <a:latin typeface="Times New Roman"/>
                <a:cs typeface="Times New Roman"/>
              </a:rPr>
              <a:t>cao</a:t>
            </a:r>
            <a:r>
              <a:rPr lang="en-US" sz="2800" dirty="0" smtClean="0">
                <a:latin typeface="Times New Roman"/>
                <a:cs typeface="Times New Roman"/>
              </a:rPr>
              <a:t>.</a:t>
            </a:r>
          </a:p>
          <a:p>
            <a:pPr algn="just">
              <a:buNone/>
            </a:pPr>
            <a:r>
              <a:rPr lang="en-US" sz="2800" dirty="0" smtClean="0">
                <a:latin typeface="Times New Roman"/>
                <a:cs typeface="Times New Roman"/>
              </a:rPr>
              <a:t>•</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làm</a:t>
            </a:r>
            <a:r>
              <a:rPr lang="en-US" sz="2800" dirty="0" smtClean="0">
                <a:latin typeface="Times New Roman"/>
                <a:cs typeface="Times New Roman"/>
              </a:rPr>
              <a:t> </a:t>
            </a:r>
            <a:r>
              <a:rPr lang="en-US" sz="2800" dirty="0" err="1" smtClean="0">
                <a:latin typeface="Times New Roman"/>
                <a:cs typeface="Times New Roman"/>
              </a:rPr>
              <a:t>chủ</a:t>
            </a:r>
            <a:r>
              <a:rPr lang="en-US" sz="2800" dirty="0" smtClean="0">
                <a:latin typeface="Times New Roman"/>
                <a:cs typeface="Times New Roman"/>
              </a:rPr>
              <a:t> </a:t>
            </a:r>
            <a:r>
              <a:rPr lang="en-US" sz="2800" dirty="0" err="1" smtClean="0">
                <a:latin typeface="Times New Roman"/>
                <a:cs typeface="Times New Roman"/>
              </a:rPr>
              <a:t>yếu</a:t>
            </a:r>
            <a:r>
              <a:rPr lang="en-US" sz="2800" dirty="0" smtClean="0">
                <a:latin typeface="Times New Roman"/>
                <a:cs typeface="Times New Roman"/>
              </a:rPr>
              <a:t> </a:t>
            </a:r>
            <a:r>
              <a:rPr lang="en-US" sz="2800" dirty="0" err="1" smtClean="0">
                <a:latin typeface="Times New Roman"/>
                <a:cs typeface="Times New Roman"/>
              </a:rPr>
              <a:t>là</a:t>
            </a:r>
            <a:r>
              <a:rPr lang="en-US" sz="2800" dirty="0" smtClean="0">
                <a:latin typeface="Times New Roman"/>
                <a:cs typeface="Times New Roman"/>
              </a:rPr>
              <a:t> </a:t>
            </a:r>
            <a:r>
              <a:rPr lang="en-US" sz="2800" dirty="0" err="1" smtClean="0">
                <a:latin typeface="Times New Roman"/>
                <a:cs typeface="Times New Roman"/>
              </a:rPr>
              <a:t>nông</a:t>
            </a:r>
            <a:r>
              <a:rPr lang="en-US" sz="2800" dirty="0" smtClean="0">
                <a:latin typeface="Times New Roman"/>
                <a:cs typeface="Times New Roman"/>
              </a:rPr>
              <a:t> </a:t>
            </a:r>
            <a:r>
              <a:rPr lang="en-US" sz="2800" dirty="0" err="1" smtClean="0">
                <a:latin typeface="Times New Roman"/>
                <a:cs typeface="Times New Roman"/>
              </a:rPr>
              <a:t>nghiệp</a:t>
            </a:r>
            <a:r>
              <a:rPr lang="en-US" sz="2800" dirty="0" smtClean="0">
                <a:latin typeface="Times New Roman"/>
                <a:cs typeface="Times New Roman"/>
              </a:rPr>
              <a:t> </a:t>
            </a:r>
            <a:r>
              <a:rPr lang="en-US" sz="2800" dirty="0" err="1" smtClean="0">
                <a:latin typeface="Times New Roman"/>
                <a:cs typeface="Times New Roman"/>
              </a:rPr>
              <a:t>sử</a:t>
            </a:r>
            <a:r>
              <a:rPr lang="en-US" sz="2800" dirty="0" smtClean="0">
                <a:latin typeface="Times New Roman"/>
                <a:cs typeface="Times New Roman"/>
              </a:rPr>
              <a:t> </a:t>
            </a:r>
            <a:r>
              <a:rPr lang="en-US" sz="2800" dirty="0" err="1" smtClean="0">
                <a:latin typeface="Times New Roman"/>
                <a:cs typeface="Times New Roman"/>
              </a:rPr>
              <a:t>dụng</a:t>
            </a:r>
            <a:r>
              <a:rPr lang="en-US" sz="2800" dirty="0" smtClean="0">
                <a:latin typeface="Times New Roman"/>
                <a:cs typeface="Times New Roman"/>
              </a:rPr>
              <a:t> </a:t>
            </a:r>
            <a:r>
              <a:rPr lang="en-US" sz="2800" dirty="0" err="1" smtClean="0">
                <a:latin typeface="Times New Roman"/>
                <a:cs typeface="Times New Roman"/>
              </a:rPr>
              <a:t>sức</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a:t>
            </a:r>
          </a:p>
          <a:p>
            <a:pPr marL="0" indent="0" algn="just">
              <a:buNone/>
            </a:pPr>
            <a:r>
              <a:rPr lang="en-US" sz="2800" dirty="0" smtClean="0">
                <a:latin typeface="Times New Roman"/>
                <a:cs typeface="Times New Roman"/>
              </a:rPr>
              <a:t>=&gt; </a:t>
            </a:r>
            <a:r>
              <a:rPr lang="en-US" sz="2800" dirty="0" err="1" smtClean="0">
                <a:latin typeface="Times New Roman"/>
                <a:cs typeface="Times New Roman"/>
              </a:rPr>
              <a:t>Vai</a:t>
            </a:r>
            <a:r>
              <a:rPr lang="en-US" sz="2800" dirty="0" smtClean="0">
                <a:latin typeface="Times New Roman"/>
                <a:cs typeface="Times New Roman"/>
              </a:rPr>
              <a:t> </a:t>
            </a:r>
            <a:r>
              <a:rPr lang="en-US" sz="2800" dirty="0" err="1" smtClean="0">
                <a:latin typeface="Times New Roman"/>
                <a:cs typeface="Times New Roman"/>
              </a:rPr>
              <a:t>trò</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đàn</a:t>
            </a:r>
            <a:r>
              <a:rPr lang="en-US" sz="2800" dirty="0" smtClean="0">
                <a:latin typeface="Times New Roman"/>
                <a:cs typeface="Times New Roman"/>
              </a:rPr>
              <a:t> </a:t>
            </a:r>
            <a:r>
              <a:rPr lang="en-US" sz="2800" dirty="0" err="1" smtClean="0">
                <a:latin typeface="Times New Roman"/>
                <a:cs typeface="Times New Roman"/>
              </a:rPr>
              <a:t>ông</a:t>
            </a:r>
            <a:r>
              <a:rPr lang="en-US" sz="2800" dirty="0" smtClean="0">
                <a:latin typeface="Times New Roman"/>
                <a:cs typeface="Times New Roman"/>
              </a:rPr>
              <a:t> </a:t>
            </a:r>
            <a:r>
              <a:rPr lang="en-US" sz="2800" dirty="0" err="1" smtClean="0">
                <a:latin typeface="Times New Roman"/>
                <a:cs typeface="Times New Roman"/>
              </a:rPr>
              <a:t>được</a:t>
            </a:r>
            <a:r>
              <a:rPr lang="en-US" sz="2800" dirty="0" smtClean="0">
                <a:latin typeface="Times New Roman"/>
                <a:cs typeface="Times New Roman"/>
              </a:rPr>
              <a:t> </a:t>
            </a:r>
            <a:r>
              <a:rPr lang="en-US" sz="2800" dirty="0" err="1" smtClean="0">
                <a:latin typeface="Times New Roman"/>
                <a:cs typeface="Times New Roman"/>
              </a:rPr>
              <a:t>đề</a:t>
            </a:r>
            <a:r>
              <a:rPr lang="en-US" sz="2800" dirty="0" smtClean="0">
                <a:latin typeface="Times New Roman"/>
                <a:cs typeface="Times New Roman"/>
              </a:rPr>
              <a:t> </a:t>
            </a:r>
            <a:r>
              <a:rPr lang="en-US" sz="2800" dirty="0" err="1" smtClean="0">
                <a:latin typeface="Times New Roman"/>
                <a:cs typeface="Times New Roman"/>
              </a:rPr>
              <a:t>cao</a:t>
            </a:r>
            <a:r>
              <a:rPr lang="en-US" sz="2800" dirty="0" smtClean="0">
                <a:latin typeface="Times New Roman"/>
                <a:cs typeface="Times New Roman"/>
              </a:rPr>
              <a:t> -&gt; </a:t>
            </a:r>
            <a:r>
              <a:rPr lang="en-US" sz="2800" dirty="0" err="1" smtClean="0">
                <a:latin typeface="Times New Roman"/>
                <a:cs typeface="Times New Roman"/>
              </a:rPr>
              <a:t>vị</a:t>
            </a:r>
            <a:r>
              <a:rPr lang="en-US" sz="2800" dirty="0" smtClean="0">
                <a:latin typeface="Times New Roman"/>
                <a:cs typeface="Times New Roman"/>
              </a:rPr>
              <a:t> </a:t>
            </a:r>
            <a:r>
              <a:rPr lang="en-US" sz="2800" dirty="0" err="1" smtClean="0">
                <a:latin typeface="Times New Roman"/>
                <a:cs typeface="Times New Roman"/>
              </a:rPr>
              <a:t>trí</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phụ</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bị</a:t>
            </a:r>
            <a:r>
              <a:rPr lang="en-US" sz="2800" dirty="0" smtClean="0">
                <a:latin typeface="Times New Roman"/>
                <a:cs typeface="Times New Roman"/>
              </a:rPr>
              <a:t> </a:t>
            </a:r>
            <a:r>
              <a:rPr lang="en-US" sz="2800" dirty="0" err="1" smtClean="0">
                <a:latin typeface="Times New Roman"/>
                <a:cs typeface="Times New Roman"/>
              </a:rPr>
              <a:t>hạ</a:t>
            </a:r>
            <a:r>
              <a:rPr lang="en-US" sz="2800" dirty="0" smtClean="0">
                <a:latin typeface="Times New Roman"/>
                <a:cs typeface="Times New Roman"/>
              </a:rPr>
              <a:t> </a:t>
            </a:r>
            <a:r>
              <a:rPr lang="en-US" sz="2800" dirty="0" err="1" smtClean="0">
                <a:latin typeface="Times New Roman"/>
                <a:cs typeface="Times New Roman"/>
              </a:rPr>
              <a:t>xuống</a:t>
            </a:r>
            <a:r>
              <a:rPr lang="en-US" sz="2800" dirty="0" smtClean="0">
                <a:latin typeface="Times New Roman"/>
                <a:cs typeface="Times New Roman"/>
              </a:rPr>
              <a:t>.</a:t>
            </a:r>
          </a:p>
        </p:txBody>
      </p:sp>
      <p:sp>
        <p:nvSpPr>
          <p:cNvPr id="5" name="TextBox 4"/>
          <p:cNvSpPr txBox="1"/>
          <p:nvPr/>
        </p:nvSpPr>
        <p:spPr>
          <a:xfrm>
            <a:off x="343536" y="783995"/>
            <a:ext cx="4171632" cy="523220"/>
          </a:xfrm>
          <a:prstGeom prst="rect">
            <a:avLst/>
          </a:prstGeom>
          <a:noFill/>
        </p:spPr>
        <p:txBody>
          <a:bodyPr wrap="square" rtlCol="0">
            <a:spAutoFit/>
          </a:bodyPr>
          <a:lstStyle/>
          <a:p>
            <a:pPr algn="ctr"/>
            <a:r>
              <a:rPr lang="en-US" sz="2800" b="1" dirty="0" err="1" smtClean="0">
                <a:latin typeface="Times New Roman"/>
                <a:cs typeface="Times New Roman"/>
              </a:rPr>
              <a:t>Nhóm</a:t>
            </a:r>
            <a:r>
              <a:rPr lang="en-US" sz="2800" b="1" dirty="0" smtClean="0">
                <a:latin typeface="Times New Roman"/>
                <a:cs typeface="Times New Roman"/>
              </a:rPr>
              <a:t> </a:t>
            </a:r>
            <a:r>
              <a:rPr lang="en-US" sz="2800" b="1" dirty="0" err="1" smtClean="0">
                <a:latin typeface="Times New Roman"/>
                <a:cs typeface="Times New Roman"/>
              </a:rPr>
              <a:t>người</a:t>
            </a:r>
            <a:r>
              <a:rPr lang="en-US" sz="2800" b="1" dirty="0" smtClean="0">
                <a:latin typeface="Times New Roman"/>
                <a:cs typeface="Times New Roman"/>
              </a:rPr>
              <a:t> </a:t>
            </a:r>
            <a:r>
              <a:rPr lang="en-US" sz="2800" b="1" dirty="0" err="1" smtClean="0">
                <a:latin typeface="Times New Roman"/>
                <a:cs typeface="Times New Roman"/>
              </a:rPr>
              <a:t>nghèo</a:t>
            </a:r>
            <a:endParaRPr lang="en-US" sz="2800" b="1" dirty="0">
              <a:latin typeface="Times New Roman"/>
              <a:cs typeface="Times New Roman"/>
            </a:endParaRPr>
          </a:p>
        </p:txBody>
      </p:sp>
      <p:sp>
        <p:nvSpPr>
          <p:cNvPr id="6" name="TextBox 5"/>
          <p:cNvSpPr txBox="1"/>
          <p:nvPr/>
        </p:nvSpPr>
        <p:spPr>
          <a:xfrm>
            <a:off x="5377440" y="783996"/>
            <a:ext cx="3104179" cy="523220"/>
          </a:xfrm>
          <a:prstGeom prst="rect">
            <a:avLst/>
          </a:prstGeom>
          <a:noFill/>
        </p:spPr>
        <p:txBody>
          <a:bodyPr wrap="square" rtlCol="0">
            <a:spAutoFit/>
          </a:bodyPr>
          <a:lstStyle/>
          <a:p>
            <a:r>
              <a:rPr lang="en-US" sz="2800" b="1" dirty="0" err="1" smtClean="0">
                <a:latin typeface="Times New Roman"/>
                <a:cs typeface="Times New Roman"/>
              </a:rPr>
              <a:t>Nhóm</a:t>
            </a:r>
            <a:r>
              <a:rPr lang="en-US" sz="2800" b="1" dirty="0" smtClean="0">
                <a:latin typeface="Times New Roman"/>
                <a:cs typeface="Times New Roman"/>
              </a:rPr>
              <a:t> </a:t>
            </a:r>
            <a:r>
              <a:rPr lang="en-US" sz="2800" b="1" dirty="0" err="1" smtClean="0">
                <a:latin typeface="Times New Roman"/>
                <a:cs typeface="Times New Roman"/>
              </a:rPr>
              <a:t>người</a:t>
            </a:r>
            <a:r>
              <a:rPr lang="en-US" sz="2800" b="1" dirty="0" smtClean="0">
                <a:latin typeface="Times New Roman"/>
                <a:cs typeface="Times New Roman"/>
              </a:rPr>
              <a:t> </a:t>
            </a:r>
            <a:r>
              <a:rPr lang="en-US" sz="2800" b="1" dirty="0" err="1" smtClean="0">
                <a:latin typeface="Times New Roman"/>
                <a:cs typeface="Times New Roman"/>
              </a:rPr>
              <a:t>giàu</a:t>
            </a:r>
            <a:endParaRPr lang="en-US" sz="2800" b="1" dirty="0">
              <a:latin typeface="Times New Roman"/>
              <a:cs typeface="Times New Roman"/>
            </a:endParaRPr>
          </a:p>
        </p:txBody>
      </p:sp>
      <p:sp>
        <p:nvSpPr>
          <p:cNvPr id="7" name="TextBox 6"/>
          <p:cNvSpPr txBox="1"/>
          <p:nvPr/>
        </p:nvSpPr>
        <p:spPr>
          <a:xfrm>
            <a:off x="4975417" y="1600201"/>
            <a:ext cx="3936467" cy="4401205"/>
          </a:xfrm>
          <a:prstGeom prst="rect">
            <a:avLst/>
          </a:prstGeom>
          <a:noFill/>
        </p:spPr>
        <p:txBody>
          <a:bodyPr wrap="square" rtlCol="0">
            <a:spAutoFit/>
          </a:bodyPr>
          <a:lstStyle/>
          <a:p>
            <a:pPr marL="457200" indent="-457200" algn="just">
              <a:buFont typeface="Arial"/>
              <a:buChar char="•"/>
            </a:pPr>
            <a:r>
              <a:rPr lang="en-US" sz="2800" dirty="0" err="1" smtClean="0">
                <a:latin typeface="Times New Roman"/>
                <a:cs typeface="Times New Roman"/>
              </a:rPr>
              <a:t>Trình</a:t>
            </a:r>
            <a:r>
              <a:rPr lang="en-US" sz="2800" dirty="0" smtClean="0">
                <a:latin typeface="Times New Roman"/>
                <a:cs typeface="Times New Roman"/>
              </a:rPr>
              <a:t> </a:t>
            </a:r>
            <a:r>
              <a:rPr lang="en-US" sz="2800" dirty="0" err="1" smtClean="0">
                <a:latin typeface="Times New Roman"/>
                <a:cs typeface="Times New Roman"/>
              </a:rPr>
              <a:t>độ</a:t>
            </a:r>
            <a:r>
              <a:rPr lang="en-US" sz="2800" dirty="0" smtClean="0">
                <a:latin typeface="Times New Roman"/>
                <a:cs typeface="Times New Roman"/>
              </a:rPr>
              <a:t> </a:t>
            </a:r>
            <a:r>
              <a:rPr lang="en-US" sz="2800" dirty="0" err="1" smtClean="0">
                <a:latin typeface="Times New Roman"/>
                <a:cs typeface="Times New Roman"/>
              </a:rPr>
              <a:t>học</a:t>
            </a:r>
            <a:r>
              <a:rPr lang="en-US" sz="2800" dirty="0" smtClean="0">
                <a:latin typeface="Times New Roman"/>
                <a:cs typeface="Times New Roman"/>
              </a:rPr>
              <a:t> </a:t>
            </a:r>
            <a:r>
              <a:rPr lang="en-US" sz="2800" dirty="0" err="1" smtClean="0">
                <a:latin typeface="Times New Roman"/>
                <a:cs typeface="Times New Roman"/>
              </a:rPr>
              <a:t>vấn</a:t>
            </a:r>
            <a:r>
              <a:rPr lang="en-US" sz="2800" dirty="0" smtClean="0">
                <a:latin typeface="Times New Roman"/>
                <a:cs typeface="Times New Roman"/>
              </a:rPr>
              <a:t>, </a:t>
            </a:r>
            <a:r>
              <a:rPr lang="en-US" sz="2800" dirty="0" err="1" smtClean="0">
                <a:latin typeface="Times New Roman"/>
                <a:cs typeface="Times New Roman"/>
              </a:rPr>
              <a:t>chuyên</a:t>
            </a:r>
            <a:r>
              <a:rPr lang="en-US" sz="2800" dirty="0" smtClean="0">
                <a:latin typeface="Times New Roman"/>
                <a:cs typeface="Times New Roman"/>
              </a:rPr>
              <a:t> </a:t>
            </a:r>
            <a:r>
              <a:rPr lang="en-US" sz="2800" dirty="0" err="1" smtClean="0">
                <a:latin typeface="Times New Roman"/>
                <a:cs typeface="Times New Roman"/>
              </a:rPr>
              <a:t>môn</a:t>
            </a:r>
            <a:r>
              <a:rPr lang="en-US" sz="2800" dirty="0" smtClean="0">
                <a:latin typeface="Times New Roman"/>
                <a:cs typeface="Times New Roman"/>
              </a:rPr>
              <a:t> </a:t>
            </a:r>
            <a:r>
              <a:rPr lang="en-US" sz="2800" dirty="0" err="1" smtClean="0">
                <a:latin typeface="Times New Roman"/>
                <a:cs typeface="Times New Roman"/>
              </a:rPr>
              <a:t>kỹ</a:t>
            </a:r>
            <a:r>
              <a:rPr lang="en-US" sz="2800" dirty="0" smtClean="0">
                <a:latin typeface="Times New Roman"/>
                <a:cs typeface="Times New Roman"/>
              </a:rPr>
              <a:t> </a:t>
            </a:r>
            <a:r>
              <a:rPr lang="en-US" sz="2800" dirty="0" err="1" smtClean="0">
                <a:latin typeface="Times New Roman"/>
                <a:cs typeface="Times New Roman"/>
              </a:rPr>
              <a:t>thuật</a:t>
            </a:r>
            <a:r>
              <a:rPr lang="en-US" sz="2800" dirty="0" smtClean="0">
                <a:latin typeface="Times New Roman"/>
                <a:cs typeface="Times New Roman"/>
              </a:rPr>
              <a:t> </a:t>
            </a:r>
            <a:r>
              <a:rPr lang="en-US" sz="2800" dirty="0" err="1" smtClean="0">
                <a:latin typeface="Times New Roman"/>
                <a:cs typeface="Times New Roman"/>
              </a:rPr>
              <a:t>cao</a:t>
            </a:r>
            <a:r>
              <a:rPr lang="en-US" sz="2800" dirty="0" smtClean="0">
                <a:latin typeface="Times New Roman"/>
                <a:cs typeface="Times New Roman"/>
              </a:rPr>
              <a:t>.</a:t>
            </a:r>
          </a:p>
          <a:p>
            <a:pPr marL="457200" indent="-457200" algn="just">
              <a:buFont typeface="Arial"/>
              <a:buChar char="•"/>
            </a:pPr>
            <a:r>
              <a:rPr lang="en-US" sz="2800" dirty="0" err="1" smtClean="0">
                <a:latin typeface="Times New Roman"/>
                <a:cs typeface="Times New Roman"/>
              </a:rPr>
              <a:t>Công</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tạo</a:t>
            </a: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a:t>
            </a:r>
            <a:r>
              <a:rPr lang="en-US" sz="2800" dirty="0" err="1" smtClean="0">
                <a:latin typeface="Times New Roman"/>
                <a:cs typeface="Times New Roman"/>
              </a:rPr>
              <a:t>kiện</a:t>
            </a:r>
            <a:r>
              <a:rPr lang="en-US" sz="2800" dirty="0" smtClean="0">
                <a:latin typeface="Times New Roman"/>
                <a:cs typeface="Times New Roman"/>
              </a:rPr>
              <a:t> </a:t>
            </a:r>
            <a:r>
              <a:rPr lang="en-US" sz="2800" dirty="0" err="1" smtClean="0">
                <a:latin typeface="Times New Roman"/>
                <a:cs typeface="Times New Roman"/>
              </a:rPr>
              <a:t>cho</a:t>
            </a:r>
            <a:r>
              <a:rPr lang="en-US" sz="2800" dirty="0" smtClean="0">
                <a:latin typeface="Times New Roman"/>
                <a:cs typeface="Times New Roman"/>
              </a:rPr>
              <a:t> </a:t>
            </a:r>
            <a:r>
              <a:rPr lang="en-US" sz="2800" dirty="0" err="1" smtClean="0">
                <a:latin typeface="Times New Roman"/>
                <a:cs typeface="Times New Roman"/>
              </a:rPr>
              <a:t>cả</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a:t>
            </a:r>
          </a:p>
          <a:p>
            <a:pPr marL="457200" indent="-457200" algn="just">
              <a:buFont typeface="Arial"/>
              <a:buChar char="•"/>
            </a:pPr>
            <a:r>
              <a:rPr lang="en-US" sz="2800" dirty="0" err="1" smtClean="0">
                <a:latin typeface="Times New Roman"/>
                <a:cs typeface="Times New Roman"/>
              </a:rPr>
              <a:t>Coi</a:t>
            </a:r>
            <a:r>
              <a:rPr lang="en-US" sz="2800" dirty="0" smtClean="0">
                <a:latin typeface="Times New Roman"/>
                <a:cs typeface="Times New Roman"/>
              </a:rPr>
              <a:t> </a:t>
            </a:r>
            <a:r>
              <a:rPr lang="en-US" sz="2800" dirty="0" err="1" smtClean="0">
                <a:latin typeface="Times New Roman"/>
                <a:cs typeface="Times New Roman"/>
              </a:rPr>
              <a:t>trọng</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phụ</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a:t>
            </a:r>
          </a:p>
          <a:p>
            <a:pPr algn="just"/>
            <a:r>
              <a:rPr lang="en-US" sz="2800" dirty="0" smtClean="0">
                <a:latin typeface="Times New Roman"/>
                <a:cs typeface="Times New Roman"/>
              </a:rPr>
              <a:t>=&gt; </a:t>
            </a:r>
            <a:r>
              <a:rPr lang="en-US" sz="2800" dirty="0" err="1" smtClean="0">
                <a:latin typeface="Times New Roman"/>
                <a:cs typeface="Times New Roman"/>
              </a:rPr>
              <a:t>Vai</a:t>
            </a:r>
            <a:r>
              <a:rPr lang="en-US" sz="2800" dirty="0" smtClean="0">
                <a:latin typeface="Times New Roman"/>
                <a:cs typeface="Times New Roman"/>
              </a:rPr>
              <a:t> </a:t>
            </a:r>
            <a:r>
              <a:rPr lang="en-US" sz="2800" dirty="0" err="1" smtClean="0">
                <a:latin typeface="Times New Roman"/>
                <a:cs typeface="Times New Roman"/>
              </a:rPr>
              <a:t>trò</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phụ</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đàn</a:t>
            </a:r>
            <a:r>
              <a:rPr lang="en-US" sz="2800" dirty="0" smtClean="0">
                <a:latin typeface="Times New Roman"/>
                <a:cs typeface="Times New Roman"/>
              </a:rPr>
              <a:t> </a:t>
            </a:r>
            <a:r>
              <a:rPr lang="en-US" sz="2800" dirty="0" err="1" smtClean="0">
                <a:latin typeface="Times New Roman"/>
                <a:cs typeface="Times New Roman"/>
              </a:rPr>
              <a:t>ông</a:t>
            </a:r>
            <a:r>
              <a:rPr lang="en-US" sz="2800" dirty="0" smtClean="0">
                <a:latin typeface="Times New Roman"/>
                <a:cs typeface="Times New Roman"/>
              </a:rPr>
              <a:t> = </a:t>
            </a:r>
            <a:r>
              <a:rPr lang="en-US" sz="2800" dirty="0" err="1" smtClean="0">
                <a:latin typeface="Times New Roman"/>
                <a:cs typeface="Times New Roman"/>
              </a:rPr>
              <a:t>nhau</a:t>
            </a:r>
            <a:r>
              <a:rPr lang="en-US" sz="2800" dirty="0" smtClean="0">
                <a:latin typeface="Times New Roman"/>
                <a:cs typeface="Times New Roman"/>
              </a:rPr>
              <a:t> -&gt;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a:t>
            </a:r>
          </a:p>
        </p:txBody>
      </p:sp>
    </p:spTree>
    <p:extLst>
      <p:ext uri="{BB962C8B-B14F-4D97-AF65-F5344CB8AC3E}">
        <p14:creationId xmlns="" xmlns:p14="http://schemas.microsoft.com/office/powerpoint/2010/main" val="39481114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to="" calcmode="lin" valueType="num">
                                      <p:cBhvr>
                                        <p:cTn id="20" dur="1" fill="hold"/>
                                        <p:tgtEl>
                                          <p:spTgt spid="3">
                                            <p:txEl>
                                              <p:pRg st="0" end="0"/>
                                            </p:txEl>
                                          </p:spTgt>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to="" calcmode="lin" valueType="num">
                                      <p:cBhvr>
                                        <p:cTn id="25" dur="1" fill="hold"/>
                                        <p:tgtEl>
                                          <p:spTgt spid="3">
                                            <p:txEl>
                                              <p:pRg st="1" end="1"/>
                                            </p:txEl>
                                          </p:spTgt>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to="" calcmode="lin" valueType="num">
                                      <p:cBhvr>
                                        <p:cTn id="30" dur="1" fill="hold"/>
                                        <p:tgtEl>
                                          <p:spTgt spid="3">
                                            <p:txEl>
                                              <p:pRg st="2" end="2"/>
                                            </p:txEl>
                                          </p:spTgt>
                                        </p:tgtEl>
                                        <p:attrNameLst>
                                          <p:attrName/>
                                        </p:attrNameLst>
                                      </p:cBhvr>
                                    </p:anim>
                                  </p:childTnLst>
                                </p:cTn>
                              </p:par>
                              <p:par>
                                <p:cTn id="31" presetID="24"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to="" calcmode="lin" valueType="num">
                                      <p:cBhvr>
                                        <p:cTn id="33"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6889"/>
            <a:ext cx="7467600" cy="263769"/>
          </a:xfrm>
        </p:spPr>
        <p:txBody>
          <a:bodyPr>
            <a:noAutofit/>
          </a:bodyPr>
          <a:lstStyle/>
          <a:p>
            <a:pPr algn="just"/>
            <a:r>
              <a:rPr lang="en-US" sz="1600" b="1" i="1" dirty="0" err="1" smtClean="0"/>
              <a:t>Thời</a:t>
            </a:r>
            <a:r>
              <a:rPr lang="en-US" sz="1600" b="1" i="1" dirty="0" smtClean="0"/>
              <a:t> </a:t>
            </a:r>
            <a:r>
              <a:rPr lang="en-US" sz="1600" b="1" i="1" dirty="0" err="1" smtClean="0"/>
              <a:t>gian</a:t>
            </a:r>
            <a:r>
              <a:rPr lang="en-US" sz="1600" b="1" i="1" dirty="0" smtClean="0"/>
              <a:t> </a:t>
            </a:r>
            <a:r>
              <a:rPr lang="en-US" sz="1600" b="1" i="1" dirty="0" err="1" smtClean="0"/>
              <a:t>phụ</a:t>
            </a:r>
            <a:r>
              <a:rPr lang="en-US" sz="1600" b="1" i="1" dirty="0" smtClean="0"/>
              <a:t> </a:t>
            </a:r>
            <a:r>
              <a:rPr lang="en-US" sz="1600" b="1" i="1" dirty="0" err="1" smtClean="0"/>
              <a:t>nữ</a:t>
            </a:r>
            <a:r>
              <a:rPr lang="en-US" sz="1600" b="1" i="1" dirty="0" smtClean="0"/>
              <a:t> </a:t>
            </a:r>
            <a:r>
              <a:rPr lang="en-US" sz="1600" b="1" i="1" dirty="0" err="1" smtClean="0"/>
              <a:t>dành</a:t>
            </a:r>
            <a:r>
              <a:rPr lang="en-US" sz="1600" b="1" i="1" dirty="0" smtClean="0"/>
              <a:t> </a:t>
            </a:r>
            <a:r>
              <a:rPr lang="en-US" sz="1600" b="1" i="1" dirty="0" err="1" smtClean="0"/>
              <a:t>cho</a:t>
            </a:r>
            <a:r>
              <a:rPr lang="en-US" sz="1600" b="1" i="1" dirty="0" smtClean="0"/>
              <a:t> </a:t>
            </a:r>
            <a:r>
              <a:rPr lang="en-US" sz="1600" b="1" i="1" dirty="0" err="1" smtClean="0"/>
              <a:t>công</a:t>
            </a:r>
            <a:r>
              <a:rPr lang="en-US" sz="1600" b="1" i="1" dirty="0" smtClean="0"/>
              <a:t> </a:t>
            </a:r>
            <a:r>
              <a:rPr lang="en-US" sz="1600" b="1" i="1" dirty="0" err="1" smtClean="0"/>
              <a:t>việc</a:t>
            </a:r>
            <a:r>
              <a:rPr lang="en-US" sz="1600" b="1" i="1" dirty="0" smtClean="0"/>
              <a:t> </a:t>
            </a:r>
            <a:r>
              <a:rPr lang="en-US" sz="1600" b="1" i="1" dirty="0" err="1" smtClean="0"/>
              <a:t>nhà</a:t>
            </a:r>
            <a:r>
              <a:rPr lang="en-US" sz="1600" b="1" i="1" dirty="0" smtClean="0"/>
              <a:t> </a:t>
            </a:r>
            <a:r>
              <a:rPr lang="en-US" sz="1600" b="1" i="1" dirty="0" err="1" smtClean="0"/>
              <a:t>không</a:t>
            </a:r>
            <a:r>
              <a:rPr lang="en-US" sz="1600" b="1" i="1" dirty="0" smtClean="0"/>
              <a:t> </a:t>
            </a:r>
            <a:r>
              <a:rPr lang="en-US" sz="1600" b="1" i="1" dirty="0" err="1" smtClean="0"/>
              <a:t>được</a:t>
            </a:r>
            <a:r>
              <a:rPr lang="en-US" sz="1600" b="1" i="1" dirty="0" smtClean="0"/>
              <a:t> </a:t>
            </a:r>
            <a:r>
              <a:rPr lang="en-US" sz="1600" b="1" i="1" dirty="0" err="1" smtClean="0"/>
              <a:t>thù</a:t>
            </a:r>
            <a:r>
              <a:rPr lang="en-US" sz="1600" b="1" i="1" dirty="0" smtClean="0"/>
              <a:t> </a:t>
            </a:r>
            <a:r>
              <a:rPr lang="en-US" sz="1600" b="1" i="1" dirty="0" err="1" smtClean="0"/>
              <a:t>lao</a:t>
            </a:r>
            <a:r>
              <a:rPr lang="en-US" sz="1600" b="1" i="1" dirty="0" smtClean="0"/>
              <a:t> </a:t>
            </a:r>
            <a:r>
              <a:rPr lang="en-US" sz="1600" b="1" i="1" dirty="0" err="1" smtClean="0"/>
              <a:t>gấp</a:t>
            </a:r>
            <a:r>
              <a:rPr lang="en-US" sz="1600" b="1" i="1" dirty="0" smtClean="0"/>
              <a:t> </a:t>
            </a:r>
            <a:r>
              <a:rPr lang="en-US" sz="1600" b="1" i="1" dirty="0" err="1" smtClean="0"/>
              <a:t>đôi</a:t>
            </a:r>
            <a:r>
              <a:rPr lang="en-US" sz="1600" b="1" i="1" dirty="0" smtClean="0"/>
              <a:t> so </a:t>
            </a:r>
            <a:r>
              <a:rPr lang="en-US" sz="1600" b="1" i="1" dirty="0" err="1" smtClean="0"/>
              <a:t>với</a:t>
            </a:r>
            <a:r>
              <a:rPr lang="en-US" sz="1600" b="1" i="1" dirty="0" smtClean="0"/>
              <a:t> </a:t>
            </a:r>
            <a:r>
              <a:rPr lang="en-US" sz="1600" b="1" i="1" dirty="0" err="1" smtClean="0"/>
              <a:t>nam</a:t>
            </a:r>
            <a:r>
              <a:rPr lang="en-US" sz="1600" b="1" i="1" dirty="0" smtClean="0"/>
              <a:t> </a:t>
            </a:r>
            <a:r>
              <a:rPr lang="en-US" sz="1600" b="1" i="1" dirty="0" err="1" smtClean="0"/>
              <a:t>giới</a:t>
            </a:r>
            <a:r>
              <a:rPr lang="en-US" sz="1600" b="1" i="1" dirty="0" smtClean="0"/>
              <a:t>  </a:t>
            </a:r>
            <a:r>
              <a:rPr lang="en-US" sz="1600" b="1" dirty="0" err="1" smtClean="0"/>
              <a:t>Số</a:t>
            </a:r>
            <a:r>
              <a:rPr lang="en-US" sz="1600" b="1" dirty="0" smtClean="0"/>
              <a:t> </a:t>
            </a:r>
            <a:r>
              <a:rPr lang="en-US" sz="1600" b="1" dirty="0" err="1" smtClean="0"/>
              <a:t>giờ</a:t>
            </a:r>
            <a:r>
              <a:rPr lang="en-US" sz="1600" b="1" dirty="0" smtClean="0"/>
              <a:t> </a:t>
            </a:r>
            <a:r>
              <a:rPr lang="en-US" sz="1600" b="1" dirty="0" err="1" smtClean="0"/>
              <a:t>công</a:t>
            </a:r>
            <a:r>
              <a:rPr lang="en-US" sz="1600" b="1" dirty="0" smtClean="0"/>
              <a:t> </a:t>
            </a:r>
            <a:r>
              <a:rPr lang="en-US" sz="1600" b="1" dirty="0" err="1" smtClean="0"/>
              <a:t>lao</a:t>
            </a:r>
            <a:r>
              <a:rPr lang="en-US" sz="1600" b="1" dirty="0" smtClean="0"/>
              <a:t> </a:t>
            </a:r>
            <a:r>
              <a:rPr lang="en-US" sz="1600" b="1" dirty="0" err="1" smtClean="0"/>
              <a:t>động</a:t>
            </a:r>
            <a:r>
              <a:rPr lang="en-US" sz="1600" b="1" dirty="0" smtClean="0"/>
              <a:t> </a:t>
            </a:r>
            <a:r>
              <a:rPr lang="en-US" sz="1600" b="1" dirty="0" err="1" smtClean="0"/>
              <a:t>hưởng</a:t>
            </a:r>
            <a:r>
              <a:rPr lang="en-US" sz="1600" b="1" dirty="0" smtClean="0"/>
              <a:t> </a:t>
            </a:r>
            <a:r>
              <a:rPr lang="en-US" sz="1600" b="1" dirty="0" err="1" smtClean="0"/>
              <a:t>lương</a:t>
            </a:r>
            <a:r>
              <a:rPr lang="en-US" sz="1600" b="1" dirty="0" smtClean="0"/>
              <a:t> </a:t>
            </a:r>
            <a:r>
              <a:rPr lang="en-US" sz="1600" b="1" dirty="0" err="1" smtClean="0"/>
              <a:t>của</a:t>
            </a:r>
            <a:r>
              <a:rPr lang="en-US" sz="1600" b="1" dirty="0" smtClean="0"/>
              <a:t> </a:t>
            </a:r>
            <a:r>
              <a:rPr lang="en-US" sz="1600" b="1" dirty="0" err="1" smtClean="0"/>
              <a:t>nam</a:t>
            </a:r>
            <a:r>
              <a:rPr lang="en-US" sz="1600" b="1" dirty="0" smtClean="0"/>
              <a:t> </a:t>
            </a:r>
            <a:r>
              <a:rPr lang="en-US" sz="1600" b="1" dirty="0" err="1" smtClean="0"/>
              <a:t>giới</a:t>
            </a:r>
            <a:r>
              <a:rPr lang="en-US" sz="1600" b="1" dirty="0" smtClean="0"/>
              <a:t> </a:t>
            </a:r>
            <a:r>
              <a:rPr lang="en-US" sz="1600" b="1" dirty="0" err="1" smtClean="0"/>
              <a:t>và</a:t>
            </a:r>
            <a:r>
              <a:rPr lang="en-US" sz="1600" b="1" dirty="0" smtClean="0"/>
              <a:t> </a:t>
            </a:r>
            <a:r>
              <a:rPr lang="en-US" sz="1600" b="1" dirty="0" err="1" smtClean="0"/>
              <a:t>phụ</a:t>
            </a:r>
            <a:r>
              <a:rPr lang="en-US" sz="1600" b="1" dirty="0" smtClean="0"/>
              <a:t> </a:t>
            </a:r>
            <a:r>
              <a:rPr lang="en-US" sz="1600" b="1" dirty="0" err="1" smtClean="0"/>
              <a:t>nữ</a:t>
            </a:r>
            <a:r>
              <a:rPr lang="en-US" sz="1600" b="1" dirty="0" smtClean="0"/>
              <a:t> </a:t>
            </a:r>
            <a:r>
              <a:rPr lang="en-US" sz="1600" b="1" dirty="0" err="1" smtClean="0"/>
              <a:t>là</a:t>
            </a:r>
            <a:r>
              <a:rPr lang="en-US" sz="1600" b="1" dirty="0" smtClean="0"/>
              <a:t> </a:t>
            </a:r>
            <a:r>
              <a:rPr lang="en-US" sz="1600" b="1" dirty="0" err="1" smtClean="0"/>
              <a:t>tưng</a:t>
            </a:r>
            <a:r>
              <a:rPr lang="en-US" sz="1600" b="1" dirty="0" smtClean="0"/>
              <a:t> </a:t>
            </a:r>
            <a:r>
              <a:rPr lang="en-US" sz="1600" b="1" dirty="0" err="1" smtClean="0"/>
              <a:t>đương</a:t>
            </a:r>
            <a:r>
              <a:rPr lang="en-US" sz="1600" b="1" dirty="0" smtClean="0"/>
              <a:t> </a:t>
            </a:r>
            <a:r>
              <a:rPr lang="en-US" sz="1600" b="1" dirty="0" err="1" smtClean="0"/>
              <a:t>nhau</a:t>
            </a:r>
            <a:r>
              <a:rPr lang="en-US" sz="1600" b="1" dirty="0" smtClean="0"/>
              <a:t>. </a:t>
            </a:r>
            <a:r>
              <a:rPr lang="en-US" sz="1600" b="1" dirty="0" err="1" smtClean="0"/>
              <a:t>Tuy</a:t>
            </a:r>
            <a:r>
              <a:rPr lang="en-US" sz="1600" b="1" dirty="0" smtClean="0"/>
              <a:t> </a:t>
            </a:r>
            <a:r>
              <a:rPr lang="en-US" sz="1600" b="1" dirty="0" err="1" smtClean="0"/>
              <a:t>nhiên</a:t>
            </a:r>
            <a:r>
              <a:rPr lang="en-US" sz="1600" b="1" dirty="0" smtClean="0"/>
              <a:t>, </a:t>
            </a:r>
            <a:r>
              <a:rPr lang="en-US" sz="1600" b="1" dirty="0" err="1" smtClean="0"/>
              <a:t>thời</a:t>
            </a:r>
            <a:r>
              <a:rPr lang="en-US" sz="1600" b="1" dirty="0" smtClean="0"/>
              <a:t> </a:t>
            </a:r>
            <a:r>
              <a:rPr lang="en-US" sz="1600" b="1" dirty="0" err="1" smtClean="0"/>
              <a:t>gian</a:t>
            </a:r>
            <a:r>
              <a:rPr lang="en-US" sz="1600" b="1" dirty="0" smtClean="0"/>
              <a:t> </a:t>
            </a:r>
            <a:r>
              <a:rPr lang="en-US" sz="1600" b="1" dirty="0" err="1" smtClean="0"/>
              <a:t>phụ</a:t>
            </a:r>
            <a:r>
              <a:rPr lang="en-US" sz="1600" b="1" dirty="0" smtClean="0"/>
              <a:t> </a:t>
            </a:r>
            <a:r>
              <a:rPr lang="en-US" sz="1600" b="1" dirty="0" err="1" smtClean="0"/>
              <a:t>nữ</a:t>
            </a:r>
            <a:r>
              <a:rPr lang="en-US" sz="1600" b="1" dirty="0" smtClean="0"/>
              <a:t> </a:t>
            </a:r>
            <a:r>
              <a:rPr lang="en-US" sz="1600" b="1" dirty="0" err="1" smtClean="0"/>
              <a:t>dành</a:t>
            </a:r>
            <a:r>
              <a:rPr lang="en-US" sz="1600" b="1" dirty="0" smtClean="0"/>
              <a:t> </a:t>
            </a:r>
            <a:r>
              <a:rPr lang="en-US" sz="1600" b="1" dirty="0" err="1" smtClean="0"/>
              <a:t>cho</a:t>
            </a:r>
            <a:r>
              <a:rPr lang="en-US" sz="1600" b="1" dirty="0" smtClean="0"/>
              <a:t> </a:t>
            </a:r>
            <a:r>
              <a:rPr lang="en-US" sz="1600" b="1" dirty="0" err="1" smtClean="0"/>
              <a:t>công</a:t>
            </a:r>
            <a:r>
              <a:rPr lang="en-US" sz="1600" b="1" dirty="0" smtClean="0"/>
              <a:t> </a:t>
            </a:r>
            <a:r>
              <a:rPr lang="en-US" sz="1600" b="1" dirty="0" err="1" smtClean="0"/>
              <a:t>việc</a:t>
            </a:r>
            <a:r>
              <a:rPr lang="en-US" sz="1600" b="1" dirty="0" smtClean="0"/>
              <a:t> </a:t>
            </a:r>
            <a:r>
              <a:rPr lang="en-US" sz="1600" b="1" dirty="0" err="1" smtClean="0"/>
              <a:t>nhà</a:t>
            </a:r>
            <a:r>
              <a:rPr lang="en-US" sz="1600" b="1" dirty="0" smtClean="0"/>
              <a:t> </a:t>
            </a:r>
            <a:r>
              <a:rPr lang="en-US" sz="1600" b="1" dirty="0" err="1" smtClean="0"/>
              <a:t>thì</a:t>
            </a:r>
            <a:r>
              <a:rPr lang="en-US" sz="1600" b="1" dirty="0" smtClean="0"/>
              <a:t> </a:t>
            </a:r>
            <a:r>
              <a:rPr lang="en-US" sz="1600" b="1" dirty="0" err="1" smtClean="0"/>
              <a:t>hơn</a:t>
            </a:r>
            <a:r>
              <a:rPr lang="en-US" sz="1600" b="1" dirty="0" smtClean="0"/>
              <a:t> </a:t>
            </a:r>
            <a:r>
              <a:rPr lang="en-US" sz="1600" b="1" dirty="0" err="1" smtClean="0"/>
              <a:t>gấp</a:t>
            </a:r>
            <a:r>
              <a:rPr lang="en-US" sz="1600" b="1" dirty="0" smtClean="0"/>
              <a:t> </a:t>
            </a:r>
            <a:r>
              <a:rPr lang="en-US" sz="1600" b="1" dirty="0" err="1" smtClean="0"/>
              <a:t>đôi</a:t>
            </a:r>
            <a:r>
              <a:rPr lang="en-US" sz="1600" b="1" dirty="0" smtClean="0"/>
              <a:t> so </a:t>
            </a:r>
            <a:r>
              <a:rPr lang="en-US" sz="1600" b="1" dirty="0" err="1" smtClean="0"/>
              <a:t>với</a:t>
            </a:r>
            <a:r>
              <a:rPr lang="en-US" sz="1600" b="1" dirty="0" smtClean="0"/>
              <a:t> </a:t>
            </a:r>
            <a:r>
              <a:rPr lang="en-US" sz="1600" b="1" dirty="0" err="1" smtClean="0"/>
              <a:t>nam</a:t>
            </a:r>
            <a:r>
              <a:rPr lang="en-US" sz="1600" b="1" dirty="0" smtClean="0"/>
              <a:t> </a:t>
            </a:r>
            <a:r>
              <a:rPr lang="en-US" sz="1600" b="1" dirty="0" err="1" smtClean="0"/>
              <a:t>giới</a:t>
            </a:r>
            <a:r>
              <a:rPr lang="en-US" sz="1600" b="1" dirty="0" smtClean="0"/>
              <a:t>, </a:t>
            </a:r>
            <a:r>
              <a:rPr lang="en-US" sz="1600" b="1" dirty="0" err="1" smtClean="0"/>
              <a:t>mà</a:t>
            </a:r>
            <a:r>
              <a:rPr lang="en-US" sz="1600" b="1" dirty="0" smtClean="0"/>
              <a:t> </a:t>
            </a:r>
            <a:r>
              <a:rPr lang="en-US" sz="1600" b="1" dirty="0" err="1" smtClean="0"/>
              <a:t>đây</a:t>
            </a:r>
            <a:r>
              <a:rPr lang="en-US" sz="1600" b="1" dirty="0" smtClean="0"/>
              <a:t> </a:t>
            </a:r>
            <a:r>
              <a:rPr lang="en-US" sz="1600" b="1" dirty="0" err="1" smtClean="0"/>
              <a:t>là</a:t>
            </a:r>
            <a:r>
              <a:rPr lang="en-US" sz="1600" b="1" dirty="0" smtClean="0"/>
              <a:t> </a:t>
            </a:r>
            <a:r>
              <a:rPr lang="en-US" sz="1600" b="1" dirty="0" err="1" smtClean="0"/>
              <a:t>những</a:t>
            </a:r>
            <a:r>
              <a:rPr lang="en-US" sz="1600" b="1" dirty="0" smtClean="0"/>
              <a:t> </a:t>
            </a:r>
            <a:r>
              <a:rPr lang="en-US" sz="1600" b="1" dirty="0" err="1" smtClean="0"/>
              <a:t>công</a:t>
            </a:r>
            <a:r>
              <a:rPr lang="en-US" sz="1600" b="1" dirty="0" smtClean="0"/>
              <a:t> </a:t>
            </a:r>
            <a:r>
              <a:rPr lang="en-US" sz="1600" b="1" dirty="0" err="1" smtClean="0"/>
              <a:t>việc</a:t>
            </a:r>
            <a:r>
              <a:rPr lang="en-US" sz="1600" b="1" dirty="0" smtClean="0"/>
              <a:t> </a:t>
            </a:r>
            <a:r>
              <a:rPr lang="en-US" sz="1600" b="1" dirty="0" err="1" smtClean="0"/>
              <a:t>không</a:t>
            </a:r>
            <a:r>
              <a:rPr lang="en-US" sz="1600" b="1" dirty="0" smtClean="0"/>
              <a:t> </a:t>
            </a:r>
            <a:r>
              <a:rPr lang="en-US" sz="1600" b="1" dirty="0" err="1" smtClean="0"/>
              <a:t>được</a:t>
            </a:r>
            <a:r>
              <a:rPr lang="en-US" sz="1600" b="1" dirty="0" smtClean="0"/>
              <a:t> </a:t>
            </a:r>
            <a:r>
              <a:rPr lang="en-US" sz="1600" b="1" dirty="0" err="1" smtClean="0"/>
              <a:t>thù</a:t>
            </a:r>
            <a:r>
              <a:rPr lang="en-US" sz="1600" b="1" dirty="0" smtClean="0"/>
              <a:t> </a:t>
            </a:r>
            <a:r>
              <a:rPr lang="en-US" sz="1600" b="1" dirty="0" err="1" smtClean="0"/>
              <a:t>lao</a:t>
            </a:r>
            <a:r>
              <a:rPr lang="en-US" sz="1600" b="1" dirty="0" smtClean="0"/>
              <a:t>. </a:t>
            </a:r>
            <a:r>
              <a:rPr lang="en-US" sz="1600" b="1" dirty="0" err="1" smtClean="0"/>
              <a:t>Như</a:t>
            </a:r>
            <a:r>
              <a:rPr lang="en-US" sz="1600" b="1" dirty="0" smtClean="0"/>
              <a:t> </a:t>
            </a:r>
            <a:r>
              <a:rPr lang="en-US" sz="1600" b="1" dirty="0" err="1" smtClean="0"/>
              <a:t>vậy</a:t>
            </a:r>
            <a:r>
              <a:rPr lang="en-US" sz="1600" b="1" dirty="0" smtClean="0"/>
              <a:t>, </a:t>
            </a:r>
            <a:r>
              <a:rPr lang="en-US" sz="1600" b="1" dirty="0" err="1" smtClean="0"/>
              <a:t>phụ</a:t>
            </a:r>
            <a:r>
              <a:rPr lang="en-US" sz="1600" b="1" dirty="0" smtClean="0"/>
              <a:t> </a:t>
            </a:r>
            <a:r>
              <a:rPr lang="en-US" sz="1600" b="1" dirty="0" err="1" smtClean="0"/>
              <a:t>nữ</a:t>
            </a:r>
            <a:r>
              <a:rPr lang="en-US" sz="1600" b="1" dirty="0" smtClean="0"/>
              <a:t> </a:t>
            </a:r>
            <a:r>
              <a:rPr lang="en-US" sz="1600" b="1" dirty="0" err="1" smtClean="0"/>
              <a:t>có</a:t>
            </a:r>
            <a:r>
              <a:rPr lang="en-US" sz="1600" b="1" dirty="0" smtClean="0"/>
              <a:t> </a:t>
            </a:r>
            <a:r>
              <a:rPr lang="en-US" sz="1600" b="1" dirty="0" err="1" smtClean="0"/>
              <a:t>rất</a:t>
            </a:r>
            <a:r>
              <a:rPr lang="en-US" sz="1600" b="1" dirty="0" smtClean="0"/>
              <a:t> </a:t>
            </a:r>
            <a:r>
              <a:rPr lang="en-US" sz="1600" b="1" dirty="0" err="1" smtClean="0"/>
              <a:t>ít</a:t>
            </a:r>
            <a:r>
              <a:rPr lang="en-US" sz="1600" b="1" dirty="0" smtClean="0"/>
              <a:t> </a:t>
            </a:r>
            <a:r>
              <a:rPr lang="en-US" sz="1600" b="1" dirty="0" err="1" smtClean="0"/>
              <a:t>hoặc</a:t>
            </a:r>
            <a:r>
              <a:rPr lang="en-US" sz="1600" b="1" dirty="0" smtClean="0"/>
              <a:t> </a:t>
            </a:r>
            <a:r>
              <a:rPr lang="en-US" sz="1600" b="1" dirty="0" err="1" smtClean="0"/>
              <a:t>không</a:t>
            </a:r>
            <a:r>
              <a:rPr lang="en-US" sz="1600" b="1" dirty="0" smtClean="0"/>
              <a:t> </a:t>
            </a:r>
            <a:r>
              <a:rPr lang="en-US" sz="1600" b="1" dirty="0" err="1" smtClean="0"/>
              <a:t>có</a:t>
            </a:r>
            <a:r>
              <a:rPr lang="en-US" sz="1600" b="1" dirty="0" smtClean="0"/>
              <a:t> </a:t>
            </a:r>
            <a:r>
              <a:rPr lang="en-US" sz="1600" b="1" dirty="0" err="1" smtClean="0"/>
              <a:t>thời</a:t>
            </a:r>
            <a:r>
              <a:rPr lang="en-US" sz="1600" b="1" dirty="0" smtClean="0"/>
              <a:t> </a:t>
            </a:r>
            <a:r>
              <a:rPr lang="en-US" sz="1600" b="1" dirty="0" err="1" smtClean="0"/>
              <a:t>gian</a:t>
            </a:r>
            <a:r>
              <a:rPr lang="en-US" sz="1600" b="1" dirty="0" smtClean="0"/>
              <a:t> </a:t>
            </a:r>
            <a:r>
              <a:rPr lang="en-US" sz="1600" b="1" dirty="0" err="1" smtClean="0"/>
              <a:t>để</a:t>
            </a:r>
            <a:r>
              <a:rPr lang="en-US" sz="1600" b="1" dirty="0" smtClean="0"/>
              <a:t> </a:t>
            </a:r>
            <a:r>
              <a:rPr lang="en-US" sz="1600" b="1" dirty="0" err="1" smtClean="0"/>
              <a:t>tham</a:t>
            </a:r>
            <a:r>
              <a:rPr lang="en-US" sz="1600" b="1" dirty="0" smtClean="0"/>
              <a:t> </a:t>
            </a:r>
            <a:r>
              <a:rPr lang="en-US" sz="1600" b="1" dirty="0" err="1" smtClean="0"/>
              <a:t>gia</a:t>
            </a:r>
            <a:r>
              <a:rPr lang="en-US" sz="1600" b="1" dirty="0" smtClean="0"/>
              <a:t> </a:t>
            </a:r>
            <a:r>
              <a:rPr lang="en-US" sz="1600" b="1" dirty="0" err="1" smtClean="0"/>
              <a:t>vào</a:t>
            </a:r>
            <a:r>
              <a:rPr lang="en-US" sz="1600" b="1" dirty="0" smtClean="0"/>
              <a:t> </a:t>
            </a:r>
            <a:r>
              <a:rPr lang="en-US" sz="1600" b="1" dirty="0" err="1" smtClean="0"/>
              <a:t>các</a:t>
            </a:r>
            <a:r>
              <a:rPr lang="en-US" sz="1600" b="1" dirty="0" smtClean="0"/>
              <a:t> </a:t>
            </a:r>
            <a:r>
              <a:rPr lang="en-US" sz="1600" b="1" dirty="0" err="1" smtClean="0"/>
              <a:t>hoạt</a:t>
            </a:r>
            <a:r>
              <a:rPr lang="en-US" sz="1600" b="1" dirty="0" smtClean="0"/>
              <a:t> </a:t>
            </a:r>
            <a:r>
              <a:rPr lang="en-US" sz="1600" b="1" dirty="0" err="1" smtClean="0"/>
              <a:t>động</a:t>
            </a:r>
            <a:r>
              <a:rPr lang="en-US" sz="1600" b="1" dirty="0" smtClean="0"/>
              <a:t> </a:t>
            </a:r>
            <a:r>
              <a:rPr lang="en-US" sz="1600" b="1" dirty="0" err="1" smtClean="0"/>
              <a:t>vui</a:t>
            </a:r>
            <a:r>
              <a:rPr lang="en-US" sz="1600" b="1" dirty="0" smtClean="0"/>
              <a:t> </a:t>
            </a:r>
            <a:r>
              <a:rPr lang="en-US" sz="1600" b="1" dirty="0" err="1" smtClean="0"/>
              <a:t>chơi</a:t>
            </a:r>
            <a:r>
              <a:rPr lang="en-US" sz="1600" b="1" dirty="0" smtClean="0"/>
              <a:t> </a:t>
            </a:r>
            <a:r>
              <a:rPr lang="en-US" sz="1600" b="1" dirty="0" err="1" smtClean="0"/>
              <a:t>giải</a:t>
            </a:r>
            <a:r>
              <a:rPr lang="en-US" sz="1600" b="1" dirty="0" smtClean="0"/>
              <a:t> </a:t>
            </a:r>
            <a:r>
              <a:rPr lang="en-US" sz="1600" b="1" dirty="0" err="1" smtClean="0"/>
              <a:t>trí</a:t>
            </a:r>
            <a:r>
              <a:rPr lang="en-US" sz="1600" b="1" dirty="0" smtClean="0"/>
              <a:t>, </a:t>
            </a:r>
            <a:r>
              <a:rPr lang="en-US" sz="1600" b="1" dirty="0" err="1" smtClean="0"/>
              <a:t>văn</a:t>
            </a:r>
            <a:r>
              <a:rPr lang="en-US" sz="1600" b="1" dirty="0" smtClean="0"/>
              <a:t> </a:t>
            </a:r>
            <a:r>
              <a:rPr lang="en-US" sz="1600" b="1" dirty="0" err="1" smtClean="0"/>
              <a:t>hoá</a:t>
            </a:r>
            <a:r>
              <a:rPr lang="en-US" sz="1600" b="1" dirty="0" smtClean="0"/>
              <a:t>, </a:t>
            </a:r>
            <a:r>
              <a:rPr lang="en-US" sz="1600" b="1" dirty="0" err="1" smtClean="0"/>
              <a:t>xã</a:t>
            </a:r>
            <a:r>
              <a:rPr lang="en-US" sz="1600" b="1" dirty="0" smtClean="0"/>
              <a:t> </a:t>
            </a:r>
            <a:r>
              <a:rPr lang="en-US" sz="1600" b="1" dirty="0" err="1" smtClean="0"/>
              <a:t>hội</a:t>
            </a:r>
            <a:r>
              <a:rPr lang="en-US" sz="1600" b="1" dirty="0" smtClean="0"/>
              <a:t> </a:t>
            </a:r>
            <a:r>
              <a:rPr lang="en-US" sz="1600" b="1" dirty="0" err="1" smtClean="0"/>
              <a:t>và</a:t>
            </a:r>
            <a:r>
              <a:rPr lang="en-US" sz="1600" b="1" dirty="0" smtClean="0"/>
              <a:t> </a:t>
            </a:r>
            <a:r>
              <a:rPr lang="en-US" sz="1600" b="1" dirty="0" err="1" smtClean="0"/>
              <a:t>tiếp</a:t>
            </a:r>
            <a:r>
              <a:rPr lang="en-US" sz="1600" b="1" dirty="0" smtClean="0"/>
              <a:t> </a:t>
            </a:r>
            <a:r>
              <a:rPr lang="en-US" sz="1600" b="1" dirty="0" err="1" smtClean="0"/>
              <a:t>tục</a:t>
            </a:r>
            <a:r>
              <a:rPr lang="en-US" sz="1600" b="1" dirty="0" smtClean="0"/>
              <a:t> </a:t>
            </a:r>
            <a:r>
              <a:rPr lang="en-US" sz="1600" b="1" dirty="0" err="1" smtClean="0"/>
              <a:t>nâng</a:t>
            </a:r>
            <a:r>
              <a:rPr lang="en-US" sz="1600" b="1" dirty="0" smtClean="0"/>
              <a:t> </a:t>
            </a:r>
            <a:r>
              <a:rPr lang="en-US" sz="1600" b="1" dirty="0" err="1" smtClean="0"/>
              <a:t>cao</a:t>
            </a:r>
            <a:r>
              <a:rPr lang="en-US" sz="1600" b="1" dirty="0" smtClean="0"/>
              <a:t> </a:t>
            </a:r>
            <a:r>
              <a:rPr lang="en-US" sz="1600" b="1" dirty="0" err="1" smtClean="0"/>
              <a:t>trình</a:t>
            </a:r>
            <a:r>
              <a:rPr lang="en-US" sz="1600" b="1" dirty="0" smtClean="0"/>
              <a:t> </a:t>
            </a:r>
            <a:r>
              <a:rPr lang="en-US" sz="1600" b="1" dirty="0" err="1" smtClean="0"/>
              <a:t>độ</a:t>
            </a:r>
            <a:r>
              <a:rPr lang="en-US" sz="1600" b="1" dirty="0" smtClean="0"/>
              <a:t> </a:t>
            </a:r>
            <a:r>
              <a:rPr lang="en-US" sz="1600" b="1" dirty="0" err="1" smtClean="0"/>
              <a:t>học</a:t>
            </a:r>
            <a:r>
              <a:rPr lang="en-US" sz="1600" b="1" dirty="0" smtClean="0"/>
              <a:t> </a:t>
            </a:r>
            <a:r>
              <a:rPr lang="en-US" sz="1600" b="1" dirty="0" err="1" smtClean="0"/>
              <a:t>vấn</a:t>
            </a:r>
            <a:r>
              <a:rPr lang="en-US" sz="1600" b="1" dirty="0" smtClean="0"/>
              <a:t>.</a:t>
            </a:r>
            <a:r>
              <a:rPr lang="en-US" sz="1600" b="1" i="1" dirty="0" smtClean="0"/>
              <a:t/>
            </a:r>
            <a:br>
              <a:rPr lang="en-US" sz="1600" b="1" i="1" dirty="0" smtClean="0"/>
            </a:br>
            <a:endParaRPr lang="en-US" sz="1600" dirty="0"/>
          </a:p>
        </p:txBody>
      </p:sp>
      <p:pic>
        <p:nvPicPr>
          <p:cNvPr id="4" name="Picture 4" descr="xhh16"/>
          <p:cNvPicPr>
            <a:picLocks noGrp="1" noChangeAspect="1" noChangeArrowheads="1"/>
          </p:cNvPicPr>
          <p:nvPr>
            <p:ph sz="quarter" idx="1"/>
          </p:nvPr>
        </p:nvPicPr>
        <p:blipFill>
          <a:blip r:embed="rId2"/>
          <a:srcRect/>
          <a:stretch>
            <a:fillRect/>
          </a:stretch>
        </p:blipFill>
        <p:spPr bwMode="auto">
          <a:xfrm>
            <a:off x="956603" y="2630658"/>
            <a:ext cx="6752492" cy="3305908"/>
          </a:xfrm>
          <a:prstGeom prst="rect">
            <a:avLst/>
          </a:prstGeom>
          <a:noFill/>
          <a:ln w="9525">
            <a:noFill/>
            <a:miter lim="800000"/>
            <a:headEnd/>
            <a:tailEnd/>
          </a:ln>
        </p:spPr>
      </p:pic>
      <p:sp>
        <p:nvSpPr>
          <p:cNvPr id="5" name="Rectangle 4"/>
          <p:cNvSpPr/>
          <p:nvPr/>
        </p:nvSpPr>
        <p:spPr>
          <a:xfrm>
            <a:off x="1434905" y="5936565"/>
            <a:ext cx="5852160" cy="400110"/>
          </a:xfrm>
          <a:prstGeom prst="rect">
            <a:avLst/>
          </a:prstGeom>
        </p:spPr>
        <p:txBody>
          <a:bodyPr wrap="square">
            <a:spAutoFit/>
          </a:bodyPr>
          <a:lstStyle/>
          <a:p>
            <a:pPr algn="ctr"/>
            <a:r>
              <a:rPr lang="en-US" sz="2000" dirty="0" err="1" smtClean="0">
                <a:latin typeface="Times New Roman" pitchFamily="18" charset="0"/>
                <a:cs typeface="Times New Roman" pitchFamily="18" charset="0"/>
              </a:rPr>
              <a:t>Bảng</a:t>
            </a:r>
            <a:r>
              <a:rPr lang="en-US" sz="2000" dirty="0" smtClean="0">
                <a:latin typeface="Times New Roman" pitchFamily="18" charset="0"/>
                <a:cs typeface="Times New Roman" pitchFamily="18" charset="0"/>
              </a:rPr>
              <a:t> 2: </a:t>
            </a:r>
            <a:r>
              <a:rPr lang="en-US" sz="2000" dirty="0" err="1" smtClean="0">
                <a:latin typeface="Times New Roman" pitchFamily="18" charset="0"/>
                <a:cs typeface="Times New Roman" pitchFamily="18" charset="0"/>
              </a:rPr>
              <a:t>phạm</a:t>
            </a:r>
            <a:r>
              <a:rPr lang="en-US" sz="2000" dirty="0" smtClean="0">
                <a:latin typeface="Times New Roman" pitchFamily="18" charset="0"/>
                <a:cs typeface="Times New Roman" pitchFamily="18" charset="0"/>
              </a:rPr>
              <a:t> vi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2 </a:t>
            </a:r>
            <a:r>
              <a:rPr lang="en-US" sz="2000" dirty="0" err="1" smtClean="0">
                <a:latin typeface="Times New Roman" pitchFamily="18" charset="0"/>
                <a:cs typeface="Times New Roman" pitchFamily="18" charset="0"/>
              </a:rPr>
              <a:t>giới</a:t>
            </a:r>
            <a:r>
              <a:rPr lang="en-US" sz="2000" dirty="0" smtClean="0">
                <a:latin typeface="Times New Roman" pitchFamily="18" charset="0"/>
                <a:cs typeface="Times New Roman" pitchFamily="18" charset="0"/>
              </a:rPr>
              <a:t>.</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err="1" smtClean="0"/>
              <a:t>Bất</a:t>
            </a:r>
            <a:r>
              <a:rPr lang="en-US" sz="4000" dirty="0" smtClean="0"/>
              <a:t> </a:t>
            </a:r>
            <a:r>
              <a:rPr lang="en-US" sz="4000" dirty="0" err="1" smtClean="0"/>
              <a:t>bình</a:t>
            </a:r>
            <a:r>
              <a:rPr lang="en-US" sz="4000" dirty="0" smtClean="0"/>
              <a:t> </a:t>
            </a:r>
            <a:r>
              <a:rPr lang="en-US" sz="4000" dirty="0" err="1" smtClean="0"/>
              <a:t>đẳng</a:t>
            </a:r>
            <a:r>
              <a:rPr lang="en-US" sz="4000" dirty="0" smtClean="0"/>
              <a:t> </a:t>
            </a:r>
            <a:r>
              <a:rPr lang="en-US" sz="4000" dirty="0" err="1" smtClean="0"/>
              <a:t>giới</a:t>
            </a:r>
            <a:r>
              <a:rPr lang="en-US" sz="4000" dirty="0" smtClean="0"/>
              <a:t> ở </a:t>
            </a:r>
            <a:r>
              <a:rPr lang="en-US" sz="4000" dirty="0" err="1" smtClean="0"/>
              <a:t>thành</a:t>
            </a:r>
            <a:r>
              <a:rPr lang="en-US" sz="4000" dirty="0" smtClean="0"/>
              <a:t> </a:t>
            </a:r>
            <a:r>
              <a:rPr lang="en-US" sz="4000" dirty="0" err="1" smtClean="0"/>
              <a:t>thị</a:t>
            </a:r>
            <a:r>
              <a:rPr lang="en-US" sz="4000" dirty="0" smtClean="0"/>
              <a:t> </a:t>
            </a:r>
            <a:r>
              <a:rPr lang="en-US" sz="4000" dirty="0" err="1" smtClean="0"/>
              <a:t>thấp</a:t>
            </a:r>
            <a:r>
              <a:rPr lang="en-US" sz="4000" dirty="0" smtClean="0"/>
              <a:t> </a:t>
            </a:r>
            <a:r>
              <a:rPr lang="en-US" sz="4000" dirty="0" err="1" smtClean="0"/>
              <a:t>hơn</a:t>
            </a:r>
            <a:r>
              <a:rPr lang="en-US" sz="4000" dirty="0" smtClean="0"/>
              <a:t> ở </a:t>
            </a:r>
            <a:r>
              <a:rPr lang="en-US" sz="4000" dirty="0" err="1" smtClean="0"/>
              <a:t>nông</a:t>
            </a:r>
            <a:r>
              <a:rPr lang="en-US" sz="4000" dirty="0" smtClean="0"/>
              <a:t> </a:t>
            </a:r>
            <a:r>
              <a:rPr lang="en-US" sz="4000" dirty="0" err="1" smtClean="0"/>
              <a:t>thôn</a:t>
            </a:r>
            <a:endParaRPr lang="en-US" sz="4000" dirty="0"/>
          </a:p>
        </p:txBody>
      </p:sp>
      <p:pic>
        <p:nvPicPr>
          <p:cNvPr id="4" name="Content Placeholder 3" descr="images (19).jpg"/>
          <p:cNvPicPr>
            <a:picLocks noGrp="1" noChangeAspect="1"/>
          </p:cNvPicPr>
          <p:nvPr>
            <p:ph sz="quarter" idx="1"/>
          </p:nvPr>
        </p:nvPicPr>
        <p:blipFill>
          <a:blip r:embed="rId2"/>
          <a:stretch>
            <a:fillRect/>
          </a:stretch>
        </p:blipFill>
        <p:spPr>
          <a:xfrm>
            <a:off x="4262510" y="1775396"/>
            <a:ext cx="3967089" cy="3061716"/>
          </a:xfrm>
        </p:spPr>
      </p:pic>
      <p:pic>
        <p:nvPicPr>
          <p:cNvPr id="5" name="Picture 4" descr="images (20).jpg"/>
          <p:cNvPicPr>
            <a:picLocks noChangeAspect="1"/>
          </p:cNvPicPr>
          <p:nvPr/>
        </p:nvPicPr>
        <p:blipFill>
          <a:blip r:embed="rId3"/>
          <a:stretch>
            <a:fillRect/>
          </a:stretch>
        </p:blipFill>
        <p:spPr>
          <a:xfrm>
            <a:off x="457200" y="1775396"/>
            <a:ext cx="3805310" cy="3061716"/>
          </a:xfrm>
          <a:prstGeom prst="rect">
            <a:avLst/>
          </a:prstGeom>
        </p:spPr>
      </p:pic>
      <p:sp>
        <p:nvSpPr>
          <p:cNvPr id="6" name="Action Button: Movie 5">
            <a:hlinkClick r:id="rId5" action="ppaction://program" highlightClick="1">
              <a:snd r:embed="rId4" name="arrow.wav" builtIn="1"/>
            </a:hlinkClick>
          </p:cNvPr>
          <p:cNvSpPr/>
          <p:nvPr/>
        </p:nvSpPr>
        <p:spPr>
          <a:xfrm flipV="1">
            <a:off x="8318344" y="5773032"/>
            <a:ext cx="216408" cy="2497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Nguyên</a:t>
            </a:r>
            <a:r>
              <a:rPr lang="en-US" dirty="0" smtClean="0"/>
              <a:t> </a:t>
            </a:r>
            <a:r>
              <a:rPr lang="en-US" dirty="0" err="1" smtClean="0"/>
              <a:t>nhân</a:t>
            </a:r>
            <a:r>
              <a:rPr lang="en-US" dirty="0" smtClean="0"/>
              <a:t>: </a:t>
            </a:r>
            <a:br>
              <a:rPr lang="en-US" dirty="0" smtClean="0"/>
            </a:br>
            <a:endParaRPr lang="en-US" dirty="0"/>
          </a:p>
        </p:txBody>
      </p:sp>
      <p:sp>
        <p:nvSpPr>
          <p:cNvPr id="3" name="Content Placeholder 2"/>
          <p:cNvSpPr>
            <a:spLocks noGrp="1"/>
          </p:cNvSpPr>
          <p:nvPr>
            <p:ph sz="quarter" idx="1"/>
          </p:nvPr>
        </p:nvSpPr>
        <p:spPr/>
        <p:txBody>
          <a:bodyPr>
            <a:normAutofit/>
          </a:bodyPr>
          <a:lstStyle/>
          <a:p>
            <a:pPr>
              <a:buNone/>
            </a:pPr>
            <a:r>
              <a:rPr lang="en-US" dirty="0" smtClean="0"/>
              <a:t>-</a:t>
            </a:r>
            <a:r>
              <a:rPr lang="en-US" dirty="0" err="1" smtClean="0"/>
              <a:t>Khách</a:t>
            </a:r>
            <a:r>
              <a:rPr lang="en-US" dirty="0" smtClean="0"/>
              <a:t> </a:t>
            </a:r>
            <a:r>
              <a:rPr lang="en-US" dirty="0" err="1" smtClean="0"/>
              <a:t>quan</a:t>
            </a:r>
            <a:r>
              <a:rPr lang="en-US" dirty="0" smtClean="0"/>
              <a:t>:</a:t>
            </a:r>
          </a:p>
          <a:p>
            <a:pPr>
              <a:buNone/>
            </a:pPr>
            <a:r>
              <a:rPr lang="vi-VN" dirty="0" smtClean="0"/>
              <a:t> </a:t>
            </a:r>
            <a:r>
              <a:rPr lang="en-US" dirty="0" smtClean="0"/>
              <a:t>+</a:t>
            </a:r>
            <a:r>
              <a:rPr lang="vi-VN" dirty="0" smtClean="0"/>
              <a:t>Sự bất bình đẳng nam nữ trong xã hội hiện nay còn </a:t>
            </a:r>
            <a:r>
              <a:rPr lang="en-US" dirty="0" err="1" smtClean="0"/>
              <a:t>tồn</a:t>
            </a:r>
            <a:r>
              <a:rPr lang="en-US" dirty="0" smtClean="0"/>
              <a:t> </a:t>
            </a:r>
            <a:r>
              <a:rPr lang="en-US" dirty="0" err="1" smtClean="0"/>
              <a:t>tại</a:t>
            </a:r>
            <a:r>
              <a:rPr lang="en-US" dirty="0" smtClean="0"/>
              <a:t>.</a:t>
            </a:r>
          </a:p>
          <a:p>
            <a:pPr>
              <a:buNone/>
            </a:pPr>
            <a:r>
              <a:rPr lang="en-US" dirty="0" smtClean="0"/>
              <a:t>+</a:t>
            </a:r>
            <a:r>
              <a:rPr lang="vi-VN" dirty="0" smtClean="0"/>
              <a:t>Ðịnh kiến giới còn khá phổ biến trong xã hội. Ðó là quan niệm coi thường phụ nữ của phái nam và những định kiến về phía xã hội. Nhất là trong lĩnh vực nghiên cứu khoa học. </a:t>
            </a:r>
            <a:endParaRPr lang="en-US" dirty="0" smtClean="0"/>
          </a:p>
          <a:p>
            <a:pPr>
              <a:buNone/>
            </a:pPr>
            <a:r>
              <a:rPr lang="en-US" dirty="0" smtClean="0"/>
              <a:t>-</a:t>
            </a:r>
            <a:r>
              <a:rPr lang="en-US" dirty="0" err="1" smtClean="0"/>
              <a:t>Chủ</a:t>
            </a:r>
            <a:r>
              <a:rPr lang="en-US" dirty="0" smtClean="0"/>
              <a:t> </a:t>
            </a:r>
            <a:r>
              <a:rPr lang="en-US" dirty="0" err="1" smtClean="0"/>
              <a:t>quan</a:t>
            </a:r>
            <a:r>
              <a:rPr lang="en-US" dirty="0" smtClean="0"/>
              <a:t>:</a:t>
            </a:r>
          </a:p>
          <a:p>
            <a:pPr>
              <a:buNone/>
            </a:pPr>
            <a:r>
              <a:rPr lang="en-US" dirty="0" smtClean="0"/>
              <a:t>+</a:t>
            </a:r>
            <a:r>
              <a:rPr lang="en-US" dirty="0" err="1" smtClean="0"/>
              <a:t>Trình</a:t>
            </a:r>
            <a:r>
              <a:rPr lang="en-US" dirty="0" smtClean="0"/>
              <a:t> </a:t>
            </a:r>
            <a:r>
              <a:rPr lang="en-US" dirty="0" err="1" smtClean="0"/>
              <a:t>độ</a:t>
            </a:r>
            <a:r>
              <a:rPr lang="en-US" dirty="0" smtClean="0"/>
              <a:t> </a:t>
            </a:r>
            <a:r>
              <a:rPr lang="en-US" dirty="0" err="1" smtClean="0"/>
              <a:t>học</a:t>
            </a:r>
            <a:r>
              <a:rPr lang="en-US" dirty="0" smtClean="0"/>
              <a:t> </a:t>
            </a:r>
            <a:r>
              <a:rPr lang="en-US" dirty="0" err="1" smtClean="0"/>
              <a:t>vấn</a:t>
            </a:r>
            <a:r>
              <a:rPr lang="en-US" dirty="0" smtClean="0"/>
              <a:t>  </a:t>
            </a:r>
            <a:r>
              <a:rPr lang="en-US" dirty="0" err="1" smtClean="0"/>
              <a:t>và</a:t>
            </a:r>
            <a:r>
              <a:rPr lang="en-US" dirty="0" smtClean="0"/>
              <a:t> </a:t>
            </a:r>
            <a:r>
              <a:rPr lang="en-US" dirty="0" err="1" smtClean="0"/>
              <a:t>sự</a:t>
            </a:r>
            <a:r>
              <a:rPr lang="en-US" dirty="0" smtClean="0"/>
              <a:t> </a:t>
            </a:r>
            <a:r>
              <a:rPr lang="en-US" dirty="0" err="1" smtClean="0"/>
              <a:t>hiểu</a:t>
            </a:r>
            <a:r>
              <a:rPr lang="en-US" dirty="0" smtClean="0"/>
              <a:t> </a:t>
            </a:r>
            <a:r>
              <a:rPr lang="en-US" dirty="0" err="1" smtClean="0"/>
              <a:t>biết</a:t>
            </a:r>
            <a:r>
              <a:rPr lang="en-US" dirty="0" smtClean="0"/>
              <a:t> </a:t>
            </a:r>
            <a:r>
              <a:rPr lang="en-US" dirty="0" err="1" smtClean="0"/>
              <a:t>về</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hạn</a:t>
            </a:r>
            <a:r>
              <a:rPr lang="en-US" dirty="0" smtClean="0"/>
              <a:t> </a:t>
            </a:r>
            <a:r>
              <a:rPr lang="en-US" dirty="0" err="1" smtClean="0"/>
              <a:t>chế</a:t>
            </a:r>
            <a:r>
              <a:rPr lang="en-US" dirty="0" smtClean="0"/>
              <a:t>.</a:t>
            </a:r>
          </a:p>
          <a:p>
            <a:pPr>
              <a:buNone/>
            </a:pPr>
            <a:r>
              <a:rPr lang="en-US" dirty="0" smtClean="0"/>
              <a:t>+</a:t>
            </a:r>
            <a:r>
              <a:rPr lang="vi-VN" dirty="0" smtClean="0"/>
              <a:t>Sự hiểu biết không đúng về Giới còn tồn tại ở rất nhiều cán bộ các cấp, các ngành.</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linds(horizontal)">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additive="base">
                                        <p:cTn id="3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smtClean="0">
                <a:latin typeface="Times New Roman" pitchFamily="18" charset="0"/>
                <a:cs typeface="Times New Roman" pitchFamily="18" charset="0"/>
              </a:rPr>
              <a:t>THỰC TRẠNG</a:t>
            </a:r>
            <a:endParaRPr lang="en-US" sz="5400"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endParaRPr lang="en-US" dirty="0" smtClean="0"/>
          </a:p>
          <a:p>
            <a:pPr>
              <a:buNone/>
            </a:pPr>
            <a:endParaRPr lang="en-US" dirty="0" smtClean="0"/>
          </a:p>
          <a:p>
            <a:endParaRPr lang="en-US" dirty="0" smtClean="0"/>
          </a:p>
          <a:p>
            <a:pPr algn="just">
              <a:buNone/>
            </a:pPr>
            <a:r>
              <a:rPr lang="en-US" dirty="0" smtClean="0"/>
              <a:t>   ở </a:t>
            </a:r>
            <a:r>
              <a:rPr lang="en-US" dirty="0" err="1" smtClean="0"/>
              <a:t>khu</a:t>
            </a:r>
            <a:r>
              <a:rPr lang="en-US" dirty="0" smtClean="0"/>
              <a:t> </a:t>
            </a:r>
            <a:r>
              <a:rPr lang="en-US" dirty="0" err="1" smtClean="0"/>
              <a:t>vực</a:t>
            </a:r>
            <a:r>
              <a:rPr lang="en-US" dirty="0" smtClean="0"/>
              <a:t> </a:t>
            </a:r>
            <a:r>
              <a:rPr lang="en-US" dirty="0" err="1" smtClean="0"/>
              <a:t>thành</a:t>
            </a:r>
            <a:r>
              <a:rPr lang="en-US" dirty="0" smtClean="0"/>
              <a:t> </a:t>
            </a:r>
            <a:r>
              <a:rPr lang="en-US" dirty="0" err="1" smtClean="0"/>
              <a:t>thị</a:t>
            </a:r>
            <a:r>
              <a:rPr lang="en-US" dirty="0" smtClean="0"/>
              <a:t>, </a:t>
            </a:r>
            <a:r>
              <a:rPr lang="en-US" dirty="0" err="1" smtClean="0"/>
              <a:t>những</a:t>
            </a:r>
            <a:r>
              <a:rPr lang="en-US" dirty="0" smtClean="0"/>
              <a:t> </a:t>
            </a:r>
            <a:r>
              <a:rPr lang="en-US" dirty="0" err="1" smtClean="0"/>
              <a:t>nơi</a:t>
            </a:r>
            <a:r>
              <a:rPr lang="en-US" dirty="0" smtClean="0"/>
              <a:t> </a:t>
            </a:r>
            <a:r>
              <a:rPr lang="en-US" dirty="0" err="1" smtClean="0"/>
              <a:t>người</a:t>
            </a:r>
            <a:r>
              <a:rPr lang="en-US" dirty="0" smtClean="0"/>
              <a:t> </a:t>
            </a:r>
            <a:r>
              <a:rPr lang="en-US" dirty="0" err="1" smtClean="0"/>
              <a:t>dân</a:t>
            </a:r>
            <a:r>
              <a:rPr lang="en-US" dirty="0" smtClean="0"/>
              <a:t> </a:t>
            </a:r>
            <a:r>
              <a:rPr lang="en-US" dirty="0" err="1" smtClean="0"/>
              <a:t>có</a:t>
            </a:r>
            <a:r>
              <a:rPr lang="en-US" dirty="0" smtClean="0"/>
              <a:t> </a:t>
            </a:r>
            <a:r>
              <a:rPr lang="en-US" dirty="0" err="1" smtClean="0"/>
              <a:t>mức</a:t>
            </a:r>
            <a:r>
              <a:rPr lang="en-US" dirty="0" smtClean="0"/>
              <a:t> </a:t>
            </a:r>
            <a:r>
              <a:rPr lang="en-US" dirty="0" err="1" smtClean="0"/>
              <a:t>sống</a:t>
            </a:r>
            <a:r>
              <a:rPr lang="en-US" dirty="0" smtClean="0"/>
              <a:t> </a:t>
            </a:r>
            <a:r>
              <a:rPr lang="en-US" dirty="0" err="1" smtClean="0"/>
              <a:t>cao</a:t>
            </a:r>
            <a:r>
              <a:rPr lang="en-US" dirty="0" smtClean="0"/>
              <a:t> </a:t>
            </a:r>
            <a:r>
              <a:rPr lang="en-US" dirty="0" err="1" smtClean="0"/>
              <a:t>và</a:t>
            </a:r>
            <a:r>
              <a:rPr lang="en-US" dirty="0" smtClean="0"/>
              <a:t> </a:t>
            </a:r>
            <a:r>
              <a:rPr lang="en-US" dirty="0" err="1" smtClean="0"/>
              <a:t>trình</a:t>
            </a:r>
            <a:r>
              <a:rPr lang="en-US" dirty="0" smtClean="0"/>
              <a:t> </a:t>
            </a:r>
            <a:r>
              <a:rPr lang="en-US" dirty="0" err="1" smtClean="0"/>
              <a:t>độ</a:t>
            </a:r>
            <a:r>
              <a:rPr lang="en-US" dirty="0" smtClean="0"/>
              <a:t> </a:t>
            </a:r>
            <a:r>
              <a:rPr lang="en-US" dirty="0" err="1" smtClean="0"/>
              <a:t>dân</a:t>
            </a:r>
            <a:r>
              <a:rPr lang="en-US" dirty="0" smtClean="0"/>
              <a:t> </a:t>
            </a:r>
            <a:r>
              <a:rPr lang="en-US" dirty="0" err="1" smtClean="0"/>
              <a:t>trí</a:t>
            </a:r>
            <a:r>
              <a:rPr lang="en-US" dirty="0" smtClean="0"/>
              <a:t> </a:t>
            </a:r>
            <a:r>
              <a:rPr lang="en-US" dirty="0" err="1" smtClean="0"/>
              <a:t>cao</a:t>
            </a:r>
            <a:r>
              <a:rPr lang="en-US" dirty="0" smtClean="0"/>
              <a:t>, </a:t>
            </a:r>
            <a:r>
              <a:rPr lang="en-US" dirty="0" err="1" smtClean="0"/>
              <a:t>tình</a:t>
            </a:r>
            <a:r>
              <a:rPr lang="en-US" dirty="0" smtClean="0"/>
              <a:t> </a:t>
            </a:r>
            <a:r>
              <a:rPr lang="en-US" dirty="0" err="1" smtClean="0"/>
              <a:t>trạng</a:t>
            </a:r>
            <a:r>
              <a:rPr lang="en-US" dirty="0" smtClean="0"/>
              <a:t> </a:t>
            </a:r>
            <a:r>
              <a:rPr lang="en-US" dirty="0" err="1" smtClean="0"/>
              <a:t>phân</a:t>
            </a:r>
            <a:r>
              <a:rPr lang="en-US" dirty="0" smtClean="0"/>
              <a:t> </a:t>
            </a:r>
            <a:r>
              <a:rPr lang="en-US" dirty="0" err="1" smtClean="0"/>
              <a:t>biệt</a:t>
            </a:r>
            <a:r>
              <a:rPr lang="en-US" dirty="0" smtClean="0"/>
              <a:t> </a:t>
            </a:r>
            <a:r>
              <a:rPr lang="en-US" dirty="0" err="1" smtClean="0"/>
              <a:t>giới</a:t>
            </a:r>
            <a:r>
              <a:rPr lang="en-US" dirty="0" smtClean="0"/>
              <a:t> </a:t>
            </a:r>
            <a:r>
              <a:rPr lang="en-US" dirty="0" err="1" smtClean="0"/>
              <a:t>tính</a:t>
            </a:r>
            <a:r>
              <a:rPr lang="en-US" dirty="0" smtClean="0"/>
              <a:t> </a:t>
            </a:r>
            <a:r>
              <a:rPr lang="en-US" dirty="0" err="1" smtClean="0"/>
              <a:t>khá</a:t>
            </a:r>
            <a:r>
              <a:rPr lang="en-US" dirty="0" smtClean="0"/>
              <a:t> </a:t>
            </a:r>
            <a:r>
              <a:rPr lang="en-US" dirty="0" err="1" smtClean="0"/>
              <a:t>hiếm</a:t>
            </a:r>
            <a:r>
              <a:rPr lang="en-US" dirty="0" smtClean="0"/>
              <a:t> hoi </a:t>
            </a:r>
            <a:r>
              <a:rPr lang="en-US" dirty="0" err="1" smtClean="0"/>
              <a:t>nhưng</a:t>
            </a:r>
            <a:r>
              <a:rPr lang="en-US" dirty="0" smtClean="0"/>
              <a:t> </a:t>
            </a:r>
            <a:r>
              <a:rPr lang="en-US" dirty="0" err="1" smtClean="0"/>
              <a:t>vẫn</a:t>
            </a:r>
            <a:r>
              <a:rPr lang="en-US" dirty="0" smtClean="0"/>
              <a:t> </a:t>
            </a:r>
            <a:r>
              <a:rPr lang="en-US" dirty="0" err="1" smtClean="0"/>
              <a:t>biểu</a:t>
            </a:r>
            <a:r>
              <a:rPr lang="en-US" dirty="0" smtClean="0"/>
              <a:t> </a:t>
            </a:r>
            <a:r>
              <a:rPr lang="en-US" dirty="0" err="1" smtClean="0"/>
              <a:t>hiện</a:t>
            </a:r>
            <a:r>
              <a:rPr lang="en-US" dirty="0" smtClean="0"/>
              <a:t> 1 </a:t>
            </a:r>
            <a:r>
              <a:rPr lang="en-US" dirty="0" err="1" smtClean="0"/>
              <a:t>cách</a:t>
            </a:r>
            <a:r>
              <a:rPr lang="en-US" dirty="0" smtClean="0"/>
              <a:t> </a:t>
            </a:r>
            <a:r>
              <a:rPr lang="en-US" dirty="0" err="1" smtClean="0"/>
              <a:t>khá</a:t>
            </a:r>
            <a:r>
              <a:rPr lang="en-US" dirty="0" smtClean="0"/>
              <a:t> </a:t>
            </a:r>
            <a:r>
              <a:rPr lang="en-US" dirty="0" err="1" smtClean="0"/>
              <a:t>rõ</a:t>
            </a:r>
            <a:r>
              <a:rPr lang="en-US" dirty="0" smtClean="0"/>
              <a:t> </a:t>
            </a:r>
            <a:r>
              <a:rPr lang="en-US" dirty="0" err="1" smtClean="0"/>
              <a:t>nét</a:t>
            </a:r>
            <a:r>
              <a:rPr lang="en-US" dirty="0" smtClean="0"/>
              <a:t> ở </a:t>
            </a:r>
            <a:r>
              <a:rPr lang="en-US" dirty="0" err="1" smtClean="0"/>
              <a:t>một</a:t>
            </a:r>
            <a:r>
              <a:rPr lang="en-US" dirty="0" smtClean="0"/>
              <a:t> </a:t>
            </a:r>
            <a:r>
              <a:rPr lang="en-US" dirty="0" err="1" smtClean="0"/>
              <a:t>vài</a:t>
            </a:r>
            <a:r>
              <a:rPr lang="en-US" dirty="0" smtClean="0"/>
              <a:t> </a:t>
            </a:r>
            <a:r>
              <a:rPr lang="en-US" dirty="0" err="1" smtClean="0"/>
              <a:t>khía</a:t>
            </a:r>
            <a:r>
              <a:rPr lang="en-US" dirty="0" smtClean="0"/>
              <a:t> </a:t>
            </a:r>
            <a:r>
              <a:rPr lang="en-US" dirty="0" err="1" smtClean="0"/>
              <a:t>cạnh</a:t>
            </a:r>
            <a:r>
              <a:rPr lang="en-US" dirty="0" smtClean="0"/>
              <a:t>.</a:t>
            </a:r>
            <a:endParaRPr lang="en-US" dirty="0"/>
          </a:p>
        </p:txBody>
      </p:sp>
      <p:sp>
        <p:nvSpPr>
          <p:cNvPr id="4" name="Rounded Rectangle 3"/>
          <p:cNvSpPr/>
          <p:nvPr/>
        </p:nvSpPr>
        <p:spPr>
          <a:xfrm>
            <a:off x="844061" y="1600200"/>
            <a:ext cx="2630658" cy="987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Thành</a:t>
            </a:r>
            <a:r>
              <a:rPr lang="en-US" sz="3200" dirty="0" smtClean="0"/>
              <a:t> </a:t>
            </a:r>
            <a:r>
              <a:rPr lang="en-US" sz="3200" dirty="0" err="1" smtClean="0"/>
              <a:t>thị</a:t>
            </a:r>
            <a:endParaRPr lang="en-US" sz="3200" dirty="0" smtClean="0"/>
          </a:p>
        </p:txBody>
      </p:sp>
      <p:pic>
        <p:nvPicPr>
          <p:cNvPr id="5" name="Picture 4" descr="images (6).jpg"/>
          <p:cNvPicPr>
            <a:picLocks noChangeAspect="1"/>
          </p:cNvPicPr>
          <p:nvPr/>
        </p:nvPicPr>
        <p:blipFill>
          <a:blip r:embed="rId2"/>
          <a:stretch>
            <a:fillRect/>
          </a:stretch>
        </p:blipFill>
        <p:spPr>
          <a:xfrm>
            <a:off x="5167531" y="4688443"/>
            <a:ext cx="3273083" cy="1965575"/>
          </a:xfrm>
          <a:prstGeom prst="rect">
            <a:avLst/>
          </a:prstGeom>
        </p:spPr>
      </p:pic>
      <p:pic>
        <p:nvPicPr>
          <p:cNvPr id="7" name="Picture 6" descr="binhdang(6).jpg"/>
          <p:cNvPicPr>
            <a:picLocks noChangeAspect="1"/>
          </p:cNvPicPr>
          <p:nvPr/>
        </p:nvPicPr>
        <p:blipFill>
          <a:blip r:embed="rId3"/>
          <a:stretch>
            <a:fillRect/>
          </a:stretch>
        </p:blipFill>
        <p:spPr>
          <a:xfrm>
            <a:off x="457200" y="4688443"/>
            <a:ext cx="4196861" cy="1965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ormAutofit fontScale="70000" lnSpcReduction="20000"/>
          </a:bodyPr>
          <a:lstStyle/>
          <a:p>
            <a:r>
              <a:rPr lang="vi-VN" dirty="0" smtClean="0"/>
              <a:t> phụ nữ nông thôn thường có trình độ học vấn thấp hơn, điều này có nghĩa là một nửa lực lượng lao động của nền kinh tế bị hạn chế về kiến thức, kỹ năng sản xuất hoặc hạn chế khả năng ứng dụng các công nghệ mới vào sản xuất, vì vậy sẽ làm giảm năng suất và thu nhập của xã hội hay của nền kinh tế. Khoảng cách giới trong tiếp cận đến đất đai, vốn, thông tin khoa học kỹ thuật là nguyên nhân của việc giảm hoặc thiếu tư liệu sản xuất của một nửa lực lượng lao động trong sản xuất nông lâm nghiệp, điều này cũng là yếu tố quan trọng làm hạn chế sự tăng năng suất nông nghiệp và giảm thu nhập ở vùng nông thôn cũng như giảm năng suất và thu nhập của cả nền kinh tế. </a:t>
            </a:r>
            <a:endParaRPr lang="en-US" dirty="0"/>
          </a:p>
        </p:txBody>
      </p:sp>
      <p:pic>
        <p:nvPicPr>
          <p:cNvPr id="5" name="Content Placeholder 4" descr="images (4).jpg"/>
          <p:cNvPicPr>
            <a:picLocks noGrp="1" noChangeAspect="1"/>
          </p:cNvPicPr>
          <p:nvPr>
            <p:ph sz="quarter" idx="2"/>
          </p:nvPr>
        </p:nvPicPr>
        <p:blipFill>
          <a:blip r:embed="rId2"/>
          <a:stretch>
            <a:fillRect/>
          </a:stretch>
        </p:blipFill>
        <p:spPr>
          <a:xfrm>
            <a:off x="4114801" y="942535"/>
            <a:ext cx="3810000" cy="5050302"/>
          </a:xfrm>
        </p:spPr>
      </p:pic>
      <p:sp>
        <p:nvSpPr>
          <p:cNvPr id="6" name="Rounded Rectangle 5"/>
          <p:cNvSpPr/>
          <p:nvPr/>
        </p:nvSpPr>
        <p:spPr>
          <a:xfrm>
            <a:off x="1477108" y="274638"/>
            <a:ext cx="263769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r>
              <a:rPr lang="en-US" sz="2800" dirty="0" err="1" smtClean="0"/>
              <a:t>Nông</a:t>
            </a:r>
            <a:r>
              <a:rPr lang="en-US" sz="2800" dirty="0" smtClean="0"/>
              <a:t> </a:t>
            </a:r>
            <a:r>
              <a:rPr lang="en-US" sz="2800" dirty="0" err="1" smtClean="0"/>
              <a:t>thôn</a:t>
            </a: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519"/>
            <a:ext cx="8229600" cy="1184438"/>
          </a:xfrm>
        </p:spPr>
        <p:txBody>
          <a:bodyPr>
            <a:noAutofit/>
          </a:bodyPr>
          <a:lstStyle/>
          <a:p>
            <a:r>
              <a:rPr lang="en-US" sz="3000" b="1" dirty="0" smtClean="0">
                <a:latin typeface="Times New Roman"/>
                <a:cs typeface="Times New Roman"/>
              </a:rPr>
              <a:t>1 SỐ QUAN ĐIỂM, CHÍNH SÁCH CỦA ĐẢNG VÀ NHÀ NƯỚC VỀ BÌNH ĐẲNG GIỚI </a:t>
            </a:r>
            <a:endParaRPr lang="en-US" sz="3000" b="1" dirty="0">
              <a:latin typeface="Times New Roman"/>
              <a:cs typeface="Times New Roman"/>
            </a:endParaRPr>
          </a:p>
        </p:txBody>
      </p:sp>
      <p:sp>
        <p:nvSpPr>
          <p:cNvPr id="3" name="Content Placeholder 2"/>
          <p:cNvSpPr>
            <a:spLocks noGrp="1"/>
          </p:cNvSpPr>
          <p:nvPr>
            <p:ph sz="quarter" idx="1"/>
          </p:nvPr>
        </p:nvSpPr>
        <p:spPr>
          <a:xfrm>
            <a:off x="457200" y="1296958"/>
            <a:ext cx="8229600" cy="5257592"/>
          </a:xfrm>
        </p:spPr>
        <p:txBody>
          <a:bodyPr>
            <a:normAutofit fontScale="92500" lnSpcReduction="20000"/>
          </a:bodyPr>
          <a:lstStyle/>
          <a:p>
            <a:pPr algn="just"/>
            <a:r>
              <a:rPr lang="en-US" sz="2800" dirty="0" err="1" smtClean="0">
                <a:latin typeface="Times New Roman"/>
                <a:cs typeface="Times New Roman"/>
              </a:rPr>
              <a:t>Bộ</a:t>
            </a:r>
            <a:r>
              <a:rPr lang="en-US" sz="2800" dirty="0" smtClean="0">
                <a:latin typeface="Times New Roman"/>
                <a:cs typeface="Times New Roman"/>
              </a:rPr>
              <a:t> </a:t>
            </a:r>
            <a:r>
              <a:rPr lang="en-US" sz="2800" dirty="0" err="1" smtClean="0">
                <a:latin typeface="Times New Roman"/>
                <a:cs typeface="Times New Roman"/>
              </a:rPr>
              <a:t>luật</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a:t>
            </a:r>
          </a:p>
          <a:p>
            <a:pPr marL="0" indent="0" algn="just">
              <a:buNone/>
            </a:pPr>
            <a:r>
              <a:rPr lang="en-US" sz="2800" dirty="0" err="1" smtClean="0">
                <a:latin typeface="Times New Roman"/>
                <a:cs typeface="Times New Roman"/>
              </a:rPr>
              <a:t>Chương</a:t>
            </a:r>
            <a:r>
              <a:rPr lang="en-US" sz="2800" dirty="0" smtClean="0">
                <a:latin typeface="Times New Roman"/>
                <a:cs typeface="Times New Roman"/>
              </a:rPr>
              <a:t> 5 </a:t>
            </a:r>
            <a:r>
              <a:rPr lang="en-US" sz="2800" dirty="0" err="1" smtClean="0">
                <a:latin typeface="Times New Roman"/>
                <a:cs typeface="Times New Roman"/>
              </a:rPr>
              <a:t>điều</a:t>
            </a:r>
            <a:r>
              <a:rPr lang="en-US" sz="2800" dirty="0" smtClean="0">
                <a:latin typeface="Times New Roman"/>
                <a:cs typeface="Times New Roman"/>
              </a:rPr>
              <a:t> 20: “ </a:t>
            </a:r>
            <a:r>
              <a:rPr lang="en-US" sz="2800" dirty="0" err="1" smtClean="0">
                <a:latin typeface="Times New Roman"/>
                <a:cs typeface="Times New Roman"/>
              </a:rPr>
              <a:t>Mọi</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quyền</a:t>
            </a:r>
            <a:r>
              <a:rPr lang="en-US" sz="2800" dirty="0" smtClean="0">
                <a:latin typeface="Times New Roman"/>
                <a:cs typeface="Times New Roman"/>
              </a:rPr>
              <a:t> </a:t>
            </a:r>
            <a:r>
              <a:rPr lang="en-US" sz="2800" dirty="0" err="1" smtClean="0">
                <a:latin typeface="Times New Roman"/>
                <a:cs typeface="Times New Roman"/>
              </a:rPr>
              <a:t>tự</a:t>
            </a:r>
            <a:r>
              <a:rPr lang="en-US" sz="2800" dirty="0" smtClean="0">
                <a:latin typeface="Times New Roman"/>
                <a:cs typeface="Times New Roman"/>
              </a:rPr>
              <a:t> do </a:t>
            </a:r>
            <a:r>
              <a:rPr lang="en-US" sz="2800" dirty="0" err="1" smtClean="0">
                <a:latin typeface="Times New Roman"/>
                <a:cs typeface="Times New Roman"/>
              </a:rPr>
              <a:t>chọn</a:t>
            </a:r>
            <a:r>
              <a:rPr lang="en-US" sz="2800" dirty="0" smtClean="0">
                <a:latin typeface="Times New Roman"/>
                <a:cs typeface="Times New Roman"/>
              </a:rPr>
              <a:t> </a:t>
            </a:r>
            <a:r>
              <a:rPr lang="en-US" sz="2800" dirty="0" err="1" smtClean="0">
                <a:latin typeface="Times New Roman"/>
                <a:cs typeface="Times New Roman"/>
              </a:rPr>
              <a:t>nghề</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nơi</a:t>
            </a:r>
            <a:r>
              <a:rPr lang="en-US" sz="2800" dirty="0" smtClean="0">
                <a:latin typeface="Times New Roman"/>
                <a:cs typeface="Times New Roman"/>
              </a:rPr>
              <a:t> </a:t>
            </a:r>
            <a:r>
              <a:rPr lang="en-US" sz="2800" dirty="0" err="1" smtClean="0">
                <a:latin typeface="Times New Roman"/>
                <a:cs typeface="Times New Roman"/>
              </a:rPr>
              <a:t>học</a:t>
            </a:r>
            <a:r>
              <a:rPr lang="en-US" sz="2800" dirty="0" smtClean="0">
                <a:latin typeface="Times New Roman"/>
                <a:cs typeface="Times New Roman"/>
              </a:rPr>
              <a:t> </a:t>
            </a:r>
            <a:r>
              <a:rPr lang="en-US" sz="2800" dirty="0" err="1" smtClean="0">
                <a:latin typeface="Times New Roman"/>
                <a:cs typeface="Times New Roman"/>
              </a:rPr>
              <a:t>nghề</a:t>
            </a:r>
            <a:r>
              <a:rPr lang="en-US" sz="2800" dirty="0" smtClean="0">
                <a:latin typeface="Times New Roman"/>
                <a:cs typeface="Times New Roman"/>
              </a:rPr>
              <a:t> </a:t>
            </a:r>
            <a:r>
              <a:rPr lang="en-US" sz="2800" dirty="0" err="1" smtClean="0">
                <a:latin typeface="Times New Roman"/>
                <a:cs typeface="Times New Roman"/>
              </a:rPr>
              <a:t>phù</a:t>
            </a:r>
            <a:r>
              <a:rPr lang="en-US" sz="2800" dirty="0" smtClean="0">
                <a:latin typeface="Times New Roman"/>
                <a:cs typeface="Times New Roman"/>
              </a:rPr>
              <a:t> </a:t>
            </a:r>
            <a:r>
              <a:rPr lang="en-US" sz="2800" dirty="0" err="1" smtClean="0">
                <a:latin typeface="Times New Roman"/>
                <a:cs typeface="Times New Roman"/>
              </a:rPr>
              <a:t>hợp</a:t>
            </a:r>
            <a:r>
              <a:rPr lang="en-US" sz="2800" dirty="0" smtClean="0">
                <a:latin typeface="Times New Roman"/>
                <a:cs typeface="Times New Roman"/>
              </a:rPr>
              <a:t> </a:t>
            </a:r>
            <a:r>
              <a:rPr lang="en-US" sz="2800" dirty="0" err="1" smtClean="0">
                <a:latin typeface="Times New Roman"/>
                <a:cs typeface="Times New Roman"/>
              </a:rPr>
              <a:t>với</a:t>
            </a:r>
            <a:r>
              <a:rPr lang="en-US" sz="2800" dirty="0" smtClean="0">
                <a:latin typeface="Times New Roman"/>
                <a:cs typeface="Times New Roman"/>
              </a:rPr>
              <a:t> </a:t>
            </a:r>
            <a:r>
              <a:rPr lang="en-US" sz="2800" dirty="0" err="1" smtClean="0">
                <a:latin typeface="Times New Roman"/>
                <a:cs typeface="Times New Roman"/>
              </a:rPr>
              <a:t>nhu</a:t>
            </a:r>
            <a:r>
              <a:rPr lang="en-US" sz="2800" dirty="0" smtClean="0">
                <a:latin typeface="Times New Roman"/>
                <a:cs typeface="Times New Roman"/>
              </a:rPr>
              <a:t> </a:t>
            </a:r>
            <a:r>
              <a:rPr lang="en-US" sz="2800" dirty="0" err="1" smtClean="0">
                <a:latin typeface="Times New Roman"/>
                <a:cs typeface="Times New Roman"/>
              </a:rPr>
              <a:t>cầu</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làm</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mình</a:t>
            </a:r>
            <a:r>
              <a:rPr lang="en-US" sz="2800" dirty="0" smtClean="0">
                <a:latin typeface="Times New Roman"/>
                <a:cs typeface="Times New Roman"/>
              </a:rPr>
              <a:t>…”</a:t>
            </a:r>
          </a:p>
          <a:p>
            <a:pPr marL="0" indent="0" algn="just">
              <a:buNone/>
            </a:pPr>
            <a:r>
              <a:rPr lang="en-US" sz="2800" dirty="0" err="1" smtClean="0">
                <a:latin typeface="Times New Roman"/>
                <a:cs typeface="Times New Roman"/>
              </a:rPr>
              <a:t>Chương</a:t>
            </a:r>
            <a:r>
              <a:rPr lang="en-US" sz="2800" dirty="0" smtClean="0">
                <a:latin typeface="Times New Roman"/>
                <a:cs typeface="Times New Roman"/>
              </a:rPr>
              <a:t> 10</a:t>
            </a:r>
          </a:p>
          <a:p>
            <a:pPr marL="0" indent="0" algn="just">
              <a:buNone/>
            </a:pPr>
            <a:r>
              <a:rPr lang="en-US" sz="2800" dirty="0" err="1" smtClean="0">
                <a:latin typeface="Times New Roman"/>
                <a:cs typeface="Times New Roman"/>
              </a:rPr>
              <a:t>Điều</a:t>
            </a:r>
            <a:r>
              <a:rPr lang="en-US" sz="2800" dirty="0" smtClean="0">
                <a:latin typeface="Times New Roman"/>
                <a:cs typeface="Times New Roman"/>
              </a:rPr>
              <a:t> 109: “</a:t>
            </a:r>
            <a:r>
              <a:rPr lang="en-US" sz="2800" dirty="0" err="1" smtClean="0">
                <a:latin typeface="Times New Roman"/>
                <a:cs typeface="Times New Roman"/>
              </a:rPr>
              <a:t>Nhà</a:t>
            </a:r>
            <a:r>
              <a:rPr lang="en-US" sz="2800" dirty="0" smtClean="0">
                <a:latin typeface="Times New Roman"/>
                <a:cs typeface="Times New Roman"/>
              </a:rPr>
              <a:t> </a:t>
            </a:r>
            <a:r>
              <a:rPr lang="en-US" sz="2800" dirty="0" err="1" smtClean="0">
                <a:latin typeface="Times New Roman"/>
                <a:cs typeface="Times New Roman"/>
              </a:rPr>
              <a:t>nước</a:t>
            </a:r>
            <a:r>
              <a:rPr lang="en-US" sz="2800" dirty="0" smtClean="0">
                <a:latin typeface="Times New Roman"/>
                <a:cs typeface="Times New Roman"/>
              </a:rPr>
              <a:t> </a:t>
            </a:r>
            <a:r>
              <a:rPr lang="en-US" sz="2800" dirty="0" err="1" smtClean="0">
                <a:latin typeface="Times New Roman"/>
                <a:cs typeface="Times New Roman"/>
              </a:rPr>
              <a:t>đảm</a:t>
            </a:r>
            <a:r>
              <a:rPr lang="en-US" sz="2800" dirty="0" smtClean="0">
                <a:latin typeface="Times New Roman"/>
                <a:cs typeface="Times New Roman"/>
              </a:rPr>
              <a:t> </a:t>
            </a:r>
            <a:r>
              <a:rPr lang="en-US" sz="2800" dirty="0" err="1" smtClean="0">
                <a:latin typeface="Times New Roman"/>
                <a:cs typeface="Times New Roman"/>
              </a:rPr>
              <a:t>bảo</a:t>
            </a:r>
            <a:r>
              <a:rPr lang="en-US" sz="2800" dirty="0" smtClean="0">
                <a:latin typeface="Times New Roman"/>
                <a:cs typeface="Times New Roman"/>
              </a:rPr>
              <a:t> </a:t>
            </a:r>
            <a:r>
              <a:rPr lang="en-US" sz="2800" dirty="0" err="1" smtClean="0">
                <a:latin typeface="Times New Roman"/>
                <a:cs typeface="Times New Roman"/>
              </a:rPr>
              <a:t>quyền</a:t>
            </a:r>
            <a:r>
              <a:rPr lang="en-US" sz="2800" dirty="0" smtClean="0">
                <a:latin typeface="Times New Roman"/>
                <a:cs typeface="Times New Roman"/>
              </a:rPr>
              <a:t> </a:t>
            </a:r>
            <a:r>
              <a:rPr lang="en-US" sz="2800" dirty="0" err="1" smtClean="0">
                <a:latin typeface="Times New Roman"/>
                <a:cs typeface="Times New Roman"/>
              </a:rPr>
              <a:t>làm</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phụ</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về</a:t>
            </a:r>
            <a:r>
              <a:rPr lang="en-US" sz="2800" dirty="0" smtClean="0">
                <a:latin typeface="Times New Roman"/>
                <a:cs typeface="Times New Roman"/>
              </a:rPr>
              <a:t> </a:t>
            </a:r>
            <a:r>
              <a:rPr lang="en-US" sz="2800" dirty="0" err="1" smtClean="0">
                <a:latin typeface="Times New Roman"/>
                <a:cs typeface="Times New Roman"/>
              </a:rPr>
              <a:t>mọi</a:t>
            </a:r>
            <a:r>
              <a:rPr lang="en-US" sz="2800" dirty="0" smtClean="0">
                <a:latin typeface="Times New Roman"/>
                <a:cs typeface="Times New Roman"/>
              </a:rPr>
              <a:t> </a:t>
            </a:r>
            <a:r>
              <a:rPr lang="en-US" sz="2800" dirty="0" err="1" smtClean="0">
                <a:latin typeface="Times New Roman"/>
                <a:cs typeface="Times New Roman"/>
              </a:rPr>
              <a:t>mặt</a:t>
            </a:r>
            <a:r>
              <a:rPr lang="en-US" sz="2800" dirty="0" smtClean="0">
                <a:latin typeface="Times New Roman"/>
                <a:cs typeface="Times New Roman"/>
              </a:rPr>
              <a:t> </a:t>
            </a:r>
            <a:r>
              <a:rPr lang="en-US" sz="2800" dirty="0" err="1" smtClean="0">
                <a:latin typeface="Times New Roman"/>
                <a:cs typeface="Times New Roman"/>
              </a:rPr>
              <a:t>đối</a:t>
            </a:r>
            <a:r>
              <a:rPr lang="en-US" sz="2800" dirty="0" smtClean="0">
                <a:latin typeface="Times New Roman"/>
                <a:cs typeface="Times New Roman"/>
              </a:rPr>
              <a:t> </a:t>
            </a:r>
            <a:r>
              <a:rPr lang="en-US" sz="2800" dirty="0" err="1" smtClean="0">
                <a:latin typeface="Times New Roman"/>
                <a:cs typeface="Times New Roman"/>
              </a:rPr>
              <a:t>với</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chính</a:t>
            </a:r>
            <a:r>
              <a:rPr lang="en-US" sz="2800" dirty="0" smtClean="0">
                <a:latin typeface="Times New Roman"/>
                <a:cs typeface="Times New Roman"/>
              </a:rPr>
              <a:t> </a:t>
            </a:r>
            <a:r>
              <a:rPr lang="en-US" sz="2800" dirty="0" err="1" smtClean="0">
                <a:latin typeface="Times New Roman"/>
                <a:cs typeface="Times New Roman"/>
              </a:rPr>
              <a:t>sách</a:t>
            </a:r>
            <a:r>
              <a:rPr lang="en-US" sz="2800" dirty="0" smtClean="0">
                <a:latin typeface="Times New Roman"/>
                <a:cs typeface="Times New Roman"/>
              </a:rPr>
              <a:t> </a:t>
            </a:r>
            <a:r>
              <a:rPr lang="en-US" sz="2800" dirty="0" err="1" smtClean="0">
                <a:latin typeface="Times New Roman"/>
                <a:cs typeface="Times New Roman"/>
              </a:rPr>
              <a:t>khuyến</a:t>
            </a:r>
            <a:r>
              <a:rPr lang="en-US" sz="2800" dirty="0" smtClean="0">
                <a:latin typeface="Times New Roman"/>
                <a:cs typeface="Times New Roman"/>
              </a:rPr>
              <a:t> </a:t>
            </a:r>
            <a:r>
              <a:rPr lang="en-US" sz="2800" dirty="0" err="1" smtClean="0">
                <a:latin typeface="Times New Roman"/>
                <a:cs typeface="Times New Roman"/>
              </a:rPr>
              <a:t>khích</a:t>
            </a:r>
            <a:r>
              <a:rPr lang="en-US" sz="2800" dirty="0" smtClean="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sử</a:t>
            </a:r>
            <a:r>
              <a:rPr lang="en-US" sz="2800" dirty="0" smtClean="0">
                <a:latin typeface="Times New Roman"/>
                <a:cs typeface="Times New Roman"/>
              </a:rPr>
              <a:t> </a:t>
            </a:r>
            <a:r>
              <a:rPr lang="en-US" sz="2800" dirty="0" err="1" smtClean="0">
                <a:latin typeface="Times New Roman"/>
                <a:cs typeface="Times New Roman"/>
              </a:rPr>
              <a:t>dụng</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tạo</a:t>
            </a: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a:t>
            </a:r>
            <a:r>
              <a:rPr lang="en-US" sz="2800" dirty="0" err="1" smtClean="0">
                <a:latin typeface="Times New Roman"/>
                <a:cs typeface="Times New Roman"/>
              </a:rPr>
              <a:t>kiện</a:t>
            </a:r>
            <a:r>
              <a:rPr lang="en-US" sz="2800" dirty="0" smtClean="0">
                <a:latin typeface="Times New Roman"/>
                <a:cs typeface="Times New Roman"/>
              </a:rPr>
              <a:t> </a:t>
            </a:r>
            <a:r>
              <a:rPr lang="en-US" sz="2800" dirty="0" err="1" smtClean="0">
                <a:latin typeface="Times New Roman"/>
                <a:cs typeface="Times New Roman"/>
              </a:rPr>
              <a:t>để</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làm</a:t>
            </a:r>
            <a:r>
              <a:rPr lang="en-US" sz="2800" dirty="0" smtClean="0">
                <a:latin typeface="Times New Roman"/>
                <a:cs typeface="Times New Roman"/>
              </a:rPr>
              <a:t> </a:t>
            </a:r>
            <a:r>
              <a:rPr lang="en-US" sz="2800" dirty="0" err="1" smtClean="0">
                <a:latin typeface="Times New Roman"/>
                <a:cs typeface="Times New Roman"/>
              </a:rPr>
              <a:t>thường</a:t>
            </a:r>
            <a:r>
              <a:rPr lang="en-US" sz="2800" dirty="0" smtClean="0">
                <a:latin typeface="Times New Roman"/>
                <a:cs typeface="Times New Roman"/>
              </a:rPr>
              <a:t> </a:t>
            </a:r>
            <a:r>
              <a:rPr lang="en-US" sz="2800" dirty="0" err="1" smtClean="0">
                <a:latin typeface="Times New Roman"/>
                <a:cs typeface="Times New Roman"/>
              </a:rPr>
              <a:t>xuyên</a:t>
            </a:r>
            <a:r>
              <a:rPr lang="en-US" sz="2800" dirty="0" smtClean="0">
                <a:latin typeface="Times New Roman"/>
                <a:cs typeface="Times New Roman"/>
              </a:rPr>
              <a:t>,… </a:t>
            </a:r>
            <a:r>
              <a:rPr lang="en-US" sz="2800" dirty="0" err="1" smtClean="0">
                <a:latin typeface="Times New Roman"/>
                <a:cs typeface="Times New Roman"/>
              </a:rPr>
              <a:t>Nhà</a:t>
            </a:r>
            <a:r>
              <a:rPr lang="en-US" sz="2800" dirty="0" smtClean="0">
                <a:latin typeface="Times New Roman"/>
                <a:cs typeface="Times New Roman"/>
              </a:rPr>
              <a:t> </a:t>
            </a:r>
            <a:r>
              <a:rPr lang="en-US" sz="2800" dirty="0" err="1" smtClean="0">
                <a:latin typeface="Times New Roman"/>
                <a:cs typeface="Times New Roman"/>
              </a:rPr>
              <a:t>nước</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chính</a:t>
            </a:r>
            <a:r>
              <a:rPr lang="en-US" sz="2800" dirty="0" smtClean="0">
                <a:latin typeface="Times New Roman"/>
                <a:cs typeface="Times New Roman"/>
              </a:rPr>
              <a:t> </a:t>
            </a:r>
            <a:r>
              <a:rPr lang="en-US" sz="2800" dirty="0" err="1" smtClean="0">
                <a:latin typeface="Times New Roman"/>
                <a:cs typeface="Times New Roman"/>
              </a:rPr>
              <a:t>sách</a:t>
            </a:r>
            <a:r>
              <a:rPr lang="en-US" sz="2800" dirty="0" smtClean="0">
                <a:latin typeface="Times New Roman"/>
                <a:cs typeface="Times New Roman"/>
              </a:rPr>
              <a:t>… </a:t>
            </a:r>
            <a:r>
              <a:rPr lang="en-US" sz="2800" dirty="0" err="1" smtClean="0">
                <a:latin typeface="Times New Roman"/>
                <a:cs typeface="Times New Roman"/>
              </a:rPr>
              <a:t>nhằm</a:t>
            </a:r>
            <a:r>
              <a:rPr lang="en-US" sz="2800" dirty="0" smtClean="0">
                <a:latin typeface="Times New Roman"/>
                <a:cs typeface="Times New Roman"/>
              </a:rPr>
              <a:t> </a:t>
            </a:r>
            <a:r>
              <a:rPr lang="en-US" sz="2800" dirty="0" err="1" smtClean="0">
                <a:latin typeface="Times New Roman"/>
                <a:cs typeface="Times New Roman"/>
              </a:rPr>
              <a:t>giúp</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phát</a:t>
            </a:r>
            <a:r>
              <a:rPr lang="en-US" sz="2800" dirty="0" smtClean="0">
                <a:latin typeface="Times New Roman"/>
                <a:cs typeface="Times New Roman"/>
              </a:rPr>
              <a:t> </a:t>
            </a:r>
            <a:r>
              <a:rPr lang="en-US" sz="2800" dirty="0" err="1" smtClean="0">
                <a:latin typeface="Times New Roman"/>
                <a:cs typeface="Times New Roman"/>
              </a:rPr>
              <a:t>huy</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hiệu</a:t>
            </a:r>
            <a:r>
              <a:rPr lang="en-US" sz="2800" dirty="0" smtClean="0">
                <a:latin typeface="Times New Roman"/>
                <a:cs typeface="Times New Roman"/>
              </a:rPr>
              <a:t> </a:t>
            </a:r>
            <a:r>
              <a:rPr lang="en-US" sz="2800" dirty="0" err="1" smtClean="0">
                <a:latin typeface="Times New Roman"/>
                <a:cs typeface="Times New Roman"/>
              </a:rPr>
              <a:t>quả</a:t>
            </a:r>
            <a:r>
              <a:rPr lang="en-US" sz="2800" dirty="0" smtClean="0">
                <a:latin typeface="Times New Roman"/>
                <a:cs typeface="Times New Roman"/>
              </a:rPr>
              <a:t> </a:t>
            </a:r>
            <a:r>
              <a:rPr lang="en-US" sz="2800" dirty="0" err="1" smtClean="0">
                <a:latin typeface="Times New Roman"/>
                <a:cs typeface="Times New Roman"/>
              </a:rPr>
              <a:t>năng</a:t>
            </a:r>
            <a:r>
              <a:rPr lang="en-US" sz="2800" dirty="0" smtClean="0">
                <a:latin typeface="Times New Roman"/>
                <a:cs typeface="Times New Roman"/>
              </a:rPr>
              <a:t> </a:t>
            </a:r>
            <a:r>
              <a:rPr lang="en-US" sz="2800" dirty="0" err="1" smtClean="0">
                <a:latin typeface="Times New Roman"/>
                <a:cs typeface="Times New Roman"/>
              </a:rPr>
              <a:t>lực</a:t>
            </a:r>
            <a:r>
              <a:rPr lang="en-US" sz="2800" dirty="0" smtClean="0">
                <a:latin typeface="Times New Roman"/>
                <a:cs typeface="Times New Roman"/>
              </a:rPr>
              <a:t> </a:t>
            </a:r>
            <a:r>
              <a:rPr lang="en-US" sz="2800" dirty="0" err="1" smtClean="0">
                <a:latin typeface="Times New Roman"/>
                <a:cs typeface="Times New Roman"/>
              </a:rPr>
              <a:t>nghề</a:t>
            </a:r>
            <a:r>
              <a:rPr lang="en-US" sz="2800" dirty="0" smtClean="0">
                <a:latin typeface="Times New Roman"/>
                <a:cs typeface="Times New Roman"/>
              </a:rPr>
              <a:t> </a:t>
            </a:r>
            <a:r>
              <a:rPr lang="en-US" sz="2800" dirty="0" err="1" smtClean="0">
                <a:latin typeface="Times New Roman"/>
                <a:cs typeface="Times New Roman"/>
              </a:rPr>
              <a:t>nghiệp</a:t>
            </a:r>
            <a:r>
              <a:rPr lang="en-US" sz="2800" dirty="0" smtClean="0">
                <a:latin typeface="Times New Roman"/>
                <a:cs typeface="Times New Roman"/>
              </a:rPr>
              <a:t>, </a:t>
            </a:r>
            <a:r>
              <a:rPr lang="en-US" sz="2800" dirty="0" err="1" smtClean="0">
                <a:latin typeface="Times New Roman"/>
                <a:cs typeface="Times New Roman"/>
              </a:rPr>
              <a:t>kết</a:t>
            </a:r>
            <a:r>
              <a:rPr lang="en-US" sz="2800" dirty="0" smtClean="0">
                <a:latin typeface="Times New Roman"/>
                <a:cs typeface="Times New Roman"/>
              </a:rPr>
              <a:t> </a:t>
            </a:r>
            <a:r>
              <a:rPr lang="en-US" sz="2800" dirty="0" err="1" smtClean="0">
                <a:latin typeface="Times New Roman"/>
                <a:cs typeface="Times New Roman"/>
              </a:rPr>
              <a:t>hợp</a:t>
            </a:r>
            <a:r>
              <a:rPr lang="en-US" sz="2800" dirty="0" smtClean="0">
                <a:latin typeface="Times New Roman"/>
                <a:cs typeface="Times New Roman"/>
              </a:rPr>
              <a:t> </a:t>
            </a:r>
            <a:r>
              <a:rPr lang="en-US" sz="2800" dirty="0" err="1" smtClean="0">
                <a:latin typeface="Times New Roman"/>
                <a:cs typeface="Times New Roman"/>
              </a:rPr>
              <a:t>hài</a:t>
            </a:r>
            <a:r>
              <a:rPr lang="en-US" sz="2800" dirty="0" smtClean="0">
                <a:latin typeface="Times New Roman"/>
                <a:cs typeface="Times New Roman"/>
              </a:rPr>
              <a:t> </a:t>
            </a:r>
            <a:r>
              <a:rPr lang="en-US" sz="2800" dirty="0" err="1" smtClean="0">
                <a:latin typeface="Times New Roman"/>
                <a:cs typeface="Times New Roman"/>
              </a:rPr>
              <a:t>hoà</a:t>
            </a:r>
            <a:r>
              <a:rPr lang="en-US" sz="2800" dirty="0" smtClean="0">
                <a:latin typeface="Times New Roman"/>
                <a:cs typeface="Times New Roman"/>
              </a:rPr>
              <a:t> </a:t>
            </a:r>
            <a:r>
              <a:rPr lang="en-US" sz="2800" dirty="0" err="1" smtClean="0">
                <a:latin typeface="Times New Roman"/>
                <a:cs typeface="Times New Roman"/>
              </a:rPr>
              <a:t>cuộc</a:t>
            </a:r>
            <a:r>
              <a:rPr lang="en-US" sz="2800" dirty="0" smtClean="0">
                <a:latin typeface="Times New Roman"/>
                <a:cs typeface="Times New Roman"/>
              </a:rPr>
              <a:t> </a:t>
            </a:r>
            <a:r>
              <a:rPr lang="en-US" sz="2800" dirty="0" err="1" smtClean="0">
                <a:latin typeface="Times New Roman"/>
                <a:cs typeface="Times New Roman"/>
              </a:rPr>
              <a:t>sống</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cuộc</a:t>
            </a:r>
            <a:r>
              <a:rPr lang="en-US" sz="2800" dirty="0" smtClean="0">
                <a:latin typeface="Times New Roman"/>
                <a:cs typeface="Times New Roman"/>
              </a:rPr>
              <a:t> </a:t>
            </a:r>
            <a:r>
              <a:rPr lang="en-US" sz="2800" dirty="0" err="1" smtClean="0">
                <a:latin typeface="Times New Roman"/>
                <a:cs typeface="Times New Roman"/>
              </a:rPr>
              <a:t>sống</a:t>
            </a:r>
            <a:r>
              <a:rPr lang="en-US" sz="2800" dirty="0" smtClean="0">
                <a:latin typeface="Times New Roman"/>
                <a:cs typeface="Times New Roman"/>
              </a:rPr>
              <a:t> </a:t>
            </a:r>
            <a:r>
              <a:rPr lang="en-US" sz="2800" dirty="0" err="1" smtClean="0">
                <a:latin typeface="Times New Roman"/>
                <a:cs typeface="Times New Roman"/>
              </a:rPr>
              <a:t>gia</a:t>
            </a:r>
            <a:r>
              <a:rPr lang="en-US" sz="2800" dirty="0" smtClean="0">
                <a:latin typeface="Times New Roman"/>
                <a:cs typeface="Times New Roman"/>
              </a:rPr>
              <a:t> </a:t>
            </a:r>
            <a:r>
              <a:rPr lang="en-US" sz="2800" dirty="0" err="1" smtClean="0">
                <a:latin typeface="Times New Roman"/>
                <a:cs typeface="Times New Roman"/>
              </a:rPr>
              <a:t>đình</a:t>
            </a:r>
            <a:r>
              <a:rPr lang="en-US" sz="2800" dirty="0" smtClean="0">
                <a:latin typeface="Times New Roman"/>
                <a:cs typeface="Times New Roman"/>
              </a:rPr>
              <a:t>”.</a:t>
            </a:r>
          </a:p>
          <a:p>
            <a:pPr marL="0" indent="0" algn="just">
              <a:buNone/>
            </a:pP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111: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smtClean="0">
                <a:latin typeface="Times New Roman"/>
                <a:cs typeface="Times New Roman"/>
              </a:rPr>
              <a:t>sử</a:t>
            </a:r>
            <a:r>
              <a:rPr lang="en-US" sz="2800" dirty="0" smtClean="0">
                <a:latin typeface="Times New Roman"/>
                <a:cs typeface="Times New Roman"/>
              </a:rPr>
              <a:t> </a:t>
            </a:r>
            <a:r>
              <a:rPr lang="en-US" sz="2800" dirty="0" err="1" smtClean="0">
                <a:latin typeface="Times New Roman"/>
                <a:cs typeface="Times New Roman"/>
              </a:rPr>
              <a:t>dụng</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phải</a:t>
            </a:r>
            <a:r>
              <a:rPr lang="en-US" sz="2800" dirty="0" smtClean="0">
                <a:latin typeface="Times New Roman"/>
                <a:cs typeface="Times New Roman"/>
              </a:rPr>
              <a:t> </a:t>
            </a:r>
            <a:r>
              <a:rPr lang="en-US" sz="2800" dirty="0" err="1" smtClean="0">
                <a:latin typeface="Times New Roman"/>
                <a:cs typeface="Times New Roman"/>
              </a:rPr>
              <a:t>thực</a:t>
            </a:r>
            <a:r>
              <a:rPr lang="en-US" sz="2800" dirty="0" smtClean="0">
                <a:latin typeface="Times New Roman"/>
                <a:cs typeface="Times New Roman"/>
              </a:rPr>
              <a:t> </a:t>
            </a:r>
            <a:r>
              <a:rPr lang="en-US" sz="2800" dirty="0" err="1" smtClean="0">
                <a:latin typeface="Times New Roman"/>
                <a:cs typeface="Times New Roman"/>
              </a:rPr>
              <a:t>hiện</a:t>
            </a:r>
            <a:r>
              <a:rPr lang="en-US" sz="2800" dirty="0" smtClean="0">
                <a:latin typeface="Times New Roman"/>
                <a:cs typeface="Times New Roman"/>
              </a:rPr>
              <a:t> </a:t>
            </a:r>
            <a:r>
              <a:rPr lang="en-US" sz="2800" dirty="0" err="1" smtClean="0">
                <a:latin typeface="Times New Roman"/>
                <a:cs typeface="Times New Roman"/>
              </a:rPr>
              <a:t>nguyên</a:t>
            </a:r>
            <a:r>
              <a:rPr lang="en-US" sz="2800" dirty="0" smtClean="0">
                <a:latin typeface="Times New Roman"/>
                <a:cs typeface="Times New Roman"/>
              </a:rPr>
              <a:t> </a:t>
            </a:r>
            <a:r>
              <a:rPr lang="en-US" sz="2800" dirty="0" err="1" smtClean="0">
                <a:latin typeface="Times New Roman"/>
                <a:cs typeface="Times New Roman"/>
              </a:rPr>
              <a:t>tắc</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tuyển</a:t>
            </a:r>
            <a:r>
              <a:rPr lang="en-US" sz="2800" dirty="0" smtClean="0">
                <a:latin typeface="Times New Roman"/>
                <a:cs typeface="Times New Roman"/>
              </a:rPr>
              <a:t> </a:t>
            </a:r>
            <a:r>
              <a:rPr lang="en-US" sz="2800" dirty="0" err="1" smtClean="0">
                <a:latin typeface="Times New Roman"/>
                <a:cs typeface="Times New Roman"/>
              </a:rPr>
              <a:t>dụng</a:t>
            </a:r>
            <a:r>
              <a:rPr lang="en-US" sz="2800" dirty="0" smtClean="0">
                <a:latin typeface="Times New Roman"/>
                <a:cs typeface="Times New Roman"/>
              </a:rPr>
              <a:t>, </a:t>
            </a:r>
            <a:r>
              <a:rPr lang="en-US" sz="2800" dirty="0" err="1" smtClean="0">
                <a:latin typeface="Times New Roman"/>
                <a:cs typeface="Times New Roman"/>
              </a:rPr>
              <a:t>nâng</a:t>
            </a:r>
            <a:r>
              <a:rPr lang="en-US" sz="2800" dirty="0" smtClean="0">
                <a:latin typeface="Times New Roman"/>
                <a:cs typeface="Times New Roman"/>
              </a:rPr>
              <a:t> </a:t>
            </a:r>
            <a:r>
              <a:rPr lang="en-US" sz="2800" dirty="0" err="1" smtClean="0">
                <a:latin typeface="Times New Roman"/>
                <a:cs typeface="Times New Roman"/>
              </a:rPr>
              <a:t>bậc</a:t>
            </a:r>
            <a:r>
              <a:rPr lang="en-US" sz="2800" dirty="0" smtClean="0">
                <a:latin typeface="Times New Roman"/>
                <a:cs typeface="Times New Roman"/>
              </a:rPr>
              <a:t> </a:t>
            </a:r>
            <a:r>
              <a:rPr lang="en-US" sz="2800" dirty="0" err="1" smtClean="0">
                <a:latin typeface="Times New Roman"/>
                <a:cs typeface="Times New Roman"/>
              </a:rPr>
              <a:t>lương</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trả</a:t>
            </a:r>
            <a:r>
              <a:rPr lang="en-US" sz="2800" dirty="0" smtClean="0">
                <a:latin typeface="Times New Roman"/>
                <a:cs typeface="Times New Roman"/>
              </a:rPr>
              <a:t> </a:t>
            </a:r>
            <a:r>
              <a:rPr lang="en-US" sz="2800" dirty="0" err="1" smtClean="0">
                <a:latin typeface="Times New Roman"/>
                <a:cs typeface="Times New Roman"/>
              </a:rPr>
              <a:t>công</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endParaRPr lang="en-US" sz="2800" dirty="0">
              <a:latin typeface="Times New Roman"/>
              <a:cs typeface="Times New Roman"/>
            </a:endParaRPr>
          </a:p>
        </p:txBody>
      </p:sp>
    </p:spTree>
    <p:extLst>
      <p:ext uri="{BB962C8B-B14F-4D97-AF65-F5344CB8AC3E}">
        <p14:creationId xmlns="" xmlns:p14="http://schemas.microsoft.com/office/powerpoint/2010/main" val="33933118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ox(in)">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215" y="745588"/>
            <a:ext cx="7467600" cy="1143000"/>
          </a:xfrm>
        </p:spPr>
        <p:txBody>
          <a:bodyPr>
            <a:noAutofit/>
          </a:bodyPr>
          <a:lstStyle/>
          <a:p>
            <a:pPr algn="ctr"/>
            <a:r>
              <a:rPr lang="en-US" sz="3600" b="1" dirty="0" err="1" smtClean="0">
                <a:latin typeface="Times New Roman" pitchFamily="18" charset="0"/>
                <a:cs typeface="Times New Roman" pitchFamily="18" charset="0"/>
              </a:rPr>
              <a:t>Bất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bình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đẳng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giới</a:t>
            </a:r>
            <a:r>
              <a:rPr lang="en-US" sz="3600" b="1" dirty="0" smtClean="0">
                <a:latin typeface="Times New Roman" pitchFamily="18" charset="0"/>
                <a:cs typeface="Times New Roman" pitchFamily="18" charset="0"/>
              </a:rPr>
              <a:t> ở </a:t>
            </a:r>
            <a:r>
              <a:rPr lang="en-US" sz="3600" b="1" dirty="0" err="1" smtClean="0">
                <a:latin typeface="Times New Roman" pitchFamily="18" charset="0"/>
                <a:cs typeface="Times New Roman" pitchFamily="18" charset="0"/>
              </a:rPr>
              <a:t>người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nghèo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cao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người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giàu,ở</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nông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thôn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cao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thành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thị</a:t>
            </a:r>
            <a:endParaRPr lang="en-US" sz="3600" dirty="0"/>
          </a:p>
        </p:txBody>
      </p:sp>
      <p:sp>
        <p:nvSpPr>
          <p:cNvPr id="3" name="Content Placeholder 2"/>
          <p:cNvSpPr>
            <a:spLocks noGrp="1"/>
          </p:cNvSpPr>
          <p:nvPr>
            <p:ph sz="quarter" idx="1"/>
          </p:nvPr>
        </p:nvSpPr>
        <p:spPr>
          <a:xfrm>
            <a:off x="457200" y="2152356"/>
            <a:ext cx="7467600" cy="4321595"/>
          </a:xfrm>
        </p:spPr>
        <p:txBody>
          <a:bodyPr>
            <a:normAutofit lnSpcReduction="10000"/>
          </a:bodyPr>
          <a:lstStyle/>
          <a:p>
            <a:pPr algn="ctr">
              <a:buNone/>
            </a:pPr>
            <a:r>
              <a:rPr lang="en-US" sz="4400" b="1" dirty="0" err="1" smtClean="0">
                <a:latin typeface="Times New Roman" pitchFamily="18" charset="0"/>
                <a:cs typeface="Times New Roman" pitchFamily="18" charset="0"/>
              </a:rPr>
              <a:t>Nội</a:t>
            </a:r>
            <a:r>
              <a:rPr lang="en-US" sz="4400" b="1" dirty="0" smtClean="0">
                <a:latin typeface="Times New Roman" pitchFamily="18" charset="0"/>
                <a:cs typeface="Times New Roman" pitchFamily="18" charset="0"/>
              </a:rPr>
              <a:t> dung:</a:t>
            </a: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giàu-người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nghèo</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thị-nông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a:t>
            </a:r>
            <a:endParaRPr lang="en-US"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Picture 3" descr="2012-02-04-09-28-12batbinhdanggioi2nb.jpg"/>
          <p:cNvPicPr>
            <a:picLocks noChangeAspect="1"/>
          </p:cNvPicPr>
          <p:nvPr/>
        </p:nvPicPr>
        <p:blipFill>
          <a:blip r:embed="rId2"/>
          <a:stretch>
            <a:fillRect/>
          </a:stretch>
        </p:blipFill>
        <p:spPr>
          <a:xfrm>
            <a:off x="4473526" y="2926080"/>
            <a:ext cx="3868614" cy="354787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heckerboard(across)">
                                      <p:cBhvr>
                                        <p:cTn id="20" dur="500"/>
                                        <p:tgtEl>
                                          <p:spTgt spid="3">
                                            <p:txEl>
                                              <p:pRg st="2" end="2"/>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heckerboard(across)">
                                      <p:cBhvr>
                                        <p:cTn id="23" dur="500"/>
                                        <p:tgtEl>
                                          <p:spTgt spid="3">
                                            <p:txEl>
                                              <p:pRg st="3" end="3"/>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checkerboard(across)">
                                      <p:cBhvr>
                                        <p:cTn id="26" dur="500"/>
                                        <p:tgtEl>
                                          <p:spTgt spid="3">
                                            <p:txEl>
                                              <p:pRg st="4" end="4"/>
                                            </p:txEl>
                                          </p:spTgt>
                                        </p:tgtEl>
                                      </p:cBhvr>
                                    </p:animEffect>
                                  </p:childTnLst>
                                </p:cTn>
                              </p:par>
                              <p:par>
                                <p:cTn id="27" presetID="5" presetClass="entr" presetSubtype="1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checkerboard(across)">
                                      <p:cBhvr>
                                        <p:cTn id="29" dur="500"/>
                                        <p:tgtEl>
                                          <p:spTgt spid="3">
                                            <p:txEl>
                                              <p:pRg st="5" end="5"/>
                                            </p:txEl>
                                          </p:spTgt>
                                        </p:tgtEl>
                                      </p:cBhvr>
                                    </p:animEffect>
                                  </p:childTnLst>
                                </p:cTn>
                              </p:par>
                              <p:par>
                                <p:cTn id="30" presetID="5" presetClass="entr" presetSubtype="1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heckerboard(across)">
                                      <p:cBhvr>
                                        <p:cTn id="32" dur="500"/>
                                        <p:tgtEl>
                                          <p:spTgt spid="3">
                                            <p:txEl>
                                              <p:pRg st="6" end="6"/>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checkerboard(across)">
                                      <p:cBhvr>
                                        <p:cTn id="35" dur="500"/>
                                        <p:tgtEl>
                                          <p:spTgt spid="3">
                                            <p:txEl>
                                              <p:pRg st="7" end="7"/>
                                            </p:txEl>
                                          </p:spTgt>
                                        </p:tgtEl>
                                      </p:cBhvr>
                                    </p:animEffect>
                                  </p:childTnLst>
                                </p:cTn>
                              </p:par>
                              <p:par>
                                <p:cTn id="36" presetID="5" presetClass="entr" presetSubtype="10" fill="hold"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checkerboard(across)">
                                      <p:cBhvr>
                                        <p:cTn id="38" dur="500"/>
                                        <p:tgtEl>
                                          <p:spTgt spid="3">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613"/>
            <a:ext cx="8229600" cy="1143000"/>
          </a:xfrm>
        </p:spPr>
        <p:txBody>
          <a:bodyPr>
            <a:normAutofit/>
          </a:bodyPr>
          <a:lstStyle/>
          <a:p>
            <a:r>
              <a:rPr lang="en-US" sz="3600" b="1" dirty="0" smtClean="0">
                <a:latin typeface="Times New Roman"/>
                <a:cs typeface="Times New Roman"/>
              </a:rPr>
              <a:t>ẢNH HƯỞNG</a:t>
            </a:r>
            <a:endParaRPr lang="en-US" sz="3600" b="1" dirty="0">
              <a:latin typeface="Times New Roman"/>
              <a:cs typeface="Times New Roman"/>
            </a:endParaRPr>
          </a:p>
        </p:txBody>
      </p:sp>
      <p:sp>
        <p:nvSpPr>
          <p:cNvPr id="3" name="Content Placeholder 2"/>
          <p:cNvSpPr>
            <a:spLocks noGrp="1"/>
          </p:cNvSpPr>
          <p:nvPr>
            <p:ph sz="quarter" idx="1"/>
          </p:nvPr>
        </p:nvSpPr>
        <p:spPr/>
        <p:txBody>
          <a:bodyPr>
            <a:normAutofit/>
          </a:bodyPr>
          <a:lstStyle/>
          <a:p>
            <a:pPr algn="just"/>
            <a:r>
              <a:rPr lang="en-US" dirty="0" err="1" smtClean="0">
                <a:latin typeface="Times New Roman"/>
                <a:cs typeface="Times New Roman"/>
              </a:rPr>
              <a:t>Hạn</a:t>
            </a:r>
            <a:r>
              <a:rPr lang="en-US" dirty="0" smtClean="0">
                <a:latin typeface="Times New Roman"/>
                <a:cs typeface="Times New Roman"/>
              </a:rPr>
              <a:t> </a:t>
            </a:r>
            <a:r>
              <a:rPr lang="en-US" dirty="0" err="1" smtClean="0">
                <a:latin typeface="Times New Roman"/>
                <a:cs typeface="Times New Roman"/>
              </a:rPr>
              <a:t>chế</a:t>
            </a:r>
            <a:r>
              <a:rPr lang="en-US" dirty="0" smtClean="0">
                <a:latin typeface="Times New Roman"/>
                <a:cs typeface="Times New Roman"/>
              </a:rPr>
              <a:t> </a:t>
            </a:r>
            <a:r>
              <a:rPr lang="en-US" dirty="0" err="1" smtClean="0">
                <a:latin typeface="Times New Roman"/>
                <a:cs typeface="Times New Roman"/>
              </a:rPr>
              <a:t>quá</a:t>
            </a:r>
            <a:r>
              <a:rPr lang="en-US" dirty="0" smtClean="0">
                <a:latin typeface="Times New Roman"/>
                <a:cs typeface="Times New Roman"/>
              </a:rPr>
              <a:t> </a:t>
            </a:r>
            <a:r>
              <a:rPr lang="en-US" dirty="0" err="1" smtClean="0">
                <a:latin typeface="Times New Roman"/>
                <a:cs typeface="Times New Roman"/>
              </a:rPr>
              <a:t>trình</a:t>
            </a:r>
            <a:r>
              <a:rPr lang="en-US" dirty="0" smtClean="0">
                <a:latin typeface="Times New Roman"/>
                <a:cs typeface="Times New Roman"/>
              </a:rPr>
              <a:t> </a:t>
            </a:r>
            <a:r>
              <a:rPr lang="en-US" dirty="0" err="1" smtClean="0">
                <a:latin typeface="Times New Roman"/>
                <a:cs typeface="Times New Roman"/>
              </a:rPr>
              <a:t>phát</a:t>
            </a:r>
            <a:r>
              <a:rPr lang="en-US" dirty="0" smtClean="0">
                <a:latin typeface="Times New Roman"/>
                <a:cs typeface="Times New Roman"/>
              </a:rPr>
              <a:t> </a:t>
            </a:r>
            <a:r>
              <a:rPr lang="en-US" dirty="0" err="1" smtClean="0">
                <a:latin typeface="Times New Roman"/>
                <a:cs typeface="Times New Roman"/>
              </a:rPr>
              <a:t>triển</a:t>
            </a:r>
            <a:r>
              <a:rPr lang="en-US" dirty="0" smtClean="0">
                <a:latin typeface="Times New Roman"/>
                <a:cs typeface="Times New Roman"/>
              </a:rPr>
              <a:t> </a:t>
            </a:r>
            <a:r>
              <a:rPr lang="en-US" dirty="0" err="1" smtClean="0">
                <a:latin typeface="Times New Roman"/>
                <a:cs typeface="Times New Roman"/>
              </a:rPr>
              <a:t>kinh</a:t>
            </a:r>
            <a:r>
              <a:rPr lang="en-US" dirty="0" smtClean="0">
                <a:latin typeface="Times New Roman"/>
                <a:cs typeface="Times New Roman"/>
              </a:rPr>
              <a:t> </a:t>
            </a:r>
            <a:r>
              <a:rPr lang="en-US" dirty="0" err="1" smtClean="0">
                <a:latin typeface="Times New Roman"/>
                <a:cs typeface="Times New Roman"/>
              </a:rPr>
              <a:t>tế</a:t>
            </a:r>
            <a:r>
              <a:rPr lang="en-US" dirty="0" smtClean="0">
                <a:latin typeface="Times New Roman"/>
                <a:cs typeface="Times New Roman"/>
              </a:rPr>
              <a:t> - </a:t>
            </a:r>
            <a:r>
              <a:rPr lang="en-US" dirty="0" err="1" smtClean="0">
                <a:latin typeface="Times New Roman"/>
                <a:cs typeface="Times New Roman"/>
              </a:rPr>
              <a:t>xã</a:t>
            </a:r>
            <a:r>
              <a:rPr lang="en-US" dirty="0" smtClean="0">
                <a:latin typeface="Times New Roman"/>
                <a:cs typeface="Times New Roman"/>
              </a:rPr>
              <a:t> </a:t>
            </a:r>
            <a:r>
              <a:rPr lang="en-US" dirty="0" err="1" smtClean="0">
                <a:latin typeface="Times New Roman"/>
                <a:cs typeface="Times New Roman"/>
              </a:rPr>
              <a:t>hội</a:t>
            </a:r>
            <a:r>
              <a:rPr lang="en-US" dirty="0" smtClean="0">
                <a:latin typeface="Times New Roman"/>
                <a:cs typeface="Times New Roman"/>
              </a:rPr>
              <a:t>.</a:t>
            </a:r>
          </a:p>
          <a:p>
            <a:endParaRPr lang="en-US" dirty="0" smtClean="0"/>
          </a:p>
          <a:p>
            <a:r>
              <a:rPr lang="en-US" dirty="0" err="1" smtClean="0"/>
              <a:t>Làm</a:t>
            </a:r>
            <a:r>
              <a:rPr lang="en-US" dirty="0" smtClean="0"/>
              <a:t> </a:t>
            </a:r>
            <a:r>
              <a:rPr lang="en-US" dirty="0" err="1" smtClean="0"/>
              <a:t>tiền</a:t>
            </a:r>
            <a:r>
              <a:rPr lang="en-US" dirty="0" smtClean="0"/>
              <a:t> </a:t>
            </a:r>
            <a:r>
              <a:rPr lang="en-US" dirty="0" err="1" smtClean="0"/>
              <a:t>đề</a:t>
            </a:r>
            <a:r>
              <a:rPr lang="en-US" dirty="0" smtClean="0"/>
              <a:t> </a:t>
            </a:r>
            <a:r>
              <a:rPr lang="en-US" dirty="0" err="1" smtClean="0"/>
              <a:t>cho</a:t>
            </a:r>
            <a:r>
              <a:rPr lang="en-US" dirty="0" smtClean="0"/>
              <a:t> </a:t>
            </a:r>
            <a:r>
              <a:rPr lang="en-US" dirty="0" err="1" smtClean="0"/>
              <a:t>các</a:t>
            </a:r>
            <a:r>
              <a:rPr lang="en-US" dirty="0" smtClean="0"/>
              <a:t> </a:t>
            </a:r>
            <a:r>
              <a:rPr lang="en-US" dirty="0" err="1" smtClean="0"/>
              <a:t>tệ</a:t>
            </a:r>
            <a:r>
              <a:rPr lang="en-US" dirty="0" smtClean="0"/>
              <a:t> </a:t>
            </a:r>
            <a:r>
              <a:rPr lang="en-US" dirty="0" err="1" smtClean="0"/>
              <a:t>nạn</a:t>
            </a:r>
            <a:r>
              <a:rPr lang="en-US" dirty="0" smtClean="0"/>
              <a:t> </a:t>
            </a:r>
            <a:r>
              <a:rPr lang="en-US" dirty="0" err="1" smtClean="0"/>
              <a:t>xã</a:t>
            </a:r>
            <a:r>
              <a:rPr lang="en-US" dirty="0" smtClean="0"/>
              <a:t> </a:t>
            </a:r>
            <a:r>
              <a:rPr lang="en-US" dirty="0" err="1" smtClean="0"/>
              <a:t>hội</a:t>
            </a:r>
            <a:r>
              <a:rPr lang="en-US" dirty="0" smtClean="0"/>
              <a:t> </a:t>
            </a:r>
            <a:r>
              <a:rPr lang="en-US" dirty="0" err="1" smtClean="0"/>
              <a:t>diễn</a:t>
            </a:r>
            <a:r>
              <a:rPr lang="en-US" dirty="0" smtClean="0"/>
              <a:t> </a:t>
            </a:r>
            <a:r>
              <a:rPr lang="en-US" dirty="0" err="1" smtClean="0"/>
              <a:t>ra</a:t>
            </a:r>
            <a:endParaRPr lang="en-US" dirty="0" smtClean="0"/>
          </a:p>
          <a:p>
            <a:endParaRPr lang="en-US" dirty="0" smtClean="0"/>
          </a:p>
          <a:p>
            <a:pPr algn="just"/>
            <a:r>
              <a:rPr lang="en-US" dirty="0" err="1" smtClean="0"/>
              <a:t>Mất</a:t>
            </a:r>
            <a:r>
              <a:rPr lang="en-US" dirty="0" smtClean="0"/>
              <a:t> </a:t>
            </a:r>
            <a:r>
              <a:rPr lang="en-US" dirty="0" err="1" smtClean="0"/>
              <a:t>cân</a:t>
            </a:r>
            <a:r>
              <a:rPr lang="en-US" dirty="0" smtClean="0"/>
              <a:t> </a:t>
            </a:r>
            <a:r>
              <a:rPr lang="en-US" dirty="0" err="1" smtClean="0"/>
              <a:t>bằng</a:t>
            </a:r>
            <a:r>
              <a:rPr lang="en-US" dirty="0" smtClean="0"/>
              <a:t> </a:t>
            </a:r>
            <a:r>
              <a:rPr lang="en-US" dirty="0" err="1" smtClean="0"/>
              <a:t>về</a:t>
            </a:r>
            <a:r>
              <a:rPr lang="en-US" dirty="0" smtClean="0"/>
              <a:t> </a:t>
            </a:r>
            <a:r>
              <a:rPr lang="en-US" dirty="0" err="1" smtClean="0"/>
              <a:t>giới</a:t>
            </a:r>
            <a:r>
              <a:rPr lang="en-US" dirty="0" smtClean="0"/>
              <a:t> </a:t>
            </a:r>
            <a:r>
              <a:rPr lang="en-US" dirty="0" err="1" smtClean="0"/>
              <a:t>tính</a:t>
            </a:r>
            <a:endParaRPr lang="en-US" dirty="0" smtClean="0"/>
          </a:p>
          <a:p>
            <a:pPr algn="just"/>
            <a:endParaRPr lang="en-US" dirty="0" smtClean="0">
              <a:latin typeface="Times New Roman"/>
              <a:cs typeface="Times New Roman"/>
            </a:endParaRPr>
          </a:p>
          <a:p>
            <a:pPr algn="just"/>
            <a:r>
              <a:rPr lang="en-US" dirty="0" err="1" smtClean="0">
                <a:latin typeface="Times New Roman"/>
                <a:cs typeface="Times New Roman"/>
              </a:rPr>
              <a:t>Bất</a:t>
            </a:r>
            <a:r>
              <a:rPr lang="en-US" dirty="0" smtClean="0">
                <a:latin typeface="Times New Roman"/>
                <a:cs typeface="Times New Roman"/>
              </a:rPr>
              <a:t> </a:t>
            </a:r>
            <a:r>
              <a:rPr lang="en-US" dirty="0" err="1" smtClean="0">
                <a:latin typeface="Times New Roman"/>
                <a:cs typeface="Times New Roman"/>
              </a:rPr>
              <a:t>bình</a:t>
            </a:r>
            <a:r>
              <a:rPr lang="en-US" dirty="0" smtClean="0">
                <a:latin typeface="Times New Roman"/>
                <a:cs typeface="Times New Roman"/>
              </a:rPr>
              <a:t> </a:t>
            </a:r>
            <a:r>
              <a:rPr lang="en-US" dirty="0" err="1" smtClean="0">
                <a:latin typeface="Times New Roman"/>
                <a:cs typeface="Times New Roman"/>
              </a:rPr>
              <a:t>đẳng</a:t>
            </a:r>
            <a:r>
              <a:rPr lang="en-US" dirty="0" smtClean="0">
                <a:latin typeface="Times New Roman"/>
                <a:cs typeface="Times New Roman"/>
              </a:rPr>
              <a:t> </a:t>
            </a:r>
            <a:r>
              <a:rPr lang="en-US" dirty="0" err="1" smtClean="0">
                <a:latin typeface="Times New Roman"/>
                <a:cs typeface="Times New Roman"/>
              </a:rPr>
              <a:t>giới</a:t>
            </a:r>
            <a:r>
              <a:rPr lang="en-US" dirty="0" smtClean="0">
                <a:latin typeface="Times New Roman"/>
                <a:cs typeface="Times New Roman"/>
              </a:rPr>
              <a:t> </a:t>
            </a:r>
            <a:r>
              <a:rPr lang="en-US" dirty="0" err="1" smtClean="0">
                <a:latin typeface="Times New Roman"/>
                <a:cs typeface="Times New Roman"/>
              </a:rPr>
              <a:t>cũng</a:t>
            </a:r>
            <a:r>
              <a:rPr lang="en-US" dirty="0" smtClean="0">
                <a:latin typeface="Times New Roman"/>
                <a:cs typeface="Times New Roman"/>
              </a:rPr>
              <a:t> </a:t>
            </a:r>
            <a:r>
              <a:rPr lang="en-US" dirty="0" err="1" smtClean="0">
                <a:latin typeface="Times New Roman"/>
                <a:cs typeface="Times New Roman"/>
              </a:rPr>
              <a:t>là</a:t>
            </a:r>
            <a:r>
              <a:rPr lang="en-US" dirty="0" smtClean="0">
                <a:latin typeface="Times New Roman"/>
                <a:cs typeface="Times New Roman"/>
              </a:rPr>
              <a:t> </a:t>
            </a:r>
            <a:r>
              <a:rPr lang="en-US" dirty="0" err="1" smtClean="0">
                <a:latin typeface="Times New Roman"/>
                <a:cs typeface="Times New Roman"/>
              </a:rPr>
              <a:t>nguyên</a:t>
            </a:r>
            <a:r>
              <a:rPr lang="en-US" dirty="0" smtClean="0">
                <a:latin typeface="Times New Roman"/>
                <a:cs typeface="Times New Roman"/>
              </a:rPr>
              <a:t> </a:t>
            </a:r>
            <a:r>
              <a:rPr lang="en-US" dirty="0" err="1" smtClean="0">
                <a:latin typeface="Times New Roman"/>
                <a:cs typeface="Times New Roman"/>
              </a:rPr>
              <a:t>nhân</a:t>
            </a:r>
            <a:r>
              <a:rPr lang="en-US" dirty="0" smtClean="0">
                <a:latin typeface="Times New Roman"/>
                <a:cs typeface="Times New Roman"/>
              </a:rPr>
              <a:t> </a:t>
            </a:r>
            <a:r>
              <a:rPr lang="en-US" dirty="0" err="1" smtClean="0">
                <a:latin typeface="Times New Roman"/>
                <a:cs typeface="Times New Roman"/>
              </a:rPr>
              <a:t>làm</a:t>
            </a:r>
            <a:r>
              <a:rPr lang="en-US" dirty="0" smtClean="0">
                <a:latin typeface="Times New Roman"/>
                <a:cs typeface="Times New Roman"/>
              </a:rPr>
              <a:t> </a:t>
            </a:r>
            <a:r>
              <a:rPr lang="en-US" dirty="0" err="1" smtClean="0">
                <a:latin typeface="Times New Roman"/>
                <a:cs typeface="Times New Roman"/>
              </a:rPr>
              <a:t>tăng</a:t>
            </a:r>
            <a:r>
              <a:rPr lang="en-US" dirty="0" smtClean="0">
                <a:latin typeface="Times New Roman"/>
                <a:cs typeface="Times New Roman"/>
              </a:rPr>
              <a:t> </a:t>
            </a:r>
            <a:r>
              <a:rPr lang="en-US" dirty="0" err="1" smtClean="0">
                <a:latin typeface="Times New Roman"/>
                <a:cs typeface="Times New Roman"/>
              </a:rPr>
              <a:t>đói</a:t>
            </a:r>
            <a:r>
              <a:rPr lang="en-US" dirty="0" smtClean="0">
                <a:latin typeface="Times New Roman"/>
                <a:cs typeface="Times New Roman"/>
              </a:rPr>
              <a:t> </a:t>
            </a:r>
            <a:r>
              <a:rPr lang="en-US" dirty="0" err="1" smtClean="0">
                <a:latin typeface="Times New Roman"/>
                <a:cs typeface="Times New Roman"/>
              </a:rPr>
              <a:t>nghèo</a:t>
            </a:r>
            <a:r>
              <a:rPr lang="en-US" dirty="0" smtClean="0">
                <a:latin typeface="Times New Roman"/>
                <a:cs typeface="Times New Roman"/>
              </a:rPr>
              <a:t>, </a:t>
            </a:r>
            <a:r>
              <a:rPr lang="en-US" dirty="0" err="1" smtClean="0">
                <a:latin typeface="Times New Roman"/>
                <a:cs typeface="Times New Roman"/>
              </a:rPr>
              <a:t>cản</a:t>
            </a:r>
            <a:r>
              <a:rPr lang="en-US" dirty="0" smtClean="0">
                <a:latin typeface="Times New Roman"/>
                <a:cs typeface="Times New Roman"/>
              </a:rPr>
              <a:t> </a:t>
            </a:r>
            <a:r>
              <a:rPr lang="en-US" dirty="0" err="1" smtClean="0">
                <a:latin typeface="Times New Roman"/>
                <a:cs typeface="Times New Roman"/>
              </a:rPr>
              <a:t>trở</a:t>
            </a:r>
            <a:r>
              <a:rPr lang="en-US" dirty="0" smtClean="0">
                <a:latin typeface="Times New Roman"/>
                <a:cs typeface="Times New Roman"/>
              </a:rPr>
              <a:t> </a:t>
            </a:r>
            <a:r>
              <a:rPr lang="en-US" dirty="0" err="1" smtClean="0">
                <a:latin typeface="Times New Roman"/>
                <a:cs typeface="Times New Roman"/>
              </a:rPr>
              <a:t>việc</a:t>
            </a:r>
            <a:r>
              <a:rPr lang="en-US" dirty="0" smtClean="0">
                <a:latin typeface="Times New Roman"/>
                <a:cs typeface="Times New Roman"/>
              </a:rPr>
              <a:t> </a:t>
            </a:r>
            <a:r>
              <a:rPr lang="en-US" dirty="0" err="1" smtClean="0">
                <a:latin typeface="Times New Roman"/>
                <a:cs typeface="Times New Roman"/>
              </a:rPr>
              <a:t>chăm</a:t>
            </a:r>
            <a:r>
              <a:rPr lang="en-US" dirty="0" smtClean="0">
                <a:latin typeface="Times New Roman"/>
                <a:cs typeface="Times New Roman"/>
              </a:rPr>
              <a:t> </a:t>
            </a:r>
            <a:r>
              <a:rPr lang="en-US" dirty="0" err="1" smtClean="0">
                <a:latin typeface="Times New Roman"/>
                <a:cs typeface="Times New Roman"/>
              </a:rPr>
              <a:t>sóc</a:t>
            </a:r>
            <a:r>
              <a:rPr lang="en-US" dirty="0" smtClean="0">
                <a:latin typeface="Times New Roman"/>
                <a:cs typeface="Times New Roman"/>
              </a:rPr>
              <a:t> </a:t>
            </a:r>
            <a:r>
              <a:rPr lang="en-US" dirty="0" err="1" smtClean="0">
                <a:latin typeface="Times New Roman"/>
                <a:cs typeface="Times New Roman"/>
              </a:rPr>
              <a:t>sức</a:t>
            </a:r>
            <a:r>
              <a:rPr lang="en-US" dirty="0" smtClean="0">
                <a:latin typeface="Times New Roman"/>
                <a:cs typeface="Times New Roman"/>
              </a:rPr>
              <a:t> </a:t>
            </a:r>
            <a:r>
              <a:rPr lang="en-US" dirty="0" err="1" smtClean="0">
                <a:latin typeface="Times New Roman"/>
                <a:cs typeface="Times New Roman"/>
              </a:rPr>
              <a:t>khoẻ</a:t>
            </a:r>
            <a:r>
              <a:rPr lang="en-US" dirty="0" smtClean="0">
                <a:latin typeface="Times New Roman"/>
                <a:cs typeface="Times New Roman"/>
              </a:rPr>
              <a:t> </a:t>
            </a:r>
            <a:r>
              <a:rPr lang="en-US" dirty="0" err="1" smtClean="0">
                <a:latin typeface="Times New Roman"/>
                <a:cs typeface="Times New Roman"/>
              </a:rPr>
              <a:t>dân</a:t>
            </a:r>
            <a:r>
              <a:rPr lang="en-US" dirty="0" smtClean="0">
                <a:latin typeface="Times New Roman"/>
                <a:cs typeface="Times New Roman"/>
              </a:rPr>
              <a:t> </a:t>
            </a:r>
            <a:r>
              <a:rPr lang="en-US" dirty="0" err="1" smtClean="0">
                <a:latin typeface="Times New Roman"/>
                <a:cs typeface="Times New Roman"/>
              </a:rPr>
              <a:t>cư</a:t>
            </a:r>
            <a:r>
              <a:rPr lang="en-US" dirty="0" smtClean="0">
                <a:latin typeface="Times New Roman"/>
                <a:cs typeface="Times New Roman"/>
              </a:rPr>
              <a:t>.</a:t>
            </a:r>
          </a:p>
          <a:p>
            <a:pPr algn="just"/>
            <a:endParaRPr lang="en-US" dirty="0" smtClean="0">
              <a:latin typeface="Times New Roman"/>
              <a:cs typeface="Times New Roman"/>
            </a:endParaRPr>
          </a:p>
          <a:p>
            <a:pPr algn="just"/>
            <a:r>
              <a:rPr lang="en-US" dirty="0" err="1" smtClean="0">
                <a:latin typeface="Times New Roman"/>
                <a:cs typeface="Times New Roman"/>
              </a:rPr>
              <a:t>Hạn</a:t>
            </a:r>
            <a:r>
              <a:rPr lang="en-US" dirty="0" smtClean="0">
                <a:latin typeface="Times New Roman"/>
                <a:cs typeface="Times New Roman"/>
              </a:rPr>
              <a:t> </a:t>
            </a:r>
            <a:r>
              <a:rPr lang="en-US" dirty="0" err="1" smtClean="0">
                <a:latin typeface="Times New Roman"/>
                <a:cs typeface="Times New Roman"/>
              </a:rPr>
              <a:t>chế</a:t>
            </a:r>
            <a:r>
              <a:rPr lang="en-US" dirty="0" smtClean="0">
                <a:latin typeface="Times New Roman"/>
                <a:cs typeface="Times New Roman"/>
              </a:rPr>
              <a:t> </a:t>
            </a:r>
            <a:r>
              <a:rPr lang="en-US" dirty="0" err="1" smtClean="0">
                <a:latin typeface="Times New Roman"/>
                <a:cs typeface="Times New Roman"/>
              </a:rPr>
              <a:t>cơ</a:t>
            </a:r>
            <a:r>
              <a:rPr lang="en-US" dirty="0" smtClean="0">
                <a:latin typeface="Times New Roman"/>
                <a:cs typeface="Times New Roman"/>
              </a:rPr>
              <a:t> </a:t>
            </a:r>
            <a:r>
              <a:rPr lang="en-US" dirty="0" err="1" smtClean="0">
                <a:latin typeface="Times New Roman"/>
                <a:cs typeface="Times New Roman"/>
              </a:rPr>
              <a:t>hội</a:t>
            </a:r>
            <a:r>
              <a:rPr lang="en-US" dirty="0" smtClean="0">
                <a:latin typeface="Times New Roman"/>
                <a:cs typeface="Times New Roman"/>
              </a:rPr>
              <a:t> </a:t>
            </a:r>
            <a:r>
              <a:rPr lang="en-US" dirty="0" err="1" smtClean="0">
                <a:latin typeface="Times New Roman"/>
                <a:cs typeface="Times New Roman"/>
              </a:rPr>
              <a:t>tăng</a:t>
            </a:r>
            <a:r>
              <a:rPr lang="en-US" dirty="0" smtClean="0">
                <a:latin typeface="Times New Roman"/>
                <a:cs typeface="Times New Roman"/>
              </a:rPr>
              <a:t> </a:t>
            </a:r>
            <a:r>
              <a:rPr lang="en-US" dirty="0" err="1" smtClean="0">
                <a:latin typeface="Times New Roman"/>
                <a:cs typeface="Times New Roman"/>
              </a:rPr>
              <a:t>thu</a:t>
            </a:r>
            <a:r>
              <a:rPr lang="en-US" dirty="0" smtClean="0">
                <a:latin typeface="Times New Roman"/>
                <a:cs typeface="Times New Roman"/>
              </a:rPr>
              <a:t> </a:t>
            </a:r>
            <a:r>
              <a:rPr lang="en-US" dirty="0" err="1" smtClean="0">
                <a:latin typeface="Times New Roman"/>
                <a:cs typeface="Times New Roman"/>
              </a:rPr>
              <a:t>nhập</a:t>
            </a:r>
            <a:r>
              <a:rPr lang="en-US" dirty="0" smtClean="0">
                <a:latin typeface="Times New Roman"/>
                <a:cs typeface="Times New Roman"/>
              </a:rPr>
              <a:t> </a:t>
            </a:r>
            <a:r>
              <a:rPr lang="en-US" dirty="0" err="1" smtClean="0">
                <a:latin typeface="Times New Roman"/>
                <a:cs typeface="Times New Roman"/>
              </a:rPr>
              <a:t>và</a:t>
            </a:r>
            <a:r>
              <a:rPr lang="en-US" dirty="0" smtClean="0">
                <a:latin typeface="Times New Roman"/>
                <a:cs typeface="Times New Roman"/>
              </a:rPr>
              <a:t> </a:t>
            </a:r>
            <a:r>
              <a:rPr lang="en-US" dirty="0" err="1" smtClean="0">
                <a:latin typeface="Times New Roman"/>
                <a:cs typeface="Times New Roman"/>
              </a:rPr>
              <a:t>hàng</a:t>
            </a:r>
            <a:r>
              <a:rPr lang="en-US" dirty="0" smtClean="0">
                <a:latin typeface="Times New Roman"/>
                <a:cs typeface="Times New Roman"/>
              </a:rPr>
              <a:t> </a:t>
            </a:r>
            <a:r>
              <a:rPr lang="en-US" dirty="0" err="1" smtClean="0">
                <a:latin typeface="Times New Roman"/>
                <a:cs typeface="Times New Roman"/>
              </a:rPr>
              <a:t>loạt</a:t>
            </a:r>
            <a:r>
              <a:rPr lang="en-US" dirty="0" smtClean="0">
                <a:latin typeface="Times New Roman"/>
                <a:cs typeface="Times New Roman"/>
              </a:rPr>
              <a:t> </a:t>
            </a:r>
            <a:r>
              <a:rPr lang="en-US" dirty="0" err="1" smtClean="0">
                <a:latin typeface="Times New Roman"/>
                <a:cs typeface="Times New Roman"/>
              </a:rPr>
              <a:t>các</a:t>
            </a:r>
            <a:r>
              <a:rPr lang="en-US" dirty="0" smtClean="0">
                <a:latin typeface="Times New Roman"/>
                <a:cs typeface="Times New Roman"/>
              </a:rPr>
              <a:t> </a:t>
            </a:r>
            <a:r>
              <a:rPr lang="en-US" smtClean="0">
                <a:latin typeface="Times New Roman"/>
                <a:cs typeface="Times New Roman"/>
              </a:rPr>
              <a:t>tổn</a:t>
            </a:r>
            <a:r>
              <a:rPr lang="en-US" dirty="0" smtClean="0">
                <a:latin typeface="Times New Roman"/>
                <a:cs typeface="Times New Roman"/>
              </a:rPr>
              <a:t> </a:t>
            </a:r>
            <a:r>
              <a:rPr lang="en-US" dirty="0" err="1" smtClean="0">
                <a:latin typeface="Times New Roman"/>
                <a:cs typeface="Times New Roman"/>
              </a:rPr>
              <a:t>thất</a:t>
            </a:r>
            <a:r>
              <a:rPr lang="en-US" dirty="0" smtClean="0">
                <a:latin typeface="Times New Roman"/>
                <a:cs typeface="Times New Roman"/>
              </a:rPr>
              <a:t> </a:t>
            </a:r>
            <a:r>
              <a:rPr lang="en-US" dirty="0" err="1" smtClean="0">
                <a:latin typeface="Times New Roman"/>
                <a:cs typeface="Times New Roman"/>
              </a:rPr>
              <a:t>khác</a:t>
            </a:r>
            <a:r>
              <a:rPr lang="en-US" dirty="0" smtClean="0">
                <a:latin typeface="Times New Roman"/>
                <a:cs typeface="Times New Roman"/>
              </a:rPr>
              <a:t> </a:t>
            </a:r>
            <a:r>
              <a:rPr lang="en-US" dirty="0" err="1" smtClean="0">
                <a:latin typeface="Times New Roman"/>
                <a:cs typeface="Times New Roman"/>
              </a:rPr>
              <a:t>cho</a:t>
            </a:r>
            <a:r>
              <a:rPr lang="en-US" dirty="0" smtClean="0">
                <a:latin typeface="Times New Roman"/>
                <a:cs typeface="Times New Roman"/>
              </a:rPr>
              <a:t> </a:t>
            </a:r>
            <a:r>
              <a:rPr lang="en-US" dirty="0" err="1" smtClean="0">
                <a:latin typeface="Times New Roman"/>
                <a:cs typeface="Times New Roman"/>
              </a:rPr>
              <a:t>xã</a:t>
            </a:r>
            <a:r>
              <a:rPr lang="en-US" dirty="0" smtClean="0">
                <a:latin typeface="Times New Roman"/>
                <a:cs typeface="Times New Roman"/>
              </a:rPr>
              <a:t> </a:t>
            </a:r>
            <a:r>
              <a:rPr lang="en-US" dirty="0" err="1" smtClean="0">
                <a:latin typeface="Times New Roman"/>
                <a:cs typeface="Times New Roman"/>
              </a:rPr>
              <a:t>hội</a:t>
            </a:r>
            <a:r>
              <a:rPr lang="en-US" dirty="0" smtClean="0">
                <a:latin typeface="Times New Roman"/>
                <a:cs typeface="Times New Roman"/>
              </a:rPr>
              <a:t>.</a:t>
            </a:r>
          </a:p>
        </p:txBody>
      </p:sp>
    </p:spTree>
    <p:extLst>
      <p:ext uri="{BB962C8B-B14F-4D97-AF65-F5344CB8AC3E}">
        <p14:creationId xmlns="" xmlns:p14="http://schemas.microsoft.com/office/powerpoint/2010/main" val="36754086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anim calcmode="lin" valueType="num">
                                      <p:cBhvr>
                                        <p:cTn id="4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947321"/>
          </a:xfrm>
        </p:spPr>
        <p:txBody>
          <a:bodyPr>
            <a:normAutofit/>
          </a:bodyPr>
          <a:lstStyle/>
          <a:p>
            <a:r>
              <a:rPr lang="en-US" sz="3600" b="1" dirty="0" smtClean="0">
                <a:latin typeface="Times New Roman"/>
                <a:cs typeface="Times New Roman"/>
              </a:rPr>
              <a:t>GIẢI PHÁP</a:t>
            </a:r>
            <a:endParaRPr lang="en-US" sz="3600" b="1" dirty="0">
              <a:latin typeface="Times New Roman"/>
              <a:cs typeface="Times New Roman"/>
            </a:endParaRPr>
          </a:p>
        </p:txBody>
      </p:sp>
      <p:sp>
        <p:nvSpPr>
          <p:cNvPr id="3" name="Content Placeholder 2"/>
          <p:cNvSpPr>
            <a:spLocks noGrp="1"/>
          </p:cNvSpPr>
          <p:nvPr>
            <p:ph sz="quarter" idx="1"/>
          </p:nvPr>
        </p:nvSpPr>
        <p:spPr>
          <a:xfrm>
            <a:off x="457200" y="995528"/>
            <a:ext cx="8229600" cy="5252761"/>
          </a:xfrm>
        </p:spPr>
        <p:txBody>
          <a:bodyPr>
            <a:noAutofit/>
          </a:bodyPr>
          <a:lstStyle/>
          <a:p>
            <a:pPr algn="just"/>
            <a:r>
              <a:rPr lang="en-US" sz="2000" dirty="0" err="1" smtClean="0">
                <a:latin typeface="Times New Roman"/>
                <a:cs typeface="Times New Roman"/>
              </a:rPr>
              <a:t>Nâng</a:t>
            </a:r>
            <a:r>
              <a:rPr lang="en-US" sz="2000" dirty="0" smtClean="0">
                <a:latin typeface="Times New Roman"/>
                <a:cs typeface="Times New Roman"/>
              </a:rPr>
              <a:t> </a:t>
            </a:r>
            <a:r>
              <a:rPr lang="en-US" sz="2000" dirty="0" err="1" smtClean="0">
                <a:latin typeface="Times New Roman"/>
                <a:cs typeface="Times New Roman"/>
              </a:rPr>
              <a:t>cao</a:t>
            </a:r>
            <a:r>
              <a:rPr lang="en-US" sz="2000" dirty="0" smtClean="0">
                <a:latin typeface="Times New Roman"/>
                <a:cs typeface="Times New Roman"/>
              </a:rPr>
              <a:t> </a:t>
            </a:r>
            <a:r>
              <a:rPr lang="en-US" sz="2000" dirty="0" err="1" smtClean="0">
                <a:latin typeface="Times New Roman"/>
                <a:cs typeface="Times New Roman"/>
              </a:rPr>
              <a:t>nhận</a:t>
            </a:r>
            <a:r>
              <a:rPr lang="en-US" sz="2000" dirty="0" smtClean="0">
                <a:latin typeface="Times New Roman"/>
                <a:cs typeface="Times New Roman"/>
              </a:rPr>
              <a:t> </a:t>
            </a:r>
            <a:r>
              <a:rPr lang="en-US" sz="2000" dirty="0" err="1" smtClean="0">
                <a:latin typeface="Times New Roman"/>
                <a:cs typeface="Times New Roman"/>
              </a:rPr>
              <a:t>thức</a:t>
            </a:r>
            <a:r>
              <a:rPr lang="en-US" sz="2000" dirty="0" smtClean="0">
                <a:latin typeface="Times New Roman"/>
                <a:cs typeface="Times New Roman"/>
              </a:rPr>
              <a:t> </a:t>
            </a:r>
            <a:r>
              <a:rPr lang="en-US" sz="2000" dirty="0" err="1" smtClean="0">
                <a:latin typeface="Times New Roman"/>
                <a:cs typeface="Times New Roman"/>
              </a:rPr>
              <a:t>về</a:t>
            </a:r>
            <a:r>
              <a:rPr lang="en-US" sz="2000" dirty="0" smtClean="0">
                <a:latin typeface="Times New Roman"/>
                <a:cs typeface="Times New Roman"/>
              </a:rPr>
              <a:t> </a:t>
            </a:r>
            <a:r>
              <a:rPr lang="en-US" sz="2000" dirty="0" err="1" smtClean="0">
                <a:latin typeface="Times New Roman"/>
                <a:cs typeface="Times New Roman"/>
              </a:rPr>
              <a:t>bình</a:t>
            </a:r>
            <a:r>
              <a:rPr lang="en-US" sz="2000" dirty="0" smtClean="0">
                <a:latin typeface="Times New Roman"/>
                <a:cs typeface="Times New Roman"/>
              </a:rPr>
              <a:t> </a:t>
            </a:r>
            <a:r>
              <a:rPr lang="en-US" sz="2000" dirty="0" err="1" smtClean="0">
                <a:latin typeface="Times New Roman"/>
                <a:cs typeface="Times New Roman"/>
              </a:rPr>
              <a:t>đẳng</a:t>
            </a:r>
            <a:r>
              <a:rPr lang="en-US" sz="2000" dirty="0" smtClean="0">
                <a:latin typeface="Times New Roman"/>
                <a:cs typeface="Times New Roman"/>
              </a:rPr>
              <a:t> </a:t>
            </a:r>
            <a:r>
              <a:rPr lang="en-US" sz="2000" dirty="0" err="1" smtClean="0">
                <a:latin typeface="Times New Roman"/>
                <a:cs typeface="Times New Roman"/>
              </a:rPr>
              <a:t>giới</a:t>
            </a:r>
            <a:r>
              <a:rPr lang="en-US" sz="2000" dirty="0" smtClean="0">
                <a:latin typeface="Times New Roman"/>
                <a:cs typeface="Times New Roman"/>
              </a:rPr>
              <a:t> </a:t>
            </a:r>
            <a:r>
              <a:rPr lang="en-US" sz="2000" dirty="0" err="1" smtClean="0">
                <a:latin typeface="Times New Roman"/>
                <a:cs typeface="Times New Roman"/>
              </a:rPr>
              <a:t>cho</a:t>
            </a:r>
            <a:r>
              <a:rPr lang="en-US" sz="2000" dirty="0" smtClean="0">
                <a:latin typeface="Times New Roman"/>
                <a:cs typeface="Times New Roman"/>
              </a:rPr>
              <a:t> </a:t>
            </a:r>
            <a:r>
              <a:rPr lang="en-US" sz="2000" dirty="0" err="1" smtClean="0">
                <a:latin typeface="Times New Roman"/>
                <a:cs typeface="Times New Roman"/>
              </a:rPr>
              <a:t>người</a:t>
            </a:r>
            <a:r>
              <a:rPr lang="en-US" sz="2000" dirty="0" smtClean="0">
                <a:latin typeface="Times New Roman"/>
                <a:cs typeface="Times New Roman"/>
              </a:rPr>
              <a:t> </a:t>
            </a:r>
            <a:r>
              <a:rPr lang="en-US" sz="2000" dirty="0" err="1" smtClean="0">
                <a:latin typeface="Times New Roman"/>
                <a:cs typeface="Times New Roman"/>
              </a:rPr>
              <a:t>dân</a:t>
            </a:r>
            <a:r>
              <a:rPr lang="en-US" sz="2000" dirty="0" smtClean="0">
                <a:latin typeface="Times New Roman"/>
                <a:cs typeface="Times New Roman"/>
              </a:rPr>
              <a:t>, </a:t>
            </a:r>
            <a:r>
              <a:rPr lang="en-US" sz="2000" dirty="0" err="1" smtClean="0">
                <a:latin typeface="Times New Roman"/>
                <a:cs typeface="Times New Roman"/>
              </a:rPr>
              <a:t>cộng</a:t>
            </a:r>
            <a:r>
              <a:rPr lang="en-US" sz="2000" dirty="0" smtClean="0">
                <a:latin typeface="Times New Roman"/>
                <a:cs typeface="Times New Roman"/>
              </a:rPr>
              <a:t> </a:t>
            </a:r>
            <a:r>
              <a:rPr lang="en-US" sz="2000" dirty="0" err="1" smtClean="0">
                <a:latin typeface="Times New Roman"/>
                <a:cs typeface="Times New Roman"/>
              </a:rPr>
              <a:t>đồng</a:t>
            </a:r>
            <a:r>
              <a:rPr lang="en-US" sz="2000" dirty="0" smtClean="0">
                <a:latin typeface="Times New Roman"/>
                <a:cs typeface="Times New Roman"/>
              </a:rPr>
              <a:t> </a:t>
            </a:r>
            <a:r>
              <a:rPr lang="en-US" sz="2000" dirty="0" err="1" smtClean="0">
                <a:latin typeface="Times New Roman"/>
                <a:cs typeface="Times New Roman"/>
              </a:rPr>
              <a:t>và</a:t>
            </a:r>
            <a:r>
              <a:rPr lang="en-US" sz="2000" dirty="0" smtClean="0">
                <a:latin typeface="Times New Roman"/>
                <a:cs typeface="Times New Roman"/>
              </a:rPr>
              <a:t> </a:t>
            </a:r>
            <a:r>
              <a:rPr lang="en-US" sz="2000" dirty="0" err="1" smtClean="0">
                <a:latin typeface="Times New Roman"/>
                <a:cs typeface="Times New Roman"/>
              </a:rPr>
              <a:t>xã</a:t>
            </a:r>
            <a:r>
              <a:rPr lang="en-US" sz="2000" dirty="0" smtClean="0">
                <a:latin typeface="Times New Roman"/>
                <a:cs typeface="Times New Roman"/>
              </a:rPr>
              <a:t> </a:t>
            </a:r>
            <a:r>
              <a:rPr lang="en-US" sz="2000" dirty="0" err="1" smtClean="0">
                <a:latin typeface="Times New Roman"/>
                <a:cs typeface="Times New Roman"/>
              </a:rPr>
              <a:t>hội</a:t>
            </a:r>
            <a:r>
              <a:rPr lang="en-US" sz="2000" dirty="0" smtClean="0">
                <a:latin typeface="Times New Roman"/>
                <a:cs typeface="Times New Roman"/>
              </a:rPr>
              <a:t> </a:t>
            </a:r>
            <a:r>
              <a:rPr lang="en-US" sz="2000" dirty="0" err="1" smtClean="0">
                <a:latin typeface="Times New Roman"/>
                <a:cs typeface="Times New Roman"/>
              </a:rPr>
              <a:t>thông</a:t>
            </a:r>
            <a:r>
              <a:rPr lang="en-US" sz="2000" dirty="0" smtClean="0">
                <a:latin typeface="Times New Roman"/>
                <a:cs typeface="Times New Roman"/>
              </a:rPr>
              <a:t> qua </a:t>
            </a:r>
            <a:r>
              <a:rPr lang="en-US" sz="2000" dirty="0" err="1" smtClean="0">
                <a:latin typeface="Times New Roman"/>
                <a:cs typeface="Times New Roman"/>
              </a:rPr>
              <a:t>công</a:t>
            </a:r>
            <a:r>
              <a:rPr lang="en-US" sz="2000" dirty="0" smtClean="0">
                <a:latin typeface="Times New Roman"/>
                <a:cs typeface="Times New Roman"/>
              </a:rPr>
              <a:t> </a:t>
            </a:r>
            <a:r>
              <a:rPr lang="en-US" sz="2000" dirty="0" err="1" smtClean="0">
                <a:latin typeface="Times New Roman"/>
                <a:cs typeface="Times New Roman"/>
              </a:rPr>
              <a:t>tác</a:t>
            </a:r>
            <a:r>
              <a:rPr lang="en-US" sz="2000" dirty="0" smtClean="0">
                <a:latin typeface="Times New Roman"/>
                <a:cs typeface="Times New Roman"/>
              </a:rPr>
              <a:t> </a:t>
            </a:r>
            <a:r>
              <a:rPr lang="en-US" sz="2000" dirty="0" err="1" smtClean="0">
                <a:latin typeface="Times New Roman"/>
                <a:cs typeface="Times New Roman"/>
              </a:rPr>
              <a:t>truyền</a:t>
            </a:r>
            <a:r>
              <a:rPr lang="en-US" sz="2000" dirty="0" smtClean="0">
                <a:latin typeface="Times New Roman"/>
                <a:cs typeface="Times New Roman"/>
              </a:rPr>
              <a:t> </a:t>
            </a:r>
            <a:r>
              <a:rPr lang="en-US" sz="2000" dirty="0" err="1" smtClean="0">
                <a:latin typeface="Times New Roman"/>
                <a:cs typeface="Times New Roman"/>
              </a:rPr>
              <a:t>thông</a:t>
            </a:r>
            <a:r>
              <a:rPr lang="en-US" sz="2000" dirty="0" smtClean="0">
                <a:latin typeface="Times New Roman"/>
                <a:cs typeface="Times New Roman"/>
              </a:rPr>
              <a:t>.</a:t>
            </a:r>
          </a:p>
          <a:p>
            <a:pPr algn="just"/>
            <a:r>
              <a:rPr lang="en-US" sz="2000" dirty="0" err="1" smtClean="0">
                <a:latin typeface="Times New Roman"/>
                <a:cs typeface="Times New Roman"/>
              </a:rPr>
              <a:t>Nâng</a:t>
            </a:r>
            <a:r>
              <a:rPr lang="en-US" sz="2000" dirty="0" smtClean="0">
                <a:latin typeface="Times New Roman"/>
                <a:cs typeface="Times New Roman"/>
              </a:rPr>
              <a:t> </a:t>
            </a:r>
            <a:r>
              <a:rPr lang="en-US" sz="2000" dirty="0" err="1" smtClean="0">
                <a:latin typeface="Times New Roman"/>
                <a:cs typeface="Times New Roman"/>
              </a:rPr>
              <a:t>cao</a:t>
            </a:r>
            <a:r>
              <a:rPr lang="en-US" sz="2000" dirty="0" smtClean="0">
                <a:latin typeface="Times New Roman"/>
                <a:cs typeface="Times New Roman"/>
              </a:rPr>
              <a:t> </a:t>
            </a:r>
            <a:r>
              <a:rPr lang="en-US" sz="2000" dirty="0" err="1" smtClean="0">
                <a:latin typeface="Times New Roman"/>
                <a:cs typeface="Times New Roman"/>
              </a:rPr>
              <a:t>nhân</a:t>
            </a:r>
            <a:r>
              <a:rPr lang="en-US" sz="2000" dirty="0" smtClean="0">
                <a:latin typeface="Times New Roman"/>
                <a:cs typeface="Times New Roman"/>
              </a:rPr>
              <a:t> </a:t>
            </a:r>
            <a:r>
              <a:rPr lang="en-US" sz="2000" dirty="0" err="1" smtClean="0">
                <a:latin typeface="Times New Roman"/>
                <a:cs typeface="Times New Roman"/>
              </a:rPr>
              <a:t>thức</a:t>
            </a:r>
            <a:r>
              <a:rPr lang="en-US" sz="2000" dirty="0" smtClean="0">
                <a:latin typeface="Times New Roman"/>
                <a:cs typeface="Times New Roman"/>
              </a:rPr>
              <a:t> </a:t>
            </a:r>
            <a:r>
              <a:rPr lang="en-US" sz="2000" dirty="0" err="1" smtClean="0">
                <a:latin typeface="Times New Roman"/>
                <a:cs typeface="Times New Roman"/>
              </a:rPr>
              <a:t>giới</a:t>
            </a:r>
            <a:r>
              <a:rPr lang="en-US" sz="2000" dirty="0" smtClean="0">
                <a:latin typeface="Times New Roman"/>
                <a:cs typeface="Times New Roman"/>
              </a:rPr>
              <a:t> </a:t>
            </a:r>
            <a:r>
              <a:rPr lang="en-US" sz="2000" dirty="0" err="1" smtClean="0">
                <a:latin typeface="Times New Roman"/>
                <a:cs typeface="Times New Roman"/>
              </a:rPr>
              <a:t>để</a:t>
            </a:r>
            <a:r>
              <a:rPr lang="en-US" sz="2000" dirty="0" smtClean="0">
                <a:latin typeface="Times New Roman"/>
                <a:cs typeface="Times New Roman"/>
              </a:rPr>
              <a:t> </a:t>
            </a:r>
            <a:r>
              <a:rPr lang="en-US" sz="2000" dirty="0" err="1" smtClean="0">
                <a:latin typeface="Times New Roman"/>
                <a:cs typeface="Times New Roman"/>
              </a:rPr>
              <a:t>từ</a:t>
            </a:r>
            <a:r>
              <a:rPr lang="en-US" sz="2000" dirty="0" smtClean="0">
                <a:latin typeface="Times New Roman"/>
                <a:cs typeface="Times New Roman"/>
              </a:rPr>
              <a:t> </a:t>
            </a:r>
            <a:r>
              <a:rPr lang="en-US" sz="2000" dirty="0" err="1" smtClean="0">
                <a:latin typeface="Times New Roman"/>
                <a:cs typeface="Times New Roman"/>
              </a:rPr>
              <a:t>đó</a:t>
            </a:r>
            <a:r>
              <a:rPr lang="en-US" sz="2000" dirty="0" smtClean="0">
                <a:latin typeface="Times New Roman"/>
                <a:cs typeface="Times New Roman"/>
              </a:rPr>
              <a:t> </a:t>
            </a:r>
            <a:r>
              <a:rPr lang="en-US" sz="2000" dirty="0" err="1" smtClean="0">
                <a:latin typeface="Times New Roman"/>
                <a:cs typeface="Times New Roman"/>
              </a:rPr>
              <a:t>có</a:t>
            </a:r>
            <a:r>
              <a:rPr lang="en-US" sz="2000" dirty="0" smtClean="0">
                <a:latin typeface="Times New Roman"/>
                <a:cs typeface="Times New Roman"/>
              </a:rPr>
              <a:t> </a:t>
            </a:r>
            <a:r>
              <a:rPr lang="en-US" sz="2000" dirty="0" err="1" smtClean="0">
                <a:latin typeface="Times New Roman"/>
                <a:cs typeface="Times New Roman"/>
              </a:rPr>
              <a:t>được</a:t>
            </a:r>
            <a:r>
              <a:rPr lang="en-US" sz="2000" dirty="0" smtClean="0">
                <a:latin typeface="Times New Roman"/>
                <a:cs typeface="Times New Roman"/>
              </a:rPr>
              <a:t> </a:t>
            </a:r>
            <a:r>
              <a:rPr lang="en-US" sz="2000" dirty="0" err="1" smtClean="0">
                <a:latin typeface="Times New Roman"/>
                <a:cs typeface="Times New Roman"/>
              </a:rPr>
              <a:t>công</a:t>
            </a:r>
            <a:r>
              <a:rPr lang="en-US" sz="2000" dirty="0" smtClean="0">
                <a:latin typeface="Times New Roman"/>
                <a:cs typeface="Times New Roman"/>
              </a:rPr>
              <a:t> </a:t>
            </a:r>
            <a:r>
              <a:rPr lang="en-US" sz="2000" dirty="0" err="1" smtClean="0">
                <a:latin typeface="Times New Roman"/>
                <a:cs typeface="Times New Roman"/>
              </a:rPr>
              <a:t>bằng</a:t>
            </a:r>
            <a:r>
              <a:rPr lang="en-US" sz="2000" dirty="0" smtClean="0">
                <a:latin typeface="Times New Roman"/>
                <a:cs typeface="Times New Roman"/>
              </a:rPr>
              <a:t> </a:t>
            </a:r>
            <a:r>
              <a:rPr lang="en-US" sz="2000" dirty="0" err="1" smtClean="0">
                <a:latin typeface="Times New Roman"/>
                <a:cs typeface="Times New Roman"/>
              </a:rPr>
              <a:t>giới</a:t>
            </a:r>
            <a:r>
              <a:rPr lang="en-US" sz="2000" dirty="0" smtClean="0">
                <a:latin typeface="Times New Roman"/>
                <a:cs typeface="Times New Roman"/>
              </a:rPr>
              <a:t> </a:t>
            </a:r>
            <a:r>
              <a:rPr lang="en-US" sz="2000" dirty="0" err="1" smtClean="0">
                <a:latin typeface="Times New Roman"/>
                <a:cs typeface="Times New Roman"/>
              </a:rPr>
              <a:t>trong</a:t>
            </a:r>
            <a:r>
              <a:rPr lang="en-US" sz="2000" dirty="0" smtClean="0">
                <a:latin typeface="Times New Roman"/>
                <a:cs typeface="Times New Roman"/>
              </a:rPr>
              <a:t> </a:t>
            </a:r>
            <a:r>
              <a:rPr lang="en-US" sz="2000" dirty="0" err="1" smtClean="0">
                <a:latin typeface="Times New Roman"/>
                <a:cs typeface="Times New Roman"/>
              </a:rPr>
              <a:t>tuyển</a:t>
            </a:r>
            <a:r>
              <a:rPr lang="en-US" sz="2000" dirty="0" smtClean="0">
                <a:latin typeface="Times New Roman"/>
                <a:cs typeface="Times New Roman"/>
              </a:rPr>
              <a:t> </a:t>
            </a:r>
            <a:r>
              <a:rPr lang="en-US" sz="2000" dirty="0" err="1" smtClean="0">
                <a:latin typeface="Times New Roman"/>
                <a:cs typeface="Times New Roman"/>
              </a:rPr>
              <a:t>dụng</a:t>
            </a:r>
            <a:r>
              <a:rPr lang="en-US" sz="2000" dirty="0" smtClean="0">
                <a:latin typeface="Times New Roman"/>
                <a:cs typeface="Times New Roman"/>
              </a:rPr>
              <a:t>, </a:t>
            </a:r>
            <a:r>
              <a:rPr lang="en-US" sz="2000" dirty="0" err="1" smtClean="0">
                <a:latin typeface="Times New Roman"/>
                <a:cs typeface="Times New Roman"/>
              </a:rPr>
              <a:t>đào</a:t>
            </a:r>
            <a:r>
              <a:rPr lang="en-US" sz="2000" dirty="0" smtClean="0">
                <a:latin typeface="Times New Roman"/>
                <a:cs typeface="Times New Roman"/>
              </a:rPr>
              <a:t> </a:t>
            </a:r>
            <a:r>
              <a:rPr lang="en-US" sz="2000" dirty="0" err="1" smtClean="0">
                <a:latin typeface="Times New Roman"/>
                <a:cs typeface="Times New Roman"/>
              </a:rPr>
              <a:t>tạo</a:t>
            </a:r>
            <a:r>
              <a:rPr lang="en-US" sz="2000" dirty="0" smtClean="0">
                <a:latin typeface="Times New Roman"/>
                <a:cs typeface="Times New Roman"/>
              </a:rPr>
              <a:t>, </a:t>
            </a:r>
            <a:r>
              <a:rPr lang="en-US" sz="2000" dirty="0" err="1" smtClean="0">
                <a:latin typeface="Times New Roman"/>
                <a:cs typeface="Times New Roman"/>
              </a:rPr>
              <a:t>đề</a:t>
            </a:r>
            <a:r>
              <a:rPr lang="en-US" sz="2000" dirty="0" smtClean="0">
                <a:latin typeface="Times New Roman"/>
                <a:cs typeface="Times New Roman"/>
              </a:rPr>
              <a:t> </a:t>
            </a:r>
            <a:r>
              <a:rPr lang="en-US" sz="2000" dirty="0" err="1" smtClean="0">
                <a:latin typeface="Times New Roman"/>
                <a:cs typeface="Times New Roman"/>
              </a:rPr>
              <a:t>bạt</a:t>
            </a:r>
            <a:r>
              <a:rPr lang="en-US" sz="2000" dirty="0" smtClean="0">
                <a:latin typeface="Times New Roman"/>
                <a:cs typeface="Times New Roman"/>
              </a:rPr>
              <a:t>.</a:t>
            </a:r>
          </a:p>
          <a:p>
            <a:pPr algn="just"/>
            <a:r>
              <a:rPr lang="en-US" sz="2000" dirty="0" err="1" smtClean="0">
                <a:latin typeface="Times New Roman"/>
                <a:cs typeface="Times New Roman"/>
              </a:rPr>
              <a:t>Hoàn</a:t>
            </a:r>
            <a:r>
              <a:rPr lang="en-US" sz="2000" dirty="0" smtClean="0">
                <a:latin typeface="Times New Roman"/>
                <a:cs typeface="Times New Roman"/>
              </a:rPr>
              <a:t> </a:t>
            </a:r>
            <a:r>
              <a:rPr lang="en-US" sz="2000" dirty="0" err="1" smtClean="0">
                <a:latin typeface="Times New Roman"/>
                <a:cs typeface="Times New Roman"/>
              </a:rPr>
              <a:t>thiện</a:t>
            </a:r>
            <a:r>
              <a:rPr lang="en-US" sz="2000" dirty="0" smtClean="0">
                <a:latin typeface="Times New Roman"/>
                <a:cs typeface="Times New Roman"/>
              </a:rPr>
              <a:t> </a:t>
            </a:r>
            <a:r>
              <a:rPr lang="en-US" sz="2000" dirty="0" err="1" smtClean="0">
                <a:latin typeface="Times New Roman"/>
                <a:cs typeface="Times New Roman"/>
              </a:rPr>
              <a:t>hệ</a:t>
            </a:r>
            <a:r>
              <a:rPr lang="en-US" sz="2000" dirty="0" smtClean="0">
                <a:latin typeface="Times New Roman"/>
                <a:cs typeface="Times New Roman"/>
              </a:rPr>
              <a:t> </a:t>
            </a:r>
            <a:r>
              <a:rPr lang="en-US" sz="2000" dirty="0" err="1" smtClean="0">
                <a:latin typeface="Times New Roman"/>
                <a:cs typeface="Times New Roman"/>
              </a:rPr>
              <a:t>thống</a:t>
            </a:r>
            <a:r>
              <a:rPr lang="en-US" sz="2000" dirty="0" smtClean="0">
                <a:latin typeface="Times New Roman"/>
                <a:cs typeface="Times New Roman"/>
              </a:rPr>
              <a:t> </a:t>
            </a:r>
            <a:r>
              <a:rPr lang="en-US" sz="2000" dirty="0" err="1" smtClean="0">
                <a:latin typeface="Times New Roman"/>
                <a:cs typeface="Times New Roman"/>
              </a:rPr>
              <a:t>pháp</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a:t>
            </a:r>
            <a:r>
              <a:rPr lang="en-US" sz="2000" dirty="0" err="1" smtClean="0">
                <a:latin typeface="Times New Roman"/>
                <a:cs typeface="Times New Roman"/>
              </a:rPr>
              <a:t>đồng</a:t>
            </a:r>
            <a:r>
              <a:rPr lang="en-US" sz="2000" dirty="0" smtClean="0">
                <a:latin typeface="Times New Roman"/>
                <a:cs typeface="Times New Roman"/>
              </a:rPr>
              <a:t> </a:t>
            </a:r>
            <a:r>
              <a:rPr lang="en-US" sz="2000" dirty="0" err="1" smtClean="0">
                <a:latin typeface="Times New Roman"/>
                <a:cs typeface="Times New Roman"/>
              </a:rPr>
              <a:t>bộ</a:t>
            </a:r>
            <a:r>
              <a:rPr lang="en-US" sz="2000" dirty="0" smtClean="0">
                <a:latin typeface="Times New Roman"/>
                <a:cs typeface="Times New Roman"/>
              </a:rPr>
              <a:t>, </a:t>
            </a:r>
            <a:r>
              <a:rPr lang="en-US" sz="2000" dirty="0" err="1" smtClean="0">
                <a:latin typeface="Times New Roman"/>
                <a:cs typeface="Times New Roman"/>
              </a:rPr>
              <a:t>thống</a:t>
            </a:r>
            <a:r>
              <a:rPr lang="en-US" sz="2000" dirty="0" smtClean="0">
                <a:latin typeface="Times New Roman"/>
                <a:cs typeface="Times New Roman"/>
              </a:rPr>
              <a:t> </a:t>
            </a:r>
            <a:r>
              <a:rPr lang="en-US" sz="2000" dirty="0" err="1" smtClean="0">
                <a:latin typeface="Times New Roman"/>
                <a:cs typeface="Times New Roman"/>
              </a:rPr>
              <a:t>nhất</a:t>
            </a:r>
            <a:r>
              <a:rPr lang="en-US" sz="2000" dirty="0" smtClean="0">
                <a:latin typeface="Times New Roman"/>
                <a:cs typeface="Times New Roman"/>
              </a:rPr>
              <a:t>, </a:t>
            </a:r>
            <a:r>
              <a:rPr lang="en-US" sz="2000" dirty="0" err="1" smtClean="0">
                <a:latin typeface="Times New Roman"/>
                <a:cs typeface="Times New Roman"/>
              </a:rPr>
              <a:t>đảm</a:t>
            </a:r>
            <a:r>
              <a:rPr lang="en-US" sz="2000" dirty="0" smtClean="0">
                <a:latin typeface="Times New Roman"/>
                <a:cs typeface="Times New Roman"/>
              </a:rPr>
              <a:t> </a:t>
            </a:r>
            <a:r>
              <a:rPr lang="en-US" sz="2000" dirty="0" err="1" smtClean="0">
                <a:latin typeface="Times New Roman"/>
                <a:cs typeface="Times New Roman"/>
              </a:rPr>
              <a:t>bảo</a:t>
            </a:r>
            <a:r>
              <a:rPr lang="en-US" sz="2000" dirty="0" smtClean="0">
                <a:latin typeface="Times New Roman"/>
                <a:cs typeface="Times New Roman"/>
              </a:rPr>
              <a:t> </a:t>
            </a:r>
            <a:r>
              <a:rPr lang="en-US" sz="2000" dirty="0" err="1" smtClean="0">
                <a:latin typeface="Times New Roman"/>
                <a:cs typeface="Times New Roman"/>
              </a:rPr>
              <a:t>tương</a:t>
            </a:r>
            <a:r>
              <a:rPr lang="en-US" sz="2000" dirty="0" smtClean="0">
                <a:latin typeface="Times New Roman"/>
                <a:cs typeface="Times New Roman"/>
              </a:rPr>
              <a:t> </a:t>
            </a:r>
            <a:r>
              <a:rPr lang="en-US" sz="2000" dirty="0" err="1" smtClean="0">
                <a:latin typeface="Times New Roman"/>
                <a:cs typeface="Times New Roman"/>
              </a:rPr>
              <a:t>đồng</a:t>
            </a:r>
            <a:r>
              <a:rPr lang="en-US" sz="2000" dirty="0" smtClean="0">
                <a:latin typeface="Times New Roman"/>
                <a:cs typeface="Times New Roman"/>
              </a:rPr>
              <a:t> </a:t>
            </a:r>
            <a:r>
              <a:rPr lang="en-US" sz="2000" dirty="0" err="1" smtClean="0">
                <a:latin typeface="Times New Roman"/>
                <a:cs typeface="Times New Roman"/>
              </a:rPr>
              <a:t>giữa</a:t>
            </a:r>
            <a:r>
              <a:rPr lang="en-US" sz="2000" dirty="0" smtClean="0">
                <a:latin typeface="Times New Roman"/>
                <a:cs typeface="Times New Roman"/>
              </a:rPr>
              <a:t> </a:t>
            </a:r>
            <a:r>
              <a:rPr lang="en-US" sz="2000" dirty="0" err="1" smtClean="0">
                <a:latin typeface="Times New Roman"/>
                <a:cs typeface="Times New Roman"/>
              </a:rPr>
              <a:t>các</a:t>
            </a:r>
            <a:r>
              <a:rPr lang="en-US" sz="2000" dirty="0" smtClean="0">
                <a:latin typeface="Times New Roman"/>
                <a:cs typeface="Times New Roman"/>
              </a:rPr>
              <a:t> </a:t>
            </a:r>
            <a:r>
              <a:rPr lang="en-US" sz="2000" dirty="0" err="1" smtClean="0">
                <a:latin typeface="Times New Roman"/>
                <a:cs typeface="Times New Roman"/>
              </a:rPr>
              <a:t>quy</a:t>
            </a:r>
            <a:r>
              <a:rPr lang="en-US" sz="2000" dirty="0" smtClean="0">
                <a:latin typeface="Times New Roman"/>
                <a:cs typeface="Times New Roman"/>
              </a:rPr>
              <a:t> </a:t>
            </a:r>
            <a:r>
              <a:rPr lang="en-US" sz="2000" dirty="0" err="1" smtClean="0">
                <a:latin typeface="Times New Roman"/>
                <a:cs typeface="Times New Roman"/>
              </a:rPr>
              <a:t>định</a:t>
            </a:r>
            <a:r>
              <a:rPr lang="en-US" sz="2000" dirty="0" smtClean="0">
                <a:latin typeface="Times New Roman"/>
                <a:cs typeface="Times New Roman"/>
              </a:rPr>
              <a:t> </a:t>
            </a:r>
            <a:r>
              <a:rPr lang="en-US" sz="2000" dirty="0" err="1" smtClean="0">
                <a:latin typeface="Times New Roman"/>
                <a:cs typeface="Times New Roman"/>
              </a:rPr>
              <a:t>của</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a:t>
            </a:r>
            <a:r>
              <a:rPr lang="en-US" sz="2000" dirty="0" err="1" smtClean="0">
                <a:latin typeface="Times New Roman"/>
                <a:cs typeface="Times New Roman"/>
              </a:rPr>
              <a:t>Bình</a:t>
            </a:r>
            <a:r>
              <a:rPr lang="en-US" sz="2000" dirty="0" smtClean="0">
                <a:latin typeface="Times New Roman"/>
                <a:cs typeface="Times New Roman"/>
              </a:rPr>
              <a:t> </a:t>
            </a:r>
            <a:r>
              <a:rPr lang="en-US" sz="2000" dirty="0" err="1" smtClean="0">
                <a:latin typeface="Times New Roman"/>
                <a:cs typeface="Times New Roman"/>
              </a:rPr>
              <a:t>đẳng</a:t>
            </a:r>
            <a:r>
              <a:rPr lang="en-US" sz="2000" dirty="0" smtClean="0">
                <a:latin typeface="Times New Roman"/>
                <a:cs typeface="Times New Roman"/>
              </a:rPr>
              <a:t> </a:t>
            </a:r>
            <a:r>
              <a:rPr lang="en-US" sz="2000" dirty="0" err="1" smtClean="0">
                <a:latin typeface="Times New Roman"/>
                <a:cs typeface="Times New Roman"/>
              </a:rPr>
              <a:t>giới</a:t>
            </a:r>
            <a:r>
              <a:rPr lang="en-US" sz="2000" dirty="0" smtClean="0">
                <a:latin typeface="Times New Roman"/>
                <a:cs typeface="Times New Roman"/>
              </a:rPr>
              <a:t> </a:t>
            </a:r>
            <a:r>
              <a:rPr lang="en-US" sz="2000" dirty="0" err="1" smtClean="0">
                <a:latin typeface="Times New Roman"/>
                <a:cs typeface="Times New Roman"/>
              </a:rPr>
              <a:t>và</a:t>
            </a:r>
            <a:r>
              <a:rPr lang="en-US" sz="2000" dirty="0" smtClean="0">
                <a:latin typeface="Times New Roman"/>
                <a:cs typeface="Times New Roman"/>
              </a:rPr>
              <a:t> </a:t>
            </a:r>
            <a:r>
              <a:rPr lang="en-US" sz="2000" dirty="0" err="1" smtClean="0">
                <a:latin typeface="Times New Roman"/>
                <a:cs typeface="Times New Roman"/>
              </a:rPr>
              <a:t>các</a:t>
            </a:r>
            <a:r>
              <a:rPr lang="en-US" sz="2000" dirty="0" smtClean="0">
                <a:latin typeface="Times New Roman"/>
                <a:cs typeface="Times New Roman"/>
              </a:rPr>
              <a:t> </a:t>
            </a:r>
            <a:r>
              <a:rPr lang="en-US" sz="2000" dirty="0" err="1" smtClean="0">
                <a:latin typeface="Times New Roman"/>
                <a:cs typeface="Times New Roman"/>
              </a:rPr>
              <a:t>quy</a:t>
            </a:r>
            <a:r>
              <a:rPr lang="en-US" sz="2000" dirty="0" smtClean="0">
                <a:latin typeface="Times New Roman"/>
                <a:cs typeface="Times New Roman"/>
              </a:rPr>
              <a:t> </a:t>
            </a:r>
            <a:r>
              <a:rPr lang="en-US" sz="2000" dirty="0" err="1" smtClean="0">
                <a:latin typeface="Times New Roman"/>
                <a:cs typeface="Times New Roman"/>
              </a:rPr>
              <a:t>định</a:t>
            </a:r>
            <a:r>
              <a:rPr lang="en-US" sz="2000" dirty="0" smtClean="0">
                <a:latin typeface="Times New Roman"/>
                <a:cs typeface="Times New Roman"/>
              </a:rPr>
              <a:t> </a:t>
            </a:r>
            <a:r>
              <a:rPr lang="en-US" sz="2000" dirty="0" err="1" smtClean="0">
                <a:latin typeface="Times New Roman"/>
                <a:cs typeface="Times New Roman"/>
              </a:rPr>
              <a:t>của</a:t>
            </a:r>
            <a:r>
              <a:rPr lang="en-US" sz="2000" dirty="0" smtClean="0">
                <a:latin typeface="Times New Roman"/>
                <a:cs typeface="Times New Roman"/>
              </a:rPr>
              <a:t> </a:t>
            </a:r>
            <a:r>
              <a:rPr lang="en-US" sz="2000" dirty="0" err="1" smtClean="0">
                <a:latin typeface="Times New Roman"/>
                <a:cs typeface="Times New Roman"/>
              </a:rPr>
              <a:t>các</a:t>
            </a:r>
            <a:r>
              <a:rPr lang="en-US" sz="2000" dirty="0" smtClean="0">
                <a:latin typeface="Times New Roman"/>
                <a:cs typeface="Times New Roman"/>
              </a:rPr>
              <a:t> </a:t>
            </a:r>
            <a:r>
              <a:rPr lang="en-US" sz="2000" dirty="0" err="1" smtClean="0">
                <a:latin typeface="Times New Roman"/>
                <a:cs typeface="Times New Roman"/>
              </a:rPr>
              <a:t>ngành</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a:t>
            </a:r>
            <a:r>
              <a:rPr lang="en-US" sz="2000" dirty="0" err="1" smtClean="0">
                <a:latin typeface="Times New Roman"/>
                <a:cs typeface="Times New Roman"/>
              </a:rPr>
              <a:t>khác</a:t>
            </a:r>
            <a:r>
              <a:rPr lang="en-US" sz="2000" dirty="0" smtClean="0">
                <a:latin typeface="Times New Roman"/>
                <a:cs typeface="Times New Roman"/>
              </a:rPr>
              <a:t>. </a:t>
            </a:r>
            <a:r>
              <a:rPr lang="en-US" sz="2000" dirty="0" err="1" smtClean="0">
                <a:latin typeface="Times New Roman"/>
                <a:cs typeface="Times New Roman"/>
              </a:rPr>
              <a:t>Đặc</a:t>
            </a:r>
            <a:r>
              <a:rPr lang="en-US" sz="2000" dirty="0" smtClean="0">
                <a:latin typeface="Times New Roman"/>
                <a:cs typeface="Times New Roman"/>
              </a:rPr>
              <a:t> </a:t>
            </a:r>
            <a:r>
              <a:rPr lang="en-US" sz="2000" dirty="0" err="1" smtClean="0">
                <a:latin typeface="Times New Roman"/>
                <a:cs typeface="Times New Roman"/>
              </a:rPr>
              <a:t>biệt</a:t>
            </a:r>
            <a:r>
              <a:rPr lang="en-US" sz="2000" dirty="0" smtClean="0">
                <a:latin typeface="Times New Roman"/>
                <a:cs typeface="Times New Roman"/>
              </a:rPr>
              <a:t> </a:t>
            </a:r>
            <a:r>
              <a:rPr lang="en-US" sz="2000" dirty="0" err="1" smtClean="0">
                <a:latin typeface="Times New Roman"/>
                <a:cs typeface="Times New Roman"/>
              </a:rPr>
              <a:t>là</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a:t>
            </a:r>
            <a:r>
              <a:rPr lang="en-US" sz="2000" dirty="0" err="1" smtClean="0">
                <a:latin typeface="Times New Roman"/>
                <a:cs typeface="Times New Roman"/>
              </a:rPr>
              <a:t>Hình</a:t>
            </a:r>
            <a:r>
              <a:rPr lang="en-US" sz="2000" dirty="0" smtClean="0">
                <a:latin typeface="Times New Roman"/>
                <a:cs typeface="Times New Roman"/>
              </a:rPr>
              <a:t> </a:t>
            </a:r>
            <a:r>
              <a:rPr lang="en-US" sz="2000" dirty="0" err="1" smtClean="0">
                <a:latin typeface="Times New Roman"/>
                <a:cs typeface="Times New Roman"/>
              </a:rPr>
              <a:t>Sự</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Lao </a:t>
            </a:r>
            <a:r>
              <a:rPr lang="en-US" sz="2000" dirty="0" err="1" smtClean="0">
                <a:latin typeface="Times New Roman"/>
                <a:cs typeface="Times New Roman"/>
              </a:rPr>
              <a:t>động</a:t>
            </a:r>
            <a:r>
              <a:rPr lang="en-US" sz="2000" dirty="0" smtClean="0">
                <a:latin typeface="Times New Roman"/>
                <a:cs typeface="Times New Roman"/>
              </a:rPr>
              <a:t>, </a:t>
            </a:r>
            <a:r>
              <a:rPr lang="en-US" sz="2000" dirty="0" err="1" smtClean="0">
                <a:latin typeface="Times New Roman"/>
                <a:cs typeface="Times New Roman"/>
              </a:rPr>
              <a:t>Luật</a:t>
            </a:r>
            <a:r>
              <a:rPr lang="en-US" sz="2000" dirty="0" smtClean="0">
                <a:latin typeface="Times New Roman"/>
                <a:cs typeface="Times New Roman"/>
              </a:rPr>
              <a:t> </a:t>
            </a:r>
            <a:r>
              <a:rPr lang="en-US" sz="2000" dirty="0" err="1" smtClean="0">
                <a:latin typeface="Times New Roman"/>
                <a:cs typeface="Times New Roman"/>
              </a:rPr>
              <a:t>Bảo</a:t>
            </a:r>
            <a:r>
              <a:rPr lang="en-US" sz="2000" dirty="0" smtClean="0">
                <a:latin typeface="Times New Roman"/>
                <a:cs typeface="Times New Roman"/>
              </a:rPr>
              <a:t> </a:t>
            </a:r>
            <a:r>
              <a:rPr lang="en-US" sz="2000" dirty="0" err="1" smtClean="0">
                <a:latin typeface="Times New Roman"/>
                <a:cs typeface="Times New Roman"/>
              </a:rPr>
              <a:t>hiểm</a:t>
            </a:r>
            <a:r>
              <a:rPr lang="en-US" sz="2000" dirty="0" smtClean="0">
                <a:latin typeface="Times New Roman"/>
                <a:cs typeface="Times New Roman"/>
              </a:rPr>
              <a:t> </a:t>
            </a:r>
            <a:r>
              <a:rPr lang="en-US" sz="2000" dirty="0" err="1" smtClean="0">
                <a:latin typeface="Times New Roman"/>
                <a:cs typeface="Times New Roman"/>
              </a:rPr>
              <a:t>xã</a:t>
            </a:r>
            <a:r>
              <a:rPr lang="en-US" sz="2000" dirty="0" smtClean="0">
                <a:latin typeface="Times New Roman"/>
                <a:cs typeface="Times New Roman"/>
              </a:rPr>
              <a:t> </a:t>
            </a:r>
            <a:r>
              <a:rPr lang="en-US" sz="2000" dirty="0" err="1" smtClean="0">
                <a:latin typeface="Times New Roman"/>
                <a:cs typeface="Times New Roman"/>
              </a:rPr>
              <a:t>hội</a:t>
            </a:r>
            <a:r>
              <a:rPr lang="en-US" sz="2000" dirty="0" smtClean="0">
                <a:latin typeface="Times New Roman"/>
                <a:cs typeface="Times New Roman"/>
              </a:rPr>
              <a:t>.</a:t>
            </a:r>
            <a:r>
              <a:rPr lang="en-US" sz="2000" dirty="0" smtClean="0"/>
              <a:t> </a:t>
            </a:r>
          </a:p>
          <a:p>
            <a:pPr algn="just"/>
            <a:r>
              <a:rPr lang="en-US" sz="2000" dirty="0" err="1" smtClean="0"/>
              <a:t>Để</a:t>
            </a:r>
            <a:r>
              <a:rPr lang="en-US" sz="2000" dirty="0" smtClean="0"/>
              <a:t> </a:t>
            </a:r>
            <a:r>
              <a:rPr lang="en-US" sz="2000" dirty="0" err="1" smtClean="0"/>
              <a:t>xóa</a:t>
            </a:r>
            <a:r>
              <a:rPr lang="en-US" sz="2000" dirty="0" smtClean="0"/>
              <a:t> </a:t>
            </a:r>
            <a:r>
              <a:rPr lang="en-US" sz="2000" dirty="0" err="1" smtClean="0"/>
              <a:t>bỏ</a:t>
            </a:r>
            <a:r>
              <a:rPr lang="en-US" sz="2000" dirty="0" smtClean="0"/>
              <a:t> </a:t>
            </a:r>
            <a:r>
              <a:rPr lang="en-US" sz="2000" dirty="0" err="1" smtClean="0"/>
              <a:t>bất</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Tỉnh</a:t>
            </a:r>
            <a:r>
              <a:rPr lang="en-US" sz="2000" dirty="0" smtClean="0"/>
              <a:t> </a:t>
            </a:r>
            <a:r>
              <a:rPr lang="en-US" sz="2000" dirty="0" err="1" smtClean="0"/>
              <a:t>ủy</a:t>
            </a:r>
            <a:r>
              <a:rPr lang="en-US" sz="2000" dirty="0" smtClean="0"/>
              <a:t>, UBND </a:t>
            </a:r>
            <a:r>
              <a:rPr lang="en-US" sz="2000" dirty="0" err="1" smtClean="0"/>
              <a:t>các</a:t>
            </a:r>
            <a:r>
              <a:rPr lang="en-US" sz="2000" dirty="0" smtClean="0"/>
              <a:t> </a:t>
            </a:r>
            <a:r>
              <a:rPr lang="en-US" sz="2000" dirty="0" err="1" smtClean="0"/>
              <a:t>tỉnh</a:t>
            </a:r>
            <a:r>
              <a:rPr lang="en-US" sz="2000" dirty="0" smtClean="0"/>
              <a:t> </a:t>
            </a:r>
            <a:r>
              <a:rPr lang="en-US" sz="2000" dirty="0" err="1" smtClean="0"/>
              <a:t>tạo</a:t>
            </a:r>
            <a:r>
              <a:rPr lang="en-US" sz="2000" dirty="0" smtClean="0"/>
              <a:t> </a:t>
            </a:r>
            <a:r>
              <a:rPr lang="en-US" sz="2000" dirty="0" err="1" smtClean="0"/>
              <a:t>cơ</a:t>
            </a:r>
            <a:r>
              <a:rPr lang="en-US" sz="2000" dirty="0" smtClean="0"/>
              <a:t> </a:t>
            </a:r>
            <a:r>
              <a:rPr lang="en-US" sz="2000" dirty="0" err="1" smtClean="0"/>
              <a:t>chế</a:t>
            </a:r>
            <a:r>
              <a:rPr lang="en-US" sz="2000" dirty="0" smtClean="0"/>
              <a:t> </a:t>
            </a:r>
            <a:r>
              <a:rPr lang="en-US" sz="2000" dirty="0" err="1" smtClean="0"/>
              <a:t>thuận</a:t>
            </a:r>
            <a:r>
              <a:rPr lang="en-US" sz="2000" dirty="0" smtClean="0"/>
              <a:t> </a:t>
            </a:r>
            <a:r>
              <a:rPr lang="en-US" sz="2000" dirty="0" err="1" smtClean="0"/>
              <a:t>lợi</a:t>
            </a:r>
            <a:r>
              <a:rPr lang="en-US" sz="2000" dirty="0" smtClean="0"/>
              <a:t> </a:t>
            </a:r>
            <a:r>
              <a:rPr lang="en-US" sz="2000" dirty="0" err="1" smtClean="0"/>
              <a:t>để</a:t>
            </a:r>
            <a:r>
              <a:rPr lang="en-US" sz="2000" dirty="0" smtClean="0"/>
              <a:t> Ban </a:t>
            </a:r>
            <a:r>
              <a:rPr lang="en-US" sz="2000" dirty="0" err="1" smtClean="0"/>
              <a:t>Vì</a:t>
            </a:r>
            <a:r>
              <a:rPr lang="en-US" sz="2000" dirty="0" smtClean="0"/>
              <a:t> </a:t>
            </a:r>
            <a:r>
              <a:rPr lang="en-US" sz="2000" dirty="0" err="1" smtClean="0"/>
              <a:t>sự</a:t>
            </a:r>
            <a:r>
              <a:rPr lang="en-US" sz="2000" dirty="0" smtClean="0"/>
              <a:t> </a:t>
            </a:r>
            <a:r>
              <a:rPr lang="en-US" sz="2000" dirty="0" err="1" smtClean="0"/>
              <a:t>tiến</a:t>
            </a:r>
            <a:r>
              <a:rPr lang="en-US" sz="2000" dirty="0" smtClean="0"/>
              <a:t> </a:t>
            </a:r>
            <a:r>
              <a:rPr lang="en-US" sz="2000" dirty="0" err="1" smtClean="0"/>
              <a:t>bộ</a:t>
            </a:r>
            <a:r>
              <a:rPr lang="en-US" sz="2000" dirty="0" smtClean="0"/>
              <a:t> </a:t>
            </a:r>
            <a:r>
              <a:rPr lang="en-US" sz="2000" dirty="0" err="1" smtClean="0"/>
              <a:t>của</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tỉnh</a:t>
            </a:r>
            <a:r>
              <a:rPr lang="en-US" sz="2000" dirty="0" smtClean="0"/>
              <a:t> </a:t>
            </a:r>
            <a:r>
              <a:rPr lang="en-US" sz="2000" dirty="0" err="1" smtClean="0"/>
              <a:t>tham</a:t>
            </a:r>
            <a:r>
              <a:rPr lang="en-US" sz="2000" dirty="0" smtClean="0"/>
              <a:t> </a:t>
            </a:r>
            <a:r>
              <a:rPr lang="en-US" sz="2000" dirty="0" err="1" smtClean="0"/>
              <a:t>gia</a:t>
            </a:r>
            <a:r>
              <a:rPr lang="en-US" sz="2000" dirty="0" smtClean="0"/>
              <a:t> </a:t>
            </a:r>
            <a:r>
              <a:rPr lang="en-US" sz="2000" dirty="0" err="1" smtClean="0"/>
              <a:t>vào</a:t>
            </a:r>
            <a:r>
              <a:rPr lang="en-US" sz="2000" dirty="0" smtClean="0"/>
              <a:t> </a:t>
            </a:r>
            <a:r>
              <a:rPr lang="en-US" sz="2000" dirty="0" err="1" smtClean="0"/>
              <a:t>quá</a:t>
            </a:r>
            <a:r>
              <a:rPr lang="en-US" sz="2000" dirty="0" smtClean="0"/>
              <a:t> </a:t>
            </a:r>
            <a:r>
              <a:rPr lang="en-US" sz="2000" dirty="0" err="1" smtClean="0"/>
              <a:t>trình</a:t>
            </a:r>
            <a:r>
              <a:rPr lang="en-US" sz="2000" dirty="0" smtClean="0"/>
              <a:t> </a:t>
            </a:r>
            <a:r>
              <a:rPr lang="en-US" sz="2000" dirty="0" err="1" smtClean="0"/>
              <a:t>hoạch</a:t>
            </a:r>
            <a:r>
              <a:rPr lang="en-US" sz="2000" dirty="0" smtClean="0"/>
              <a:t> </a:t>
            </a:r>
            <a:r>
              <a:rPr lang="en-US" sz="2000" dirty="0" err="1" smtClean="0"/>
              <a:t>định</a:t>
            </a:r>
            <a:r>
              <a:rPr lang="en-US" sz="2000" dirty="0" smtClean="0"/>
              <a:t>, </a:t>
            </a:r>
            <a:r>
              <a:rPr lang="en-US" sz="2000" dirty="0" err="1" smtClean="0"/>
              <a:t>kiểm</a:t>
            </a:r>
            <a:r>
              <a:rPr lang="en-US" sz="2000" dirty="0" smtClean="0"/>
              <a:t> </a:t>
            </a:r>
            <a:r>
              <a:rPr lang="en-US" sz="2000" dirty="0" err="1" smtClean="0"/>
              <a:t>tra</a:t>
            </a:r>
            <a:r>
              <a:rPr lang="en-US" sz="2000" dirty="0" smtClean="0"/>
              <a:t> </a:t>
            </a:r>
            <a:r>
              <a:rPr lang="en-US" sz="2000" dirty="0" err="1" smtClean="0"/>
              <a:t>các</a:t>
            </a:r>
            <a:r>
              <a:rPr lang="en-US" sz="2000" dirty="0" smtClean="0"/>
              <a:t> </a:t>
            </a:r>
            <a:r>
              <a:rPr lang="en-US" sz="2000" dirty="0" err="1" smtClean="0"/>
              <a:t>chính</a:t>
            </a:r>
            <a:r>
              <a:rPr lang="en-US" sz="2000" dirty="0" smtClean="0"/>
              <a:t> </a:t>
            </a:r>
            <a:r>
              <a:rPr lang="en-US" sz="2000" dirty="0" err="1" smtClean="0"/>
              <a:t>sách</a:t>
            </a:r>
            <a:r>
              <a:rPr lang="en-US" sz="2000" dirty="0" smtClean="0"/>
              <a:t>; </a:t>
            </a:r>
            <a:r>
              <a:rPr lang="en-US" sz="2000" dirty="0" err="1" smtClean="0"/>
              <a:t>tham</a:t>
            </a:r>
            <a:r>
              <a:rPr lang="en-US" sz="2000" dirty="0" smtClean="0"/>
              <a:t> </a:t>
            </a:r>
            <a:r>
              <a:rPr lang="en-US" sz="2000" dirty="0" err="1" smtClean="0"/>
              <a:t>mưu</a:t>
            </a:r>
            <a:r>
              <a:rPr lang="en-US" sz="2000" dirty="0" smtClean="0"/>
              <a:t> </a:t>
            </a:r>
            <a:r>
              <a:rPr lang="en-US" sz="2000" dirty="0" err="1" smtClean="0"/>
              <a:t>có</a:t>
            </a:r>
            <a:r>
              <a:rPr lang="en-US" sz="2000" dirty="0" smtClean="0"/>
              <a:t> </a:t>
            </a:r>
            <a:r>
              <a:rPr lang="en-US" sz="2000" dirty="0" err="1" smtClean="0"/>
              <a:t>hiệu</a:t>
            </a:r>
            <a:r>
              <a:rPr lang="en-US" sz="2000" dirty="0" smtClean="0"/>
              <a:t> </a:t>
            </a:r>
            <a:r>
              <a:rPr lang="en-US" sz="2000" dirty="0" err="1" smtClean="0"/>
              <a:t>quả</a:t>
            </a:r>
            <a:r>
              <a:rPr lang="en-US" sz="2000" dirty="0" smtClean="0"/>
              <a:t> </a:t>
            </a:r>
            <a:r>
              <a:rPr lang="en-US" sz="2000" dirty="0" err="1" smtClean="0"/>
              <a:t>trong</a:t>
            </a:r>
            <a:r>
              <a:rPr lang="en-US" sz="2000" dirty="0" smtClean="0"/>
              <a:t> </a:t>
            </a:r>
            <a:r>
              <a:rPr lang="en-US" sz="2000" dirty="0" err="1" smtClean="0"/>
              <a:t>việc</a:t>
            </a:r>
            <a:r>
              <a:rPr lang="en-US" sz="2000" dirty="0" smtClean="0"/>
              <a:t> </a:t>
            </a:r>
            <a:r>
              <a:rPr lang="en-US" sz="2000" dirty="0" err="1" smtClean="0"/>
              <a:t>lồng</a:t>
            </a:r>
            <a:r>
              <a:rPr lang="en-US" sz="2000" dirty="0" smtClean="0"/>
              <a:t> </a:t>
            </a:r>
            <a:r>
              <a:rPr lang="en-US" sz="2000" dirty="0" err="1" smtClean="0"/>
              <a:t>ghép</a:t>
            </a:r>
            <a:r>
              <a:rPr lang="en-US" sz="2000" dirty="0" smtClean="0"/>
              <a:t> </a:t>
            </a:r>
            <a:r>
              <a:rPr lang="en-US" sz="2000" dirty="0" err="1" smtClean="0"/>
              <a:t>các</a:t>
            </a:r>
            <a:r>
              <a:rPr lang="en-US" sz="2000" dirty="0" smtClean="0"/>
              <a:t> </a:t>
            </a:r>
            <a:r>
              <a:rPr lang="en-US" sz="2000" dirty="0" err="1" smtClean="0"/>
              <a:t>mục</a:t>
            </a:r>
            <a:r>
              <a:rPr lang="en-US" sz="2000" dirty="0" smtClean="0"/>
              <a:t> </a:t>
            </a:r>
            <a:r>
              <a:rPr lang="en-US" sz="2000" dirty="0" err="1" smtClean="0"/>
              <a:t>tiêu</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vào</a:t>
            </a:r>
            <a:r>
              <a:rPr lang="en-US" sz="2000" dirty="0" smtClean="0"/>
              <a:t> </a:t>
            </a:r>
            <a:r>
              <a:rPr lang="en-US" sz="2000" dirty="0" err="1" smtClean="0"/>
              <a:t>xây</a:t>
            </a:r>
            <a:r>
              <a:rPr lang="en-US" sz="2000" dirty="0" smtClean="0"/>
              <a:t> </a:t>
            </a:r>
            <a:r>
              <a:rPr lang="en-US" sz="2000" dirty="0" err="1" smtClean="0"/>
              <a:t>dựng</a:t>
            </a:r>
            <a:r>
              <a:rPr lang="en-US" sz="2000" dirty="0" smtClean="0"/>
              <a:t> </a:t>
            </a:r>
            <a:r>
              <a:rPr lang="en-US" sz="2000" dirty="0" err="1" smtClean="0"/>
              <a:t>và</a:t>
            </a:r>
            <a:r>
              <a:rPr lang="en-US" sz="2000" dirty="0" smtClean="0"/>
              <a:t> </a:t>
            </a:r>
            <a:r>
              <a:rPr lang="en-US" sz="2000" dirty="0" err="1" smtClean="0"/>
              <a:t>đánh</a:t>
            </a:r>
            <a:r>
              <a:rPr lang="en-US" sz="2000" dirty="0" smtClean="0"/>
              <a:t> </a:t>
            </a:r>
            <a:r>
              <a:rPr lang="en-US" sz="2000" dirty="0" err="1" smtClean="0"/>
              <a:t>giá</a:t>
            </a:r>
            <a:r>
              <a:rPr lang="en-US" sz="2000" dirty="0" smtClean="0"/>
              <a:t> </a:t>
            </a:r>
            <a:r>
              <a:rPr lang="en-US" sz="2000" dirty="0" err="1" smtClean="0"/>
              <a:t>kết</a:t>
            </a:r>
            <a:r>
              <a:rPr lang="en-US" sz="2000" dirty="0" smtClean="0"/>
              <a:t> </a:t>
            </a:r>
            <a:r>
              <a:rPr lang="en-US" sz="2000" dirty="0" err="1" smtClean="0"/>
              <a:t>quả</a:t>
            </a:r>
            <a:r>
              <a:rPr lang="en-US" sz="2000" dirty="0" smtClean="0"/>
              <a:t> </a:t>
            </a:r>
            <a:r>
              <a:rPr lang="en-US" sz="2000" dirty="0" err="1" smtClean="0"/>
              <a:t>thực</a:t>
            </a:r>
            <a:r>
              <a:rPr lang="en-US" sz="2000" dirty="0" smtClean="0"/>
              <a:t> </a:t>
            </a:r>
            <a:r>
              <a:rPr lang="en-US" sz="2000" dirty="0" err="1" smtClean="0"/>
              <a:t>hiện</a:t>
            </a:r>
            <a:r>
              <a:rPr lang="en-US" sz="2000" dirty="0" smtClean="0"/>
              <a:t> </a:t>
            </a:r>
            <a:r>
              <a:rPr lang="en-US" sz="2000" dirty="0" err="1" smtClean="0"/>
              <a:t>các</a:t>
            </a:r>
            <a:r>
              <a:rPr lang="en-US" sz="2000" dirty="0" smtClean="0"/>
              <a:t> </a:t>
            </a:r>
            <a:r>
              <a:rPr lang="en-US" sz="2000" dirty="0" err="1" smtClean="0"/>
              <a:t>chỉ</a:t>
            </a:r>
            <a:r>
              <a:rPr lang="en-US" sz="2000" dirty="0" smtClean="0"/>
              <a:t> </a:t>
            </a:r>
            <a:r>
              <a:rPr lang="en-US" sz="2000" dirty="0" err="1" smtClean="0"/>
              <a:t>tiêu</a:t>
            </a:r>
            <a:r>
              <a:rPr lang="en-US" sz="2000" dirty="0" smtClean="0"/>
              <a:t> </a:t>
            </a:r>
            <a:r>
              <a:rPr lang="en-US" sz="2000" dirty="0" err="1" smtClean="0"/>
              <a:t>trong</a:t>
            </a:r>
            <a:r>
              <a:rPr lang="en-US" sz="2000" dirty="0" smtClean="0"/>
              <a:t> </a:t>
            </a:r>
            <a:r>
              <a:rPr lang="en-US" sz="2000" dirty="0" err="1" smtClean="0"/>
              <a:t>chiến</a:t>
            </a:r>
            <a:r>
              <a:rPr lang="en-US" sz="2000" dirty="0" smtClean="0"/>
              <a:t> </a:t>
            </a:r>
            <a:r>
              <a:rPr lang="en-US" sz="2000" dirty="0" err="1" smtClean="0"/>
              <a:t>lược</a:t>
            </a:r>
            <a:r>
              <a:rPr lang="en-US" sz="2000" dirty="0" smtClean="0"/>
              <a:t>, </a:t>
            </a:r>
            <a:r>
              <a:rPr lang="en-US" sz="2000" dirty="0" err="1" smtClean="0"/>
              <a:t>quy</a:t>
            </a:r>
            <a:r>
              <a:rPr lang="en-US" sz="2000" dirty="0" smtClean="0"/>
              <a:t> </a:t>
            </a:r>
            <a:r>
              <a:rPr lang="en-US" sz="2000" dirty="0" err="1" smtClean="0"/>
              <a:t>hoạch</a:t>
            </a:r>
            <a:r>
              <a:rPr lang="en-US" sz="2000" dirty="0" smtClean="0"/>
              <a:t>, </a:t>
            </a:r>
            <a:r>
              <a:rPr lang="en-US" sz="2000" dirty="0" err="1" smtClean="0"/>
              <a:t>kế</a:t>
            </a:r>
            <a:r>
              <a:rPr lang="en-US" sz="2000" dirty="0" smtClean="0"/>
              <a:t> </a:t>
            </a:r>
            <a:r>
              <a:rPr lang="en-US" sz="2000" dirty="0" err="1" smtClean="0"/>
              <a:t>hoạch</a:t>
            </a:r>
            <a:r>
              <a:rPr lang="en-US" sz="2000" dirty="0" smtClean="0"/>
              <a:t> </a:t>
            </a:r>
            <a:r>
              <a:rPr lang="en-US" sz="2000" dirty="0" err="1" smtClean="0"/>
              <a:t>phát</a:t>
            </a:r>
            <a:r>
              <a:rPr lang="en-US" sz="2000" dirty="0" smtClean="0"/>
              <a:t> </a:t>
            </a:r>
            <a:r>
              <a:rPr lang="en-US" sz="2000" dirty="0" err="1" smtClean="0"/>
              <a:t>triển</a:t>
            </a:r>
            <a:r>
              <a:rPr lang="en-US" sz="2000" dirty="0" smtClean="0"/>
              <a:t> </a:t>
            </a:r>
            <a:r>
              <a:rPr lang="en-US" sz="2000" dirty="0" err="1" smtClean="0"/>
              <a:t>kinh</a:t>
            </a:r>
            <a:r>
              <a:rPr lang="en-US" sz="2000" dirty="0" smtClean="0"/>
              <a:t> </a:t>
            </a:r>
            <a:r>
              <a:rPr lang="en-US" sz="2000" dirty="0" err="1" smtClean="0"/>
              <a:t>tế</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của</a:t>
            </a:r>
            <a:r>
              <a:rPr lang="en-US" sz="2000" dirty="0" smtClean="0"/>
              <a:t> </a:t>
            </a:r>
            <a:r>
              <a:rPr lang="en-US" sz="2000" dirty="0" err="1" smtClean="0"/>
              <a:t>từng</a:t>
            </a:r>
            <a:r>
              <a:rPr lang="en-US" sz="2000" dirty="0" smtClean="0"/>
              <a:t> </a:t>
            </a:r>
            <a:r>
              <a:rPr lang="en-US" sz="2000" dirty="0" err="1" smtClean="0"/>
              <a:t>ngành</a:t>
            </a:r>
            <a:r>
              <a:rPr lang="en-US" sz="2000" dirty="0" smtClean="0"/>
              <a:t>, </a:t>
            </a:r>
            <a:r>
              <a:rPr lang="en-US" sz="2000" dirty="0" err="1" smtClean="0"/>
              <a:t>địa</a:t>
            </a:r>
            <a:r>
              <a:rPr lang="en-US" sz="2000" dirty="0" smtClean="0"/>
              <a:t> </a:t>
            </a:r>
            <a:r>
              <a:rPr lang="en-US" sz="2000" dirty="0" err="1" smtClean="0"/>
              <a:t>phương</a:t>
            </a:r>
            <a:r>
              <a:rPr lang="en-US" sz="2000" dirty="0" smtClean="0"/>
              <a:t>, </a:t>
            </a:r>
            <a:r>
              <a:rPr lang="en-US" sz="2000" dirty="0" err="1" smtClean="0"/>
              <a:t>đơn</a:t>
            </a:r>
            <a:r>
              <a:rPr lang="en-US" sz="2000" dirty="0" smtClean="0"/>
              <a:t> </a:t>
            </a:r>
            <a:r>
              <a:rPr lang="en-US" sz="2000" dirty="0" err="1" smtClean="0"/>
              <a:t>vị</a:t>
            </a:r>
            <a:r>
              <a:rPr lang="en-US" sz="2000" dirty="0" smtClean="0"/>
              <a:t>. </a:t>
            </a:r>
            <a:endParaRPr lang="en-US" sz="2000" dirty="0">
              <a:latin typeface="Times New Roman"/>
              <a:cs typeface="Times New Roman"/>
            </a:endParaRPr>
          </a:p>
        </p:txBody>
      </p:sp>
    </p:spTree>
    <p:extLst>
      <p:ext uri="{BB962C8B-B14F-4D97-AF65-F5344CB8AC3E}">
        <p14:creationId xmlns="" xmlns:p14="http://schemas.microsoft.com/office/powerpoint/2010/main" val="31983778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785"/>
            <a:ext cx="8229600" cy="1143000"/>
          </a:xfrm>
        </p:spPr>
        <p:txBody>
          <a:bodyPr>
            <a:normAutofit/>
          </a:bodyPr>
          <a:lstStyle/>
          <a:p>
            <a:r>
              <a:rPr lang="en-US" sz="3600" b="1" dirty="0" smtClean="0">
                <a:latin typeface="Times New Roman"/>
                <a:cs typeface="Times New Roman"/>
              </a:rPr>
              <a:t>KẾT LUẬN</a:t>
            </a:r>
            <a:endParaRPr lang="en-US" sz="3600" b="1" dirty="0">
              <a:latin typeface="Times New Roman"/>
              <a:cs typeface="Times New Roman"/>
            </a:endParaRPr>
          </a:p>
        </p:txBody>
      </p:sp>
      <p:sp>
        <p:nvSpPr>
          <p:cNvPr id="3" name="Content Placeholder 2"/>
          <p:cNvSpPr>
            <a:spLocks noGrp="1"/>
          </p:cNvSpPr>
          <p:nvPr>
            <p:ph sz="quarter" idx="1"/>
          </p:nvPr>
        </p:nvSpPr>
        <p:spPr>
          <a:xfrm>
            <a:off x="457200" y="814124"/>
            <a:ext cx="8229600" cy="5615565"/>
          </a:xfrm>
        </p:spPr>
        <p:txBody>
          <a:bodyPr>
            <a:noAutofit/>
          </a:bodyPr>
          <a:lstStyle/>
          <a:p>
            <a:pPr marL="0" indent="0" algn="just">
              <a:buNone/>
            </a:pP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là</a:t>
            </a:r>
            <a:r>
              <a:rPr lang="en-US" sz="2800" dirty="0" smtClean="0">
                <a:latin typeface="Times New Roman"/>
                <a:cs typeface="Times New Roman"/>
              </a:rPr>
              <a:t> </a:t>
            </a:r>
            <a:r>
              <a:rPr lang="en-US" sz="2800" dirty="0" err="1" smtClean="0">
                <a:latin typeface="Times New Roman"/>
                <a:cs typeface="Times New Roman"/>
              </a:rPr>
              <a:t>vấn</a:t>
            </a:r>
            <a:r>
              <a:rPr lang="en-US" sz="2800" dirty="0" smtClean="0">
                <a:latin typeface="Times New Roman"/>
                <a:cs typeface="Times New Roman"/>
              </a:rPr>
              <a:t> </a:t>
            </a:r>
            <a:r>
              <a:rPr lang="en-US" sz="2800" dirty="0" err="1" smtClean="0">
                <a:latin typeface="Times New Roman"/>
                <a:cs typeface="Times New Roman"/>
              </a:rPr>
              <a:t>đề</a:t>
            </a:r>
            <a:r>
              <a:rPr lang="en-US" sz="2800" dirty="0" smtClean="0">
                <a:latin typeface="Times New Roman"/>
                <a:cs typeface="Times New Roman"/>
              </a:rPr>
              <a:t> </a:t>
            </a:r>
            <a:r>
              <a:rPr lang="en-US" sz="2800" dirty="0" err="1" smtClean="0">
                <a:latin typeface="Times New Roman"/>
                <a:cs typeface="Times New Roman"/>
              </a:rPr>
              <a:t>quan</a:t>
            </a:r>
            <a:r>
              <a:rPr lang="en-US" sz="2800" dirty="0" smtClean="0">
                <a:latin typeface="Times New Roman"/>
                <a:cs typeface="Times New Roman"/>
              </a:rPr>
              <a:t> </a:t>
            </a:r>
            <a:r>
              <a:rPr lang="en-US" sz="2800" dirty="0" err="1" smtClean="0">
                <a:latin typeface="Times New Roman"/>
                <a:cs typeface="Times New Roman"/>
              </a:rPr>
              <a:t>tâm</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hầu</a:t>
            </a:r>
            <a:r>
              <a:rPr lang="en-US" sz="2800" dirty="0" smtClean="0">
                <a:latin typeface="Times New Roman"/>
                <a:cs typeface="Times New Roman"/>
              </a:rPr>
              <a:t> </a:t>
            </a:r>
            <a:r>
              <a:rPr lang="en-US" sz="2800" dirty="0" err="1" smtClean="0">
                <a:latin typeface="Times New Roman"/>
                <a:cs typeface="Times New Roman"/>
              </a:rPr>
              <a:t>hết</a:t>
            </a:r>
            <a:r>
              <a:rPr lang="en-US" sz="2800" dirty="0" smtClean="0">
                <a:latin typeface="Times New Roman"/>
                <a:cs typeface="Times New Roman"/>
              </a:rPr>
              <a:t>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quốc</a:t>
            </a:r>
            <a:r>
              <a:rPr lang="en-US" sz="2800" dirty="0" smtClean="0">
                <a:latin typeface="Times New Roman"/>
                <a:cs typeface="Times New Roman"/>
              </a:rPr>
              <a:t> </a:t>
            </a:r>
            <a:r>
              <a:rPr lang="en-US" sz="2800" dirty="0" err="1" smtClean="0">
                <a:latin typeface="Times New Roman"/>
                <a:cs typeface="Times New Roman"/>
              </a:rPr>
              <a:t>gia</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được</a:t>
            </a:r>
            <a:r>
              <a:rPr lang="en-US" sz="2800" dirty="0" smtClean="0">
                <a:latin typeface="Times New Roman"/>
                <a:cs typeface="Times New Roman"/>
              </a:rPr>
              <a:t> </a:t>
            </a:r>
            <a:r>
              <a:rPr lang="en-US" sz="2800" dirty="0" err="1" smtClean="0">
                <a:latin typeface="Times New Roman"/>
                <a:cs typeface="Times New Roman"/>
              </a:rPr>
              <a:t>xác</a:t>
            </a:r>
            <a:r>
              <a:rPr lang="en-US" sz="2800" dirty="0" smtClean="0">
                <a:latin typeface="Times New Roman"/>
                <a:cs typeface="Times New Roman"/>
              </a:rPr>
              <a:t> </a:t>
            </a:r>
            <a:r>
              <a:rPr lang="en-US" sz="2800" dirty="0" err="1" smtClean="0">
                <a:latin typeface="Times New Roman"/>
                <a:cs typeface="Times New Roman"/>
              </a:rPr>
              <a:t>định</a:t>
            </a:r>
            <a:r>
              <a:rPr lang="en-US" sz="2800" dirty="0" smtClean="0">
                <a:latin typeface="Times New Roman"/>
                <a:cs typeface="Times New Roman"/>
              </a:rPr>
              <a:t> </a:t>
            </a:r>
            <a:r>
              <a:rPr lang="en-US" sz="2800" dirty="0" err="1" smtClean="0">
                <a:latin typeface="Times New Roman"/>
                <a:cs typeface="Times New Roman"/>
              </a:rPr>
              <a:t>là</a:t>
            </a:r>
            <a:r>
              <a:rPr lang="en-US" sz="2800" dirty="0" smtClean="0">
                <a:latin typeface="Times New Roman"/>
                <a:cs typeface="Times New Roman"/>
              </a:rPr>
              <a:t> </a:t>
            </a:r>
            <a:r>
              <a:rPr lang="en-US" sz="2800" dirty="0" err="1" smtClean="0">
                <a:latin typeface="Times New Roman"/>
                <a:cs typeface="Times New Roman"/>
              </a:rPr>
              <a:t>một</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những</a:t>
            </a:r>
            <a:r>
              <a:rPr lang="en-US" sz="2800" dirty="0" smtClean="0">
                <a:latin typeface="Times New Roman"/>
                <a:cs typeface="Times New Roman"/>
              </a:rPr>
              <a:t> </a:t>
            </a:r>
            <a:r>
              <a:rPr lang="en-US" sz="2800" dirty="0" err="1" smtClean="0">
                <a:latin typeface="Times New Roman"/>
                <a:cs typeface="Times New Roman"/>
              </a:rPr>
              <a:t>mục</a:t>
            </a:r>
            <a:r>
              <a:rPr lang="en-US" sz="2800" dirty="0" smtClean="0">
                <a:latin typeface="Times New Roman"/>
                <a:cs typeface="Times New Roman"/>
              </a:rPr>
              <a:t> </a:t>
            </a:r>
            <a:r>
              <a:rPr lang="en-US" sz="2800" dirty="0" err="1" smtClean="0">
                <a:latin typeface="Times New Roman"/>
                <a:cs typeface="Times New Roman"/>
              </a:rPr>
              <a:t>tiêu</a:t>
            </a:r>
            <a:r>
              <a:rPr lang="en-US" sz="2800" dirty="0" smtClean="0">
                <a:latin typeface="Times New Roman"/>
                <a:cs typeface="Times New Roman"/>
              </a:rPr>
              <a:t> </a:t>
            </a:r>
            <a:r>
              <a:rPr lang="en-US" sz="2800" dirty="0" err="1" smtClean="0">
                <a:latin typeface="Times New Roman"/>
                <a:cs typeface="Times New Roman"/>
              </a:rPr>
              <a:t>thiên</a:t>
            </a:r>
            <a:r>
              <a:rPr lang="en-US" sz="2800" dirty="0" smtClean="0">
                <a:latin typeface="Times New Roman"/>
                <a:cs typeface="Times New Roman"/>
              </a:rPr>
              <a:t> </a:t>
            </a:r>
            <a:r>
              <a:rPr lang="en-US" sz="2800" dirty="0" err="1" smtClean="0">
                <a:latin typeface="Times New Roman"/>
                <a:cs typeface="Times New Roman"/>
              </a:rPr>
              <a:t>niên</a:t>
            </a:r>
            <a:r>
              <a:rPr lang="en-US" sz="2800" dirty="0" smtClean="0">
                <a:latin typeface="Times New Roman"/>
                <a:cs typeface="Times New Roman"/>
              </a:rPr>
              <a:t> </a:t>
            </a:r>
            <a:r>
              <a:rPr lang="en-US" sz="2800" dirty="0" err="1" smtClean="0">
                <a:latin typeface="Times New Roman"/>
                <a:cs typeface="Times New Roman"/>
              </a:rPr>
              <a:t>kỉ</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toàn</a:t>
            </a:r>
            <a:r>
              <a:rPr lang="en-US" sz="2800" dirty="0" smtClean="0">
                <a:latin typeface="Times New Roman"/>
                <a:cs typeface="Times New Roman"/>
              </a:rPr>
              <a:t> </a:t>
            </a:r>
            <a:r>
              <a:rPr lang="en-US" sz="2800" dirty="0" err="1" smtClean="0">
                <a:latin typeface="Times New Roman"/>
                <a:cs typeface="Times New Roman"/>
              </a:rPr>
              <a:t>cầu</a:t>
            </a:r>
            <a:r>
              <a:rPr lang="en-US" sz="2800" dirty="0" smtClean="0">
                <a:latin typeface="Times New Roman"/>
                <a:cs typeface="Times New Roman"/>
              </a:rPr>
              <a:t>. </a:t>
            </a:r>
            <a:r>
              <a:rPr lang="en-US" sz="2800" dirty="0" err="1" smtClean="0">
                <a:latin typeface="Times New Roman"/>
                <a:cs typeface="Times New Roman"/>
              </a:rPr>
              <a:t>Đồng</a:t>
            </a:r>
            <a:r>
              <a:rPr lang="en-US" sz="2800" dirty="0" smtClean="0">
                <a:latin typeface="Times New Roman"/>
                <a:cs typeface="Times New Roman"/>
              </a:rPr>
              <a:t> </a:t>
            </a:r>
            <a:r>
              <a:rPr lang="en-US" sz="2800" dirty="0" err="1" smtClean="0">
                <a:latin typeface="Times New Roman"/>
                <a:cs typeface="Times New Roman"/>
              </a:rPr>
              <a:t>thời</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cũng</a:t>
            </a:r>
            <a:r>
              <a:rPr lang="en-US" sz="2800" dirty="0" smtClean="0">
                <a:latin typeface="Times New Roman"/>
                <a:cs typeface="Times New Roman"/>
              </a:rPr>
              <a:t> </a:t>
            </a:r>
            <a:r>
              <a:rPr lang="en-US" sz="2800" dirty="0" err="1" smtClean="0">
                <a:latin typeface="Times New Roman"/>
                <a:cs typeface="Times New Roman"/>
              </a:rPr>
              <a:t>được</a:t>
            </a:r>
            <a:r>
              <a:rPr lang="en-US" sz="2800" dirty="0" smtClean="0">
                <a:latin typeface="Times New Roman"/>
                <a:cs typeface="Times New Roman"/>
              </a:rPr>
              <a:t> </a:t>
            </a:r>
            <a:r>
              <a:rPr lang="en-US" sz="2800" dirty="0" err="1" smtClean="0">
                <a:latin typeface="Times New Roman"/>
                <a:cs typeface="Times New Roman"/>
              </a:rPr>
              <a:t>quan</a:t>
            </a:r>
            <a:r>
              <a:rPr lang="en-US" sz="2800" dirty="0" smtClean="0">
                <a:latin typeface="Times New Roman"/>
                <a:cs typeface="Times New Roman"/>
              </a:rPr>
              <a:t> </a:t>
            </a:r>
            <a:r>
              <a:rPr lang="en-US" sz="2800" dirty="0" err="1" smtClean="0">
                <a:latin typeface="Times New Roman"/>
                <a:cs typeface="Times New Roman"/>
              </a:rPr>
              <a:t>tâm</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cơ</a:t>
            </a:r>
            <a:r>
              <a:rPr lang="en-US" sz="2800" dirty="0" smtClean="0">
                <a:latin typeface="Times New Roman"/>
                <a:cs typeface="Times New Roman"/>
              </a:rPr>
              <a:t> </a:t>
            </a:r>
            <a:r>
              <a:rPr lang="en-US" sz="2800" dirty="0" err="1" smtClean="0">
                <a:latin typeface="Times New Roman"/>
                <a:cs typeface="Times New Roman"/>
              </a:rPr>
              <a:t>quan</a:t>
            </a:r>
            <a:r>
              <a:rPr lang="en-US" sz="2800" dirty="0" smtClean="0">
                <a:latin typeface="Times New Roman"/>
                <a:cs typeface="Times New Roman"/>
              </a:rPr>
              <a:t>, </a:t>
            </a:r>
            <a:r>
              <a:rPr lang="en-US" sz="2800" dirty="0" err="1" smtClean="0">
                <a:latin typeface="Times New Roman"/>
                <a:cs typeface="Times New Roman"/>
              </a:rPr>
              <a:t>tổ</a:t>
            </a:r>
            <a:r>
              <a:rPr lang="en-US" sz="2800" dirty="0" smtClean="0">
                <a:latin typeface="Times New Roman"/>
                <a:cs typeface="Times New Roman"/>
              </a:rPr>
              <a:t> </a:t>
            </a:r>
            <a:r>
              <a:rPr lang="en-US" sz="2800" dirty="0" err="1" smtClean="0">
                <a:latin typeface="Times New Roman"/>
                <a:cs typeface="Times New Roman"/>
              </a:rPr>
              <a:t>chức</a:t>
            </a:r>
            <a:r>
              <a:rPr lang="en-US" sz="2800" dirty="0" smtClean="0">
                <a:latin typeface="Times New Roman"/>
                <a:cs typeface="Times New Roman"/>
              </a:rPr>
              <a:t>, </a:t>
            </a:r>
            <a:r>
              <a:rPr lang="en-US" sz="2800" dirty="0" err="1" smtClean="0">
                <a:latin typeface="Times New Roman"/>
                <a:cs typeface="Times New Roman"/>
              </a:rPr>
              <a:t>cá</a:t>
            </a:r>
            <a:r>
              <a:rPr lang="en-US" sz="2800" dirty="0" smtClean="0">
                <a:latin typeface="Times New Roman"/>
                <a:cs typeface="Times New Roman"/>
              </a:rPr>
              <a:t> </a:t>
            </a:r>
            <a:r>
              <a:rPr lang="en-US" sz="2800" dirty="0" err="1" smtClean="0">
                <a:latin typeface="Times New Roman"/>
                <a:cs typeface="Times New Roman"/>
              </a:rPr>
              <a:t>nhân</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nhiều</a:t>
            </a:r>
            <a:r>
              <a:rPr lang="en-US" sz="2800" dirty="0" smtClean="0">
                <a:latin typeface="Times New Roman"/>
                <a:cs typeface="Times New Roman"/>
              </a:rPr>
              <a:t> </a:t>
            </a:r>
            <a:r>
              <a:rPr lang="en-US" sz="2800" dirty="0" err="1" smtClean="0">
                <a:latin typeface="Times New Roman"/>
                <a:cs typeface="Times New Roman"/>
              </a:rPr>
              <a:t>chương</a:t>
            </a:r>
            <a:r>
              <a:rPr lang="en-US" sz="2800" dirty="0" smtClean="0">
                <a:latin typeface="Times New Roman"/>
                <a:cs typeface="Times New Roman"/>
              </a:rPr>
              <a:t> </a:t>
            </a:r>
            <a:r>
              <a:rPr lang="en-US" sz="2800" dirty="0" err="1" smtClean="0">
                <a:latin typeface="Times New Roman"/>
                <a:cs typeface="Times New Roman"/>
              </a:rPr>
              <a:t>trình</a:t>
            </a:r>
            <a:r>
              <a:rPr lang="en-US" sz="2800" dirty="0" smtClean="0">
                <a:latin typeface="Times New Roman"/>
                <a:cs typeface="Times New Roman"/>
              </a:rPr>
              <a:t>, </a:t>
            </a:r>
            <a:r>
              <a:rPr lang="en-US" sz="2800" dirty="0" err="1" smtClean="0">
                <a:latin typeface="Times New Roman"/>
                <a:cs typeface="Times New Roman"/>
              </a:rPr>
              <a:t>dự</a:t>
            </a:r>
            <a:r>
              <a:rPr lang="en-US" sz="2800" dirty="0" smtClean="0">
                <a:latin typeface="Times New Roman"/>
                <a:cs typeface="Times New Roman"/>
              </a:rPr>
              <a:t> </a:t>
            </a:r>
            <a:r>
              <a:rPr lang="en-US" sz="2800" dirty="0" err="1" smtClean="0">
                <a:latin typeface="Times New Roman"/>
                <a:cs typeface="Times New Roman"/>
              </a:rPr>
              <a:t>án</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ngoài</a:t>
            </a:r>
            <a:r>
              <a:rPr lang="en-US" sz="2800" dirty="0" smtClean="0">
                <a:latin typeface="Times New Roman"/>
                <a:cs typeface="Times New Roman"/>
              </a:rPr>
              <a:t> </a:t>
            </a:r>
            <a:r>
              <a:rPr lang="en-US" sz="2800" dirty="0" err="1" smtClean="0">
                <a:latin typeface="Times New Roman"/>
                <a:cs typeface="Times New Roman"/>
              </a:rPr>
              <a:t>nước.Nói</a:t>
            </a:r>
            <a:r>
              <a:rPr lang="en-US" sz="2800" dirty="0" smtClean="0">
                <a:latin typeface="Times New Roman"/>
                <a:cs typeface="Times New Roman"/>
              </a:rPr>
              <a:t> </a:t>
            </a:r>
            <a:r>
              <a:rPr lang="en-US" sz="2800" dirty="0" err="1" smtClean="0">
                <a:latin typeface="Times New Roman"/>
                <a:cs typeface="Times New Roman"/>
              </a:rPr>
              <a:t>lên</a:t>
            </a:r>
            <a:r>
              <a:rPr lang="en-US" sz="2800" dirty="0" smtClean="0">
                <a:latin typeface="Times New Roman"/>
                <a:cs typeface="Times New Roman"/>
              </a:rPr>
              <a:t> </a:t>
            </a:r>
            <a:r>
              <a:rPr lang="en-US" sz="2800" dirty="0" err="1" smtClean="0">
                <a:latin typeface="Times New Roman"/>
                <a:cs typeface="Times New Roman"/>
              </a:rPr>
              <a:t>những</a:t>
            </a:r>
            <a:r>
              <a:rPr lang="en-US" sz="2800" dirty="0" smtClean="0">
                <a:latin typeface="Times New Roman"/>
                <a:cs typeface="Times New Roman"/>
              </a:rPr>
              <a:t> </a:t>
            </a:r>
            <a:r>
              <a:rPr lang="en-US" sz="2800" dirty="0" err="1" smtClean="0">
                <a:latin typeface="Times New Roman"/>
                <a:cs typeface="Times New Roman"/>
              </a:rPr>
              <a:t>vấn</a:t>
            </a:r>
            <a:r>
              <a:rPr lang="en-US" sz="2800" dirty="0" smtClean="0">
                <a:latin typeface="Times New Roman"/>
                <a:cs typeface="Times New Roman"/>
              </a:rPr>
              <a:t> </a:t>
            </a:r>
            <a:r>
              <a:rPr lang="en-US" sz="2800" dirty="0" err="1" smtClean="0">
                <a:latin typeface="Times New Roman"/>
                <a:cs typeface="Times New Roman"/>
              </a:rPr>
              <a:t>đề</a:t>
            </a:r>
            <a:r>
              <a:rPr lang="en-US" sz="2800" dirty="0" smtClean="0">
                <a:latin typeface="Times New Roman"/>
                <a:cs typeface="Times New Roman"/>
              </a:rPr>
              <a:t> </a:t>
            </a:r>
            <a:r>
              <a:rPr lang="en-US" sz="2800" dirty="0" err="1" smtClean="0">
                <a:latin typeface="Times New Roman"/>
                <a:cs typeface="Times New Roman"/>
              </a:rPr>
              <a:t>nhức</a:t>
            </a:r>
            <a:r>
              <a:rPr lang="en-US" sz="2800" dirty="0" smtClean="0">
                <a:latin typeface="Times New Roman"/>
                <a:cs typeface="Times New Roman"/>
              </a:rPr>
              <a:t> </a:t>
            </a:r>
            <a:r>
              <a:rPr lang="en-US" sz="2800" dirty="0" err="1" smtClean="0">
                <a:latin typeface="Times New Roman"/>
                <a:cs typeface="Times New Roman"/>
              </a:rPr>
              <a:t>nhối</a:t>
            </a:r>
            <a:r>
              <a:rPr lang="en-US" sz="2800" dirty="0" smtClean="0">
                <a:latin typeface="Times New Roman"/>
                <a:cs typeface="Times New Roman"/>
              </a:rPr>
              <a:t> </a:t>
            </a:r>
            <a:r>
              <a:rPr lang="en-US" sz="2800" dirty="0" err="1" smtClean="0">
                <a:latin typeface="Times New Roman"/>
                <a:cs typeface="Times New Roman"/>
              </a:rPr>
              <a:t>còn</a:t>
            </a:r>
            <a:r>
              <a:rPr lang="en-US" sz="2800" dirty="0" smtClean="0">
                <a:latin typeface="Times New Roman"/>
                <a:cs typeface="Times New Roman"/>
              </a:rPr>
              <a:t> </a:t>
            </a:r>
            <a:r>
              <a:rPr lang="en-US" sz="2800" dirty="0" err="1" smtClean="0">
                <a:latin typeface="Times New Roman"/>
                <a:cs typeface="Times New Roman"/>
              </a:rPr>
              <a:t>tồn</a:t>
            </a:r>
            <a:r>
              <a:rPr lang="en-US" sz="2800" dirty="0" smtClean="0">
                <a:latin typeface="Times New Roman"/>
                <a:cs typeface="Times New Roman"/>
              </a:rPr>
              <a:t> </a:t>
            </a:r>
            <a:r>
              <a:rPr lang="en-US" sz="2800" dirty="0" err="1" smtClean="0">
                <a:latin typeface="Times New Roman"/>
                <a:cs typeface="Times New Roman"/>
              </a:rPr>
              <a:t>tại</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xã</a:t>
            </a:r>
            <a:r>
              <a:rPr lang="en-US" sz="2800" dirty="0" smtClean="0">
                <a:latin typeface="Times New Roman"/>
                <a:cs typeface="Times New Roman"/>
              </a:rPr>
              <a:t> </a:t>
            </a:r>
            <a:r>
              <a:rPr lang="en-US" sz="2800" dirty="0" err="1" smtClean="0">
                <a:latin typeface="Times New Roman"/>
                <a:cs typeface="Times New Roman"/>
              </a:rPr>
              <a:t>hội</a:t>
            </a:r>
            <a:r>
              <a:rPr lang="en-US" sz="2800" dirty="0" smtClean="0">
                <a:latin typeface="Times New Roman"/>
                <a:cs typeface="Times New Roman"/>
              </a:rPr>
              <a:t> </a:t>
            </a:r>
            <a:r>
              <a:rPr lang="en-US" sz="2800" dirty="0" err="1" smtClean="0">
                <a:latin typeface="Times New Roman"/>
                <a:cs typeface="Times New Roman"/>
              </a:rPr>
              <a:t>mà</a:t>
            </a:r>
            <a:r>
              <a:rPr lang="en-US" sz="2800" dirty="0" smtClean="0">
                <a:latin typeface="Times New Roman"/>
                <a:cs typeface="Times New Roman"/>
              </a:rPr>
              <a:t> </a:t>
            </a:r>
            <a:r>
              <a:rPr lang="en-US" sz="2800" dirty="0" err="1" smtClean="0">
                <a:latin typeface="Times New Roman"/>
                <a:cs typeface="Times New Roman"/>
              </a:rPr>
              <a:t>chưa</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giải</a:t>
            </a:r>
            <a:r>
              <a:rPr lang="en-US" sz="2800" dirty="0" smtClean="0">
                <a:latin typeface="Times New Roman"/>
                <a:cs typeface="Times New Roman"/>
              </a:rPr>
              <a:t> </a:t>
            </a:r>
            <a:r>
              <a:rPr lang="en-US" sz="2800" dirty="0" err="1" smtClean="0">
                <a:latin typeface="Times New Roman"/>
                <a:cs typeface="Times New Roman"/>
              </a:rPr>
              <a:t>quyết</a:t>
            </a:r>
            <a:r>
              <a:rPr lang="en-US" sz="2800" dirty="0" smtClean="0">
                <a:latin typeface="Times New Roman"/>
                <a:cs typeface="Times New Roman"/>
              </a:rPr>
              <a:t> </a:t>
            </a:r>
            <a:r>
              <a:rPr lang="en-US" sz="2800" dirty="0" err="1" smtClean="0">
                <a:latin typeface="Times New Roman"/>
                <a:cs typeface="Times New Roman"/>
              </a:rPr>
              <a:t>triệt</a:t>
            </a:r>
            <a:r>
              <a:rPr lang="en-US" sz="2800" dirty="0" smtClean="0">
                <a:latin typeface="Times New Roman"/>
                <a:cs typeface="Times New Roman"/>
              </a:rPr>
              <a:t> </a:t>
            </a:r>
            <a:r>
              <a:rPr lang="en-US" sz="2800" dirty="0" err="1" smtClean="0">
                <a:latin typeface="Times New Roman"/>
                <a:cs typeface="Times New Roman"/>
              </a:rPr>
              <a:t>để</a:t>
            </a:r>
            <a:r>
              <a:rPr lang="en-US" sz="2800" dirty="0" smtClean="0">
                <a:latin typeface="Times New Roman"/>
                <a:cs typeface="Times New Roman"/>
              </a:rPr>
              <a:t>. </a:t>
            </a:r>
            <a:r>
              <a:rPr lang="en-US" sz="2800" dirty="0" err="1" smtClean="0">
                <a:latin typeface="Times New Roman"/>
                <a:cs typeface="Times New Roman"/>
              </a:rPr>
              <a:t>Đảng</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nhà</a:t>
            </a:r>
            <a:r>
              <a:rPr lang="en-US" sz="2800" dirty="0" smtClean="0">
                <a:latin typeface="Times New Roman"/>
                <a:cs typeface="Times New Roman"/>
              </a:rPr>
              <a:t> </a:t>
            </a:r>
            <a:r>
              <a:rPr lang="en-US" sz="2800" dirty="0" err="1" smtClean="0">
                <a:latin typeface="Times New Roman"/>
                <a:cs typeface="Times New Roman"/>
              </a:rPr>
              <a:t>nước</a:t>
            </a:r>
            <a:r>
              <a:rPr lang="en-US" sz="2800" dirty="0" smtClean="0">
                <a:latin typeface="Times New Roman"/>
                <a:cs typeface="Times New Roman"/>
              </a:rPr>
              <a:t> ta </a:t>
            </a:r>
            <a:r>
              <a:rPr lang="en-US" sz="2800" dirty="0" err="1" smtClean="0">
                <a:latin typeface="Times New Roman"/>
                <a:cs typeface="Times New Roman"/>
              </a:rPr>
              <a:t>cần</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những</a:t>
            </a:r>
            <a:r>
              <a:rPr lang="en-US" sz="2800" dirty="0" smtClean="0">
                <a:latin typeface="Times New Roman"/>
                <a:cs typeface="Times New Roman"/>
              </a:rPr>
              <a:t> </a:t>
            </a:r>
            <a:r>
              <a:rPr lang="en-US" sz="2800" dirty="0" err="1" smtClean="0">
                <a:latin typeface="Times New Roman"/>
                <a:cs typeface="Times New Roman"/>
              </a:rPr>
              <a:t>chính</a:t>
            </a:r>
            <a:r>
              <a:rPr lang="en-US" sz="2800" dirty="0" smtClean="0">
                <a:latin typeface="Times New Roman"/>
                <a:cs typeface="Times New Roman"/>
              </a:rPr>
              <a:t> </a:t>
            </a:r>
            <a:r>
              <a:rPr lang="en-US" sz="2800" dirty="0" err="1" smtClean="0">
                <a:latin typeface="Times New Roman"/>
                <a:cs typeface="Times New Roman"/>
              </a:rPr>
              <a:t>sách</a:t>
            </a:r>
            <a:r>
              <a:rPr lang="en-US" sz="2800" dirty="0" smtClean="0">
                <a:latin typeface="Times New Roman"/>
                <a:cs typeface="Times New Roman"/>
              </a:rPr>
              <a:t>, </a:t>
            </a:r>
            <a:r>
              <a:rPr lang="en-US" sz="2800" dirty="0" err="1" smtClean="0">
                <a:latin typeface="Times New Roman"/>
                <a:cs typeface="Times New Roman"/>
              </a:rPr>
              <a:t>để</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thể</a:t>
            </a:r>
            <a:r>
              <a:rPr lang="en-US" sz="2800" dirty="0" smtClean="0">
                <a:latin typeface="Times New Roman"/>
                <a:cs typeface="Times New Roman"/>
              </a:rPr>
              <a:t> </a:t>
            </a:r>
            <a:r>
              <a:rPr lang="en-US" sz="2800" dirty="0" err="1" smtClean="0">
                <a:latin typeface="Times New Roman"/>
                <a:cs typeface="Times New Roman"/>
              </a:rPr>
              <a:t>giảm</a:t>
            </a:r>
            <a:r>
              <a:rPr lang="en-US" sz="2800" dirty="0" smtClean="0">
                <a:latin typeface="Times New Roman"/>
                <a:cs typeface="Times New Roman"/>
              </a:rPr>
              <a:t> </a:t>
            </a:r>
            <a:r>
              <a:rPr lang="en-US" sz="2800" dirty="0" err="1" smtClean="0">
                <a:latin typeface="Times New Roman"/>
                <a:cs typeface="Times New Roman"/>
              </a:rPr>
              <a:t>tình</a:t>
            </a:r>
            <a:r>
              <a:rPr lang="en-US" sz="2800" dirty="0" smtClean="0">
                <a:latin typeface="Times New Roman"/>
                <a:cs typeface="Times New Roman"/>
              </a:rPr>
              <a:t> </a:t>
            </a:r>
            <a:r>
              <a:rPr lang="en-US" sz="2800" dirty="0" err="1" smtClean="0">
                <a:latin typeface="Times New Roman"/>
                <a:cs typeface="Times New Roman"/>
              </a:rPr>
              <a:t>trạng</a:t>
            </a:r>
            <a:r>
              <a:rPr lang="en-US" sz="2800" dirty="0" smtClean="0">
                <a:latin typeface="Times New Roman"/>
                <a:cs typeface="Times New Roman"/>
              </a:rPr>
              <a:t> </a:t>
            </a:r>
            <a:r>
              <a:rPr lang="en-US" sz="2800" dirty="0" err="1" smtClean="0">
                <a:latin typeface="Times New Roman"/>
                <a:cs typeface="Times New Roman"/>
              </a:rPr>
              <a:t>bất</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cuộc</a:t>
            </a:r>
            <a:r>
              <a:rPr lang="en-US" sz="2800" dirty="0" smtClean="0">
                <a:latin typeface="Times New Roman"/>
                <a:cs typeface="Times New Roman"/>
              </a:rPr>
              <a:t> </a:t>
            </a:r>
            <a:r>
              <a:rPr lang="en-US" sz="2800" dirty="0" err="1" smtClean="0">
                <a:latin typeface="Times New Roman"/>
                <a:cs typeface="Times New Roman"/>
              </a:rPr>
              <a:t>sống</a:t>
            </a:r>
            <a:r>
              <a:rPr lang="en-US" sz="2800" dirty="0" smtClean="0">
                <a:latin typeface="Times New Roman"/>
                <a:cs typeface="Times New Roman"/>
              </a:rPr>
              <a:t>, </a:t>
            </a:r>
            <a:r>
              <a:rPr lang="en-US" sz="2800" dirty="0" err="1" smtClean="0">
                <a:latin typeface="Times New Roman"/>
                <a:cs typeface="Times New Roman"/>
              </a:rPr>
              <a:t>tạo</a:t>
            </a: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a:t>
            </a:r>
            <a:r>
              <a:rPr lang="en-US" sz="2800" dirty="0" err="1" smtClean="0">
                <a:latin typeface="Times New Roman"/>
                <a:cs typeface="Times New Roman"/>
              </a:rPr>
              <a:t>kiện</a:t>
            </a:r>
            <a:r>
              <a:rPr lang="en-US" sz="2800" dirty="0" smtClean="0">
                <a:latin typeface="Times New Roman"/>
                <a:cs typeface="Times New Roman"/>
              </a:rPr>
              <a:t> </a:t>
            </a:r>
            <a:r>
              <a:rPr lang="en-US" sz="2800" dirty="0" err="1" smtClean="0">
                <a:latin typeface="Times New Roman"/>
                <a:cs typeface="Times New Roman"/>
              </a:rPr>
              <a:t>để</a:t>
            </a:r>
            <a:r>
              <a:rPr lang="en-US" sz="2800" dirty="0" smtClean="0">
                <a:latin typeface="Times New Roman"/>
                <a:cs typeface="Times New Roman"/>
              </a:rPr>
              <a:t> </a:t>
            </a:r>
            <a:r>
              <a:rPr lang="en-US" sz="2800" dirty="0" err="1" smtClean="0">
                <a:latin typeface="Times New Roman"/>
                <a:cs typeface="Times New Roman"/>
              </a:rPr>
              <a:t>phụ</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a:t>
            </a:r>
            <a:r>
              <a:rPr lang="en-US" sz="2800" dirty="0" err="1" smtClean="0">
                <a:latin typeface="Times New Roman"/>
                <a:cs typeface="Times New Roman"/>
              </a:rPr>
              <a:t>kiện</a:t>
            </a:r>
            <a:r>
              <a:rPr lang="en-US" sz="2800" dirty="0" smtClean="0">
                <a:latin typeface="Times New Roman"/>
                <a:cs typeface="Times New Roman"/>
              </a:rPr>
              <a:t> </a:t>
            </a:r>
            <a:r>
              <a:rPr lang="en-US" sz="2800" dirty="0" err="1" smtClean="0">
                <a:latin typeface="Times New Roman"/>
                <a:cs typeface="Times New Roman"/>
              </a:rPr>
              <a:t>phát</a:t>
            </a:r>
            <a:r>
              <a:rPr lang="en-US" sz="2800" dirty="0" smtClean="0">
                <a:latin typeface="Times New Roman"/>
                <a:cs typeface="Times New Roman"/>
              </a:rPr>
              <a:t> </a:t>
            </a:r>
            <a:r>
              <a:rPr lang="en-US" sz="2800" dirty="0" err="1" smtClean="0">
                <a:latin typeface="Times New Roman"/>
                <a:cs typeface="Times New Roman"/>
              </a:rPr>
              <a:t>triển</a:t>
            </a:r>
            <a:r>
              <a:rPr lang="en-US" sz="2800" dirty="0" smtClean="0">
                <a:latin typeface="Times New Roman"/>
                <a:cs typeface="Times New Roman"/>
              </a:rPr>
              <a:t> </a:t>
            </a:r>
            <a:r>
              <a:rPr lang="en-US" sz="2800" dirty="0" err="1" smtClean="0">
                <a:latin typeface="Times New Roman"/>
                <a:cs typeface="Times New Roman"/>
              </a:rPr>
              <a:t>ngang</a:t>
            </a:r>
            <a:r>
              <a:rPr lang="en-US" sz="2800" dirty="0" smtClean="0">
                <a:latin typeface="Times New Roman"/>
                <a:cs typeface="Times New Roman"/>
              </a:rPr>
              <a:t> </a:t>
            </a:r>
            <a:r>
              <a:rPr lang="en-US" sz="2800" dirty="0" err="1" smtClean="0">
                <a:latin typeface="Times New Roman"/>
                <a:cs typeface="Times New Roman"/>
              </a:rPr>
              <a:t>nhau</a:t>
            </a:r>
            <a:r>
              <a:rPr lang="en-US" sz="2800" dirty="0" smtClean="0">
                <a:latin typeface="Times New Roman"/>
                <a:cs typeface="Times New Roman"/>
              </a:rPr>
              <a:t> </a:t>
            </a:r>
            <a:r>
              <a:rPr lang="en-US" sz="2800" dirty="0" err="1" smtClean="0">
                <a:latin typeface="Times New Roman"/>
                <a:cs typeface="Times New Roman"/>
              </a:rPr>
              <a:t>Thực</a:t>
            </a:r>
            <a:r>
              <a:rPr lang="en-US" sz="2800" dirty="0" smtClean="0">
                <a:latin typeface="Times New Roman"/>
                <a:cs typeface="Times New Roman"/>
              </a:rPr>
              <a:t> </a:t>
            </a:r>
            <a:r>
              <a:rPr lang="en-US" sz="2800" dirty="0" err="1" smtClean="0">
                <a:latin typeface="Times New Roman"/>
                <a:cs typeface="Times New Roman"/>
              </a:rPr>
              <a:t>hiện</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sẽ</a:t>
            </a:r>
            <a:r>
              <a:rPr lang="en-US" sz="2800" dirty="0" smtClean="0">
                <a:latin typeface="Times New Roman"/>
                <a:cs typeface="Times New Roman"/>
              </a:rPr>
              <a:t> </a:t>
            </a:r>
            <a:r>
              <a:rPr lang="en-US" sz="2800" dirty="0" err="1" smtClean="0">
                <a:latin typeface="Times New Roman"/>
                <a:cs typeface="Times New Roman"/>
              </a:rPr>
              <a:t>tạo</a:t>
            </a:r>
            <a:r>
              <a:rPr lang="en-US" sz="2800" dirty="0" smtClean="0">
                <a:latin typeface="Times New Roman"/>
                <a:cs typeface="Times New Roman"/>
              </a:rPr>
              <a:t> </a:t>
            </a:r>
            <a:r>
              <a:rPr lang="en-US" sz="2800" dirty="0" err="1" smtClean="0">
                <a:latin typeface="Times New Roman"/>
                <a:cs typeface="Times New Roman"/>
              </a:rPr>
              <a:t>cơ</a:t>
            </a:r>
            <a:r>
              <a:rPr lang="en-US" sz="2800" dirty="0" smtClean="0">
                <a:latin typeface="Times New Roman"/>
                <a:cs typeface="Times New Roman"/>
              </a:rPr>
              <a:t> </a:t>
            </a:r>
            <a:r>
              <a:rPr lang="en-US" sz="2800" dirty="0" err="1" smtClean="0">
                <a:latin typeface="Times New Roman"/>
                <a:cs typeface="Times New Roman"/>
              </a:rPr>
              <a:t>hội</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điều</a:t>
            </a:r>
            <a:r>
              <a:rPr lang="en-US" sz="2800" dirty="0" smtClean="0">
                <a:latin typeface="Times New Roman"/>
                <a:cs typeface="Times New Roman"/>
              </a:rPr>
              <a:t> </a:t>
            </a:r>
            <a:r>
              <a:rPr lang="en-US" sz="2800" dirty="0" err="1" smtClean="0">
                <a:latin typeface="Times New Roman"/>
                <a:cs typeface="Times New Roman"/>
              </a:rPr>
              <a:t>kiện</a:t>
            </a:r>
            <a:r>
              <a:rPr lang="en-US" sz="2800" dirty="0" smtClean="0">
                <a:latin typeface="Times New Roman"/>
                <a:cs typeface="Times New Roman"/>
              </a:rPr>
              <a:t> </a:t>
            </a:r>
            <a:r>
              <a:rPr lang="en-US" sz="2800" dirty="0" err="1" smtClean="0">
                <a:latin typeface="Times New Roman"/>
                <a:cs typeface="Times New Roman"/>
              </a:rPr>
              <a:t>phát</a:t>
            </a:r>
            <a:r>
              <a:rPr lang="en-US" sz="2800" dirty="0" smtClean="0">
                <a:latin typeface="Times New Roman"/>
                <a:cs typeface="Times New Roman"/>
              </a:rPr>
              <a:t> </a:t>
            </a:r>
            <a:r>
              <a:rPr lang="en-US" sz="2800" dirty="0" err="1" smtClean="0">
                <a:latin typeface="Times New Roman"/>
                <a:cs typeface="Times New Roman"/>
              </a:rPr>
              <a:t>triển</a:t>
            </a:r>
            <a:r>
              <a:rPr lang="en-US" sz="2800" dirty="0" smtClean="0">
                <a:latin typeface="Times New Roman"/>
                <a:cs typeface="Times New Roman"/>
              </a:rPr>
              <a:t> </a:t>
            </a:r>
            <a:r>
              <a:rPr lang="en-US" sz="2800" dirty="0" err="1" smtClean="0">
                <a:latin typeface="Times New Roman"/>
                <a:cs typeface="Times New Roman"/>
              </a:rPr>
              <a:t>về</a:t>
            </a:r>
            <a:r>
              <a:rPr lang="en-US" sz="2800" dirty="0" smtClean="0">
                <a:latin typeface="Times New Roman"/>
                <a:cs typeface="Times New Roman"/>
              </a:rPr>
              <a:t> </a:t>
            </a:r>
            <a:r>
              <a:rPr lang="en-US" sz="2800" dirty="0" err="1" smtClean="0">
                <a:latin typeface="Times New Roman"/>
                <a:cs typeface="Times New Roman"/>
              </a:rPr>
              <a:t>mọi</a:t>
            </a:r>
            <a:r>
              <a:rPr lang="en-US" sz="2800" dirty="0" smtClean="0">
                <a:latin typeface="Times New Roman"/>
                <a:cs typeface="Times New Roman"/>
              </a:rPr>
              <a:t> </a:t>
            </a:r>
            <a:r>
              <a:rPr lang="en-US" sz="2800" dirty="0" err="1" smtClean="0">
                <a:latin typeface="Times New Roman"/>
                <a:cs typeface="Times New Roman"/>
              </a:rPr>
              <a:t>mặt</a:t>
            </a:r>
            <a:r>
              <a:rPr lang="en-US" sz="2800" dirty="0" smtClean="0">
                <a:latin typeface="Times New Roman"/>
                <a:cs typeface="Times New Roman"/>
              </a:rPr>
              <a:t> </a:t>
            </a:r>
            <a:r>
              <a:rPr lang="en-US" sz="2800" dirty="0" err="1" smtClean="0">
                <a:latin typeface="Times New Roman"/>
                <a:cs typeface="Times New Roman"/>
              </a:rPr>
              <a:t>cho</a:t>
            </a:r>
            <a:r>
              <a:rPr lang="en-US" sz="2800" dirty="0" smtClean="0">
                <a:latin typeface="Times New Roman"/>
                <a:cs typeface="Times New Roman"/>
              </a:rPr>
              <a:t> </a:t>
            </a:r>
            <a:r>
              <a:rPr lang="en-US" sz="2800" dirty="0" err="1" smtClean="0">
                <a:latin typeface="Times New Roman"/>
                <a:cs typeface="Times New Roman"/>
              </a:rPr>
              <a:t>cả</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góp</a:t>
            </a:r>
            <a:r>
              <a:rPr lang="en-US" sz="2800" dirty="0" smtClean="0">
                <a:latin typeface="Times New Roman"/>
                <a:cs typeface="Times New Roman"/>
              </a:rPr>
              <a:t> </a:t>
            </a:r>
            <a:r>
              <a:rPr lang="en-US" sz="2800" dirty="0" err="1" smtClean="0">
                <a:latin typeface="Times New Roman"/>
                <a:cs typeface="Times New Roman"/>
              </a:rPr>
              <a:t>phần</a:t>
            </a:r>
            <a:r>
              <a:rPr lang="en-US" sz="2800" dirty="0" smtClean="0">
                <a:latin typeface="Times New Roman"/>
                <a:cs typeface="Times New Roman"/>
              </a:rPr>
              <a:t> </a:t>
            </a:r>
            <a:r>
              <a:rPr lang="en-US" sz="2800" dirty="0" err="1" smtClean="0">
                <a:latin typeface="Times New Roman"/>
                <a:cs typeface="Times New Roman"/>
              </a:rPr>
              <a:t>cho</a:t>
            </a:r>
            <a:r>
              <a:rPr lang="en-US" sz="2800" dirty="0" smtClean="0">
                <a:latin typeface="Times New Roman"/>
                <a:cs typeface="Times New Roman"/>
              </a:rPr>
              <a:t> </a:t>
            </a:r>
            <a:r>
              <a:rPr lang="en-US" sz="2800" dirty="0" err="1" smtClean="0">
                <a:latin typeface="Times New Roman"/>
                <a:cs typeface="Times New Roman"/>
              </a:rPr>
              <a:t>sự</a:t>
            </a:r>
            <a:r>
              <a:rPr lang="en-US" sz="2800" dirty="0" smtClean="0">
                <a:latin typeface="Times New Roman"/>
                <a:cs typeface="Times New Roman"/>
              </a:rPr>
              <a:t> </a:t>
            </a:r>
            <a:r>
              <a:rPr lang="en-US" sz="2800" dirty="0" err="1" smtClean="0">
                <a:latin typeface="Times New Roman"/>
                <a:cs typeface="Times New Roman"/>
              </a:rPr>
              <a:t>phát</a:t>
            </a:r>
            <a:r>
              <a:rPr lang="en-US" sz="2800" dirty="0" smtClean="0">
                <a:latin typeface="Times New Roman"/>
                <a:cs typeface="Times New Roman"/>
              </a:rPr>
              <a:t> </a:t>
            </a:r>
            <a:r>
              <a:rPr lang="en-US" sz="2800" dirty="0" err="1" smtClean="0">
                <a:latin typeface="Times New Roman"/>
                <a:cs typeface="Times New Roman"/>
              </a:rPr>
              <a:t>triển</a:t>
            </a:r>
            <a:r>
              <a:rPr lang="en-US" sz="2800" dirty="0" smtClean="0">
                <a:latin typeface="Times New Roman"/>
                <a:cs typeface="Times New Roman"/>
              </a:rPr>
              <a:t> </a:t>
            </a:r>
            <a:r>
              <a:rPr lang="en-US" sz="2800" dirty="0" err="1" smtClean="0">
                <a:latin typeface="Times New Roman"/>
                <a:cs typeface="Times New Roman"/>
              </a:rPr>
              <a:t>kinh</a:t>
            </a:r>
            <a:r>
              <a:rPr lang="en-US" sz="2800" dirty="0" smtClean="0">
                <a:latin typeface="Times New Roman"/>
                <a:cs typeface="Times New Roman"/>
              </a:rPr>
              <a:t> </a:t>
            </a:r>
            <a:r>
              <a:rPr lang="en-US" sz="2800" dirty="0" err="1" smtClean="0">
                <a:latin typeface="Times New Roman"/>
                <a:cs typeface="Times New Roman"/>
              </a:rPr>
              <a:t>tế</a:t>
            </a:r>
            <a:r>
              <a:rPr lang="en-US" sz="2800" dirty="0" smtClean="0">
                <a:latin typeface="Times New Roman"/>
                <a:cs typeface="Times New Roman"/>
              </a:rPr>
              <a:t> - </a:t>
            </a:r>
            <a:r>
              <a:rPr lang="en-US" sz="2800" dirty="0" err="1" smtClean="0">
                <a:latin typeface="Times New Roman"/>
                <a:cs typeface="Times New Roman"/>
              </a:rPr>
              <a:t>văn</a:t>
            </a:r>
            <a:r>
              <a:rPr lang="en-US" sz="2800" dirty="0" smtClean="0">
                <a:latin typeface="Times New Roman"/>
                <a:cs typeface="Times New Roman"/>
              </a:rPr>
              <a:t> </a:t>
            </a:r>
            <a:r>
              <a:rPr lang="en-US" sz="2800" dirty="0" err="1" smtClean="0">
                <a:latin typeface="Times New Roman"/>
                <a:cs typeface="Times New Roman"/>
              </a:rPr>
              <a:t>hoá</a:t>
            </a:r>
            <a:r>
              <a:rPr lang="en-US" sz="2800" dirty="0" smtClean="0">
                <a:latin typeface="Times New Roman"/>
                <a:cs typeface="Times New Roman"/>
              </a:rPr>
              <a:t> – </a:t>
            </a:r>
            <a:r>
              <a:rPr lang="en-US" sz="2800" dirty="0" err="1" smtClean="0">
                <a:latin typeface="Times New Roman"/>
                <a:cs typeface="Times New Roman"/>
              </a:rPr>
              <a:t>xã</a:t>
            </a:r>
            <a:r>
              <a:rPr lang="en-US" sz="2800" dirty="0" smtClean="0">
                <a:latin typeface="Times New Roman"/>
                <a:cs typeface="Times New Roman"/>
              </a:rPr>
              <a:t> </a:t>
            </a:r>
            <a:r>
              <a:rPr lang="en-US" sz="2800" dirty="0" err="1" smtClean="0">
                <a:latin typeface="Times New Roman"/>
                <a:cs typeface="Times New Roman"/>
              </a:rPr>
              <a:t>hội</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đất</a:t>
            </a:r>
            <a:r>
              <a:rPr lang="en-US" sz="2800" dirty="0" smtClean="0">
                <a:latin typeface="Times New Roman"/>
                <a:cs typeface="Times New Roman"/>
              </a:rPr>
              <a:t> </a:t>
            </a:r>
            <a:r>
              <a:rPr lang="en-US" sz="2800" dirty="0" err="1" smtClean="0">
                <a:latin typeface="Times New Roman"/>
                <a:cs typeface="Times New Roman"/>
              </a:rPr>
              <a:t>nước</a:t>
            </a:r>
            <a:r>
              <a:rPr lang="en-US" sz="2800" dirty="0" smtClean="0">
                <a:latin typeface="Times New Roman"/>
                <a:cs typeface="Times New Roman"/>
              </a:rPr>
              <a:t>.</a:t>
            </a:r>
            <a:endParaRPr lang="en-US" sz="2800" dirty="0">
              <a:latin typeface="Times New Roman"/>
              <a:cs typeface="Times New Roman"/>
            </a:endParaRPr>
          </a:p>
        </p:txBody>
      </p:sp>
    </p:spTree>
    <p:extLst>
      <p:ext uri="{BB962C8B-B14F-4D97-AF65-F5344CB8AC3E}">
        <p14:creationId xmlns="" xmlns:p14="http://schemas.microsoft.com/office/powerpoint/2010/main" val="4134192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770" decel="100000"/>
                                        <p:tgtEl>
                                          <p:spTgt spid="3">
                                            <p:txEl>
                                              <p:pRg st="0" end="0"/>
                                            </p:txEl>
                                          </p:spTgt>
                                        </p:tgtEl>
                                      </p:cBhvr>
                                    </p:animEffect>
                                    <p:animScale>
                                      <p:cBhvr>
                                        <p:cTn id="15" dur="770" decel="100000"/>
                                        <p:tgtEl>
                                          <p:spTgt spid="3">
                                            <p:txEl>
                                              <p:pRg st="0" end="0"/>
                                            </p:txEl>
                                          </p:spTgt>
                                        </p:tgtEl>
                                      </p:cBhvr>
                                      <p:from x="10000" y="10000"/>
                                      <p:to x="200000" y="450000"/>
                                    </p:animScale>
                                    <p:animScale>
                                      <p:cBhvr>
                                        <p:cTn id="16" dur="1230" accel="100000" fill="hold">
                                          <p:stCondLst>
                                            <p:cond delay="770"/>
                                          </p:stCondLst>
                                        </p:cTn>
                                        <p:tgtEl>
                                          <p:spTgt spid="3">
                                            <p:txEl>
                                              <p:pRg st="0" end="0"/>
                                            </p:txEl>
                                          </p:spTgt>
                                        </p:tgtEl>
                                      </p:cBhvr>
                                      <p:from x="200000" y="450000"/>
                                      <p:to x="100000" y="100000"/>
                                    </p:animScale>
                                    <p:set>
                                      <p:cBhvr>
                                        <p:cTn id="17" dur="770" fill="hold"/>
                                        <p:tgtEl>
                                          <p:spTgt spid="3">
                                            <p:txEl>
                                              <p:pRg st="0" end="0"/>
                                            </p:txEl>
                                          </p:spTgt>
                                        </p:tgtEl>
                                        <p:attrNameLst>
                                          <p:attrName>ppt_x</p:attrName>
                                        </p:attrNameLst>
                                      </p:cBhvr>
                                      <p:to>
                                        <p:strVal val="(0.5)"/>
                                      </p:to>
                                    </p:set>
                                    <p:anim from="(0.5)" to="(#ppt_x)" calcmode="lin" valueType="num">
                                      <p:cBhvr>
                                        <p:cTn id="18" dur="1230" accel="100000" fill="hold">
                                          <p:stCondLst>
                                            <p:cond delay="770"/>
                                          </p:stCondLst>
                                        </p:cTn>
                                        <p:tgtEl>
                                          <p:spTgt spid="3">
                                            <p:txEl>
                                              <p:pRg st="0" end="0"/>
                                            </p:txEl>
                                          </p:spTgt>
                                        </p:tgtEl>
                                        <p:attrNameLst>
                                          <p:attrName>ppt_x</p:attrName>
                                        </p:attrNameLst>
                                      </p:cBhvr>
                                    </p:anim>
                                    <p:set>
                                      <p:cBhvr>
                                        <p:cTn id="19" dur="770" fill="hold"/>
                                        <p:tgtEl>
                                          <p:spTgt spid="3">
                                            <p:txEl>
                                              <p:pRg st="0" end="0"/>
                                            </p:txEl>
                                          </p:spTgt>
                                        </p:tgtEl>
                                        <p:attrNameLst>
                                          <p:attrName>ppt_y</p:attrName>
                                        </p:attrNameLst>
                                      </p:cBhvr>
                                      <p:to>
                                        <p:strVal val="(#ppt_y+0.4)"/>
                                      </p:to>
                                    </p:set>
                                    <p:anim from="(#ppt_y+0.4)" to="(#ppt_y)" calcmode="lin" valueType="num">
                                      <p:cBhvr>
                                        <p:cTn id="20"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Câu</a:t>
            </a:r>
            <a:r>
              <a:rPr lang="en-US" dirty="0" smtClean="0"/>
              <a:t> </a:t>
            </a:r>
            <a:r>
              <a:rPr lang="en-US" dirty="0" err="1" smtClean="0"/>
              <a:t>hỏi</a:t>
            </a:r>
            <a:endParaRPr lang="en-US" dirty="0"/>
          </a:p>
        </p:txBody>
      </p:sp>
      <p:sp>
        <p:nvSpPr>
          <p:cNvPr id="3" name="Content Placeholder 2"/>
          <p:cNvSpPr>
            <a:spLocks noGrp="1"/>
          </p:cNvSpPr>
          <p:nvPr>
            <p:ph sz="quarter" idx="1"/>
          </p:nvPr>
        </p:nvSpPr>
        <p:spPr/>
        <p:txBody>
          <a:bodyPr>
            <a:noAutofit/>
          </a:bodyPr>
          <a:lstStyle/>
          <a:p>
            <a:pPr algn="just"/>
            <a:r>
              <a:rPr lang="en-US" sz="1800" b="1" dirty="0" err="1" smtClean="0"/>
              <a:t>Câu</a:t>
            </a:r>
            <a:r>
              <a:rPr lang="en-US" sz="1800" b="1" dirty="0" smtClean="0"/>
              <a:t> 1: </a:t>
            </a:r>
            <a:r>
              <a:rPr lang="en-US" sz="1800" b="1" dirty="0" err="1" smtClean="0"/>
              <a:t>Biện</a:t>
            </a:r>
            <a:r>
              <a:rPr lang="en-US" sz="1800" b="1" dirty="0" smtClean="0"/>
              <a:t> </a:t>
            </a:r>
            <a:r>
              <a:rPr lang="en-US" sz="1800" b="1" dirty="0" err="1" smtClean="0"/>
              <a:t>pháp</a:t>
            </a:r>
            <a:r>
              <a:rPr lang="en-US" sz="1800" b="1" dirty="0" smtClean="0"/>
              <a:t> </a:t>
            </a:r>
            <a:r>
              <a:rPr lang="en-US" sz="1800" b="1" dirty="0" err="1" smtClean="0"/>
              <a:t>thúc</a:t>
            </a:r>
            <a:r>
              <a:rPr lang="en-US" sz="1800" b="1" dirty="0" smtClean="0"/>
              <a:t> </a:t>
            </a:r>
            <a:r>
              <a:rPr lang="en-US" sz="1800" b="1" dirty="0" err="1" smtClean="0"/>
              <a:t>đẩy</a:t>
            </a:r>
            <a:r>
              <a:rPr lang="en-US" sz="1800" b="1" dirty="0" smtClean="0"/>
              <a:t> </a:t>
            </a:r>
            <a:r>
              <a:rPr lang="en-US" sz="1800" b="1" dirty="0" err="1" smtClean="0"/>
              <a:t>bình</a:t>
            </a:r>
            <a:r>
              <a:rPr lang="en-US" sz="1800" b="1" dirty="0" smtClean="0"/>
              <a:t> </a:t>
            </a:r>
            <a:r>
              <a:rPr lang="en-US" sz="1800" b="1" dirty="0" err="1" smtClean="0"/>
              <a:t>đẳng</a:t>
            </a:r>
            <a:r>
              <a:rPr lang="en-US" sz="1800" b="1" dirty="0" smtClean="0"/>
              <a:t> </a:t>
            </a:r>
            <a:r>
              <a:rPr lang="en-US" sz="1800" b="1" dirty="0" err="1" smtClean="0"/>
              <a:t>giới</a:t>
            </a:r>
            <a:r>
              <a:rPr lang="en-US" sz="1800" b="1" dirty="0" smtClean="0"/>
              <a:t> </a:t>
            </a:r>
            <a:r>
              <a:rPr lang="en-US" sz="1800" b="1" dirty="0" err="1" smtClean="0"/>
              <a:t>là</a:t>
            </a:r>
            <a:r>
              <a:rPr lang="en-US" sz="1800" b="1" dirty="0" smtClean="0"/>
              <a:t> </a:t>
            </a:r>
            <a:r>
              <a:rPr lang="en-US" sz="1800" b="1" dirty="0" err="1" smtClean="0"/>
              <a:t>gì</a:t>
            </a:r>
            <a:r>
              <a:rPr lang="en-US" sz="1800" b="1" dirty="0" smtClean="0"/>
              <a:t>? </a:t>
            </a:r>
            <a:endParaRPr lang="en-US" sz="1800" dirty="0" smtClean="0"/>
          </a:p>
          <a:p>
            <a:pPr algn="just"/>
            <a:r>
              <a:rPr lang="en-US" sz="2000" b="1" i="1" dirty="0" err="1" smtClean="0"/>
              <a:t>Biện</a:t>
            </a:r>
            <a:r>
              <a:rPr lang="en-US" sz="2000" b="1" i="1" dirty="0" smtClean="0"/>
              <a:t> </a:t>
            </a:r>
            <a:r>
              <a:rPr lang="en-US" sz="2000" b="1" i="1" dirty="0" err="1" smtClean="0"/>
              <a:t>phápthúc</a:t>
            </a:r>
            <a:r>
              <a:rPr lang="en-US" sz="2000" b="1" i="1" dirty="0" smtClean="0"/>
              <a:t> </a:t>
            </a:r>
            <a:r>
              <a:rPr lang="en-US" sz="2000" b="1" i="1" dirty="0" err="1" smtClean="0"/>
              <a:t>đẩy</a:t>
            </a:r>
            <a:r>
              <a:rPr lang="en-US" sz="2000" b="1" i="1" dirty="0" smtClean="0"/>
              <a:t> </a:t>
            </a:r>
            <a:r>
              <a:rPr lang="en-US" sz="2000" b="1" i="1" dirty="0" err="1" smtClean="0"/>
              <a:t>bình</a:t>
            </a:r>
            <a:r>
              <a:rPr lang="en-US" sz="2000" b="1" i="1" dirty="0" smtClean="0"/>
              <a:t> </a:t>
            </a:r>
            <a:r>
              <a:rPr lang="en-US" sz="2000" b="1" i="1" dirty="0" err="1" smtClean="0"/>
              <a:t>đẳng</a:t>
            </a:r>
            <a:r>
              <a:rPr lang="en-US" sz="2000" b="1" i="1" dirty="0" smtClean="0"/>
              <a:t> </a:t>
            </a:r>
            <a:r>
              <a:rPr lang="en-US" sz="2000" b="1" i="1" dirty="0" err="1" smtClean="0"/>
              <a:t>giới</a:t>
            </a:r>
            <a:r>
              <a:rPr lang="en-US" sz="2000" b="1" i="1" dirty="0" smtClean="0"/>
              <a:t>. </a:t>
            </a:r>
            <a:r>
              <a:rPr lang="en-US" sz="2000" dirty="0" smtClean="0"/>
              <a:t>Theo </a:t>
            </a:r>
            <a:r>
              <a:rPr lang="en-US" sz="2000" dirty="0" err="1" smtClean="0"/>
              <a:t>quy</a:t>
            </a:r>
            <a:r>
              <a:rPr lang="en-US" sz="2000" dirty="0" smtClean="0"/>
              <a:t> </a:t>
            </a:r>
            <a:r>
              <a:rPr lang="en-US" sz="2000" dirty="0" err="1" smtClean="0"/>
              <a:t>định</a:t>
            </a:r>
            <a:r>
              <a:rPr lang="en-US" sz="2000" dirty="0" smtClean="0"/>
              <a:t> </a:t>
            </a:r>
            <a:r>
              <a:rPr lang="en-US" sz="2000" dirty="0" err="1" smtClean="0"/>
              <a:t>tại</a:t>
            </a:r>
            <a:r>
              <a:rPr lang="en-US" sz="2000" dirty="0" smtClean="0"/>
              <a:t> </a:t>
            </a:r>
            <a:r>
              <a:rPr lang="en-US" sz="2000" dirty="0" err="1" smtClean="0"/>
              <a:t>Điều</a:t>
            </a:r>
            <a:r>
              <a:rPr lang="en-US" sz="2000" dirty="0" smtClean="0"/>
              <a:t> 5 </a:t>
            </a:r>
            <a:r>
              <a:rPr lang="en-US" sz="2000" dirty="0" err="1" smtClean="0"/>
              <a:t>của</a:t>
            </a:r>
            <a:r>
              <a:rPr lang="en-US" sz="2000" dirty="0" smtClean="0"/>
              <a:t>  </a:t>
            </a:r>
            <a:r>
              <a:rPr lang="en-US" sz="2000" dirty="0" err="1" smtClean="0"/>
              <a:t>Luật</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về</a:t>
            </a:r>
            <a:r>
              <a:rPr lang="en-US" sz="2000" dirty="0" smtClean="0"/>
              <a:t> </a:t>
            </a:r>
            <a:r>
              <a:rPr lang="en-US" sz="2000" dirty="0" err="1" smtClean="0"/>
              <a:t>giải</a:t>
            </a:r>
            <a:r>
              <a:rPr lang="en-US" sz="2000" dirty="0" smtClean="0"/>
              <a:t> </a:t>
            </a:r>
            <a:r>
              <a:rPr lang="en-US" sz="2000" dirty="0" err="1" smtClean="0"/>
              <a:t>thích</a:t>
            </a:r>
            <a:r>
              <a:rPr lang="en-US" sz="2000" dirty="0" smtClean="0"/>
              <a:t> </a:t>
            </a:r>
            <a:r>
              <a:rPr lang="en-US" sz="2000" dirty="0" err="1" smtClean="0"/>
              <a:t>từ</a:t>
            </a:r>
            <a:r>
              <a:rPr lang="en-US" sz="2000" dirty="0" smtClean="0"/>
              <a:t> </a:t>
            </a:r>
            <a:r>
              <a:rPr lang="en-US" sz="2000" dirty="0" err="1" smtClean="0"/>
              <a:t>ngữ</a:t>
            </a:r>
            <a:r>
              <a:rPr lang="en-US" sz="2000" dirty="0" smtClean="0"/>
              <a:t>, </a:t>
            </a:r>
            <a:r>
              <a:rPr lang="en-US" sz="2000" dirty="0" err="1" smtClean="0"/>
              <a:t>thì</a:t>
            </a:r>
            <a:r>
              <a:rPr lang="en-US" sz="2000" i="1" dirty="0" err="1" smtClean="0"/>
              <a:t>biện</a:t>
            </a:r>
            <a:r>
              <a:rPr lang="en-US" sz="2000" i="1" dirty="0" smtClean="0"/>
              <a:t> </a:t>
            </a:r>
            <a:r>
              <a:rPr lang="en-US" sz="2000" i="1" dirty="0" err="1" smtClean="0"/>
              <a:t>pháp</a:t>
            </a:r>
            <a:r>
              <a:rPr lang="en-US" sz="2000" i="1" dirty="0" smtClean="0"/>
              <a:t> </a:t>
            </a:r>
            <a:r>
              <a:rPr lang="en-US" sz="2000" i="1" dirty="0" err="1" smtClean="0"/>
              <a:t>thúc</a:t>
            </a:r>
            <a:r>
              <a:rPr lang="en-US" sz="2000" i="1" dirty="0" smtClean="0"/>
              <a:t> </a:t>
            </a:r>
            <a:r>
              <a:rPr lang="en-US" sz="2000" i="1" dirty="0" err="1" smtClean="0"/>
              <a:t>đẩy</a:t>
            </a:r>
            <a:r>
              <a:rPr lang="en-US" sz="2000" i="1" dirty="0" smtClean="0"/>
              <a:t> </a:t>
            </a:r>
            <a:r>
              <a:rPr lang="en-US" sz="2000" i="1" dirty="0" err="1" smtClean="0"/>
              <a:t>bình</a:t>
            </a:r>
            <a:r>
              <a:rPr lang="en-US" sz="2000" i="1" dirty="0" smtClean="0"/>
              <a:t> </a:t>
            </a:r>
            <a:r>
              <a:rPr lang="en-US" sz="2000" i="1" dirty="0" err="1" smtClean="0"/>
              <a:t>đẳng</a:t>
            </a:r>
            <a:r>
              <a:rPr lang="en-US" sz="2000" i="1" dirty="0" smtClean="0"/>
              <a:t> </a:t>
            </a:r>
            <a:r>
              <a:rPr lang="en-US" sz="2000" i="1" dirty="0" err="1" smtClean="0"/>
              <a:t>giới</a:t>
            </a:r>
            <a:r>
              <a:rPr lang="en-US" sz="2000" dirty="0" err="1" smtClean="0"/>
              <a:t>là</a:t>
            </a:r>
            <a:r>
              <a:rPr lang="en-US" sz="2000" dirty="0" smtClean="0"/>
              <a:t> </a:t>
            </a:r>
            <a:r>
              <a:rPr lang="en-US" sz="2000" dirty="0" err="1" smtClean="0"/>
              <a:t>biện</a:t>
            </a:r>
            <a:r>
              <a:rPr lang="en-US" sz="2000" dirty="0" smtClean="0"/>
              <a:t> </a:t>
            </a:r>
            <a:r>
              <a:rPr lang="en-US" sz="2000" dirty="0" err="1" smtClean="0"/>
              <a:t>pháp</a:t>
            </a:r>
            <a:r>
              <a:rPr lang="en-US" sz="2000" dirty="0" smtClean="0"/>
              <a:t> </a:t>
            </a:r>
            <a:r>
              <a:rPr lang="en-US" sz="2000" dirty="0" err="1" smtClean="0"/>
              <a:t>nhằm</a:t>
            </a:r>
            <a:r>
              <a:rPr lang="en-US" sz="2000" dirty="0" smtClean="0"/>
              <a:t> </a:t>
            </a:r>
            <a:r>
              <a:rPr lang="en-US" sz="2000" dirty="0" err="1" smtClean="0"/>
              <a:t>bảo</a:t>
            </a:r>
            <a:r>
              <a:rPr lang="en-US" sz="2000" dirty="0" smtClean="0"/>
              <a:t> </a:t>
            </a:r>
            <a:r>
              <a:rPr lang="en-US" sz="2000" dirty="0" err="1" smtClean="0"/>
              <a:t>đảm</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thực</a:t>
            </a:r>
            <a:r>
              <a:rPr lang="en-US" sz="2000" dirty="0" smtClean="0"/>
              <a:t> </a:t>
            </a:r>
            <a:r>
              <a:rPr lang="en-US" sz="2000" dirty="0" err="1" smtClean="0"/>
              <a:t>chất</a:t>
            </a:r>
            <a:r>
              <a:rPr lang="en-US" sz="2000" dirty="0" smtClean="0"/>
              <a:t>, do </a:t>
            </a:r>
            <a:r>
              <a:rPr lang="en-US" sz="2000" dirty="0" err="1" smtClean="0"/>
              <a:t>cơ</a:t>
            </a:r>
            <a:r>
              <a:rPr lang="en-US" sz="2000" dirty="0" smtClean="0"/>
              <a:t> </a:t>
            </a:r>
            <a:r>
              <a:rPr lang="en-US" sz="2000" dirty="0" err="1" smtClean="0"/>
              <a:t>quan</a:t>
            </a:r>
            <a:r>
              <a:rPr lang="en-US" sz="2000" dirty="0" smtClean="0"/>
              <a:t> </a:t>
            </a:r>
            <a:r>
              <a:rPr lang="en-US" sz="2000" dirty="0" err="1" smtClean="0"/>
              <a:t>nhà</a:t>
            </a:r>
            <a:r>
              <a:rPr lang="en-US" sz="2000" dirty="0" smtClean="0"/>
              <a:t> </a:t>
            </a:r>
            <a:r>
              <a:rPr lang="en-US" sz="2000" dirty="0" err="1" smtClean="0"/>
              <a:t>nước</a:t>
            </a:r>
            <a:r>
              <a:rPr lang="en-US" sz="2000" dirty="0" smtClean="0"/>
              <a:t> </a:t>
            </a:r>
            <a:r>
              <a:rPr lang="en-US" sz="2000" dirty="0" err="1" smtClean="0"/>
              <a:t>có</a:t>
            </a:r>
            <a:r>
              <a:rPr lang="en-US" sz="2000" dirty="0" smtClean="0"/>
              <a:t> </a:t>
            </a:r>
            <a:r>
              <a:rPr lang="en-US" sz="2000" dirty="0" err="1" smtClean="0"/>
              <a:t>thẩm</a:t>
            </a:r>
            <a:r>
              <a:rPr lang="en-US" sz="2000" dirty="0" smtClean="0"/>
              <a:t> </a:t>
            </a:r>
            <a:r>
              <a:rPr lang="en-US" sz="2000" dirty="0" err="1" smtClean="0"/>
              <a:t>quyền</a:t>
            </a:r>
            <a:r>
              <a:rPr lang="en-US" sz="2000" dirty="0" smtClean="0"/>
              <a:t> ban </a:t>
            </a:r>
            <a:r>
              <a:rPr lang="en-US" sz="2000" dirty="0" err="1" smtClean="0"/>
              <a:t>hành</a:t>
            </a:r>
            <a:r>
              <a:rPr lang="en-US" sz="2000" dirty="0" smtClean="0"/>
              <a:t> </a:t>
            </a:r>
            <a:r>
              <a:rPr lang="en-US" sz="2000" dirty="0" err="1" smtClean="0"/>
              <a:t>trong</a:t>
            </a:r>
            <a:r>
              <a:rPr lang="en-US" sz="2000" dirty="0" smtClean="0"/>
              <a:t> </a:t>
            </a:r>
            <a:r>
              <a:rPr lang="en-US" sz="2000" dirty="0" err="1" smtClean="0"/>
              <a:t>trường</a:t>
            </a:r>
            <a:r>
              <a:rPr lang="en-US" sz="2000" dirty="0" smtClean="0"/>
              <a:t> </a:t>
            </a:r>
            <a:r>
              <a:rPr lang="en-US" sz="2000" dirty="0" err="1" smtClean="0"/>
              <a:t>hợp</a:t>
            </a:r>
            <a:r>
              <a:rPr lang="en-US" sz="2000" dirty="0" smtClean="0"/>
              <a:t> </a:t>
            </a:r>
            <a:r>
              <a:rPr lang="en-US" sz="2000" dirty="0" err="1" smtClean="0"/>
              <a:t>có</a:t>
            </a:r>
            <a:r>
              <a:rPr lang="en-US" sz="2000" dirty="0" smtClean="0"/>
              <a:t> </a:t>
            </a:r>
            <a:r>
              <a:rPr lang="en-US" sz="2000" dirty="0" err="1" smtClean="0"/>
              <a:t>sự</a:t>
            </a:r>
            <a:r>
              <a:rPr lang="en-US" sz="2000" dirty="0" smtClean="0"/>
              <a:t> </a:t>
            </a:r>
            <a:r>
              <a:rPr lang="en-US" sz="2000" dirty="0" err="1" smtClean="0"/>
              <a:t>chênh</a:t>
            </a:r>
            <a:r>
              <a:rPr lang="en-US" sz="2000" dirty="0" smtClean="0"/>
              <a:t> </a:t>
            </a:r>
            <a:r>
              <a:rPr lang="en-US" sz="2000" dirty="0" err="1" smtClean="0"/>
              <a:t>lệch</a:t>
            </a:r>
            <a:r>
              <a:rPr lang="en-US" sz="2000" dirty="0" smtClean="0"/>
              <a:t> </a:t>
            </a:r>
            <a:r>
              <a:rPr lang="en-US" sz="2000" dirty="0" err="1" smtClean="0"/>
              <a:t>lớn</a:t>
            </a:r>
            <a:r>
              <a:rPr lang="en-US" sz="2000" dirty="0" smtClean="0"/>
              <a:t> </a:t>
            </a:r>
            <a:r>
              <a:rPr lang="en-US" sz="2000" dirty="0" err="1" smtClean="0"/>
              <a:t>giữa</a:t>
            </a:r>
            <a:r>
              <a:rPr lang="en-US" sz="2000" dirty="0" smtClean="0"/>
              <a:t> </a:t>
            </a:r>
            <a:r>
              <a:rPr lang="en-US" sz="2000" dirty="0" err="1" smtClean="0"/>
              <a:t>nam</a:t>
            </a:r>
            <a:r>
              <a:rPr lang="en-US" sz="2000" dirty="0" smtClean="0"/>
              <a:t> </a:t>
            </a:r>
            <a:r>
              <a:rPr lang="en-US" sz="2000" dirty="0" err="1" smtClean="0"/>
              <a:t>và</a:t>
            </a:r>
            <a:r>
              <a:rPr lang="en-US" sz="2000" dirty="0" smtClean="0"/>
              <a:t> </a:t>
            </a:r>
            <a:r>
              <a:rPr lang="en-US" sz="2000" dirty="0" err="1" smtClean="0"/>
              <a:t>nữ</a:t>
            </a:r>
            <a:r>
              <a:rPr lang="en-US" sz="2000" dirty="0" smtClean="0"/>
              <a:t> </a:t>
            </a:r>
            <a:r>
              <a:rPr lang="en-US" sz="2000" dirty="0" err="1" smtClean="0"/>
              <a:t>về</a:t>
            </a:r>
            <a:r>
              <a:rPr lang="en-US" sz="2000" dirty="0" smtClean="0"/>
              <a:t> </a:t>
            </a:r>
            <a:r>
              <a:rPr lang="en-US" sz="2000" dirty="0" err="1" smtClean="0"/>
              <a:t>vị</a:t>
            </a:r>
            <a:r>
              <a:rPr lang="en-US" sz="2000" dirty="0" smtClean="0"/>
              <a:t> </a:t>
            </a:r>
            <a:r>
              <a:rPr lang="en-US" sz="2000" dirty="0" err="1" smtClean="0"/>
              <a:t>trí</a:t>
            </a:r>
            <a:r>
              <a:rPr lang="en-US" sz="2000" dirty="0" smtClean="0"/>
              <a:t>, </a:t>
            </a:r>
            <a:r>
              <a:rPr lang="en-US" sz="2000" dirty="0" err="1" smtClean="0"/>
              <a:t>vai</a:t>
            </a:r>
            <a:r>
              <a:rPr lang="en-US" sz="2000" dirty="0" smtClean="0"/>
              <a:t> </a:t>
            </a:r>
            <a:r>
              <a:rPr lang="en-US" sz="2000" dirty="0" err="1" smtClean="0"/>
              <a:t>trò</a:t>
            </a:r>
            <a:r>
              <a:rPr lang="en-US" sz="2000" dirty="0" smtClean="0"/>
              <a:t>, </a:t>
            </a:r>
            <a:r>
              <a:rPr lang="en-US" sz="2000" dirty="0" err="1" smtClean="0"/>
              <a:t>điều</a:t>
            </a:r>
            <a:r>
              <a:rPr lang="en-US" sz="2000" dirty="0" smtClean="0"/>
              <a:t> </a:t>
            </a:r>
            <a:r>
              <a:rPr lang="en-US" sz="2000" dirty="0" err="1" smtClean="0"/>
              <a:t>kiện</a:t>
            </a:r>
            <a:r>
              <a:rPr lang="en-US" sz="2000" dirty="0" smtClean="0"/>
              <a:t>, </a:t>
            </a:r>
            <a:r>
              <a:rPr lang="en-US" sz="2000" dirty="0" err="1" smtClean="0"/>
              <a:t>cơ</a:t>
            </a:r>
            <a:r>
              <a:rPr lang="en-US" sz="2000" dirty="0" smtClean="0"/>
              <a:t> </a:t>
            </a:r>
            <a:r>
              <a:rPr lang="en-US" sz="2000" dirty="0" err="1" smtClean="0"/>
              <a:t>hội</a:t>
            </a:r>
            <a:r>
              <a:rPr lang="en-US" sz="2000" dirty="0" smtClean="0"/>
              <a:t> </a:t>
            </a:r>
            <a:r>
              <a:rPr lang="en-US" sz="2000" dirty="0" err="1" smtClean="0"/>
              <a:t>phát</a:t>
            </a:r>
            <a:r>
              <a:rPr lang="en-US" sz="2000" dirty="0" smtClean="0"/>
              <a:t> </a:t>
            </a:r>
            <a:r>
              <a:rPr lang="en-US" sz="2000" dirty="0" err="1" smtClean="0"/>
              <a:t>huy</a:t>
            </a:r>
            <a:r>
              <a:rPr lang="en-US" sz="2000" dirty="0" smtClean="0"/>
              <a:t> </a:t>
            </a:r>
            <a:r>
              <a:rPr lang="en-US" sz="2000" dirty="0" err="1" smtClean="0"/>
              <a:t>năng</a:t>
            </a:r>
            <a:r>
              <a:rPr lang="en-US" sz="2000" dirty="0" smtClean="0"/>
              <a:t> </a:t>
            </a:r>
            <a:r>
              <a:rPr lang="en-US" sz="2000" dirty="0" err="1" smtClean="0"/>
              <a:t>lực</a:t>
            </a:r>
            <a:r>
              <a:rPr lang="en-US" sz="2000" dirty="0" smtClean="0"/>
              <a:t> </a:t>
            </a:r>
            <a:r>
              <a:rPr lang="en-US" sz="2000" dirty="0" err="1" smtClean="0"/>
              <a:t>và</a:t>
            </a:r>
            <a:r>
              <a:rPr lang="en-US" sz="2000" dirty="0" smtClean="0"/>
              <a:t> </a:t>
            </a:r>
            <a:r>
              <a:rPr lang="en-US" sz="2000" dirty="0" err="1" smtClean="0"/>
              <a:t>thụ</a:t>
            </a:r>
            <a:r>
              <a:rPr lang="en-US" sz="2000" dirty="0" smtClean="0"/>
              <a:t> </a:t>
            </a:r>
            <a:r>
              <a:rPr lang="en-US" sz="2000" dirty="0" err="1" smtClean="0"/>
              <a:t>hưởng</a:t>
            </a:r>
            <a:r>
              <a:rPr lang="en-US" sz="2000" dirty="0" smtClean="0"/>
              <a:t> </a:t>
            </a:r>
            <a:r>
              <a:rPr lang="en-US" sz="2000" dirty="0" err="1" smtClean="0"/>
              <a:t>thành</a:t>
            </a:r>
            <a:r>
              <a:rPr lang="en-US" sz="2000" dirty="0" smtClean="0"/>
              <a:t> </a:t>
            </a:r>
            <a:r>
              <a:rPr lang="en-US" sz="2000" dirty="0" err="1" smtClean="0"/>
              <a:t>quả</a:t>
            </a:r>
            <a:r>
              <a:rPr lang="en-US" sz="2000" dirty="0" smtClean="0"/>
              <a:t> </a:t>
            </a:r>
            <a:r>
              <a:rPr lang="en-US" sz="2000" dirty="0" err="1" smtClean="0"/>
              <a:t>của</a:t>
            </a:r>
            <a:r>
              <a:rPr lang="en-US" sz="2000" dirty="0" smtClean="0"/>
              <a:t> </a:t>
            </a:r>
            <a:r>
              <a:rPr lang="en-US" sz="2000" dirty="0" err="1" smtClean="0"/>
              <a:t>sự</a:t>
            </a:r>
            <a:r>
              <a:rPr lang="en-US" sz="2000" dirty="0" smtClean="0"/>
              <a:t> </a:t>
            </a:r>
            <a:r>
              <a:rPr lang="en-US" sz="2000" dirty="0" err="1" smtClean="0"/>
              <a:t>phát</a:t>
            </a:r>
            <a:r>
              <a:rPr lang="en-US" sz="2000" dirty="0" smtClean="0"/>
              <a:t> </a:t>
            </a:r>
            <a:r>
              <a:rPr lang="en-US" sz="2000" dirty="0" err="1" smtClean="0"/>
              <a:t>triển</a:t>
            </a:r>
            <a:r>
              <a:rPr lang="en-US" sz="2000" dirty="0" smtClean="0"/>
              <a:t> </a:t>
            </a:r>
            <a:r>
              <a:rPr lang="en-US" sz="2000" dirty="0" err="1" smtClean="0"/>
              <a:t>mà</a:t>
            </a:r>
            <a:r>
              <a:rPr lang="en-US" sz="2000" dirty="0" smtClean="0"/>
              <a:t> </a:t>
            </a:r>
            <a:r>
              <a:rPr lang="en-US" sz="2000" dirty="0" err="1" smtClean="0"/>
              <a:t>việc</a:t>
            </a:r>
            <a:r>
              <a:rPr lang="en-US" sz="2000" dirty="0" smtClean="0"/>
              <a:t> </a:t>
            </a:r>
            <a:r>
              <a:rPr lang="en-US" sz="2000" dirty="0" err="1" smtClean="0"/>
              <a:t>áp</a:t>
            </a:r>
            <a:r>
              <a:rPr lang="en-US" sz="2000" dirty="0" smtClean="0"/>
              <a:t> </a:t>
            </a:r>
            <a:r>
              <a:rPr lang="en-US" sz="2000" dirty="0" err="1" smtClean="0"/>
              <a:t>dụng</a:t>
            </a:r>
            <a:r>
              <a:rPr lang="en-US" sz="2000" dirty="0" smtClean="0"/>
              <a:t> </a:t>
            </a:r>
            <a:r>
              <a:rPr lang="en-US" sz="2000" dirty="0" err="1" smtClean="0"/>
              <a:t>các</a:t>
            </a:r>
            <a:r>
              <a:rPr lang="en-US" sz="2000" dirty="0" smtClean="0"/>
              <a:t> </a:t>
            </a:r>
            <a:r>
              <a:rPr lang="en-US" sz="2000" dirty="0" err="1" smtClean="0"/>
              <a:t>quy</a:t>
            </a:r>
            <a:r>
              <a:rPr lang="en-US" sz="2000" dirty="0" smtClean="0"/>
              <a:t> </a:t>
            </a:r>
            <a:r>
              <a:rPr lang="en-US" sz="2000" dirty="0" err="1" smtClean="0"/>
              <a:t>định</a:t>
            </a:r>
            <a:r>
              <a:rPr lang="en-US" sz="2000" dirty="0" smtClean="0"/>
              <a:t> </a:t>
            </a:r>
            <a:r>
              <a:rPr lang="en-US" sz="2000" dirty="0" err="1" smtClean="0"/>
              <a:t>như</a:t>
            </a:r>
            <a:r>
              <a:rPr lang="en-US" sz="2000" dirty="0" smtClean="0"/>
              <a:t> </a:t>
            </a:r>
            <a:r>
              <a:rPr lang="en-US" sz="2000" dirty="0" err="1" smtClean="0"/>
              <a:t>nhau</a:t>
            </a:r>
            <a:r>
              <a:rPr lang="en-US" sz="2000" dirty="0" smtClean="0"/>
              <a:t> </a:t>
            </a:r>
            <a:r>
              <a:rPr lang="en-US" sz="2000" dirty="0" err="1" smtClean="0"/>
              <a:t>giữa</a:t>
            </a:r>
            <a:r>
              <a:rPr lang="en-US" sz="2000" dirty="0" smtClean="0"/>
              <a:t> </a:t>
            </a:r>
            <a:r>
              <a:rPr lang="en-US" sz="2000" dirty="0" err="1" smtClean="0"/>
              <a:t>nam</a:t>
            </a:r>
            <a:r>
              <a:rPr lang="en-US" sz="2000" dirty="0" smtClean="0"/>
              <a:t> </a:t>
            </a:r>
            <a:r>
              <a:rPr lang="en-US" sz="2000" dirty="0" err="1" smtClean="0"/>
              <a:t>và</a:t>
            </a:r>
            <a:r>
              <a:rPr lang="en-US" sz="2000" dirty="0" smtClean="0"/>
              <a:t> </a:t>
            </a:r>
            <a:r>
              <a:rPr lang="en-US" sz="2000" dirty="0" err="1" smtClean="0"/>
              <a:t>nữ</a:t>
            </a:r>
            <a:r>
              <a:rPr lang="en-US" sz="2000" dirty="0" smtClean="0"/>
              <a:t> </a:t>
            </a:r>
            <a:r>
              <a:rPr lang="en-US" sz="2000" dirty="0" err="1" smtClean="0"/>
              <a:t>không</a:t>
            </a:r>
            <a:r>
              <a:rPr lang="en-US" sz="2000" dirty="0" smtClean="0"/>
              <a:t> </a:t>
            </a:r>
            <a:r>
              <a:rPr lang="en-US" sz="2000" dirty="0" err="1" smtClean="0"/>
              <a:t>làm</a:t>
            </a:r>
            <a:r>
              <a:rPr lang="en-US" sz="2000" dirty="0" smtClean="0"/>
              <a:t> </a:t>
            </a:r>
            <a:r>
              <a:rPr lang="en-US" sz="2000" dirty="0" err="1" smtClean="0"/>
              <a:t>giảm</a:t>
            </a:r>
            <a:r>
              <a:rPr lang="en-US" sz="2000" dirty="0" smtClean="0"/>
              <a:t> </a:t>
            </a:r>
            <a:r>
              <a:rPr lang="en-US" sz="2000" dirty="0" err="1" smtClean="0"/>
              <a:t>được</a:t>
            </a:r>
            <a:r>
              <a:rPr lang="en-US" sz="2000" dirty="0" smtClean="0"/>
              <a:t> </a:t>
            </a:r>
            <a:r>
              <a:rPr lang="en-US" sz="2000" dirty="0" err="1" smtClean="0"/>
              <a:t>sự</a:t>
            </a:r>
            <a:r>
              <a:rPr lang="en-US" sz="2000" dirty="0" smtClean="0"/>
              <a:t> </a:t>
            </a:r>
            <a:r>
              <a:rPr lang="en-US" sz="2000" dirty="0" err="1" smtClean="0"/>
              <a:t>chênh</a:t>
            </a:r>
            <a:r>
              <a:rPr lang="en-US" sz="2000" dirty="0" smtClean="0"/>
              <a:t> </a:t>
            </a:r>
            <a:r>
              <a:rPr lang="en-US" sz="2000" dirty="0" err="1" smtClean="0"/>
              <a:t>lệch</a:t>
            </a:r>
            <a:r>
              <a:rPr lang="en-US" sz="2000" dirty="0" smtClean="0"/>
              <a:t> </a:t>
            </a:r>
            <a:r>
              <a:rPr lang="en-US" sz="2000" dirty="0" err="1" smtClean="0"/>
              <a:t>này</a:t>
            </a:r>
            <a:r>
              <a:rPr lang="en-US" sz="2000" dirty="0" smtClean="0"/>
              <a:t>. </a:t>
            </a:r>
            <a:r>
              <a:rPr lang="en-US" sz="2000" dirty="0" err="1" smtClean="0"/>
              <a:t>Biện</a:t>
            </a:r>
            <a:r>
              <a:rPr lang="en-US" sz="2000" dirty="0" smtClean="0"/>
              <a:t> </a:t>
            </a:r>
            <a:r>
              <a:rPr lang="en-US" sz="2000" dirty="0" err="1" smtClean="0"/>
              <a:t>pháp</a:t>
            </a:r>
            <a:r>
              <a:rPr lang="en-US" sz="2000" dirty="0" smtClean="0"/>
              <a:t> </a:t>
            </a:r>
            <a:r>
              <a:rPr lang="en-US" sz="2000" dirty="0" err="1" smtClean="0"/>
              <a:t>thúc</a:t>
            </a:r>
            <a:r>
              <a:rPr lang="en-US" sz="2000" dirty="0" smtClean="0"/>
              <a:t> </a:t>
            </a:r>
            <a:r>
              <a:rPr lang="en-US" sz="2000" dirty="0" err="1" smtClean="0"/>
              <a:t>đẩy</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được</a:t>
            </a:r>
            <a:r>
              <a:rPr lang="en-US" sz="2000" dirty="0" smtClean="0"/>
              <a:t> </a:t>
            </a:r>
            <a:r>
              <a:rPr lang="en-US" sz="2000" dirty="0" err="1" smtClean="0"/>
              <a:t>thực</a:t>
            </a:r>
            <a:r>
              <a:rPr lang="en-US" sz="2000" dirty="0" smtClean="0"/>
              <a:t> </a:t>
            </a:r>
            <a:r>
              <a:rPr lang="en-US" sz="2000" dirty="0" err="1" smtClean="0"/>
              <a:t>hiện</a:t>
            </a:r>
            <a:r>
              <a:rPr lang="en-US" sz="2000" dirty="0" smtClean="0"/>
              <a:t> </a:t>
            </a:r>
            <a:r>
              <a:rPr lang="en-US" sz="2000" dirty="0" err="1" smtClean="0"/>
              <a:t>trong</a:t>
            </a:r>
            <a:r>
              <a:rPr lang="en-US" sz="2000" dirty="0" smtClean="0"/>
              <a:t> </a:t>
            </a:r>
            <a:r>
              <a:rPr lang="en-US" sz="2000" dirty="0" err="1" smtClean="0"/>
              <a:t>một</a:t>
            </a:r>
            <a:r>
              <a:rPr lang="en-US" sz="2000" dirty="0" smtClean="0"/>
              <a:t> </a:t>
            </a:r>
            <a:r>
              <a:rPr lang="en-US" sz="2000" dirty="0" err="1" smtClean="0"/>
              <a:t>thời</a:t>
            </a:r>
            <a:r>
              <a:rPr lang="en-US" sz="2000" dirty="0" smtClean="0"/>
              <a:t> </a:t>
            </a:r>
            <a:r>
              <a:rPr lang="en-US" sz="2000" dirty="0" err="1" smtClean="0"/>
              <a:t>gian</a:t>
            </a:r>
            <a:r>
              <a:rPr lang="en-US" sz="2000" dirty="0" smtClean="0"/>
              <a:t> </a:t>
            </a:r>
            <a:r>
              <a:rPr lang="en-US" sz="2000" dirty="0" err="1" smtClean="0"/>
              <a:t>nhất</a:t>
            </a:r>
            <a:r>
              <a:rPr lang="en-US" sz="2000" dirty="0" smtClean="0"/>
              <a:t> </a:t>
            </a:r>
            <a:r>
              <a:rPr lang="en-US" sz="2000" dirty="0" err="1" smtClean="0"/>
              <a:t>định</a:t>
            </a:r>
            <a:r>
              <a:rPr lang="en-US" sz="2000" dirty="0" smtClean="0"/>
              <a:t> </a:t>
            </a:r>
            <a:r>
              <a:rPr lang="en-US" sz="2000" dirty="0" err="1" smtClean="0"/>
              <a:t>và</a:t>
            </a:r>
            <a:r>
              <a:rPr lang="en-US" sz="2000" dirty="0" smtClean="0"/>
              <a:t> </a:t>
            </a:r>
            <a:r>
              <a:rPr lang="en-US" sz="2000" dirty="0" err="1" smtClean="0"/>
              <a:t>chấm</a:t>
            </a:r>
            <a:r>
              <a:rPr lang="en-US" sz="2000" dirty="0" smtClean="0"/>
              <a:t> </a:t>
            </a:r>
            <a:r>
              <a:rPr lang="en-US" sz="2000" dirty="0" err="1" smtClean="0"/>
              <a:t>dứt</a:t>
            </a:r>
            <a:r>
              <a:rPr lang="en-US" sz="2000" dirty="0" smtClean="0"/>
              <a:t> </a:t>
            </a:r>
            <a:r>
              <a:rPr lang="en-US" sz="2000" dirty="0" err="1" smtClean="0"/>
              <a:t>khi</a:t>
            </a:r>
            <a:r>
              <a:rPr lang="en-US" sz="2000" dirty="0" smtClean="0"/>
              <a:t> </a:t>
            </a:r>
            <a:r>
              <a:rPr lang="en-US" sz="2000" dirty="0" err="1" smtClean="0"/>
              <a:t>mục</a:t>
            </a:r>
            <a:r>
              <a:rPr lang="en-US" sz="2000" dirty="0" smtClean="0"/>
              <a:t> </a:t>
            </a:r>
            <a:r>
              <a:rPr lang="en-US" sz="2000" dirty="0" err="1" smtClean="0"/>
              <a:t>đích</a:t>
            </a:r>
            <a:r>
              <a:rPr lang="en-US" sz="2000" dirty="0" smtClean="0"/>
              <a:t> </a:t>
            </a:r>
            <a:r>
              <a:rPr lang="en-US" sz="2000" dirty="0" err="1" smtClean="0"/>
              <a:t>bình</a:t>
            </a:r>
            <a:r>
              <a:rPr lang="en-US" sz="2000" dirty="0" smtClean="0"/>
              <a:t> </a:t>
            </a:r>
            <a:r>
              <a:rPr lang="en-US" sz="2000" dirty="0" err="1" smtClean="0"/>
              <a:t>đẳng</a:t>
            </a:r>
            <a:r>
              <a:rPr lang="en-US" sz="2000" dirty="0" smtClean="0"/>
              <a:t> </a:t>
            </a:r>
            <a:r>
              <a:rPr lang="en-US" sz="2000" dirty="0" err="1" smtClean="0"/>
              <a:t>giới</a:t>
            </a:r>
            <a:r>
              <a:rPr lang="en-US" sz="2000" dirty="0" smtClean="0"/>
              <a:t> </a:t>
            </a:r>
            <a:r>
              <a:rPr lang="en-US" sz="2000" dirty="0" err="1" smtClean="0"/>
              <a:t>đó</a:t>
            </a:r>
            <a:r>
              <a:rPr lang="en-US" sz="2000" dirty="0" smtClean="0"/>
              <a:t> </a:t>
            </a:r>
            <a:r>
              <a:rPr lang="en-US" sz="2000" dirty="0" err="1" smtClean="0"/>
              <a:t>đạt</a:t>
            </a:r>
            <a:r>
              <a:rPr lang="en-US" sz="2000" dirty="0" smtClean="0"/>
              <a:t> </a:t>
            </a:r>
            <a:r>
              <a:rPr lang="en-US" sz="2000" dirty="0" err="1" smtClean="0"/>
              <a:t>được</a:t>
            </a:r>
            <a:r>
              <a:rPr lang="en-US" sz="2000" dirty="0" smtClean="0"/>
              <a:t>.</a:t>
            </a:r>
          </a:p>
          <a:p>
            <a:endParaRPr lang="en-US" sz="1800" dirty="0" smtClean="0"/>
          </a:p>
          <a:p>
            <a:endParaRPr 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1800" b="1" cap="none" dirty="0" err="1" smtClean="0">
                <a:solidFill>
                  <a:srgbClr val="000000"/>
                </a:solidFill>
                <a:latin typeface="Arial" pitchFamily="34" charset="0"/>
                <a:ea typeface="Times New Roman" pitchFamily="18" charset="0"/>
                <a:cs typeface="Arial" pitchFamily="34" charset="0"/>
              </a:rPr>
              <a:t>Câu</a:t>
            </a:r>
            <a:r>
              <a:rPr lang="en-US" sz="1800" b="1" cap="none" dirty="0" smtClean="0">
                <a:solidFill>
                  <a:srgbClr val="000000"/>
                </a:solidFill>
                <a:latin typeface="Arial" pitchFamily="34" charset="0"/>
                <a:ea typeface="Times New Roman" pitchFamily="18" charset="0"/>
                <a:cs typeface="Arial" pitchFamily="34" charset="0"/>
              </a:rPr>
              <a:t> 2: </a:t>
            </a:r>
            <a:r>
              <a:rPr lang="en-US" sz="1800" b="1" cap="none" dirty="0" err="1" smtClean="0">
                <a:solidFill>
                  <a:srgbClr val="000000"/>
                </a:solidFill>
                <a:latin typeface="Arial" pitchFamily="34" charset="0"/>
                <a:ea typeface="Times New Roman" pitchFamily="18" charset="0"/>
                <a:cs typeface="Arial" pitchFamily="34" charset="0"/>
              </a:rPr>
              <a:t>Nêu</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những</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quy</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định</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về</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nội</a:t>
            </a:r>
            <a:r>
              <a:rPr lang="en-US" sz="1800" b="1" cap="none" dirty="0" smtClean="0">
                <a:solidFill>
                  <a:srgbClr val="000000"/>
                </a:solidFill>
                <a:latin typeface="Arial" pitchFamily="34" charset="0"/>
                <a:ea typeface="Times New Roman" pitchFamily="18" charset="0"/>
                <a:cs typeface="Arial" pitchFamily="34" charset="0"/>
              </a:rPr>
              <a:t> dung </a:t>
            </a:r>
            <a:r>
              <a:rPr lang="en-US" sz="1800" b="1" cap="none" dirty="0" err="1" smtClean="0">
                <a:solidFill>
                  <a:srgbClr val="000000"/>
                </a:solidFill>
                <a:latin typeface="Arial" pitchFamily="34" charset="0"/>
                <a:ea typeface="Times New Roman" pitchFamily="18" charset="0"/>
                <a:cs typeface="Arial" pitchFamily="34" charset="0"/>
              </a:rPr>
              <a:t>và</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mức</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xử</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phạt</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đối</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với</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từng</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hành</a:t>
            </a:r>
            <a:r>
              <a:rPr lang="en-US" sz="1800" b="1" cap="none" dirty="0" smtClean="0">
                <a:solidFill>
                  <a:srgbClr val="000000"/>
                </a:solidFill>
                <a:latin typeface="Arial" pitchFamily="34" charset="0"/>
                <a:ea typeface="Times New Roman" pitchFamily="18" charset="0"/>
                <a:cs typeface="Arial" pitchFamily="34" charset="0"/>
              </a:rPr>
              <a:t> vi </a:t>
            </a:r>
            <a:r>
              <a:rPr lang="en-US" sz="1800" b="1" cap="none" dirty="0" err="1" smtClean="0">
                <a:solidFill>
                  <a:srgbClr val="000000"/>
                </a:solidFill>
                <a:latin typeface="Arial" pitchFamily="34" charset="0"/>
                <a:ea typeface="Times New Roman" pitchFamily="18" charset="0"/>
                <a:cs typeface="Arial" pitchFamily="34" charset="0"/>
              </a:rPr>
              <a:t>vi</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phạm</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hành</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chính</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về</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bình</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đẳng</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giới</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trong</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lĩnh</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vực</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lao</a:t>
            </a:r>
            <a:r>
              <a:rPr lang="en-US" sz="1800" b="1" cap="none" dirty="0" smtClean="0">
                <a:solidFill>
                  <a:srgbClr val="000000"/>
                </a:solidFill>
                <a:latin typeface="Arial" pitchFamily="34" charset="0"/>
                <a:ea typeface="Times New Roman" pitchFamily="18" charset="0"/>
                <a:cs typeface="Arial" pitchFamily="34" charset="0"/>
              </a:rPr>
              <a:t> </a:t>
            </a:r>
            <a:r>
              <a:rPr lang="en-US" sz="1800" b="1" cap="none" dirty="0" err="1" smtClean="0">
                <a:solidFill>
                  <a:srgbClr val="000000"/>
                </a:solidFill>
                <a:latin typeface="Arial" pitchFamily="34" charset="0"/>
                <a:ea typeface="Times New Roman" pitchFamily="18" charset="0"/>
                <a:cs typeface="Arial" pitchFamily="34" charset="0"/>
              </a:rPr>
              <a:t>động</a:t>
            </a:r>
            <a:r>
              <a:rPr lang="en-US" sz="1800" b="1" cap="none" dirty="0" smtClean="0">
                <a:solidFill>
                  <a:srgbClr val="000000"/>
                </a:solidFill>
                <a:latin typeface="Arial" pitchFamily="34" charset="0"/>
                <a:ea typeface="Times New Roman" pitchFamily="18" charset="0"/>
                <a:cs typeface="Arial" pitchFamily="34" charset="0"/>
              </a:rPr>
              <a:t>? </a:t>
            </a:r>
            <a:endParaRPr lang="en-US" sz="1800" dirty="0"/>
          </a:p>
        </p:txBody>
      </p:sp>
      <p:sp>
        <p:nvSpPr>
          <p:cNvPr id="3" name="Content Placeholder 2"/>
          <p:cNvSpPr>
            <a:spLocks noGrp="1"/>
          </p:cNvSpPr>
          <p:nvPr>
            <p:ph sz="quarter" idx="1"/>
          </p:nvPr>
        </p:nvSpPr>
        <p:spPr/>
        <p:txBody>
          <a:bodyPr>
            <a:noAutofit/>
          </a:bodyPr>
          <a:lstStyle/>
          <a:p>
            <a:r>
              <a:rPr lang="en-US" sz="1600" b="1" dirty="0" err="1" smtClean="0">
                <a:latin typeface="Times New Roman" pitchFamily="18" charset="0"/>
                <a:cs typeface="Times New Roman" pitchFamily="18" charset="0"/>
              </a:rPr>
              <a:t>Những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quy</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định</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về</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nội</a:t>
            </a:r>
            <a:r>
              <a:rPr lang="en-US" sz="1600" b="1" dirty="0" smtClean="0">
                <a:latin typeface="Times New Roman" pitchFamily="18" charset="0"/>
                <a:cs typeface="Times New Roman" pitchFamily="18" charset="0"/>
              </a:rPr>
              <a:t> dung </a:t>
            </a:r>
            <a:r>
              <a:rPr lang="en-US" sz="1600" b="1" dirty="0" err="1" smtClean="0">
                <a:latin typeface="Times New Roman" pitchFamily="18" charset="0"/>
                <a:cs typeface="Times New Roman" pitchFamily="18" charset="0"/>
              </a:rPr>
              <a:t>và</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mức</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xử</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phạt</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đối</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với</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từng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hành</a:t>
            </a:r>
            <a:r>
              <a:rPr lang="en-US" sz="1600" b="1" dirty="0" smtClean="0">
                <a:latin typeface="Times New Roman" pitchFamily="18" charset="0"/>
                <a:cs typeface="Times New Roman" pitchFamily="18" charset="0"/>
              </a:rPr>
              <a:t> vi </a:t>
            </a:r>
            <a:r>
              <a:rPr lang="en-US" sz="1600" b="1" dirty="0" err="1" smtClean="0">
                <a:latin typeface="Times New Roman" pitchFamily="18" charset="0"/>
                <a:cs typeface="Times New Roman" pitchFamily="18" charset="0"/>
              </a:rPr>
              <a:t>vi</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phạm</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pháp</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luật</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về</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bình</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đẳng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giới</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trong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lĩnh</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vực</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lao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động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bao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gồm</a:t>
            </a:r>
            <a:r>
              <a:rPr lang="en-US" sz="1600" b="1" dirty="0" smtClean="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1. </a:t>
            </a:r>
            <a:r>
              <a:rPr lang="en-US" sz="1600" dirty="0" err="1" smtClean="0">
                <a:latin typeface="Times New Roman" pitchFamily="18" charset="0"/>
                <a:cs typeface="Times New Roman" pitchFamily="18" charset="0"/>
              </a:rPr>
              <a:t>Phạt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tiền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từ</a:t>
            </a:r>
            <a:r>
              <a:rPr lang="en-US" sz="1600" dirty="0" smtClean="0">
                <a:latin typeface="Times New Roman" pitchFamily="18" charset="0"/>
                <a:cs typeface="Times New Roman" pitchFamily="18" charset="0"/>
              </a:rPr>
              <a:t> 3.000.000 </a:t>
            </a:r>
            <a:r>
              <a:rPr lang="en-US" sz="1600" dirty="0" err="1" smtClean="0">
                <a:latin typeface="Times New Roman" pitchFamily="18" charset="0"/>
                <a:cs typeface="Times New Roman" pitchFamily="18" charset="0"/>
              </a:rPr>
              <a:t>đồng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đến</a:t>
            </a:r>
            <a:r>
              <a:rPr lang="en-US" sz="1600" dirty="0" smtClean="0">
                <a:latin typeface="Times New Roman" pitchFamily="18" charset="0"/>
                <a:cs typeface="Times New Roman" pitchFamily="18" charset="0"/>
              </a:rPr>
              <a:t> 5.000.000 </a:t>
            </a:r>
            <a:r>
              <a:rPr lang="en-US" sz="1600" dirty="0" err="1" smtClean="0">
                <a:latin typeface="Times New Roman" pitchFamily="18" charset="0"/>
                <a:cs typeface="Times New Roman" pitchFamily="18" charset="0"/>
              </a:rPr>
              <a:t>đồng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hành</a:t>
            </a:r>
            <a:r>
              <a:rPr lang="en-US" sz="1600" dirty="0" smtClean="0">
                <a:latin typeface="Times New Roman" pitchFamily="18" charset="0"/>
                <a:cs typeface="Times New Roman" pitchFamily="18" charset="0"/>
              </a:rPr>
              <a:t> vi </a:t>
            </a:r>
            <a:r>
              <a:rPr lang="en-US" sz="1600" dirty="0" err="1" smtClean="0">
                <a:latin typeface="Times New Roman" pitchFamily="18" charset="0"/>
                <a:cs typeface="Times New Roman" pitchFamily="18" charset="0"/>
              </a:rPr>
              <a:t>phân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việc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tính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phân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biệt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xử</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giữa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nữ</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dẫn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đến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chênh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lệch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về</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nhập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chênh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lệch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về</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mức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tiền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lương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tiền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của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những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có</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cùng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trình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lực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vì</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lý</a:t>
            </a:r>
            <a:r>
              <a:rPr lang="en-US" sz="1600" dirty="0" smtClean="0">
                <a:latin typeface="Times New Roman" pitchFamily="18" charset="0"/>
                <a:cs typeface="Times New Roman" pitchFamily="18" charset="0"/>
              </a:rPr>
              <a:t> do </a:t>
            </a:r>
            <a:r>
              <a:rPr lang="en-US" sz="1600" dirty="0" err="1" smtClean="0">
                <a:latin typeface="Times New Roman" pitchFamily="18" charset="0"/>
                <a:cs typeface="Times New Roman" pitchFamily="18" charset="0"/>
              </a:rPr>
              <a:t>giới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tính</a:t>
            </a:r>
            <a:r>
              <a:rPr lang="en-US" sz="1600" dirty="0" smtClean="0">
                <a:latin typeface="Times New Roman" pitchFamily="18" charset="0"/>
                <a:cs typeface="Times New Roman" pitchFamily="18" charset="0"/>
              </a:rPr>
              <a:t>.</a:t>
            </a:r>
          </a:p>
          <a:p>
            <a:r>
              <a:rPr lang="en-US" sz="1600" dirty="0" smtClean="0">
                <a:latin typeface="Times New Roman" pitchFamily="18" charset="0"/>
                <a:cs typeface="Times New Roman" pitchFamily="18" charset="0"/>
              </a:rPr>
              <a:t>2. </a:t>
            </a:r>
            <a:r>
              <a:rPr lang="en-US" sz="1600" dirty="0" err="1" smtClean="0">
                <a:latin typeface="Times New Roman" pitchFamily="18" charset="0"/>
                <a:cs typeface="Times New Roman" pitchFamily="18" charset="0"/>
              </a:rPr>
              <a:t>Phạt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tiền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từ</a:t>
            </a:r>
            <a:r>
              <a:rPr lang="en-US" sz="1600" dirty="0" smtClean="0">
                <a:latin typeface="Times New Roman" pitchFamily="18" charset="0"/>
                <a:cs typeface="Times New Roman" pitchFamily="18" charset="0"/>
              </a:rPr>
              <a:t> 5.000.000 </a:t>
            </a:r>
            <a:r>
              <a:rPr lang="en-US" sz="1600" dirty="0" err="1" smtClean="0">
                <a:latin typeface="Times New Roman" pitchFamily="18" charset="0"/>
                <a:cs typeface="Times New Roman" pitchFamily="18" charset="0"/>
              </a:rPr>
              <a:t>đồng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đến</a:t>
            </a:r>
            <a:r>
              <a:rPr lang="en-US" sz="1600" dirty="0" smtClean="0">
                <a:latin typeface="Times New Roman" pitchFamily="18" charset="0"/>
                <a:cs typeface="Times New Roman" pitchFamily="18" charset="0"/>
              </a:rPr>
              <a:t> 10.000.000 </a:t>
            </a:r>
            <a:r>
              <a:rPr lang="en-US" sz="1600" dirty="0" err="1" smtClean="0">
                <a:latin typeface="Times New Roman" pitchFamily="18" charset="0"/>
                <a:cs typeface="Times New Roman" pitchFamily="18" charset="0"/>
              </a:rPr>
              <a:t>đồng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một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trong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các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hành</a:t>
            </a:r>
            <a:r>
              <a:rPr lang="en-US" sz="1600" dirty="0" smtClean="0">
                <a:latin typeface="Times New Roman" pitchFamily="18" charset="0"/>
                <a:cs typeface="Times New Roman" pitchFamily="18" charset="0"/>
              </a:rPr>
              <a:t> vi </a:t>
            </a:r>
            <a:r>
              <a:rPr lang="en-US" sz="1600" dirty="0" err="1" smtClean="0">
                <a:latin typeface="Times New Roman" pitchFamily="18" charset="0"/>
                <a:cs typeface="Times New Roman" pitchFamily="18" charset="0"/>
              </a:rPr>
              <a:t>sau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đây</a:t>
            </a:r>
            <a:r>
              <a:rPr lang="en-US" sz="1600" dirty="0" smtClean="0">
                <a:latin typeface="Times New Roman" pitchFamily="18" charset="0"/>
                <a:cs typeface="Times New Roman" pitchFamily="18" charset="0"/>
              </a:rPr>
              <a:t>:</a:t>
            </a:r>
          </a:p>
          <a:p>
            <a:r>
              <a:rPr lang="en-US" sz="1600" dirty="0" smtClean="0">
                <a:latin typeface="Times New Roman" pitchFamily="18" charset="0"/>
                <a:cs typeface="Times New Roman" pitchFamily="18" charset="0"/>
              </a:rPr>
              <a:t>a) </a:t>
            </a:r>
            <a:r>
              <a:rPr lang="en-US" sz="1600" dirty="0" err="1" smtClean="0">
                <a:latin typeface="Times New Roman" pitchFamily="18" charset="0"/>
                <a:cs typeface="Times New Roman" pitchFamily="18" charset="0"/>
              </a:rPr>
              <a:t>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các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điều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khác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nhau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trong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tuyển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nữ</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cùng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một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việc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nữ</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đều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có</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trình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khả</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thực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như</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nhau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trừ</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trường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hợp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thúc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đẩy</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bình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đẳng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các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nghề</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nghiệp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thù</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theo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quy</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định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của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luật</a:t>
            </a:r>
            <a:r>
              <a:rPr lang="en-US" sz="1600" dirty="0" smtClean="0">
                <a:latin typeface="Times New Roman" pitchFamily="18" charset="0"/>
                <a:cs typeface="Times New Roman" pitchFamily="18" charset="0"/>
              </a:rPr>
              <a:t>;</a:t>
            </a:r>
          </a:p>
          <a:p>
            <a:r>
              <a:rPr lang="en-US" sz="1600" dirty="0" smtClean="0">
                <a:latin typeface="Times New Roman" pitchFamily="18" charset="0"/>
                <a:cs typeface="Times New Roman" pitchFamily="18" charset="0"/>
              </a:rPr>
              <a:t>b) </a:t>
            </a:r>
            <a:r>
              <a:rPr lang="en-US" sz="1600" dirty="0" err="1" smtClean="0">
                <a:latin typeface="Times New Roman" pitchFamily="18" charset="0"/>
                <a:cs typeface="Times New Roman" pitchFamily="18" charset="0"/>
              </a:rPr>
              <a:t>Từ</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tuyển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tuyển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hạn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chế</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nữ</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vì</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lý</a:t>
            </a:r>
            <a:r>
              <a:rPr lang="en-US" sz="1600" dirty="0" smtClean="0">
                <a:latin typeface="Times New Roman" pitchFamily="18" charset="0"/>
                <a:cs typeface="Times New Roman" pitchFamily="18" charset="0"/>
              </a:rPr>
              <a:t> do </a:t>
            </a:r>
            <a:r>
              <a:rPr lang="en-US" sz="1600" dirty="0" err="1" smtClean="0">
                <a:latin typeface="Times New Roman" pitchFamily="18" charset="0"/>
                <a:cs typeface="Times New Roman" pitchFamily="18" charset="0"/>
              </a:rPr>
              <a:t>giới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tính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trừ</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trường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hợp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dụng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thúc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đẩy</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bình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đẳng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thải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thôi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việc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vì</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lý</a:t>
            </a:r>
            <a:r>
              <a:rPr lang="en-US" sz="1600" dirty="0" smtClean="0">
                <a:latin typeface="Times New Roman" pitchFamily="18" charset="0"/>
                <a:cs typeface="Times New Roman" pitchFamily="18" charset="0"/>
              </a:rPr>
              <a:t> do </a:t>
            </a:r>
            <a:r>
              <a:rPr lang="en-US" sz="1600" dirty="0" err="1" smtClean="0">
                <a:latin typeface="Times New Roman" pitchFamily="18" charset="0"/>
                <a:cs typeface="Times New Roman" pitchFamily="18" charset="0"/>
              </a:rPr>
              <a:t>giới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tính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hoặc</a:t>
            </a:r>
            <a:r>
              <a:rPr lang="en-US" sz="1600" dirty="0" smtClean="0">
                <a:latin typeface="Times New Roman" pitchFamily="18" charset="0"/>
                <a:cs typeface="Times New Roman" pitchFamily="18" charset="0"/>
              </a:rPr>
              <a:t> do </a:t>
            </a:r>
            <a:r>
              <a:rPr lang="en-US" sz="1600" dirty="0" err="1" smtClean="0">
                <a:latin typeface="Times New Roman" pitchFamily="18" charset="0"/>
                <a:cs typeface="Times New Roman" pitchFamily="18" charset="0"/>
              </a:rPr>
              <a:t>việc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thai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sinh</a:t>
            </a:r>
            <a:r>
              <a:rPr lang="en-US" sz="1600" dirty="0" smtClean="0">
                <a:latin typeface="Times New Roman" pitchFamily="18" charset="0"/>
                <a:cs typeface="Times New Roman" pitchFamily="18" charset="0"/>
              </a:rPr>
              <a:t> con, </a:t>
            </a:r>
            <a:r>
              <a:rPr lang="en-US" sz="1600" dirty="0" err="1" smtClean="0">
                <a:latin typeface="Times New Roman" pitchFamily="18" charset="0"/>
                <a:cs typeface="Times New Roman" pitchFamily="18" charset="0"/>
              </a:rPr>
              <a:t>nuôi</a:t>
            </a:r>
            <a:r>
              <a:rPr lang="en-US" sz="1600" dirty="0" smtClean="0">
                <a:latin typeface="Times New Roman" pitchFamily="18" charset="0"/>
                <a:cs typeface="Times New Roman" pitchFamily="18" charset="0"/>
              </a:rPr>
              <a:t> con </a:t>
            </a:r>
            <a:r>
              <a:rPr lang="en-US" sz="1600" dirty="0" err="1" smtClean="0">
                <a:latin typeface="Times New Roman" pitchFamily="18" charset="0"/>
                <a:cs typeface="Times New Roman" pitchFamily="18" charset="0"/>
              </a:rPr>
              <a:t>nhỏ</a:t>
            </a:r>
            <a:r>
              <a:rPr lang="en-US" sz="1600" dirty="0" smtClean="0">
                <a:latin typeface="Times New Roman" pitchFamily="18" charset="0"/>
                <a:cs typeface="Times New Roman" pitchFamily="18" charset="0"/>
              </a:rPr>
              <a:t>.</a:t>
            </a:r>
          </a:p>
          <a:p>
            <a:r>
              <a:rPr lang="en-US" sz="1600" dirty="0" smtClean="0">
                <a:latin typeface="Times New Roman" pitchFamily="18" charset="0"/>
                <a:cs typeface="Times New Roman" pitchFamily="18" charset="0"/>
              </a:rPr>
              <a:t>3. </a:t>
            </a:r>
            <a:r>
              <a:rPr lang="en-US" sz="1600" dirty="0" err="1" smtClean="0">
                <a:latin typeface="Times New Roman" pitchFamily="18" charset="0"/>
                <a:cs typeface="Times New Roman" pitchFamily="18" charset="0"/>
              </a:rPr>
              <a:t>Biện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khắc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hậu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quả</a:t>
            </a:r>
            <a:r>
              <a:rPr lang="en-US" sz="1600" dirty="0" smtClean="0">
                <a:latin typeface="Times New Roman" pitchFamily="18" charset="0"/>
                <a:cs typeface="Times New Roman" pitchFamily="18" charset="0"/>
              </a:rPr>
              <a:t>:</a:t>
            </a:r>
          </a:p>
          <a:p>
            <a:r>
              <a:rPr lang="en-US" sz="1600" dirty="0" err="1" smtClean="0">
                <a:latin typeface="Times New Roman" pitchFamily="18" charset="0"/>
                <a:cs typeface="Times New Roman" pitchFamily="18" charset="0"/>
              </a:rPr>
              <a:t>Buộc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khôi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quyền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lợi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hợp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đã</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bị</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xâm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đối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với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hành</a:t>
            </a:r>
            <a:r>
              <a:rPr lang="en-US" sz="1600" dirty="0" smtClean="0">
                <a:latin typeface="Times New Roman" pitchFamily="18" charset="0"/>
                <a:cs typeface="Times New Roman" pitchFamily="18" charset="0"/>
              </a:rPr>
              <a:t> vi </a:t>
            </a:r>
            <a:r>
              <a:rPr lang="en-US" sz="1600" dirty="0" err="1" smtClean="0">
                <a:latin typeface="Times New Roman" pitchFamily="18" charset="0"/>
                <a:cs typeface="Times New Roman" pitchFamily="18" charset="0"/>
              </a:rPr>
              <a:t>quy</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định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khoản</a:t>
            </a:r>
            <a:r>
              <a:rPr lang="en-US" sz="1600" dirty="0" smtClean="0">
                <a:latin typeface="Times New Roman" pitchFamily="18" charset="0"/>
                <a:cs typeface="Times New Roman" pitchFamily="18" charset="0"/>
              </a:rPr>
              <a:t> 1.</a:t>
            </a:r>
          </a:p>
          <a:p>
            <a:endParaRPr lang="en-US"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1182"/>
            <a:ext cx="7467600" cy="1143000"/>
          </a:xfrm>
        </p:spPr>
        <p:txBody>
          <a:bodyPr>
            <a:noAutofit/>
          </a:bodyPr>
          <a:lstStyle/>
          <a:p>
            <a:r>
              <a:rPr lang="en-US" sz="1800" b="1" dirty="0" err="1" smtClean="0"/>
              <a:t>Câu</a:t>
            </a:r>
            <a:r>
              <a:rPr lang="en-US" sz="1800" b="1" dirty="0" smtClean="0"/>
              <a:t> 3: </a:t>
            </a:r>
            <a:r>
              <a:rPr lang="en-US" sz="1800" b="1" dirty="0" err="1" smtClean="0"/>
              <a:t>Chiến</a:t>
            </a:r>
            <a:r>
              <a:rPr lang="en-US" sz="1800" b="1" dirty="0" smtClean="0"/>
              <a:t> </a:t>
            </a:r>
            <a:r>
              <a:rPr lang="en-US" sz="1800" b="1" dirty="0" err="1" smtClean="0"/>
              <a:t>lược</a:t>
            </a:r>
            <a:r>
              <a:rPr lang="en-US" sz="1800" b="1" dirty="0" smtClean="0"/>
              <a:t> </a:t>
            </a:r>
            <a:r>
              <a:rPr lang="en-US" sz="1800" b="1" dirty="0" err="1" smtClean="0"/>
              <a:t>quốc</a:t>
            </a:r>
            <a:r>
              <a:rPr lang="en-US" sz="1800" b="1" dirty="0" smtClean="0"/>
              <a:t> </a:t>
            </a:r>
            <a:r>
              <a:rPr lang="en-US" sz="1800" b="1" dirty="0" err="1" smtClean="0"/>
              <a:t>gia</a:t>
            </a:r>
            <a:r>
              <a:rPr lang="en-US" sz="1800" b="1" dirty="0" smtClean="0"/>
              <a:t> </a:t>
            </a:r>
            <a:r>
              <a:rPr lang="en-US" sz="1800" b="1" dirty="0" err="1" smtClean="0"/>
              <a:t>về</a:t>
            </a:r>
            <a:r>
              <a:rPr lang="en-US" sz="1800" b="1" dirty="0" smtClean="0"/>
              <a:t> </a:t>
            </a:r>
            <a:r>
              <a:rPr lang="en-US" sz="1800" b="1" dirty="0" err="1" smtClean="0"/>
              <a:t>bình</a:t>
            </a:r>
            <a:r>
              <a:rPr lang="en-US" sz="1800" b="1" dirty="0" smtClean="0"/>
              <a:t> </a:t>
            </a:r>
            <a:r>
              <a:rPr lang="en-US" sz="1800" b="1" dirty="0" err="1" smtClean="0"/>
              <a:t>đẳng</a:t>
            </a:r>
            <a:r>
              <a:rPr lang="en-US" sz="1800" b="1" dirty="0" smtClean="0"/>
              <a:t> </a:t>
            </a:r>
            <a:r>
              <a:rPr lang="en-US" sz="1800" b="1" dirty="0" err="1" smtClean="0"/>
              <a:t>giới</a:t>
            </a:r>
            <a:r>
              <a:rPr lang="en-US" sz="1800" b="1" dirty="0" smtClean="0"/>
              <a:t> </a:t>
            </a:r>
            <a:r>
              <a:rPr lang="en-US" sz="1800" b="1" dirty="0" err="1" smtClean="0"/>
              <a:t>giai</a:t>
            </a:r>
            <a:r>
              <a:rPr lang="en-US" sz="1800" b="1" dirty="0" smtClean="0"/>
              <a:t> </a:t>
            </a:r>
            <a:r>
              <a:rPr lang="en-US" sz="1800" b="1" dirty="0" err="1" smtClean="0"/>
              <a:t>đoạn</a:t>
            </a:r>
            <a:r>
              <a:rPr lang="en-US" sz="1800" b="1" dirty="0" smtClean="0"/>
              <a:t> 2011-2020 </a:t>
            </a:r>
            <a:r>
              <a:rPr lang="en-US" sz="1800" b="1" dirty="0" err="1" smtClean="0"/>
              <a:t>đặt</a:t>
            </a:r>
            <a:r>
              <a:rPr lang="en-US" sz="1800" b="1" dirty="0" smtClean="0"/>
              <a:t> </a:t>
            </a:r>
            <a:r>
              <a:rPr lang="en-US" sz="1800" b="1" dirty="0" err="1" smtClean="0"/>
              <a:t>ra</a:t>
            </a:r>
            <a:r>
              <a:rPr lang="en-US" sz="1800" b="1" dirty="0" smtClean="0"/>
              <a:t> </a:t>
            </a:r>
            <a:r>
              <a:rPr lang="en-US" sz="1800" b="1" dirty="0" err="1" smtClean="0"/>
              <a:t>mục</a:t>
            </a:r>
            <a:r>
              <a:rPr lang="en-US" sz="1800" b="1" dirty="0" smtClean="0"/>
              <a:t> </a:t>
            </a:r>
            <a:r>
              <a:rPr lang="en-US" sz="1800" b="1" dirty="0" err="1" smtClean="0"/>
              <a:t>tiêu</a:t>
            </a:r>
            <a:r>
              <a:rPr lang="en-US" sz="1800" b="1" dirty="0" smtClean="0"/>
              <a:t>, </a:t>
            </a:r>
            <a:r>
              <a:rPr lang="en-US" sz="1800" b="1" dirty="0" err="1" smtClean="0"/>
              <a:t>chỉ</a:t>
            </a:r>
            <a:r>
              <a:rPr lang="en-US" sz="1800" b="1" dirty="0" smtClean="0"/>
              <a:t> </a:t>
            </a:r>
            <a:r>
              <a:rPr lang="en-US" sz="1800" b="1" dirty="0" err="1" smtClean="0"/>
              <a:t>tiêu</a:t>
            </a:r>
            <a:r>
              <a:rPr lang="en-US" sz="1800" b="1" dirty="0" smtClean="0"/>
              <a:t> </a:t>
            </a:r>
            <a:r>
              <a:rPr lang="en-US" sz="1800" b="1" dirty="0" err="1" smtClean="0"/>
              <a:t>nào</a:t>
            </a:r>
            <a:r>
              <a:rPr lang="en-US" sz="1800" b="1" dirty="0" smtClean="0"/>
              <a:t> </a:t>
            </a:r>
            <a:r>
              <a:rPr lang="en-US" sz="1800" b="1" dirty="0" err="1" smtClean="0"/>
              <a:t>nhằm</a:t>
            </a:r>
            <a:r>
              <a:rPr lang="en-US" sz="1800" b="1" dirty="0" smtClean="0"/>
              <a:t> </a:t>
            </a:r>
            <a:r>
              <a:rPr lang="en-US" sz="1800" b="1" dirty="0" err="1" smtClean="0"/>
              <a:t>thúc</a:t>
            </a:r>
            <a:r>
              <a:rPr lang="en-US" sz="1800" b="1" dirty="0" smtClean="0"/>
              <a:t> </a:t>
            </a:r>
            <a:r>
              <a:rPr lang="en-US" sz="1800" b="1" dirty="0" err="1" smtClean="0"/>
              <a:t>đẩy</a:t>
            </a:r>
            <a:r>
              <a:rPr lang="en-US" sz="1800" b="1" dirty="0" smtClean="0"/>
              <a:t> </a:t>
            </a:r>
            <a:r>
              <a:rPr lang="en-US" sz="1800" b="1" dirty="0" err="1" smtClean="0"/>
              <a:t>bình</a:t>
            </a:r>
            <a:r>
              <a:rPr lang="en-US" sz="1800" b="1" dirty="0" smtClean="0"/>
              <a:t> </a:t>
            </a:r>
            <a:r>
              <a:rPr lang="en-US" sz="1800" b="1" dirty="0" err="1" smtClean="0"/>
              <a:t>đẳng</a:t>
            </a:r>
            <a:r>
              <a:rPr lang="en-US" sz="1800" b="1" dirty="0" smtClean="0"/>
              <a:t> </a:t>
            </a:r>
            <a:r>
              <a:rPr lang="en-US" sz="1800" b="1" dirty="0" err="1" smtClean="0"/>
              <a:t>giới</a:t>
            </a:r>
            <a:r>
              <a:rPr lang="en-US" sz="1800" b="1" dirty="0" smtClean="0"/>
              <a:t> </a:t>
            </a:r>
            <a:r>
              <a:rPr lang="en-US" sz="1800" b="1" dirty="0" err="1" smtClean="0"/>
              <a:t>trong</a:t>
            </a:r>
            <a:r>
              <a:rPr lang="en-US" sz="1800" b="1" dirty="0" smtClean="0"/>
              <a:t> </a:t>
            </a:r>
            <a:r>
              <a:rPr lang="en-US" sz="1800" b="1" dirty="0" err="1" smtClean="0"/>
              <a:t>lĩnh</a:t>
            </a:r>
            <a:r>
              <a:rPr lang="en-US" sz="1800" b="1" dirty="0" smtClean="0"/>
              <a:t> </a:t>
            </a:r>
            <a:r>
              <a:rPr lang="en-US" sz="1800" b="1" dirty="0" err="1" smtClean="0"/>
              <a:t>vực</a:t>
            </a:r>
            <a:r>
              <a:rPr lang="en-US" sz="1800" b="1" dirty="0" smtClean="0"/>
              <a:t> </a:t>
            </a:r>
            <a:r>
              <a:rPr lang="en-US" sz="1800" b="1" dirty="0" err="1" smtClean="0"/>
              <a:t>chính</a:t>
            </a:r>
            <a:r>
              <a:rPr lang="en-US" sz="1800" b="1" dirty="0" smtClean="0"/>
              <a:t> </a:t>
            </a:r>
            <a:r>
              <a:rPr lang="en-US" sz="1800" b="1" dirty="0" err="1" smtClean="0"/>
              <a:t>trị</a:t>
            </a:r>
            <a:r>
              <a:rPr lang="en-US" sz="1800" b="1" dirty="0" smtClean="0"/>
              <a:t>? </a:t>
            </a:r>
            <a:r>
              <a:rPr lang="en-US" sz="1800" b="1" dirty="0" err="1" smtClean="0"/>
              <a:t>Bằng</a:t>
            </a:r>
            <a:r>
              <a:rPr lang="en-US" sz="1800" b="1" dirty="0" smtClean="0"/>
              <a:t> </a:t>
            </a:r>
            <a:r>
              <a:rPr lang="en-US" sz="1800" b="1" dirty="0" err="1" smtClean="0"/>
              <a:t>hiểu</a:t>
            </a:r>
            <a:r>
              <a:rPr lang="en-US" sz="1800" b="1" dirty="0" smtClean="0"/>
              <a:t> </a:t>
            </a:r>
            <a:r>
              <a:rPr lang="en-US" sz="1800" b="1" dirty="0" err="1" smtClean="0"/>
              <a:t>biết</a:t>
            </a:r>
            <a:r>
              <a:rPr lang="en-US" sz="1800" b="1" dirty="0" smtClean="0"/>
              <a:t> </a:t>
            </a:r>
            <a:r>
              <a:rPr lang="en-US" sz="1800" b="1" dirty="0" err="1" smtClean="0"/>
              <a:t>của</a:t>
            </a:r>
            <a:r>
              <a:rPr lang="en-US" sz="1800" b="1" dirty="0" smtClean="0"/>
              <a:t> </a:t>
            </a:r>
            <a:r>
              <a:rPr lang="en-US" sz="1800" b="1" dirty="0" err="1" smtClean="0"/>
              <a:t>mình</a:t>
            </a:r>
            <a:r>
              <a:rPr lang="en-US" sz="1800" b="1" dirty="0" smtClean="0"/>
              <a:t> </a:t>
            </a:r>
            <a:r>
              <a:rPr lang="en-US" sz="1800" b="1" dirty="0" err="1" smtClean="0"/>
              <a:t>hãy</a:t>
            </a:r>
            <a:r>
              <a:rPr lang="en-US" sz="1800" b="1" dirty="0" smtClean="0"/>
              <a:t> </a:t>
            </a:r>
            <a:r>
              <a:rPr lang="en-US" sz="1800" b="1" dirty="0" err="1" smtClean="0"/>
              <a:t>nêu</a:t>
            </a:r>
            <a:r>
              <a:rPr lang="en-US" sz="1800" b="1" dirty="0" smtClean="0"/>
              <a:t> </a:t>
            </a:r>
            <a:r>
              <a:rPr lang="en-US" sz="1800" b="1" dirty="0" err="1" smtClean="0"/>
              <a:t>tên</a:t>
            </a:r>
            <a:r>
              <a:rPr lang="en-US" sz="1800" b="1" dirty="0" smtClean="0"/>
              <a:t> </a:t>
            </a:r>
            <a:r>
              <a:rPr lang="en-US" sz="1800" b="1" dirty="0" err="1" smtClean="0"/>
              <a:t>đầy</a:t>
            </a:r>
            <a:r>
              <a:rPr lang="en-US" sz="1800" b="1" dirty="0" smtClean="0"/>
              <a:t> </a:t>
            </a:r>
            <a:r>
              <a:rPr lang="en-US" sz="1800" b="1" dirty="0" err="1" smtClean="0"/>
              <a:t>đủ</a:t>
            </a:r>
            <a:r>
              <a:rPr lang="en-US" sz="1800" b="1" dirty="0" smtClean="0"/>
              <a:t> </a:t>
            </a:r>
            <a:r>
              <a:rPr lang="en-US" sz="1800" b="1" dirty="0" err="1" smtClean="0"/>
              <a:t>của</a:t>
            </a:r>
            <a:r>
              <a:rPr lang="en-US" sz="1800" b="1" dirty="0" smtClean="0"/>
              <a:t> </a:t>
            </a:r>
            <a:r>
              <a:rPr lang="en-US" sz="1800" b="1" dirty="0" err="1" smtClean="0"/>
              <a:t>các</a:t>
            </a:r>
            <a:r>
              <a:rPr lang="en-US" sz="1800" b="1" dirty="0" smtClean="0"/>
              <a:t> </a:t>
            </a:r>
            <a:r>
              <a:rPr lang="en-US" sz="1800" b="1" dirty="0" err="1" smtClean="0"/>
              <a:t>vị</a:t>
            </a:r>
            <a:r>
              <a:rPr lang="en-US" sz="1800" b="1" dirty="0" smtClean="0"/>
              <a:t> </a:t>
            </a:r>
            <a:r>
              <a:rPr lang="en-US" sz="1800" b="1" dirty="0" err="1" smtClean="0"/>
              <a:t>lãnh</a:t>
            </a:r>
            <a:r>
              <a:rPr lang="en-US" sz="1800" b="1" dirty="0" smtClean="0"/>
              <a:t> </a:t>
            </a:r>
            <a:r>
              <a:rPr lang="en-US" sz="1800" b="1" dirty="0" err="1" smtClean="0"/>
              <a:t>đạo</a:t>
            </a:r>
            <a:r>
              <a:rPr lang="en-US" sz="1800" b="1" dirty="0" smtClean="0"/>
              <a:t> </a:t>
            </a:r>
            <a:r>
              <a:rPr lang="en-US" sz="1800" b="1" dirty="0" err="1" smtClean="0"/>
              <a:t>nữ</a:t>
            </a:r>
            <a:r>
              <a:rPr lang="en-US" sz="1800" b="1" dirty="0" smtClean="0"/>
              <a:t> </a:t>
            </a:r>
            <a:r>
              <a:rPr lang="en-US" sz="1800" b="1" dirty="0" err="1" smtClean="0"/>
              <a:t>cấp</a:t>
            </a:r>
            <a:r>
              <a:rPr lang="en-US" sz="1800" b="1" dirty="0" smtClean="0"/>
              <a:t> </a:t>
            </a:r>
            <a:r>
              <a:rPr lang="en-US" sz="1800" b="1" dirty="0" err="1" smtClean="0"/>
              <a:t>cao</a:t>
            </a:r>
            <a:r>
              <a:rPr lang="en-US" sz="1800" b="1" dirty="0" smtClean="0"/>
              <a:t> </a:t>
            </a:r>
            <a:r>
              <a:rPr lang="en-US" sz="1800" b="1" dirty="0" err="1" smtClean="0"/>
              <a:t>hiện</a:t>
            </a:r>
            <a:r>
              <a:rPr lang="en-US" sz="1800" b="1" dirty="0" smtClean="0"/>
              <a:t> nay </a:t>
            </a:r>
            <a:r>
              <a:rPr lang="en-US" sz="1800" b="1" dirty="0" err="1" smtClean="0"/>
              <a:t>của</a:t>
            </a:r>
            <a:r>
              <a:rPr lang="en-US" sz="1800" b="1" dirty="0" smtClean="0"/>
              <a:t> </a:t>
            </a:r>
            <a:r>
              <a:rPr lang="en-US" sz="1800" b="1" dirty="0" err="1" smtClean="0"/>
              <a:t>Đảng</a:t>
            </a:r>
            <a:r>
              <a:rPr lang="en-US" sz="1800" b="1" dirty="0" smtClean="0"/>
              <a:t> </a:t>
            </a:r>
            <a:r>
              <a:rPr lang="en-US" sz="1800" b="1" dirty="0" err="1" smtClean="0"/>
              <a:t>và</a:t>
            </a:r>
            <a:r>
              <a:rPr lang="en-US" sz="1800" b="1" dirty="0" smtClean="0"/>
              <a:t> </a:t>
            </a:r>
            <a:r>
              <a:rPr lang="en-US" sz="1800" b="1" dirty="0" err="1" smtClean="0"/>
              <a:t>Nhà</a:t>
            </a:r>
            <a:r>
              <a:rPr lang="en-US" sz="1800" b="1" dirty="0" smtClean="0"/>
              <a:t> </a:t>
            </a:r>
            <a:r>
              <a:rPr lang="en-US" sz="1800" b="1" dirty="0" err="1" smtClean="0"/>
              <a:t>nước</a:t>
            </a:r>
            <a:r>
              <a:rPr lang="en-US" sz="1800" b="1" dirty="0" smtClean="0"/>
              <a:t> </a:t>
            </a:r>
            <a:r>
              <a:rPr lang="en-US" sz="1800" b="1" dirty="0" err="1" smtClean="0"/>
              <a:t>ta</a:t>
            </a:r>
            <a:r>
              <a:rPr lang="en-US" sz="1800" b="1" dirty="0" smtClean="0"/>
              <a:t>.</a:t>
            </a:r>
            <a:r>
              <a:rPr lang="en-US" sz="1800" dirty="0" smtClean="0"/>
              <a:t/>
            </a:r>
            <a:br>
              <a:rPr lang="en-US" sz="1800" dirty="0" smtClean="0"/>
            </a:br>
            <a:endParaRPr lang="en-US" sz="1800" dirty="0"/>
          </a:p>
        </p:txBody>
      </p:sp>
      <p:sp>
        <p:nvSpPr>
          <p:cNvPr id="3" name="Content Placeholder 2"/>
          <p:cNvSpPr>
            <a:spLocks noGrp="1"/>
          </p:cNvSpPr>
          <p:nvPr>
            <p:ph sz="quarter" idx="1"/>
          </p:nvPr>
        </p:nvSpPr>
        <p:spPr>
          <a:xfrm>
            <a:off x="457200" y="1804182"/>
            <a:ext cx="7467600" cy="4669770"/>
          </a:xfrm>
        </p:spPr>
        <p:txBody>
          <a:bodyPr>
            <a:normAutofit fontScale="85000" lnSpcReduction="10000"/>
          </a:bodyPr>
          <a:lstStyle/>
          <a:p>
            <a:r>
              <a:rPr lang="en-US" dirty="0" err="1" smtClean="0"/>
              <a:t>Thủ</a:t>
            </a:r>
            <a:r>
              <a:rPr lang="en-US" dirty="0" smtClean="0"/>
              <a:t> </a:t>
            </a:r>
            <a:r>
              <a:rPr lang="en-US" dirty="0" err="1" smtClean="0"/>
              <a:t>tướng</a:t>
            </a:r>
            <a:r>
              <a:rPr lang="en-US" dirty="0" smtClean="0"/>
              <a:t> </a:t>
            </a:r>
            <a:r>
              <a:rPr lang="en-US" dirty="0" err="1" smtClean="0"/>
              <a:t>Chính</a:t>
            </a:r>
            <a:r>
              <a:rPr lang="en-US" dirty="0" smtClean="0"/>
              <a:t> </a:t>
            </a:r>
            <a:r>
              <a:rPr lang="en-US" dirty="0" err="1" smtClean="0"/>
              <a:t>phủ</a:t>
            </a:r>
            <a:r>
              <a:rPr lang="en-US" dirty="0" smtClean="0"/>
              <a:t> </a:t>
            </a:r>
            <a:r>
              <a:rPr lang="en-US" dirty="0" err="1" smtClean="0"/>
              <a:t>đã</a:t>
            </a:r>
            <a:r>
              <a:rPr lang="en-US" dirty="0" smtClean="0"/>
              <a:t> </a:t>
            </a:r>
            <a:r>
              <a:rPr lang="en-US" dirty="0" err="1" smtClean="0"/>
              <a:t>ký</a:t>
            </a:r>
            <a:r>
              <a:rPr lang="en-US" dirty="0" smtClean="0"/>
              <a:t> </a:t>
            </a:r>
            <a:r>
              <a:rPr lang="en-US" dirty="0" err="1" smtClean="0"/>
              <a:t>Quyết</a:t>
            </a:r>
            <a:r>
              <a:rPr lang="en-US" dirty="0" smtClean="0"/>
              <a:t> </a:t>
            </a:r>
            <a:r>
              <a:rPr lang="en-US" dirty="0" err="1" smtClean="0"/>
              <a:t>định</a:t>
            </a:r>
            <a:r>
              <a:rPr lang="en-US" dirty="0" smtClean="0"/>
              <a:t> </a:t>
            </a:r>
            <a:r>
              <a:rPr lang="en-US" dirty="0" err="1" smtClean="0"/>
              <a:t>số</a:t>
            </a:r>
            <a:r>
              <a:rPr lang="en-US" dirty="0" smtClean="0"/>
              <a:t> 2351/QĐ-</a:t>
            </a:r>
            <a:r>
              <a:rPr lang="en-US" dirty="0" err="1" smtClean="0"/>
              <a:t>TTg</a:t>
            </a:r>
            <a:r>
              <a:rPr lang="en-US" dirty="0" smtClean="0"/>
              <a:t> </a:t>
            </a:r>
            <a:r>
              <a:rPr lang="en-US" dirty="0" err="1" smtClean="0"/>
              <a:t>phê</a:t>
            </a:r>
            <a:r>
              <a:rPr lang="en-US" dirty="0" smtClean="0"/>
              <a:t> </a:t>
            </a:r>
            <a:r>
              <a:rPr lang="en-US" dirty="0" err="1" smtClean="0"/>
              <a:t>duyệt</a:t>
            </a:r>
            <a:r>
              <a:rPr lang="en-US" dirty="0" smtClean="0"/>
              <a:t> </a:t>
            </a:r>
            <a:r>
              <a:rPr lang="en-US" dirty="0" err="1" smtClean="0"/>
              <a:t>Chiến</a:t>
            </a:r>
            <a:r>
              <a:rPr lang="en-US" dirty="0" smtClean="0"/>
              <a:t> </a:t>
            </a:r>
            <a:r>
              <a:rPr lang="en-US" dirty="0" err="1" smtClean="0"/>
              <a:t>lược</a:t>
            </a:r>
            <a:r>
              <a:rPr lang="en-US" dirty="0" smtClean="0"/>
              <a:t> </a:t>
            </a:r>
            <a:r>
              <a:rPr lang="en-US" dirty="0" err="1" smtClean="0"/>
              <a:t>quốc</a:t>
            </a:r>
            <a:r>
              <a:rPr lang="en-US" dirty="0" smtClean="0"/>
              <a:t> </a:t>
            </a:r>
            <a:r>
              <a:rPr lang="en-US" dirty="0" err="1" smtClean="0"/>
              <a:t>gia</a:t>
            </a:r>
            <a:r>
              <a:rPr lang="en-US" dirty="0" smtClean="0"/>
              <a:t> </a:t>
            </a:r>
            <a:r>
              <a:rPr lang="en-US" dirty="0" err="1" smtClean="0"/>
              <a:t>về</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giới</a:t>
            </a:r>
            <a:r>
              <a:rPr lang="en-US" dirty="0" smtClean="0"/>
              <a:t> </a:t>
            </a:r>
            <a:r>
              <a:rPr lang="en-US" dirty="0" err="1" smtClean="0"/>
              <a:t>giai</a:t>
            </a:r>
            <a:r>
              <a:rPr lang="en-US" dirty="0" smtClean="0"/>
              <a:t> </a:t>
            </a:r>
            <a:r>
              <a:rPr lang="en-US" dirty="0" err="1" smtClean="0"/>
              <a:t>đoạn</a:t>
            </a:r>
            <a:r>
              <a:rPr lang="en-US" dirty="0" smtClean="0"/>
              <a:t> 2011 - 2020 </a:t>
            </a:r>
            <a:r>
              <a:rPr lang="en-US" dirty="0" err="1" smtClean="0"/>
              <a:t>với</a:t>
            </a:r>
            <a:r>
              <a:rPr lang="en-US" dirty="0" smtClean="0"/>
              <a:t> </a:t>
            </a:r>
            <a:r>
              <a:rPr lang="en-US" dirty="0" err="1" smtClean="0"/>
              <a:t>mục</a:t>
            </a:r>
            <a:r>
              <a:rPr lang="en-US" dirty="0" smtClean="0"/>
              <a:t> </a:t>
            </a:r>
            <a:r>
              <a:rPr lang="en-US" dirty="0" err="1" smtClean="0"/>
              <a:t>tiêu</a:t>
            </a:r>
            <a:r>
              <a:rPr lang="en-US" dirty="0" smtClean="0"/>
              <a:t> </a:t>
            </a:r>
            <a:r>
              <a:rPr lang="en-US" dirty="0" err="1" smtClean="0"/>
              <a:t>giảm</a:t>
            </a:r>
            <a:r>
              <a:rPr lang="en-US" dirty="0" smtClean="0"/>
              <a:t> </a:t>
            </a:r>
            <a:r>
              <a:rPr lang="en-US" dirty="0" err="1" smtClean="0"/>
              <a:t>khoảng</a:t>
            </a:r>
            <a:r>
              <a:rPr lang="en-US" dirty="0" smtClean="0"/>
              <a:t> </a:t>
            </a:r>
            <a:r>
              <a:rPr lang="en-US" dirty="0" err="1" smtClean="0"/>
              <a:t>cách</a:t>
            </a:r>
            <a:r>
              <a:rPr lang="en-US" dirty="0" smtClean="0"/>
              <a:t> </a:t>
            </a:r>
            <a:r>
              <a:rPr lang="en-US" dirty="0" err="1" smtClean="0"/>
              <a:t>giới</a:t>
            </a:r>
            <a:r>
              <a:rPr lang="en-US" dirty="0" smtClean="0"/>
              <a:t> </a:t>
            </a:r>
            <a:r>
              <a:rPr lang="en-US" dirty="0" err="1" smtClean="0"/>
              <a:t>trong</a:t>
            </a:r>
            <a:r>
              <a:rPr lang="en-US" dirty="0" smtClean="0"/>
              <a:t> </a:t>
            </a:r>
            <a:r>
              <a:rPr lang="en-US" dirty="0" err="1" smtClean="0"/>
              <a:t>lĩnh</a:t>
            </a:r>
            <a:r>
              <a:rPr lang="en-US" dirty="0" smtClean="0"/>
              <a:t> </a:t>
            </a:r>
            <a:r>
              <a:rPr lang="en-US" dirty="0" err="1" smtClean="0"/>
              <a:t>vực</a:t>
            </a:r>
            <a:r>
              <a:rPr lang="en-US" dirty="0" smtClean="0"/>
              <a:t> </a:t>
            </a:r>
            <a:r>
              <a:rPr lang="en-US" dirty="0" err="1" smtClean="0"/>
              <a:t>kinh</a:t>
            </a:r>
            <a:r>
              <a:rPr lang="en-US" dirty="0" smtClean="0"/>
              <a:t> </a:t>
            </a:r>
            <a:r>
              <a:rPr lang="en-US" dirty="0" err="1" smtClean="0"/>
              <a:t>tế</a:t>
            </a:r>
            <a:r>
              <a:rPr lang="en-US" dirty="0" smtClean="0"/>
              <a:t>, </a:t>
            </a:r>
            <a:r>
              <a:rPr lang="en-US" dirty="0" err="1" smtClean="0"/>
              <a:t>lao</a:t>
            </a:r>
            <a:r>
              <a:rPr lang="en-US" dirty="0" smtClean="0"/>
              <a:t> </a:t>
            </a:r>
            <a:r>
              <a:rPr lang="en-US" dirty="0" err="1" smtClean="0"/>
              <a:t>động</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tăng</a:t>
            </a:r>
            <a:r>
              <a:rPr lang="en-US" dirty="0" smtClean="0"/>
              <a:t> </a:t>
            </a:r>
            <a:r>
              <a:rPr lang="en-US" dirty="0" err="1" smtClean="0"/>
              <a:t>cường</a:t>
            </a:r>
            <a:r>
              <a:rPr lang="en-US" dirty="0" smtClean="0"/>
              <a:t> </a:t>
            </a:r>
            <a:r>
              <a:rPr lang="en-US" dirty="0" err="1" smtClean="0"/>
              <a:t>sự</a:t>
            </a:r>
            <a:r>
              <a:rPr lang="en-US" dirty="0" smtClean="0"/>
              <a:t> </a:t>
            </a:r>
            <a:r>
              <a:rPr lang="en-US" dirty="0" err="1" smtClean="0"/>
              <a:t>tham</a:t>
            </a:r>
            <a:r>
              <a:rPr lang="en-US" dirty="0" smtClean="0"/>
              <a:t> </a:t>
            </a:r>
            <a:r>
              <a:rPr lang="en-US" dirty="0" err="1" smtClean="0"/>
              <a:t>gia</a:t>
            </a:r>
            <a:r>
              <a:rPr lang="en-US" dirty="0" smtClean="0"/>
              <a:t> </a:t>
            </a:r>
            <a:r>
              <a:rPr lang="en-US" dirty="0" err="1" smtClean="0"/>
              <a:t>của</a:t>
            </a:r>
            <a:r>
              <a:rPr lang="en-US" dirty="0" smtClean="0"/>
              <a:t> </a:t>
            </a:r>
            <a:r>
              <a:rPr lang="en-US" dirty="0" err="1" smtClean="0"/>
              <a:t>phụ</a:t>
            </a:r>
            <a:r>
              <a:rPr lang="en-US" dirty="0" smtClean="0"/>
              <a:t> </a:t>
            </a:r>
            <a:r>
              <a:rPr lang="en-US" dirty="0" err="1" smtClean="0"/>
              <a:t>nữ</a:t>
            </a:r>
            <a:r>
              <a:rPr lang="en-US" dirty="0" smtClean="0"/>
              <a:t> </a:t>
            </a:r>
            <a:r>
              <a:rPr lang="en-US" dirty="0" err="1" smtClean="0"/>
              <a:t>vào</a:t>
            </a:r>
            <a:r>
              <a:rPr lang="en-US" dirty="0" smtClean="0"/>
              <a:t> </a:t>
            </a:r>
            <a:r>
              <a:rPr lang="en-US" dirty="0" err="1" smtClean="0"/>
              <a:t>các</a:t>
            </a:r>
            <a:r>
              <a:rPr lang="en-US" dirty="0" smtClean="0"/>
              <a:t> </a:t>
            </a:r>
            <a:r>
              <a:rPr lang="en-US" dirty="0" err="1" smtClean="0"/>
              <a:t>vị</a:t>
            </a:r>
            <a:r>
              <a:rPr lang="en-US" dirty="0" smtClean="0"/>
              <a:t> </a:t>
            </a:r>
            <a:r>
              <a:rPr lang="en-US" dirty="0" err="1" smtClean="0"/>
              <a:t>trí</a:t>
            </a:r>
            <a:r>
              <a:rPr lang="en-US" dirty="0" smtClean="0"/>
              <a:t> </a:t>
            </a:r>
            <a:r>
              <a:rPr lang="en-US" dirty="0" err="1" smtClean="0"/>
              <a:t>quản</a:t>
            </a:r>
            <a:r>
              <a:rPr lang="en-US" dirty="0" smtClean="0"/>
              <a:t> </a:t>
            </a:r>
            <a:r>
              <a:rPr lang="en-US" dirty="0" err="1" smtClean="0"/>
              <a:t>lý</a:t>
            </a:r>
            <a:r>
              <a:rPr lang="en-US" dirty="0" smtClean="0"/>
              <a:t>, </a:t>
            </a:r>
            <a:r>
              <a:rPr lang="en-US" dirty="0" err="1" smtClean="0"/>
              <a:t>lãnh</a:t>
            </a:r>
            <a:r>
              <a:rPr lang="en-US" dirty="0" smtClean="0"/>
              <a:t> </a:t>
            </a:r>
            <a:r>
              <a:rPr lang="en-US" dirty="0" err="1" smtClean="0"/>
              <a:t>đạo</a:t>
            </a:r>
            <a:r>
              <a:rPr lang="en-US" dirty="0" smtClean="0"/>
              <a:t>, </a:t>
            </a:r>
            <a:r>
              <a:rPr lang="en-US" dirty="0" err="1" smtClean="0"/>
              <a:t>nhằm</a:t>
            </a:r>
            <a:r>
              <a:rPr lang="en-US" dirty="0" smtClean="0"/>
              <a:t> </a:t>
            </a:r>
            <a:r>
              <a:rPr lang="en-US" dirty="0" err="1" smtClean="0"/>
              <a:t>từng</a:t>
            </a:r>
            <a:r>
              <a:rPr lang="en-US" dirty="0" smtClean="0"/>
              <a:t> </a:t>
            </a:r>
            <a:r>
              <a:rPr lang="en-US" dirty="0" err="1" smtClean="0"/>
              <a:t>bước</a:t>
            </a:r>
            <a:r>
              <a:rPr lang="en-US" dirty="0" smtClean="0"/>
              <a:t> </a:t>
            </a:r>
            <a:r>
              <a:rPr lang="en-US" dirty="0" err="1" smtClean="0"/>
              <a:t>giảm</a:t>
            </a:r>
            <a:r>
              <a:rPr lang="en-US" dirty="0" smtClean="0"/>
              <a:t> </a:t>
            </a:r>
            <a:r>
              <a:rPr lang="en-US" dirty="0" err="1" smtClean="0"/>
              <a:t>dần</a:t>
            </a:r>
            <a:r>
              <a:rPr lang="en-US" dirty="0" smtClean="0"/>
              <a:t> </a:t>
            </a:r>
            <a:r>
              <a:rPr lang="en-US" dirty="0" err="1" smtClean="0"/>
              <a:t>khoảng</a:t>
            </a:r>
            <a:r>
              <a:rPr lang="en-US" dirty="0" smtClean="0"/>
              <a:t> </a:t>
            </a:r>
            <a:r>
              <a:rPr lang="en-US" dirty="0" err="1" smtClean="0"/>
              <a:t>cách</a:t>
            </a:r>
            <a:r>
              <a:rPr lang="en-US" dirty="0" smtClean="0"/>
              <a:t> </a:t>
            </a:r>
            <a:r>
              <a:rPr lang="en-US" dirty="0" err="1" smtClean="0"/>
              <a:t>giới</a:t>
            </a:r>
            <a:r>
              <a:rPr lang="en-US" dirty="0" smtClean="0"/>
              <a:t> </a:t>
            </a:r>
            <a:r>
              <a:rPr lang="en-US" dirty="0" err="1" smtClean="0"/>
              <a:t>trong</a:t>
            </a:r>
            <a:r>
              <a:rPr lang="en-US" dirty="0" smtClean="0"/>
              <a:t> </a:t>
            </a:r>
            <a:r>
              <a:rPr lang="en-US" dirty="0" err="1" smtClean="0"/>
              <a:t>lĩnh</a:t>
            </a:r>
            <a:r>
              <a:rPr lang="en-US" dirty="0" smtClean="0"/>
              <a:t> </a:t>
            </a:r>
            <a:r>
              <a:rPr lang="en-US" dirty="0" err="1" smtClean="0"/>
              <a:t>vực</a:t>
            </a:r>
            <a:r>
              <a:rPr lang="en-US" dirty="0" smtClean="0"/>
              <a:t> </a:t>
            </a:r>
            <a:r>
              <a:rPr lang="en-US" dirty="0" err="1" smtClean="0"/>
              <a:t>chính</a:t>
            </a:r>
            <a:r>
              <a:rPr lang="en-US" dirty="0" smtClean="0"/>
              <a:t> </a:t>
            </a:r>
            <a:r>
              <a:rPr lang="en-US" dirty="0" err="1" smtClean="0"/>
              <a:t>trị</a:t>
            </a:r>
            <a:r>
              <a:rPr lang="en-US" dirty="0" smtClean="0"/>
              <a:t>.</a:t>
            </a:r>
          </a:p>
          <a:p>
            <a:r>
              <a:rPr lang="en-US" dirty="0" smtClean="0"/>
              <a:t>Theo </a:t>
            </a:r>
            <a:r>
              <a:rPr lang="en-US" dirty="0" err="1" smtClean="0"/>
              <a:t>đó</a:t>
            </a:r>
            <a:r>
              <a:rPr lang="en-US" dirty="0" smtClean="0"/>
              <a:t>, </a:t>
            </a:r>
            <a:r>
              <a:rPr lang="en-US" dirty="0" err="1" smtClean="0"/>
              <a:t>hàng</a:t>
            </a:r>
            <a:r>
              <a:rPr lang="en-US" dirty="0" smtClean="0"/>
              <a:t> </a:t>
            </a:r>
            <a:r>
              <a:rPr lang="en-US" dirty="0" err="1" smtClean="0"/>
              <a:t>năm</a:t>
            </a:r>
            <a:r>
              <a:rPr lang="en-US" dirty="0" smtClean="0"/>
              <a:t>, </a:t>
            </a:r>
            <a:r>
              <a:rPr lang="en-US" dirty="0" err="1" smtClean="0"/>
              <a:t>trong</a:t>
            </a:r>
            <a:r>
              <a:rPr lang="en-US" dirty="0" smtClean="0"/>
              <a:t> </a:t>
            </a:r>
            <a:r>
              <a:rPr lang="en-US" dirty="0" err="1" smtClean="0"/>
              <a:t>tổng</a:t>
            </a:r>
            <a:r>
              <a:rPr lang="en-US" dirty="0" smtClean="0"/>
              <a:t> </a:t>
            </a:r>
            <a:r>
              <a:rPr lang="en-US" dirty="0" err="1" smtClean="0"/>
              <a:t>số</a:t>
            </a:r>
            <a:r>
              <a:rPr lang="en-US" dirty="0" smtClean="0"/>
              <a:t> </a:t>
            </a:r>
            <a:r>
              <a:rPr lang="en-US" dirty="0" err="1" smtClean="0"/>
              <a:t>người</a:t>
            </a:r>
            <a:r>
              <a:rPr lang="en-US" dirty="0" smtClean="0"/>
              <a:t> </a:t>
            </a:r>
            <a:r>
              <a:rPr lang="en-US" dirty="0" err="1" smtClean="0"/>
              <a:t>được</a:t>
            </a:r>
            <a:r>
              <a:rPr lang="en-US" dirty="0" smtClean="0"/>
              <a:t> </a:t>
            </a:r>
            <a:r>
              <a:rPr lang="en-US" dirty="0" err="1" smtClean="0"/>
              <a:t>tạo</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mới</a:t>
            </a:r>
            <a:r>
              <a:rPr lang="en-US" dirty="0" smtClean="0"/>
              <a:t>, </a:t>
            </a:r>
            <a:r>
              <a:rPr lang="en-US" dirty="0" err="1" smtClean="0"/>
              <a:t>bảo</a:t>
            </a:r>
            <a:r>
              <a:rPr lang="en-US" dirty="0" smtClean="0"/>
              <a:t> </a:t>
            </a:r>
            <a:r>
              <a:rPr lang="en-US" dirty="0" err="1" smtClean="0"/>
              <a:t>đảm</a:t>
            </a:r>
            <a:r>
              <a:rPr lang="en-US" dirty="0" smtClean="0"/>
              <a:t> </a:t>
            </a:r>
            <a:r>
              <a:rPr lang="en-US" dirty="0" err="1" smtClean="0"/>
              <a:t>ít</a:t>
            </a:r>
            <a:r>
              <a:rPr lang="en-US" dirty="0" smtClean="0"/>
              <a:t> </a:t>
            </a:r>
            <a:r>
              <a:rPr lang="en-US" dirty="0" err="1" smtClean="0"/>
              <a:t>nhất</a:t>
            </a:r>
            <a:r>
              <a:rPr lang="en-US" dirty="0" smtClean="0"/>
              <a:t> 40% </a:t>
            </a:r>
            <a:r>
              <a:rPr lang="en-US" dirty="0" err="1" smtClean="0"/>
              <a:t>cho</a:t>
            </a:r>
            <a:r>
              <a:rPr lang="en-US" dirty="0" smtClean="0"/>
              <a:t> </a:t>
            </a:r>
            <a:r>
              <a:rPr lang="en-US" dirty="0" err="1" smtClean="0"/>
              <a:t>mỗi</a:t>
            </a:r>
            <a:r>
              <a:rPr lang="en-US" dirty="0" smtClean="0"/>
              <a:t> </a:t>
            </a:r>
            <a:r>
              <a:rPr lang="en-US" dirty="0" err="1" smtClean="0"/>
              <a:t>giới</a:t>
            </a:r>
            <a:r>
              <a:rPr lang="en-US" dirty="0" smtClean="0"/>
              <a:t> (</a:t>
            </a:r>
            <a:r>
              <a:rPr lang="en-US" dirty="0" err="1" smtClean="0"/>
              <a:t>nam</a:t>
            </a:r>
            <a:r>
              <a:rPr lang="en-US" dirty="0" smtClean="0"/>
              <a:t> </a:t>
            </a:r>
            <a:r>
              <a:rPr lang="en-US" dirty="0" err="1" smtClean="0"/>
              <a:t>và</a:t>
            </a:r>
            <a:r>
              <a:rPr lang="en-US" dirty="0" smtClean="0"/>
              <a:t> </a:t>
            </a:r>
            <a:r>
              <a:rPr lang="en-US" dirty="0" err="1" smtClean="0"/>
              <a:t>nữ</a:t>
            </a:r>
            <a:r>
              <a:rPr lang="en-US" dirty="0" smtClean="0"/>
              <a:t>). </a:t>
            </a:r>
            <a:r>
              <a:rPr lang="en-US" dirty="0" err="1" smtClean="0"/>
              <a:t>Tỷ</a:t>
            </a:r>
            <a:r>
              <a:rPr lang="en-US" dirty="0" smtClean="0"/>
              <a:t> </a:t>
            </a:r>
            <a:r>
              <a:rPr lang="en-US" dirty="0" err="1" smtClean="0"/>
              <a:t>lệ</a:t>
            </a:r>
            <a:r>
              <a:rPr lang="en-US" dirty="0" smtClean="0"/>
              <a:t> </a:t>
            </a:r>
            <a:r>
              <a:rPr lang="en-US" dirty="0" err="1" smtClean="0"/>
              <a:t>nữ</a:t>
            </a:r>
            <a:r>
              <a:rPr lang="en-US" dirty="0" smtClean="0"/>
              <a:t> </a:t>
            </a:r>
            <a:r>
              <a:rPr lang="en-US" dirty="0" err="1" smtClean="0"/>
              <a:t>làm</a:t>
            </a:r>
            <a:r>
              <a:rPr lang="en-US" dirty="0" smtClean="0"/>
              <a:t> </a:t>
            </a:r>
            <a:r>
              <a:rPr lang="en-US" dirty="0" err="1" smtClean="0"/>
              <a:t>chủ</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đạt</a:t>
            </a:r>
            <a:r>
              <a:rPr lang="en-US" dirty="0" smtClean="0"/>
              <a:t> 30% </a:t>
            </a:r>
            <a:r>
              <a:rPr lang="en-US" dirty="0" err="1" smtClean="0"/>
              <a:t>vào</a:t>
            </a:r>
            <a:r>
              <a:rPr lang="en-US" dirty="0" smtClean="0"/>
              <a:t> </a:t>
            </a:r>
            <a:r>
              <a:rPr lang="en-US" dirty="0" err="1" smtClean="0"/>
              <a:t>năm</a:t>
            </a:r>
            <a:r>
              <a:rPr lang="en-US" dirty="0" smtClean="0"/>
              <a:t> 2015 </a:t>
            </a:r>
            <a:r>
              <a:rPr lang="en-US" dirty="0" err="1" smtClean="0"/>
              <a:t>và</a:t>
            </a:r>
            <a:r>
              <a:rPr lang="en-US" dirty="0" smtClean="0"/>
              <a:t> </a:t>
            </a:r>
            <a:r>
              <a:rPr lang="en-US" dirty="0" err="1" smtClean="0"/>
              <a:t>từ</a:t>
            </a:r>
            <a:r>
              <a:rPr lang="en-US" dirty="0" smtClean="0"/>
              <a:t> 35% </a:t>
            </a:r>
            <a:r>
              <a:rPr lang="en-US" dirty="0" err="1" smtClean="0"/>
              <a:t>trở</a:t>
            </a:r>
            <a:r>
              <a:rPr lang="en-US" dirty="0" smtClean="0"/>
              <a:t> </a:t>
            </a:r>
            <a:r>
              <a:rPr lang="en-US" dirty="0" err="1" smtClean="0"/>
              <a:t>lên</a:t>
            </a:r>
            <a:r>
              <a:rPr lang="en-US" dirty="0" smtClean="0"/>
              <a:t> </a:t>
            </a:r>
            <a:r>
              <a:rPr lang="en-US" dirty="0" err="1" smtClean="0"/>
              <a:t>vào</a:t>
            </a:r>
            <a:r>
              <a:rPr lang="en-US" dirty="0" smtClean="0"/>
              <a:t> </a:t>
            </a:r>
            <a:r>
              <a:rPr lang="en-US" dirty="0" err="1" smtClean="0"/>
              <a:t>năm</a:t>
            </a:r>
            <a:r>
              <a:rPr lang="en-US" dirty="0" smtClean="0"/>
              <a:t> 2020. Lao </a:t>
            </a:r>
            <a:r>
              <a:rPr lang="en-US" dirty="0" err="1" smtClean="0"/>
              <a:t>động</a:t>
            </a:r>
            <a:r>
              <a:rPr lang="en-US" dirty="0" smtClean="0"/>
              <a:t> </a:t>
            </a:r>
            <a:r>
              <a:rPr lang="en-US" dirty="0" err="1" smtClean="0"/>
              <a:t>nữ</a:t>
            </a:r>
            <a:r>
              <a:rPr lang="en-US" dirty="0" smtClean="0"/>
              <a:t> </a:t>
            </a:r>
            <a:r>
              <a:rPr lang="en-US" dirty="0" err="1" smtClean="0"/>
              <a:t>nông</a:t>
            </a:r>
            <a:r>
              <a:rPr lang="en-US" dirty="0" smtClean="0"/>
              <a:t> </a:t>
            </a:r>
            <a:r>
              <a:rPr lang="en-US" dirty="0" err="1" smtClean="0"/>
              <a:t>thôn</a:t>
            </a:r>
            <a:r>
              <a:rPr lang="en-US" dirty="0" smtClean="0"/>
              <a:t> </a:t>
            </a:r>
            <a:r>
              <a:rPr lang="en-US" dirty="0" err="1" smtClean="0"/>
              <a:t>dưới</a:t>
            </a:r>
            <a:r>
              <a:rPr lang="en-US" dirty="0" smtClean="0"/>
              <a:t> 45 </a:t>
            </a:r>
            <a:r>
              <a:rPr lang="en-US" dirty="0" err="1" smtClean="0"/>
              <a:t>tuổi</a:t>
            </a:r>
            <a:r>
              <a:rPr lang="en-US" dirty="0" smtClean="0"/>
              <a:t> </a:t>
            </a:r>
            <a:r>
              <a:rPr lang="en-US" dirty="0" err="1" smtClean="0"/>
              <a:t>được</a:t>
            </a:r>
            <a:r>
              <a:rPr lang="en-US" dirty="0" smtClean="0"/>
              <a:t> </a:t>
            </a:r>
            <a:r>
              <a:rPr lang="en-US" dirty="0" err="1" smtClean="0"/>
              <a:t>đào</a:t>
            </a:r>
            <a:r>
              <a:rPr lang="en-US" dirty="0" smtClean="0"/>
              <a:t> </a:t>
            </a:r>
            <a:r>
              <a:rPr lang="en-US" dirty="0" err="1" smtClean="0"/>
              <a:t>tạo</a:t>
            </a:r>
            <a:r>
              <a:rPr lang="en-US" dirty="0" smtClean="0"/>
              <a:t> </a:t>
            </a:r>
            <a:r>
              <a:rPr lang="en-US" dirty="0" err="1" smtClean="0"/>
              <a:t>nghề</a:t>
            </a:r>
            <a:r>
              <a:rPr lang="en-US" dirty="0" smtClean="0"/>
              <a:t> </a:t>
            </a:r>
            <a:r>
              <a:rPr lang="en-US" dirty="0" err="1" smtClean="0"/>
              <a:t>và</a:t>
            </a:r>
            <a:r>
              <a:rPr lang="en-US" dirty="0" smtClean="0"/>
              <a:t> </a:t>
            </a:r>
            <a:r>
              <a:rPr lang="en-US" dirty="0" err="1" smtClean="0"/>
              <a:t>chuyên</a:t>
            </a:r>
            <a:r>
              <a:rPr lang="en-US" dirty="0" smtClean="0"/>
              <a:t> </a:t>
            </a:r>
            <a:r>
              <a:rPr lang="en-US" dirty="0" err="1" smtClean="0"/>
              <a:t>môn</a:t>
            </a:r>
            <a:r>
              <a:rPr lang="en-US" dirty="0" smtClean="0"/>
              <a:t> </a:t>
            </a:r>
            <a:r>
              <a:rPr lang="en-US" dirty="0" err="1" smtClean="0"/>
              <a:t>kỹ</a:t>
            </a:r>
            <a:r>
              <a:rPr lang="en-US" dirty="0" smtClean="0"/>
              <a:t> </a:t>
            </a:r>
            <a:r>
              <a:rPr lang="en-US" dirty="0" err="1" smtClean="0"/>
              <a:t>thuật</a:t>
            </a:r>
            <a:r>
              <a:rPr lang="en-US" dirty="0" smtClean="0"/>
              <a:t> </a:t>
            </a:r>
            <a:r>
              <a:rPr lang="en-US" dirty="0" err="1" smtClean="0"/>
              <a:t>chiếm</a:t>
            </a:r>
            <a:r>
              <a:rPr lang="en-US" dirty="0" smtClean="0"/>
              <a:t> 1/4 </a:t>
            </a:r>
            <a:r>
              <a:rPr lang="en-US" dirty="0" err="1" smtClean="0"/>
              <a:t>vào</a:t>
            </a:r>
            <a:r>
              <a:rPr lang="en-US" dirty="0" smtClean="0"/>
              <a:t> </a:t>
            </a:r>
            <a:r>
              <a:rPr lang="en-US" dirty="0" err="1" smtClean="0"/>
              <a:t>năm</a:t>
            </a:r>
            <a:r>
              <a:rPr lang="en-US" dirty="0" smtClean="0"/>
              <a:t> 2015 </a:t>
            </a:r>
            <a:r>
              <a:rPr lang="en-US" dirty="0" err="1" smtClean="0"/>
              <a:t>và</a:t>
            </a:r>
            <a:r>
              <a:rPr lang="en-US" dirty="0" smtClean="0"/>
              <a:t> </a:t>
            </a:r>
            <a:r>
              <a:rPr lang="en-US" dirty="0" err="1" smtClean="0"/>
              <a:t>chiếm</a:t>
            </a:r>
            <a:r>
              <a:rPr lang="en-US" dirty="0" smtClean="0"/>
              <a:t> 1 </a:t>
            </a:r>
            <a:r>
              <a:rPr lang="en-US" dirty="0" err="1" smtClean="0"/>
              <a:t>nửa</a:t>
            </a:r>
            <a:r>
              <a:rPr lang="en-US" dirty="0" smtClean="0"/>
              <a:t> </a:t>
            </a:r>
            <a:r>
              <a:rPr lang="en-US" dirty="0" err="1" smtClean="0"/>
              <a:t>vào</a:t>
            </a:r>
            <a:r>
              <a:rPr lang="en-US" dirty="0" smtClean="0"/>
              <a:t> </a:t>
            </a:r>
            <a:r>
              <a:rPr lang="en-US" dirty="0" err="1" smtClean="0"/>
              <a:t>năm</a:t>
            </a:r>
            <a:r>
              <a:rPr lang="en-US" dirty="0" smtClean="0"/>
              <a:t> 2020. </a:t>
            </a:r>
            <a:r>
              <a:rPr lang="en-US" dirty="0" err="1" smtClean="0"/>
              <a:t>Tỷ</a:t>
            </a:r>
            <a:r>
              <a:rPr lang="en-US" dirty="0" smtClean="0"/>
              <a:t> </a:t>
            </a:r>
            <a:r>
              <a:rPr lang="en-US" dirty="0" err="1" smtClean="0"/>
              <a:t>lệ</a:t>
            </a:r>
            <a:r>
              <a:rPr lang="en-US" dirty="0" smtClean="0"/>
              <a:t> </a:t>
            </a:r>
            <a:r>
              <a:rPr lang="en-US" dirty="0" err="1" smtClean="0"/>
              <a:t>nữ</a:t>
            </a:r>
            <a:r>
              <a:rPr lang="en-US" dirty="0" smtClean="0"/>
              <a:t> ở </a:t>
            </a:r>
            <a:r>
              <a:rPr lang="en-US" dirty="0" err="1" smtClean="0"/>
              <a:t>vùng</a:t>
            </a:r>
            <a:r>
              <a:rPr lang="en-US" dirty="0" smtClean="0"/>
              <a:t> </a:t>
            </a:r>
            <a:r>
              <a:rPr lang="en-US" dirty="0" err="1" smtClean="0"/>
              <a:t>nông</a:t>
            </a:r>
            <a:r>
              <a:rPr lang="en-US" dirty="0" smtClean="0"/>
              <a:t> </a:t>
            </a:r>
            <a:r>
              <a:rPr lang="en-US" dirty="0" err="1" smtClean="0"/>
              <a:t>thôn</a:t>
            </a:r>
            <a:r>
              <a:rPr lang="en-US" dirty="0" smtClean="0"/>
              <a:t> </a:t>
            </a:r>
            <a:r>
              <a:rPr lang="en-US" dirty="0" err="1" smtClean="0"/>
              <a:t>nghèo</a:t>
            </a:r>
            <a:r>
              <a:rPr lang="en-US" dirty="0" smtClean="0"/>
              <a:t>, </a:t>
            </a:r>
            <a:r>
              <a:rPr lang="en-US" dirty="0" err="1" smtClean="0"/>
              <a:t>vùng</a:t>
            </a:r>
            <a:r>
              <a:rPr lang="en-US" dirty="0" smtClean="0"/>
              <a:t> </a:t>
            </a:r>
            <a:r>
              <a:rPr lang="en-US" dirty="0" err="1" smtClean="0"/>
              <a:t>dân</a:t>
            </a:r>
            <a:r>
              <a:rPr lang="en-US" dirty="0" smtClean="0"/>
              <a:t> </a:t>
            </a:r>
            <a:r>
              <a:rPr lang="en-US" dirty="0" err="1" smtClean="0"/>
              <a:t>tộc</a:t>
            </a:r>
            <a:r>
              <a:rPr lang="en-US" dirty="0" smtClean="0"/>
              <a:t> </a:t>
            </a:r>
            <a:r>
              <a:rPr lang="en-US" dirty="0" err="1" smtClean="0"/>
              <a:t>thiểu</a:t>
            </a:r>
            <a:r>
              <a:rPr lang="en-US" dirty="0" smtClean="0"/>
              <a:t> </a:t>
            </a:r>
            <a:r>
              <a:rPr lang="en-US" dirty="0" err="1" smtClean="0"/>
              <a:t>số</a:t>
            </a:r>
            <a:r>
              <a:rPr lang="en-US" dirty="0" smtClean="0"/>
              <a:t> </a:t>
            </a:r>
            <a:r>
              <a:rPr lang="en-US" dirty="0" err="1" smtClean="0"/>
              <a:t>có</a:t>
            </a:r>
            <a:r>
              <a:rPr lang="en-US" dirty="0" smtClean="0"/>
              <a:t> </a:t>
            </a:r>
            <a:r>
              <a:rPr lang="en-US" dirty="0" err="1" smtClean="0"/>
              <a:t>nhu</a:t>
            </a:r>
            <a:r>
              <a:rPr lang="en-US" dirty="0" smtClean="0"/>
              <a:t> </a:t>
            </a:r>
            <a:r>
              <a:rPr lang="en-US" dirty="0" err="1" smtClean="0"/>
              <a:t>cầu</a:t>
            </a:r>
            <a:r>
              <a:rPr lang="en-US" dirty="0" smtClean="0"/>
              <a:t> </a:t>
            </a:r>
            <a:r>
              <a:rPr lang="en-US" dirty="0" err="1" smtClean="0"/>
              <a:t>được</a:t>
            </a:r>
            <a:r>
              <a:rPr lang="en-US" dirty="0" smtClean="0"/>
              <a:t> </a:t>
            </a:r>
            <a:r>
              <a:rPr lang="en-US" dirty="0" err="1" smtClean="0"/>
              <a:t>vay</a:t>
            </a:r>
            <a:r>
              <a:rPr lang="en-US" dirty="0" smtClean="0"/>
              <a:t> </a:t>
            </a:r>
            <a:r>
              <a:rPr lang="en-US" dirty="0" err="1" smtClean="0"/>
              <a:t>vốn</a:t>
            </a:r>
            <a:r>
              <a:rPr lang="en-US" dirty="0" smtClean="0"/>
              <a:t> </a:t>
            </a:r>
            <a:r>
              <a:rPr lang="en-US" dirty="0" err="1" smtClean="0"/>
              <a:t>ưu</a:t>
            </a:r>
            <a:r>
              <a:rPr lang="en-US" dirty="0" smtClean="0"/>
              <a:t> </a:t>
            </a:r>
            <a:r>
              <a:rPr lang="en-US" dirty="0" err="1" smtClean="0"/>
              <a:t>đãi</a:t>
            </a:r>
            <a:r>
              <a:rPr lang="en-US" dirty="0" smtClean="0"/>
              <a:t> </a:t>
            </a:r>
            <a:r>
              <a:rPr lang="en-US" dirty="0" err="1" smtClean="0"/>
              <a:t>từ</a:t>
            </a:r>
            <a:r>
              <a:rPr lang="en-US" dirty="0" smtClean="0"/>
              <a:t> </a:t>
            </a:r>
            <a:r>
              <a:rPr lang="en-US" dirty="0" err="1" smtClean="0"/>
              <a:t>các</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việc</a:t>
            </a:r>
            <a:r>
              <a:rPr lang="en-US" dirty="0" smtClean="0"/>
              <a:t> </a:t>
            </a:r>
            <a:r>
              <a:rPr lang="en-US" dirty="0" err="1" smtClean="0"/>
              <a:t>làm</a:t>
            </a:r>
            <a:r>
              <a:rPr lang="en-US" dirty="0" smtClean="0"/>
              <a:t>, </a:t>
            </a:r>
            <a:r>
              <a:rPr lang="en-US" dirty="0" err="1" smtClean="0"/>
              <a:t>giảm</a:t>
            </a:r>
            <a:r>
              <a:rPr lang="en-US" dirty="0" smtClean="0"/>
              <a:t> </a:t>
            </a:r>
            <a:r>
              <a:rPr lang="en-US" dirty="0" err="1" smtClean="0"/>
              <a:t>nghèo</a:t>
            </a:r>
            <a:r>
              <a:rPr lang="en-US" dirty="0" smtClean="0"/>
              <a:t> </a:t>
            </a:r>
            <a:r>
              <a:rPr lang="en-US" dirty="0" err="1" smtClean="0"/>
              <a:t>và</a:t>
            </a:r>
            <a:r>
              <a:rPr lang="en-US" dirty="0" smtClean="0"/>
              <a:t> </a:t>
            </a:r>
            <a:r>
              <a:rPr lang="en-US" dirty="0" err="1" smtClean="0"/>
              <a:t>các</a:t>
            </a:r>
            <a:r>
              <a:rPr lang="en-US" dirty="0" smtClean="0"/>
              <a:t> </a:t>
            </a:r>
            <a:r>
              <a:rPr lang="en-US" dirty="0" err="1" smtClean="0"/>
              <a:t>nguồn</a:t>
            </a:r>
            <a:r>
              <a:rPr lang="en-US" dirty="0" smtClean="0"/>
              <a:t> </a:t>
            </a:r>
            <a:r>
              <a:rPr lang="en-US" dirty="0" err="1" smtClean="0"/>
              <a:t>tín</a:t>
            </a:r>
            <a:r>
              <a:rPr lang="en-US" dirty="0" smtClean="0"/>
              <a:t> </a:t>
            </a:r>
            <a:r>
              <a:rPr lang="en-US" dirty="0" err="1" smtClean="0"/>
              <a:t>dụng</a:t>
            </a:r>
            <a:r>
              <a:rPr lang="en-US" dirty="0" smtClean="0"/>
              <a:t> </a:t>
            </a:r>
            <a:r>
              <a:rPr lang="en-US" dirty="0" err="1" smtClean="0"/>
              <a:t>chính</a:t>
            </a:r>
            <a:r>
              <a:rPr lang="en-US" dirty="0" smtClean="0"/>
              <a:t> </a:t>
            </a:r>
            <a:r>
              <a:rPr lang="en-US" dirty="0" err="1" smtClean="0"/>
              <a:t>thức</a:t>
            </a:r>
            <a:r>
              <a:rPr lang="en-US" dirty="0" smtClean="0"/>
              <a:t> </a:t>
            </a:r>
            <a:r>
              <a:rPr lang="en-US" dirty="0" err="1" smtClean="0"/>
              <a:t>đạt</a:t>
            </a:r>
            <a:r>
              <a:rPr lang="en-US" dirty="0" smtClean="0"/>
              <a:t> 80% </a:t>
            </a:r>
            <a:r>
              <a:rPr lang="en-US" dirty="0" err="1" smtClean="0"/>
              <a:t>vào</a:t>
            </a:r>
            <a:r>
              <a:rPr lang="en-US" dirty="0" smtClean="0"/>
              <a:t> </a:t>
            </a:r>
            <a:r>
              <a:rPr lang="en-US" dirty="0" err="1" smtClean="0"/>
              <a:t>năm</a:t>
            </a:r>
            <a:r>
              <a:rPr lang="en-US" dirty="0" smtClean="0"/>
              <a:t> 2015.</a:t>
            </a:r>
          </a:p>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90286" y="1132114"/>
            <a:ext cx="8331200" cy="369331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Tên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đầy</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đủ</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của</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các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lãnh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đạo</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nữ</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cấp</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cao</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hiện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nay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của</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Đảng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Nhà</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nước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Việt</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Nam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gồm</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Chính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Ban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Bí</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thư</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Quốc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hội</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Ủy</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ban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Thường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vụ</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Quốc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hội</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Phó</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Chủ</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tịch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nước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Chính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phủ</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các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trưởng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Đ/c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Nguyễn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Doan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Phó</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Chủ</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tịch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nước</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Đ/c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Phạm</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Hải</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Chuyền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trưởng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Lao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động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TBXH</a:t>
            </a: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Đ/c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Tòng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Phóng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Ủy</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viên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chính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Bí</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thư</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TW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Đảng</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Đ/c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Nguyễn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Kim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Tiến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trưởng</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Bộ</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Y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tế</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Đ/c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Nguyễn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Kim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Ngân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Phó</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Chủ</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tịch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Quốc</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Hội</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6/ Đ/c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Hà</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Khiết</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Ban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Bí</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thư</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7/ Đ/c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Trương</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Mai               UBTVQH</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8/ Đ/c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Nguyễn</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Thị</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Nương</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UBTVQH</a:t>
            </a:r>
            <a:endPar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fade">
                                      <p:cBhvr>
                                        <p:cTn id="7" dur="1000"/>
                                        <p:tgtEl>
                                          <p:spTgt spid="1025"/>
                                        </p:tgtEl>
                                      </p:cBhvr>
                                    </p:animEffect>
                                    <p:anim calcmode="lin" valueType="num">
                                      <p:cBhvr>
                                        <p:cTn id="8" dur="1000" fill="hold"/>
                                        <p:tgtEl>
                                          <p:spTgt spid="1025"/>
                                        </p:tgtEl>
                                        <p:attrNameLst>
                                          <p:attrName>ppt_x</p:attrName>
                                        </p:attrNameLst>
                                      </p:cBhvr>
                                      <p:tavLst>
                                        <p:tav tm="0">
                                          <p:val>
                                            <p:strVal val="#ppt_x"/>
                                          </p:val>
                                        </p:tav>
                                        <p:tav tm="100000">
                                          <p:val>
                                            <p:strVal val="#ppt_x"/>
                                          </p:val>
                                        </p:tav>
                                      </p:tavLst>
                                    </p:anim>
                                    <p:anim calcmode="lin" valueType="num">
                                      <p:cBhvr>
                                        <p:cTn id="9" dur="1000" fill="hold"/>
                                        <p:tgtEl>
                                          <p:spTgt spid="10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554162"/>
          </a:xfrm>
        </p:spPr>
        <p:txBody>
          <a:bodyPr>
            <a:normAutofit/>
          </a:bodyPr>
          <a:lstStyle/>
          <a:p>
            <a:pPr algn="ctr"/>
            <a:r>
              <a:rPr lang="en-US"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dirty="0"/>
          </a:p>
        </p:txBody>
      </p:sp>
      <p:pic>
        <p:nvPicPr>
          <p:cNvPr id="4" name="Content Placeholder 3" descr="images (11).jpg"/>
          <p:cNvPicPr>
            <a:picLocks noGrp="1" noChangeAspect="1"/>
          </p:cNvPicPr>
          <p:nvPr>
            <p:ph sz="quarter" idx="1"/>
          </p:nvPr>
        </p:nvPicPr>
        <p:blipFill>
          <a:blip r:embed="rId2"/>
          <a:stretch>
            <a:fillRect/>
          </a:stretch>
        </p:blipFill>
        <p:spPr>
          <a:xfrm>
            <a:off x="0" y="0"/>
            <a:ext cx="9144000" cy="6858000"/>
          </a:xfrm>
        </p:spPr>
      </p:pic>
      <p:sp>
        <p:nvSpPr>
          <p:cNvPr id="5" name="Rectangle 4"/>
          <p:cNvSpPr/>
          <p:nvPr/>
        </p:nvSpPr>
        <p:spPr>
          <a:xfrm>
            <a:off x="844061" y="274638"/>
            <a:ext cx="7624689" cy="2123658"/>
          </a:xfrm>
          <a:prstGeom prst="rect">
            <a:avLst/>
          </a:prstGeom>
        </p:spPr>
        <p:txBody>
          <a:bodyPr wrap="square">
            <a:spAutoFit/>
          </a:bodyPr>
          <a:lstStyle/>
          <a:p>
            <a:pPr algn="ct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Cám</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ơn</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các</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bạn</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đã</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lắng</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nghe</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b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b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hẹn</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gặp</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lại</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lần</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 </a:t>
            </a:r>
            <a:r>
              <a:rPr lang="en-US" sz="4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sau</a:t>
            </a: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a:t>
            </a:r>
            <a:endParaRPr lang="en-US" sz="4400" dirty="0"/>
          </a:p>
        </p:txBody>
      </p:sp>
      <p:pic>
        <p:nvPicPr>
          <p:cNvPr id="7" name="Picture 6" descr="4ac75b9d_61d292d0_4ac75493_7c853457_49c301de_tang20hoa.gif"/>
          <p:cNvPicPr>
            <a:picLocks noChangeAspect="1"/>
          </p:cNvPicPr>
          <p:nvPr/>
        </p:nvPicPr>
        <p:blipFill>
          <a:blip r:embed="rId3"/>
          <a:stretch>
            <a:fillRect/>
          </a:stretch>
        </p:blipFill>
        <p:spPr>
          <a:xfrm>
            <a:off x="5978770" y="4332849"/>
            <a:ext cx="3165230" cy="25251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mph" presetSubtype="2" fill="hold" grpId="0" nodeType="withEffect">
                                  <p:stCondLst>
                                    <p:cond delay="0"/>
                                  </p:stCondLst>
                                  <p:childTnLst>
                                    <p:anim to="1.5" calcmode="lin" valueType="num">
                                      <p:cBhvr override="childStyle">
                                        <p:cTn id="6" dur="2000" fill="hold"/>
                                        <p:tgtEl>
                                          <p:spTgt spid="5"/>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46406"/>
            <a:ext cx="7772400" cy="824775"/>
          </a:xfrm>
        </p:spPr>
        <p:txBody>
          <a:bodyPr>
            <a:normAutofit/>
          </a:bodyPr>
          <a:lstStyle/>
          <a:p>
            <a:r>
              <a:rPr lang="en-US" sz="3600" b="1" dirty="0" smtClean="0">
                <a:latin typeface="Times New Roman"/>
                <a:cs typeface="Times New Roman"/>
                <a:hlinkMouseOver r:id="rId2" action="ppaction://program"/>
              </a:rPr>
              <a:t>KHÁI NIỆM BẤT BÌNH ĐẲNG GIỚI</a:t>
            </a:r>
            <a:endParaRPr lang="en-US" sz="3600" b="1" dirty="0">
              <a:latin typeface="Times New Roman"/>
              <a:cs typeface="Times New Roman"/>
              <a:hlinkMouseOver r:id="rId2" action="ppaction://program"/>
            </a:endParaRPr>
          </a:p>
        </p:txBody>
      </p:sp>
      <p:sp>
        <p:nvSpPr>
          <p:cNvPr id="3" name="Subtitle 2"/>
          <p:cNvSpPr>
            <a:spLocks noGrp="1"/>
          </p:cNvSpPr>
          <p:nvPr>
            <p:ph type="subTitle" idx="1"/>
          </p:nvPr>
        </p:nvSpPr>
        <p:spPr>
          <a:xfrm>
            <a:off x="685801" y="1453419"/>
            <a:ext cx="7567511" cy="5101702"/>
          </a:xfrm>
        </p:spPr>
        <p:txBody>
          <a:bodyPr>
            <a:noAutofit/>
          </a:bodyPr>
          <a:lstStyle/>
          <a:p>
            <a:pPr algn="just"/>
            <a:r>
              <a:rPr lang="en-US" sz="2800" dirty="0"/>
              <a:t> </a:t>
            </a:r>
            <a:r>
              <a:rPr lang="en-US" dirty="0" err="1" smtClean="0">
                <a:solidFill>
                  <a:schemeClr val="tx1"/>
                </a:solidFill>
                <a:latin typeface="Times New Roman"/>
                <a:cs typeface="Times New Roman"/>
              </a:rPr>
              <a:t>Bất</a:t>
            </a:r>
            <a:r>
              <a:rPr lang="en-US" dirty="0" smtClean="0">
                <a:solidFill>
                  <a:schemeClr val="tx1"/>
                </a:solidFill>
                <a:latin typeface="Times New Roman"/>
                <a:cs typeface="Times New Roman"/>
              </a:rPr>
              <a:t> </a:t>
            </a:r>
            <a:r>
              <a:rPr lang="en-US" dirty="0" err="1" smtClean="0">
                <a:solidFill>
                  <a:schemeClr val="tx1"/>
                </a:solidFill>
                <a:latin typeface="Times New Roman"/>
                <a:cs typeface="Times New Roman"/>
              </a:rPr>
              <a:t>bình</a:t>
            </a:r>
            <a:r>
              <a:rPr lang="en-US" dirty="0" smtClean="0">
                <a:solidFill>
                  <a:schemeClr val="tx1"/>
                </a:solidFill>
                <a:latin typeface="Times New Roman"/>
                <a:cs typeface="Times New Roman"/>
              </a:rPr>
              <a:t> </a:t>
            </a:r>
            <a:r>
              <a:rPr lang="en-US" dirty="0" err="1">
                <a:solidFill>
                  <a:schemeClr val="tx1"/>
                </a:solidFill>
                <a:latin typeface="Times New Roman"/>
                <a:cs typeface="Times New Roman"/>
              </a:rPr>
              <a:t>đẳng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giới</a:t>
            </a:r>
            <a:r>
              <a:rPr lang="en-US" dirty="0">
                <a:solidFill>
                  <a:schemeClr val="tx1"/>
                </a:solidFill>
                <a:latin typeface="Times New Roman"/>
                <a:cs typeface="Times New Roman"/>
              </a:rPr>
              <a:t> </a:t>
            </a:r>
            <a:r>
              <a:rPr lang="en-US" dirty="0" err="1">
                <a:solidFill>
                  <a:schemeClr val="tx1"/>
                </a:solidFill>
                <a:latin typeface="Times New Roman"/>
                <a:cs typeface="Times New Roman"/>
              </a:rPr>
              <a:t>chỉ</a:t>
            </a:r>
            <a:r>
              <a:rPr lang="en-US" dirty="0">
                <a:solidFill>
                  <a:schemeClr val="tx1"/>
                </a:solidFill>
                <a:latin typeface="Times New Roman"/>
                <a:cs typeface="Times New Roman"/>
              </a:rPr>
              <a:t> </a:t>
            </a:r>
            <a:r>
              <a:rPr lang="en-US" dirty="0" err="1">
                <a:solidFill>
                  <a:schemeClr val="tx1"/>
                </a:solidFill>
                <a:latin typeface="Times New Roman"/>
                <a:cs typeface="Times New Roman"/>
              </a:rPr>
              <a:t>sự</a:t>
            </a:r>
            <a:r>
              <a:rPr lang="en-US" dirty="0">
                <a:solidFill>
                  <a:schemeClr val="tx1"/>
                </a:solidFill>
                <a:latin typeface="Times New Roman"/>
                <a:cs typeface="Times New Roman"/>
              </a:rPr>
              <a:t> </a:t>
            </a:r>
            <a:r>
              <a:rPr lang="en-US" dirty="0" err="1">
                <a:solidFill>
                  <a:schemeClr val="tx1"/>
                </a:solidFill>
                <a:latin typeface="Times New Roman"/>
                <a:cs typeface="Times New Roman"/>
              </a:rPr>
              <a:t>khác</a:t>
            </a:r>
            <a:r>
              <a:rPr lang="en-US" dirty="0">
                <a:solidFill>
                  <a:schemeClr val="tx1"/>
                </a:solidFill>
                <a:latin typeface="Times New Roman"/>
                <a:cs typeface="Times New Roman"/>
              </a:rPr>
              <a:t> </a:t>
            </a:r>
            <a:r>
              <a:rPr lang="en-US" dirty="0" err="1">
                <a:solidFill>
                  <a:schemeClr val="tx1"/>
                </a:solidFill>
                <a:latin typeface="Times New Roman"/>
                <a:cs typeface="Times New Roman"/>
              </a:rPr>
              <a:t>biệt</a:t>
            </a:r>
            <a:r>
              <a:rPr lang="en-US" dirty="0">
                <a:solidFill>
                  <a:schemeClr val="tx1"/>
                </a:solidFill>
                <a:latin typeface="Times New Roman"/>
                <a:cs typeface="Times New Roman"/>
              </a:rPr>
              <a:t> </a:t>
            </a:r>
            <a:r>
              <a:rPr lang="en-US" dirty="0" err="1">
                <a:solidFill>
                  <a:schemeClr val="tx1"/>
                </a:solidFill>
                <a:latin typeface="Times New Roman"/>
                <a:cs typeface="Times New Roman"/>
              </a:rPr>
              <a:t>về</a:t>
            </a:r>
            <a:r>
              <a:rPr lang="en-US" dirty="0">
                <a:solidFill>
                  <a:schemeClr val="tx1"/>
                </a:solidFill>
                <a:latin typeface="Times New Roman"/>
                <a:cs typeface="Times New Roman"/>
              </a:rPr>
              <a:t> </a:t>
            </a:r>
            <a:r>
              <a:rPr lang="en-US" dirty="0" err="1">
                <a:solidFill>
                  <a:schemeClr val="tx1"/>
                </a:solidFill>
                <a:latin typeface="Times New Roman"/>
                <a:cs typeface="Times New Roman"/>
              </a:rPr>
              <a:t>cơ</a:t>
            </a:r>
            <a:r>
              <a:rPr lang="en-US" dirty="0">
                <a:solidFill>
                  <a:schemeClr val="tx1"/>
                </a:solidFill>
                <a:latin typeface="Times New Roman"/>
                <a:cs typeface="Times New Roman"/>
              </a:rPr>
              <a:t> </a:t>
            </a:r>
            <a:r>
              <a:rPr lang="en-US" dirty="0" err="1">
                <a:solidFill>
                  <a:schemeClr val="tx1"/>
                </a:solidFill>
                <a:latin typeface="Times New Roman"/>
                <a:cs typeface="Times New Roman"/>
              </a:rPr>
              <a:t>hội</a:t>
            </a:r>
            <a:r>
              <a:rPr lang="en-US" dirty="0">
                <a:solidFill>
                  <a:schemeClr val="tx1"/>
                </a:solidFill>
                <a:latin typeface="Times New Roman"/>
                <a:cs typeface="Times New Roman"/>
              </a:rPr>
              <a:t> </a:t>
            </a:r>
            <a:r>
              <a:rPr lang="en-US" dirty="0" err="1">
                <a:solidFill>
                  <a:schemeClr val="tx1"/>
                </a:solidFill>
                <a:latin typeface="Times New Roman"/>
                <a:cs typeface="Times New Roman"/>
              </a:rPr>
              <a:t>và</a:t>
            </a:r>
            <a:r>
              <a:rPr lang="en-US" dirty="0">
                <a:solidFill>
                  <a:schemeClr val="tx1"/>
                </a:solidFill>
                <a:latin typeface="Times New Roman"/>
                <a:cs typeface="Times New Roman"/>
              </a:rPr>
              <a:t> </a:t>
            </a:r>
            <a:r>
              <a:rPr lang="en-US" dirty="0" err="1">
                <a:solidFill>
                  <a:schemeClr val="tx1"/>
                </a:solidFill>
                <a:latin typeface="Times New Roman"/>
                <a:cs typeface="Times New Roman"/>
              </a:rPr>
              <a:t>quyền</a:t>
            </a:r>
            <a:r>
              <a:rPr lang="en-US" dirty="0">
                <a:solidFill>
                  <a:schemeClr val="tx1"/>
                </a:solidFill>
                <a:latin typeface="Times New Roman"/>
                <a:cs typeface="Times New Roman"/>
              </a:rPr>
              <a:t> </a:t>
            </a:r>
            <a:r>
              <a:rPr lang="en-US" dirty="0" err="1">
                <a:solidFill>
                  <a:schemeClr val="tx1"/>
                </a:solidFill>
                <a:latin typeface="Times New Roman"/>
                <a:cs typeface="Times New Roman"/>
              </a:rPr>
              <a:t>lợi</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của</a:t>
            </a:r>
            <a:r>
              <a:rPr lang="en-US" dirty="0">
                <a:solidFill>
                  <a:schemeClr val="tx1"/>
                </a:solidFill>
                <a:latin typeface="Times New Roman"/>
                <a:cs typeface="Times New Roman"/>
              </a:rPr>
              <a:t> </a:t>
            </a:r>
            <a:r>
              <a:rPr lang="en-US" dirty="0" err="1">
                <a:solidFill>
                  <a:schemeClr val="tx1"/>
                </a:solidFill>
                <a:latin typeface="Times New Roman"/>
                <a:cs typeface="Times New Roman"/>
              </a:rPr>
              <a:t>nữ</a:t>
            </a:r>
            <a:r>
              <a:rPr lang="en-US" dirty="0">
                <a:solidFill>
                  <a:schemeClr val="tx1"/>
                </a:solidFill>
                <a:latin typeface="Times New Roman"/>
                <a:cs typeface="Times New Roman"/>
              </a:rPr>
              <a:t> </a:t>
            </a:r>
            <a:r>
              <a:rPr lang="en-US" dirty="0" err="1">
                <a:solidFill>
                  <a:schemeClr val="tx1"/>
                </a:solidFill>
                <a:latin typeface="Times New Roman"/>
                <a:cs typeface="Times New Roman"/>
              </a:rPr>
              <a:t>và</a:t>
            </a:r>
            <a:r>
              <a:rPr lang="en-US" dirty="0">
                <a:solidFill>
                  <a:schemeClr val="tx1"/>
                </a:solidFill>
                <a:latin typeface="Times New Roman"/>
                <a:cs typeface="Times New Roman"/>
              </a:rPr>
              <a:t> </a:t>
            </a:r>
            <a:r>
              <a:rPr lang="en-US" dirty="0" err="1">
                <a:solidFill>
                  <a:schemeClr val="tx1"/>
                </a:solidFill>
                <a:latin typeface="Times New Roman"/>
                <a:cs typeface="Times New Roman"/>
              </a:rPr>
              <a:t>nam</a:t>
            </a:r>
            <a:r>
              <a:rPr lang="en-US" dirty="0">
                <a:solidFill>
                  <a:schemeClr val="tx1"/>
                </a:solidFill>
                <a:latin typeface="Times New Roman"/>
                <a:cs typeface="Times New Roman"/>
              </a:rPr>
              <a:t> </a:t>
            </a:r>
            <a:r>
              <a:rPr lang="en-US" dirty="0" err="1">
                <a:solidFill>
                  <a:schemeClr val="tx1"/>
                </a:solidFill>
                <a:latin typeface="Times New Roman"/>
                <a:cs typeface="Times New Roman"/>
              </a:rPr>
              <a:t>giới</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để</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đạt</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đến</a:t>
            </a:r>
            <a:r>
              <a:rPr lang="en-US" dirty="0">
                <a:solidFill>
                  <a:schemeClr val="tx1"/>
                </a:solidFill>
                <a:latin typeface="Times New Roman"/>
                <a:cs typeface="Times New Roman"/>
              </a:rPr>
              <a:t> </a:t>
            </a:r>
            <a:r>
              <a:rPr lang="en-US" dirty="0" err="1">
                <a:solidFill>
                  <a:schemeClr val="tx1"/>
                </a:solidFill>
                <a:latin typeface="Times New Roman"/>
                <a:cs typeface="Times New Roman"/>
              </a:rPr>
              <a:t>năng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lực</a:t>
            </a:r>
            <a:r>
              <a:rPr lang="en-US" dirty="0">
                <a:solidFill>
                  <a:schemeClr val="tx1"/>
                </a:solidFill>
                <a:latin typeface="Times New Roman"/>
                <a:cs typeface="Times New Roman"/>
              </a:rPr>
              <a:t> </a:t>
            </a:r>
            <a:r>
              <a:rPr lang="en-US" dirty="0" err="1">
                <a:solidFill>
                  <a:schemeClr val="tx1"/>
                </a:solidFill>
                <a:latin typeface="Times New Roman"/>
                <a:cs typeface="Times New Roman"/>
              </a:rPr>
              <a:t>tối</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đa</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của</a:t>
            </a:r>
            <a:r>
              <a:rPr lang="en-US" dirty="0">
                <a:solidFill>
                  <a:schemeClr val="tx1"/>
                </a:solidFill>
                <a:latin typeface="Times New Roman"/>
                <a:cs typeface="Times New Roman"/>
              </a:rPr>
              <a:t> </a:t>
            </a:r>
            <a:r>
              <a:rPr lang="en-US" dirty="0" err="1">
                <a:solidFill>
                  <a:schemeClr val="tx1"/>
                </a:solidFill>
                <a:latin typeface="Times New Roman"/>
                <a:cs typeface="Times New Roman"/>
              </a:rPr>
              <a:t>mình</a:t>
            </a:r>
            <a:r>
              <a:rPr lang="en-US" dirty="0">
                <a:solidFill>
                  <a:schemeClr val="tx1"/>
                </a:solidFill>
                <a:latin typeface="Times New Roman"/>
                <a:cs typeface="Times New Roman"/>
              </a:rPr>
              <a:t> </a:t>
            </a:r>
            <a:r>
              <a:rPr lang="en-US" dirty="0" err="1">
                <a:solidFill>
                  <a:schemeClr val="tx1"/>
                </a:solidFill>
                <a:latin typeface="Times New Roman"/>
                <a:cs typeface="Times New Roman"/>
              </a:rPr>
              <a:t>hoặc</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để</a:t>
            </a:r>
            <a:r>
              <a:rPr lang="en-US" dirty="0">
                <a:solidFill>
                  <a:schemeClr val="tx1"/>
                </a:solidFill>
                <a:latin typeface="Times New Roman"/>
                <a:cs typeface="Times New Roman"/>
              </a:rPr>
              <a:t> </a:t>
            </a:r>
            <a:r>
              <a:rPr lang="en-US" dirty="0" err="1">
                <a:solidFill>
                  <a:schemeClr val="tx1"/>
                </a:solidFill>
                <a:latin typeface="Times New Roman"/>
                <a:cs typeface="Times New Roman"/>
              </a:rPr>
              <a:t>quyết</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định</a:t>
            </a:r>
            <a:r>
              <a:rPr lang="en-US" dirty="0">
                <a:solidFill>
                  <a:schemeClr val="tx1"/>
                </a:solidFill>
                <a:latin typeface="Times New Roman"/>
                <a:cs typeface="Times New Roman"/>
              </a:rPr>
              <a:t> </a:t>
            </a:r>
            <a:r>
              <a:rPr lang="en-US" dirty="0" err="1">
                <a:solidFill>
                  <a:schemeClr val="tx1"/>
                </a:solidFill>
                <a:latin typeface="Times New Roman"/>
                <a:cs typeface="Times New Roman"/>
              </a:rPr>
              <a:t>cuộc</a:t>
            </a:r>
            <a:r>
              <a:rPr lang="en-US" dirty="0">
                <a:solidFill>
                  <a:schemeClr val="tx1"/>
                </a:solidFill>
                <a:latin typeface="Times New Roman"/>
                <a:cs typeface="Times New Roman"/>
              </a:rPr>
              <a:t> </a:t>
            </a:r>
            <a:r>
              <a:rPr lang="en-US" dirty="0" err="1">
                <a:solidFill>
                  <a:schemeClr val="tx1"/>
                </a:solidFill>
                <a:latin typeface="Times New Roman"/>
                <a:cs typeface="Times New Roman"/>
              </a:rPr>
              <a:t>sống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của</a:t>
            </a:r>
            <a:r>
              <a:rPr lang="en-US" dirty="0">
                <a:solidFill>
                  <a:schemeClr val="tx1"/>
                </a:solidFill>
                <a:latin typeface="Times New Roman"/>
                <a:cs typeface="Times New Roman"/>
              </a:rPr>
              <a:t> </a:t>
            </a:r>
            <a:r>
              <a:rPr lang="en-US" dirty="0" err="1">
                <a:solidFill>
                  <a:schemeClr val="tx1"/>
                </a:solidFill>
                <a:latin typeface="Times New Roman"/>
                <a:cs typeface="Times New Roman"/>
              </a:rPr>
              <a:t>bản</a:t>
            </a:r>
            <a:r>
              <a:rPr lang="en-US" dirty="0">
                <a:solidFill>
                  <a:schemeClr val="tx1"/>
                </a:solidFill>
                <a:latin typeface="Times New Roman"/>
                <a:cs typeface="Times New Roman"/>
              </a:rPr>
              <a:t> </a:t>
            </a:r>
            <a:r>
              <a:rPr lang="en-US" dirty="0" err="1">
                <a:solidFill>
                  <a:schemeClr val="tx1"/>
                </a:solidFill>
                <a:latin typeface="Times New Roman"/>
                <a:cs typeface="Times New Roman"/>
              </a:rPr>
              <a:t>thân</a:t>
            </a:r>
            <a:r>
              <a:rPr lang="en-US" dirty="0">
                <a:solidFill>
                  <a:schemeClr val="tx1"/>
                </a:solidFill>
                <a:latin typeface="Times New Roman"/>
                <a:cs typeface="Times New Roman"/>
              </a:rPr>
              <a:t> hay </a:t>
            </a:r>
            <a:r>
              <a:rPr lang="en-US" dirty="0" err="1">
                <a:solidFill>
                  <a:schemeClr val="tx1"/>
                </a:solidFill>
                <a:latin typeface="Times New Roman"/>
                <a:cs typeface="Times New Roman"/>
              </a:rPr>
              <a:t>toàn</a:t>
            </a:r>
            <a:r>
              <a:rPr lang="en-US" dirty="0">
                <a:solidFill>
                  <a:schemeClr val="tx1"/>
                </a:solidFill>
                <a:latin typeface="Times New Roman"/>
                <a:cs typeface="Times New Roman"/>
              </a:rPr>
              <a:t> </a:t>
            </a:r>
            <a:r>
              <a:rPr lang="en-US" dirty="0" err="1">
                <a:solidFill>
                  <a:schemeClr val="tx1"/>
                </a:solidFill>
                <a:latin typeface="Times New Roman"/>
                <a:cs typeface="Times New Roman"/>
              </a:rPr>
              <a:t>xã</a:t>
            </a:r>
            <a:r>
              <a:rPr lang="en-US" dirty="0">
                <a:solidFill>
                  <a:schemeClr val="tx1"/>
                </a:solidFill>
                <a:latin typeface="Times New Roman"/>
                <a:cs typeface="Times New Roman"/>
              </a:rPr>
              <a:t> </a:t>
            </a:r>
            <a:r>
              <a:rPr lang="en-US" dirty="0" err="1">
                <a:solidFill>
                  <a:schemeClr val="tx1"/>
                </a:solidFill>
                <a:latin typeface="Times New Roman"/>
                <a:cs typeface="Times New Roman"/>
              </a:rPr>
              <a:t>hội</a:t>
            </a:r>
            <a:r>
              <a:rPr lang="en-US" dirty="0">
                <a:solidFill>
                  <a:schemeClr val="tx1"/>
                </a:solidFill>
                <a:latin typeface="Times New Roman"/>
                <a:cs typeface="Times New Roman"/>
              </a:rPr>
              <a:t>. </a:t>
            </a:r>
            <a:r>
              <a:rPr lang="en-US" dirty="0" err="1">
                <a:solidFill>
                  <a:schemeClr val="tx1"/>
                </a:solidFill>
                <a:latin typeface="Times New Roman"/>
                <a:cs typeface="Times New Roman"/>
              </a:rPr>
              <a:t>Bất</a:t>
            </a:r>
            <a:r>
              <a:rPr lang="en-US" dirty="0">
                <a:solidFill>
                  <a:schemeClr val="tx1"/>
                </a:solidFill>
                <a:latin typeface="Times New Roman"/>
                <a:cs typeface="Times New Roman"/>
              </a:rPr>
              <a:t> </a:t>
            </a:r>
            <a:r>
              <a:rPr lang="en-US" dirty="0" err="1">
                <a:solidFill>
                  <a:schemeClr val="tx1"/>
                </a:solidFill>
                <a:latin typeface="Times New Roman"/>
                <a:cs typeface="Times New Roman"/>
              </a:rPr>
              <a:t>bình</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đẳng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giới</a:t>
            </a:r>
            <a:r>
              <a:rPr lang="en-US" dirty="0">
                <a:solidFill>
                  <a:schemeClr val="tx1"/>
                </a:solidFill>
                <a:latin typeface="Times New Roman"/>
                <a:cs typeface="Times New Roman"/>
              </a:rPr>
              <a:t> </a:t>
            </a:r>
            <a:r>
              <a:rPr lang="en-US" dirty="0" err="1">
                <a:solidFill>
                  <a:schemeClr val="tx1"/>
                </a:solidFill>
                <a:latin typeface="Times New Roman"/>
                <a:cs typeface="Times New Roman"/>
              </a:rPr>
              <a:t>có</a:t>
            </a:r>
            <a:r>
              <a:rPr lang="en-US" dirty="0">
                <a:solidFill>
                  <a:schemeClr val="tx1"/>
                </a:solidFill>
                <a:latin typeface="Times New Roman"/>
                <a:cs typeface="Times New Roman"/>
              </a:rPr>
              <a:t> </a:t>
            </a:r>
            <a:r>
              <a:rPr lang="en-US" dirty="0" err="1">
                <a:solidFill>
                  <a:schemeClr val="tx1"/>
                </a:solidFill>
                <a:latin typeface="Times New Roman"/>
                <a:cs typeface="Times New Roman"/>
              </a:rPr>
              <a:t>thể</a:t>
            </a:r>
            <a:r>
              <a:rPr lang="en-US" dirty="0">
                <a:solidFill>
                  <a:schemeClr val="tx1"/>
                </a:solidFill>
                <a:latin typeface="Times New Roman"/>
                <a:cs typeface="Times New Roman"/>
              </a:rPr>
              <a:t> </a:t>
            </a:r>
            <a:r>
              <a:rPr lang="en-US" dirty="0" err="1">
                <a:solidFill>
                  <a:schemeClr val="tx1"/>
                </a:solidFill>
                <a:latin typeface="Times New Roman"/>
                <a:cs typeface="Times New Roman"/>
              </a:rPr>
              <a:t>thể</a:t>
            </a:r>
            <a:r>
              <a:rPr lang="en-US" dirty="0">
                <a:solidFill>
                  <a:schemeClr val="tx1"/>
                </a:solidFill>
                <a:latin typeface="Times New Roman"/>
                <a:cs typeface="Times New Roman"/>
              </a:rPr>
              <a:t> </a:t>
            </a:r>
            <a:r>
              <a:rPr lang="en-US" dirty="0" err="1">
                <a:solidFill>
                  <a:schemeClr val="tx1"/>
                </a:solidFill>
                <a:latin typeface="Times New Roman"/>
                <a:cs typeface="Times New Roman"/>
              </a:rPr>
              <a:t>hiện</a:t>
            </a:r>
            <a:r>
              <a:rPr lang="en-US" dirty="0">
                <a:solidFill>
                  <a:schemeClr val="tx1"/>
                </a:solidFill>
                <a:latin typeface="Times New Roman"/>
                <a:cs typeface="Times New Roman"/>
              </a:rPr>
              <a:t> </a:t>
            </a:r>
            <a:r>
              <a:rPr lang="en-US" dirty="0" err="1">
                <a:solidFill>
                  <a:schemeClr val="tx1"/>
                </a:solidFill>
                <a:latin typeface="Times New Roman"/>
                <a:cs typeface="Times New Roman"/>
              </a:rPr>
              <a:t>trên</a:t>
            </a:r>
            <a:r>
              <a:rPr lang="en-US" dirty="0">
                <a:solidFill>
                  <a:schemeClr val="tx1"/>
                </a:solidFill>
                <a:latin typeface="Times New Roman"/>
                <a:cs typeface="Times New Roman"/>
              </a:rPr>
              <a:t> </a:t>
            </a:r>
            <a:r>
              <a:rPr lang="en-US" dirty="0" err="1">
                <a:solidFill>
                  <a:schemeClr val="tx1"/>
                </a:solidFill>
                <a:latin typeface="Times New Roman"/>
                <a:cs typeface="Times New Roman"/>
              </a:rPr>
              <a:t>nhiều</a:t>
            </a:r>
            <a:r>
              <a:rPr lang="en-US" dirty="0">
                <a:solidFill>
                  <a:schemeClr val="tx1"/>
                </a:solidFill>
                <a:latin typeface="Times New Roman"/>
                <a:cs typeface="Times New Roman"/>
              </a:rPr>
              <a:t> </a:t>
            </a:r>
            <a:r>
              <a:rPr lang="en-US" dirty="0" err="1">
                <a:solidFill>
                  <a:schemeClr val="tx1"/>
                </a:solidFill>
                <a:latin typeface="Times New Roman"/>
                <a:cs typeface="Times New Roman"/>
              </a:rPr>
              <a:t>khía</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cạnh</a:t>
            </a:r>
            <a:r>
              <a:rPr lang="en-US" dirty="0">
                <a:solidFill>
                  <a:schemeClr val="tx1"/>
                </a:solidFill>
                <a:latin typeface="Times New Roman"/>
                <a:cs typeface="Times New Roman"/>
              </a:rPr>
              <a:t> </a:t>
            </a:r>
            <a:r>
              <a:rPr lang="en-US" dirty="0" err="1">
                <a:solidFill>
                  <a:schemeClr val="tx1"/>
                </a:solidFill>
                <a:latin typeface="Times New Roman"/>
                <a:cs typeface="Times New Roman"/>
              </a:rPr>
              <a:t>khác</a:t>
            </a:r>
            <a:r>
              <a:rPr lang="en-US" dirty="0">
                <a:solidFill>
                  <a:schemeClr val="tx1"/>
                </a:solidFill>
                <a:latin typeface="Times New Roman"/>
                <a:cs typeface="Times New Roman"/>
              </a:rPr>
              <a:t> </a:t>
            </a:r>
            <a:r>
              <a:rPr lang="en-US" dirty="0" err="1">
                <a:solidFill>
                  <a:schemeClr val="tx1"/>
                </a:solidFill>
                <a:latin typeface="Times New Roman"/>
                <a:cs typeface="Times New Roman"/>
              </a:rPr>
              <a:t>nhau</a:t>
            </a:r>
            <a:r>
              <a:rPr lang="en-US" dirty="0">
                <a:solidFill>
                  <a:schemeClr val="tx1"/>
                </a:solidFill>
                <a:latin typeface="Times New Roman"/>
                <a:cs typeface="Times New Roman"/>
              </a:rPr>
              <a:t> </a:t>
            </a:r>
            <a:r>
              <a:rPr lang="en-US" dirty="0" err="1">
                <a:solidFill>
                  <a:schemeClr val="tx1"/>
                </a:solidFill>
                <a:latin typeface="Times New Roman"/>
                <a:cs typeface="Times New Roman"/>
              </a:rPr>
              <a:t>như</a:t>
            </a:r>
            <a:r>
              <a:rPr lang="en-US" dirty="0">
                <a:solidFill>
                  <a:schemeClr val="tx1"/>
                </a:solidFill>
                <a:latin typeface="Times New Roman"/>
                <a:cs typeface="Times New Roman"/>
              </a:rPr>
              <a:t> </a:t>
            </a:r>
            <a:r>
              <a:rPr lang="en-US" dirty="0" err="1">
                <a:solidFill>
                  <a:schemeClr val="tx1"/>
                </a:solidFill>
                <a:latin typeface="Times New Roman"/>
                <a:cs typeface="Times New Roman"/>
              </a:rPr>
              <a:t>về</a:t>
            </a:r>
            <a:r>
              <a:rPr lang="en-US" dirty="0">
                <a:solidFill>
                  <a:schemeClr val="tx1"/>
                </a:solidFill>
                <a:latin typeface="Times New Roman"/>
                <a:cs typeface="Times New Roman"/>
              </a:rPr>
              <a:t> </a:t>
            </a:r>
            <a:r>
              <a:rPr lang="en-US" dirty="0" err="1">
                <a:solidFill>
                  <a:schemeClr val="tx1"/>
                </a:solidFill>
                <a:latin typeface="Times New Roman"/>
                <a:cs typeface="Times New Roman"/>
              </a:rPr>
              <a:t>luật</a:t>
            </a:r>
            <a:r>
              <a:rPr lang="en-US" dirty="0">
                <a:solidFill>
                  <a:schemeClr val="tx1"/>
                </a:solidFill>
                <a:latin typeface="Times New Roman"/>
                <a:cs typeface="Times New Roman"/>
              </a:rPr>
              <a:t> </a:t>
            </a:r>
            <a:r>
              <a:rPr lang="en-US" dirty="0" err="1">
                <a:solidFill>
                  <a:schemeClr val="tx1"/>
                </a:solidFill>
                <a:latin typeface="Times New Roman"/>
                <a:cs typeface="Times New Roman"/>
              </a:rPr>
              <a:t>pháp</a:t>
            </a:r>
            <a:r>
              <a:rPr lang="en-US" dirty="0">
                <a:solidFill>
                  <a:schemeClr val="tx1"/>
                </a:solidFill>
                <a:latin typeface="Times New Roman"/>
                <a:cs typeface="Times New Roman"/>
              </a:rPr>
              <a:t>, </a:t>
            </a:r>
            <a:r>
              <a:rPr lang="en-US" dirty="0" err="1">
                <a:solidFill>
                  <a:schemeClr val="tx1"/>
                </a:solidFill>
                <a:latin typeface="Times New Roman"/>
                <a:cs typeface="Times New Roman"/>
              </a:rPr>
              <a:t>về</a:t>
            </a:r>
            <a:r>
              <a:rPr lang="en-US" dirty="0">
                <a:solidFill>
                  <a:schemeClr val="tx1"/>
                </a:solidFill>
                <a:latin typeface="Times New Roman"/>
                <a:cs typeface="Times New Roman"/>
              </a:rPr>
              <a:t> </a:t>
            </a:r>
            <a:r>
              <a:rPr lang="en-US" dirty="0" err="1">
                <a:solidFill>
                  <a:schemeClr val="tx1"/>
                </a:solidFill>
                <a:latin typeface="Times New Roman"/>
                <a:cs typeface="Times New Roman"/>
              </a:rPr>
              <a:t>cơ</a:t>
            </a:r>
            <a:r>
              <a:rPr lang="en-US" dirty="0">
                <a:solidFill>
                  <a:schemeClr val="tx1"/>
                </a:solidFill>
                <a:latin typeface="Times New Roman"/>
                <a:cs typeface="Times New Roman"/>
              </a:rPr>
              <a:t> </a:t>
            </a:r>
            <a:r>
              <a:rPr lang="en-US" dirty="0" err="1">
                <a:solidFill>
                  <a:schemeClr val="tx1"/>
                </a:solidFill>
                <a:latin typeface="Times New Roman"/>
                <a:cs typeface="Times New Roman"/>
              </a:rPr>
              <a:t>hội</a:t>
            </a:r>
            <a:r>
              <a:rPr lang="en-US" dirty="0">
                <a:solidFill>
                  <a:schemeClr val="tx1"/>
                </a:solidFill>
                <a:latin typeface="Times New Roman"/>
                <a:cs typeface="Times New Roman"/>
              </a:rPr>
              <a:t> </a:t>
            </a:r>
            <a:r>
              <a:rPr lang="en-US" dirty="0" err="1">
                <a:solidFill>
                  <a:schemeClr val="tx1"/>
                </a:solidFill>
                <a:latin typeface="Times New Roman"/>
                <a:cs typeface="Times New Roman"/>
              </a:rPr>
              <a:t>như</a:t>
            </a:r>
            <a:r>
              <a:rPr lang="en-US" dirty="0">
                <a:solidFill>
                  <a:schemeClr val="tx1"/>
                </a:solidFill>
                <a:latin typeface="Times New Roman"/>
                <a:cs typeface="Times New Roman"/>
              </a:rPr>
              <a:t> </a:t>
            </a:r>
            <a:r>
              <a:rPr lang="en-US" dirty="0" err="1">
                <a:solidFill>
                  <a:schemeClr val="tx1"/>
                </a:solidFill>
                <a:latin typeface="Times New Roman"/>
                <a:cs typeface="Times New Roman"/>
              </a:rPr>
              <a:t>việc</a:t>
            </a:r>
            <a:r>
              <a:rPr lang="en-US" dirty="0">
                <a:solidFill>
                  <a:schemeClr val="tx1"/>
                </a:solidFill>
                <a:latin typeface="Times New Roman"/>
                <a:cs typeface="Times New Roman"/>
              </a:rPr>
              <a:t> </a:t>
            </a:r>
            <a:r>
              <a:rPr lang="en-US" dirty="0" err="1">
                <a:solidFill>
                  <a:schemeClr val="tx1"/>
                </a:solidFill>
                <a:latin typeface="Times New Roman"/>
                <a:cs typeface="Times New Roman"/>
              </a:rPr>
              <a:t>tiếp</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cận</a:t>
            </a:r>
            <a:r>
              <a:rPr lang="en-US" dirty="0">
                <a:solidFill>
                  <a:schemeClr val="tx1"/>
                </a:solidFill>
                <a:latin typeface="Times New Roman"/>
                <a:cs typeface="Times New Roman"/>
              </a:rPr>
              <a:t> </a:t>
            </a:r>
            <a:r>
              <a:rPr lang="en-US" dirty="0" err="1">
                <a:solidFill>
                  <a:schemeClr val="tx1"/>
                </a:solidFill>
                <a:latin typeface="Times New Roman"/>
                <a:cs typeface="Times New Roman"/>
              </a:rPr>
              <a:t>đến</a:t>
            </a:r>
            <a:r>
              <a:rPr lang="en-US" dirty="0">
                <a:solidFill>
                  <a:schemeClr val="tx1"/>
                </a:solidFill>
                <a:latin typeface="Times New Roman"/>
                <a:cs typeface="Times New Roman"/>
              </a:rPr>
              <a:t> </a:t>
            </a:r>
            <a:r>
              <a:rPr lang="en-US" dirty="0" err="1">
                <a:solidFill>
                  <a:schemeClr val="tx1"/>
                </a:solidFill>
                <a:latin typeface="Times New Roman"/>
                <a:cs typeface="Times New Roman"/>
              </a:rPr>
              <a:t>các</a:t>
            </a:r>
            <a:r>
              <a:rPr lang="en-US" dirty="0">
                <a:solidFill>
                  <a:schemeClr val="tx1"/>
                </a:solidFill>
                <a:latin typeface="Times New Roman"/>
                <a:cs typeface="Times New Roman"/>
              </a:rPr>
              <a:t> </a:t>
            </a:r>
            <a:r>
              <a:rPr lang="en-US" dirty="0" err="1">
                <a:solidFill>
                  <a:schemeClr val="tx1"/>
                </a:solidFill>
                <a:latin typeface="Times New Roman"/>
                <a:cs typeface="Times New Roman"/>
              </a:rPr>
              <a:t>nguồn</a:t>
            </a:r>
            <a:r>
              <a:rPr lang="en-US" dirty="0">
                <a:solidFill>
                  <a:schemeClr val="tx1"/>
                </a:solidFill>
                <a:latin typeface="Times New Roman"/>
                <a:cs typeface="Times New Roman"/>
              </a:rPr>
              <a:t> </a:t>
            </a:r>
            <a:r>
              <a:rPr lang="en-US" dirty="0" err="1">
                <a:solidFill>
                  <a:schemeClr val="tx1"/>
                </a:solidFill>
                <a:latin typeface="Times New Roman"/>
                <a:cs typeface="Times New Roman"/>
              </a:rPr>
              <a:t>lực</a:t>
            </a:r>
            <a:r>
              <a:rPr lang="en-US" dirty="0">
                <a:solidFill>
                  <a:schemeClr val="tx1"/>
                </a:solidFill>
                <a:latin typeface="Times New Roman"/>
                <a:cs typeface="Times New Roman"/>
              </a:rPr>
              <a:t>, </a:t>
            </a:r>
            <a:r>
              <a:rPr lang="en-US" dirty="0" err="1">
                <a:solidFill>
                  <a:schemeClr val="tx1"/>
                </a:solidFill>
                <a:latin typeface="Times New Roman"/>
                <a:cs typeface="Times New Roman"/>
              </a:rPr>
              <a:t>thù</a:t>
            </a:r>
            <a:r>
              <a:rPr lang="en-US" dirty="0">
                <a:solidFill>
                  <a:schemeClr val="tx1"/>
                </a:solidFill>
                <a:latin typeface="Times New Roman"/>
                <a:cs typeface="Times New Roman"/>
              </a:rPr>
              <a:t> </a:t>
            </a:r>
            <a:r>
              <a:rPr lang="en-US" dirty="0" err="1">
                <a:solidFill>
                  <a:schemeClr val="tx1"/>
                </a:solidFill>
                <a:latin typeface="Times New Roman"/>
                <a:cs typeface="Times New Roman"/>
              </a:rPr>
              <a:t>lao</a:t>
            </a:r>
            <a:r>
              <a:rPr lang="en-US" dirty="0">
                <a:solidFill>
                  <a:schemeClr val="tx1"/>
                </a:solidFill>
                <a:latin typeface="Times New Roman"/>
                <a:cs typeface="Times New Roman"/>
              </a:rPr>
              <a:t> </a:t>
            </a:r>
            <a:r>
              <a:rPr lang="en-US" dirty="0" err="1">
                <a:solidFill>
                  <a:schemeClr val="tx1"/>
                </a:solidFill>
                <a:latin typeface="Times New Roman"/>
                <a:cs typeface="Times New Roman"/>
              </a:rPr>
              <a:t>trong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công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việc</a:t>
            </a:r>
            <a:r>
              <a:rPr lang="en-US" dirty="0">
                <a:solidFill>
                  <a:schemeClr val="tx1"/>
                </a:solidFill>
                <a:latin typeface="Times New Roman"/>
                <a:cs typeface="Times New Roman"/>
              </a:rPr>
              <a:t>, </a:t>
            </a:r>
            <a:r>
              <a:rPr lang="en-US" dirty="0" err="1">
                <a:solidFill>
                  <a:schemeClr val="tx1"/>
                </a:solidFill>
                <a:latin typeface="Times New Roman"/>
                <a:cs typeface="Times New Roman"/>
              </a:rPr>
              <a:t>giá</a:t>
            </a:r>
            <a:r>
              <a:rPr lang="en-US" dirty="0">
                <a:solidFill>
                  <a:schemeClr val="tx1"/>
                </a:solidFill>
                <a:latin typeface="Times New Roman"/>
                <a:cs typeface="Times New Roman"/>
              </a:rPr>
              <a:t> </a:t>
            </a:r>
            <a:r>
              <a:rPr lang="en-US" dirty="0" err="1">
                <a:solidFill>
                  <a:schemeClr val="tx1"/>
                </a:solidFill>
                <a:latin typeface="Times New Roman"/>
                <a:cs typeface="Times New Roman"/>
              </a:rPr>
              <a:t>trị</a:t>
            </a:r>
            <a:r>
              <a:rPr lang="en-US" dirty="0">
                <a:solidFill>
                  <a:schemeClr val="tx1"/>
                </a:solidFill>
                <a:latin typeface="Times New Roman"/>
                <a:cs typeface="Times New Roman"/>
              </a:rPr>
              <a:t> </a:t>
            </a:r>
            <a:r>
              <a:rPr lang="en-US" dirty="0" err="1">
                <a:solidFill>
                  <a:schemeClr val="tx1"/>
                </a:solidFill>
                <a:latin typeface="Times New Roman"/>
                <a:cs typeface="Times New Roman"/>
              </a:rPr>
              <a:t>của</a:t>
            </a:r>
            <a:r>
              <a:rPr lang="en-US" dirty="0">
                <a:solidFill>
                  <a:schemeClr val="tx1"/>
                </a:solidFill>
                <a:latin typeface="Times New Roman"/>
                <a:cs typeface="Times New Roman"/>
              </a:rPr>
              <a:t> </a:t>
            </a:r>
            <a:r>
              <a:rPr lang="en-US" dirty="0" err="1">
                <a:solidFill>
                  <a:schemeClr val="tx1"/>
                </a:solidFill>
                <a:latin typeface="Times New Roman"/>
                <a:cs typeface="Times New Roman"/>
              </a:rPr>
              <a:t>tiếng</a:t>
            </a:r>
            <a:r>
              <a:rPr lang="en-US" dirty="0">
                <a:solidFill>
                  <a:schemeClr val="tx1"/>
                </a:solidFill>
                <a:latin typeface="Times New Roman"/>
                <a:cs typeface="Times New Roman"/>
              </a:rPr>
              <a:t> </a:t>
            </a:r>
            <a:r>
              <a:rPr lang="en-US" dirty="0" err="1">
                <a:solidFill>
                  <a:schemeClr val="tx1"/>
                </a:solidFill>
                <a:latin typeface="Times New Roman"/>
                <a:cs typeface="Times New Roman"/>
              </a:rPr>
              <a:t>nói</a:t>
            </a:r>
            <a:r>
              <a:rPr lang="en-US" dirty="0">
                <a:solidFill>
                  <a:schemeClr val="tx1"/>
                </a:solidFill>
                <a:latin typeface="Times New Roman"/>
                <a:cs typeface="Times New Roman"/>
              </a:rPr>
              <a:t>, </a:t>
            </a:r>
            <a:r>
              <a:rPr lang="en-US" dirty="0" err="1">
                <a:solidFill>
                  <a:schemeClr val="tx1"/>
                </a:solidFill>
                <a:latin typeface="Times New Roman"/>
                <a:cs typeface="Times New Roman"/>
              </a:rPr>
              <a:t>quyền</a:t>
            </a:r>
            <a:r>
              <a:rPr lang="en-US" dirty="0">
                <a:solidFill>
                  <a:schemeClr val="tx1"/>
                </a:solidFill>
                <a:latin typeface="Times New Roman"/>
                <a:cs typeface="Times New Roman"/>
              </a:rPr>
              <a:t> </a:t>
            </a:r>
            <a:r>
              <a:rPr lang="en-US" dirty="0" err="1">
                <a:solidFill>
                  <a:schemeClr val="tx1"/>
                </a:solidFill>
                <a:latin typeface="Times New Roman"/>
                <a:cs typeface="Times New Roman"/>
              </a:rPr>
              <a:t>lực</a:t>
            </a:r>
            <a:r>
              <a:rPr lang="en-US" dirty="0">
                <a:solidFill>
                  <a:schemeClr val="tx1"/>
                </a:solidFill>
                <a:latin typeface="Times New Roman"/>
                <a:cs typeface="Times New Roman"/>
              </a:rPr>
              <a:t>, v.v</a:t>
            </a:r>
            <a:r>
              <a:rPr lang="en-US" dirty="0">
                <a:latin typeface="Times New Roman"/>
                <a:cs typeface="Times New Roman"/>
              </a:rPr>
              <a:t>.</a:t>
            </a:r>
          </a:p>
          <a:p>
            <a:pPr algn="just"/>
            <a:endParaRPr lang="en-US" sz="2800" dirty="0">
              <a:latin typeface="Times New Roman"/>
              <a:cs typeface="Times New Roman"/>
            </a:endParaRPr>
          </a:p>
        </p:txBody>
      </p:sp>
      <p:pic>
        <p:nvPicPr>
          <p:cNvPr id="4" name="Picture 3" descr="images (1).jpg"/>
          <p:cNvPicPr>
            <a:picLocks noChangeAspect="1"/>
          </p:cNvPicPr>
          <p:nvPr/>
        </p:nvPicPr>
        <p:blipFill>
          <a:blip r:embed="rId3"/>
          <a:stretch>
            <a:fillRect/>
          </a:stretch>
        </p:blipFill>
        <p:spPr>
          <a:xfrm>
            <a:off x="2419645" y="3108961"/>
            <a:ext cx="5833667" cy="32351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5485285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2835" y="299760"/>
            <a:ext cx="7772400" cy="1470025"/>
          </a:xfrm>
        </p:spPr>
        <p:txBody>
          <a:bodyPr>
            <a:normAutofit/>
          </a:bodyPr>
          <a:lstStyle/>
          <a:p>
            <a:r>
              <a:rPr lang="en-US" sz="3600" b="1" dirty="0" smtClean="0">
                <a:latin typeface="Times New Roman"/>
                <a:cs typeface="Times New Roman"/>
              </a:rPr>
              <a:t>BẤT BÌNH ĐẲNG GIỚI Ở</a:t>
            </a:r>
            <a:r>
              <a:rPr lang="en-US" sz="3600" dirty="0" smtClean="0">
                <a:latin typeface="Times New Roman"/>
                <a:cs typeface="Times New Roman"/>
              </a:rPr>
              <a:t> </a:t>
            </a:r>
            <a:r>
              <a:rPr lang="en-US" sz="3600" b="1" dirty="0" smtClean="0">
                <a:latin typeface="Times New Roman"/>
                <a:cs typeface="Times New Roman"/>
              </a:rPr>
              <a:t>NGƯỜI NGHÈO CAO HƠN NGƯỜI GIÀU</a:t>
            </a:r>
            <a:endParaRPr lang="en-US" sz="3600" b="1" dirty="0">
              <a:latin typeface="Times New Roman"/>
              <a:cs typeface="Times New Roman"/>
            </a:endParaRPr>
          </a:p>
        </p:txBody>
      </p:sp>
      <p:pic>
        <p:nvPicPr>
          <p:cNvPr id="5" name="Picture 4" descr="1235093_371249499672564_770646853_n.jpg"/>
          <p:cNvPicPr>
            <a:picLocks noChangeAspect="1"/>
          </p:cNvPicPr>
          <p:nvPr/>
        </p:nvPicPr>
        <p:blipFill>
          <a:blip r:embed="rId3"/>
          <a:stretch>
            <a:fillRect/>
          </a:stretch>
        </p:blipFill>
        <p:spPr>
          <a:xfrm>
            <a:off x="393895" y="1755717"/>
            <a:ext cx="8553157" cy="4884232"/>
          </a:xfrm>
          <a:prstGeom prst="rect">
            <a:avLst/>
          </a:prstGeom>
        </p:spPr>
      </p:pic>
    </p:spTree>
    <p:extLst>
      <p:ext uri="{BB962C8B-B14F-4D97-AF65-F5344CB8AC3E}">
        <p14:creationId xmlns="" xmlns:p14="http://schemas.microsoft.com/office/powerpoint/2010/main" val="38802467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smtClean="0">
                <a:latin typeface="Times New Roman"/>
                <a:cs typeface="Times New Roman"/>
              </a:rPr>
              <a:t>KHÁI NIỆM BẤT BÌNH ĐẲNG GIỚI NHÓM NGƯỜI NGHÈO CAO HƠN NHÓM NGƯỜI GIÀU</a:t>
            </a:r>
            <a:endParaRPr lang="en-US" sz="2800" b="1" dirty="0">
              <a:latin typeface="Times New Roman"/>
              <a:cs typeface="Times New Roman"/>
            </a:endParaRPr>
          </a:p>
        </p:txBody>
      </p:sp>
      <p:sp>
        <p:nvSpPr>
          <p:cNvPr id="3" name="Content Placeholder 2"/>
          <p:cNvSpPr>
            <a:spLocks noGrp="1"/>
          </p:cNvSpPr>
          <p:nvPr>
            <p:ph sz="quarter" idx="1"/>
          </p:nvPr>
        </p:nvSpPr>
        <p:spPr>
          <a:xfrm>
            <a:off x="457200" y="1600201"/>
            <a:ext cx="4095213" cy="4525963"/>
          </a:xfrm>
        </p:spPr>
        <p:txBody>
          <a:bodyPr>
            <a:normAutofit/>
          </a:bodyPr>
          <a:lstStyle/>
          <a:p>
            <a:pPr marL="0" indent="0" algn="just">
              <a:buNone/>
            </a:pPr>
            <a:r>
              <a:rPr lang="en-US" sz="2800" dirty="0" err="1">
                <a:latin typeface="Times New Roman"/>
                <a:cs typeface="Times New Roman"/>
              </a:rPr>
              <a:t>Bất</a:t>
            </a:r>
            <a:r>
              <a:rPr lang="en-US" sz="2800" dirty="0">
                <a:latin typeface="Times New Roman"/>
                <a:cs typeface="Times New Roman"/>
              </a:rPr>
              <a:t> </a:t>
            </a:r>
            <a:r>
              <a:rPr lang="en-US" sz="2800" dirty="0" err="1">
                <a:latin typeface="Times New Roman"/>
                <a:cs typeface="Times New Roman"/>
              </a:rPr>
              <a:t>bình</a:t>
            </a:r>
            <a:r>
              <a:rPr lang="en-US" sz="2800" dirty="0">
                <a:latin typeface="Times New Roman"/>
                <a:cs typeface="Times New Roman"/>
              </a:rPr>
              <a:t> </a:t>
            </a:r>
            <a:r>
              <a:rPr lang="en-US" sz="2800" dirty="0" err="1">
                <a:latin typeface="Times New Roman"/>
                <a:cs typeface="Times New Roman"/>
              </a:rPr>
              <a:t>đẳng</a:t>
            </a:r>
            <a:r>
              <a:rPr lang="en-US" sz="2800" dirty="0">
                <a:latin typeface="Times New Roman"/>
                <a:cs typeface="Times New Roman"/>
              </a:rPr>
              <a:t> </a:t>
            </a:r>
            <a:r>
              <a:rPr lang="en-US" sz="2800" dirty="0" err="1">
                <a:latin typeface="Times New Roman"/>
                <a:cs typeface="Times New Roman"/>
              </a:rPr>
              <a:t>giới</a:t>
            </a:r>
            <a:r>
              <a:rPr lang="en-US" sz="2800" dirty="0">
                <a:latin typeface="Times New Roman"/>
                <a:cs typeface="Times New Roman"/>
              </a:rPr>
              <a:t> </a:t>
            </a:r>
            <a:r>
              <a:rPr lang="en-US" sz="2800" dirty="0" err="1">
                <a:latin typeface="Times New Roman"/>
                <a:cs typeface="Times New Roman"/>
              </a:rPr>
              <a:t>nhóm</a:t>
            </a:r>
            <a:r>
              <a:rPr lang="en-US" sz="2800" dirty="0">
                <a:latin typeface="Times New Roman"/>
                <a:cs typeface="Times New Roman"/>
              </a:rPr>
              <a:t> </a:t>
            </a:r>
            <a:r>
              <a:rPr lang="en-US" sz="2800" dirty="0" err="1">
                <a:latin typeface="Times New Roman"/>
                <a:cs typeface="Times New Roman"/>
              </a:rPr>
              <a:t>người</a:t>
            </a:r>
            <a:r>
              <a:rPr lang="en-US" sz="2800" dirty="0">
                <a:latin typeface="Times New Roman"/>
                <a:cs typeface="Times New Roman"/>
              </a:rPr>
              <a:t> </a:t>
            </a:r>
            <a:r>
              <a:rPr lang="en-US" sz="2800" dirty="0" err="1">
                <a:latin typeface="Times New Roman"/>
                <a:cs typeface="Times New Roman"/>
              </a:rPr>
              <a:t>người</a:t>
            </a:r>
            <a:r>
              <a:rPr lang="en-US" sz="2800" dirty="0">
                <a:latin typeface="Times New Roman"/>
                <a:cs typeface="Times New Roman"/>
              </a:rPr>
              <a:t> </a:t>
            </a:r>
            <a:r>
              <a:rPr lang="en-US" sz="2800" dirty="0" err="1">
                <a:latin typeface="Times New Roman"/>
                <a:cs typeface="Times New Roman"/>
              </a:rPr>
              <a:t>nghèo</a:t>
            </a:r>
            <a:r>
              <a:rPr lang="en-US" sz="2800" dirty="0">
                <a:latin typeface="Times New Roman"/>
                <a:cs typeface="Times New Roman"/>
              </a:rPr>
              <a:t> </a:t>
            </a:r>
            <a:r>
              <a:rPr lang="en-US" sz="2800" dirty="0" err="1">
                <a:latin typeface="Times New Roman"/>
                <a:cs typeface="Times New Roman"/>
              </a:rPr>
              <a:t>là</a:t>
            </a:r>
            <a:r>
              <a:rPr lang="en-US" sz="2800" dirty="0">
                <a:latin typeface="Times New Roman"/>
                <a:cs typeface="Times New Roman"/>
              </a:rPr>
              <a:t> </a:t>
            </a:r>
            <a:r>
              <a:rPr lang="en-US" sz="2800" dirty="0" err="1">
                <a:latin typeface="Times New Roman"/>
                <a:cs typeface="Times New Roman"/>
              </a:rPr>
              <a:t>sự</a:t>
            </a:r>
            <a:r>
              <a:rPr lang="en-US" sz="2800" dirty="0">
                <a:latin typeface="Times New Roman"/>
                <a:cs typeface="Times New Roman"/>
              </a:rPr>
              <a:t> </a:t>
            </a:r>
            <a:r>
              <a:rPr lang="en-US" sz="2800" dirty="0" err="1">
                <a:latin typeface="Times New Roman"/>
                <a:cs typeface="Times New Roman"/>
              </a:rPr>
              <a:t>chênh</a:t>
            </a:r>
            <a:r>
              <a:rPr lang="en-US" sz="2800" dirty="0">
                <a:latin typeface="Times New Roman"/>
                <a:cs typeface="Times New Roman"/>
              </a:rPr>
              <a:t> </a:t>
            </a:r>
            <a:r>
              <a:rPr lang="en-US" sz="2800" dirty="0" err="1">
                <a:latin typeface="Times New Roman"/>
                <a:cs typeface="Times New Roman"/>
              </a:rPr>
              <a:t>lệch</a:t>
            </a:r>
            <a:r>
              <a:rPr lang="en-US" sz="2800" dirty="0">
                <a:latin typeface="Times New Roman"/>
                <a:cs typeface="Times New Roman"/>
              </a:rPr>
              <a:t> </a:t>
            </a:r>
            <a:r>
              <a:rPr lang="en-US" sz="2800" dirty="0" err="1">
                <a:latin typeface="Times New Roman"/>
                <a:cs typeface="Times New Roman"/>
              </a:rPr>
              <a:t>về</a:t>
            </a:r>
            <a:r>
              <a:rPr lang="en-US" sz="2800" dirty="0">
                <a:latin typeface="Times New Roman"/>
                <a:cs typeface="Times New Roman"/>
              </a:rPr>
              <a:t> </a:t>
            </a:r>
            <a:r>
              <a:rPr lang="en-US" sz="2800" dirty="0" err="1">
                <a:latin typeface="Times New Roman"/>
                <a:cs typeface="Times New Roman"/>
              </a:rPr>
              <a:t>thu</a:t>
            </a:r>
            <a:r>
              <a:rPr lang="en-US" sz="2800" dirty="0">
                <a:latin typeface="Times New Roman"/>
                <a:cs typeface="Times New Roman"/>
              </a:rPr>
              <a:t> </a:t>
            </a:r>
            <a:r>
              <a:rPr lang="en-US" sz="2800" dirty="0" err="1" smtClean="0">
                <a:latin typeface="Times New Roman"/>
                <a:cs typeface="Times New Roman"/>
              </a:rPr>
              <a:t>nhập</a:t>
            </a:r>
            <a:r>
              <a:rPr lang="en-US" sz="2800" smtClean="0">
                <a:latin typeface="Times New Roman"/>
                <a:cs typeface="Times New Roman"/>
              </a:rPr>
              <a:t>(của</a:t>
            </a:r>
            <a:r>
              <a:rPr lang="en-US" sz="2800" dirty="0" smtClean="0">
                <a:latin typeface="Times New Roman"/>
                <a:cs typeface="Times New Roman"/>
              </a:rPr>
              <a:t> </a:t>
            </a:r>
            <a:r>
              <a:rPr lang="en-US" sz="2800" dirty="0" err="1">
                <a:latin typeface="Times New Roman"/>
                <a:cs typeface="Times New Roman"/>
              </a:rPr>
              <a:t>cá</a:t>
            </a:r>
            <a:r>
              <a:rPr lang="en-US" sz="2800" dirty="0">
                <a:latin typeface="Times New Roman"/>
                <a:cs typeface="Times New Roman"/>
              </a:rPr>
              <a:t> </a:t>
            </a:r>
            <a:r>
              <a:rPr lang="en-US" sz="2800" dirty="0" err="1">
                <a:latin typeface="Times New Roman"/>
                <a:cs typeface="Times New Roman"/>
              </a:rPr>
              <a:t>nhân</a:t>
            </a:r>
            <a:r>
              <a:rPr lang="en-US" sz="2800" dirty="0">
                <a:latin typeface="Times New Roman"/>
                <a:cs typeface="Times New Roman"/>
              </a:rPr>
              <a:t> hay </a:t>
            </a:r>
            <a:r>
              <a:rPr lang="en-US" sz="2800" dirty="0" err="1">
                <a:latin typeface="Times New Roman"/>
                <a:cs typeface="Times New Roman"/>
              </a:rPr>
              <a:t>hộ</a:t>
            </a:r>
            <a:r>
              <a:rPr lang="en-US" sz="2800" dirty="0">
                <a:latin typeface="Times New Roman"/>
                <a:cs typeface="Times New Roman"/>
              </a:rPr>
              <a:t> </a:t>
            </a:r>
            <a:r>
              <a:rPr lang="en-US" sz="2800" dirty="0" err="1">
                <a:latin typeface="Times New Roman"/>
                <a:cs typeface="Times New Roman"/>
              </a:rPr>
              <a:t>gia</a:t>
            </a:r>
            <a:r>
              <a:rPr lang="en-US" sz="2800" dirty="0">
                <a:latin typeface="Times New Roman"/>
                <a:cs typeface="Times New Roman"/>
              </a:rPr>
              <a:t> </a:t>
            </a:r>
            <a:r>
              <a:rPr lang="en-US" sz="2800" dirty="0" err="1">
                <a:latin typeface="Times New Roman"/>
                <a:cs typeface="Times New Roman"/>
              </a:rPr>
              <a:t>đình</a:t>
            </a:r>
            <a:r>
              <a:rPr lang="en-US" sz="2800" dirty="0">
                <a:latin typeface="Times New Roman"/>
                <a:cs typeface="Times New Roman"/>
              </a:rPr>
              <a:t>), </a:t>
            </a:r>
            <a:r>
              <a:rPr lang="en-US" sz="2800" dirty="0" err="1">
                <a:latin typeface="Times New Roman"/>
                <a:cs typeface="Times New Roman"/>
              </a:rPr>
              <a:t>cơ</a:t>
            </a:r>
            <a:r>
              <a:rPr lang="en-US" sz="2800" dirty="0">
                <a:latin typeface="Times New Roman"/>
                <a:cs typeface="Times New Roman"/>
              </a:rPr>
              <a:t> </a:t>
            </a:r>
            <a:r>
              <a:rPr lang="en-US" sz="2800" dirty="0" err="1">
                <a:latin typeface="Times New Roman"/>
                <a:cs typeface="Times New Roman"/>
              </a:rPr>
              <a:t>hội</a:t>
            </a:r>
            <a:r>
              <a:rPr lang="en-US" sz="2800" dirty="0">
                <a:latin typeface="Times New Roman"/>
                <a:cs typeface="Times New Roman"/>
              </a:rPr>
              <a:t> </a:t>
            </a:r>
            <a:r>
              <a:rPr lang="en-US" sz="2800" dirty="0" err="1">
                <a:latin typeface="Times New Roman"/>
                <a:cs typeface="Times New Roman"/>
              </a:rPr>
              <a:t>tạo</a:t>
            </a:r>
            <a:r>
              <a:rPr lang="en-US" sz="2800" dirty="0">
                <a:latin typeface="Times New Roman"/>
                <a:cs typeface="Times New Roman"/>
              </a:rPr>
              <a:t> </a:t>
            </a:r>
            <a:r>
              <a:rPr lang="en-US" sz="2800" dirty="0" err="1">
                <a:latin typeface="Times New Roman"/>
                <a:cs typeface="Times New Roman"/>
              </a:rPr>
              <a:t>thu</a:t>
            </a:r>
            <a:r>
              <a:rPr lang="en-US" sz="2800" dirty="0">
                <a:latin typeface="Times New Roman"/>
                <a:cs typeface="Times New Roman"/>
              </a:rPr>
              <a:t> </a:t>
            </a:r>
            <a:r>
              <a:rPr lang="en-US" sz="2800" dirty="0" err="1">
                <a:latin typeface="Times New Roman"/>
                <a:cs typeface="Times New Roman"/>
              </a:rPr>
              <a:t>nhập</a:t>
            </a:r>
            <a:r>
              <a:rPr lang="en-US" sz="2800" dirty="0">
                <a:latin typeface="Times New Roman"/>
                <a:cs typeface="Times New Roman"/>
              </a:rPr>
              <a:t>, </a:t>
            </a:r>
            <a:r>
              <a:rPr lang="en-US" sz="2800" dirty="0" err="1">
                <a:latin typeface="Times New Roman"/>
                <a:cs typeface="Times New Roman"/>
              </a:rPr>
              <a:t>tài</a:t>
            </a:r>
            <a:r>
              <a:rPr lang="en-US" sz="2800" dirty="0">
                <a:latin typeface="Times New Roman"/>
                <a:cs typeface="Times New Roman"/>
              </a:rPr>
              <a:t> </a:t>
            </a:r>
            <a:r>
              <a:rPr lang="en-US" sz="2800" dirty="0" err="1">
                <a:latin typeface="Times New Roman"/>
                <a:cs typeface="Times New Roman"/>
              </a:rPr>
              <a:t>sản</a:t>
            </a:r>
            <a:r>
              <a:rPr lang="en-US" sz="2800" dirty="0">
                <a:latin typeface="Times New Roman"/>
                <a:cs typeface="Times New Roman"/>
              </a:rPr>
              <a:t> </a:t>
            </a:r>
            <a:r>
              <a:rPr lang="en-US" sz="2800" dirty="0" err="1">
                <a:latin typeface="Times New Roman"/>
                <a:cs typeface="Times New Roman"/>
              </a:rPr>
              <a:t>để</a:t>
            </a:r>
            <a:r>
              <a:rPr lang="en-US" sz="2800" dirty="0">
                <a:latin typeface="Times New Roman"/>
                <a:cs typeface="Times New Roman"/>
              </a:rPr>
              <a:t> </a:t>
            </a:r>
            <a:r>
              <a:rPr lang="en-US" sz="2800" dirty="0" err="1">
                <a:latin typeface="Times New Roman"/>
                <a:cs typeface="Times New Roman"/>
              </a:rPr>
              <a:t>đảm</a:t>
            </a:r>
            <a:r>
              <a:rPr lang="en-US" sz="2800" dirty="0">
                <a:latin typeface="Times New Roman"/>
                <a:cs typeface="Times New Roman"/>
              </a:rPr>
              <a:t> </a:t>
            </a:r>
            <a:r>
              <a:rPr lang="en-US" sz="2800" dirty="0" err="1">
                <a:latin typeface="Times New Roman"/>
                <a:cs typeface="Times New Roman"/>
              </a:rPr>
              <a:t>bảo</a:t>
            </a:r>
            <a:r>
              <a:rPr lang="en-US" sz="2800" dirty="0">
                <a:latin typeface="Times New Roman"/>
                <a:cs typeface="Times New Roman"/>
              </a:rPr>
              <a:t> </a:t>
            </a:r>
            <a:r>
              <a:rPr lang="en-US" sz="2800" dirty="0" err="1">
                <a:latin typeface="Times New Roman"/>
                <a:cs typeface="Times New Roman"/>
              </a:rPr>
              <a:t>tiêu</a:t>
            </a:r>
            <a:r>
              <a:rPr lang="en-US" sz="2800" dirty="0">
                <a:latin typeface="Times New Roman"/>
                <a:cs typeface="Times New Roman"/>
              </a:rPr>
              <a:t> </a:t>
            </a:r>
            <a:r>
              <a:rPr lang="en-US" sz="2800" dirty="0" err="1" smtClean="0">
                <a:latin typeface="Times New Roman"/>
                <a:cs typeface="Times New Roman"/>
              </a:rPr>
              <a:t>dùng</a:t>
            </a:r>
            <a:r>
              <a:rPr lang="en-US" sz="2800" dirty="0" smtClean="0">
                <a:latin typeface="Times New Roman"/>
                <a:cs typeface="Times New Roman"/>
              </a:rPr>
              <a:t> </a:t>
            </a:r>
            <a:r>
              <a:rPr lang="en-US" sz="2800" dirty="0" err="1">
                <a:latin typeface="Times New Roman"/>
                <a:cs typeface="Times New Roman"/>
              </a:rPr>
              <a:t>lúc</a:t>
            </a:r>
            <a:r>
              <a:rPr lang="en-US" sz="2800" dirty="0">
                <a:latin typeface="Times New Roman"/>
                <a:cs typeface="Times New Roman"/>
              </a:rPr>
              <a:t> </a:t>
            </a:r>
            <a:r>
              <a:rPr lang="en-US" sz="2800" dirty="0" err="1">
                <a:latin typeface="Times New Roman"/>
                <a:cs typeface="Times New Roman"/>
              </a:rPr>
              <a:t>khó</a:t>
            </a:r>
            <a:r>
              <a:rPr lang="en-US" sz="2800" dirty="0">
                <a:latin typeface="Times New Roman"/>
                <a:cs typeface="Times New Roman"/>
              </a:rPr>
              <a:t> </a:t>
            </a:r>
            <a:r>
              <a:rPr lang="en-US" sz="2800" dirty="0" err="1">
                <a:latin typeface="Times New Roman"/>
                <a:cs typeface="Times New Roman"/>
              </a:rPr>
              <a:t>khăn</a:t>
            </a:r>
            <a:r>
              <a:rPr lang="en-US" sz="2800" dirty="0">
                <a:latin typeface="Times New Roman"/>
                <a:cs typeface="Times New Roman"/>
              </a:rPr>
              <a:t> </a:t>
            </a:r>
            <a:r>
              <a:rPr lang="en-US" sz="2800" dirty="0" err="1">
                <a:latin typeface="Times New Roman"/>
                <a:cs typeface="Times New Roman"/>
              </a:rPr>
              <a:t>giữa</a:t>
            </a:r>
            <a:r>
              <a:rPr lang="en-US" sz="2800" dirty="0">
                <a:latin typeface="Times New Roman"/>
                <a:cs typeface="Times New Roman"/>
              </a:rPr>
              <a:t> </a:t>
            </a:r>
            <a:r>
              <a:rPr lang="en-US" sz="2800" dirty="0" err="1">
                <a:latin typeface="Times New Roman"/>
                <a:cs typeface="Times New Roman"/>
              </a:rPr>
              <a:t>nhóm</a:t>
            </a:r>
            <a:r>
              <a:rPr lang="en-US" sz="2800" dirty="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a:latin typeface="Times New Roman"/>
                <a:cs typeface="Times New Roman"/>
              </a:rPr>
              <a:t>nghèo</a:t>
            </a:r>
            <a:r>
              <a:rPr lang="en-US" sz="2800" dirty="0">
                <a:latin typeface="Times New Roman"/>
                <a:cs typeface="Times New Roman"/>
              </a:rPr>
              <a:t> </a:t>
            </a:r>
            <a:r>
              <a:rPr lang="en-US" sz="2800" dirty="0" err="1">
                <a:latin typeface="Times New Roman"/>
                <a:cs typeface="Times New Roman"/>
              </a:rPr>
              <a:t>và</a:t>
            </a:r>
            <a:r>
              <a:rPr lang="en-US" sz="2800" dirty="0">
                <a:latin typeface="Times New Roman"/>
                <a:cs typeface="Times New Roman"/>
              </a:rPr>
              <a:t> </a:t>
            </a:r>
            <a:r>
              <a:rPr lang="en-US" sz="2800" dirty="0" err="1">
                <a:latin typeface="Times New Roman"/>
                <a:cs typeface="Times New Roman"/>
              </a:rPr>
              <a:t>người</a:t>
            </a:r>
            <a:r>
              <a:rPr lang="en-US" sz="2800" dirty="0">
                <a:latin typeface="Times New Roman"/>
                <a:cs typeface="Times New Roman"/>
              </a:rPr>
              <a:t> </a:t>
            </a:r>
            <a:r>
              <a:rPr lang="en-US" sz="2800" dirty="0" err="1">
                <a:latin typeface="Times New Roman"/>
                <a:cs typeface="Times New Roman"/>
              </a:rPr>
              <a:t>giàu</a:t>
            </a:r>
            <a:r>
              <a:rPr lang="en-US" sz="2800" dirty="0">
                <a:latin typeface="Times New Roman"/>
                <a:cs typeface="Times New Roman"/>
              </a:rPr>
              <a:t>.</a:t>
            </a:r>
          </a:p>
          <a:p>
            <a:pPr marL="0" indent="0" algn="just">
              <a:buNone/>
            </a:pPr>
            <a:endParaRPr lang="en-US" sz="2800" dirty="0">
              <a:latin typeface="Times New Roman"/>
              <a:cs typeface="Times New Roman"/>
            </a:endParaRPr>
          </a:p>
        </p:txBody>
      </p:sp>
      <p:pic>
        <p:nvPicPr>
          <p:cNvPr id="4" name="Picture 3" descr="images (1).jpe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821632" y="1748523"/>
            <a:ext cx="3865168" cy="3678494"/>
          </a:xfrm>
          <a:prstGeom prst="rect">
            <a:avLst/>
          </a:prstGeom>
        </p:spPr>
      </p:pic>
    </p:spTree>
    <p:extLst>
      <p:ext uri="{BB962C8B-B14F-4D97-AF65-F5344CB8AC3E}">
        <p14:creationId xmlns="" xmlns:p14="http://schemas.microsoft.com/office/powerpoint/2010/main" val="18186738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latin typeface="Times New Roman"/>
                <a:cs typeface="Times New Roman"/>
              </a:rPr>
              <a:t>NGUYÊN NHÂN DẪN ĐẾN BẤT BÌNH ĐẲNG GIỚI Ở NHÓM NGƯỜI NGHÈO CAO HƠN NHÓM NGƯỜI GIÀU</a:t>
            </a:r>
            <a:endParaRPr lang="en-US" sz="2800" b="1" dirty="0">
              <a:latin typeface="Times New Roman"/>
              <a:cs typeface="Times New Roman"/>
            </a:endParaRPr>
          </a:p>
        </p:txBody>
      </p:sp>
      <p:pic>
        <p:nvPicPr>
          <p:cNvPr id="7" name="Content Placeholder 6" descr="images (3).jpeg"/>
          <p:cNvPicPr>
            <a:picLocks noGrp="1" noChangeAspect="1"/>
          </p:cNvPicPr>
          <p:nvPr>
            <p:ph sz="quarter" idx="1"/>
          </p:nvPr>
        </p:nvPicPr>
        <p:blipFill>
          <a:blip r:embed="rId2">
            <a:extLst>
              <a:ext uri="{28A0092B-C50C-407E-A947-70E740481C1C}">
                <a14:useLocalDpi xmlns="" xmlns:a14="http://schemas.microsoft.com/office/drawing/2010/main" val="0"/>
              </a:ext>
            </a:extLst>
          </a:blip>
          <a:srcRect t="-9070" b="-9070"/>
          <a:stretch>
            <a:fillRect/>
          </a:stretch>
        </p:blipFill>
        <p:spPr>
          <a:xfrm>
            <a:off x="457201" y="1849257"/>
            <a:ext cx="8348663" cy="3825048"/>
          </a:xfrm>
        </p:spPr>
      </p:pic>
      <p:sp>
        <p:nvSpPr>
          <p:cNvPr id="4" name="TextBox 3"/>
          <p:cNvSpPr txBox="1"/>
          <p:nvPr/>
        </p:nvSpPr>
        <p:spPr>
          <a:xfrm>
            <a:off x="6716390" y="1849257"/>
            <a:ext cx="184731" cy="369332"/>
          </a:xfrm>
          <a:prstGeom prst="rect">
            <a:avLst/>
          </a:prstGeom>
          <a:noFill/>
        </p:spPr>
        <p:txBody>
          <a:bodyPr wrap="none" rtlCol="0">
            <a:spAutoFit/>
          </a:bodyPr>
          <a:lstStyle/>
          <a:p>
            <a:endParaRPr lang="en-US" dirty="0"/>
          </a:p>
        </p:txBody>
      </p:sp>
    </p:spTree>
    <p:extLst>
      <p:ext uri="{BB962C8B-B14F-4D97-AF65-F5344CB8AC3E}">
        <p14:creationId xmlns="" xmlns:p14="http://schemas.microsoft.com/office/powerpoint/2010/main" val="694005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0240"/>
            <a:ext cx="8229600" cy="885675"/>
          </a:xfrm>
        </p:spPr>
        <p:txBody>
          <a:bodyPr>
            <a:normAutofit/>
          </a:bodyPr>
          <a:lstStyle/>
          <a:p>
            <a:pPr algn="ctr"/>
            <a:r>
              <a:rPr lang="en-US" sz="3600" b="1" dirty="0" smtClean="0">
                <a:latin typeface="Times New Roman"/>
                <a:cs typeface="Times New Roman"/>
              </a:rPr>
              <a:t>TRÌNH ĐỘ HỌC VẤN</a:t>
            </a:r>
            <a:endParaRPr lang="en-US" sz="3600" b="1" dirty="0">
              <a:latin typeface="Times New Roman"/>
              <a:cs typeface="Times New Roman"/>
            </a:endParaRPr>
          </a:p>
        </p:txBody>
      </p:sp>
      <p:sp>
        <p:nvSpPr>
          <p:cNvPr id="3" name="Content Placeholder 2"/>
          <p:cNvSpPr>
            <a:spLocks noGrp="1"/>
          </p:cNvSpPr>
          <p:nvPr>
            <p:ph sz="quarter" idx="1"/>
          </p:nvPr>
        </p:nvSpPr>
        <p:spPr>
          <a:xfrm>
            <a:off x="642786" y="1142323"/>
            <a:ext cx="4358391" cy="2417017"/>
          </a:xfrm>
        </p:spPr>
        <p:txBody>
          <a:bodyPr>
            <a:normAutofit lnSpcReduction="10000"/>
          </a:bodyPr>
          <a:lstStyle/>
          <a:p>
            <a:pPr algn="just">
              <a:buNone/>
            </a:pPr>
            <a:r>
              <a:rPr lang="en-US" sz="2800" dirty="0" smtClean="0">
                <a:latin typeface="Times New Roman"/>
                <a:cs typeface="Times New Roman"/>
              </a:rPr>
              <a:t>°</a:t>
            </a:r>
            <a:r>
              <a:rPr lang="en-US" sz="2800" dirty="0" err="1" smtClean="0">
                <a:latin typeface="Times New Roman"/>
                <a:cs typeface="Times New Roman"/>
              </a:rPr>
              <a:t>Trình</a:t>
            </a:r>
            <a:r>
              <a:rPr lang="en-US" sz="2800" dirty="0" smtClean="0">
                <a:latin typeface="Times New Roman"/>
                <a:cs typeface="Times New Roman"/>
              </a:rPr>
              <a:t> </a:t>
            </a:r>
            <a:r>
              <a:rPr lang="en-US" sz="2800" dirty="0" err="1">
                <a:latin typeface="Times New Roman"/>
                <a:cs typeface="Times New Roman"/>
              </a:rPr>
              <a:t>độ</a:t>
            </a:r>
            <a:r>
              <a:rPr lang="en-US" sz="2800" dirty="0">
                <a:latin typeface="Times New Roman"/>
                <a:cs typeface="Times New Roman"/>
              </a:rPr>
              <a:t> </a:t>
            </a:r>
            <a:r>
              <a:rPr lang="en-US" sz="2800" dirty="0" err="1">
                <a:latin typeface="Times New Roman"/>
                <a:cs typeface="Times New Roman"/>
              </a:rPr>
              <a:t>học</a:t>
            </a:r>
            <a:r>
              <a:rPr lang="en-US" sz="2800" dirty="0">
                <a:latin typeface="Times New Roman"/>
                <a:cs typeface="Times New Roman"/>
              </a:rPr>
              <a:t> </a:t>
            </a:r>
            <a:r>
              <a:rPr lang="en-US" sz="2800" dirty="0" err="1">
                <a:latin typeface="Times New Roman"/>
                <a:cs typeface="Times New Roman"/>
              </a:rPr>
              <a:t>vấn</a:t>
            </a:r>
            <a:r>
              <a:rPr lang="en-US" sz="2800" dirty="0">
                <a:latin typeface="Times New Roman"/>
                <a:cs typeface="Times New Roman"/>
              </a:rPr>
              <a:t> ở </a:t>
            </a:r>
            <a:r>
              <a:rPr lang="en-US" sz="2800" dirty="0" err="1">
                <a:latin typeface="Times New Roman"/>
                <a:cs typeface="Times New Roman"/>
              </a:rPr>
              <a:t>nhóm</a:t>
            </a:r>
            <a:r>
              <a:rPr lang="en-US" sz="2800" dirty="0">
                <a:latin typeface="Times New Roman"/>
                <a:cs typeface="Times New Roman"/>
              </a:rPr>
              <a:t> </a:t>
            </a:r>
            <a:r>
              <a:rPr lang="en-US" sz="2800" dirty="0" err="1">
                <a:latin typeface="Times New Roman"/>
                <a:cs typeface="Times New Roman"/>
              </a:rPr>
              <a:t>người</a:t>
            </a:r>
            <a:r>
              <a:rPr lang="en-US" sz="2800" dirty="0">
                <a:latin typeface="Times New Roman"/>
                <a:cs typeface="Times New Roman"/>
              </a:rPr>
              <a:t> </a:t>
            </a:r>
            <a:r>
              <a:rPr lang="en-US" sz="2800" dirty="0" err="1">
                <a:latin typeface="Times New Roman"/>
                <a:cs typeface="Times New Roman"/>
              </a:rPr>
              <a:t>nghèo</a:t>
            </a:r>
            <a:r>
              <a:rPr lang="en-US" sz="2800" dirty="0">
                <a:latin typeface="Times New Roman"/>
                <a:cs typeface="Times New Roman"/>
              </a:rPr>
              <a:t>: Thu </a:t>
            </a:r>
            <a:r>
              <a:rPr lang="en-US" sz="2800" dirty="0" err="1">
                <a:latin typeface="Times New Roman"/>
                <a:cs typeface="Times New Roman"/>
              </a:rPr>
              <a:t>nhập</a:t>
            </a:r>
            <a:r>
              <a:rPr lang="en-US" sz="2800" dirty="0">
                <a:latin typeface="Times New Roman"/>
                <a:cs typeface="Times New Roman"/>
              </a:rPr>
              <a:t> </a:t>
            </a:r>
            <a:r>
              <a:rPr lang="en-US" sz="2800" dirty="0" err="1">
                <a:latin typeface="Times New Roman"/>
                <a:cs typeface="Times New Roman"/>
              </a:rPr>
              <a:t>thấp</a:t>
            </a:r>
            <a:r>
              <a:rPr lang="en-US" sz="2800" dirty="0">
                <a:latin typeface="Times New Roman"/>
                <a:cs typeface="Times New Roman"/>
              </a:rPr>
              <a:t> </a:t>
            </a:r>
            <a:r>
              <a:rPr lang="en-US" sz="2800" dirty="0" err="1">
                <a:latin typeface="Times New Roman"/>
                <a:cs typeface="Times New Roman"/>
              </a:rPr>
              <a:t>điều</a:t>
            </a:r>
            <a:r>
              <a:rPr lang="en-US" sz="2800" dirty="0">
                <a:latin typeface="Times New Roman"/>
                <a:cs typeface="Times New Roman"/>
              </a:rPr>
              <a:t> </a:t>
            </a:r>
            <a:r>
              <a:rPr lang="en-US" sz="2800" dirty="0" err="1">
                <a:latin typeface="Times New Roman"/>
                <a:cs typeface="Times New Roman"/>
              </a:rPr>
              <a:t>kiện</a:t>
            </a:r>
            <a:r>
              <a:rPr lang="en-US" sz="2800" dirty="0">
                <a:latin typeface="Times New Roman"/>
                <a:cs typeface="Times New Roman"/>
              </a:rPr>
              <a:t> </a:t>
            </a:r>
            <a:r>
              <a:rPr lang="en-US" sz="2800" dirty="0" err="1">
                <a:latin typeface="Times New Roman"/>
                <a:cs typeface="Times New Roman"/>
              </a:rPr>
              <a:t>học</a:t>
            </a:r>
            <a:r>
              <a:rPr lang="en-US" sz="2800" dirty="0">
                <a:latin typeface="Times New Roman"/>
                <a:cs typeface="Times New Roman"/>
              </a:rPr>
              <a:t> </a:t>
            </a:r>
            <a:r>
              <a:rPr lang="en-US" sz="2800" dirty="0" err="1">
                <a:latin typeface="Times New Roman"/>
                <a:cs typeface="Times New Roman"/>
              </a:rPr>
              <a:t>tập</a:t>
            </a:r>
            <a:r>
              <a:rPr lang="en-US" sz="2800" dirty="0">
                <a:latin typeface="Times New Roman"/>
                <a:cs typeface="Times New Roman"/>
              </a:rPr>
              <a:t> </a:t>
            </a:r>
            <a:r>
              <a:rPr lang="en-US" sz="2800" dirty="0" err="1">
                <a:latin typeface="Times New Roman"/>
                <a:cs typeface="Times New Roman"/>
              </a:rPr>
              <a:t>thiếu</a:t>
            </a:r>
            <a:r>
              <a:rPr lang="en-US" sz="2800" dirty="0">
                <a:latin typeface="Times New Roman"/>
                <a:cs typeface="Times New Roman"/>
              </a:rPr>
              <a:t> </a:t>
            </a:r>
            <a:r>
              <a:rPr lang="en-US" sz="2800" dirty="0" err="1">
                <a:latin typeface="Times New Roman"/>
                <a:cs typeface="Times New Roman"/>
              </a:rPr>
              <a:t>thốn</a:t>
            </a:r>
            <a:r>
              <a:rPr lang="en-US" sz="2800" dirty="0">
                <a:latin typeface="Times New Roman"/>
                <a:cs typeface="Times New Roman"/>
              </a:rPr>
              <a:t>, </a:t>
            </a:r>
            <a:r>
              <a:rPr lang="en-US" sz="2800" dirty="0" err="1">
                <a:latin typeface="Times New Roman"/>
                <a:cs typeface="Times New Roman"/>
              </a:rPr>
              <a:t>tỉ</a:t>
            </a:r>
            <a:r>
              <a:rPr lang="en-US" sz="2800" dirty="0">
                <a:latin typeface="Times New Roman"/>
                <a:cs typeface="Times New Roman"/>
              </a:rPr>
              <a:t> </a:t>
            </a:r>
            <a:r>
              <a:rPr lang="en-US" sz="2800" dirty="0" err="1">
                <a:latin typeface="Times New Roman"/>
                <a:cs typeface="Times New Roman"/>
              </a:rPr>
              <a:t>lệ</a:t>
            </a:r>
            <a:r>
              <a:rPr lang="en-US" sz="2800" dirty="0">
                <a:latin typeface="Times New Roman"/>
                <a:cs typeface="Times New Roman"/>
              </a:rPr>
              <a:t> </a:t>
            </a:r>
            <a:r>
              <a:rPr lang="en-US" sz="2800" dirty="0" err="1">
                <a:latin typeface="Times New Roman"/>
                <a:cs typeface="Times New Roman"/>
              </a:rPr>
              <a:t>mù</a:t>
            </a:r>
            <a:r>
              <a:rPr lang="en-US" sz="2800" dirty="0">
                <a:latin typeface="Times New Roman"/>
                <a:cs typeface="Times New Roman"/>
              </a:rPr>
              <a:t> </a:t>
            </a:r>
            <a:r>
              <a:rPr lang="en-US" sz="2800" dirty="0" err="1">
                <a:latin typeface="Times New Roman"/>
                <a:cs typeface="Times New Roman"/>
              </a:rPr>
              <a:t>chữ</a:t>
            </a:r>
            <a:r>
              <a:rPr lang="en-US" sz="2800" dirty="0">
                <a:latin typeface="Times New Roman"/>
                <a:cs typeface="Times New Roman"/>
              </a:rPr>
              <a:t> </a:t>
            </a:r>
            <a:r>
              <a:rPr lang="en-US" sz="2800" dirty="0" err="1">
                <a:latin typeface="Times New Roman"/>
                <a:cs typeface="Times New Roman"/>
              </a:rPr>
              <a:t>cao</a:t>
            </a:r>
            <a:r>
              <a:rPr lang="en-US" sz="2800" dirty="0">
                <a:latin typeface="Times New Roman"/>
                <a:cs typeface="Times New Roman"/>
              </a:rPr>
              <a:t> =&gt; </a:t>
            </a:r>
            <a:r>
              <a:rPr lang="en-US" sz="2800" dirty="0" err="1">
                <a:latin typeface="Times New Roman"/>
                <a:cs typeface="Times New Roman"/>
              </a:rPr>
              <a:t>hiểu</a:t>
            </a:r>
            <a:r>
              <a:rPr lang="en-US" sz="2800" dirty="0">
                <a:latin typeface="Times New Roman"/>
                <a:cs typeface="Times New Roman"/>
              </a:rPr>
              <a:t> </a:t>
            </a:r>
            <a:r>
              <a:rPr lang="en-US" sz="2800" dirty="0" err="1">
                <a:latin typeface="Times New Roman"/>
                <a:cs typeface="Times New Roman"/>
              </a:rPr>
              <a:t>biết</a:t>
            </a:r>
            <a:r>
              <a:rPr lang="en-US" sz="2800" dirty="0">
                <a:latin typeface="Times New Roman"/>
                <a:cs typeface="Times New Roman"/>
              </a:rPr>
              <a:t> </a:t>
            </a:r>
            <a:r>
              <a:rPr lang="en-US" sz="2800" dirty="0" err="1">
                <a:latin typeface="Times New Roman"/>
                <a:cs typeface="Times New Roman"/>
              </a:rPr>
              <a:t>về</a:t>
            </a:r>
            <a:r>
              <a:rPr lang="en-US" sz="2800" dirty="0">
                <a:latin typeface="Times New Roman"/>
                <a:cs typeface="Times New Roman"/>
              </a:rPr>
              <a:t> </a:t>
            </a:r>
            <a:r>
              <a:rPr lang="en-US" sz="2800" dirty="0" err="1">
                <a:latin typeface="Times New Roman"/>
                <a:cs typeface="Times New Roman"/>
              </a:rPr>
              <a:t>bất</a:t>
            </a:r>
            <a:r>
              <a:rPr lang="en-US" sz="2800" dirty="0">
                <a:latin typeface="Times New Roman"/>
                <a:cs typeface="Times New Roman"/>
              </a:rPr>
              <a:t> </a:t>
            </a:r>
            <a:r>
              <a:rPr lang="en-US" sz="2800" dirty="0" err="1">
                <a:latin typeface="Times New Roman"/>
                <a:cs typeface="Times New Roman"/>
              </a:rPr>
              <a:t>bình</a:t>
            </a:r>
            <a:r>
              <a:rPr lang="en-US" sz="2800" dirty="0">
                <a:latin typeface="Times New Roman"/>
                <a:cs typeface="Times New Roman"/>
              </a:rPr>
              <a:t> </a:t>
            </a:r>
            <a:r>
              <a:rPr lang="en-US" sz="2800" dirty="0" err="1">
                <a:latin typeface="Times New Roman"/>
                <a:cs typeface="Times New Roman"/>
              </a:rPr>
              <a:t>đẳng</a:t>
            </a:r>
            <a:r>
              <a:rPr lang="en-US" sz="2800" dirty="0">
                <a:latin typeface="Times New Roman"/>
                <a:cs typeface="Times New Roman"/>
              </a:rPr>
              <a:t> </a:t>
            </a:r>
            <a:r>
              <a:rPr lang="en-US" sz="2800" dirty="0" err="1">
                <a:latin typeface="Times New Roman"/>
                <a:cs typeface="Times New Roman"/>
              </a:rPr>
              <a:t>giới</a:t>
            </a:r>
            <a:r>
              <a:rPr lang="en-US" sz="2800" dirty="0">
                <a:latin typeface="Times New Roman"/>
                <a:cs typeface="Times New Roman"/>
              </a:rPr>
              <a:t> </a:t>
            </a:r>
            <a:r>
              <a:rPr lang="en-US" sz="2800" dirty="0" err="1">
                <a:latin typeface="Times New Roman"/>
                <a:cs typeface="Times New Roman"/>
              </a:rPr>
              <a:t>thấp</a:t>
            </a:r>
            <a:r>
              <a:rPr lang="en-US" sz="2800" dirty="0">
                <a:latin typeface="Times New Roman"/>
                <a:cs typeface="Times New Roman"/>
              </a:rPr>
              <a:t>.</a:t>
            </a:r>
          </a:p>
          <a:p>
            <a:pPr algn="just"/>
            <a:endParaRPr lang="en-US" sz="2800" dirty="0"/>
          </a:p>
        </p:txBody>
      </p:sp>
      <p:sp>
        <p:nvSpPr>
          <p:cNvPr id="5" name="TextBox 4"/>
          <p:cNvSpPr txBox="1"/>
          <p:nvPr/>
        </p:nvSpPr>
        <p:spPr>
          <a:xfrm>
            <a:off x="457202" y="3700933"/>
            <a:ext cx="4543975" cy="2677656"/>
          </a:xfrm>
          <a:prstGeom prst="rect">
            <a:avLst/>
          </a:prstGeom>
          <a:noFill/>
        </p:spPr>
        <p:txBody>
          <a:bodyPr wrap="square" rtlCol="0">
            <a:spAutoFit/>
          </a:bodyPr>
          <a:lstStyle/>
          <a:p>
            <a:pPr marL="457200" indent="-457200" algn="just"/>
            <a:r>
              <a:rPr lang="en-US" sz="2800" dirty="0" smtClean="0">
                <a:latin typeface="Times New Roman"/>
                <a:cs typeface="Times New Roman"/>
              </a:rPr>
              <a:t>  ° </a:t>
            </a:r>
            <a:r>
              <a:rPr lang="en-US" sz="2800" dirty="0" err="1" smtClean="0">
                <a:latin typeface="Times New Roman"/>
                <a:cs typeface="Times New Roman"/>
              </a:rPr>
              <a:t>Trình</a:t>
            </a:r>
            <a:r>
              <a:rPr lang="en-US" sz="2800" dirty="0" smtClean="0">
                <a:latin typeface="Times New Roman"/>
                <a:cs typeface="Times New Roman"/>
              </a:rPr>
              <a:t> </a:t>
            </a:r>
            <a:r>
              <a:rPr lang="en-US" sz="2800" dirty="0" err="1">
                <a:latin typeface="Times New Roman"/>
                <a:cs typeface="Times New Roman"/>
              </a:rPr>
              <a:t>độ</a:t>
            </a:r>
            <a:r>
              <a:rPr lang="en-US" sz="2800" dirty="0">
                <a:latin typeface="Times New Roman"/>
                <a:cs typeface="Times New Roman"/>
              </a:rPr>
              <a:t> </a:t>
            </a:r>
            <a:r>
              <a:rPr lang="en-US" sz="2800" dirty="0" err="1">
                <a:latin typeface="Times New Roman"/>
                <a:cs typeface="Times New Roman"/>
              </a:rPr>
              <a:t>học</a:t>
            </a:r>
            <a:r>
              <a:rPr lang="en-US" sz="2800" dirty="0">
                <a:latin typeface="Times New Roman"/>
                <a:cs typeface="Times New Roman"/>
              </a:rPr>
              <a:t> </a:t>
            </a:r>
            <a:r>
              <a:rPr lang="en-US" sz="2800" dirty="0" err="1">
                <a:latin typeface="Times New Roman"/>
                <a:cs typeface="Times New Roman"/>
              </a:rPr>
              <a:t>vấn</a:t>
            </a:r>
            <a:r>
              <a:rPr lang="en-US" sz="2800" dirty="0">
                <a:latin typeface="Times New Roman"/>
                <a:cs typeface="Times New Roman"/>
              </a:rPr>
              <a:t> ở </a:t>
            </a:r>
            <a:r>
              <a:rPr lang="en-US" sz="2800" dirty="0" err="1">
                <a:latin typeface="Times New Roman"/>
                <a:cs typeface="Times New Roman"/>
              </a:rPr>
              <a:t>nhóm</a:t>
            </a:r>
            <a:r>
              <a:rPr lang="en-US" sz="2800" dirty="0">
                <a:latin typeface="Times New Roman"/>
                <a:cs typeface="Times New Roman"/>
              </a:rPr>
              <a:t> </a:t>
            </a:r>
            <a:r>
              <a:rPr lang="en-US" sz="2800" dirty="0" err="1" smtClean="0">
                <a:latin typeface="Times New Roman"/>
                <a:cs typeface="Times New Roman"/>
              </a:rPr>
              <a:t>người</a:t>
            </a:r>
            <a:r>
              <a:rPr lang="en-US" sz="2800" dirty="0" smtClean="0">
                <a:latin typeface="Times New Roman"/>
                <a:cs typeface="Times New Roman"/>
              </a:rPr>
              <a:t> </a:t>
            </a:r>
            <a:r>
              <a:rPr lang="en-US" sz="2800" dirty="0" err="1">
                <a:latin typeface="Times New Roman"/>
                <a:cs typeface="Times New Roman"/>
              </a:rPr>
              <a:t>giàu</a:t>
            </a:r>
            <a:r>
              <a:rPr lang="en-US" sz="2800" dirty="0">
                <a:latin typeface="Times New Roman"/>
                <a:cs typeface="Times New Roman"/>
              </a:rPr>
              <a:t>: Thu </a:t>
            </a:r>
            <a:r>
              <a:rPr lang="en-US" sz="2800" dirty="0" err="1">
                <a:latin typeface="Times New Roman"/>
                <a:cs typeface="Times New Roman"/>
              </a:rPr>
              <a:t>nhập</a:t>
            </a:r>
            <a:r>
              <a:rPr lang="en-US" sz="2800" dirty="0">
                <a:latin typeface="Times New Roman"/>
                <a:cs typeface="Times New Roman"/>
              </a:rPr>
              <a:t> </a:t>
            </a:r>
            <a:r>
              <a:rPr lang="en-US" sz="2800" dirty="0" err="1">
                <a:latin typeface="Times New Roman"/>
                <a:cs typeface="Times New Roman"/>
              </a:rPr>
              <a:t>cao</a:t>
            </a:r>
            <a:r>
              <a:rPr lang="en-US" sz="2800" dirty="0">
                <a:latin typeface="Times New Roman"/>
                <a:cs typeface="Times New Roman"/>
              </a:rPr>
              <a:t> </a:t>
            </a:r>
            <a:r>
              <a:rPr lang="en-US" sz="2800" dirty="0" err="1">
                <a:latin typeface="Times New Roman"/>
                <a:cs typeface="Times New Roman"/>
              </a:rPr>
              <a:t>điều</a:t>
            </a:r>
            <a:r>
              <a:rPr lang="en-US" sz="2800" dirty="0">
                <a:latin typeface="Times New Roman"/>
                <a:cs typeface="Times New Roman"/>
              </a:rPr>
              <a:t> </a:t>
            </a:r>
            <a:r>
              <a:rPr lang="en-US" sz="2800" dirty="0" err="1">
                <a:latin typeface="Times New Roman"/>
                <a:cs typeface="Times New Roman"/>
              </a:rPr>
              <a:t>kiện</a:t>
            </a:r>
            <a:r>
              <a:rPr lang="en-US" sz="2800" dirty="0">
                <a:latin typeface="Times New Roman"/>
                <a:cs typeface="Times New Roman"/>
              </a:rPr>
              <a:t> </a:t>
            </a:r>
            <a:r>
              <a:rPr lang="en-US" sz="2800" dirty="0" err="1">
                <a:latin typeface="Times New Roman"/>
                <a:cs typeface="Times New Roman"/>
              </a:rPr>
              <a:t>học</a:t>
            </a:r>
            <a:r>
              <a:rPr lang="en-US" sz="2800" dirty="0">
                <a:latin typeface="Times New Roman"/>
                <a:cs typeface="Times New Roman"/>
              </a:rPr>
              <a:t> </a:t>
            </a:r>
            <a:r>
              <a:rPr lang="en-US" sz="2800" dirty="0" err="1">
                <a:latin typeface="Times New Roman"/>
                <a:cs typeface="Times New Roman"/>
              </a:rPr>
              <a:t>hành</a:t>
            </a:r>
            <a:r>
              <a:rPr lang="en-US" sz="2800" dirty="0">
                <a:latin typeface="Times New Roman"/>
                <a:cs typeface="Times New Roman"/>
              </a:rPr>
              <a:t> </a:t>
            </a:r>
            <a:r>
              <a:rPr lang="en-US" sz="2800" dirty="0" err="1">
                <a:latin typeface="Times New Roman"/>
                <a:cs typeface="Times New Roman"/>
              </a:rPr>
              <a:t>tốt</a:t>
            </a:r>
            <a:r>
              <a:rPr lang="en-US" sz="2800" dirty="0">
                <a:latin typeface="Times New Roman"/>
                <a:cs typeface="Times New Roman"/>
              </a:rPr>
              <a:t>, </a:t>
            </a:r>
            <a:r>
              <a:rPr lang="en-US" sz="2800" dirty="0" err="1">
                <a:latin typeface="Times New Roman"/>
                <a:cs typeface="Times New Roman"/>
              </a:rPr>
              <a:t>trình</a:t>
            </a:r>
            <a:r>
              <a:rPr lang="en-US" sz="2800" dirty="0">
                <a:latin typeface="Times New Roman"/>
                <a:cs typeface="Times New Roman"/>
              </a:rPr>
              <a:t> </a:t>
            </a:r>
            <a:r>
              <a:rPr lang="en-US" sz="2800" dirty="0" err="1">
                <a:latin typeface="Times New Roman"/>
                <a:cs typeface="Times New Roman"/>
              </a:rPr>
              <a:t>độ</a:t>
            </a:r>
            <a:r>
              <a:rPr lang="en-US" sz="2800" dirty="0">
                <a:latin typeface="Times New Roman"/>
                <a:cs typeface="Times New Roman"/>
              </a:rPr>
              <a:t> </a:t>
            </a:r>
            <a:r>
              <a:rPr lang="en-US" sz="2800" dirty="0" err="1">
                <a:latin typeface="Times New Roman"/>
                <a:cs typeface="Times New Roman"/>
              </a:rPr>
              <a:t>học</a:t>
            </a:r>
            <a:r>
              <a:rPr lang="en-US" sz="2800" dirty="0">
                <a:latin typeface="Times New Roman"/>
                <a:cs typeface="Times New Roman"/>
              </a:rPr>
              <a:t> </a:t>
            </a:r>
            <a:r>
              <a:rPr lang="en-US" sz="2800" dirty="0" err="1">
                <a:latin typeface="Times New Roman"/>
                <a:cs typeface="Times New Roman"/>
              </a:rPr>
              <a:t>vấn</a:t>
            </a:r>
            <a:r>
              <a:rPr lang="en-US" sz="2800" dirty="0">
                <a:latin typeface="Times New Roman"/>
                <a:cs typeface="Times New Roman"/>
              </a:rPr>
              <a:t> </a:t>
            </a:r>
            <a:r>
              <a:rPr lang="en-US" sz="2800" dirty="0" err="1">
                <a:latin typeface="Times New Roman"/>
                <a:cs typeface="Times New Roman"/>
              </a:rPr>
              <a:t>cao</a:t>
            </a:r>
            <a:r>
              <a:rPr lang="en-US" sz="2800" dirty="0">
                <a:latin typeface="Times New Roman"/>
                <a:cs typeface="Times New Roman"/>
              </a:rPr>
              <a:t> =&gt; </a:t>
            </a:r>
            <a:r>
              <a:rPr lang="en-US" sz="2800" dirty="0" err="1">
                <a:latin typeface="Times New Roman"/>
                <a:cs typeface="Times New Roman"/>
              </a:rPr>
              <a:t>hiểu</a:t>
            </a:r>
            <a:r>
              <a:rPr lang="en-US" sz="2800" dirty="0">
                <a:latin typeface="Times New Roman"/>
                <a:cs typeface="Times New Roman"/>
              </a:rPr>
              <a:t> </a:t>
            </a:r>
            <a:r>
              <a:rPr lang="en-US" sz="2800" dirty="0" err="1">
                <a:latin typeface="Times New Roman"/>
                <a:cs typeface="Times New Roman"/>
              </a:rPr>
              <a:t>biết</a:t>
            </a:r>
            <a:r>
              <a:rPr lang="en-US" sz="2800" dirty="0">
                <a:latin typeface="Times New Roman"/>
                <a:cs typeface="Times New Roman"/>
              </a:rPr>
              <a:t> </a:t>
            </a:r>
            <a:r>
              <a:rPr lang="en-US" sz="2800" dirty="0" err="1">
                <a:latin typeface="Times New Roman"/>
                <a:cs typeface="Times New Roman"/>
              </a:rPr>
              <a:t>về</a:t>
            </a:r>
            <a:r>
              <a:rPr lang="en-US" sz="2800" dirty="0">
                <a:latin typeface="Times New Roman"/>
                <a:cs typeface="Times New Roman"/>
              </a:rPr>
              <a:t> </a:t>
            </a:r>
            <a:r>
              <a:rPr lang="en-US" sz="2800" dirty="0" err="1">
                <a:latin typeface="Times New Roman"/>
                <a:cs typeface="Times New Roman"/>
              </a:rPr>
              <a:t>bất</a:t>
            </a:r>
            <a:r>
              <a:rPr lang="en-US" sz="2800" dirty="0">
                <a:latin typeface="Times New Roman"/>
                <a:cs typeface="Times New Roman"/>
              </a:rPr>
              <a:t> </a:t>
            </a:r>
            <a:r>
              <a:rPr lang="en-US" sz="2800" dirty="0" err="1">
                <a:latin typeface="Times New Roman"/>
                <a:cs typeface="Times New Roman"/>
              </a:rPr>
              <a:t>bình</a:t>
            </a:r>
            <a:r>
              <a:rPr lang="en-US" sz="2800" dirty="0">
                <a:latin typeface="Times New Roman"/>
                <a:cs typeface="Times New Roman"/>
              </a:rPr>
              <a:t> </a:t>
            </a:r>
            <a:r>
              <a:rPr lang="en-US" sz="2800" dirty="0" err="1">
                <a:latin typeface="Times New Roman"/>
                <a:cs typeface="Times New Roman"/>
              </a:rPr>
              <a:t>đẳng</a:t>
            </a:r>
            <a:r>
              <a:rPr lang="en-US" sz="2800" dirty="0">
                <a:latin typeface="Times New Roman"/>
                <a:cs typeface="Times New Roman"/>
              </a:rPr>
              <a:t> </a:t>
            </a:r>
            <a:r>
              <a:rPr lang="en-US" sz="2800" dirty="0" err="1">
                <a:latin typeface="Times New Roman"/>
                <a:cs typeface="Times New Roman"/>
              </a:rPr>
              <a:t>giới</a:t>
            </a:r>
            <a:r>
              <a:rPr lang="en-US" sz="2800" dirty="0">
                <a:latin typeface="Times New Roman"/>
                <a:cs typeface="Times New Roman"/>
              </a:rPr>
              <a:t> </a:t>
            </a:r>
            <a:r>
              <a:rPr lang="en-US" sz="2800" dirty="0" err="1">
                <a:latin typeface="Times New Roman"/>
                <a:cs typeface="Times New Roman"/>
              </a:rPr>
              <a:t>cao</a:t>
            </a:r>
            <a:r>
              <a:rPr lang="en-US" sz="2800" dirty="0">
                <a:latin typeface="Times New Roman"/>
                <a:cs typeface="Times New Roman"/>
              </a:rPr>
              <a:t>.</a:t>
            </a:r>
          </a:p>
        </p:txBody>
      </p:sp>
      <p:pic>
        <p:nvPicPr>
          <p:cNvPr id="10" name="Picture 9"/>
          <p:cNvPicPr>
            <a:picLocks noChangeAspect="1"/>
          </p:cNvPicPr>
          <p:nvPr/>
        </p:nvPicPr>
        <p:blipFill>
          <a:blip r:embed="rId2"/>
          <a:stretch>
            <a:fillRect/>
          </a:stretch>
        </p:blipFill>
        <p:spPr>
          <a:xfrm>
            <a:off x="5126601" y="1082737"/>
            <a:ext cx="3881465" cy="2521331"/>
          </a:xfrm>
          <a:prstGeom prst="rect">
            <a:avLst/>
          </a:prstGeom>
        </p:spPr>
      </p:pic>
      <p:pic>
        <p:nvPicPr>
          <p:cNvPr id="12" name="Picture 11"/>
          <p:cNvPicPr>
            <a:picLocks noChangeAspect="1"/>
          </p:cNvPicPr>
          <p:nvPr/>
        </p:nvPicPr>
        <p:blipFill>
          <a:blip r:embed="rId3"/>
          <a:stretch>
            <a:fillRect/>
          </a:stretch>
        </p:blipFill>
        <p:spPr>
          <a:xfrm>
            <a:off x="5121435" y="3793434"/>
            <a:ext cx="3881464" cy="2463800"/>
          </a:xfrm>
          <a:prstGeom prst="rect">
            <a:avLst/>
          </a:prstGeom>
        </p:spPr>
      </p:pic>
    </p:spTree>
    <p:extLst>
      <p:ext uri="{BB962C8B-B14F-4D97-AF65-F5344CB8AC3E}">
        <p14:creationId xmlns="" xmlns:p14="http://schemas.microsoft.com/office/powerpoint/2010/main" val="225951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ppt_x</p:attrName>
                                        </p:attrNameLst>
                                      </p:cBhvr>
                                      <p:tavLst>
                                        <p:tav tm="0">
                                          <p:val>
                                            <p:strVal val="#ppt_x-.2"/>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7679"/>
            <a:ext cx="8229600" cy="846715"/>
          </a:xfrm>
        </p:spPr>
        <p:txBody>
          <a:bodyPr>
            <a:normAutofit/>
          </a:bodyPr>
          <a:lstStyle/>
          <a:p>
            <a:pPr marL="0" indent="0" algn="ctr">
              <a:buNone/>
            </a:pPr>
            <a:r>
              <a:rPr lang="en-US" sz="3600" b="1" dirty="0" smtClean="0">
                <a:latin typeface="Times New Roman"/>
                <a:cs typeface="Times New Roman"/>
              </a:rPr>
              <a:t>THU NHẬP</a:t>
            </a:r>
          </a:p>
        </p:txBody>
      </p:sp>
      <p:sp>
        <p:nvSpPr>
          <p:cNvPr id="6" name="TextBox 5"/>
          <p:cNvSpPr txBox="1"/>
          <p:nvPr/>
        </p:nvSpPr>
        <p:spPr>
          <a:xfrm>
            <a:off x="721173" y="1144635"/>
            <a:ext cx="7838835" cy="3539430"/>
          </a:xfrm>
          <a:prstGeom prst="rect">
            <a:avLst/>
          </a:prstGeom>
          <a:noFill/>
        </p:spPr>
        <p:txBody>
          <a:bodyPr wrap="square" rtlCol="0">
            <a:spAutoFit/>
          </a:bodyPr>
          <a:lstStyle/>
          <a:p>
            <a:pPr algn="just"/>
            <a:r>
              <a:rPr lang="pt-BR" sz="2800" b="1" dirty="0" err="1">
                <a:latin typeface="Times New Roman"/>
                <a:cs typeface="Times New Roman"/>
              </a:rPr>
              <a:t>Chênh</a:t>
            </a:r>
            <a:r>
              <a:rPr lang="pt-BR" sz="2800" b="1" dirty="0">
                <a:latin typeface="Times New Roman"/>
                <a:cs typeface="Times New Roman"/>
              </a:rPr>
              <a:t> </a:t>
            </a:r>
            <a:r>
              <a:rPr lang="pt-BR" sz="2800" b="1" dirty="0" err="1">
                <a:latin typeface="Times New Roman"/>
                <a:cs typeface="Times New Roman"/>
              </a:rPr>
              <a:t>lệch</a:t>
            </a:r>
            <a:r>
              <a:rPr lang="pt-BR" sz="2800" b="1" dirty="0">
                <a:latin typeface="Times New Roman"/>
                <a:cs typeface="Times New Roman"/>
              </a:rPr>
              <a:t> </a:t>
            </a:r>
            <a:r>
              <a:rPr lang="pt-BR" sz="2800" b="1" dirty="0" err="1">
                <a:latin typeface="Times New Roman"/>
                <a:cs typeface="Times New Roman"/>
              </a:rPr>
              <a:t>giàu</a:t>
            </a:r>
            <a:r>
              <a:rPr lang="pt-BR" sz="2800" b="1" dirty="0">
                <a:latin typeface="Times New Roman"/>
                <a:cs typeface="Times New Roman"/>
              </a:rPr>
              <a:t> </a:t>
            </a:r>
            <a:r>
              <a:rPr lang="pt-BR" sz="2800" b="1" dirty="0" err="1">
                <a:latin typeface="Times New Roman"/>
                <a:cs typeface="Times New Roman"/>
              </a:rPr>
              <a:t>nghèo</a:t>
            </a:r>
            <a:r>
              <a:rPr lang="pt-BR" sz="2800" b="1" dirty="0">
                <a:latin typeface="Times New Roman"/>
                <a:cs typeface="Times New Roman"/>
              </a:rPr>
              <a:t> </a:t>
            </a:r>
            <a:r>
              <a:rPr lang="pt-BR" sz="2800" b="1" dirty="0" err="1">
                <a:latin typeface="Times New Roman"/>
                <a:cs typeface="Times New Roman"/>
              </a:rPr>
              <a:t>tại</a:t>
            </a:r>
            <a:r>
              <a:rPr lang="pt-BR" sz="2800" b="1" dirty="0">
                <a:latin typeface="Times New Roman"/>
                <a:cs typeface="Times New Roman"/>
              </a:rPr>
              <a:t> </a:t>
            </a:r>
            <a:r>
              <a:rPr lang="pt-BR" sz="2800" b="1" dirty="0" err="1">
                <a:latin typeface="Times New Roman"/>
                <a:cs typeface="Times New Roman"/>
              </a:rPr>
              <a:t>Việt</a:t>
            </a:r>
            <a:r>
              <a:rPr lang="pt-BR" sz="2800" b="1" dirty="0">
                <a:latin typeface="Times New Roman"/>
                <a:cs typeface="Times New Roman"/>
              </a:rPr>
              <a:t> Nam </a:t>
            </a:r>
            <a:r>
              <a:rPr lang="pt-BR" sz="2800" b="1" dirty="0" err="1">
                <a:latin typeface="Times New Roman"/>
                <a:cs typeface="Times New Roman"/>
              </a:rPr>
              <a:t>lên</a:t>
            </a:r>
            <a:r>
              <a:rPr lang="pt-BR" sz="2800" b="1" dirty="0">
                <a:latin typeface="Times New Roman"/>
                <a:cs typeface="Times New Roman"/>
              </a:rPr>
              <a:t> </a:t>
            </a:r>
            <a:r>
              <a:rPr lang="pt-BR" sz="2800" b="1" dirty="0" err="1">
                <a:latin typeface="Times New Roman"/>
                <a:cs typeface="Times New Roman"/>
              </a:rPr>
              <a:t>tới</a:t>
            </a:r>
            <a:r>
              <a:rPr lang="pt-BR" sz="2800" b="1" dirty="0">
                <a:latin typeface="Times New Roman"/>
                <a:cs typeface="Times New Roman"/>
              </a:rPr>
              <a:t> 9,2 </a:t>
            </a:r>
            <a:r>
              <a:rPr lang="pt-BR" sz="2800" b="1" dirty="0" err="1">
                <a:latin typeface="Times New Roman"/>
                <a:cs typeface="Times New Roman"/>
              </a:rPr>
              <a:t>lần</a:t>
            </a:r>
            <a:endParaRPr lang="pt-BR" sz="2800" b="1" dirty="0">
              <a:latin typeface="Times New Roman"/>
              <a:cs typeface="Times New Roman"/>
            </a:endParaRPr>
          </a:p>
          <a:p>
            <a:pPr algn="just"/>
            <a:endParaRPr lang="pt-BR" sz="2800" dirty="0">
              <a:latin typeface="Times New Roman"/>
              <a:cs typeface="Times New Roman"/>
            </a:endParaRPr>
          </a:p>
          <a:p>
            <a:pPr algn="just"/>
            <a:r>
              <a:rPr lang="pt-BR" sz="2800" dirty="0">
                <a:latin typeface="Times New Roman"/>
                <a:cs typeface="Times New Roman"/>
              </a:rPr>
              <a:t>Trong khi thu nhập bình quân của người Việt Nam đạt 1,387 triệu đồng/người/tháng, thì nhóm nghèo </a:t>
            </a:r>
            <a:r>
              <a:rPr lang="pt-BR" sz="2800" dirty="0" smtClean="0">
                <a:latin typeface="Times New Roman"/>
                <a:cs typeface="Times New Roman"/>
              </a:rPr>
              <a:t>nhất chỉ </a:t>
            </a:r>
            <a:r>
              <a:rPr lang="pt-BR" sz="2800" dirty="0">
                <a:latin typeface="Times New Roman"/>
                <a:cs typeface="Times New Roman"/>
              </a:rPr>
              <a:t>thu nhập 369.000 đồng/người/tháng, còn thu nhập trung bình của nhóm </a:t>
            </a:r>
            <a:r>
              <a:rPr lang="pt-BR" sz="2800" dirty="0" smtClean="0">
                <a:latin typeface="Times New Roman"/>
                <a:cs typeface="Times New Roman"/>
              </a:rPr>
              <a:t>giàu </a:t>
            </a:r>
            <a:r>
              <a:rPr lang="pt-BR" sz="2800" dirty="0">
                <a:latin typeface="Times New Roman"/>
                <a:cs typeface="Times New Roman"/>
              </a:rPr>
              <a:t>lên tới trên 3,4 triệu đồng. Khoảng cách này đang giãn ra ngày càng rộng</a:t>
            </a:r>
            <a:r>
              <a:rPr lang="pt-BR" sz="2800" dirty="0" smtClean="0">
                <a:latin typeface="Times New Roman"/>
                <a:cs typeface="Times New Roman"/>
              </a:rPr>
              <a:t>.                      </a:t>
            </a:r>
          </a:p>
          <a:p>
            <a:pPr algn="just"/>
            <a:r>
              <a:rPr lang="pt-BR" sz="2800" i="1" dirty="0" smtClean="0">
                <a:latin typeface="Times New Roman"/>
                <a:cs typeface="Times New Roman"/>
              </a:rPr>
              <a:t>                                  </a:t>
            </a:r>
            <a:r>
              <a:rPr lang="pt-BR" sz="1200" i="1" dirty="0" smtClean="0">
                <a:latin typeface="Times New Roman"/>
                <a:cs typeface="Times New Roman"/>
              </a:rPr>
              <a:t>(Kết </a:t>
            </a:r>
            <a:r>
              <a:rPr lang="pt-BR" sz="1200" i="1" dirty="0">
                <a:latin typeface="Times New Roman"/>
                <a:cs typeface="Times New Roman"/>
              </a:rPr>
              <a:t>quả cuộc khảo sát mức sống hộ dân cư năm 2011-Tổng cục Thống </a:t>
            </a:r>
            <a:r>
              <a:rPr lang="pt-BR" sz="1200" i="1" dirty="0" smtClean="0">
                <a:latin typeface="Times New Roman"/>
                <a:cs typeface="Times New Roman"/>
              </a:rPr>
              <a:t>kê).</a:t>
            </a:r>
            <a:endParaRPr lang="en-US" sz="1200" i="1" dirty="0">
              <a:latin typeface="Times New Roman"/>
              <a:cs typeface="Times New Roman"/>
            </a:endParaRPr>
          </a:p>
        </p:txBody>
      </p:sp>
    </p:spTree>
    <p:extLst>
      <p:ext uri="{BB962C8B-B14F-4D97-AF65-F5344CB8AC3E}">
        <p14:creationId xmlns="" xmlns:p14="http://schemas.microsoft.com/office/powerpoint/2010/main" val="1575124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51"/>
            <a:ext cx="8229600" cy="1143000"/>
          </a:xfrm>
        </p:spPr>
        <p:txBody>
          <a:bodyPr>
            <a:normAutofit/>
          </a:bodyPr>
          <a:lstStyle/>
          <a:p>
            <a:r>
              <a:rPr lang="en-US" sz="3200" b="1" dirty="0" smtClean="0">
                <a:latin typeface="Times New Roman"/>
                <a:cs typeface="Times New Roman"/>
              </a:rPr>
              <a:t>THU NHẬP VÀ VIỆC LÀM GIỮA LAO ĐỘNG NAM VÀ NỮ</a:t>
            </a:r>
            <a:endParaRPr lang="en-US" sz="3200" b="1" dirty="0">
              <a:latin typeface="Times New Roman"/>
              <a:cs typeface="Times New Roman"/>
            </a:endParaRPr>
          </a:p>
        </p:txBody>
      </p:sp>
      <p:sp>
        <p:nvSpPr>
          <p:cNvPr id="3" name="Content Placeholder 2"/>
          <p:cNvSpPr>
            <a:spLocks noGrp="1"/>
          </p:cNvSpPr>
          <p:nvPr>
            <p:ph sz="quarter" idx="1"/>
          </p:nvPr>
        </p:nvSpPr>
        <p:spPr>
          <a:xfrm>
            <a:off x="457200" y="1225141"/>
            <a:ext cx="8229600" cy="5142668"/>
          </a:xfrm>
        </p:spPr>
        <p:txBody>
          <a:bodyPr>
            <a:normAutofit lnSpcReduction="10000"/>
          </a:bodyPr>
          <a:lstStyle/>
          <a:p>
            <a:pPr algn="just"/>
            <a:r>
              <a:rPr lang="en-US" sz="2800" dirty="0" smtClean="0">
                <a:latin typeface="Times New Roman"/>
                <a:cs typeface="Times New Roman"/>
              </a:rPr>
              <a:t>Theo </a:t>
            </a:r>
            <a:r>
              <a:rPr lang="en-US" sz="2800" dirty="0" err="1" smtClean="0">
                <a:latin typeface="Times New Roman"/>
                <a:cs typeface="Times New Roman"/>
              </a:rPr>
              <a:t>số</a:t>
            </a:r>
            <a:r>
              <a:rPr lang="en-US" sz="2800" dirty="0" smtClean="0">
                <a:latin typeface="Times New Roman"/>
                <a:cs typeface="Times New Roman"/>
              </a:rPr>
              <a:t> </a:t>
            </a:r>
            <a:r>
              <a:rPr lang="en-US" sz="2800" dirty="0" err="1" smtClean="0">
                <a:latin typeface="Times New Roman"/>
                <a:cs typeface="Times New Roman"/>
              </a:rPr>
              <a:t>liệu</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cục</a:t>
            </a:r>
            <a:r>
              <a:rPr lang="en-US" sz="2800" dirty="0" smtClean="0">
                <a:latin typeface="Times New Roman"/>
                <a:cs typeface="Times New Roman"/>
              </a:rPr>
              <a:t> </a:t>
            </a:r>
            <a:r>
              <a:rPr lang="en-US" sz="2800" dirty="0" err="1" smtClean="0">
                <a:latin typeface="Times New Roman"/>
                <a:cs typeface="Times New Roman"/>
              </a:rPr>
              <a:t>thống</a:t>
            </a:r>
            <a:r>
              <a:rPr lang="en-US" sz="2800" dirty="0" smtClean="0">
                <a:latin typeface="Times New Roman"/>
                <a:cs typeface="Times New Roman"/>
              </a:rPr>
              <a:t> </a:t>
            </a:r>
            <a:r>
              <a:rPr lang="en-US" sz="2800" dirty="0" err="1" smtClean="0">
                <a:latin typeface="Times New Roman"/>
                <a:cs typeface="Times New Roman"/>
              </a:rPr>
              <a:t>kê</a:t>
            </a:r>
            <a:r>
              <a:rPr lang="en-US" sz="2800" dirty="0" smtClean="0">
                <a:latin typeface="Times New Roman"/>
                <a:cs typeface="Times New Roman"/>
              </a:rPr>
              <a:t> </a:t>
            </a:r>
            <a:r>
              <a:rPr lang="en-US" sz="2800" dirty="0" err="1" smtClean="0">
                <a:latin typeface="Times New Roman"/>
                <a:cs typeface="Times New Roman"/>
              </a:rPr>
              <a:t>cho</a:t>
            </a:r>
            <a:r>
              <a:rPr lang="en-US" sz="2800" dirty="0" smtClean="0">
                <a:latin typeface="Times New Roman"/>
                <a:cs typeface="Times New Roman"/>
              </a:rPr>
              <a:t> </a:t>
            </a:r>
            <a:r>
              <a:rPr lang="en-US" sz="2800" dirty="0" err="1" smtClean="0">
                <a:latin typeface="Times New Roman"/>
                <a:cs typeface="Times New Roman"/>
              </a:rPr>
              <a:t>thấy</a:t>
            </a:r>
            <a:r>
              <a:rPr lang="en-US" sz="2800" dirty="0" smtClean="0">
                <a:latin typeface="Times New Roman"/>
                <a:cs typeface="Times New Roman"/>
              </a:rPr>
              <a:t>, </a:t>
            </a:r>
            <a:r>
              <a:rPr lang="en-US" sz="2800" dirty="0" err="1" smtClean="0">
                <a:latin typeface="Times New Roman"/>
                <a:cs typeface="Times New Roman"/>
              </a:rPr>
              <a:t>thu</a:t>
            </a:r>
            <a:r>
              <a:rPr lang="en-US" sz="2800" dirty="0" smtClean="0">
                <a:latin typeface="Times New Roman"/>
                <a:cs typeface="Times New Roman"/>
              </a:rPr>
              <a:t> </a:t>
            </a:r>
            <a:r>
              <a:rPr lang="en-US" sz="2800" dirty="0" err="1" smtClean="0">
                <a:latin typeface="Times New Roman"/>
                <a:cs typeface="Times New Roman"/>
              </a:rPr>
              <a:t>nhập</a:t>
            </a:r>
            <a:r>
              <a:rPr lang="en-US" sz="2800" dirty="0" smtClean="0">
                <a:latin typeface="Times New Roman"/>
                <a:cs typeface="Times New Roman"/>
              </a:rPr>
              <a:t> </a:t>
            </a:r>
            <a:r>
              <a:rPr lang="en-US" sz="2800" dirty="0" err="1" smtClean="0">
                <a:latin typeface="Times New Roman"/>
                <a:cs typeface="Times New Roman"/>
              </a:rPr>
              <a:t>giữa</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chênh</a:t>
            </a:r>
            <a:r>
              <a:rPr lang="en-US" sz="2800" dirty="0" smtClean="0">
                <a:latin typeface="Times New Roman"/>
                <a:cs typeface="Times New Roman"/>
              </a:rPr>
              <a:t> </a:t>
            </a:r>
            <a:r>
              <a:rPr lang="en-US" sz="2800" dirty="0" err="1" smtClean="0">
                <a:latin typeface="Times New Roman"/>
                <a:cs typeface="Times New Roman"/>
              </a:rPr>
              <a:t>lệch</a:t>
            </a:r>
            <a:r>
              <a:rPr lang="en-US" sz="2800" dirty="0" smtClean="0">
                <a:latin typeface="Times New Roman"/>
                <a:cs typeface="Times New Roman"/>
              </a:rPr>
              <a:t> </a:t>
            </a:r>
            <a:r>
              <a:rPr lang="en-US" sz="2800" dirty="0" err="1" smtClean="0">
                <a:latin typeface="Times New Roman"/>
                <a:cs typeface="Times New Roman"/>
              </a:rPr>
              <a:t>rất</a:t>
            </a:r>
            <a:r>
              <a:rPr lang="en-US" sz="2800" dirty="0" smtClean="0">
                <a:latin typeface="Times New Roman"/>
                <a:cs typeface="Times New Roman"/>
              </a:rPr>
              <a:t> </a:t>
            </a:r>
            <a:r>
              <a:rPr lang="en-US" sz="2800" dirty="0" err="1" smtClean="0">
                <a:latin typeface="Times New Roman"/>
                <a:cs typeface="Times New Roman"/>
              </a:rPr>
              <a:t>lớn</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tất</a:t>
            </a:r>
            <a:r>
              <a:rPr lang="en-US" sz="2800" dirty="0" smtClean="0">
                <a:latin typeface="Times New Roman"/>
                <a:cs typeface="Times New Roman"/>
              </a:rPr>
              <a:t> </a:t>
            </a:r>
            <a:r>
              <a:rPr lang="en-US" sz="2800" dirty="0" err="1" smtClean="0">
                <a:latin typeface="Times New Roman"/>
                <a:cs typeface="Times New Roman"/>
              </a:rPr>
              <a:t>cả</a:t>
            </a:r>
            <a:r>
              <a:rPr lang="en-US" sz="2800" dirty="0" smtClean="0">
                <a:latin typeface="Times New Roman"/>
                <a:cs typeface="Times New Roman"/>
              </a:rPr>
              <a:t>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ngành</a:t>
            </a:r>
            <a:r>
              <a:rPr lang="en-US" sz="2800" dirty="0" smtClean="0">
                <a:latin typeface="Times New Roman"/>
                <a:cs typeface="Times New Roman"/>
              </a:rPr>
              <a:t> </a:t>
            </a:r>
            <a:r>
              <a:rPr lang="en-US" sz="2800" dirty="0" err="1" smtClean="0">
                <a:latin typeface="Times New Roman"/>
                <a:cs typeface="Times New Roman"/>
              </a:rPr>
              <a:t>nghề</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lĩnh</a:t>
            </a:r>
            <a:r>
              <a:rPr lang="en-US" sz="2800" dirty="0" smtClean="0">
                <a:latin typeface="Times New Roman"/>
                <a:cs typeface="Times New Roman"/>
              </a:rPr>
              <a:t> </a:t>
            </a:r>
            <a:r>
              <a:rPr lang="en-US" sz="2800" dirty="0" err="1" smtClean="0">
                <a:latin typeface="Times New Roman"/>
                <a:cs typeface="Times New Roman"/>
              </a:rPr>
              <a:t>vực</a:t>
            </a:r>
            <a:r>
              <a:rPr lang="en-US" sz="2800" dirty="0" smtClean="0">
                <a:latin typeface="Times New Roman"/>
                <a:cs typeface="Times New Roman"/>
              </a:rPr>
              <a:t>, </a:t>
            </a:r>
            <a:r>
              <a:rPr lang="en-US" sz="2800" dirty="0" err="1" smtClean="0">
                <a:latin typeface="Times New Roman"/>
                <a:cs typeface="Times New Roman"/>
              </a:rPr>
              <a:t>thu</a:t>
            </a:r>
            <a:r>
              <a:rPr lang="en-US" sz="2800" dirty="0" smtClean="0">
                <a:latin typeface="Times New Roman"/>
                <a:cs typeface="Times New Roman"/>
              </a:rPr>
              <a:t> </a:t>
            </a:r>
            <a:r>
              <a:rPr lang="en-US" sz="2800" dirty="0" err="1" smtClean="0">
                <a:latin typeface="Times New Roman"/>
                <a:cs typeface="Times New Roman"/>
              </a:rPr>
              <a:t>nhập</a:t>
            </a:r>
            <a:r>
              <a:rPr lang="en-US" sz="2800" dirty="0" smtClean="0">
                <a:latin typeface="Times New Roman"/>
                <a:cs typeface="Times New Roman"/>
              </a:rPr>
              <a:t> </a:t>
            </a:r>
            <a:r>
              <a:rPr lang="en-US" sz="2800" dirty="0" err="1" smtClean="0">
                <a:latin typeface="Times New Roman"/>
                <a:cs typeface="Times New Roman"/>
              </a:rPr>
              <a:t>của</a:t>
            </a:r>
            <a:r>
              <a:rPr lang="en-US" sz="2800" dirty="0" smtClean="0">
                <a:latin typeface="Times New Roman"/>
                <a:cs typeface="Times New Roman"/>
              </a:rPr>
              <a:t> </a:t>
            </a:r>
            <a:r>
              <a:rPr lang="en-US" sz="2800" dirty="0" err="1" smtClean="0">
                <a:latin typeface="Times New Roman"/>
                <a:cs typeface="Times New Roman"/>
              </a:rPr>
              <a:t>nữ</a:t>
            </a:r>
            <a:r>
              <a:rPr lang="en-US" sz="2800" dirty="0" smtClean="0">
                <a:latin typeface="Times New Roman"/>
                <a:cs typeface="Times New Roman"/>
              </a:rPr>
              <a:t> </a:t>
            </a:r>
            <a:r>
              <a:rPr lang="en-US" sz="2800" dirty="0" err="1" smtClean="0">
                <a:latin typeface="Times New Roman"/>
                <a:cs typeface="Times New Roman"/>
              </a:rPr>
              <a:t>chỉ</a:t>
            </a:r>
            <a:r>
              <a:rPr lang="en-US" sz="2800" dirty="0" smtClean="0">
                <a:latin typeface="Times New Roman"/>
                <a:cs typeface="Times New Roman"/>
              </a:rPr>
              <a:t> </a:t>
            </a:r>
            <a:r>
              <a:rPr lang="en-US" sz="2800" dirty="0" err="1" smtClean="0">
                <a:latin typeface="Times New Roman"/>
                <a:cs typeface="Times New Roman"/>
              </a:rPr>
              <a:t>bằng</a:t>
            </a:r>
            <a:r>
              <a:rPr lang="en-US" sz="2800" dirty="0" smtClean="0">
                <a:latin typeface="Times New Roman"/>
                <a:cs typeface="Times New Roman"/>
              </a:rPr>
              <a:t> 74,5% so </a:t>
            </a:r>
            <a:r>
              <a:rPr lang="en-US" sz="2800" dirty="0" err="1" smtClean="0">
                <a:latin typeface="Times New Roman"/>
                <a:cs typeface="Times New Roman"/>
              </a:rPr>
              <a:t>với</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a:t>
            </a:r>
            <a:endParaRPr lang="en-US" sz="2800" dirty="0">
              <a:latin typeface="Times New Roman"/>
              <a:cs typeface="Times New Roman"/>
            </a:endParaRPr>
          </a:p>
          <a:p>
            <a:pPr algn="just"/>
            <a:r>
              <a:rPr lang="en-US" sz="2800" dirty="0" smtClean="0">
                <a:latin typeface="Times New Roman"/>
                <a:cs typeface="Times New Roman"/>
              </a:rPr>
              <a:t>TS </a:t>
            </a:r>
            <a:r>
              <a:rPr lang="en-US" sz="2800" dirty="0" err="1" smtClean="0">
                <a:latin typeface="Times New Roman"/>
                <a:cs typeface="Times New Roman"/>
              </a:rPr>
              <a:t>Nguyễn</a:t>
            </a:r>
            <a:r>
              <a:rPr lang="en-US" sz="2800" dirty="0" smtClean="0">
                <a:latin typeface="Times New Roman"/>
                <a:cs typeface="Times New Roman"/>
              </a:rPr>
              <a:t> </a:t>
            </a:r>
            <a:r>
              <a:rPr lang="en-US" sz="2800" dirty="0" err="1" smtClean="0">
                <a:latin typeface="Times New Roman"/>
                <a:cs typeface="Times New Roman"/>
              </a:rPr>
              <a:t>Hữu</a:t>
            </a:r>
            <a:r>
              <a:rPr lang="en-US" sz="2800" dirty="0" smtClean="0">
                <a:latin typeface="Times New Roman"/>
                <a:cs typeface="Times New Roman"/>
              </a:rPr>
              <a:t> Minh – </a:t>
            </a:r>
            <a:r>
              <a:rPr lang="en-US" sz="2800" dirty="0" err="1" smtClean="0">
                <a:latin typeface="Times New Roman"/>
                <a:cs typeface="Times New Roman"/>
              </a:rPr>
              <a:t>Viện</a:t>
            </a:r>
            <a:r>
              <a:rPr lang="en-US" sz="2800" dirty="0" smtClean="0">
                <a:latin typeface="Times New Roman"/>
                <a:cs typeface="Times New Roman"/>
              </a:rPr>
              <a:t> </a:t>
            </a:r>
            <a:r>
              <a:rPr lang="en-US" sz="2800" dirty="0" err="1" smtClean="0">
                <a:latin typeface="Times New Roman"/>
                <a:cs typeface="Times New Roman"/>
              </a:rPr>
              <a:t>trưởng</a:t>
            </a:r>
            <a:r>
              <a:rPr lang="en-US" sz="2800" dirty="0" smtClean="0">
                <a:latin typeface="Times New Roman"/>
                <a:cs typeface="Times New Roman"/>
              </a:rPr>
              <a:t> </a:t>
            </a:r>
            <a:r>
              <a:rPr lang="en-US" sz="2800" dirty="0" err="1" smtClean="0">
                <a:latin typeface="Times New Roman"/>
                <a:cs typeface="Times New Roman"/>
              </a:rPr>
              <a:t>Viện</a:t>
            </a:r>
            <a:r>
              <a:rPr lang="en-US" sz="2800" dirty="0" smtClean="0">
                <a:latin typeface="Times New Roman"/>
                <a:cs typeface="Times New Roman"/>
              </a:rPr>
              <a:t> </a:t>
            </a:r>
            <a:r>
              <a:rPr lang="en-US" sz="2800" dirty="0" err="1" smtClean="0">
                <a:latin typeface="Times New Roman"/>
                <a:cs typeface="Times New Roman"/>
              </a:rPr>
              <a:t>Gia</a:t>
            </a:r>
            <a:r>
              <a:rPr lang="en-US" sz="2800" dirty="0" smtClean="0">
                <a:latin typeface="Times New Roman"/>
                <a:cs typeface="Times New Roman"/>
              </a:rPr>
              <a:t> </a:t>
            </a:r>
            <a:r>
              <a:rPr lang="en-US" sz="2800" dirty="0" err="1" smtClean="0">
                <a:latin typeface="Times New Roman"/>
                <a:cs typeface="Times New Roman"/>
              </a:rPr>
              <a:t>Đình</a:t>
            </a:r>
            <a:r>
              <a:rPr lang="en-US" sz="2800" dirty="0" smtClean="0">
                <a:latin typeface="Times New Roman"/>
                <a:cs typeface="Times New Roman"/>
              </a:rPr>
              <a:t> </a:t>
            </a:r>
            <a:r>
              <a:rPr lang="en-US" sz="2800" dirty="0" err="1" smtClean="0">
                <a:latin typeface="Times New Roman"/>
                <a:cs typeface="Times New Roman"/>
              </a:rPr>
              <a:t>và</a:t>
            </a:r>
            <a:r>
              <a:rPr lang="en-US" sz="2800" dirty="0" smtClean="0">
                <a:latin typeface="Times New Roman"/>
                <a:cs typeface="Times New Roman"/>
              </a:rPr>
              <a:t> </a:t>
            </a:r>
            <a:r>
              <a:rPr lang="en-US" sz="2800" dirty="0" err="1" smtClean="0">
                <a:latin typeface="Times New Roman"/>
                <a:cs typeface="Times New Roman"/>
              </a:rPr>
              <a:t>Giới</a:t>
            </a:r>
            <a:r>
              <a:rPr lang="en-US" sz="2800" dirty="0">
                <a:latin typeface="Times New Roman"/>
                <a:cs typeface="Times New Roman"/>
              </a:rPr>
              <a:t> </a:t>
            </a:r>
            <a:r>
              <a:rPr lang="en-US" sz="2800" dirty="0" smtClean="0">
                <a:latin typeface="Times New Roman"/>
                <a:cs typeface="Times New Roman"/>
              </a:rPr>
              <a:t>– </a:t>
            </a:r>
            <a:r>
              <a:rPr lang="en-US" sz="2800" dirty="0" err="1" smtClean="0">
                <a:latin typeface="Times New Roman"/>
                <a:cs typeface="Times New Roman"/>
              </a:rPr>
              <a:t>cho</a:t>
            </a:r>
            <a:r>
              <a:rPr lang="en-US" sz="2800" dirty="0" smtClean="0">
                <a:latin typeface="Times New Roman"/>
                <a:cs typeface="Times New Roman"/>
              </a:rPr>
              <a:t> </a:t>
            </a:r>
            <a:r>
              <a:rPr lang="en-US" sz="2800" dirty="0" err="1" smtClean="0">
                <a:latin typeface="Times New Roman"/>
                <a:cs typeface="Times New Roman"/>
              </a:rPr>
              <a:t>biết</a:t>
            </a:r>
            <a:r>
              <a:rPr lang="en-US" sz="2800" dirty="0" smtClean="0">
                <a:latin typeface="Times New Roman"/>
                <a:cs typeface="Times New Roman"/>
              </a:rPr>
              <a:t>, </a:t>
            </a:r>
            <a:r>
              <a:rPr lang="en-US" sz="2800" dirty="0" err="1" smtClean="0">
                <a:latin typeface="Times New Roman"/>
                <a:cs typeface="Times New Roman"/>
              </a:rPr>
              <a:t>sự</a:t>
            </a:r>
            <a:r>
              <a:rPr lang="en-US" sz="2800" dirty="0" smtClean="0">
                <a:latin typeface="Times New Roman"/>
                <a:cs typeface="Times New Roman"/>
              </a:rPr>
              <a:t> </a:t>
            </a:r>
            <a:r>
              <a:rPr lang="en-US" sz="2800" dirty="0" err="1" smtClean="0">
                <a:latin typeface="Times New Roman"/>
                <a:cs typeface="Times New Roman"/>
              </a:rPr>
              <a:t>bất</a:t>
            </a:r>
            <a:r>
              <a:rPr lang="en-US" sz="2800" dirty="0" smtClean="0">
                <a:latin typeface="Times New Roman"/>
                <a:cs typeface="Times New Roman"/>
              </a:rPr>
              <a:t> </a:t>
            </a:r>
            <a:r>
              <a:rPr lang="en-US" sz="2800" dirty="0" err="1" smtClean="0">
                <a:latin typeface="Times New Roman"/>
                <a:cs typeface="Times New Roman"/>
              </a:rPr>
              <a:t>bình</a:t>
            </a:r>
            <a:r>
              <a:rPr lang="en-US" sz="2800" dirty="0" smtClean="0">
                <a:latin typeface="Times New Roman"/>
                <a:cs typeface="Times New Roman"/>
              </a:rPr>
              <a:t> </a:t>
            </a:r>
            <a:r>
              <a:rPr lang="en-US" sz="2800" dirty="0" err="1" smtClean="0">
                <a:latin typeface="Times New Roman"/>
                <a:cs typeface="Times New Roman"/>
              </a:rPr>
              <a:t>đẳng</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về</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việc</a:t>
            </a:r>
            <a:r>
              <a:rPr lang="en-US" sz="2800" dirty="0" smtClean="0">
                <a:latin typeface="Times New Roman"/>
                <a:cs typeface="Times New Roman"/>
              </a:rPr>
              <a:t> </a:t>
            </a:r>
            <a:r>
              <a:rPr lang="en-US" sz="2800" dirty="0" err="1" smtClean="0">
                <a:latin typeface="Times New Roman"/>
                <a:cs typeface="Times New Roman"/>
              </a:rPr>
              <a:t>làm</a:t>
            </a:r>
            <a:r>
              <a:rPr lang="en-US" sz="2800" dirty="0" smtClean="0">
                <a:latin typeface="Times New Roman"/>
                <a:cs typeface="Times New Roman"/>
              </a:rPr>
              <a:t> </a:t>
            </a:r>
            <a:r>
              <a:rPr lang="en-US" sz="2800" dirty="0" err="1" smtClean="0">
                <a:latin typeface="Times New Roman"/>
                <a:cs typeface="Times New Roman"/>
              </a:rPr>
              <a:t>thể</a:t>
            </a:r>
            <a:r>
              <a:rPr lang="en-US" sz="2800" dirty="0" smtClean="0">
                <a:latin typeface="Times New Roman"/>
                <a:cs typeface="Times New Roman"/>
              </a:rPr>
              <a:t> </a:t>
            </a:r>
            <a:r>
              <a:rPr lang="en-US" sz="2800" dirty="0" err="1" smtClean="0">
                <a:latin typeface="Times New Roman"/>
                <a:cs typeface="Times New Roman"/>
              </a:rPr>
              <a:t>hiện</a:t>
            </a:r>
            <a:r>
              <a:rPr lang="en-US" sz="2800" dirty="0" smtClean="0">
                <a:latin typeface="Times New Roman"/>
                <a:cs typeface="Times New Roman"/>
              </a:rPr>
              <a:t> ở </a:t>
            </a:r>
            <a:r>
              <a:rPr lang="en-US" sz="2800" dirty="0" err="1" smtClean="0">
                <a:latin typeface="Times New Roman"/>
                <a:cs typeface="Times New Roman"/>
              </a:rPr>
              <a:t>một</a:t>
            </a:r>
            <a:r>
              <a:rPr lang="en-US" sz="2800" dirty="0" smtClean="0">
                <a:latin typeface="Times New Roman"/>
                <a:cs typeface="Times New Roman"/>
              </a:rPr>
              <a:t> </a:t>
            </a:r>
            <a:r>
              <a:rPr lang="en-US" sz="2800" dirty="0" err="1" smtClean="0">
                <a:latin typeface="Times New Roman"/>
                <a:cs typeface="Times New Roman"/>
              </a:rPr>
              <a:t>số</a:t>
            </a:r>
            <a:r>
              <a:rPr lang="en-US" sz="2800" dirty="0" smtClean="0">
                <a:latin typeface="Times New Roman"/>
                <a:cs typeface="Times New Roman"/>
              </a:rPr>
              <a:t> </a:t>
            </a:r>
            <a:r>
              <a:rPr lang="en-US" sz="2800" dirty="0" err="1" smtClean="0">
                <a:latin typeface="Times New Roman"/>
                <a:cs typeface="Times New Roman"/>
              </a:rPr>
              <a:t>khía</a:t>
            </a:r>
            <a:r>
              <a:rPr lang="en-US" sz="2800" dirty="0" smtClean="0">
                <a:latin typeface="Times New Roman"/>
                <a:cs typeface="Times New Roman"/>
              </a:rPr>
              <a:t> </a:t>
            </a:r>
            <a:r>
              <a:rPr lang="en-US" sz="2800" dirty="0" err="1" smtClean="0">
                <a:latin typeface="Times New Roman"/>
                <a:cs typeface="Times New Roman"/>
              </a:rPr>
              <a:t>cạch</a:t>
            </a:r>
            <a:r>
              <a:rPr lang="en-US" sz="2800" dirty="0" smtClean="0">
                <a:latin typeface="Times New Roman"/>
                <a:cs typeface="Times New Roman"/>
              </a:rPr>
              <a:t> </a:t>
            </a:r>
            <a:r>
              <a:rPr lang="en-US" sz="2800" dirty="0" err="1" smtClean="0">
                <a:latin typeface="Times New Roman"/>
                <a:cs typeface="Times New Roman"/>
              </a:rPr>
              <a:t>như</a:t>
            </a:r>
            <a:r>
              <a:rPr lang="en-US" sz="2800" dirty="0" smtClean="0">
                <a:latin typeface="Times New Roman"/>
                <a:cs typeface="Times New Roman"/>
              </a:rPr>
              <a:t> </a:t>
            </a:r>
            <a:r>
              <a:rPr lang="en-US" sz="2800" dirty="0" err="1" smtClean="0">
                <a:latin typeface="Times New Roman"/>
                <a:cs typeface="Times New Roman"/>
              </a:rPr>
              <a:t>phân</a:t>
            </a:r>
            <a:r>
              <a:rPr lang="en-US" sz="2800" dirty="0" smtClean="0">
                <a:latin typeface="Times New Roman"/>
                <a:cs typeface="Times New Roman"/>
              </a:rPr>
              <a:t> </a:t>
            </a:r>
            <a:r>
              <a:rPr lang="en-US" sz="2800" dirty="0" err="1" smtClean="0">
                <a:latin typeface="Times New Roman"/>
                <a:cs typeface="Times New Roman"/>
              </a:rPr>
              <a:t>bố</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nhiều</a:t>
            </a:r>
            <a:r>
              <a:rPr lang="en-US" sz="2800" dirty="0" smtClean="0">
                <a:latin typeface="Times New Roman"/>
                <a:cs typeface="Times New Roman"/>
              </a:rPr>
              <a:t> </a:t>
            </a:r>
            <a:r>
              <a:rPr lang="en-US" sz="2800" dirty="0" err="1" smtClean="0">
                <a:latin typeface="Times New Roman"/>
                <a:cs typeface="Times New Roman"/>
              </a:rPr>
              <a:t>hơn</a:t>
            </a:r>
            <a:r>
              <a:rPr lang="en-US" sz="2800" dirty="0" smtClean="0">
                <a:latin typeface="Times New Roman"/>
                <a:cs typeface="Times New Roman"/>
              </a:rPr>
              <a:t> ở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ngành</a:t>
            </a:r>
            <a:r>
              <a:rPr lang="en-US" sz="2800" dirty="0" smtClean="0">
                <a:latin typeface="Times New Roman"/>
                <a:cs typeface="Times New Roman"/>
              </a:rPr>
              <a:t> </a:t>
            </a:r>
            <a:r>
              <a:rPr lang="en-US" sz="2800" dirty="0" err="1" smtClean="0">
                <a:latin typeface="Times New Roman"/>
                <a:cs typeface="Times New Roman"/>
              </a:rPr>
              <a:t>nông</a:t>
            </a:r>
            <a:r>
              <a:rPr lang="en-US" sz="2800" dirty="0" smtClean="0">
                <a:latin typeface="Times New Roman"/>
                <a:cs typeface="Times New Roman"/>
              </a:rPr>
              <a:t> </a:t>
            </a:r>
            <a:r>
              <a:rPr lang="en-US" sz="2800" dirty="0" err="1" smtClean="0">
                <a:latin typeface="Times New Roman"/>
                <a:cs typeface="Times New Roman"/>
              </a:rPr>
              <a:t>nghiệp</a:t>
            </a:r>
            <a:r>
              <a:rPr lang="en-US" sz="2800" dirty="0" smtClean="0">
                <a:latin typeface="Times New Roman"/>
                <a:cs typeface="Times New Roman"/>
              </a:rPr>
              <a:t>, </a:t>
            </a:r>
            <a:r>
              <a:rPr lang="en-US" sz="2800" dirty="0" err="1" smtClean="0">
                <a:latin typeface="Times New Roman"/>
                <a:cs typeface="Times New Roman"/>
              </a:rPr>
              <a:t>buôn</a:t>
            </a:r>
            <a:r>
              <a:rPr lang="en-US" sz="2800" dirty="0" smtClean="0">
                <a:latin typeface="Times New Roman"/>
                <a:cs typeface="Times New Roman"/>
              </a:rPr>
              <a:t> </a:t>
            </a:r>
            <a:r>
              <a:rPr lang="en-US" sz="2800" dirty="0" err="1" smtClean="0">
                <a:latin typeface="Times New Roman"/>
                <a:cs typeface="Times New Roman"/>
              </a:rPr>
              <a:t>bán</a:t>
            </a:r>
            <a:r>
              <a:rPr lang="en-US" sz="2800" dirty="0" smtClean="0">
                <a:latin typeface="Times New Roman"/>
                <a:cs typeface="Times New Roman"/>
              </a:rPr>
              <a:t> </a:t>
            </a:r>
            <a:r>
              <a:rPr lang="en-US" sz="2800" dirty="0" err="1" smtClean="0">
                <a:latin typeface="Times New Roman"/>
                <a:cs typeface="Times New Roman"/>
              </a:rPr>
              <a:t>dịch</a:t>
            </a:r>
            <a:r>
              <a:rPr lang="en-US" sz="2800" dirty="0" smtClean="0">
                <a:latin typeface="Times New Roman"/>
                <a:cs typeface="Times New Roman"/>
              </a:rPr>
              <a:t> </a:t>
            </a:r>
            <a:r>
              <a:rPr lang="en-US" sz="2800" dirty="0" err="1" smtClean="0">
                <a:latin typeface="Times New Roman"/>
                <a:cs typeface="Times New Roman"/>
              </a:rPr>
              <a:t>vụ</a:t>
            </a:r>
            <a:r>
              <a:rPr lang="en-US" sz="2800" dirty="0" smtClean="0">
                <a:latin typeface="Times New Roman"/>
                <a:cs typeface="Times New Roman"/>
              </a:rPr>
              <a:t> </a:t>
            </a:r>
            <a:r>
              <a:rPr lang="en-US" sz="2800" dirty="0" err="1" smtClean="0">
                <a:latin typeface="Times New Roman"/>
                <a:cs typeface="Times New Roman"/>
              </a:rPr>
              <a:t>hoặc</a:t>
            </a:r>
            <a:r>
              <a:rPr lang="en-US" sz="2800" dirty="0" smtClean="0">
                <a:latin typeface="Times New Roman"/>
                <a:cs typeface="Times New Roman"/>
              </a:rPr>
              <a:t> </a:t>
            </a:r>
            <a:r>
              <a:rPr lang="en-US" sz="2800" dirty="0" err="1" smtClean="0">
                <a:latin typeface="Times New Roman"/>
                <a:cs typeface="Times New Roman"/>
              </a:rPr>
              <a:t>nhân</a:t>
            </a:r>
            <a:r>
              <a:rPr lang="en-US" sz="2800" dirty="0" smtClean="0">
                <a:latin typeface="Times New Roman"/>
                <a:cs typeface="Times New Roman"/>
              </a:rPr>
              <a:t> </a:t>
            </a:r>
            <a:r>
              <a:rPr lang="en-US" sz="2800" dirty="0" err="1" smtClean="0">
                <a:latin typeface="Times New Roman"/>
                <a:cs typeface="Times New Roman"/>
              </a:rPr>
              <a:t>viên</a:t>
            </a:r>
            <a:r>
              <a:rPr lang="en-US" sz="2800" dirty="0" smtClean="0">
                <a:latin typeface="Times New Roman"/>
                <a:cs typeface="Times New Roman"/>
              </a:rPr>
              <a:t> </a:t>
            </a:r>
            <a:r>
              <a:rPr lang="en-US" sz="2800" dirty="0" err="1" smtClean="0">
                <a:latin typeface="Times New Roman"/>
                <a:cs typeface="Times New Roman"/>
              </a:rPr>
              <a:t>đều</a:t>
            </a:r>
            <a:r>
              <a:rPr lang="en-US" sz="2800" dirty="0" smtClean="0">
                <a:latin typeface="Times New Roman"/>
                <a:cs typeface="Times New Roman"/>
              </a:rPr>
              <a:t> </a:t>
            </a:r>
            <a:r>
              <a:rPr lang="en-US" sz="2800" dirty="0" err="1" smtClean="0">
                <a:latin typeface="Times New Roman"/>
                <a:cs typeface="Times New Roman"/>
              </a:rPr>
              <a:t>là</a:t>
            </a:r>
            <a:r>
              <a:rPr lang="en-US" sz="2800" dirty="0" smtClean="0">
                <a:latin typeface="Times New Roman"/>
                <a:cs typeface="Times New Roman"/>
              </a:rPr>
              <a:t> </a:t>
            </a:r>
            <a:r>
              <a:rPr lang="en-US" sz="2800" dirty="0" err="1" smtClean="0">
                <a:latin typeface="Times New Roman"/>
                <a:cs typeface="Times New Roman"/>
              </a:rPr>
              <a:t>những</a:t>
            </a:r>
            <a:r>
              <a:rPr lang="en-US" sz="2800" dirty="0" smtClean="0">
                <a:latin typeface="Times New Roman"/>
                <a:cs typeface="Times New Roman"/>
              </a:rPr>
              <a:t> </a:t>
            </a:r>
            <a:r>
              <a:rPr lang="en-US" sz="2800" dirty="0" err="1" smtClean="0">
                <a:latin typeface="Times New Roman"/>
                <a:cs typeface="Times New Roman"/>
              </a:rPr>
              <a:t>ngành</a:t>
            </a:r>
            <a:r>
              <a:rPr lang="en-US" sz="2800" dirty="0" smtClean="0">
                <a:latin typeface="Times New Roman"/>
                <a:cs typeface="Times New Roman"/>
              </a:rPr>
              <a:t> </a:t>
            </a:r>
            <a:r>
              <a:rPr lang="en-US" sz="2800" dirty="0" err="1" smtClean="0">
                <a:latin typeface="Times New Roman"/>
                <a:cs typeface="Times New Roman"/>
              </a:rPr>
              <a:t>có</a:t>
            </a:r>
            <a:r>
              <a:rPr lang="en-US" sz="2800" dirty="0" smtClean="0">
                <a:latin typeface="Times New Roman"/>
                <a:cs typeface="Times New Roman"/>
              </a:rPr>
              <a:t> </a:t>
            </a:r>
            <a:r>
              <a:rPr lang="en-US" sz="2800" dirty="0" err="1" smtClean="0">
                <a:latin typeface="Times New Roman"/>
                <a:cs typeface="Times New Roman"/>
              </a:rPr>
              <a:t>thu</a:t>
            </a:r>
            <a:r>
              <a:rPr lang="en-US" sz="2800" dirty="0" smtClean="0">
                <a:latin typeface="Times New Roman"/>
                <a:cs typeface="Times New Roman"/>
              </a:rPr>
              <a:t> </a:t>
            </a:r>
            <a:r>
              <a:rPr lang="en-US" sz="2800" dirty="0" err="1" smtClean="0">
                <a:latin typeface="Times New Roman"/>
                <a:cs typeface="Times New Roman"/>
              </a:rPr>
              <a:t>nhập</a:t>
            </a:r>
            <a:r>
              <a:rPr lang="en-US" sz="2800" dirty="0" smtClean="0">
                <a:latin typeface="Times New Roman"/>
                <a:cs typeface="Times New Roman"/>
              </a:rPr>
              <a:t> </a:t>
            </a:r>
            <a:r>
              <a:rPr lang="en-US" sz="2800" dirty="0" err="1" smtClean="0">
                <a:latin typeface="Times New Roman"/>
                <a:cs typeface="Times New Roman"/>
              </a:rPr>
              <a:t>thấp</a:t>
            </a:r>
            <a:r>
              <a:rPr lang="en-US" sz="2800" dirty="0" smtClean="0">
                <a:latin typeface="Times New Roman"/>
                <a:cs typeface="Times New Roman"/>
              </a:rPr>
              <a:t>. </a:t>
            </a:r>
            <a:r>
              <a:rPr lang="en-US" sz="2800" dirty="0" err="1" smtClean="0">
                <a:latin typeface="Times New Roman"/>
                <a:cs typeface="Times New Roman"/>
              </a:rPr>
              <a:t>Trong</a:t>
            </a:r>
            <a:r>
              <a:rPr lang="en-US" sz="2800" dirty="0" smtClean="0">
                <a:latin typeface="Times New Roman"/>
                <a:cs typeface="Times New Roman"/>
              </a:rPr>
              <a:t> </a:t>
            </a:r>
            <a:r>
              <a:rPr lang="en-US" sz="2800" dirty="0" err="1" smtClean="0">
                <a:latin typeface="Times New Roman"/>
                <a:cs typeface="Times New Roman"/>
              </a:rPr>
              <a:t>khi</a:t>
            </a:r>
            <a:r>
              <a:rPr lang="en-US" sz="2800" dirty="0" smtClean="0">
                <a:latin typeface="Times New Roman"/>
                <a:cs typeface="Times New Roman"/>
              </a:rPr>
              <a:t> </a:t>
            </a:r>
            <a:r>
              <a:rPr lang="en-US" sz="2800" dirty="0" err="1" smtClean="0">
                <a:latin typeface="Times New Roman"/>
                <a:cs typeface="Times New Roman"/>
              </a:rPr>
              <a:t>đó</a:t>
            </a:r>
            <a:r>
              <a:rPr lang="en-US" sz="2800" dirty="0" smtClean="0">
                <a:latin typeface="Times New Roman"/>
                <a:cs typeface="Times New Roman"/>
              </a:rPr>
              <a:t>, </a:t>
            </a:r>
            <a:r>
              <a:rPr lang="en-US" sz="2800" dirty="0" err="1" smtClean="0">
                <a:latin typeface="Times New Roman"/>
                <a:cs typeface="Times New Roman"/>
              </a:rPr>
              <a:t>lao</a:t>
            </a:r>
            <a:r>
              <a:rPr lang="en-US" sz="2800" dirty="0" smtClean="0">
                <a:latin typeface="Times New Roman"/>
                <a:cs typeface="Times New Roman"/>
              </a:rPr>
              <a:t> </a:t>
            </a:r>
            <a:r>
              <a:rPr lang="en-US" sz="2800" dirty="0" err="1" smtClean="0">
                <a:latin typeface="Times New Roman"/>
                <a:cs typeface="Times New Roman"/>
              </a:rPr>
              <a:t>động</a:t>
            </a:r>
            <a:r>
              <a:rPr lang="en-US" sz="2800" dirty="0" smtClean="0">
                <a:latin typeface="Times New Roman"/>
                <a:cs typeface="Times New Roman"/>
              </a:rPr>
              <a:t> </a:t>
            </a:r>
            <a:r>
              <a:rPr lang="en-US" sz="2800" dirty="0" err="1" smtClean="0">
                <a:latin typeface="Times New Roman"/>
                <a:cs typeface="Times New Roman"/>
              </a:rPr>
              <a:t>nam</a:t>
            </a:r>
            <a:r>
              <a:rPr lang="en-US" sz="2800" dirty="0" smtClean="0">
                <a:latin typeface="Times New Roman"/>
                <a:cs typeface="Times New Roman"/>
              </a:rPr>
              <a:t> </a:t>
            </a:r>
            <a:r>
              <a:rPr lang="en-US" sz="2800" dirty="0" err="1" smtClean="0">
                <a:latin typeface="Times New Roman"/>
                <a:cs typeface="Times New Roman"/>
              </a:rPr>
              <a:t>giới</a:t>
            </a:r>
            <a:r>
              <a:rPr lang="en-US" sz="2800" dirty="0" smtClean="0">
                <a:latin typeface="Times New Roman"/>
                <a:cs typeface="Times New Roman"/>
              </a:rPr>
              <a:t> </a:t>
            </a:r>
            <a:r>
              <a:rPr lang="en-US" sz="2800" dirty="0" err="1" smtClean="0">
                <a:latin typeface="Times New Roman"/>
                <a:cs typeface="Times New Roman"/>
              </a:rPr>
              <a:t>tập</a:t>
            </a:r>
            <a:r>
              <a:rPr lang="en-US" sz="2800" dirty="0" smtClean="0">
                <a:latin typeface="Times New Roman"/>
                <a:cs typeface="Times New Roman"/>
              </a:rPr>
              <a:t> </a:t>
            </a:r>
            <a:r>
              <a:rPr lang="en-US" sz="2800" dirty="0" err="1" smtClean="0">
                <a:latin typeface="Times New Roman"/>
                <a:cs typeface="Times New Roman"/>
              </a:rPr>
              <a:t>trung</a:t>
            </a:r>
            <a:r>
              <a:rPr lang="en-US" sz="2800" dirty="0" smtClean="0">
                <a:latin typeface="Times New Roman"/>
                <a:cs typeface="Times New Roman"/>
              </a:rPr>
              <a:t> </a:t>
            </a:r>
            <a:r>
              <a:rPr lang="en-US" sz="2800" dirty="0" err="1" smtClean="0">
                <a:latin typeface="Times New Roman"/>
                <a:cs typeface="Times New Roman"/>
              </a:rPr>
              <a:t>nhiều</a:t>
            </a:r>
            <a:r>
              <a:rPr lang="en-US" sz="2800" dirty="0" smtClean="0">
                <a:latin typeface="Times New Roman"/>
                <a:cs typeface="Times New Roman"/>
              </a:rPr>
              <a:t> </a:t>
            </a:r>
            <a:r>
              <a:rPr lang="en-US" sz="2800" dirty="0" err="1" smtClean="0">
                <a:latin typeface="Times New Roman"/>
                <a:cs typeface="Times New Roman"/>
              </a:rPr>
              <a:t>hơn</a:t>
            </a:r>
            <a:r>
              <a:rPr lang="en-US" sz="2800" dirty="0" smtClean="0">
                <a:latin typeface="Times New Roman"/>
                <a:cs typeface="Times New Roman"/>
              </a:rPr>
              <a:t> </a:t>
            </a:r>
            <a:r>
              <a:rPr lang="en-US" sz="2800" dirty="0" err="1" smtClean="0">
                <a:latin typeface="Times New Roman"/>
                <a:cs typeface="Times New Roman"/>
              </a:rPr>
              <a:t>ở</a:t>
            </a:r>
            <a:r>
              <a:rPr lang="en-US" sz="2800" dirty="0" smtClean="0">
                <a:latin typeface="Times New Roman"/>
                <a:cs typeface="Times New Roman"/>
              </a:rPr>
              <a:t> </a:t>
            </a:r>
            <a:r>
              <a:rPr lang="en-US" sz="2800" dirty="0" err="1" smtClean="0">
                <a:latin typeface="Times New Roman"/>
                <a:cs typeface="Times New Roman"/>
              </a:rPr>
              <a:t>các</a:t>
            </a:r>
            <a:r>
              <a:rPr lang="en-US" sz="2800" dirty="0" smtClean="0">
                <a:latin typeface="Times New Roman"/>
                <a:cs typeface="Times New Roman"/>
              </a:rPr>
              <a:t> </a:t>
            </a:r>
            <a:r>
              <a:rPr lang="en-US" sz="2800" dirty="0" err="1" smtClean="0">
                <a:latin typeface="Times New Roman"/>
                <a:cs typeface="Times New Roman"/>
              </a:rPr>
              <a:t>ngành</a:t>
            </a:r>
            <a:r>
              <a:rPr lang="en-US" sz="2800" dirty="0" smtClean="0">
                <a:latin typeface="Times New Roman"/>
                <a:cs typeface="Times New Roman"/>
              </a:rPr>
              <a:t> </a:t>
            </a:r>
            <a:r>
              <a:rPr lang="en-US" sz="2800" dirty="0" err="1" smtClean="0">
                <a:latin typeface="Times New Roman"/>
                <a:cs typeface="Times New Roman"/>
              </a:rPr>
              <a:t>kỹ</a:t>
            </a:r>
            <a:r>
              <a:rPr lang="en-US" sz="2800" dirty="0" smtClean="0">
                <a:latin typeface="Times New Roman"/>
                <a:cs typeface="Times New Roman"/>
              </a:rPr>
              <a:t> </a:t>
            </a:r>
            <a:r>
              <a:rPr lang="en-US" sz="2800" dirty="0" err="1" smtClean="0">
                <a:latin typeface="Times New Roman"/>
                <a:cs typeface="Times New Roman"/>
              </a:rPr>
              <a:t>thuật</a:t>
            </a:r>
            <a:r>
              <a:rPr lang="en-US" sz="2800" dirty="0" smtClean="0">
                <a:latin typeface="Times New Roman"/>
                <a:cs typeface="Times New Roman"/>
              </a:rPr>
              <a:t>, </a:t>
            </a:r>
            <a:r>
              <a:rPr lang="en-US" sz="2800" dirty="0" err="1" smtClean="0">
                <a:latin typeface="Times New Roman"/>
                <a:cs typeface="Times New Roman"/>
              </a:rPr>
              <a:t>dịch</a:t>
            </a:r>
            <a:r>
              <a:rPr lang="en-US" sz="2800" dirty="0">
                <a:latin typeface="Times New Roman"/>
                <a:cs typeface="Times New Roman"/>
              </a:rPr>
              <a:t> </a:t>
            </a:r>
            <a:r>
              <a:rPr lang="en-US" sz="2800" dirty="0" err="1" smtClean="0">
                <a:latin typeface="Times New Roman"/>
                <a:cs typeface="Times New Roman"/>
              </a:rPr>
              <a:t>vụ</a:t>
            </a:r>
            <a:r>
              <a:rPr lang="en-US" sz="2800" dirty="0" smtClean="0">
                <a:latin typeface="Times New Roman"/>
                <a:cs typeface="Times New Roman"/>
              </a:rPr>
              <a:t> </a:t>
            </a:r>
            <a:r>
              <a:rPr lang="en-US" sz="2800" dirty="0" err="1" smtClean="0">
                <a:latin typeface="Times New Roman"/>
                <a:cs typeface="Times New Roman"/>
              </a:rPr>
              <a:t>hoặc</a:t>
            </a:r>
            <a:r>
              <a:rPr lang="en-US" sz="2800" dirty="0" smtClean="0">
                <a:latin typeface="Times New Roman"/>
                <a:cs typeface="Times New Roman"/>
              </a:rPr>
              <a:t> </a:t>
            </a:r>
            <a:r>
              <a:rPr lang="en-US" sz="2800" dirty="0" err="1" smtClean="0">
                <a:latin typeface="Times New Roman"/>
                <a:cs typeface="Times New Roman"/>
              </a:rPr>
              <a:t>ở</a:t>
            </a:r>
            <a:r>
              <a:rPr lang="en-US" sz="2800" dirty="0" smtClean="0">
                <a:latin typeface="Times New Roman"/>
                <a:cs typeface="Times New Roman"/>
              </a:rPr>
              <a:t> </a:t>
            </a:r>
            <a:r>
              <a:rPr lang="en-US" sz="2800" dirty="0" err="1" smtClean="0">
                <a:latin typeface="Times New Roman"/>
                <a:cs typeface="Times New Roman"/>
              </a:rPr>
              <a:t>vị</a:t>
            </a:r>
            <a:r>
              <a:rPr lang="en-US" sz="2800" dirty="0" smtClean="0">
                <a:latin typeface="Times New Roman"/>
                <a:cs typeface="Times New Roman"/>
              </a:rPr>
              <a:t> </a:t>
            </a:r>
            <a:r>
              <a:rPr lang="en-US" sz="2800" dirty="0" err="1" smtClean="0">
                <a:latin typeface="Times New Roman"/>
                <a:cs typeface="Times New Roman"/>
              </a:rPr>
              <a:t>trí</a:t>
            </a:r>
            <a:r>
              <a:rPr lang="en-US" sz="2800" dirty="0" smtClean="0">
                <a:latin typeface="Times New Roman"/>
                <a:cs typeface="Times New Roman"/>
              </a:rPr>
              <a:t> </a:t>
            </a:r>
            <a:r>
              <a:rPr lang="en-US" sz="2800" dirty="0" err="1" smtClean="0">
                <a:latin typeface="Times New Roman"/>
                <a:cs typeface="Times New Roman"/>
              </a:rPr>
              <a:t>lãnh</a:t>
            </a:r>
            <a:r>
              <a:rPr lang="en-US" sz="2800" dirty="0" smtClean="0">
                <a:latin typeface="Times New Roman"/>
                <a:cs typeface="Times New Roman"/>
              </a:rPr>
              <a:t> </a:t>
            </a:r>
            <a:r>
              <a:rPr lang="en-US" sz="2800" dirty="0" err="1" smtClean="0">
                <a:latin typeface="Times New Roman"/>
                <a:cs typeface="Times New Roman"/>
              </a:rPr>
              <a:t>đạo</a:t>
            </a:r>
            <a:r>
              <a:rPr lang="en-US" sz="2800" dirty="0" smtClean="0">
                <a:latin typeface="Times New Roman"/>
                <a:cs typeface="Times New Roman"/>
              </a:rPr>
              <a:t>.</a:t>
            </a:r>
          </a:p>
        </p:txBody>
      </p:sp>
    </p:spTree>
    <p:extLst>
      <p:ext uri="{BB962C8B-B14F-4D97-AF65-F5344CB8AC3E}">
        <p14:creationId xmlns="" xmlns:p14="http://schemas.microsoft.com/office/powerpoint/2010/main" val="28482581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2090</TotalTime>
  <Words>2120</Words>
  <Application>Microsoft Macintosh PowerPoint</Application>
  <PresentationFormat>On-screen Show (4:3)</PresentationFormat>
  <Paragraphs>126</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Oriel</vt:lpstr>
      <vt:lpstr>Slide 1</vt:lpstr>
      <vt:lpstr>Bất bình đẳng giới ở người nghèo cao hơn người giàu,ở nông thôn cao hơn thành thị</vt:lpstr>
      <vt:lpstr>KHÁI NIỆM BẤT BÌNH ĐẲNG GIỚI</vt:lpstr>
      <vt:lpstr>BẤT BÌNH ĐẲNG GIỚI Ở NGƯỜI NGHÈO CAO HƠN NGƯỜI GIÀU</vt:lpstr>
      <vt:lpstr>KHÁI NIỆM BẤT BÌNH ĐẲNG GIỚI NHÓM NGƯỜI NGHÈO CAO HƠN NHÓM NGƯỜI GIÀU</vt:lpstr>
      <vt:lpstr>NGUYÊN NHÂN DẪN ĐẾN BẤT BÌNH ĐẲNG GIỚI Ở NHÓM NGƯỜI NGHÈO CAO HƠN NHÓM NGƯỜI GIÀU</vt:lpstr>
      <vt:lpstr>TRÌNH ĐỘ HỌC VẤN</vt:lpstr>
      <vt:lpstr>Slide 8</vt:lpstr>
      <vt:lpstr>THU NHẬP VÀ VIỆC LÀM GIỮA LAO ĐỘNG NAM VÀ NỮ</vt:lpstr>
      <vt:lpstr>Bảng 1: khoảng cách giàu nghèo</vt:lpstr>
      <vt:lpstr>   HỦ TỤC LẠC HẬU</vt:lpstr>
      <vt:lpstr>Ở nhóm người giàu </vt:lpstr>
      <vt:lpstr>VẤN ĐỀ VIỆC LÀM</vt:lpstr>
      <vt:lpstr>Thời gian phụ nữ dành cho công việc nhà không được thù lao gấp đôi so với nam giới  Số giờ công lao động hưởng lương của nam giới và phụ nữ là tưng đương nhau. Tuy nhiên, thời gian phụ nữ dành cho công việc nhà thì hơn gấp đôi so với nam giới, mà đây là những công việc không được thù lao. Như vậy, phụ nữ có rất ít hoặc không có thời gian để tham gia vào các hoạt động vui chơi giải trí, văn hoá, xã hội và tiếp tục nâng cao trình độ học vấn. </vt:lpstr>
      <vt:lpstr>Bất bình đẳng giới ở thành thị thấp hơn ở nông thôn</vt:lpstr>
      <vt:lpstr>Nguyên nhân:  </vt:lpstr>
      <vt:lpstr>THỰC TRẠNG</vt:lpstr>
      <vt:lpstr>Slide 18</vt:lpstr>
      <vt:lpstr>1 SỐ QUAN ĐIỂM, CHÍNH SÁCH CỦA ĐẢNG VÀ NHÀ NƯỚC VỀ BÌNH ĐẲNG GIỚI </vt:lpstr>
      <vt:lpstr>ẢNH HƯỞNG</vt:lpstr>
      <vt:lpstr>GIẢI PHÁP</vt:lpstr>
      <vt:lpstr>KẾT LUẬN</vt:lpstr>
      <vt:lpstr>Câu hỏi</vt:lpstr>
      <vt:lpstr>Câu 2: Nêu những quy định về nội dung và mức xử phạt đối với từng hành vi vi phạm hành chính về bình đẳng giới trong lĩnh vực lao động? </vt:lpstr>
      <vt:lpstr>Câu 3: Chiến lược quốc gia về bình đẳng giới giai đoạn 2011-2020 đặt ra mục tiêu, chỉ tiêu nào nhằm thúc đẩy bình đẳng giới trong lĩnh vực chính trị? Bằng hiểu biết của mình hãy nêu tên đầy đủ của các vị lãnh đạo nữ cấp cao hiện nay của Đảng và Nhà nước ta. </vt:lpstr>
      <vt:lpstr>Slide 26</vt:lpstr>
      <vt:lpstr> </vt:lpstr>
    </vt:vector>
  </TitlesOfParts>
  <Company>thuy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 thuy</dc:creator>
  <cp:lastModifiedBy>admin64</cp:lastModifiedBy>
  <cp:revision>106</cp:revision>
  <dcterms:created xsi:type="dcterms:W3CDTF">2013-09-28T06:41:42Z</dcterms:created>
  <dcterms:modified xsi:type="dcterms:W3CDTF">2013-10-07T03:46:12Z</dcterms:modified>
</cp:coreProperties>
</file>