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7" r:id="rId19"/>
    <p:sldId id="274" r:id="rId20"/>
    <p:sldId id="275" r:id="rId21"/>
    <p:sldId id="276" r:id="rId22"/>
    <p:sldId id="283" r:id="rId23"/>
    <p:sldId id="278" r:id="rId24"/>
    <p:sldId id="279" r:id="rId25"/>
    <p:sldId id="282" r:id="rId26"/>
    <p:sldId id="281" r:id="rId27"/>
    <p:sldId id="280" r:id="rId28"/>
    <p:sldId id="284" r:id="rId29"/>
    <p:sldId id="298" r:id="rId30"/>
    <p:sldId id="299" r:id="rId31"/>
    <p:sldId id="300" r:id="rId32"/>
    <p:sldId id="302"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325" r:id="rId46"/>
    <p:sldId id="326" r:id="rId47"/>
    <p:sldId id="324" r:id="rId48"/>
    <p:sldId id="312" r:id="rId49"/>
    <p:sldId id="313" r:id="rId50"/>
    <p:sldId id="314" r:id="rId51"/>
    <p:sldId id="315" r:id="rId52"/>
    <p:sldId id="316" r:id="rId53"/>
    <p:sldId id="317" r:id="rId54"/>
    <p:sldId id="318" r:id="rId55"/>
    <p:sldId id="320" r:id="rId56"/>
    <p:sldId id="321" r:id="rId57"/>
    <p:sldId id="322" r:id="rId58"/>
    <p:sldId id="323" r:id="rId59"/>
    <p:sldId id="327" r:id="rId60"/>
    <p:sldId id="332" r:id="rId61"/>
    <p:sldId id="333" r:id="rId62"/>
    <p:sldId id="334" r:id="rId63"/>
    <p:sldId id="335" r:id="rId64"/>
    <p:sldId id="336" r:id="rId65"/>
    <p:sldId id="337" r:id="rId66"/>
    <p:sldId id="338" r:id="rId67"/>
    <p:sldId id="339" r:id="rId68"/>
    <p:sldId id="340" r:id="rId69"/>
    <p:sldId id="341" r:id="rId70"/>
    <p:sldId id="342" r:id="rId71"/>
    <p:sldId id="343" r:id="rId72"/>
    <p:sldId id="344" r:id="rId73"/>
    <p:sldId id="345" r:id="rId74"/>
    <p:sldId id="346" r:id="rId75"/>
    <p:sldId id="347" r:id="rId76"/>
    <p:sldId id="348" r:id="rId77"/>
    <p:sldId id="349" r:id="rId78"/>
    <p:sldId id="350" r:id="rId79"/>
    <p:sldId id="351" r:id="rId80"/>
    <p:sldId id="352" r:id="rId81"/>
    <p:sldId id="353" r:id="rId82"/>
    <p:sldId id="328" r:id="rId8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912" autoAdjust="0"/>
    <p:restoredTop sz="94660"/>
  </p:normalViewPr>
  <p:slideViewPr>
    <p:cSldViewPr>
      <p:cViewPr>
        <p:scale>
          <a:sx n="70" d="100"/>
          <a:sy n="70" d="100"/>
        </p:scale>
        <p:origin x="-115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6A03EE-6EF0-4AC9-B37E-C331B4806690}" type="datetimeFigureOut">
              <a:rPr lang="en-US" smtClean="0"/>
              <a:pPr/>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A47DE1-65A5-4F5A-9BE5-88AFF7BCEF9C}" type="slidenum">
              <a:rPr lang="en-US" smtClean="0"/>
              <a:pPr/>
              <a:t>‹#›</a:t>
            </a:fld>
            <a:endParaRPr lang="en-US"/>
          </a:p>
        </p:txBody>
      </p:sp>
    </p:spTree>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6A03EE-6EF0-4AC9-B37E-C331B4806690}" type="datetimeFigureOut">
              <a:rPr lang="en-US" smtClean="0"/>
              <a:pPr/>
              <a:t>10/21/2014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A47DE1-65A5-4F5A-9BE5-88AFF7BCEF9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43.png"/><Relationship Id="rId4" Type="http://schemas.openxmlformats.org/officeDocument/2006/relationships/image" Target="../media/image42.gif"/></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51212" y="4343400"/>
            <a:ext cx="7315200" cy="762000"/>
          </a:xfrm>
        </p:spPr>
        <p:txBody>
          <a:bodyPr>
            <a:noAutofit/>
          </a:bodyPr>
          <a:lstStyle/>
          <a:p>
            <a:r>
              <a:rPr lang="en-US" sz="3600" b="1" dirty="0" smtClean="0">
                <a:solidFill>
                  <a:schemeClr val="accent4">
                    <a:lumMod val="75000"/>
                  </a:schemeClr>
                </a:solidFill>
                <a:latin typeface="Times New Roman" pitchFamily="18" charset="0"/>
                <a:cs typeface="Times New Roman" pitchFamily="18" charset="0"/>
              </a:rPr>
              <a:t>GVHD: NGUYỄN ĐỨC THÀNH</a:t>
            </a:r>
            <a:endParaRPr lang="en-US" sz="3600" b="1" dirty="0">
              <a:solidFill>
                <a:schemeClr val="accent4">
                  <a:lumMod val="75000"/>
                </a:schemeClr>
              </a:solidFill>
              <a:latin typeface="Times New Roman" pitchFamily="18" charset="0"/>
              <a:cs typeface="Times New Roman" pitchFamily="18" charset="0"/>
            </a:endParaRPr>
          </a:p>
        </p:txBody>
      </p:sp>
      <p:sp>
        <p:nvSpPr>
          <p:cNvPr id="3" name="Subtitle 2"/>
          <p:cNvSpPr>
            <a:spLocks noGrp="1"/>
          </p:cNvSpPr>
          <p:nvPr>
            <p:ph type="subTitle" idx="1"/>
          </p:nvPr>
        </p:nvSpPr>
        <p:spPr>
          <a:xfrm>
            <a:off x="0" y="1524000"/>
            <a:ext cx="9144000" cy="1524000"/>
          </a:xfrm>
        </p:spPr>
        <p:txBody>
          <a:bodyPr>
            <a:noAutofit/>
          </a:bodyPr>
          <a:lstStyle/>
          <a:p>
            <a:r>
              <a:rPr lang="en-US" sz="3600" b="1" dirty="0" err="1" smtClean="0">
                <a:solidFill>
                  <a:schemeClr val="accent5">
                    <a:lumMod val="50000"/>
                  </a:schemeClr>
                </a:solidFill>
                <a:latin typeface="Times New Roman" pitchFamily="18" charset="0"/>
                <a:cs typeface="Times New Roman" pitchFamily="18" charset="0"/>
              </a:rPr>
              <a:t>Chương</a:t>
            </a:r>
            <a:r>
              <a:rPr lang="en-US" sz="3600" b="1" dirty="0" smtClean="0">
                <a:solidFill>
                  <a:schemeClr val="accent5">
                    <a:lumMod val="50000"/>
                  </a:schemeClr>
                </a:solidFill>
                <a:latin typeface="Times New Roman" pitchFamily="18" charset="0"/>
                <a:cs typeface="Times New Roman" pitchFamily="18" charset="0"/>
              </a:rPr>
              <a:t> </a:t>
            </a:r>
            <a:r>
              <a:rPr lang="en-US" sz="3600" b="1" smtClean="0">
                <a:solidFill>
                  <a:schemeClr val="accent5">
                    <a:lumMod val="50000"/>
                  </a:schemeClr>
                </a:solidFill>
                <a:latin typeface="Times New Roman" pitchFamily="18" charset="0"/>
                <a:cs typeface="Times New Roman" pitchFamily="18" charset="0"/>
              </a:rPr>
              <a:t>5</a:t>
            </a:r>
            <a:r>
              <a:rPr lang="en-US" sz="3600" b="1" smtClean="0">
                <a:solidFill>
                  <a:schemeClr val="accent5">
                    <a:lumMod val="50000"/>
                  </a:schemeClr>
                </a:solidFill>
                <a:latin typeface="Times New Roman" pitchFamily="18" charset="0"/>
                <a:cs typeface="Times New Roman" pitchFamily="18" charset="0"/>
              </a:rPr>
              <a:t>: Một </a:t>
            </a:r>
            <a:r>
              <a:rPr lang="en-US" sz="3600" b="1" dirty="0" err="1">
                <a:solidFill>
                  <a:schemeClr val="accent5">
                    <a:lumMod val="50000"/>
                  </a:schemeClr>
                </a:solidFill>
                <a:latin typeface="Times New Roman" pitchFamily="18" charset="0"/>
                <a:cs typeface="Times New Roman" pitchFamily="18" charset="0"/>
              </a:rPr>
              <a:t>số</a:t>
            </a:r>
            <a:r>
              <a:rPr lang="en-US" sz="3600" b="1" dirty="0">
                <a:solidFill>
                  <a:schemeClr val="accent5">
                    <a:lumMod val="50000"/>
                  </a:schemeClr>
                </a:solidFill>
                <a:latin typeface="Times New Roman" pitchFamily="18" charset="0"/>
                <a:cs typeface="Times New Roman" pitchFamily="18" charset="0"/>
              </a:rPr>
              <a:t> </a:t>
            </a:r>
            <a:r>
              <a:rPr lang="en-US" sz="3600" b="1" dirty="0" err="1">
                <a:solidFill>
                  <a:schemeClr val="accent5">
                    <a:lumMod val="50000"/>
                  </a:schemeClr>
                </a:solidFill>
                <a:latin typeface="Times New Roman" pitchFamily="18" charset="0"/>
                <a:cs typeface="Times New Roman" pitchFamily="18" charset="0"/>
              </a:rPr>
              <a:t>vấn</a:t>
            </a:r>
            <a:r>
              <a:rPr lang="en-US" sz="3600" b="1" dirty="0">
                <a:solidFill>
                  <a:schemeClr val="accent5">
                    <a:lumMod val="50000"/>
                  </a:schemeClr>
                </a:solidFill>
                <a:latin typeface="Times New Roman" pitchFamily="18" charset="0"/>
                <a:cs typeface="Times New Roman" pitchFamily="18" charset="0"/>
              </a:rPr>
              <a:t> </a:t>
            </a:r>
            <a:r>
              <a:rPr lang="en-US" sz="3600" b="1" dirty="0" err="1">
                <a:solidFill>
                  <a:schemeClr val="accent5">
                    <a:lumMod val="50000"/>
                  </a:schemeClr>
                </a:solidFill>
                <a:latin typeface="Times New Roman" pitchFamily="18" charset="0"/>
                <a:cs typeface="Times New Roman" pitchFamily="18" charset="0"/>
              </a:rPr>
              <a:t>đề</a:t>
            </a:r>
            <a:r>
              <a:rPr lang="en-US" sz="3600" b="1" dirty="0">
                <a:solidFill>
                  <a:schemeClr val="accent5">
                    <a:lumMod val="50000"/>
                  </a:schemeClr>
                </a:solidFill>
                <a:latin typeface="Times New Roman" pitchFamily="18" charset="0"/>
                <a:cs typeface="Times New Roman" pitchFamily="18" charset="0"/>
              </a:rPr>
              <a:t> </a:t>
            </a:r>
            <a:r>
              <a:rPr lang="en-US" sz="3600" b="1" dirty="0" err="1">
                <a:solidFill>
                  <a:schemeClr val="accent5">
                    <a:lumMod val="50000"/>
                  </a:schemeClr>
                </a:solidFill>
                <a:latin typeface="Times New Roman" pitchFamily="18" charset="0"/>
                <a:cs typeface="Times New Roman" pitchFamily="18" charset="0"/>
              </a:rPr>
              <a:t>xã</a:t>
            </a:r>
            <a:r>
              <a:rPr lang="en-US" sz="3600" b="1" dirty="0">
                <a:solidFill>
                  <a:schemeClr val="accent5">
                    <a:lumMod val="50000"/>
                  </a:schemeClr>
                </a:solidFill>
                <a:latin typeface="Times New Roman" pitchFamily="18" charset="0"/>
                <a:cs typeface="Times New Roman" pitchFamily="18" charset="0"/>
              </a:rPr>
              <a:t> </a:t>
            </a:r>
            <a:r>
              <a:rPr lang="en-US" sz="3600" b="1" dirty="0" err="1">
                <a:solidFill>
                  <a:schemeClr val="accent5">
                    <a:lumMod val="50000"/>
                  </a:schemeClr>
                </a:solidFill>
                <a:latin typeface="Times New Roman" pitchFamily="18" charset="0"/>
                <a:cs typeface="Times New Roman" pitchFamily="18" charset="0"/>
              </a:rPr>
              <a:t>hội</a:t>
            </a:r>
            <a:r>
              <a:rPr lang="en-US" sz="3600" b="1" dirty="0">
                <a:solidFill>
                  <a:schemeClr val="accent5">
                    <a:lumMod val="50000"/>
                  </a:schemeClr>
                </a:solidFill>
                <a:latin typeface="Times New Roman" pitchFamily="18" charset="0"/>
                <a:cs typeface="Times New Roman" pitchFamily="18" charset="0"/>
              </a:rPr>
              <a:t> </a:t>
            </a:r>
            <a:r>
              <a:rPr lang="en-US" sz="3600" b="1" dirty="0" err="1" smtClean="0">
                <a:solidFill>
                  <a:schemeClr val="accent5">
                    <a:lumMod val="50000"/>
                  </a:schemeClr>
                </a:solidFill>
                <a:latin typeface="Times New Roman" pitchFamily="18" charset="0"/>
                <a:cs typeface="Times New Roman" pitchFamily="18" charset="0"/>
              </a:rPr>
              <a:t>và</a:t>
            </a:r>
            <a:r>
              <a:rPr lang="en-US" sz="3600" b="1" dirty="0" smtClean="0">
                <a:solidFill>
                  <a:schemeClr val="accent5">
                    <a:lumMod val="50000"/>
                  </a:schemeClr>
                </a:solidFill>
                <a:latin typeface="Times New Roman" pitchFamily="18" charset="0"/>
                <a:cs typeface="Times New Roman" pitchFamily="18" charset="0"/>
              </a:rPr>
              <a:t> </a:t>
            </a:r>
            <a:r>
              <a:rPr lang="en-US" sz="3600" b="1" dirty="0" err="1" smtClean="0">
                <a:solidFill>
                  <a:schemeClr val="accent5">
                    <a:lumMod val="50000"/>
                  </a:schemeClr>
                </a:solidFill>
                <a:latin typeface="Times New Roman" pitchFamily="18" charset="0"/>
                <a:cs typeface="Times New Roman" pitchFamily="18" charset="0"/>
              </a:rPr>
              <a:t>chính</a:t>
            </a:r>
            <a:r>
              <a:rPr lang="en-US" sz="3600" b="1" dirty="0" smtClean="0">
                <a:solidFill>
                  <a:schemeClr val="accent5">
                    <a:lumMod val="50000"/>
                  </a:schemeClr>
                </a:solidFill>
                <a:latin typeface="Times New Roman" pitchFamily="18" charset="0"/>
                <a:cs typeface="Times New Roman" pitchFamily="18" charset="0"/>
              </a:rPr>
              <a:t> </a:t>
            </a:r>
            <a:r>
              <a:rPr lang="en-US" sz="3600" b="1" dirty="0" err="1">
                <a:solidFill>
                  <a:schemeClr val="accent5">
                    <a:lumMod val="50000"/>
                  </a:schemeClr>
                </a:solidFill>
                <a:latin typeface="Times New Roman" pitchFamily="18" charset="0"/>
                <a:cs typeface="Times New Roman" pitchFamily="18" charset="0"/>
              </a:rPr>
              <a:t>sách</a:t>
            </a:r>
            <a:r>
              <a:rPr lang="en-US" sz="3600" b="1" dirty="0">
                <a:solidFill>
                  <a:schemeClr val="accent5">
                    <a:lumMod val="50000"/>
                  </a:schemeClr>
                </a:solidFill>
                <a:latin typeface="Times New Roman" pitchFamily="18" charset="0"/>
                <a:cs typeface="Times New Roman" pitchFamily="18" charset="0"/>
              </a:rPr>
              <a:t> </a:t>
            </a:r>
            <a:r>
              <a:rPr lang="en-US" sz="3600" b="1" dirty="0" err="1">
                <a:solidFill>
                  <a:schemeClr val="accent5">
                    <a:lumMod val="50000"/>
                  </a:schemeClr>
                </a:solidFill>
                <a:latin typeface="Times New Roman" pitchFamily="18" charset="0"/>
                <a:cs typeface="Times New Roman" pitchFamily="18" charset="0"/>
              </a:rPr>
              <a:t>xã</a:t>
            </a:r>
            <a:r>
              <a:rPr lang="en-US" sz="3600" b="1" dirty="0">
                <a:solidFill>
                  <a:schemeClr val="accent5">
                    <a:lumMod val="50000"/>
                  </a:schemeClr>
                </a:solidFill>
                <a:latin typeface="Times New Roman" pitchFamily="18" charset="0"/>
                <a:cs typeface="Times New Roman" pitchFamily="18" charset="0"/>
              </a:rPr>
              <a:t> </a:t>
            </a:r>
            <a:r>
              <a:rPr lang="en-US" sz="3600" b="1" dirty="0" err="1">
                <a:solidFill>
                  <a:schemeClr val="accent5">
                    <a:lumMod val="50000"/>
                  </a:schemeClr>
                </a:solidFill>
                <a:latin typeface="Times New Roman" pitchFamily="18" charset="0"/>
                <a:cs typeface="Times New Roman" pitchFamily="18" charset="0"/>
              </a:rPr>
              <a:t>hội</a:t>
            </a:r>
            <a:r>
              <a:rPr lang="en-US" sz="3600" b="1" dirty="0">
                <a:solidFill>
                  <a:schemeClr val="accent5">
                    <a:lumMod val="50000"/>
                  </a:schemeClr>
                </a:solidFill>
                <a:latin typeface="Times New Roman" pitchFamily="18" charset="0"/>
                <a:cs typeface="Times New Roman" pitchFamily="18" charset="0"/>
              </a:rPr>
              <a:t> ở </a:t>
            </a:r>
            <a:r>
              <a:rPr lang="en-US" sz="3600" b="1" dirty="0" err="1">
                <a:solidFill>
                  <a:schemeClr val="accent5">
                    <a:lumMod val="50000"/>
                  </a:schemeClr>
                </a:solidFill>
                <a:latin typeface="Times New Roman" pitchFamily="18" charset="0"/>
                <a:cs typeface="Times New Roman" pitchFamily="18" charset="0"/>
              </a:rPr>
              <a:t>nông</a:t>
            </a:r>
            <a:r>
              <a:rPr lang="en-US" sz="3600" b="1" dirty="0">
                <a:solidFill>
                  <a:schemeClr val="accent5">
                    <a:lumMod val="50000"/>
                  </a:schemeClr>
                </a:solidFill>
                <a:latin typeface="Times New Roman" pitchFamily="18" charset="0"/>
                <a:cs typeface="Times New Roman" pitchFamily="18" charset="0"/>
              </a:rPr>
              <a:t> </a:t>
            </a:r>
            <a:r>
              <a:rPr lang="en-US" sz="3600" b="1" dirty="0" err="1">
                <a:solidFill>
                  <a:schemeClr val="accent5">
                    <a:lumMod val="50000"/>
                  </a:schemeClr>
                </a:solidFill>
                <a:latin typeface="Times New Roman" pitchFamily="18" charset="0"/>
                <a:cs typeface="Times New Roman" pitchFamily="18" charset="0"/>
              </a:rPr>
              <a:t>thôn</a:t>
            </a:r>
            <a:r>
              <a:rPr lang="en-US" sz="3600" b="1" dirty="0">
                <a:solidFill>
                  <a:schemeClr val="accent5">
                    <a:lumMod val="50000"/>
                  </a:schemeClr>
                </a:solidFill>
                <a:latin typeface="Times New Roman" pitchFamily="18" charset="0"/>
                <a:cs typeface="Times New Roman" pitchFamily="18" charset="0"/>
              </a:rPr>
              <a:t> </a:t>
            </a:r>
            <a:r>
              <a:rPr lang="en-US" sz="3600" b="1" dirty="0" err="1">
                <a:solidFill>
                  <a:schemeClr val="accent5">
                    <a:lumMod val="50000"/>
                  </a:schemeClr>
                </a:solidFill>
                <a:latin typeface="Times New Roman" pitchFamily="18" charset="0"/>
                <a:cs typeface="Times New Roman" pitchFamily="18" charset="0"/>
              </a:rPr>
              <a:t>Việt</a:t>
            </a:r>
            <a:r>
              <a:rPr lang="en-US" sz="3600" b="1" dirty="0">
                <a:solidFill>
                  <a:schemeClr val="accent5">
                    <a:lumMod val="50000"/>
                  </a:schemeClr>
                </a:solidFill>
                <a:latin typeface="Times New Roman" pitchFamily="18" charset="0"/>
                <a:cs typeface="Times New Roman" pitchFamily="18" charset="0"/>
              </a:rPr>
              <a:t> Nam</a:t>
            </a:r>
          </a:p>
        </p:txBody>
      </p:sp>
      <p:sp>
        <p:nvSpPr>
          <p:cNvPr id="4" name="Rectangle 3"/>
          <p:cNvSpPr/>
          <p:nvPr/>
        </p:nvSpPr>
        <p:spPr>
          <a:xfrm>
            <a:off x="167377" y="304800"/>
            <a:ext cx="8595623" cy="769441"/>
          </a:xfrm>
          <a:prstGeom prst="rect">
            <a:avLst/>
          </a:prstGeom>
          <a:noFill/>
        </p:spPr>
        <p:txBody>
          <a:bodyPr wrap="none" lIns="91440" tIns="45720" rIns="91440" bIns="45720">
            <a:spAutoFit/>
          </a:bodyPr>
          <a:lstStyle/>
          <a:p>
            <a:pPr algn="ctr"/>
            <a:r>
              <a:rPr lang="en-US"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TRƯỜNG ĐẠI HỌC NÔNG LÂM</a:t>
            </a:r>
            <a:endParaRPr lang="en-US"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5" name="Rectangle 4"/>
          <p:cNvSpPr/>
          <p:nvPr/>
        </p:nvSpPr>
        <p:spPr>
          <a:xfrm>
            <a:off x="1219200" y="5638800"/>
            <a:ext cx="7010400" cy="584775"/>
          </a:xfrm>
          <a:prstGeom prst="rect">
            <a:avLst/>
          </a:prstGeom>
        </p:spPr>
        <p:txBody>
          <a:bodyPr wrap="square">
            <a:spAutoFit/>
          </a:bodyPr>
          <a:lstStyle/>
          <a:p>
            <a:pPr algn="ctr"/>
            <a:r>
              <a:rPr lang="en-US" sz="3200" b="1" smtClean="0">
                <a:solidFill>
                  <a:schemeClr val="accent4">
                    <a:lumMod val="75000"/>
                  </a:schemeClr>
                </a:solidFill>
                <a:latin typeface="Times New Roman" pitchFamily="18" charset="0"/>
                <a:cs typeface="Times New Roman" pitchFamily="18" charset="0"/>
              </a:rPr>
              <a:t>NHÓM </a:t>
            </a:r>
            <a:r>
              <a:rPr lang="en-US" sz="3200" b="1" dirty="0" smtClean="0">
                <a:solidFill>
                  <a:schemeClr val="accent4">
                    <a:lumMod val="75000"/>
                  </a:schemeClr>
                </a:solidFill>
                <a:latin typeface="Times New Roman" pitchFamily="18" charset="0"/>
                <a:cs typeface="Times New Roman" pitchFamily="18" charset="0"/>
              </a:rPr>
              <a:t>5</a:t>
            </a:r>
            <a:endParaRPr lang="en-US" sz="3200" dirty="0">
              <a:solidFill>
                <a:schemeClr val="accent4">
                  <a:lumMod val="75000"/>
                </a:schemeClr>
              </a:solidFill>
              <a:latin typeface="Times New Roman" pitchFamily="18" charset="0"/>
              <a:cs typeface="Times New Roman" pitchFamily="18" charset="0"/>
            </a:endParaRPr>
          </a:p>
        </p:txBody>
      </p:sp>
      <p:sp>
        <p:nvSpPr>
          <p:cNvPr id="6" name="Rectangle 5"/>
          <p:cNvSpPr/>
          <p:nvPr/>
        </p:nvSpPr>
        <p:spPr>
          <a:xfrm>
            <a:off x="457200" y="3810000"/>
            <a:ext cx="237566" cy="369332"/>
          </a:xfrm>
          <a:prstGeom prst="rect">
            <a:avLst/>
          </a:prstGeom>
        </p:spPr>
        <p:txBody>
          <a:bodyPr wrap="none">
            <a:spAutoFit/>
          </a:bodyPr>
          <a:lstStyle/>
          <a:p>
            <a:r>
              <a:rPr lang="en-US" b="1" dirty="0" smtClean="0"/>
              <a:t> </a:t>
            </a:r>
            <a:endParaRPr lang="en-US" dirty="0"/>
          </a:p>
        </p:txBody>
      </p:sp>
      <p:sp>
        <p:nvSpPr>
          <p:cNvPr id="7" name="Rectangle 6"/>
          <p:cNvSpPr/>
          <p:nvPr/>
        </p:nvSpPr>
        <p:spPr>
          <a:xfrm>
            <a:off x="381000" y="2971800"/>
            <a:ext cx="8382000" cy="1077218"/>
          </a:xfrm>
          <a:prstGeom prst="rect">
            <a:avLst/>
          </a:prstGeom>
        </p:spPr>
        <p:txBody>
          <a:bodyPr wrap="square">
            <a:spAutoFit/>
          </a:bodyPr>
          <a:lstStyle/>
          <a:p>
            <a:pPr algn="ctr"/>
            <a:r>
              <a:rPr lang="en-US" sz="3200" b="1" dirty="0" smtClean="0">
                <a:latin typeface="Times New Roman" pitchFamily="18" charset="0"/>
                <a:cs typeface="Times New Roman" pitchFamily="18" charset="0"/>
              </a:rPr>
              <a:t>MÔN </a:t>
            </a:r>
            <a:r>
              <a:rPr lang="en-US" sz="3200" b="1" smtClean="0">
                <a:latin typeface="Times New Roman" pitchFamily="18" charset="0"/>
                <a:cs typeface="Times New Roman" pitchFamily="18" charset="0"/>
              </a:rPr>
              <a:t>HỌC </a:t>
            </a:r>
            <a:r>
              <a:rPr lang="en-US" sz="3200" b="1" smtClean="0">
                <a:latin typeface="Times New Roman" pitchFamily="18" charset="0"/>
                <a:cs typeface="Times New Roman" pitchFamily="18" charset="0"/>
              </a:rPr>
              <a:t>:</a:t>
            </a:r>
          </a:p>
          <a:p>
            <a:pPr algn="ctr"/>
            <a:r>
              <a:rPr lang="en-US" sz="3200" b="1" smtClean="0">
                <a:latin typeface="Times New Roman" pitchFamily="18" charset="0"/>
                <a:cs typeface="Times New Roman" pitchFamily="18" charset="0"/>
              </a:rPr>
              <a:t> </a:t>
            </a:r>
            <a:r>
              <a:rPr lang="en-US" sz="3200" b="1" dirty="0" smtClean="0">
                <a:latin typeface="Times New Roman" pitchFamily="18" charset="0"/>
                <a:cs typeface="Times New Roman" pitchFamily="18" charset="0"/>
              </a:rPr>
              <a:t>XÃ HỘI HỌC NÔNG THÔN </a:t>
            </a:r>
            <a:endParaRPr lang="en-US" sz="3200"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381000" y="685800"/>
            <a:ext cx="8458200" cy="2677656"/>
          </a:xfrm>
          <a:prstGeom prst="rect">
            <a:avLst/>
          </a:prstGeom>
        </p:spPr>
        <p:txBody>
          <a:bodyPr wrap="square">
            <a:spAutoFit/>
          </a:bodyPr>
          <a:lstStyle/>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giảm</a:t>
            </a:r>
            <a:r>
              <a:rPr lang="en-US" sz="2400" dirty="0" smtClean="0">
                <a:latin typeface="Times New Roman" pitchFamily="18" charset="0"/>
                <a:cs typeface="Times New Roman" pitchFamily="18" charset="0"/>
              </a:rPr>
              <a:t>.</a:t>
            </a:r>
          </a:p>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xuyên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tàn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nặng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xâm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mặn</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ven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phía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biệt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Cửu</a:t>
            </a:r>
            <a:r>
              <a:rPr lang="en-US" sz="2400" dirty="0" smtClean="0">
                <a:latin typeface="Times New Roman" pitchFamily="18" charset="0"/>
                <a:cs typeface="Times New Roman" pitchFamily="18" charset="0"/>
              </a:rPr>
              <a:t> Long </a:t>
            </a:r>
            <a:r>
              <a:rPr lang="en-US" sz="2400" dirty="0" err="1" smtClean="0">
                <a:latin typeface="Times New Roman" pitchFamily="18" charset="0"/>
                <a:cs typeface="Times New Roman" pitchFamily="18" charset="0"/>
              </a:rPr>
              <a:t>cũng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nghiêm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trọng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dẫn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hẹp</a:t>
            </a:r>
            <a:r>
              <a:rPr lang="en-US" dirty="0" smtClean="0"/>
              <a:t>.</a:t>
            </a:r>
            <a:endParaRPr lang="en-US" dirty="0"/>
          </a:p>
        </p:txBody>
      </p:sp>
      <p:pic>
        <p:nvPicPr>
          <p:cNvPr id="5" name="Picture 3" descr="E:\hinh anh\tải xuố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733800"/>
            <a:ext cx="35814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E:\hinh anh\grab1395851306grab1395851096mua_nuoc_l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733800"/>
            <a:ext cx="4191000" cy="2819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066800" y="228600"/>
            <a:ext cx="6853158" cy="584775"/>
          </a:xfrm>
          <a:prstGeom prst="rect">
            <a:avLst/>
          </a:prstGeom>
        </p:spPr>
        <p:txBody>
          <a:bodyPr wrap="none">
            <a:spAutoFit/>
          </a:bodyPr>
          <a:lstStyle/>
          <a:p>
            <a:r>
              <a:rPr lang="en-US" sz="2800" b="1" dirty="0" smtClean="0">
                <a:latin typeface="Times New Roman" pitchFamily="18" charset="0"/>
                <a:cs typeface="Times New Roman" pitchFamily="18" charset="0"/>
              </a:rPr>
              <a:t>b</a:t>
            </a:r>
            <a:r>
              <a:rPr lang="en-US" sz="2800" dirty="0" smtClean="0">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Thực</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trạng</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thiếu</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việc</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làm</a:t>
            </a:r>
            <a:r>
              <a:rPr lang="en-US" sz="3200" dirty="0" smtClean="0">
                <a:solidFill>
                  <a:schemeClr val="accent6">
                    <a:lumMod val="75000"/>
                  </a:schemeClr>
                </a:solidFill>
                <a:latin typeface="Times New Roman" pitchFamily="18" charset="0"/>
                <a:cs typeface="Times New Roman" pitchFamily="18" charset="0"/>
              </a:rPr>
              <a:t> ở </a:t>
            </a:r>
            <a:r>
              <a:rPr lang="en-US" sz="3200" dirty="0" err="1" smtClean="0">
                <a:solidFill>
                  <a:schemeClr val="accent6">
                    <a:lumMod val="75000"/>
                  </a:schemeClr>
                </a:solidFill>
                <a:latin typeface="Times New Roman" pitchFamily="18" charset="0"/>
                <a:cs typeface="Times New Roman" pitchFamily="18" charset="0"/>
              </a:rPr>
              <a:t>nông</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thôn</a:t>
            </a:r>
            <a:endParaRPr lang="en-US" sz="3200" dirty="0">
              <a:solidFill>
                <a:schemeClr val="accent6">
                  <a:lumMod val="75000"/>
                </a:schemeClr>
              </a:solidFill>
              <a:latin typeface="Times New Roman" pitchFamily="18" charset="0"/>
              <a:cs typeface="Times New Roman" pitchFamily="18" charset="0"/>
            </a:endParaRPr>
          </a:p>
        </p:txBody>
      </p:sp>
      <p:sp>
        <p:nvSpPr>
          <p:cNvPr id="5" name="Rectangle 4"/>
          <p:cNvSpPr/>
          <p:nvPr/>
        </p:nvSpPr>
        <p:spPr>
          <a:xfrm>
            <a:off x="609600" y="838200"/>
            <a:ext cx="8077200" cy="2677656"/>
          </a:xfrm>
          <a:prstGeom prst="rect">
            <a:avLst/>
          </a:prstGeom>
        </p:spPr>
        <p:txBody>
          <a:bodyPr wrap="square">
            <a:spAutoFit/>
          </a:bodyPr>
          <a:lstStyle/>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mỗi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hecta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hồi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khoảng</a:t>
            </a:r>
            <a:r>
              <a:rPr lang="en-US" sz="2400" dirty="0" smtClean="0">
                <a:latin typeface="Times New Roman" pitchFamily="18" charset="0"/>
                <a:cs typeface="Times New Roman" pitchFamily="18" charset="0"/>
              </a:rPr>
              <a:t> 10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13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nghề</a:t>
            </a:r>
            <a:r>
              <a:rPr lang="en-US" sz="2400" dirty="0" smtClean="0">
                <a:latin typeface="Times New Roman" pitchFamily="18" charset="0"/>
                <a:cs typeface="Times New Roman" pitchFamily="18" charset="0"/>
              </a:rPr>
              <a:t>. Theo </a:t>
            </a:r>
            <a:r>
              <a:rPr lang="en-US" sz="2400" dirty="0" err="1" smtClean="0">
                <a:latin typeface="Times New Roman" pitchFamily="18" charset="0"/>
                <a:cs typeface="Times New Roman" pitchFamily="18" charset="0"/>
              </a:rPr>
              <a:t>báo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15/4/2008, </a:t>
            </a:r>
            <a:r>
              <a:rPr lang="en-US" sz="2400" dirty="0" err="1" smtClean="0">
                <a:latin typeface="Times New Roman" pitchFamily="18" charset="0"/>
                <a:cs typeface="Times New Roman" pitchFamily="18" charset="0"/>
              </a:rPr>
              <a:t>giai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đoạn</a:t>
            </a:r>
            <a:r>
              <a:rPr lang="en-US" sz="2400" dirty="0" smtClean="0">
                <a:latin typeface="Times New Roman" pitchFamily="18" charset="0"/>
                <a:cs typeface="Times New Roman" pitchFamily="18" charset="0"/>
              </a:rPr>
              <a:t> 2001-2005 </a:t>
            </a:r>
            <a:r>
              <a:rPr lang="en-US" sz="2400" dirty="0" err="1" smtClean="0">
                <a:latin typeface="Times New Roman" pitchFamily="18" charset="0"/>
                <a:cs typeface="Times New Roman" pitchFamily="18" charset="0"/>
              </a:rPr>
              <a:t>tổng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hồi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366.000 </a:t>
            </a:r>
            <a:r>
              <a:rPr lang="en-US" sz="2400" dirty="0" err="1" smtClean="0">
                <a:latin typeface="Times New Roman" pitchFamily="18" charset="0"/>
                <a:cs typeface="Times New Roman" pitchFamily="18" charset="0"/>
              </a:rPr>
              <a:t>hecta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quân</a:t>
            </a:r>
            <a:r>
              <a:rPr lang="en-US" sz="2400" dirty="0" smtClean="0">
                <a:latin typeface="Times New Roman" pitchFamily="18" charset="0"/>
                <a:cs typeface="Times New Roman" pitchFamily="18" charset="0"/>
              </a:rPr>
              <a:t> 73.000 </a:t>
            </a:r>
            <a:r>
              <a:rPr lang="en-US" sz="2400" dirty="0" err="1" smtClean="0">
                <a:latin typeface="Times New Roman" pitchFamily="18" charset="0"/>
                <a:cs typeface="Times New Roman" pitchFamily="18" charset="0"/>
              </a:rPr>
              <a:t>hecta</a:t>
            </a: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vậy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2001-2005,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khoảng</a:t>
            </a:r>
            <a:r>
              <a:rPr lang="en-US" sz="2400" dirty="0" smtClean="0">
                <a:latin typeface="Times New Roman" pitchFamily="18" charset="0"/>
                <a:cs typeface="Times New Roman" pitchFamily="18" charset="0"/>
              </a:rPr>
              <a:t> 4 </a:t>
            </a:r>
            <a:r>
              <a:rPr lang="en-US" sz="2400" dirty="0" err="1" smtClean="0">
                <a:latin typeface="Times New Roman" pitchFamily="18" charset="0"/>
                <a:cs typeface="Times New Roman" pitchFamily="18" charset="0"/>
              </a:rPr>
              <a:t>triệu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do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hồi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6" name="Rectangle 5"/>
          <p:cNvSpPr/>
          <p:nvPr/>
        </p:nvSpPr>
        <p:spPr>
          <a:xfrm>
            <a:off x="609600" y="3581400"/>
            <a:ext cx="8382000" cy="3046988"/>
          </a:xfrm>
          <a:prstGeom prst="rect">
            <a:avLst/>
          </a:prstGeom>
        </p:spPr>
        <p:txBody>
          <a:bodyPr wrap="square">
            <a:spAutoFit/>
          </a:bodyPr>
          <a:lstStyle/>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2008, </a:t>
            </a:r>
            <a:r>
              <a:rPr lang="en-US" sz="2400" dirty="0" err="1" smtClean="0">
                <a:latin typeface="Times New Roman" pitchFamily="18" charset="0"/>
                <a:cs typeface="Times New Roman" pitchFamily="18" charset="0"/>
              </a:rPr>
              <a:t>tỷ</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la 6.1%(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này</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2,34%) </a:t>
            </a:r>
            <a:r>
              <a:rPr lang="en-US" sz="2400" dirty="0" err="1" smtClean="0">
                <a:latin typeface="Times New Roman" pitchFamily="18" charset="0"/>
                <a:cs typeface="Times New Roman" pitchFamily="18" charset="0"/>
              </a:rPr>
              <a:t>cao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hơn</a:t>
            </a:r>
            <a:r>
              <a:rPr lang="en-US" sz="2400" dirty="0" smtClean="0">
                <a:latin typeface="Times New Roman" pitchFamily="18" charset="0"/>
                <a:cs typeface="Times New Roman" pitchFamily="18" charset="0"/>
              </a:rPr>
              <a:t> so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mức</a:t>
            </a:r>
            <a:r>
              <a:rPr lang="en-US" sz="2400" dirty="0" smtClean="0">
                <a:latin typeface="Times New Roman" pitchFamily="18" charset="0"/>
                <a:cs typeface="Times New Roman" pitchFamily="18" charset="0"/>
              </a:rPr>
              <a:t> 5,1%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tỷ</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giữa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8,23%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trung</a:t>
            </a:r>
            <a:r>
              <a:rPr lang="en-US" sz="2400" dirty="0" smtClean="0">
                <a:latin typeface="Times New Roman" pitchFamily="18" charset="0"/>
                <a:cs typeface="Times New Roman" pitchFamily="18" charset="0"/>
              </a:rPr>
              <a:t> du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núi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phía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2,56%,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Cửu</a:t>
            </a:r>
            <a:r>
              <a:rPr lang="en-US" sz="2400" dirty="0" smtClean="0">
                <a:latin typeface="Times New Roman" pitchFamily="18" charset="0"/>
                <a:cs typeface="Times New Roman" pitchFamily="18" charset="0"/>
              </a:rPr>
              <a:t> Long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7,11%, </a:t>
            </a:r>
            <a:r>
              <a:rPr lang="en-US" sz="2400" dirty="0" err="1" smtClean="0">
                <a:latin typeface="Times New Roman" pitchFamily="18" charset="0"/>
                <a:cs typeface="Times New Roman" pitchFamily="18" charset="0"/>
              </a:rPr>
              <a:t>Bắc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Duyên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6,34%, </a:t>
            </a:r>
            <a:r>
              <a:rPr lang="en-US" sz="2400" dirty="0" err="1" smtClean="0">
                <a:latin typeface="Times New Roman" pitchFamily="18" charset="0"/>
                <a:cs typeface="Times New Roman" pitchFamily="18" charset="0"/>
              </a:rPr>
              <a:t>Tây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Nguyên</a:t>
            </a:r>
            <a:r>
              <a:rPr lang="en-US" sz="2400" dirty="0" smtClean="0">
                <a:latin typeface="Times New Roman" pitchFamily="18" charset="0"/>
                <a:cs typeface="Times New Roman" pitchFamily="18" charset="0"/>
              </a:rPr>
              <a:t> la 5,65%, ở </a:t>
            </a:r>
            <a:r>
              <a:rPr lang="en-US" sz="2400" dirty="0" err="1" smtClean="0">
                <a:latin typeface="Times New Roman" pitchFamily="18" charset="0"/>
                <a:cs typeface="Times New Roman" pitchFamily="18" charset="0"/>
              </a:rPr>
              <a:t>Đông</a:t>
            </a:r>
            <a:r>
              <a:rPr lang="en-US" sz="2400" dirty="0" smtClean="0">
                <a:latin typeface="Times New Roman" pitchFamily="18" charset="0"/>
                <a:cs typeface="Times New Roman" pitchFamily="18" charset="0"/>
              </a:rPr>
              <a:t> Nam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3,69%.</a:t>
            </a:r>
            <a:endParaRPr lang="en-US" sz="2400"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609600" y="533400"/>
            <a:ext cx="7215034" cy="1219199"/>
          </a:xfrm>
          <a:prstGeom prst="rect">
            <a:avLst/>
          </a:prstGeom>
        </p:spPr>
        <p:txBody>
          <a:bodyPr wrap="square">
            <a:spAutoFit/>
          </a:bodyPr>
          <a:lstStyle/>
          <a:p>
            <a:pPr algn="ctr"/>
            <a:r>
              <a:rPr lang="en-US" sz="3600" b="1" dirty="0" err="1" smtClean="0">
                <a:solidFill>
                  <a:schemeClr val="accent6">
                    <a:lumMod val="75000"/>
                  </a:schemeClr>
                </a:solidFill>
                <a:latin typeface="Times New Roman" pitchFamily="18" charset="0"/>
                <a:cs typeface="Times New Roman" pitchFamily="18" charset="0"/>
              </a:rPr>
              <a:t>Một</a:t>
            </a:r>
            <a:r>
              <a:rPr lang="en-US" sz="3600" b="1" dirty="0" smtClean="0">
                <a:solidFill>
                  <a:schemeClr val="accent6">
                    <a:lumMod val="75000"/>
                  </a:schemeClr>
                </a:solidFill>
                <a:latin typeface="Times New Roman" pitchFamily="18" charset="0"/>
                <a:cs typeface="Times New Roman" pitchFamily="18" charset="0"/>
              </a:rPr>
              <a:t> </a:t>
            </a:r>
            <a:r>
              <a:rPr lang="en-US" sz="3600" b="1" dirty="0" err="1" smtClean="0">
                <a:solidFill>
                  <a:schemeClr val="accent6">
                    <a:lumMod val="75000"/>
                  </a:schemeClr>
                </a:solidFill>
                <a:latin typeface="Times New Roman" pitchFamily="18" charset="0"/>
                <a:cs typeface="Times New Roman" pitchFamily="18" charset="0"/>
              </a:rPr>
              <a:t>số</a:t>
            </a:r>
            <a:r>
              <a:rPr lang="en-US" sz="3600" b="1" dirty="0" smtClean="0">
                <a:solidFill>
                  <a:schemeClr val="accent6">
                    <a:lumMod val="75000"/>
                  </a:schemeClr>
                </a:solidFill>
                <a:latin typeface="Times New Roman" pitchFamily="18" charset="0"/>
                <a:cs typeface="Times New Roman" pitchFamily="18" charset="0"/>
              </a:rPr>
              <a:t> </a:t>
            </a:r>
            <a:r>
              <a:rPr lang="en-US" sz="3600" b="1" dirty="0" err="1" smtClean="0">
                <a:solidFill>
                  <a:schemeClr val="accent6">
                    <a:lumMod val="75000"/>
                  </a:schemeClr>
                </a:solidFill>
                <a:latin typeface="Times New Roman" pitchFamily="18" charset="0"/>
                <a:cs typeface="Times New Roman" pitchFamily="18" charset="0"/>
              </a:rPr>
              <a:t>hình</a:t>
            </a:r>
            <a:r>
              <a:rPr lang="en-US" sz="3600" b="1" dirty="0" smtClean="0">
                <a:solidFill>
                  <a:schemeClr val="accent6">
                    <a:lumMod val="75000"/>
                  </a:schemeClr>
                </a:solidFill>
                <a:latin typeface="Times New Roman" pitchFamily="18" charset="0"/>
                <a:cs typeface="Times New Roman" pitchFamily="18" charset="0"/>
              </a:rPr>
              <a:t> </a:t>
            </a:r>
            <a:r>
              <a:rPr lang="en-US" sz="3600" b="1" dirty="0" err="1" smtClean="0">
                <a:solidFill>
                  <a:schemeClr val="accent6">
                    <a:lumMod val="75000"/>
                  </a:schemeClr>
                </a:solidFill>
                <a:latin typeface="Times New Roman" pitchFamily="18" charset="0"/>
                <a:cs typeface="Times New Roman" pitchFamily="18" charset="0"/>
              </a:rPr>
              <a:t>ảnh</a:t>
            </a:r>
            <a:r>
              <a:rPr lang="en-US" sz="3600" b="1" dirty="0" smtClean="0">
                <a:solidFill>
                  <a:schemeClr val="accent6">
                    <a:lumMod val="75000"/>
                  </a:schemeClr>
                </a:solidFill>
                <a:latin typeface="Times New Roman" pitchFamily="18" charset="0"/>
                <a:cs typeface="Times New Roman" pitchFamily="18" charset="0"/>
              </a:rPr>
              <a:t> </a:t>
            </a:r>
            <a:r>
              <a:rPr lang="en-US" sz="3600" b="1" dirty="0" err="1" smtClean="0">
                <a:solidFill>
                  <a:schemeClr val="accent6">
                    <a:lumMod val="75000"/>
                  </a:schemeClr>
                </a:solidFill>
                <a:latin typeface="Times New Roman" pitchFamily="18" charset="0"/>
                <a:cs typeface="Times New Roman" pitchFamily="18" charset="0"/>
              </a:rPr>
              <a:t>về</a:t>
            </a:r>
            <a:r>
              <a:rPr lang="en-US" sz="3600" b="1" dirty="0" smtClean="0">
                <a:solidFill>
                  <a:schemeClr val="accent6">
                    <a:lumMod val="75000"/>
                  </a:schemeClr>
                </a:solidFill>
                <a:latin typeface="Times New Roman" pitchFamily="18" charset="0"/>
                <a:cs typeface="Times New Roman" pitchFamily="18" charset="0"/>
              </a:rPr>
              <a:t> </a:t>
            </a:r>
            <a:r>
              <a:rPr lang="en-US" sz="3600" b="1" dirty="0" err="1" smtClean="0">
                <a:solidFill>
                  <a:schemeClr val="accent6">
                    <a:lumMod val="75000"/>
                  </a:schemeClr>
                </a:solidFill>
                <a:latin typeface="Times New Roman" pitchFamily="18" charset="0"/>
                <a:cs typeface="Times New Roman" pitchFamily="18" charset="0"/>
              </a:rPr>
              <a:t>thiếu</a:t>
            </a:r>
            <a:r>
              <a:rPr lang="en-US" sz="3600" b="1" dirty="0" smtClean="0">
                <a:solidFill>
                  <a:schemeClr val="accent6">
                    <a:lumMod val="75000"/>
                  </a:schemeClr>
                </a:solidFill>
                <a:latin typeface="Times New Roman" pitchFamily="18" charset="0"/>
                <a:cs typeface="Times New Roman" pitchFamily="18" charset="0"/>
              </a:rPr>
              <a:t> </a:t>
            </a:r>
            <a:r>
              <a:rPr lang="en-US" sz="3600" b="1" dirty="0" err="1" smtClean="0">
                <a:solidFill>
                  <a:schemeClr val="accent6">
                    <a:lumMod val="75000"/>
                  </a:schemeClr>
                </a:solidFill>
                <a:latin typeface="Times New Roman" pitchFamily="18" charset="0"/>
                <a:cs typeface="Times New Roman" pitchFamily="18" charset="0"/>
              </a:rPr>
              <a:t>việc</a:t>
            </a:r>
            <a:r>
              <a:rPr lang="en-US" sz="3600" b="1" dirty="0" smtClean="0">
                <a:solidFill>
                  <a:schemeClr val="accent6">
                    <a:lumMod val="75000"/>
                  </a:schemeClr>
                </a:solidFill>
                <a:latin typeface="Times New Roman" pitchFamily="18" charset="0"/>
                <a:cs typeface="Times New Roman" pitchFamily="18" charset="0"/>
              </a:rPr>
              <a:t> </a:t>
            </a:r>
            <a:r>
              <a:rPr lang="en-US" sz="3600" b="1" dirty="0" err="1" smtClean="0">
                <a:solidFill>
                  <a:schemeClr val="accent6">
                    <a:lumMod val="75000"/>
                  </a:schemeClr>
                </a:solidFill>
                <a:latin typeface="Times New Roman" pitchFamily="18" charset="0"/>
                <a:cs typeface="Times New Roman" pitchFamily="18" charset="0"/>
              </a:rPr>
              <a:t>làm</a:t>
            </a:r>
            <a:r>
              <a:rPr lang="en-US" sz="3600" b="1" dirty="0" smtClean="0">
                <a:solidFill>
                  <a:schemeClr val="accent6">
                    <a:lumMod val="75000"/>
                  </a:schemeClr>
                </a:solidFill>
                <a:latin typeface="Times New Roman" pitchFamily="18" charset="0"/>
                <a:cs typeface="Times New Roman" pitchFamily="18" charset="0"/>
              </a:rPr>
              <a:t> ở </a:t>
            </a:r>
            <a:r>
              <a:rPr lang="en-US" sz="3600" b="1" dirty="0" err="1" smtClean="0">
                <a:solidFill>
                  <a:schemeClr val="accent6">
                    <a:lumMod val="75000"/>
                  </a:schemeClr>
                </a:solidFill>
                <a:latin typeface="Times New Roman" pitchFamily="18" charset="0"/>
                <a:cs typeface="Times New Roman" pitchFamily="18" charset="0"/>
              </a:rPr>
              <a:t>nông</a:t>
            </a:r>
            <a:r>
              <a:rPr lang="en-US" sz="3600" b="1" dirty="0" smtClean="0">
                <a:solidFill>
                  <a:schemeClr val="accent6">
                    <a:lumMod val="75000"/>
                  </a:schemeClr>
                </a:solidFill>
                <a:latin typeface="Times New Roman" pitchFamily="18" charset="0"/>
                <a:cs typeface="Times New Roman" pitchFamily="18" charset="0"/>
              </a:rPr>
              <a:t> </a:t>
            </a:r>
            <a:r>
              <a:rPr lang="en-US" sz="3600" b="1" dirty="0" err="1" smtClean="0">
                <a:solidFill>
                  <a:schemeClr val="accent6">
                    <a:lumMod val="75000"/>
                  </a:schemeClr>
                </a:solidFill>
                <a:latin typeface="Times New Roman" pitchFamily="18" charset="0"/>
                <a:cs typeface="Times New Roman" pitchFamily="18" charset="0"/>
              </a:rPr>
              <a:t>thôn</a:t>
            </a:r>
            <a:endParaRPr lang="en-US" sz="3600" b="1" dirty="0">
              <a:solidFill>
                <a:schemeClr val="accent6">
                  <a:lumMod val="75000"/>
                </a:schemeClr>
              </a:solidFill>
              <a:latin typeface="Times New Roman" pitchFamily="18" charset="0"/>
              <a:cs typeface="Times New Roman" pitchFamily="18" charset="0"/>
            </a:endParaRPr>
          </a:p>
        </p:txBody>
      </p:sp>
      <p:pic>
        <p:nvPicPr>
          <p:cNvPr id="5" name="Picture 5" descr="E:\hinh anh\tải xuống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2286000"/>
            <a:ext cx="3809999" cy="35052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E:\hinh anh\tải xuống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286000"/>
            <a:ext cx="4114800" cy="3505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228600" y="685800"/>
            <a:ext cx="8915400" cy="584775"/>
          </a:xfrm>
          <a:prstGeom prst="rect">
            <a:avLst/>
          </a:prstGeom>
        </p:spPr>
        <p:txBody>
          <a:bodyPr wrap="square">
            <a:spAutoFit/>
          </a:bodyPr>
          <a:lstStyle/>
          <a:p>
            <a:pPr>
              <a:buFont typeface="Wingdings" pitchFamily="2" charset="2"/>
              <a:buChar char="v"/>
            </a:pPr>
            <a:r>
              <a:rPr lang="en-US" sz="3200" dirty="0" err="1" smtClean="0">
                <a:latin typeface="Times New Roman" pitchFamily="18" charset="0"/>
                <a:cs typeface="Times New Roman" pitchFamily="18" charset="0"/>
              </a:rPr>
              <a:t>Nguyên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nhân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dẫn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đến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thiếu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việc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làm</a:t>
            </a:r>
            <a:r>
              <a:rPr lang="en-US" sz="3200" dirty="0" smtClean="0">
                <a:latin typeface="Times New Roman" pitchFamily="18" charset="0"/>
                <a:cs typeface="Times New Roman" pitchFamily="18" charset="0"/>
              </a:rPr>
              <a:t> ở </a:t>
            </a:r>
            <a:r>
              <a:rPr lang="en-US" sz="3200" dirty="0" err="1" smtClean="0">
                <a:latin typeface="Times New Roman" pitchFamily="18" charset="0"/>
                <a:cs typeface="Times New Roman" pitchFamily="18" charset="0"/>
              </a:rPr>
              <a:t>nông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thôn</a:t>
            </a:r>
            <a:endParaRPr lang="en-US" sz="3200" dirty="0">
              <a:latin typeface="Times New Roman" pitchFamily="18" charset="0"/>
              <a:cs typeface="Times New Roman" pitchFamily="18" charset="0"/>
            </a:endParaRPr>
          </a:p>
        </p:txBody>
      </p:sp>
      <p:sp>
        <p:nvSpPr>
          <p:cNvPr id="5" name="Rectangle 4"/>
          <p:cNvSpPr/>
          <p:nvPr/>
        </p:nvSpPr>
        <p:spPr>
          <a:xfrm>
            <a:off x="381000" y="2286000"/>
            <a:ext cx="8534400" cy="2308324"/>
          </a:xfrm>
          <a:prstGeom prst="rect">
            <a:avLst/>
          </a:prstGeom>
        </p:spPr>
        <p:txBody>
          <a:bodyPr wrap="square">
            <a:spAutoFit/>
          </a:bodyPr>
          <a:lstStyle/>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hẹp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dần</a:t>
            </a:r>
            <a:r>
              <a:rPr lang="en-US" sz="2400" dirty="0" smtClean="0">
                <a:latin typeface="Times New Roman" pitchFamily="18" charset="0"/>
                <a:cs typeface="Times New Roman" pitchFamily="18" charset="0"/>
              </a:rPr>
              <a:t>  (do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CNH – HĐH)</a:t>
            </a:r>
          </a:p>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a:t>
            </a:r>
          </a:p>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nay </a:t>
            </a:r>
            <a:r>
              <a:rPr lang="en-US" sz="2400" dirty="0" err="1" smtClean="0">
                <a:latin typeface="Times New Roman" pitchFamily="18" charset="0"/>
                <a:cs typeface="Times New Roman" pitchFamily="18" charset="0"/>
              </a:rPr>
              <a:t>chưa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nâng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cao</a:t>
            </a:r>
            <a:r>
              <a:rPr lang="en-US" sz="2400" dirty="0" smtClean="0">
                <a:latin typeface="Times New Roman" pitchFamily="18" charset="0"/>
                <a:cs typeface="Times New Roman" pitchFamily="18" charset="0"/>
              </a:rPr>
              <a:t>.</a:t>
            </a:r>
          </a:p>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cuộc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khủng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toàn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biệt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2008)</a:t>
            </a:r>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609600" y="381000"/>
            <a:ext cx="7436651" cy="646331"/>
          </a:xfrm>
          <a:prstGeom prst="rect">
            <a:avLst/>
          </a:prstGeom>
        </p:spPr>
        <p:txBody>
          <a:bodyPr wrap="none">
            <a:spAutoFit/>
          </a:bodyPr>
          <a:lstStyle/>
          <a:p>
            <a:r>
              <a:rPr lang="en-US" sz="2800" b="1" dirty="0" smtClean="0">
                <a:latin typeface="Times New Roman" pitchFamily="18" charset="0"/>
                <a:cs typeface="Times New Roman" pitchFamily="18" charset="0"/>
              </a:rPr>
              <a:t>c</a:t>
            </a:r>
            <a:r>
              <a:rPr lang="en-US" sz="3200" dirty="0" smtClean="0"/>
              <a:t>. </a:t>
            </a:r>
            <a:r>
              <a:rPr lang="en-US" sz="3600" dirty="0" err="1" smtClean="0">
                <a:solidFill>
                  <a:schemeClr val="accent6">
                    <a:lumMod val="75000"/>
                  </a:schemeClr>
                </a:solidFill>
                <a:latin typeface="Times New Roman" pitchFamily="18" charset="0"/>
                <a:cs typeface="Times New Roman" pitchFamily="18" charset="0"/>
              </a:rPr>
              <a:t>Ảnh</a:t>
            </a:r>
            <a:r>
              <a:rPr lang="en-US" sz="3600" dirty="0" smtClean="0">
                <a:solidFill>
                  <a:schemeClr val="accent6">
                    <a:lumMod val="75000"/>
                  </a:schemeClr>
                </a:solidFill>
                <a:latin typeface="Times New Roman" pitchFamily="18" charset="0"/>
                <a:cs typeface="Times New Roman" pitchFamily="18" charset="0"/>
              </a:rPr>
              <a:t> </a:t>
            </a:r>
            <a:r>
              <a:rPr lang="en-US" sz="3600" dirty="0" err="1" smtClean="0">
                <a:solidFill>
                  <a:schemeClr val="accent6">
                    <a:lumMod val="75000"/>
                  </a:schemeClr>
                </a:solidFill>
                <a:latin typeface="Times New Roman" pitchFamily="18" charset="0"/>
                <a:cs typeface="Times New Roman" pitchFamily="18" charset="0"/>
              </a:rPr>
              <a:t>hưởng</a:t>
            </a:r>
            <a:r>
              <a:rPr lang="en-US" sz="3600" dirty="0" smtClean="0">
                <a:solidFill>
                  <a:schemeClr val="accent6">
                    <a:lumMod val="75000"/>
                  </a:schemeClr>
                </a:solidFill>
                <a:latin typeface="Times New Roman" pitchFamily="18" charset="0"/>
                <a:cs typeface="Times New Roman" pitchFamily="18" charset="0"/>
              </a:rPr>
              <a:t> </a:t>
            </a:r>
            <a:r>
              <a:rPr lang="en-US" sz="3600" dirty="0" err="1" smtClean="0">
                <a:solidFill>
                  <a:schemeClr val="accent6">
                    <a:lumMod val="75000"/>
                  </a:schemeClr>
                </a:solidFill>
                <a:latin typeface="Times New Roman" pitchFamily="18" charset="0"/>
                <a:cs typeface="Times New Roman" pitchFamily="18" charset="0"/>
              </a:rPr>
              <a:t>của</a:t>
            </a:r>
            <a:r>
              <a:rPr lang="en-US" sz="3600" dirty="0" smtClean="0">
                <a:solidFill>
                  <a:schemeClr val="accent6">
                    <a:lumMod val="75000"/>
                  </a:schemeClr>
                </a:solidFill>
                <a:latin typeface="Times New Roman" pitchFamily="18" charset="0"/>
                <a:cs typeface="Times New Roman" pitchFamily="18" charset="0"/>
              </a:rPr>
              <a:t> </a:t>
            </a:r>
            <a:r>
              <a:rPr lang="en-US" sz="3600" dirty="0" err="1" smtClean="0">
                <a:solidFill>
                  <a:schemeClr val="accent6">
                    <a:lumMod val="75000"/>
                  </a:schemeClr>
                </a:solidFill>
                <a:latin typeface="Times New Roman" pitchFamily="18" charset="0"/>
                <a:cs typeface="Times New Roman" pitchFamily="18" charset="0"/>
              </a:rPr>
              <a:t>vấn</a:t>
            </a:r>
            <a:r>
              <a:rPr lang="en-US" sz="3600" dirty="0" smtClean="0">
                <a:solidFill>
                  <a:schemeClr val="accent6">
                    <a:lumMod val="75000"/>
                  </a:schemeClr>
                </a:solidFill>
                <a:latin typeface="Times New Roman" pitchFamily="18" charset="0"/>
                <a:cs typeface="Times New Roman" pitchFamily="18" charset="0"/>
              </a:rPr>
              <a:t> </a:t>
            </a:r>
            <a:r>
              <a:rPr lang="en-US" sz="3600" dirty="0" err="1" smtClean="0">
                <a:solidFill>
                  <a:schemeClr val="accent6">
                    <a:lumMod val="75000"/>
                  </a:schemeClr>
                </a:solidFill>
                <a:latin typeface="Times New Roman" pitchFamily="18" charset="0"/>
                <a:cs typeface="Times New Roman" pitchFamily="18" charset="0"/>
              </a:rPr>
              <a:t>đề</a:t>
            </a:r>
            <a:r>
              <a:rPr lang="en-US" sz="3600" dirty="0" smtClean="0">
                <a:solidFill>
                  <a:schemeClr val="accent6">
                    <a:lumMod val="75000"/>
                  </a:schemeClr>
                </a:solidFill>
                <a:latin typeface="Times New Roman" pitchFamily="18" charset="0"/>
                <a:cs typeface="Times New Roman" pitchFamily="18" charset="0"/>
              </a:rPr>
              <a:t> </a:t>
            </a:r>
            <a:r>
              <a:rPr lang="en-US" sz="3600" dirty="0" err="1" smtClean="0">
                <a:solidFill>
                  <a:schemeClr val="accent6">
                    <a:lumMod val="75000"/>
                  </a:schemeClr>
                </a:solidFill>
                <a:latin typeface="Times New Roman" pitchFamily="18" charset="0"/>
                <a:cs typeface="Times New Roman" pitchFamily="18" charset="0"/>
              </a:rPr>
              <a:t>thiếu</a:t>
            </a:r>
            <a:r>
              <a:rPr lang="en-US" sz="3600" dirty="0" smtClean="0">
                <a:solidFill>
                  <a:schemeClr val="accent6">
                    <a:lumMod val="75000"/>
                  </a:schemeClr>
                </a:solidFill>
                <a:latin typeface="Times New Roman" pitchFamily="18" charset="0"/>
                <a:cs typeface="Times New Roman" pitchFamily="18" charset="0"/>
              </a:rPr>
              <a:t> </a:t>
            </a:r>
            <a:r>
              <a:rPr lang="en-US" sz="3600" dirty="0" err="1" smtClean="0">
                <a:solidFill>
                  <a:schemeClr val="accent6">
                    <a:lumMod val="75000"/>
                  </a:schemeClr>
                </a:solidFill>
                <a:latin typeface="Times New Roman" pitchFamily="18" charset="0"/>
                <a:cs typeface="Times New Roman" pitchFamily="18" charset="0"/>
              </a:rPr>
              <a:t>việc</a:t>
            </a:r>
            <a:r>
              <a:rPr lang="en-US" sz="3600" dirty="0" smtClean="0">
                <a:solidFill>
                  <a:schemeClr val="accent6">
                    <a:lumMod val="75000"/>
                  </a:schemeClr>
                </a:solidFill>
                <a:latin typeface="Times New Roman" pitchFamily="18" charset="0"/>
                <a:cs typeface="Times New Roman" pitchFamily="18" charset="0"/>
              </a:rPr>
              <a:t> </a:t>
            </a:r>
            <a:r>
              <a:rPr lang="en-US" sz="3600" dirty="0" err="1" smtClean="0">
                <a:solidFill>
                  <a:schemeClr val="accent6">
                    <a:lumMod val="75000"/>
                  </a:schemeClr>
                </a:solidFill>
                <a:latin typeface="Times New Roman" pitchFamily="18" charset="0"/>
                <a:cs typeface="Times New Roman" pitchFamily="18" charset="0"/>
              </a:rPr>
              <a:t>làm</a:t>
            </a:r>
            <a:endParaRPr lang="en-US" sz="3600" dirty="0">
              <a:solidFill>
                <a:schemeClr val="accent6">
                  <a:lumMod val="75000"/>
                </a:schemeClr>
              </a:solidFill>
              <a:latin typeface="Times New Roman" pitchFamily="18" charset="0"/>
              <a:cs typeface="Times New Roman" pitchFamily="18" charset="0"/>
            </a:endParaRPr>
          </a:p>
        </p:txBody>
      </p:sp>
      <p:sp>
        <p:nvSpPr>
          <p:cNvPr id="5" name="Rectangle 4"/>
          <p:cNvSpPr/>
          <p:nvPr/>
        </p:nvSpPr>
        <p:spPr>
          <a:xfrm>
            <a:off x="457200" y="1219200"/>
            <a:ext cx="8382000" cy="2246769"/>
          </a:xfrm>
          <a:prstGeom prst="rect">
            <a:avLst/>
          </a:prstGeom>
        </p:spPr>
        <p:txBody>
          <a:bodyPr wrap="square">
            <a:spAutoFit/>
          </a:bodyPr>
          <a:lstStyle/>
          <a:p>
            <a:pPr>
              <a:buFont typeface="Arial" pitchFamily="34" charset="0"/>
              <a:buChar char="•"/>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ổn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endParaRPr lang="en-US" sz="2800" dirty="0" smtClean="0">
              <a:latin typeface="Times New Roman" pitchFamily="18" charset="0"/>
              <a:cs typeface="Times New Roman" pitchFamily="18" charset="0"/>
            </a:endParaRPr>
          </a:p>
          <a:p>
            <a:pPr>
              <a:buFont typeface="Arial" pitchFamily="34" charset="0"/>
              <a:buChar char="•"/>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endParaRPr lang="en-US" sz="2800" dirty="0" smtClean="0">
              <a:latin typeface="Times New Roman" pitchFamily="18" charset="0"/>
              <a:cs typeface="Times New Roman" pitchFamily="18" charset="0"/>
            </a:endParaRPr>
          </a:p>
          <a:p>
            <a:pPr>
              <a:buFont typeface="Arial" pitchFamily="34" charset="0"/>
              <a:buChar char="•"/>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tầng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a:t>
            </a:r>
            <a:endParaRPr lang="en-US" sz="2800" dirty="0">
              <a:latin typeface="Times New Roman" pitchFamily="18" charset="0"/>
              <a:cs typeface="Times New Roman" pitchFamily="18" charset="0"/>
            </a:endParaRPr>
          </a:p>
        </p:txBody>
      </p:sp>
      <p:pic>
        <p:nvPicPr>
          <p:cNvPr id="6" name="Picture 3" descr="E:\hinh anh\untitled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3810000"/>
            <a:ext cx="40386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E:\hinh anh\Rượu Đế.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810000"/>
            <a:ext cx="3962400" cy="274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edge">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533400" y="381000"/>
            <a:ext cx="5632119" cy="707886"/>
          </a:xfrm>
          <a:prstGeom prst="rect">
            <a:avLst/>
          </a:prstGeom>
        </p:spPr>
        <p:txBody>
          <a:bodyPr wrap="none">
            <a:spAutoFit/>
          </a:bodyPr>
          <a:lstStyle/>
          <a:p>
            <a:r>
              <a:rPr lang="en-US" sz="4000" b="1" dirty="0" smtClean="0">
                <a:latin typeface="Times New Roman" pitchFamily="18" charset="0"/>
                <a:cs typeface="Times New Roman" pitchFamily="18" charset="0"/>
              </a:rPr>
              <a:t>3. </a:t>
            </a:r>
            <a:r>
              <a:rPr lang="en-US" sz="4000" b="1" dirty="0">
                <a:latin typeface="Times New Roman" pitchFamily="18" charset="0"/>
                <a:cs typeface="Times New Roman" pitchFamily="18" charset="0"/>
              </a:rPr>
              <a:t>Di </a:t>
            </a:r>
            <a:r>
              <a:rPr lang="en-US" sz="4000" b="1" dirty="0" err="1">
                <a:latin typeface="Times New Roman" pitchFamily="18" charset="0"/>
                <a:cs typeface="Times New Roman" pitchFamily="18" charset="0"/>
              </a:rPr>
              <a:t>dân</a:t>
            </a:r>
            <a:r>
              <a:rPr lang="en-US" sz="4000" b="1" dirty="0">
                <a:latin typeface="Times New Roman" pitchFamily="18" charset="0"/>
                <a:cs typeface="Times New Roman" pitchFamily="18" charset="0"/>
              </a:rPr>
              <a:t> NT-TT/ NT-NT</a:t>
            </a:r>
          </a:p>
        </p:txBody>
      </p:sp>
      <p:sp>
        <p:nvSpPr>
          <p:cNvPr id="5" name="Cloud Callout 4"/>
          <p:cNvSpPr/>
          <p:nvPr/>
        </p:nvSpPr>
        <p:spPr>
          <a:xfrm>
            <a:off x="1295400" y="1371600"/>
            <a:ext cx="6248400" cy="4114800"/>
          </a:xfrm>
          <a:prstGeom prst="cloud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5400" b="1" dirty="0" smtClean="0">
                <a:latin typeface="Arial" pitchFamily="34" charset="0"/>
                <a:cs typeface="Arial" pitchFamily="34" charset="0"/>
              </a:rPr>
              <a:t>DI CƯ LÀ GÌ???</a:t>
            </a:r>
            <a:endParaRPr lang="vi-VN" sz="5400" b="1" dirty="0">
              <a:latin typeface="Arial" pitchFamily="34" charset="0"/>
              <a:cs typeface="Arial" pitchFamily="34"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tangle 11"/>
          <p:cNvSpPr/>
          <p:nvPr/>
        </p:nvSpPr>
        <p:spPr>
          <a:xfrm>
            <a:off x="533400" y="0"/>
            <a:ext cx="8610600" cy="6678751"/>
          </a:xfrm>
          <a:prstGeom prst="rect">
            <a:avLst/>
          </a:prstGeom>
        </p:spPr>
        <p:txBody>
          <a:bodyPr wrap="square">
            <a:spAutoFit/>
          </a:bodyPr>
          <a:lstStyle/>
          <a:p>
            <a:pPr marL="514350" indent="-514350"/>
            <a:r>
              <a:rPr lang="en-US" sz="2400" b="1" dirty="0" smtClean="0">
                <a:latin typeface="Times New Roman" pitchFamily="18" charset="0"/>
                <a:cs typeface="Times New Roman" pitchFamily="18" charset="0"/>
              </a:rPr>
              <a:t>a</a:t>
            </a:r>
            <a:r>
              <a:rPr lang="en-US" sz="2000" dirty="0" smtClean="0">
                <a:latin typeface="Times New Roman" pitchFamily="18" charset="0"/>
                <a:cs typeface="Times New Roman" pitchFamily="18" charset="0"/>
              </a:rPr>
              <a:t>. </a:t>
            </a:r>
            <a:r>
              <a:rPr lang="en-US" sz="2800" b="1" dirty="0" smtClean="0">
                <a:solidFill>
                  <a:schemeClr val="accent6">
                    <a:lumMod val="75000"/>
                  </a:schemeClr>
                </a:solidFill>
                <a:latin typeface="Times New Roman" pitchFamily="18" charset="0"/>
                <a:cs typeface="Times New Roman" pitchFamily="18" charset="0"/>
              </a:rPr>
              <a:t>Di </a:t>
            </a:r>
            <a:r>
              <a:rPr lang="en-US" sz="2800" b="1" dirty="0" err="1" smtClean="0">
                <a:solidFill>
                  <a:schemeClr val="accent6">
                    <a:lumMod val="75000"/>
                  </a:schemeClr>
                </a:solidFill>
                <a:latin typeface="Times New Roman" pitchFamily="18" charset="0"/>
                <a:cs typeface="Times New Roman" pitchFamily="18" charset="0"/>
              </a:rPr>
              <a:t>dân</a:t>
            </a:r>
            <a:r>
              <a:rPr lang="en-US" sz="2800" b="1" dirty="0" smtClean="0">
                <a:solidFill>
                  <a:schemeClr val="accent6">
                    <a:lumMod val="75000"/>
                  </a:schemeClr>
                </a:solidFill>
                <a:latin typeface="Times New Roman" pitchFamily="18" charset="0"/>
                <a:cs typeface="Times New Roman" pitchFamily="18" charset="0"/>
              </a:rPr>
              <a:t> </a:t>
            </a:r>
            <a:r>
              <a:rPr lang="en-US" sz="2800" b="1" dirty="0" err="1" smtClean="0">
                <a:solidFill>
                  <a:schemeClr val="accent6">
                    <a:lumMod val="75000"/>
                  </a:schemeClr>
                </a:solidFill>
                <a:latin typeface="Times New Roman" pitchFamily="18" charset="0"/>
                <a:cs typeface="Times New Roman" pitchFamily="18" charset="0"/>
              </a:rPr>
              <a:t>từ</a:t>
            </a:r>
            <a:r>
              <a:rPr lang="en-US" sz="2800" b="1" dirty="0" smtClean="0">
                <a:solidFill>
                  <a:schemeClr val="accent6">
                    <a:lumMod val="75000"/>
                  </a:schemeClr>
                </a:solidFill>
                <a:latin typeface="Times New Roman" pitchFamily="18" charset="0"/>
                <a:cs typeface="Times New Roman" pitchFamily="18" charset="0"/>
              </a:rPr>
              <a:t> </a:t>
            </a:r>
            <a:r>
              <a:rPr lang="en-US" sz="2800" b="1" dirty="0" err="1" smtClean="0">
                <a:solidFill>
                  <a:schemeClr val="accent6">
                    <a:lumMod val="75000"/>
                  </a:schemeClr>
                </a:solidFill>
                <a:latin typeface="Times New Roman" pitchFamily="18" charset="0"/>
                <a:cs typeface="Times New Roman" pitchFamily="18" charset="0"/>
              </a:rPr>
              <a:t>Nông</a:t>
            </a:r>
            <a:r>
              <a:rPr lang="en-US" sz="2800" b="1" dirty="0" smtClean="0">
                <a:solidFill>
                  <a:schemeClr val="accent6">
                    <a:lumMod val="75000"/>
                  </a:schemeClr>
                </a:solidFill>
                <a:latin typeface="Times New Roman" pitchFamily="18" charset="0"/>
                <a:cs typeface="Times New Roman" pitchFamily="18" charset="0"/>
              </a:rPr>
              <a:t> </a:t>
            </a:r>
            <a:r>
              <a:rPr lang="en-US" sz="2800" b="1" dirty="0" err="1" smtClean="0">
                <a:solidFill>
                  <a:schemeClr val="accent6">
                    <a:lumMod val="75000"/>
                  </a:schemeClr>
                </a:solidFill>
                <a:latin typeface="Times New Roman" pitchFamily="18" charset="0"/>
                <a:cs typeface="Times New Roman" pitchFamily="18" charset="0"/>
              </a:rPr>
              <a:t>Thôn</a:t>
            </a:r>
            <a:r>
              <a:rPr lang="en-US" sz="2800" b="1" dirty="0" smtClean="0">
                <a:solidFill>
                  <a:schemeClr val="accent6">
                    <a:lumMod val="75000"/>
                  </a:schemeClr>
                </a:solidFill>
                <a:latin typeface="Times New Roman" pitchFamily="18" charset="0"/>
                <a:cs typeface="Times New Roman" pitchFamily="18" charset="0"/>
              </a:rPr>
              <a:t> </a:t>
            </a:r>
            <a:r>
              <a:rPr lang="en-US" sz="2800" b="1" dirty="0" err="1" smtClean="0">
                <a:solidFill>
                  <a:schemeClr val="accent6">
                    <a:lumMod val="75000"/>
                  </a:schemeClr>
                </a:solidFill>
                <a:latin typeface="Times New Roman" pitchFamily="18" charset="0"/>
                <a:cs typeface="Times New Roman" pitchFamily="18" charset="0"/>
              </a:rPr>
              <a:t>lên</a:t>
            </a:r>
            <a:r>
              <a:rPr lang="en-US" sz="2800" b="1" dirty="0" smtClean="0">
                <a:solidFill>
                  <a:schemeClr val="accent6">
                    <a:lumMod val="75000"/>
                  </a:schemeClr>
                </a:solidFill>
                <a:latin typeface="Times New Roman" pitchFamily="18" charset="0"/>
                <a:cs typeface="Times New Roman" pitchFamily="18" charset="0"/>
              </a:rPr>
              <a:t> </a:t>
            </a:r>
            <a:r>
              <a:rPr lang="en-US" sz="2800" b="1" dirty="0" err="1" smtClean="0">
                <a:solidFill>
                  <a:schemeClr val="accent6">
                    <a:lumMod val="75000"/>
                  </a:schemeClr>
                </a:solidFill>
                <a:latin typeface="Times New Roman" pitchFamily="18" charset="0"/>
                <a:cs typeface="Times New Roman" pitchFamily="18" charset="0"/>
              </a:rPr>
              <a:t>Thành</a:t>
            </a:r>
            <a:r>
              <a:rPr lang="en-US" sz="2800" b="1" dirty="0" smtClean="0">
                <a:solidFill>
                  <a:schemeClr val="accent6">
                    <a:lumMod val="75000"/>
                  </a:schemeClr>
                </a:solidFill>
                <a:latin typeface="Times New Roman" pitchFamily="18" charset="0"/>
                <a:cs typeface="Times New Roman" pitchFamily="18" charset="0"/>
              </a:rPr>
              <a:t> </a:t>
            </a:r>
            <a:r>
              <a:rPr lang="en-US" sz="2800" b="1" dirty="0" err="1" smtClean="0">
                <a:solidFill>
                  <a:schemeClr val="accent6">
                    <a:lumMod val="75000"/>
                  </a:schemeClr>
                </a:solidFill>
                <a:latin typeface="Times New Roman" pitchFamily="18" charset="0"/>
                <a:cs typeface="Times New Roman" pitchFamily="18" charset="0"/>
              </a:rPr>
              <a:t>Thị</a:t>
            </a:r>
            <a:r>
              <a:rPr lang="en-US" sz="2000" dirty="0" smtClean="0">
                <a:latin typeface="Times New Roman" pitchFamily="18" charset="0"/>
                <a:cs typeface="Times New Roman" pitchFamily="18" charset="0"/>
              </a:rPr>
              <a:t>.</a:t>
            </a:r>
          </a:p>
          <a:p>
            <a:pPr marL="514350" indent="-514350">
              <a:buFont typeface="Wingdings" pitchFamily="2" charset="2"/>
              <a:buChar char="v"/>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Nguyên</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a:t>
            </a:r>
            <a:r>
              <a:rPr lang="vi-VN" sz="2000" dirty="0">
                <a:latin typeface="Times New Roman" pitchFamily="18" charset="0"/>
                <a:cs typeface="Times New Roman" pitchFamily="18" charset="0"/>
              </a:rPr>
              <a:t> Diện tích đất ở nông thôn trở nên khan hiếm,vấn đề dư thừa lao động ngày càng nổi cộm lên ở nông thôn và trở nên nghiêm trọng hơn trong suốt 20 năm qua . Thất nghiệp và bán thất nghiệp đã và đang trở thành vấn đề lớn vì khả năng tạo ra việc làm cho lao động ở nông thôn là rất yếu </a:t>
            </a:r>
            <a:r>
              <a:rPr lang="en-US" sz="2000" dirty="0">
                <a:latin typeface="Times New Roman" pitchFamily="18" charset="0"/>
                <a:cs typeface="Times New Roman" pitchFamily="18" charset="0"/>
              </a:rPr>
              <a:t>.</a:t>
            </a:r>
            <a:r>
              <a:rPr lang="vi-VN"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Tất </a:t>
            </a:r>
            <a:r>
              <a:rPr lang="vi-VN" sz="2000" dirty="0">
                <a:latin typeface="Times New Roman" pitchFamily="18" charset="0"/>
                <a:cs typeface="Times New Roman" pitchFamily="18" charset="0"/>
              </a:rPr>
              <a:t>cả các nhân tố này cùng với khoảng cách về thu nhập giữa thành thị và nông thôn đã sinh ra các dòng di cư từ nông thôn ra thành thị.</a:t>
            </a:r>
          </a:p>
          <a:p>
            <a:pPr marL="514350" indent="-514350">
              <a:buFont typeface="Wingdings" pitchFamily="2" charset="2"/>
              <a:buChar char="v"/>
            </a:pPr>
            <a:r>
              <a:rPr lang="vi-VN" sz="2000" dirty="0">
                <a:latin typeface="Times New Roman" pitchFamily="18" charset="0"/>
                <a:cs typeface="Times New Roman" pitchFamily="18" charset="0"/>
              </a:rPr>
              <a:t>Ảnh hưởng:</a:t>
            </a:r>
          </a:p>
          <a:p>
            <a:pPr marL="514350" indent="-514350"/>
            <a:r>
              <a:rPr lang="vi-VN" sz="2000" dirty="0">
                <a:latin typeface="Times New Roman" pitchFamily="18" charset="0"/>
                <a:cs typeface="Times New Roman" pitchFamily="18" charset="0"/>
              </a:rPr>
              <a:t>+      Tích cực:</a:t>
            </a:r>
          </a:p>
          <a:p>
            <a:pPr marL="514350" indent="-514350" algn="just">
              <a:buFont typeface="Arial" pitchFamily="34" charset="0"/>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 </a:t>
            </a:r>
            <a:r>
              <a:rPr lang="vi-VN" sz="2000" dirty="0">
                <a:latin typeface="Times New Roman" pitchFamily="18" charset="0"/>
                <a:cs typeface="Times New Roman" pitchFamily="18" charset="0"/>
              </a:rPr>
              <a:t>Đối với cộng đồng nơi đi thì tiền người di cư gửi về không chỉ giúp gia đình của họ mà còn ảnh hưởng đến sự phát triển chung của cộng đồng.</a:t>
            </a:r>
          </a:p>
          <a:p>
            <a:pPr marL="514350" indent="-514350" algn="just">
              <a:buFont typeface="Arial" pitchFamily="34" charset="0"/>
              <a:buChar char="•"/>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Đối </a:t>
            </a:r>
            <a:r>
              <a:rPr lang="vi-VN" sz="2000" dirty="0">
                <a:latin typeface="Times New Roman" pitchFamily="18" charset="0"/>
                <a:cs typeface="Times New Roman" pitchFamily="18" charset="0"/>
              </a:rPr>
              <a:t>với cộng đồng nơi đến, trong thành thị thì luôn luôn có những nghề nghiệp không thu hút lao động địa phương. Thông thường những công việc này được đáp ứng bởi lao động di cư, những người có ít lựa chọn nghề nghiệp hơn do những hạn chế về “vốn” nhân lực (như kỹ năng, kiến thức kỹ thuật…) cũng như vốn xã hội. Mặc dù phần lớn các công việc này hay được các nhà nghiên cứu xếp vào loại các công việc 3K (khó khăn, không sạch sẽ, không an toàn) nhưng vẫn không thể thiếu được trong bất kỳ nền kinh tế đô thị nào.</a:t>
            </a:r>
          </a:p>
          <a:p>
            <a:pPr marL="514350" indent="-514350"/>
            <a:endParaRPr lang="vi-VN" sz="2000" dirty="0">
              <a:latin typeface="Times New Roman" pitchFamily="18" charset="0"/>
              <a:cs typeface="Times New Roman" pitchFamily="18" charset="0"/>
            </a:endParaRPr>
          </a:p>
          <a:p>
            <a:pPr marL="514350" indent="-514350"/>
            <a:endParaRPr lang="en-US" sz="2000" dirty="0">
              <a:latin typeface="Arial" pitchFamily="34" charset="0"/>
              <a:cs typeface="Arial" pitchFamily="34" charset="0"/>
            </a:endParaRPr>
          </a:p>
        </p:txBody>
      </p:sp>
      <p:cxnSp>
        <p:nvCxnSpPr>
          <p:cNvPr id="14" name="Straight Arrow Connector 13"/>
          <p:cNvCxnSpPr/>
          <p:nvPr/>
        </p:nvCxnSpPr>
        <p:spPr>
          <a:xfrm>
            <a:off x="533400" y="2133600"/>
            <a:ext cx="304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C:\Users\CONG\Desktop\New folder (3)\images (1).jpg"/>
          <p:cNvPicPr>
            <a:picLocks noGrp="1" noChangeAspect="1" noChangeArrowheads="1"/>
          </p:cNvPicPr>
          <p:nvPr>
            <p:ph idx="1"/>
          </p:nvPr>
        </p:nvPicPr>
        <p:blipFill>
          <a:blip r:embed="rId2"/>
          <a:srcRect/>
          <a:stretch>
            <a:fillRect/>
          </a:stretch>
        </p:blipFill>
        <p:spPr bwMode="auto">
          <a:xfrm>
            <a:off x="685800" y="304800"/>
            <a:ext cx="3733800" cy="3124200"/>
          </a:xfrm>
          <a:prstGeom prst="rect">
            <a:avLst/>
          </a:prstGeom>
          <a:noFill/>
        </p:spPr>
      </p:pic>
      <p:pic>
        <p:nvPicPr>
          <p:cNvPr id="5" name="Picture 3" descr="C:\Users\CONG\Desktop\New folder (3)\images.jpg"/>
          <p:cNvPicPr>
            <a:picLocks noChangeAspect="1" noChangeArrowheads="1"/>
          </p:cNvPicPr>
          <p:nvPr/>
        </p:nvPicPr>
        <p:blipFill>
          <a:blip r:embed="rId3"/>
          <a:srcRect/>
          <a:stretch>
            <a:fillRect/>
          </a:stretch>
        </p:blipFill>
        <p:spPr bwMode="auto">
          <a:xfrm>
            <a:off x="4495800" y="304800"/>
            <a:ext cx="3962400" cy="3124200"/>
          </a:xfrm>
          <a:prstGeom prst="rect">
            <a:avLst/>
          </a:prstGeom>
          <a:noFill/>
        </p:spPr>
      </p:pic>
      <p:pic>
        <p:nvPicPr>
          <p:cNvPr id="6" name="Picture 4" descr="C:\Users\CONG\Desktop\New folder (3)\tải xuống.jpg"/>
          <p:cNvPicPr>
            <a:picLocks noChangeAspect="1" noChangeArrowheads="1"/>
          </p:cNvPicPr>
          <p:nvPr/>
        </p:nvPicPr>
        <p:blipFill>
          <a:blip r:embed="rId4"/>
          <a:srcRect/>
          <a:stretch>
            <a:fillRect/>
          </a:stretch>
        </p:blipFill>
        <p:spPr bwMode="auto">
          <a:xfrm>
            <a:off x="838200" y="3733800"/>
            <a:ext cx="4724400" cy="2352675"/>
          </a:xfrm>
          <a:prstGeom prst="rect">
            <a:avLst/>
          </a:prstGeom>
          <a:noFill/>
        </p:spPr>
      </p:pic>
      <p:sp>
        <p:nvSpPr>
          <p:cNvPr id="7" name="Rectangle 6"/>
          <p:cNvSpPr/>
          <p:nvPr/>
        </p:nvSpPr>
        <p:spPr>
          <a:xfrm>
            <a:off x="5867400" y="5181600"/>
            <a:ext cx="2864887" cy="584775"/>
          </a:xfrm>
          <a:prstGeom prst="rect">
            <a:avLst/>
          </a:prstGeom>
          <a:solidFill>
            <a:schemeClr val="accent6">
              <a:lumMod val="75000"/>
            </a:schemeClr>
          </a:solidFill>
        </p:spPr>
        <p:txBody>
          <a:bodyPr wrap="none">
            <a:spAutoFit/>
          </a:bodyPr>
          <a:lstStyle/>
          <a:p>
            <a:pPr algn="ct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việc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nặng</a:t>
            </a:r>
            <a:r>
              <a:rPr lang="en-US" sz="3200" dirty="0" smtClean="0">
                <a:latin typeface="Times New Roman" pitchFamily="18" charset="0"/>
                <a:cs typeface="Times New Roman" pitchFamily="18" charset="0"/>
              </a:rPr>
              <a:t> </a:t>
            </a:r>
            <a:endParaRPr lang="vi-VN" sz="3200"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4)">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strVal val="#ppt_w*0.70"/>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Effect transition="in" filter="fade">
                                      <p:cBhvr>
                                        <p:cTn id="2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304800" y="0"/>
            <a:ext cx="8839200" cy="4154984"/>
          </a:xfrm>
          <a:prstGeom prst="rect">
            <a:avLst/>
          </a:prstGeom>
        </p:spPr>
        <p:txBody>
          <a:bodyPr wrap="square">
            <a:spAutoFit/>
          </a:bodyPr>
          <a:lstStyle/>
          <a:p>
            <a:pPr>
              <a:buNone/>
            </a:pPr>
            <a:r>
              <a:rPr lang="vi-VN" sz="2400" dirty="0">
                <a:latin typeface="+mj-lt"/>
              </a:rPr>
              <a:t>+   Tiêu cực: </a:t>
            </a:r>
          </a:p>
          <a:p>
            <a:pPr>
              <a:buFont typeface="Arial" pitchFamily="34" charset="0"/>
              <a:buChar char="•"/>
            </a:pPr>
            <a:r>
              <a:rPr lang="vi-VN" sz="2400" dirty="0">
                <a:latin typeface="+mj-lt"/>
              </a:rPr>
              <a:t> Đối với cộng đồng nơi đi, có sự tác động về mặt tâm lý hay xã hội đối với những người khác trong gia đình ở quê nhà. Chẳng hạn như việc các lao động chính và còn trẻ đi di cư có thể tạo ra gánh nặng về công việc nhà cho người già và trẻ em. Di cư của nữ giới có thể ảnh hưởng đến sự chăm sóc đối với người già và trẻ em vốn là trách nhiệm chính của phụ nữ trong gia đình.</a:t>
            </a:r>
          </a:p>
          <a:p>
            <a:pPr>
              <a:buFont typeface="Arial" pitchFamily="34" charset="0"/>
              <a:buChar char="•"/>
            </a:pPr>
            <a:r>
              <a:rPr lang="vi-VN" sz="2400" dirty="0">
                <a:latin typeface="+mj-lt"/>
              </a:rPr>
              <a:t> Đối với cộng đồng nơi đến, </a:t>
            </a:r>
            <a:r>
              <a:rPr lang="it-IT" sz="2400" dirty="0">
                <a:latin typeface="+mj-lt"/>
                <a:cs typeface="Arial" pitchFamily="34" charset="0"/>
              </a:rPr>
              <a:t>người di cư gây áp </a:t>
            </a:r>
            <a:r>
              <a:rPr lang="vi-VN" sz="2400" dirty="0">
                <a:latin typeface="+mj-lt"/>
                <a:cs typeface="Arial" pitchFamily="34" charset="0"/>
              </a:rPr>
              <a:t>lực lên các cơ sở hạ tầng và dịch vụ xã hội vốn đã quá tải ở đô thị; thứ hai là người di cư dễ dính lứu đến các “tệ nạn xã hội” như sử dụng ma túy, mại dâm, và các hoạt động trái pháp luật.</a:t>
            </a:r>
          </a:p>
        </p:txBody>
      </p:sp>
      <p:pic>
        <p:nvPicPr>
          <p:cNvPr id="5" name="Picture 2" descr="C:\Users\CONG\Desktop\New folder (3)\tải xuống (1).jpg"/>
          <p:cNvPicPr>
            <a:picLocks noChangeAspect="1" noChangeArrowheads="1"/>
          </p:cNvPicPr>
          <p:nvPr/>
        </p:nvPicPr>
        <p:blipFill>
          <a:blip r:embed="rId2"/>
          <a:srcRect/>
          <a:stretch>
            <a:fillRect/>
          </a:stretch>
        </p:blipFill>
        <p:spPr bwMode="auto">
          <a:xfrm>
            <a:off x="685800" y="4038600"/>
            <a:ext cx="3352800" cy="2819400"/>
          </a:xfrm>
          <a:prstGeom prst="rect">
            <a:avLst/>
          </a:prstGeom>
          <a:noFill/>
        </p:spPr>
      </p:pic>
      <p:pic>
        <p:nvPicPr>
          <p:cNvPr id="6" name="Picture 4" descr="C:\Users\CONG\Desktop\New folder (3)\images (2).jpg"/>
          <p:cNvPicPr>
            <a:picLocks noChangeAspect="1" noChangeArrowheads="1"/>
          </p:cNvPicPr>
          <p:nvPr/>
        </p:nvPicPr>
        <p:blipFill>
          <a:blip r:embed="rId3"/>
          <a:srcRect/>
          <a:stretch>
            <a:fillRect/>
          </a:stretch>
        </p:blipFill>
        <p:spPr bwMode="auto">
          <a:xfrm>
            <a:off x="4724400" y="4038600"/>
            <a:ext cx="3810000" cy="2819400"/>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609600" y="304800"/>
            <a:ext cx="8077200" cy="3354765"/>
          </a:xfrm>
          <a:prstGeom prst="rect">
            <a:avLst/>
          </a:prstGeom>
        </p:spPr>
        <p:txBody>
          <a:bodyPr wrap="square">
            <a:spAutoFit/>
          </a:bodyPr>
          <a:lstStyle/>
          <a:p>
            <a:pPr>
              <a:buNone/>
            </a:pPr>
            <a:r>
              <a:rPr lang="en-US" sz="2400" b="1" dirty="0" smtClean="0">
                <a:latin typeface="Arial" pitchFamily="34" charset="0"/>
                <a:cs typeface="Arial" pitchFamily="34" charset="0"/>
              </a:rPr>
              <a:t>b</a:t>
            </a:r>
            <a:r>
              <a:rPr lang="en-US" sz="2400" dirty="0" smtClean="0">
                <a:solidFill>
                  <a:schemeClr val="accent6">
                    <a:lumMod val="75000"/>
                  </a:schemeClr>
                </a:solidFill>
                <a:latin typeface="Times New Roman" pitchFamily="18" charset="0"/>
                <a:cs typeface="Times New Roman" pitchFamily="18" charset="0"/>
              </a:rPr>
              <a:t>. </a:t>
            </a:r>
            <a:r>
              <a:rPr lang="en-US" sz="3200" dirty="0" smtClean="0">
                <a:solidFill>
                  <a:schemeClr val="accent6">
                    <a:lumMod val="75000"/>
                  </a:schemeClr>
                </a:solidFill>
                <a:latin typeface="Times New Roman" pitchFamily="18" charset="0"/>
                <a:cs typeface="Times New Roman" pitchFamily="18" charset="0"/>
              </a:rPr>
              <a:t>Di </a:t>
            </a:r>
            <a:r>
              <a:rPr lang="en-US" sz="3200" dirty="0" err="1" smtClean="0">
                <a:solidFill>
                  <a:schemeClr val="accent6">
                    <a:lumMod val="75000"/>
                  </a:schemeClr>
                </a:solidFill>
                <a:latin typeface="Times New Roman" pitchFamily="18" charset="0"/>
                <a:cs typeface="Times New Roman" pitchFamily="18" charset="0"/>
              </a:rPr>
              <a:t>dân</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từ</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Nông</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Thôn</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tới</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Nông</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Thôn</a:t>
            </a:r>
            <a:r>
              <a:rPr lang="en-US" sz="3200" dirty="0" smtClean="0">
                <a:solidFill>
                  <a:schemeClr val="accent6">
                    <a:lumMod val="75000"/>
                  </a:schemeClr>
                </a:solidFill>
                <a:latin typeface="Times New Roman" pitchFamily="18" charset="0"/>
                <a:cs typeface="Times New Roman" pitchFamily="18" charset="0"/>
              </a:rPr>
              <a:t>.</a:t>
            </a:r>
          </a:p>
          <a:p>
            <a:pPr>
              <a:buFontTx/>
              <a:buChar char="-"/>
            </a:pPr>
            <a:r>
              <a:rPr lang="en-US" sz="2000" dirty="0" err="1" smtClean="0">
                <a:latin typeface="Times New Roman" pitchFamily="18" charset="0"/>
                <a:cs typeface="Times New Roman" pitchFamily="18" charset="0"/>
              </a:rPr>
              <a:t>Nguyên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khăn</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đất</a:t>
            </a:r>
            <a:r>
              <a:rPr lang="en-US" sz="2000" dirty="0" smtClean="0">
                <a:latin typeface="Times New Roman" pitchFamily="18" charset="0"/>
                <a:cs typeface="Times New Roman" pitchFamily="18" charset="0"/>
              </a:rPr>
              <a:t> hay </a:t>
            </a:r>
            <a:r>
              <a:rPr lang="en-US" sz="2000" dirty="0" err="1" smtClean="0">
                <a:latin typeface="Times New Roman" pitchFamily="18" charset="0"/>
                <a:cs typeface="Times New Roman" pitchFamily="18" charset="0"/>
              </a:rPr>
              <a:t>đất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tiềm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chuyển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vùng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tiềm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nhằm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muốn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cuộc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hơn</a:t>
            </a:r>
            <a:r>
              <a:rPr lang="en-US" sz="2000" dirty="0" smtClean="0">
                <a:latin typeface="Times New Roman" pitchFamily="18" charset="0"/>
                <a:cs typeface="Times New Roman" pitchFamily="18" charset="0"/>
              </a:rPr>
              <a:t>.</a:t>
            </a:r>
          </a:p>
          <a:p>
            <a:pPr>
              <a:buFontTx/>
              <a:buChar char="-"/>
            </a:pPr>
            <a:r>
              <a:rPr lang="en-US" sz="2000" dirty="0" err="1" smtClean="0">
                <a:latin typeface="Times New Roman" pitchFamily="18" charset="0"/>
                <a:cs typeface="Times New Roman" pitchFamily="18" charset="0"/>
              </a:rPr>
              <a:t>Ảnh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hưởng</a:t>
            </a:r>
            <a:r>
              <a:rPr lang="en-US" sz="2000" dirty="0" smtClean="0">
                <a:latin typeface="Times New Roman" pitchFamily="18" charset="0"/>
                <a:cs typeface="Times New Roman" pitchFamily="18" charset="0"/>
              </a:rPr>
              <a:t>:</a:t>
            </a:r>
          </a:p>
          <a:p>
            <a:r>
              <a:rPr lang="en-US" sz="2000" dirty="0" err="1" smtClean="0">
                <a:latin typeface="Times New Roman" pitchFamily="18" charset="0"/>
                <a:cs typeface="Times New Roman" pitchFamily="18" charset="0"/>
              </a:rPr>
              <a:t>Tích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thúc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đẩy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xuất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nghiệp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đồng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góp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phần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lao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nhằm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sủ</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dụng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nguồn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nguyên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bớt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ép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a:t>
            </a:r>
            <a:r>
              <a:rPr lang="en-US" sz="2000" dirty="0" smtClean="0">
                <a:latin typeface="Times New Roman" pitchFamily="18" charset="0"/>
                <a:cs typeface="Times New Roman" pitchFamily="18" charset="0"/>
              </a:rPr>
              <a:t> ở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vùng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p>
          <a:p>
            <a:r>
              <a:rPr lang="en-US" sz="2000" dirty="0" err="1" smtClean="0">
                <a:latin typeface="Times New Roman" pitchFamily="18" charset="0"/>
                <a:cs typeface="Times New Roman" pitchFamily="18" charset="0"/>
              </a:rPr>
              <a:t>Tiêu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kiểm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soát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dòng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do (</a:t>
            </a:r>
            <a:r>
              <a:rPr lang="en-US" sz="2000" dirty="0" err="1" smtClean="0">
                <a:latin typeface="Times New Roman" pitchFamily="18" charset="0"/>
                <a:cs typeface="Times New Roman" pitchFamily="18" charset="0"/>
              </a:rPr>
              <a:t>Lượng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hay).</a:t>
            </a:r>
          </a:p>
        </p:txBody>
      </p:sp>
      <p:pic>
        <p:nvPicPr>
          <p:cNvPr id="5" name="Picture 3" descr="C:\Users\CONG\Desktop\New folder (3)\tải xuống (2).jpg"/>
          <p:cNvPicPr>
            <a:picLocks noChangeAspect="1" noChangeArrowheads="1"/>
          </p:cNvPicPr>
          <p:nvPr/>
        </p:nvPicPr>
        <p:blipFill>
          <a:blip r:embed="rId2"/>
          <a:srcRect/>
          <a:stretch>
            <a:fillRect/>
          </a:stretch>
        </p:blipFill>
        <p:spPr bwMode="auto">
          <a:xfrm>
            <a:off x="457200" y="3810000"/>
            <a:ext cx="3886200" cy="2819400"/>
          </a:xfrm>
          <a:prstGeom prst="rect">
            <a:avLst/>
          </a:prstGeom>
          <a:noFill/>
        </p:spPr>
      </p:pic>
      <p:pic>
        <p:nvPicPr>
          <p:cNvPr id="6" name="Picture 4" descr="C:\Users\CONG\Desktop\New folder (3)\tải xuống (3).jpg"/>
          <p:cNvPicPr>
            <a:picLocks noChangeAspect="1" noChangeArrowheads="1"/>
          </p:cNvPicPr>
          <p:nvPr/>
        </p:nvPicPr>
        <p:blipFill>
          <a:blip r:embed="rId3"/>
          <a:srcRect/>
          <a:stretch>
            <a:fillRect/>
          </a:stretch>
        </p:blipFill>
        <p:spPr bwMode="auto">
          <a:xfrm>
            <a:off x="4953000" y="3810000"/>
            <a:ext cx="3886200" cy="2819400"/>
          </a:xfrm>
          <a:prstGeom prst="rect">
            <a:avLst/>
          </a:prstGeom>
          <a:noFill/>
        </p:spPr>
      </p:pic>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latin typeface="Times New Roman" pitchFamily="18" charset="0"/>
                <a:cs typeface="Times New Roman" pitchFamily="18" charset="0"/>
              </a:rPr>
              <a:t>DANH SÁCH NHÓM 5</a:t>
            </a:r>
            <a:endParaRPr lang="en-US" dirty="0">
              <a:latin typeface="Times New Roman" pitchFamily="18" charset="0"/>
              <a:cs typeface="Times New Roman" pitchFamily="18" charset="0"/>
            </a:endParaRPr>
          </a:p>
        </p:txBody>
      </p:sp>
      <p:sp>
        <p:nvSpPr>
          <p:cNvPr id="4" name="Rectangle 3"/>
          <p:cNvSpPr/>
          <p:nvPr/>
        </p:nvSpPr>
        <p:spPr>
          <a:xfrm>
            <a:off x="762000" y="2057400"/>
            <a:ext cx="247696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1  </a:t>
            </a:r>
            <a:r>
              <a:rPr lang="vi-VN" b="1" dirty="0" smtClean="0">
                <a:effectLst>
                  <a:outerShdw blurRad="38100" dist="38100" dir="2700000" algn="tl">
                    <a:srgbClr val="000000">
                      <a:alpha val="43137"/>
                    </a:srgbClr>
                  </a:outerShdw>
                </a:effectLst>
                <a:latin typeface="Times New Roman" pitchFamily="18" charset="0"/>
                <a:cs typeface="Times New Roman" pitchFamily="18" charset="0"/>
              </a:rPr>
              <a:t>Huỳnh Mạnh Cường</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Rectangle 4"/>
          <p:cNvSpPr/>
          <p:nvPr/>
        </p:nvSpPr>
        <p:spPr>
          <a:xfrm>
            <a:off x="1219200" y="1447800"/>
            <a:ext cx="1652440" cy="523220"/>
          </a:xfrm>
          <a:prstGeom prst="rect">
            <a:avLst/>
          </a:prstGeom>
        </p:spPr>
        <p:txBody>
          <a:bodyPr wrap="none">
            <a:spAutoFit/>
          </a:bodyPr>
          <a:lstStyle/>
          <a:p>
            <a:r>
              <a:rPr lang="en-US" sz="2800" b="1" i="1" dirty="0" err="1" smtClean="0">
                <a:solidFill>
                  <a:srgbClr val="C00000"/>
                </a:solidFill>
                <a:latin typeface="Times New Roman" pitchFamily="18" charset="0"/>
                <a:cs typeface="Times New Roman" pitchFamily="18" charset="0"/>
              </a:rPr>
              <a:t>Sinh</a:t>
            </a:r>
            <a:r>
              <a:rPr lang="en-US" sz="2800" b="1" i="1" dirty="0" smtClean="0">
                <a:solidFill>
                  <a:srgbClr val="C00000"/>
                </a:solidFill>
                <a:latin typeface="Times New Roman" pitchFamily="18" charset="0"/>
                <a:cs typeface="Times New Roman" pitchFamily="18" charset="0"/>
              </a:rPr>
              <a:t> </a:t>
            </a:r>
            <a:r>
              <a:rPr lang="en-US" sz="2800" b="1" i="1" dirty="0" err="1" smtClean="0">
                <a:solidFill>
                  <a:srgbClr val="C00000"/>
                </a:solidFill>
                <a:latin typeface="Times New Roman" pitchFamily="18" charset="0"/>
                <a:cs typeface="Times New Roman" pitchFamily="18" charset="0"/>
              </a:rPr>
              <a:t>Viên</a:t>
            </a:r>
            <a:endParaRPr lang="en-US" sz="2800" b="1" i="1" dirty="0">
              <a:solidFill>
                <a:srgbClr val="C00000"/>
              </a:solidFill>
              <a:latin typeface="Times New Roman" pitchFamily="18" charset="0"/>
              <a:cs typeface="Times New Roman" pitchFamily="18" charset="0"/>
            </a:endParaRPr>
          </a:p>
        </p:txBody>
      </p:sp>
      <p:sp>
        <p:nvSpPr>
          <p:cNvPr id="6" name="Rectangle 5"/>
          <p:cNvSpPr/>
          <p:nvPr/>
        </p:nvSpPr>
        <p:spPr>
          <a:xfrm>
            <a:off x="4153525" y="1447800"/>
            <a:ext cx="1143262" cy="523220"/>
          </a:xfrm>
          <a:prstGeom prst="rect">
            <a:avLst/>
          </a:prstGeom>
        </p:spPr>
        <p:txBody>
          <a:bodyPr wrap="none">
            <a:spAutoFit/>
          </a:bodyPr>
          <a:lstStyle/>
          <a:p>
            <a:r>
              <a:rPr lang="en-US" sz="2800" b="1" i="1" dirty="0" smtClean="0">
                <a:solidFill>
                  <a:srgbClr val="C00000"/>
                </a:solidFill>
                <a:latin typeface="Times New Roman" pitchFamily="18" charset="0"/>
                <a:cs typeface="Times New Roman" pitchFamily="18" charset="0"/>
              </a:rPr>
              <a:t>MSSV</a:t>
            </a:r>
            <a:endParaRPr lang="en-US" sz="2800" b="1" i="1" dirty="0">
              <a:solidFill>
                <a:srgbClr val="C00000"/>
              </a:solidFill>
              <a:latin typeface="Times New Roman" pitchFamily="18" charset="0"/>
              <a:cs typeface="Times New Roman" pitchFamily="18" charset="0"/>
            </a:endParaRPr>
          </a:p>
        </p:txBody>
      </p:sp>
      <p:sp>
        <p:nvSpPr>
          <p:cNvPr id="7" name="Rectangle 6"/>
          <p:cNvSpPr/>
          <p:nvPr/>
        </p:nvSpPr>
        <p:spPr>
          <a:xfrm>
            <a:off x="6701673" y="1447800"/>
            <a:ext cx="776175" cy="523220"/>
          </a:xfrm>
          <a:prstGeom prst="rect">
            <a:avLst/>
          </a:prstGeom>
        </p:spPr>
        <p:txBody>
          <a:bodyPr wrap="none">
            <a:spAutoFit/>
          </a:bodyPr>
          <a:lstStyle/>
          <a:p>
            <a:r>
              <a:rPr lang="en-US" sz="2800" b="1" i="1" dirty="0" err="1" smtClean="0">
                <a:solidFill>
                  <a:srgbClr val="C00000"/>
                </a:solidFill>
                <a:latin typeface="Times New Roman" pitchFamily="18" charset="0"/>
                <a:cs typeface="Times New Roman" pitchFamily="18" charset="0"/>
              </a:rPr>
              <a:t>Lớp</a:t>
            </a:r>
            <a:endParaRPr lang="en-US" sz="2800" b="1" i="1" dirty="0">
              <a:solidFill>
                <a:srgbClr val="C00000"/>
              </a:solidFill>
              <a:latin typeface="Times New Roman" pitchFamily="18" charset="0"/>
              <a:cs typeface="Times New Roman" pitchFamily="18" charset="0"/>
            </a:endParaRPr>
          </a:p>
        </p:txBody>
      </p:sp>
      <p:sp>
        <p:nvSpPr>
          <p:cNvPr id="8" name="Rectangle 7"/>
          <p:cNvSpPr/>
          <p:nvPr/>
        </p:nvSpPr>
        <p:spPr>
          <a:xfrm>
            <a:off x="6486356" y="2057400"/>
            <a:ext cx="1146468" cy="369332"/>
          </a:xfrm>
          <a:prstGeom prst="rect">
            <a:avLst/>
          </a:prstGeom>
        </p:spPr>
        <p:txBody>
          <a:bodyPr wrap="none">
            <a:spAutoFit/>
          </a:bodyPr>
          <a:lstStyle/>
          <a:p>
            <a:r>
              <a:rPr lang="vi-VN" b="1" dirty="0" smtClean="0">
                <a:effectLst>
                  <a:outerShdw blurRad="38100" dist="38100" dir="2700000" algn="tl">
                    <a:srgbClr val="000000">
                      <a:alpha val="43137"/>
                    </a:srgbClr>
                  </a:outerShdw>
                </a:effectLst>
              </a:rPr>
              <a:t>DH13LN</a:t>
            </a:r>
            <a:r>
              <a:rPr lang="vi-VN" dirty="0" smtClean="0"/>
              <a:t> </a:t>
            </a:r>
            <a:endParaRPr lang="en-US" dirty="0"/>
          </a:p>
        </p:txBody>
      </p:sp>
      <p:sp>
        <p:nvSpPr>
          <p:cNvPr id="9" name="Rectangle 8"/>
          <p:cNvSpPr/>
          <p:nvPr/>
        </p:nvSpPr>
        <p:spPr>
          <a:xfrm>
            <a:off x="3988132" y="2069068"/>
            <a:ext cx="1193468" cy="369332"/>
          </a:xfrm>
          <a:prstGeom prst="rect">
            <a:avLst/>
          </a:prstGeom>
        </p:spPr>
        <p:txBody>
          <a:bodyPr wrap="none">
            <a:spAutoFit/>
          </a:bodyPr>
          <a:lstStyle/>
          <a:p>
            <a:r>
              <a:rPr lang="vi-VN" b="1" dirty="0" smtClean="0">
                <a:effectLst>
                  <a:outerShdw blurRad="38100" dist="38100" dir="2700000" algn="tl">
                    <a:srgbClr val="000000">
                      <a:alpha val="43137"/>
                    </a:srgbClr>
                  </a:outerShdw>
                </a:effectLst>
              </a:rPr>
              <a:t>13114309</a:t>
            </a:r>
            <a:endParaRPr lang="en-US" b="1" dirty="0">
              <a:effectLst>
                <a:outerShdw blurRad="38100" dist="38100" dir="2700000" algn="tl">
                  <a:srgbClr val="000000">
                    <a:alpha val="43137"/>
                  </a:srgbClr>
                </a:outerShdw>
              </a:effectLst>
            </a:endParaRPr>
          </a:p>
        </p:txBody>
      </p:sp>
      <p:sp>
        <p:nvSpPr>
          <p:cNvPr id="10" name="Rectangle 9"/>
          <p:cNvSpPr/>
          <p:nvPr/>
        </p:nvSpPr>
        <p:spPr>
          <a:xfrm>
            <a:off x="3988132" y="2514600"/>
            <a:ext cx="1193468" cy="369332"/>
          </a:xfrm>
          <a:prstGeom prst="rect">
            <a:avLst/>
          </a:prstGeom>
        </p:spPr>
        <p:txBody>
          <a:bodyPr wrap="none">
            <a:spAutoFit/>
          </a:bodyPr>
          <a:lstStyle/>
          <a:p>
            <a:r>
              <a:rPr lang="vi-VN" b="1" dirty="0" smtClean="0">
                <a:effectLst>
                  <a:outerShdw blurRad="38100" dist="38100" dir="2700000" algn="tl">
                    <a:srgbClr val="000000">
                      <a:alpha val="43137"/>
                    </a:srgbClr>
                  </a:outerShdw>
                </a:effectLst>
              </a:rPr>
              <a:t>13114350</a:t>
            </a:r>
            <a:endParaRPr lang="en-US" b="1" dirty="0">
              <a:effectLst>
                <a:outerShdw blurRad="38100" dist="38100" dir="2700000" algn="tl">
                  <a:srgbClr val="000000">
                    <a:alpha val="43137"/>
                  </a:srgbClr>
                </a:outerShdw>
              </a:effectLst>
            </a:endParaRPr>
          </a:p>
        </p:txBody>
      </p:sp>
      <p:sp>
        <p:nvSpPr>
          <p:cNvPr id="11" name="Rectangle 10"/>
          <p:cNvSpPr/>
          <p:nvPr/>
        </p:nvSpPr>
        <p:spPr>
          <a:xfrm>
            <a:off x="775480" y="2514600"/>
            <a:ext cx="2278188" cy="369332"/>
          </a:xfrm>
          <a:prstGeom prst="rect">
            <a:avLst/>
          </a:prstGeom>
        </p:spPr>
        <p:txBody>
          <a:bodyPr wrap="none">
            <a:spAutoFit/>
          </a:bodyPr>
          <a:lstStyle/>
          <a:p>
            <a:r>
              <a:rPr lang="vi-VN" b="1" dirty="0" smtClean="0">
                <a:effectLst>
                  <a:outerShdw blurRad="38100" dist="38100" dir="2700000" algn="tl">
                    <a:srgbClr val="000000">
                      <a:alpha val="43137"/>
                    </a:srgbClr>
                  </a:outerShdw>
                </a:effectLst>
                <a:latin typeface="Times New Roman" pitchFamily="18" charset="0"/>
                <a:cs typeface="Times New Roman" pitchFamily="18" charset="0"/>
              </a:rPr>
              <a:t>2</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vi-VN" b="1" dirty="0" smtClean="0">
                <a:effectLst>
                  <a:outerShdw blurRad="38100" dist="38100" dir="2700000" algn="tl">
                    <a:srgbClr val="000000">
                      <a:alpha val="43137"/>
                    </a:srgbClr>
                  </a:outerShdw>
                </a:effectLst>
                <a:latin typeface="Times New Roman" pitchFamily="18" charset="0"/>
                <a:cs typeface="Times New Roman" pitchFamily="18" charset="0"/>
              </a:rPr>
              <a:t> Phạm Phước Hiền </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Rectangle 11"/>
          <p:cNvSpPr/>
          <p:nvPr/>
        </p:nvSpPr>
        <p:spPr>
          <a:xfrm>
            <a:off x="6477000" y="2526268"/>
            <a:ext cx="1146468" cy="369332"/>
          </a:xfrm>
          <a:prstGeom prst="rect">
            <a:avLst/>
          </a:prstGeom>
        </p:spPr>
        <p:txBody>
          <a:bodyPr wrap="none">
            <a:spAutoFit/>
          </a:bodyPr>
          <a:lstStyle/>
          <a:p>
            <a:r>
              <a:rPr lang="vi-VN" b="1" dirty="0" smtClean="0">
                <a:effectLst>
                  <a:outerShdw blurRad="38100" dist="38100" dir="2700000" algn="tl">
                    <a:srgbClr val="000000">
                      <a:alpha val="43137"/>
                    </a:srgbClr>
                  </a:outerShdw>
                </a:effectLst>
              </a:rPr>
              <a:t>DH13LN </a:t>
            </a:r>
            <a:endParaRPr lang="en-US" b="1" dirty="0">
              <a:effectLst>
                <a:outerShdw blurRad="38100" dist="38100" dir="2700000" algn="tl">
                  <a:srgbClr val="000000">
                    <a:alpha val="43137"/>
                  </a:srgbClr>
                </a:outerShdw>
              </a:effectLst>
            </a:endParaRPr>
          </a:p>
        </p:txBody>
      </p:sp>
      <p:sp>
        <p:nvSpPr>
          <p:cNvPr id="13" name="Rectangle 12"/>
          <p:cNvSpPr/>
          <p:nvPr/>
        </p:nvSpPr>
        <p:spPr>
          <a:xfrm>
            <a:off x="4005252" y="2971800"/>
            <a:ext cx="1176348" cy="369332"/>
          </a:xfrm>
          <a:prstGeom prst="rect">
            <a:avLst/>
          </a:prstGeom>
        </p:spPr>
        <p:txBody>
          <a:bodyPr wrap="none">
            <a:spAutoFit/>
          </a:bodyPr>
          <a:lstStyle/>
          <a:p>
            <a:r>
              <a:rPr lang="vi-VN" b="1" dirty="0" smtClean="0">
                <a:effectLst>
                  <a:outerShdw blurRad="38100" dist="38100" dir="2700000" algn="tl">
                    <a:srgbClr val="000000">
                      <a:alpha val="43137"/>
                    </a:srgbClr>
                  </a:outerShdw>
                </a:effectLst>
              </a:rPr>
              <a:t>11146071</a:t>
            </a:r>
            <a:endParaRPr lang="en-US" b="1" dirty="0">
              <a:effectLst>
                <a:outerShdw blurRad="38100" dist="38100" dir="2700000" algn="tl">
                  <a:srgbClr val="000000">
                    <a:alpha val="43137"/>
                  </a:srgbClr>
                </a:outerShdw>
              </a:effectLst>
            </a:endParaRPr>
          </a:p>
        </p:txBody>
      </p:sp>
      <p:sp>
        <p:nvSpPr>
          <p:cNvPr id="14" name="Rectangle 13"/>
          <p:cNvSpPr/>
          <p:nvPr/>
        </p:nvSpPr>
        <p:spPr>
          <a:xfrm>
            <a:off x="798322" y="2971800"/>
            <a:ext cx="1869423"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3  </a:t>
            </a:r>
            <a:r>
              <a:rPr lang="vi-VN" b="1" dirty="0" smtClean="0">
                <a:effectLst>
                  <a:outerShdw blurRad="38100" dist="38100" dir="2700000" algn="tl">
                    <a:srgbClr val="000000">
                      <a:alpha val="43137"/>
                    </a:srgbClr>
                  </a:outerShdw>
                </a:effectLst>
                <a:latin typeface="Times New Roman" pitchFamily="18" charset="0"/>
                <a:cs typeface="Times New Roman" pitchFamily="18" charset="0"/>
              </a:rPr>
              <a:t>Võ Minh Kha </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5" name="Rectangle 14"/>
          <p:cNvSpPr/>
          <p:nvPr/>
        </p:nvSpPr>
        <p:spPr>
          <a:xfrm>
            <a:off x="6477000" y="2983468"/>
            <a:ext cx="1095236" cy="369332"/>
          </a:xfrm>
          <a:prstGeom prst="rect">
            <a:avLst/>
          </a:prstGeom>
        </p:spPr>
        <p:txBody>
          <a:bodyPr wrap="none">
            <a:spAutoFit/>
          </a:bodyPr>
          <a:lstStyle/>
          <a:p>
            <a:r>
              <a:rPr lang="vi-VN"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DH11</a:t>
            </a:r>
            <a:r>
              <a:rPr lang="vi-VN" b="1" dirty="0" smtClean="0">
                <a:latin typeface="Times New Roman" panose="02020603050405020304" pitchFamily="18" charset="0"/>
                <a:cs typeface="Times New Roman" panose="02020603050405020304" pitchFamily="18" charset="0"/>
              </a:rPr>
              <a:t>NK</a:t>
            </a:r>
            <a:endParaRPr lang="en-US" b="1" dirty="0">
              <a:latin typeface="Times New Roman" panose="02020603050405020304" pitchFamily="18" charset="0"/>
              <a:cs typeface="Times New Roman" panose="02020603050405020304" pitchFamily="18" charset="0"/>
            </a:endParaRPr>
          </a:p>
        </p:txBody>
      </p:sp>
      <p:sp>
        <p:nvSpPr>
          <p:cNvPr id="16" name="Rectangle 15"/>
          <p:cNvSpPr/>
          <p:nvPr/>
        </p:nvSpPr>
        <p:spPr>
          <a:xfrm>
            <a:off x="4000212" y="3429000"/>
            <a:ext cx="1257588" cy="369332"/>
          </a:xfrm>
          <a:prstGeom prst="rect">
            <a:avLst/>
          </a:prstGeom>
        </p:spPr>
        <p:txBody>
          <a:bodyPr wrap="none">
            <a:spAutoFit/>
          </a:bodyPr>
          <a:lstStyle/>
          <a:p>
            <a:r>
              <a:rPr lang="vi-VN" b="1" dirty="0" smtClean="0">
                <a:effectLst>
                  <a:outerShdw blurRad="38100" dist="38100" dir="2700000" algn="tl">
                    <a:srgbClr val="000000">
                      <a:alpha val="43137"/>
                    </a:srgbClr>
                  </a:outerShdw>
                </a:effectLst>
              </a:rPr>
              <a:t>13114085 </a:t>
            </a:r>
            <a:endParaRPr lang="en-US" b="1" dirty="0">
              <a:effectLst>
                <a:outerShdw blurRad="38100" dist="38100" dir="2700000" algn="tl">
                  <a:srgbClr val="000000">
                    <a:alpha val="43137"/>
                  </a:srgbClr>
                </a:outerShdw>
              </a:effectLst>
            </a:endParaRPr>
          </a:p>
        </p:txBody>
      </p:sp>
      <p:sp>
        <p:nvSpPr>
          <p:cNvPr id="17" name="Rectangle 16"/>
          <p:cNvSpPr/>
          <p:nvPr/>
        </p:nvSpPr>
        <p:spPr>
          <a:xfrm>
            <a:off x="784916" y="3440668"/>
            <a:ext cx="294087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4  </a:t>
            </a:r>
            <a:r>
              <a:rPr lang="vi-VN" b="1" dirty="0" smtClean="0">
                <a:effectLst>
                  <a:outerShdw blurRad="38100" dist="38100" dir="2700000" algn="tl">
                    <a:srgbClr val="000000">
                      <a:alpha val="43137"/>
                    </a:srgbClr>
                  </a:outerShdw>
                </a:effectLst>
                <a:latin typeface="Times New Roman" pitchFamily="18" charset="0"/>
                <a:cs typeface="Times New Roman" pitchFamily="18" charset="0"/>
              </a:rPr>
              <a:t>Nguyễn Thị Phương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Linh</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8" name="Rectangle 17"/>
          <p:cNvSpPr/>
          <p:nvPr/>
        </p:nvSpPr>
        <p:spPr>
          <a:xfrm>
            <a:off x="838200" y="3886200"/>
            <a:ext cx="1907445"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5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Trần</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Ngọc</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Phú</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9" name="Rectangle 18"/>
          <p:cNvSpPr/>
          <p:nvPr/>
        </p:nvSpPr>
        <p:spPr>
          <a:xfrm>
            <a:off x="3984580" y="3886200"/>
            <a:ext cx="112082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rPr>
              <a:t>13114105</a:t>
            </a:r>
            <a:endParaRPr lang="en-US" b="1" dirty="0">
              <a:effectLst>
                <a:outerShdw blurRad="38100" dist="38100" dir="2700000" algn="tl">
                  <a:srgbClr val="000000">
                    <a:alpha val="43137"/>
                  </a:srgbClr>
                </a:outerShdw>
              </a:effectLst>
            </a:endParaRPr>
          </a:p>
        </p:txBody>
      </p:sp>
      <p:sp>
        <p:nvSpPr>
          <p:cNvPr id="20" name="Rectangle 19"/>
          <p:cNvSpPr/>
          <p:nvPr/>
        </p:nvSpPr>
        <p:spPr>
          <a:xfrm>
            <a:off x="6477000" y="3516868"/>
            <a:ext cx="1082348"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DH13LN</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1" name="Rectangle 20"/>
          <p:cNvSpPr/>
          <p:nvPr/>
        </p:nvSpPr>
        <p:spPr>
          <a:xfrm>
            <a:off x="838200" y="4419600"/>
            <a:ext cx="194175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6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Hồ</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Trần</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Thắng</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2" name="Rectangle 21"/>
          <p:cNvSpPr/>
          <p:nvPr/>
        </p:nvSpPr>
        <p:spPr>
          <a:xfrm>
            <a:off x="4038600" y="4343400"/>
            <a:ext cx="112082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rPr>
              <a:t>13114504</a:t>
            </a:r>
            <a:endParaRPr lang="en-US" b="1" dirty="0">
              <a:effectLst>
                <a:outerShdw blurRad="38100" dist="38100" dir="2700000" algn="tl">
                  <a:srgbClr val="000000">
                    <a:alpha val="43137"/>
                  </a:srgbClr>
                </a:outerShdw>
              </a:effectLst>
            </a:endParaRPr>
          </a:p>
        </p:txBody>
      </p:sp>
      <p:sp>
        <p:nvSpPr>
          <p:cNvPr id="23" name="Rectangle 22"/>
          <p:cNvSpPr/>
          <p:nvPr/>
        </p:nvSpPr>
        <p:spPr>
          <a:xfrm>
            <a:off x="6477000" y="3974068"/>
            <a:ext cx="1082348"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DH13LN</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4" name="Rectangle 23"/>
          <p:cNvSpPr/>
          <p:nvPr/>
        </p:nvSpPr>
        <p:spPr>
          <a:xfrm>
            <a:off x="6477000" y="4419600"/>
            <a:ext cx="1107996"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DH13NK</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5" name="Rectangle 24"/>
          <p:cNvSpPr/>
          <p:nvPr/>
        </p:nvSpPr>
        <p:spPr>
          <a:xfrm>
            <a:off x="838200" y="4876800"/>
            <a:ext cx="1922642"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7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Võ</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Thanh</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 Thu</a:t>
            </a:r>
            <a:r>
              <a:rPr lang="vi-VN" b="1"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6" name="Rectangle 25"/>
          <p:cNvSpPr/>
          <p:nvPr/>
        </p:nvSpPr>
        <p:spPr>
          <a:xfrm>
            <a:off x="4038600" y="4876800"/>
            <a:ext cx="112082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rPr>
              <a:t>13114144</a:t>
            </a:r>
            <a:endParaRPr lang="en-US" b="1" dirty="0">
              <a:effectLst>
                <a:outerShdw blurRad="38100" dist="38100" dir="2700000" algn="tl">
                  <a:srgbClr val="000000">
                    <a:alpha val="43137"/>
                  </a:srgbClr>
                </a:outerShdw>
              </a:effectLst>
            </a:endParaRPr>
          </a:p>
        </p:txBody>
      </p:sp>
      <p:sp>
        <p:nvSpPr>
          <p:cNvPr id="27" name="Rectangle 26"/>
          <p:cNvSpPr/>
          <p:nvPr/>
        </p:nvSpPr>
        <p:spPr>
          <a:xfrm>
            <a:off x="6491270" y="4876800"/>
            <a:ext cx="1227968" cy="369332"/>
          </a:xfrm>
          <a:prstGeom prst="rect">
            <a:avLst/>
          </a:prstGeom>
        </p:spPr>
        <p:txBody>
          <a:bodyPr wrap="square">
            <a:spAutoFit/>
          </a:bodyPr>
          <a:lstStyle/>
          <a:p>
            <a:r>
              <a:rPr lang="en-US"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DH13LN</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8" name="Rectangle 27"/>
          <p:cNvSpPr/>
          <p:nvPr/>
        </p:nvSpPr>
        <p:spPr>
          <a:xfrm>
            <a:off x="838200" y="5334000"/>
            <a:ext cx="238809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8  </a:t>
            </a:r>
            <a:r>
              <a:rPr lang="vi-VN" b="1" dirty="0" smtClean="0">
                <a:effectLst>
                  <a:outerShdw blurRad="38100" dist="38100" dir="2700000" algn="tl">
                    <a:srgbClr val="000000">
                      <a:alpha val="43137"/>
                    </a:srgbClr>
                  </a:outerShdw>
                </a:effectLst>
                <a:latin typeface="Times New Roman" pitchFamily="18" charset="0"/>
                <a:cs typeface="Times New Roman" pitchFamily="18" charset="0"/>
              </a:rPr>
              <a:t>Nguyễn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Mạnh</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Toàn</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9" name="Rectangle 28"/>
          <p:cNvSpPr/>
          <p:nvPr/>
        </p:nvSpPr>
        <p:spPr>
          <a:xfrm>
            <a:off x="4038600" y="5334000"/>
            <a:ext cx="112082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rPr>
              <a:t>13114534</a:t>
            </a:r>
            <a:endParaRPr lang="en-US" b="1" dirty="0">
              <a:effectLst>
                <a:outerShdw blurRad="38100" dist="38100" dir="2700000" algn="tl">
                  <a:srgbClr val="000000">
                    <a:alpha val="43137"/>
                  </a:srgbClr>
                </a:outerShdw>
              </a:effectLst>
            </a:endParaRPr>
          </a:p>
        </p:txBody>
      </p:sp>
      <p:sp>
        <p:nvSpPr>
          <p:cNvPr id="30" name="Rectangle 29"/>
          <p:cNvSpPr/>
          <p:nvPr/>
        </p:nvSpPr>
        <p:spPr>
          <a:xfrm>
            <a:off x="6477000" y="5410200"/>
            <a:ext cx="1107996"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DH13NK</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1" name="Rectangle 30"/>
          <p:cNvSpPr/>
          <p:nvPr/>
        </p:nvSpPr>
        <p:spPr>
          <a:xfrm>
            <a:off x="838200" y="5867400"/>
            <a:ext cx="2389116"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9  </a:t>
            </a:r>
            <a:r>
              <a:rPr lang="vi-VN" b="1" dirty="0" smtClean="0">
                <a:effectLst>
                  <a:outerShdw blurRad="38100" dist="38100" dir="2700000" algn="tl">
                    <a:srgbClr val="000000">
                      <a:alpha val="43137"/>
                    </a:srgbClr>
                  </a:outerShdw>
                </a:effectLst>
                <a:latin typeface="Times New Roman" pitchFamily="18" charset="0"/>
                <a:cs typeface="Times New Roman" pitchFamily="18" charset="0"/>
              </a:rPr>
              <a:t>Nguyễn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Ngọc</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Trung</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2" name="Rectangle 31"/>
          <p:cNvSpPr/>
          <p:nvPr/>
        </p:nvSpPr>
        <p:spPr>
          <a:xfrm>
            <a:off x="4038600" y="5867400"/>
            <a:ext cx="112082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rPr>
              <a:t>13114546</a:t>
            </a:r>
            <a:endParaRPr lang="en-US" b="1" dirty="0">
              <a:effectLst>
                <a:outerShdw blurRad="38100" dist="38100" dir="2700000" algn="tl">
                  <a:srgbClr val="000000">
                    <a:alpha val="43137"/>
                  </a:srgbClr>
                </a:outerShdw>
              </a:effectLst>
            </a:endParaRPr>
          </a:p>
        </p:txBody>
      </p:sp>
      <p:sp>
        <p:nvSpPr>
          <p:cNvPr id="33" name="Rectangle 32"/>
          <p:cNvSpPr/>
          <p:nvPr/>
        </p:nvSpPr>
        <p:spPr>
          <a:xfrm>
            <a:off x="6492653" y="5879068"/>
            <a:ext cx="1107996"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DH13NK</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4" name="Rectangle 33"/>
          <p:cNvSpPr/>
          <p:nvPr/>
        </p:nvSpPr>
        <p:spPr>
          <a:xfrm>
            <a:off x="838200" y="6324600"/>
            <a:ext cx="2903359"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itchFamily="18" charset="0"/>
                <a:cs typeface="Times New Roman" pitchFamily="18" charset="0"/>
              </a:rPr>
              <a:t>10  </a:t>
            </a:r>
            <a:r>
              <a:rPr lang="vi-VN" b="1" dirty="0" smtClean="0">
                <a:effectLst>
                  <a:outerShdw blurRad="38100" dist="38100" dir="2700000" algn="tl">
                    <a:srgbClr val="000000">
                      <a:alpha val="43137"/>
                    </a:srgbClr>
                  </a:outerShdw>
                </a:effectLst>
                <a:latin typeface="Times New Roman" pitchFamily="18" charset="0"/>
                <a:cs typeface="Times New Roman" pitchFamily="18" charset="0"/>
              </a:rPr>
              <a:t>Nguyễn Thị </a:t>
            </a:r>
            <a:r>
              <a:rPr lang="en-US" b="1" dirty="0" smtClean="0">
                <a:effectLst>
                  <a:outerShdw blurRad="38100" dist="38100" dir="2700000" algn="tl">
                    <a:srgbClr val="000000">
                      <a:alpha val="43137"/>
                    </a:srgbClr>
                  </a:outerShdw>
                </a:effectLst>
                <a:latin typeface="Times New Roman" pitchFamily="18" charset="0"/>
                <a:cs typeface="Times New Roman" pitchFamily="18" charset="0"/>
              </a:rPr>
              <a:t>Kim </a:t>
            </a:r>
            <a:r>
              <a:rPr lang="en-US" b="1" dirty="0" err="1">
                <a:effectLst>
                  <a:outerShdw blurRad="38100" dist="38100" dir="2700000" algn="tl">
                    <a:srgbClr val="000000">
                      <a:alpha val="43137"/>
                    </a:srgbClr>
                  </a:outerShdw>
                </a:effectLst>
                <a:latin typeface="Times New Roman" pitchFamily="18" charset="0"/>
                <a:cs typeface="Times New Roman" pitchFamily="18" charset="0"/>
              </a:rPr>
              <a:t>T</a:t>
            </a:r>
            <a:r>
              <a:rPr lang="en-US" b="1" dirty="0" err="1" smtClean="0">
                <a:effectLst>
                  <a:outerShdw blurRad="38100" dist="38100" dir="2700000" algn="tl">
                    <a:srgbClr val="000000">
                      <a:alpha val="43137"/>
                    </a:srgbClr>
                  </a:outerShdw>
                </a:effectLst>
                <a:latin typeface="Times New Roman" pitchFamily="18" charset="0"/>
                <a:cs typeface="Times New Roman" pitchFamily="18" charset="0"/>
              </a:rPr>
              <a:t>uyến</a:t>
            </a:r>
            <a:r>
              <a:rPr lang="vi-VN" b="1"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en-US" b="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5" name="Rectangle 34"/>
          <p:cNvSpPr/>
          <p:nvPr/>
        </p:nvSpPr>
        <p:spPr>
          <a:xfrm>
            <a:off x="4038600" y="6336268"/>
            <a:ext cx="1120820"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rPr>
              <a:t>13114580</a:t>
            </a:r>
            <a:endParaRPr lang="en-US" b="1" dirty="0">
              <a:effectLst>
                <a:outerShdw blurRad="38100" dist="38100" dir="2700000" algn="tl">
                  <a:srgbClr val="000000">
                    <a:alpha val="43137"/>
                  </a:srgbClr>
                </a:outerShdw>
              </a:effectLst>
            </a:endParaRPr>
          </a:p>
        </p:txBody>
      </p:sp>
      <p:sp>
        <p:nvSpPr>
          <p:cNvPr id="36" name="Rectangle 35"/>
          <p:cNvSpPr/>
          <p:nvPr/>
        </p:nvSpPr>
        <p:spPr>
          <a:xfrm>
            <a:off x="6515095" y="6260068"/>
            <a:ext cx="1082348" cy="369332"/>
          </a:xfrm>
          <a:prstGeom prst="rect">
            <a:avLst/>
          </a:prstGeom>
        </p:spPr>
        <p:txBody>
          <a:bodyPr wrap="none">
            <a:spAutoFit/>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DH13LN</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990600" y="304800"/>
            <a:ext cx="3934603" cy="523220"/>
          </a:xfrm>
          <a:prstGeom prst="rect">
            <a:avLst/>
          </a:prstGeom>
        </p:spPr>
        <p:txBody>
          <a:bodyPr wrap="none">
            <a:spAutoFit/>
          </a:bodyPr>
          <a:lstStyle/>
          <a:p>
            <a:r>
              <a:rPr lang="en-US" sz="2800" b="1" dirty="0" smtClean="0">
                <a:latin typeface="Times New Roman" pitchFamily="18" charset="0"/>
                <a:cs typeface="Times New Roman" pitchFamily="18" charset="0"/>
              </a:rPr>
              <a:t>4. </a:t>
            </a:r>
            <a:r>
              <a:rPr lang="en-US" sz="2800" b="1" dirty="0" err="1" smtClean="0">
                <a:latin typeface="Times New Roman" pitchFamily="18" charset="0"/>
                <a:cs typeface="Times New Roman" pitchFamily="18" charset="0"/>
              </a:rPr>
              <a:t>Trình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độ</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văn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hóa</a:t>
            </a:r>
            <a:r>
              <a:rPr lang="en-US" sz="2800" b="1" dirty="0" smtClean="0">
                <a:latin typeface="Times New Roman" pitchFamily="18" charset="0"/>
                <a:cs typeface="Times New Roman" pitchFamily="18" charset="0"/>
              </a:rPr>
              <a:t>- y </a:t>
            </a:r>
            <a:r>
              <a:rPr lang="en-US" sz="2800" b="1" dirty="0" err="1" smtClean="0">
                <a:latin typeface="Times New Roman" pitchFamily="18" charset="0"/>
                <a:cs typeface="Times New Roman" pitchFamily="18" charset="0"/>
              </a:rPr>
              <a:t>tế</a:t>
            </a:r>
            <a:endParaRPr lang="en-US" sz="2800" dirty="0">
              <a:latin typeface="Times New Roman" pitchFamily="18" charset="0"/>
              <a:cs typeface="Times New Roman" pitchFamily="18" charset="0"/>
            </a:endParaRPr>
          </a:p>
        </p:txBody>
      </p:sp>
      <p:sp>
        <p:nvSpPr>
          <p:cNvPr id="5" name="Rectangle 4"/>
          <p:cNvSpPr/>
          <p:nvPr/>
        </p:nvSpPr>
        <p:spPr>
          <a:xfrm>
            <a:off x="457200" y="1524000"/>
            <a:ext cx="8382000" cy="3785652"/>
          </a:xfrm>
          <a:prstGeom prst="rect">
            <a:avLst/>
          </a:prstGeom>
        </p:spPr>
        <p:txBody>
          <a:bodyPr wrap="square">
            <a:spAutoFit/>
          </a:bodyPr>
          <a:lstStyle/>
          <a:p>
            <a:pPr>
              <a:buFont typeface="Arial" pitchFamily="34" charset="0"/>
              <a:buChar char="•"/>
            </a:pPr>
            <a:r>
              <a:rPr lang="vi-VN" sz="2400" dirty="0" smtClean="0">
                <a:latin typeface="Times New Roman" pitchFamily="18" charset="0"/>
                <a:cs typeface="Times New Roman" pitchFamily="18" charset="0"/>
              </a:rPr>
              <a:t>Một thách thức to lớn nữa của khu vực nông thôn là sức ép trong chi tiêu cho giáo dục, áp lực của tình trạng gia tăng ô nhiễm và suy thoái môi trường đến mức báo động.</a:t>
            </a:r>
          </a:p>
          <a:p>
            <a:pPr>
              <a:buFont typeface="Arial" pitchFamily="34" charset="0"/>
              <a:buChar char="•"/>
            </a:pPr>
            <a:r>
              <a:rPr lang="vi-VN" sz="2400" dirty="0" smtClean="0">
                <a:latin typeface="Times New Roman" pitchFamily="18" charset="0"/>
                <a:cs typeface="Times New Roman" pitchFamily="18" charset="0"/>
              </a:rPr>
              <a:t> Làng nghề và các khu công nghiệp nông thôn gây ô nhiễm đất, nước và không khí rất nặng, làm suy thoái tài nguyên môi trường do khai thác tự phát, không theo quan điểm phát triển kinh tế - xã hội bền vững.</a:t>
            </a:r>
          </a:p>
          <a:p>
            <a:pPr>
              <a:buFont typeface="Arial" pitchFamily="34" charset="0"/>
              <a:buChar char="•"/>
            </a:pPr>
            <a:r>
              <a:rPr lang="vi-VN" sz="2400" dirty="0" smtClean="0">
                <a:latin typeface="Times New Roman" pitchFamily="18" charset="0"/>
                <a:cs typeface="Times New Roman" pitchFamily="18" charset="0"/>
              </a:rPr>
              <a:t> Khu vực đô thị - công nghiệp là nguồn gây ô nhiễm và suy thoái môi trường nặng nề hơn và cư dân ven đô lại là những người trực tiếp chịu hậu quả.</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Bottom)">
                                      <p:cBhvr>
                                        <p:cTn id="7" dur="500"/>
                                        <p:tgtEl>
                                          <p:spTgt spid="5">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slide(fromBottom)">
                                      <p:cBhvr>
                                        <p:cTn id="10" dur="500"/>
                                        <p:tgtEl>
                                          <p:spTgt spid="5">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slide(fromBottom)">
                                      <p:cBhvr>
                                        <p:cTn id="1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838200"/>
            <a:ext cx="9144000" cy="523220"/>
          </a:xfrm>
          <a:prstGeom prst="rect">
            <a:avLst/>
          </a:prstGeom>
        </p:spPr>
        <p:txBody>
          <a:bodyPr wrap="square">
            <a:spAutoFit/>
          </a:bodyPr>
          <a:lstStyle/>
          <a:p>
            <a:r>
              <a:rPr lang="en-US" sz="2800" b="1" dirty="0" smtClean="0">
                <a:latin typeface="Times New Roman" pitchFamily="18" charset="0"/>
                <a:cs typeface="Times New Roman" pitchFamily="18" charset="0"/>
              </a:rPr>
              <a:t>5.Tỷ </a:t>
            </a:r>
            <a:r>
              <a:rPr lang="en-US" sz="2800" b="1" dirty="0" err="1">
                <a:latin typeface="Times New Roman" pitchFamily="18" charset="0"/>
                <a:cs typeface="Times New Roman" pitchFamily="18" charset="0"/>
              </a:rPr>
              <a:t>lệ</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hộ</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nghèo</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đói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Tiêu</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chuẩn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VN </a:t>
            </a:r>
            <a:r>
              <a:rPr lang="en-US" sz="2800" b="1" dirty="0" err="1" smtClean="0">
                <a:latin typeface="Times New Roman" pitchFamily="18" charset="0"/>
                <a:cs typeface="Times New Roman" pitchFamily="18" charset="0"/>
              </a:rPr>
              <a:t>khác</a:t>
            </a:r>
            <a:r>
              <a:rPr lang="en-US" sz="2800" b="1" dirty="0" smtClean="0">
                <a:latin typeface="Times New Roman" pitchFamily="18" charset="0"/>
                <a:cs typeface="Times New Roman" pitchFamily="18" charset="0"/>
              </a:rPr>
              <a:t> LHQ </a:t>
            </a:r>
            <a:endParaRPr lang="en-US" sz="2800" b="1" dirty="0">
              <a:latin typeface="Times New Roman" pitchFamily="18" charset="0"/>
              <a:cs typeface="Times New Roman" pitchFamily="18" charset="0"/>
            </a:endParaRPr>
          </a:p>
        </p:txBody>
      </p:sp>
      <p:sp>
        <p:nvSpPr>
          <p:cNvPr id="5" name="Rectangle 4"/>
          <p:cNvSpPr/>
          <p:nvPr/>
        </p:nvSpPr>
        <p:spPr>
          <a:xfrm>
            <a:off x="533400" y="2590800"/>
            <a:ext cx="8382000" cy="3477875"/>
          </a:xfrm>
          <a:prstGeom prst="rect">
            <a:avLst/>
          </a:prstGeom>
        </p:spPr>
        <p:txBody>
          <a:bodyPr wrap="square">
            <a:spAutoFit/>
          </a:bodyPr>
          <a:lstStyle/>
          <a:p>
            <a:r>
              <a:rPr lang="en-US" sz="20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n</a:t>
            </a:r>
            <a:r>
              <a:rPr lang="vi-VN" sz="2800" dirty="0">
                <a:latin typeface="Times New Roman" pitchFamily="18" charset="0"/>
                <a:cs typeface="Times New Roman" pitchFamily="18" charset="0"/>
              </a:rPr>
              <a:t>ăm 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xóa</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đói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nghèo</a:t>
            </a:r>
            <a:r>
              <a:rPr lang="en-US" sz="2800" dirty="0">
                <a:latin typeface="Times New Roman" pitchFamily="18" charset="0"/>
                <a:cs typeface="Times New Roman" pitchFamily="18" charset="0"/>
              </a:rPr>
              <a:t> t</a:t>
            </a:r>
            <a:r>
              <a:rPr lang="vi-VN" sz="2800" dirty="0">
                <a:latin typeface="Times New Roman" pitchFamily="18" charset="0"/>
                <a:cs typeface="Times New Roman" pitchFamily="18" charset="0"/>
              </a:rPr>
              <a:t>ỷ lệ hộ nghèo giảm nhưng không vững chắc</a:t>
            </a:r>
            <a:endParaRPr lang="en-US" sz="2800" dirty="0">
              <a:latin typeface="Times New Roman" pitchFamily="18" charset="0"/>
              <a:cs typeface="Times New Roman" pitchFamily="18" charset="0"/>
            </a:endParaRPr>
          </a:p>
          <a:p>
            <a:r>
              <a:rPr lang="en-US" sz="2800" dirty="0" err="1">
                <a:latin typeface="Times New Roman" pitchFamily="18" charset="0"/>
                <a:cs typeface="Times New Roman" pitchFamily="18" charset="0"/>
              </a:rPr>
              <a:t>Tỷ</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nghèo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yếu</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yếu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khắc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tầng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kém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mún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khai</a:t>
            </a:r>
            <a:r>
              <a:rPr lang="en-US" sz="2800" dirty="0">
                <a:latin typeface="Times New Roman" pitchFamily="18" charset="0"/>
                <a:cs typeface="Times New Roman" pitchFamily="18" charset="0"/>
              </a:rPr>
              <a:t>.</a:t>
            </a:r>
          </a:p>
          <a:p>
            <a:endParaRPr lang="en-US" sz="2400" dirty="0">
              <a:latin typeface="Times New Roman" pitchFamily="18" charset="0"/>
              <a:cs typeface="Times New Roman" pitchFamily="18" charset="0"/>
            </a:endParaRPr>
          </a:p>
        </p:txBody>
      </p:sp>
      <p:sp>
        <p:nvSpPr>
          <p:cNvPr id="7" name="Rectangle 6"/>
          <p:cNvSpPr/>
          <p:nvPr/>
        </p:nvSpPr>
        <p:spPr>
          <a:xfrm>
            <a:off x="609600" y="1676400"/>
            <a:ext cx="4389984" cy="461665"/>
          </a:xfrm>
          <a:prstGeom prst="rect">
            <a:avLst/>
          </a:prstGeom>
        </p:spPr>
        <p:txBody>
          <a:bodyPr wrap="none">
            <a:spAutoFit/>
          </a:bodyPr>
          <a:lstStyle/>
          <a:p>
            <a:r>
              <a:rPr lang="en-US" sz="2400" b="1" dirty="0" err="1" smtClean="0">
                <a:solidFill>
                  <a:schemeClr val="accent6">
                    <a:lumMod val="75000"/>
                  </a:schemeClr>
                </a:solidFill>
                <a:latin typeface="Times New Roman" pitchFamily="18" charset="0"/>
                <a:cs typeface="Times New Roman" pitchFamily="18" charset="0"/>
              </a:rPr>
              <a:t>a.Tỷ</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lệ</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hộ</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nghèo</a:t>
            </a:r>
            <a:r>
              <a:rPr lang="en-US" sz="2400" b="1" dirty="0" smtClean="0">
                <a:solidFill>
                  <a:schemeClr val="accent6">
                    <a:lumMod val="75000"/>
                  </a:schemeClr>
                </a:solidFill>
                <a:latin typeface="Times New Roman" pitchFamily="18" charset="0"/>
                <a:cs typeface="Times New Roman" pitchFamily="18" charset="0"/>
              </a:rPr>
              <a:t> </a:t>
            </a:r>
            <a:r>
              <a:rPr lang="en-US" sz="2400" b="1" dirty="0" err="1" smtClean="0">
                <a:solidFill>
                  <a:schemeClr val="accent6">
                    <a:lumMod val="75000"/>
                  </a:schemeClr>
                </a:solidFill>
                <a:latin typeface="Times New Roman" pitchFamily="18" charset="0"/>
                <a:cs typeface="Times New Roman" pitchFamily="18" charset="0"/>
              </a:rPr>
              <a:t>đói</a:t>
            </a:r>
            <a:r>
              <a:rPr lang="en-US" sz="2400" b="1" dirty="0" smtClean="0">
                <a:solidFill>
                  <a:schemeClr val="accent6">
                    <a:lumMod val="75000"/>
                  </a:schemeClr>
                </a:solidFill>
                <a:latin typeface="Times New Roman" pitchFamily="18" charset="0"/>
                <a:cs typeface="Times New Roman" pitchFamily="18" charset="0"/>
              </a:rPr>
              <a:t> ở </a:t>
            </a:r>
            <a:r>
              <a:rPr lang="en-US" sz="2400" b="1" dirty="0" err="1" smtClean="0">
                <a:solidFill>
                  <a:schemeClr val="accent6">
                    <a:lumMod val="75000"/>
                  </a:schemeClr>
                </a:solidFill>
                <a:latin typeface="Times New Roman" pitchFamily="18" charset="0"/>
                <a:cs typeface="Times New Roman" pitchFamily="18" charset="0"/>
              </a:rPr>
              <a:t>Việt</a:t>
            </a:r>
            <a:r>
              <a:rPr lang="en-US" sz="2400" b="1" dirty="0" smtClean="0">
                <a:solidFill>
                  <a:schemeClr val="accent6">
                    <a:lumMod val="75000"/>
                  </a:schemeClr>
                </a:solidFill>
                <a:latin typeface="Times New Roman" pitchFamily="18" charset="0"/>
                <a:cs typeface="Times New Roman" pitchFamily="18" charset="0"/>
              </a:rPr>
              <a:t> Nam</a:t>
            </a:r>
            <a:endParaRPr lang="en-US" sz="2400" b="1" dirty="0">
              <a:solidFill>
                <a:schemeClr val="accent6">
                  <a:lumMod val="75000"/>
                </a:schemeClr>
              </a:solidFill>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ngheo-896326-1368798445-500x0-9103-13929"/>
          <p:cNvPicPr>
            <a:picLocks noChangeAspect="1" noChangeArrowheads="1"/>
          </p:cNvPicPr>
          <p:nvPr/>
        </p:nvPicPr>
        <p:blipFill>
          <a:blip r:embed="rId2"/>
          <a:srcRect/>
          <a:stretch>
            <a:fillRect/>
          </a:stretch>
        </p:blipFill>
        <p:spPr bwMode="auto">
          <a:xfrm>
            <a:off x="357158" y="428604"/>
            <a:ext cx="8101042" cy="4752996"/>
          </a:xfrm>
          <a:prstGeom prst="rect">
            <a:avLst/>
          </a:prstGeom>
          <a:noFill/>
        </p:spPr>
      </p:pic>
      <p:sp>
        <p:nvSpPr>
          <p:cNvPr id="5" name="Rectangle 4"/>
          <p:cNvSpPr/>
          <p:nvPr/>
        </p:nvSpPr>
        <p:spPr>
          <a:xfrm>
            <a:off x="2590800" y="5562600"/>
            <a:ext cx="3733800" cy="646331"/>
          </a:xfrm>
          <a:prstGeom prst="rect">
            <a:avLst/>
          </a:prstGeom>
        </p:spPr>
        <p:txBody>
          <a:bodyPr wrap="square">
            <a:spAutoFit/>
          </a:bodyPr>
          <a:lstStyle/>
          <a:p>
            <a:r>
              <a:rPr lang="en-US" sz="3600" b="1" dirty="0" err="1" smtClean="0">
                <a:latin typeface="Times New Roman" pitchFamily="18" charset="0"/>
                <a:cs typeface="Times New Roman" pitchFamily="18" charset="0"/>
              </a:rPr>
              <a:t>Không</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có</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nhà</a:t>
            </a:r>
            <a:r>
              <a:rPr lang="en-US" sz="3600" b="1" dirty="0" smtClean="0">
                <a:latin typeface="Times New Roman" pitchFamily="18" charset="0"/>
                <a:cs typeface="Times New Roman" pitchFamily="18" charset="0"/>
              </a:rPr>
              <a:t> ở</a:t>
            </a:r>
            <a:endParaRPr lang="en-US" sz="3600" b="1" dirty="0"/>
          </a:p>
        </p:txBody>
      </p:sp>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609600" y="152400"/>
            <a:ext cx="3645550" cy="523220"/>
          </a:xfrm>
          <a:prstGeom prst="rect">
            <a:avLst/>
          </a:prstGeom>
        </p:spPr>
        <p:txBody>
          <a:bodyPr wrap="none">
            <a:spAutoFit/>
          </a:bodyPr>
          <a:lstStyle/>
          <a:p>
            <a:pPr>
              <a:buFont typeface="Wingdings" pitchFamily="2" charset="2"/>
              <a:buChar char="v"/>
            </a:pPr>
            <a:r>
              <a:rPr lang="en-US" sz="2800" b="1" dirty="0" err="1">
                <a:latin typeface="Times New Roman" pitchFamily="18" charset="0"/>
                <a:cs typeface="Times New Roman" pitchFamily="18" charset="0"/>
              </a:rPr>
              <a:t>Nguyên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nhân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lịch</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sử</a:t>
            </a:r>
            <a:endParaRPr lang="en-US" sz="2800" dirty="0">
              <a:latin typeface="Times New Roman" pitchFamily="18" charset="0"/>
              <a:cs typeface="Times New Roman" pitchFamily="18" charset="0"/>
            </a:endParaRPr>
          </a:p>
        </p:txBody>
      </p:sp>
      <p:sp>
        <p:nvSpPr>
          <p:cNvPr id="5" name="Rectangle 4"/>
          <p:cNvSpPr/>
          <p:nvPr/>
        </p:nvSpPr>
        <p:spPr>
          <a:xfrm>
            <a:off x="381000" y="914400"/>
            <a:ext cx="3666132" cy="461665"/>
          </a:xfrm>
          <a:prstGeom prst="rect">
            <a:avLst/>
          </a:prstGeom>
        </p:spPr>
        <p:txBody>
          <a:bodyPr wrap="none">
            <a:spAutoFit/>
          </a:bodyPr>
          <a:lstStyle/>
          <a:p>
            <a:pPr>
              <a:buFont typeface="Wingdings" pitchFamily="2" charset="2"/>
              <a:buChar char="Ø"/>
            </a:pPr>
            <a:r>
              <a:rPr lang="en-US" sz="2400" i="1" dirty="0" err="1" smtClean="0">
                <a:latin typeface="Times New Roman" pitchFamily="18" charset="0"/>
                <a:cs typeface="Times New Roman" pitchFamily="18" charset="0"/>
              </a:rPr>
              <a:t>Nguyên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nhân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khách</a:t>
            </a:r>
            <a:r>
              <a:rPr lang="en-US" sz="2400" i="1" dirty="0" smtClean="0">
                <a:latin typeface="Times New Roman" pitchFamily="18" charset="0"/>
                <a:cs typeface="Times New Roman" pitchFamily="18" charset="0"/>
              </a:rPr>
              <a:t> </a:t>
            </a:r>
            <a:r>
              <a:rPr lang="en-US" sz="2400" i="1" dirty="0" err="1">
                <a:latin typeface="Times New Roman" pitchFamily="18" charset="0"/>
                <a:cs typeface="Times New Roman" pitchFamily="18" charset="0"/>
              </a:rPr>
              <a:t>quan</a:t>
            </a:r>
            <a:endParaRPr lang="en-US" sz="2400" i="1" dirty="0">
              <a:latin typeface="Times New Roman" pitchFamily="18" charset="0"/>
              <a:cs typeface="Times New Roman" pitchFamily="18" charset="0"/>
            </a:endParaRPr>
          </a:p>
        </p:txBody>
      </p:sp>
      <p:sp>
        <p:nvSpPr>
          <p:cNvPr id="24577" name="Rectangle 1"/>
          <p:cNvSpPr>
            <a:spLocks noChangeArrowheads="1"/>
          </p:cNvSpPr>
          <p:nvPr/>
        </p:nvSpPr>
        <p:spPr bwMode="auto">
          <a:xfrm>
            <a:off x="228600" y="1600200"/>
            <a:ext cx="8001000"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71438" defTabSz="914400" rtl="0" eaLnBrk="1" fontAlgn="base" latinLnBrk="0" hangingPunct="1">
              <a:lnSpc>
                <a:spcPct val="100000"/>
              </a:lnSpc>
              <a:spcBef>
                <a:spcPct val="0"/>
              </a:spcBef>
              <a:spcAft>
                <a:spcPct val="0"/>
              </a:spcAft>
              <a:buClrTx/>
              <a:buSzTx/>
              <a:buFontTx/>
              <a:buChar char="•"/>
              <a:tabLst>
                <a:tab pos="457200" algn="l"/>
              </a:tabLst>
            </a:pP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Việt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Nam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là</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một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nước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nông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lạc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hậu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vừa</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trải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qua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một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cuộc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chiến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tranh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lâu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dài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và</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gian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khổ</a:t>
            </a:r>
            <a:r>
              <a:rPr lang="en-US" sz="2000" dirty="0" smtClean="0">
                <a:latin typeface="Times New Roman" pitchFamily="18" charset="0"/>
                <a:ea typeface="Calibri" pitchFamily="34" charset="0"/>
                <a:cs typeface="Times New Roman" pitchFamily="18" charset="0"/>
              </a:rPr>
              <a:t>.</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71438" defTabSz="914400" rtl="0" eaLnBrk="0" fontAlgn="base" latinLnBrk="0" hangingPunct="0">
              <a:lnSpc>
                <a:spcPct val="100000"/>
              </a:lnSpc>
              <a:spcBef>
                <a:spcPct val="0"/>
              </a:spcBef>
              <a:spcAft>
                <a:spcPct val="0"/>
              </a:spcAft>
              <a:buClrTx/>
              <a:buSzTx/>
              <a:buFontTx/>
              <a:buChar char="•"/>
              <a:tabLst>
                <a:tab pos="457200" algn="l"/>
              </a:tabLst>
            </a:pP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Chính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sách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nhà</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nước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thất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bại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việc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áp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dụng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chính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sách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tập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thể</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hóa</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nông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cải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tạo</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công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thương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và</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chính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sách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giá</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lương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tiền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đã</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đem</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lại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kết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quả</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xấu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cho</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nền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kinh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tế</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71438" defTabSz="914400" rtl="0" eaLnBrk="0" fontAlgn="base" latinLnBrk="0" hangingPunct="0">
              <a:lnSpc>
                <a:spcPct val="100000"/>
              </a:lnSpc>
              <a:spcBef>
                <a:spcPct val="0"/>
              </a:spcBef>
              <a:spcAft>
                <a:spcPct val="0"/>
              </a:spcAft>
              <a:buClrTx/>
              <a:buSzTx/>
              <a:buFontTx/>
              <a:buChar char="•"/>
              <a:tabLst>
                <a:tab pos="457200" algn="l"/>
              </a:tabLst>
            </a:pP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en-US" sz="2000" dirty="0" err="1">
                <a:latin typeface="Times New Roman" pitchFamily="18" charset="0"/>
                <a:ea typeface="Calibri" pitchFamily="34" charset="0"/>
                <a:cs typeface="Times New Roman" pitchFamily="18" charset="0"/>
              </a:rPr>
              <a:t>V</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iệc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áp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dụng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chế</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độ</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sở</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hữu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toàn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dân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sở</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hữu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nhà</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nước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và</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tập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thể</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của</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các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tư</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liệu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sản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xuất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chủ</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yếu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trong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một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thời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gian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dài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đã</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làm</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thui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chột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động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lực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sản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xuất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71438" defTabSz="914400" rtl="0" eaLnBrk="0" fontAlgn="base" latinLnBrk="0" hangingPunct="0">
              <a:lnSpc>
                <a:spcPct val="100000"/>
              </a:lnSpc>
              <a:spcBef>
                <a:spcPct val="0"/>
              </a:spcBef>
              <a:spcAft>
                <a:spcPct val="0"/>
              </a:spcAft>
              <a:buClrTx/>
              <a:buSzTx/>
              <a:buFontTx/>
              <a:buChar char="•"/>
              <a:tabLst>
                <a:tab pos="457200" algn="l"/>
              </a:tabLst>
            </a:pP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lang="en-US" sz="2000" dirty="0" err="1">
                <a:latin typeface="Times New Roman" pitchFamily="18" charset="0"/>
                <a:ea typeface="Calibri" pitchFamily="34" charset="0"/>
                <a:cs typeface="Times New Roman" pitchFamily="18" charset="0"/>
              </a:rPr>
              <a:t>C</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ắt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rời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sản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xuất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với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thị</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trường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sản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xuất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nông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đơn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điệu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công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thiếu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hiệu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quả</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thương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tư</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nhân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lụi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tàn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thương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quốc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doanh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thiếu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hàng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hàng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hóa</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làm</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nhập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đa</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số</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bộ</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phận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giảm</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sút</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trong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khi</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dân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số</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tăng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cao</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71438" defTabSz="914400" rtl="0" eaLnBrk="0" fontAlgn="base" latinLnBrk="0" hangingPunct="0">
              <a:lnSpc>
                <a:spcPct val="100000"/>
              </a:lnSpc>
              <a:spcBef>
                <a:spcPct val="0"/>
              </a:spcBef>
              <a:spcAft>
                <a:spcPct val="0"/>
              </a:spcAft>
              <a:buClrTx/>
              <a:buSzTx/>
              <a:buFontTx/>
              <a:buChar char="•"/>
              <a:tabLst>
                <a:tab pos="457200" algn="l"/>
              </a:tabLst>
            </a:pP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Lao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động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dư</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thừa</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ở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nông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thôn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không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được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khuyến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khích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ra</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thành</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thị</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lao</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động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không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được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đào</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tạo</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để</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chuyển</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sang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khu</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vực</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công</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0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71438" defTabSz="914400" rtl="0" eaLnBrk="0" fontAlgn="base" latinLnBrk="0" hangingPunct="0">
              <a:lnSpc>
                <a:spcPct val="100000"/>
              </a:lnSpc>
              <a:spcBef>
                <a:spcPct val="0"/>
              </a:spcBef>
              <a:spcAft>
                <a:spcPct val="0"/>
              </a:spcAft>
              <a:buClrTx/>
              <a:buSzTx/>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Thất</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tăng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cao</a:t>
            </a:r>
            <a:endParaRPr kumimoji="0" lang="en-US" sz="2400" i="0" u="none" strike="noStrike" cap="none" normalizeH="0" baseline="0" dirty="0" smtClean="0">
              <a:ln>
                <a:noFill/>
              </a:ln>
              <a:solidFill>
                <a:schemeClr val="tx1"/>
              </a:solidFill>
              <a:effectLst/>
              <a:latin typeface="Times New Roman" pitchFamily="18" charset="0"/>
              <a:cs typeface="Times New Roman" pitchFamily="18" charset="0"/>
            </a:endParaRPr>
          </a:p>
        </p:txBody>
      </p:sp>
      <p:cxnSp>
        <p:nvCxnSpPr>
          <p:cNvPr id="7" name="Straight Connector 6"/>
          <p:cNvCxnSpPr/>
          <p:nvPr/>
        </p:nvCxnSpPr>
        <p:spPr>
          <a:xfrm rot="5400000" flipH="1" flipV="1">
            <a:off x="457200" y="6096000"/>
            <a:ext cx="1588" cy="1588"/>
          </a:xfrm>
          <a:prstGeom prst="line">
            <a:avLst/>
          </a:prstGeom>
        </p:spPr>
        <p:style>
          <a:lnRef idx="1">
            <a:schemeClr val="accent1"/>
          </a:lnRef>
          <a:fillRef idx="0">
            <a:schemeClr val="accent1"/>
          </a:fillRef>
          <a:effectRef idx="0">
            <a:schemeClr val="accent1"/>
          </a:effectRef>
          <a:fontRef idx="minor">
            <a:schemeClr val="tx1"/>
          </a:fontRef>
        </p:style>
      </p:cxnSp>
      <p:sp>
        <p:nvSpPr>
          <p:cNvPr id="16" name="Right Arrow 15"/>
          <p:cNvSpPr/>
          <p:nvPr/>
        </p:nvSpPr>
        <p:spPr>
          <a:xfrm>
            <a:off x="457200" y="6096000"/>
            <a:ext cx="4572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533400" y="228600"/>
            <a:ext cx="632460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71438" algn="l" defTabSz="914400" rtl="0" eaLnBrk="1" fontAlgn="base" latinLnBrk="0" hangingPunct="1">
              <a:lnSpc>
                <a:spcPct val="100000"/>
              </a:lnSpc>
              <a:spcBef>
                <a:spcPct val="0"/>
              </a:spcBef>
              <a:spcAft>
                <a:spcPct val="0"/>
              </a:spcAft>
              <a:buClrTx/>
              <a:buSzTx/>
              <a:buFont typeface="Wingdings" pitchFamily="2" charset="2"/>
              <a:buChar char="Ø"/>
              <a:tabLst/>
            </a:pP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8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Nguyên</a:t>
            </a: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8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nhân</a:t>
            </a: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8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chủ</a:t>
            </a:r>
            <a:r>
              <a:rPr kumimoji="0" lang="en-US"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8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quan</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54" name="Rectangle 2"/>
          <p:cNvSpPr>
            <a:spLocks noChangeArrowheads="1"/>
          </p:cNvSpPr>
          <p:nvPr/>
        </p:nvSpPr>
        <p:spPr bwMode="auto">
          <a:xfrm>
            <a:off x="304800" y="1219200"/>
            <a:ext cx="8382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71438" fontAlgn="base">
              <a:spcBef>
                <a:spcPct val="0"/>
              </a:spcBef>
              <a:spcAft>
                <a:spcPct val="0"/>
              </a:spcAft>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Sai</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lệch</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thống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kê</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eaLnBrk="0" fontAlgn="base" hangingPunct="0">
              <a:spcBef>
                <a:spcPct val="0"/>
              </a:spcBef>
              <a:spcAft>
                <a:spcPct val="0"/>
              </a:spcAft>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Việt</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Nam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là</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nước</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nông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đến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năm</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2004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vẫn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còn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74,1%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dân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sống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ở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nông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thôn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eaLnBrk="0" fontAlgn="base" hangingPunct="0">
              <a:spcBef>
                <a:spcPct val="0"/>
              </a:spcBef>
              <a:spcAft>
                <a:spcPct val="0"/>
              </a:spcAft>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Người</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dân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còn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chịu</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nhiều</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rủi</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ro</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trong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cuộc</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sống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sản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xuất</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eaLnBrk="0" fontAlgn="base" hangingPunct="0">
              <a:spcBef>
                <a:spcPct val="0"/>
              </a:spcBef>
              <a:spcAft>
                <a:spcPct val="0"/>
              </a:spcAft>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Nền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kinh</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tế</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phát</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triển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không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bền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vững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eaLnBrk="0" fontAlgn="base" hangingPunct="0">
              <a:spcBef>
                <a:spcPct val="0"/>
              </a:spcBef>
              <a:spcAft>
                <a:spcPct val="0"/>
              </a:spcAft>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Sự</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chênh</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lệch</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lớn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giữa</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các</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vùng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miền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thành</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thị</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và</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nông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thôn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giữa</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các</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dân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tộc</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cao</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0" marR="0" lvl="0" indent="71438" algn="l" defTabSz="914400" rtl="0" eaLnBrk="0" fontAlgn="base" latinLnBrk="0" hangingPunct="0">
              <a:lnSpc>
                <a:spcPct val="100000"/>
              </a:lnSpc>
              <a:spcBef>
                <a:spcPct val="0"/>
              </a:spcBef>
              <a:spcAft>
                <a:spcPct val="0"/>
              </a:spcAft>
              <a:buClrTx/>
              <a:buSzTx/>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Môi</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trường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bị</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hủy</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hoại</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trong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khi</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đa</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số</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người</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nghèo</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lại</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sống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nhờ</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vào</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nông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nghiệp</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0" marR="0" lvl="0" indent="71438" algn="l" defTabSz="914400" rtl="0" eaLnBrk="0" fontAlgn="base" latinLnBrk="0" hangingPunct="0">
              <a:lnSpc>
                <a:spcPct val="100000"/>
              </a:lnSpc>
              <a:spcBef>
                <a:spcPct val="0"/>
              </a:spcBef>
              <a:spcAft>
                <a:spcPct val="0"/>
              </a:spcAft>
              <a:buClrTx/>
              <a:buSzTx/>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Hiệu</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năng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quản</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lý</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chính</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phủ</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thấp</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0" marR="0" lvl="0" indent="71438" algn="l" defTabSz="914400" rtl="0" eaLnBrk="0" fontAlgn="base" latinLnBrk="0" hangingPunct="0">
              <a:lnSpc>
                <a:spcPct val="100000"/>
              </a:lnSpc>
              <a:spcBef>
                <a:spcPct val="0"/>
              </a:spcBef>
              <a:spcAft>
                <a:spcPct val="0"/>
              </a:spcAft>
              <a:buClrTx/>
              <a:buSzTx/>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Tốc</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độ</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giảm</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nghèo</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không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đồng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đều</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giữa</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các</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vùng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và</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có</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xu</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hướng</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chậm</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lại</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oAutofit/>
          </a:bodyPr>
          <a:lstStyle/>
          <a:p>
            <a:r>
              <a:rPr lang="en-US" sz="3600" b="1" dirty="0" err="1" smtClean="0">
                <a:latin typeface="Times New Roman" pitchFamily="18" charset="0"/>
                <a:cs typeface="Times New Roman" pitchFamily="18" charset="0"/>
              </a:rPr>
              <a:t>Chính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sách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xóa</a:t>
            </a:r>
            <a:r>
              <a:rPr lang="en-US" sz="3600" b="1" dirty="0" smtClean="0">
                <a:latin typeface="Times New Roman" pitchFamily="18" charset="0"/>
                <a:cs typeface="Times New Roman" pitchFamily="18" charset="0"/>
              </a:rPr>
              <a:t> </a:t>
            </a:r>
            <a:r>
              <a:rPr lang="vi-VN" sz="3600" b="1" dirty="0" smtClean="0">
                <a:latin typeface="Times New Roman" pitchFamily="18" charset="0"/>
                <a:cs typeface="Times New Roman" pitchFamily="18" charset="0"/>
              </a:rPr>
              <a:t>đói</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giảm</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nghèo</a:t>
            </a:r>
            <a:r>
              <a:rPr lang="en-US" sz="3600" b="1" dirty="0" smtClean="0">
                <a:latin typeface="Times New Roman" pitchFamily="18" charset="0"/>
                <a:cs typeface="Times New Roman" pitchFamily="18" charset="0"/>
              </a:rPr>
              <a:t> ở </a:t>
            </a:r>
            <a:r>
              <a:rPr lang="en-US" sz="3600" b="1" dirty="0" err="1" smtClean="0">
                <a:latin typeface="Times New Roman" pitchFamily="18" charset="0"/>
                <a:cs typeface="Times New Roman" pitchFamily="18" charset="0"/>
              </a:rPr>
              <a:t>Việt</a:t>
            </a:r>
            <a:r>
              <a:rPr lang="en-US" sz="3600" b="1" dirty="0" smtClean="0">
                <a:latin typeface="Times New Roman" pitchFamily="18" charset="0"/>
                <a:cs typeface="Times New Roman" pitchFamily="18" charset="0"/>
              </a:rPr>
              <a:t> Nam </a:t>
            </a:r>
            <a:r>
              <a:rPr lang="en-US" sz="3600" b="1" dirty="0" err="1" smtClean="0">
                <a:latin typeface="Times New Roman" pitchFamily="18" charset="0"/>
                <a:cs typeface="Times New Roman" pitchFamily="18" charset="0"/>
              </a:rPr>
              <a:t>và</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thành</a:t>
            </a:r>
            <a:r>
              <a:rPr lang="en-US" sz="3600" b="1" dirty="0" smtClean="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quả</a:t>
            </a:r>
            <a:endParaRPr lang="en-US" sz="3600" b="1" dirty="0"/>
          </a:p>
        </p:txBody>
      </p:sp>
      <p:pic>
        <p:nvPicPr>
          <p:cNvPr id="5" name="Content Placeholder 4" descr="Untitled.jpg"/>
          <p:cNvPicPr>
            <a:picLocks noGrp="1" noChangeAspect="1"/>
          </p:cNvPicPr>
          <p:nvPr>
            <p:ph idx="1"/>
          </p:nvPr>
        </p:nvPicPr>
        <p:blipFill>
          <a:blip r:embed="rId2"/>
          <a:stretch>
            <a:fillRect/>
          </a:stretch>
        </p:blipFill>
        <p:spPr>
          <a:xfrm>
            <a:off x="1371600" y="3505200"/>
            <a:ext cx="5867400" cy="3124200"/>
          </a:xfrm>
        </p:spPr>
      </p:pic>
      <p:sp>
        <p:nvSpPr>
          <p:cNvPr id="4" name="Rectangle 3"/>
          <p:cNvSpPr/>
          <p:nvPr/>
        </p:nvSpPr>
        <p:spPr>
          <a:xfrm>
            <a:off x="762000" y="1066800"/>
            <a:ext cx="7467600" cy="2308324"/>
          </a:xfrm>
          <a:prstGeom prst="rect">
            <a:avLst/>
          </a:prstGeom>
        </p:spPr>
        <p:txBody>
          <a:bodyPr wrap="square">
            <a:spAutoFit/>
          </a:bodyPr>
          <a:lstStyle/>
          <a:p>
            <a:pPr algn="just">
              <a:buFont typeface="Arial" pitchFamily="34" charset="0"/>
              <a:buChar char="•"/>
            </a:pPr>
            <a:r>
              <a:rPr lang="en-US" sz="2400" dirty="0" smtClean="0">
                <a:latin typeface="Times New Roman" pitchFamily="18" charset="0"/>
                <a:cs typeface="Times New Roman" pitchFamily="18" charset="0"/>
              </a:rPr>
              <a:t>   C</a:t>
            </a:r>
            <a:r>
              <a:rPr lang="vi-VN" sz="2400" dirty="0" smtClean="0">
                <a:latin typeface="Times New Roman" pitchFamily="18" charset="0"/>
                <a:cs typeface="Times New Roman" pitchFamily="18" charset="0"/>
              </a:rPr>
              <a:t>hính phủ Việt Nam đã phát động chương trình Xóa đói </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giảm nghèo cùng với lời kêu gọi của Ngân hàng thế giới</a:t>
            </a:r>
            <a:endParaRPr lang="en-US" sz="2400" dirty="0" smtClean="0">
              <a:latin typeface="Times New Roman" pitchFamily="18" charset="0"/>
              <a:cs typeface="Times New Roman" pitchFamily="18" charset="0"/>
            </a:endParaRPr>
          </a:p>
          <a:p>
            <a:pPr algn="just">
              <a:buFont typeface="Arial" pitchFamily="34" charset="0"/>
              <a:buChar char="•"/>
            </a:pP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Tốc</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độ</a:t>
            </a:r>
            <a:r>
              <a:rPr lang="en-US" sz="2400" dirty="0" smtClean="0">
                <a:latin typeface="Times New Roman" pitchFamily="18" charset="0"/>
                <a:cs typeface="Times New Roman" pitchFamily="18" charset="0"/>
              </a:rPr>
              <a:t> t</a:t>
            </a:r>
            <a:r>
              <a:rPr lang="vi-VN" sz="2400" dirty="0" smtClean="0">
                <a:latin typeface="Times New Roman" pitchFamily="18" charset="0"/>
                <a:cs typeface="Times New Roman" pitchFamily="18" charset="0"/>
              </a:rPr>
              <a:t>ă</a:t>
            </a:r>
            <a:r>
              <a:rPr lang="en-US" sz="2400" dirty="0" err="1" smtClean="0">
                <a:latin typeface="Times New Roman" pitchFamily="18" charset="0"/>
                <a:cs typeface="Times New Roman" pitchFamily="18" charset="0"/>
              </a:rPr>
              <a:t>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a:t>
            </a:r>
            <a:r>
              <a:rPr lang="vi-VN" sz="2400" dirty="0" smtClean="0">
                <a:latin typeface="Times New Roman" pitchFamily="18" charset="0"/>
                <a:cs typeface="Times New Roman" pitchFamily="18" charset="0"/>
              </a:rPr>
              <a:t>ưở</a:t>
            </a:r>
            <a:r>
              <a:rPr lang="en-US" sz="2400" dirty="0" err="1" smtClean="0">
                <a:latin typeface="Times New Roman" pitchFamily="18" charset="0"/>
                <a:cs typeface="Times New Roman" pitchFamily="18" charset="0"/>
              </a:rPr>
              <a:t>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nhanh</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xóa</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đói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nghèo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ở n</a:t>
            </a:r>
            <a:r>
              <a:rPr lang="vi-VN" sz="2400" dirty="0" smtClean="0">
                <a:latin typeface="Times New Roman" pitchFamily="18" charset="0"/>
                <a:cs typeface="Times New Roman" pitchFamily="18" charset="0"/>
              </a:rPr>
              <a:t>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nghèo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tục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theo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n</a:t>
            </a:r>
            <a:r>
              <a:rPr lang="vi-VN" sz="2400" dirty="0" smtClean="0">
                <a:latin typeface="Times New Roman" pitchFamily="18" charset="0"/>
                <a:cs typeface="Times New Roman" pitchFamily="18" charset="0"/>
              </a:rPr>
              <a:t>ă</a:t>
            </a:r>
            <a:r>
              <a:rPr lang="en-US" sz="2400" dirty="0" smtClean="0">
                <a:latin typeface="Times New Roman" pitchFamily="18" charset="0"/>
                <a:cs typeface="Times New Roman" pitchFamily="18" charset="0"/>
              </a:rPr>
              <a:t>m, </a:t>
            </a:r>
            <a:r>
              <a:rPr lang="en-US" sz="2400" dirty="0" err="1" smtClean="0">
                <a:latin typeface="Times New Roman" pitchFamily="18" charset="0"/>
                <a:cs typeface="Times New Roman" pitchFamily="18" charset="0"/>
              </a:rPr>
              <a:t>nh</a:t>
            </a:r>
            <a:r>
              <a:rPr lang="vi-VN" sz="2400" dirty="0" smtClean="0">
                <a:latin typeface="Times New Roman" pitchFamily="18" charset="0"/>
                <a:cs typeface="Times New Roman" pitchFamily="18" charset="0"/>
              </a:rPr>
              <a:t>ư</a:t>
            </a:r>
            <a:r>
              <a:rPr lang="en-US" sz="2400" dirty="0" err="1" smtClean="0">
                <a:latin typeface="Times New Roman" pitchFamily="18" charset="0"/>
                <a:cs typeface="Times New Roman" pitchFamily="18" charset="0"/>
              </a:rPr>
              <a:t>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đều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giữa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vùng</a:t>
            </a:r>
            <a:endParaRPr lang="en-US" sz="2400"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457200" y="1290221"/>
            <a:ext cx="83820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en-US" sz="2400" b="1" i="0" u="sng"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Chuẩn</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b="1" i="0" u="sng"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nghèo</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ở </a:t>
            </a:r>
            <a:r>
              <a:rPr kumimoji="0" lang="en-US" sz="2400" b="1" i="0" u="sng"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Việt</a:t>
            </a:r>
            <a:r>
              <a:rPr kumimoji="0" lang="en-US"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Nam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vi-VN"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Quyết định số 9/2011/QĐ-TTG của Thủ tướng Chính phủ : Về việc ban hành chuẩn hộ nghèo, hộ cận nghèo áp dụng cho giai đoạn 2011 – 2015</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nh</a:t>
            </a:r>
            <a:r>
              <a:rPr kumimoji="0" lang="vi-VN"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ư</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sau</a:t>
            </a:r>
            <a:r>
              <a:rPr kumimoji="0" lang="vi-VN"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vi-VN"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Hộ nghèo ở nông thôn là hộ có mức thu nhập bình quân từ 400.000 đồng/người/tháng (từ 4.800.000 đồng/người/năm) trở xuống.</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vi-VN"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Hộ nghèo ở thành thị là hộ có mức thu nhập bình quân từ 500.000 đồng/người/tháng (từ 6.000.000 đồng/người/năm) trở xuống.</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vi-VN"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Hộ cận nghèo ở nông thôn là hộ có mức thu nhập bình quân từ 401.000 đồng đến 520.000 đồng/người/tháng.</a:t>
            </a:r>
            <a:endParaRPr kumimoji="0" lang="en-US" sz="24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vi-VN"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 Hộ cận nghèo ở thành thị là hộ có mức thu nhập bình quân từ</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vi-VN"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vi-VN" sz="24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501.000 đồng đến 650.000 đồng/người/tháng</a:t>
            </a:r>
            <a:r>
              <a:rPr kumimoji="0" lang="vi-VN" sz="13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vi-VN" sz="180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914400" y="381000"/>
            <a:ext cx="7170296" cy="584775"/>
          </a:xfrm>
          <a:prstGeom prst="rect">
            <a:avLst/>
          </a:prstGeom>
        </p:spPr>
        <p:txBody>
          <a:bodyPr wrap="none">
            <a:spAutoFit/>
          </a:bodyPr>
          <a:lstStyle/>
          <a:p>
            <a:pPr lvl="0" fontAlgn="base">
              <a:spcBef>
                <a:spcPct val="0"/>
              </a:spcBef>
              <a:spcAft>
                <a:spcPct val="0"/>
              </a:spcAft>
            </a:pPr>
            <a:r>
              <a:rPr lang="en-US" sz="3200" b="1" dirty="0" smtClean="0">
                <a:latin typeface="Times New Roman" pitchFamily="18" charset="0"/>
                <a:ea typeface="Calibri" pitchFamily="34" charset="0"/>
                <a:cs typeface="Times New Roman" pitchFamily="18" charset="0"/>
              </a:rPr>
              <a:t>b. </a:t>
            </a:r>
            <a:r>
              <a:rPr lang="en-US" sz="3200" b="1" dirty="0" err="1" smtClean="0">
                <a:solidFill>
                  <a:schemeClr val="accent6">
                    <a:lumMod val="75000"/>
                  </a:schemeClr>
                </a:solidFill>
                <a:latin typeface="Times New Roman" pitchFamily="18" charset="0"/>
                <a:ea typeface="Calibri" pitchFamily="34" charset="0"/>
                <a:cs typeface="Times New Roman" pitchFamily="18" charset="0"/>
              </a:rPr>
              <a:t>Chuẩn</a:t>
            </a:r>
            <a:r>
              <a:rPr lang="en-US" sz="3200" b="1" dirty="0" smtClean="0">
                <a:solidFill>
                  <a:schemeClr val="accent6">
                    <a:lumMod val="75000"/>
                  </a:schemeClr>
                </a:solidFill>
                <a:latin typeface="Times New Roman" pitchFamily="18" charset="0"/>
                <a:ea typeface="Calibri" pitchFamily="34" charset="0"/>
                <a:cs typeface="Times New Roman" pitchFamily="18" charset="0"/>
              </a:rPr>
              <a:t> </a:t>
            </a:r>
            <a:r>
              <a:rPr lang="en-US" sz="3200" b="1" dirty="0" err="1" smtClean="0">
                <a:solidFill>
                  <a:schemeClr val="accent6">
                    <a:lumMod val="75000"/>
                  </a:schemeClr>
                </a:solidFill>
                <a:latin typeface="Times New Roman" pitchFamily="18" charset="0"/>
                <a:ea typeface="Calibri" pitchFamily="34" charset="0"/>
                <a:cs typeface="Times New Roman" pitchFamily="18" charset="0"/>
              </a:rPr>
              <a:t>nghèo</a:t>
            </a:r>
            <a:r>
              <a:rPr lang="en-US" sz="3200" b="1" dirty="0" smtClean="0">
                <a:solidFill>
                  <a:schemeClr val="accent6">
                    <a:lumMod val="75000"/>
                  </a:schemeClr>
                </a:solidFill>
                <a:latin typeface="Times New Roman" pitchFamily="18" charset="0"/>
                <a:ea typeface="Calibri" pitchFamily="34" charset="0"/>
                <a:cs typeface="Times New Roman" pitchFamily="18" charset="0"/>
              </a:rPr>
              <a:t> ở </a:t>
            </a:r>
            <a:r>
              <a:rPr lang="en-US" sz="3200" b="1" dirty="0" err="1" smtClean="0">
                <a:solidFill>
                  <a:schemeClr val="accent6">
                    <a:lumMod val="75000"/>
                  </a:schemeClr>
                </a:solidFill>
                <a:latin typeface="Times New Roman" pitchFamily="18" charset="0"/>
                <a:ea typeface="Calibri" pitchFamily="34" charset="0"/>
                <a:cs typeface="Times New Roman" pitchFamily="18" charset="0"/>
              </a:rPr>
              <a:t>Việt</a:t>
            </a:r>
            <a:r>
              <a:rPr lang="en-US" sz="3200" b="1" dirty="0" smtClean="0">
                <a:solidFill>
                  <a:schemeClr val="accent6">
                    <a:lumMod val="75000"/>
                  </a:schemeClr>
                </a:solidFill>
                <a:latin typeface="Times New Roman" pitchFamily="18" charset="0"/>
                <a:ea typeface="Calibri" pitchFamily="34" charset="0"/>
                <a:cs typeface="Times New Roman" pitchFamily="18" charset="0"/>
              </a:rPr>
              <a:t> Nam so </a:t>
            </a:r>
            <a:r>
              <a:rPr lang="en-US" sz="3200" b="1" dirty="0" err="1" smtClean="0">
                <a:solidFill>
                  <a:schemeClr val="accent6">
                    <a:lumMod val="75000"/>
                  </a:schemeClr>
                </a:solidFill>
                <a:latin typeface="Times New Roman" pitchFamily="18" charset="0"/>
                <a:ea typeface="Calibri" pitchFamily="34" charset="0"/>
                <a:cs typeface="Times New Roman" pitchFamily="18" charset="0"/>
              </a:rPr>
              <a:t>với</a:t>
            </a:r>
            <a:r>
              <a:rPr lang="en-US" sz="3200" b="1" dirty="0" smtClean="0">
                <a:solidFill>
                  <a:schemeClr val="accent6">
                    <a:lumMod val="75000"/>
                  </a:schemeClr>
                </a:solidFill>
                <a:latin typeface="Times New Roman" pitchFamily="18" charset="0"/>
                <a:ea typeface="Calibri" pitchFamily="34" charset="0"/>
                <a:cs typeface="Times New Roman" pitchFamily="18" charset="0"/>
              </a:rPr>
              <a:t> LHQ</a:t>
            </a:r>
            <a:endParaRPr lang="en-US" sz="3200" dirty="0" smtClean="0">
              <a:solidFill>
                <a:schemeClr val="accent6">
                  <a:lumMod val="75000"/>
                </a:schemeClr>
              </a:solidFill>
              <a:latin typeface="Arial" pitchFamily="34" charset="0"/>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381000" y="751344"/>
            <a:ext cx="8534400" cy="4955203"/>
          </a:xfrm>
          <a:prstGeom prst="rect">
            <a:avLst/>
          </a:prstGeom>
        </p:spPr>
        <p:txBody>
          <a:bodyPr wrap="square">
            <a:spAutoFit/>
          </a:bodyPr>
          <a:lstStyle/>
          <a:p>
            <a:pPr>
              <a:buFont typeface="Arial" pitchFamily="34" charset="0"/>
              <a:buChar char="•"/>
            </a:pP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Chuẩn nghèo của Việt Nam đã được Chính phủ điều chỉnh, cao hơn đáng kể so với giai đoạn trước đây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nhiên</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chuẩn nghèo hiện thời của Việt Nam chưa bằng 50% chuẩn nghèo của thế giới. Chuẩn nghèo hiện thời của thế giới được Ngân hàng thế giới xác định chuẩn chung (không phân biệt nông thôn với thành thị) ở mức 60USD/người/tháng (tương đương 1,2 triệu đồng/người/</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tháng).</a:t>
            </a:r>
          </a:p>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t>
            </a:r>
            <a:r>
              <a:rPr lang="vi-VN" sz="2400" dirty="0" smtClean="0">
                <a:latin typeface="Times New Roman" pitchFamily="18" charset="0"/>
                <a:cs typeface="Times New Roman" pitchFamily="18" charset="0"/>
              </a:rPr>
              <a:t>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vậy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thấy</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có mức chênh lệch rất lớn. Nếu Việt Nam "áp” theo chuẩn nghèo thế giới thì số hộ nghèo cũng như tỉ lệ hộ nghèo hiện có của Việt Nam sẽ cao hơn nhiều (tăng hơn gấp đôi hiện nay).</a:t>
            </a:r>
            <a:endParaRPr lang="en-US" sz="2400" dirty="0" smtClean="0">
              <a:latin typeface="Times New Roman" pitchFamily="18" charset="0"/>
              <a:cs typeface="Times New Roman" pitchFamily="18" charset="0"/>
            </a:endParaRPr>
          </a:p>
          <a:p>
            <a:pPr>
              <a:buFont typeface="Arial" pitchFamily="34" charset="0"/>
              <a:buChar char="•"/>
            </a:pPr>
            <a:r>
              <a:rPr lang="en-US" sz="2400" dirty="0" smtClean="0">
                <a:latin typeface="Times New Roman" pitchFamily="18" charset="0"/>
                <a:cs typeface="Times New Roman" pitchFamily="18" charset="0"/>
              </a:rPr>
              <a:t>  C</a:t>
            </a:r>
            <a:r>
              <a:rPr lang="vi-VN" sz="2400" dirty="0" smtClean="0">
                <a:latin typeface="Times New Roman" pitchFamily="18" charset="0"/>
                <a:cs typeface="Times New Roman" pitchFamily="18" charset="0"/>
              </a:rPr>
              <a:t>huẩn nghèo trong nước còn có khoảng cách xa so với thế giới là điều đáng lo ngại, còn phải nỗ lực hơn nhiều mới vươn tới mặt bằng của thế giới</a:t>
            </a:r>
            <a:r>
              <a:rPr lang="vi-VN"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381000"/>
            <a:ext cx="8345554" cy="584775"/>
          </a:xfrm>
          <a:prstGeom prst="rect">
            <a:avLst/>
          </a:prstGeom>
        </p:spPr>
        <p:txBody>
          <a:bodyPr wrap="none">
            <a:spAutoFit/>
          </a:bodyPr>
          <a:lstStyle/>
          <a:p>
            <a:r>
              <a:rPr lang="en-US" sz="3200" b="1" dirty="0" smtClean="0">
                <a:latin typeface="Times New Roman" pitchFamily="18" charset="0"/>
                <a:cs typeface="Times New Roman" pitchFamily="18" charset="0"/>
              </a:rPr>
              <a:t>II.  </a:t>
            </a:r>
            <a:r>
              <a:rPr lang="en-US" sz="3200" b="1" dirty="0" err="1" smtClean="0">
                <a:latin typeface="Times New Roman" pitchFamily="18" charset="0"/>
                <a:cs typeface="Times New Roman" pitchFamily="18" charset="0"/>
              </a:rPr>
              <a:t>Các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quan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điểm</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cơ</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bản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về</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chính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sách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xã</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hội</a:t>
            </a:r>
            <a:endParaRPr lang="en-US" sz="3200" b="1" dirty="0">
              <a:latin typeface="Times New Roman" pitchFamily="18" charset="0"/>
              <a:cs typeface="Times New Roman" pitchFamily="18" charset="0"/>
            </a:endParaRPr>
          </a:p>
        </p:txBody>
      </p:sp>
      <p:sp>
        <p:nvSpPr>
          <p:cNvPr id="5" name="Rectangle 4"/>
          <p:cNvSpPr/>
          <p:nvPr/>
        </p:nvSpPr>
        <p:spPr>
          <a:xfrm>
            <a:off x="381000" y="1066800"/>
            <a:ext cx="8153400" cy="424732"/>
          </a:xfrm>
          <a:prstGeom prst="rect">
            <a:avLst/>
          </a:prstGeom>
        </p:spPr>
        <p:txBody>
          <a:bodyPr wrap="square">
            <a:spAutoFit/>
          </a:bodyPr>
          <a:lstStyle/>
          <a:p>
            <a:pPr>
              <a:lnSpc>
                <a:spcPct val="90000"/>
              </a:lnSpc>
              <a:buFontTx/>
              <a:buAutoNum type="arabicPeriod"/>
            </a:pP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Phải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hội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nhập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người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nông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dân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vào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quá</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trình</a:t>
            </a:r>
            <a:r>
              <a:rPr lang="en-US" sz="2400" b="1" dirty="0" smtClean="0">
                <a:latin typeface="Times New Roman" pitchFamily="18" charset="0"/>
                <a:cs typeface="Times New Roman" pitchFamily="18" charset="0"/>
              </a:rPr>
              <a:t> CNH - HĐH</a:t>
            </a:r>
            <a:endParaRPr lang="en-US" sz="2400" b="1" dirty="0">
              <a:latin typeface="Times New Roman" pitchFamily="18" charset="0"/>
              <a:cs typeface="Times New Roman" pitchFamily="18" charset="0"/>
            </a:endParaRPr>
          </a:p>
        </p:txBody>
      </p:sp>
      <p:sp>
        <p:nvSpPr>
          <p:cNvPr id="6" name="Rectangle 5"/>
          <p:cNvSpPr/>
          <p:nvPr/>
        </p:nvSpPr>
        <p:spPr>
          <a:xfrm>
            <a:off x="381000" y="1600200"/>
            <a:ext cx="8763000" cy="1938992"/>
          </a:xfrm>
          <a:prstGeom prst="rect">
            <a:avLst/>
          </a:prstGeom>
        </p:spPr>
        <p:txBody>
          <a:bodyPr wrap="square">
            <a:spAutoFit/>
          </a:bodyPr>
          <a:lstStyle/>
          <a:p>
            <a:r>
              <a:rPr lang="en-US" sz="2000" dirty="0" err="1" smtClean="0">
                <a:latin typeface="Times New Roman" pitchFamily="18" charset="0"/>
                <a:cs typeface="Times New Roman" pitchFamily="18" charset="0"/>
              </a:rPr>
              <a:t>Góp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phần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phục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hoạch</a:t>
            </a:r>
            <a:r>
              <a:rPr lang="en-US" sz="2000" dirty="0" smtClean="0">
                <a:latin typeface="Times New Roman" pitchFamily="18" charset="0"/>
                <a:cs typeface="Times New Roman" pitchFamily="18" charset="0"/>
              </a:rPr>
              <a:t> CNH - HĐH,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tích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đổi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nội</a:t>
            </a:r>
            <a:r>
              <a:rPr lang="en-US" sz="2000" dirty="0" smtClean="0">
                <a:latin typeface="Times New Roman" pitchFamily="18" charset="0"/>
                <a:cs typeface="Times New Roman" pitchFamily="18" charset="0"/>
              </a:rPr>
              <a:t> dung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phương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hướng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về</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sở</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đáp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ngày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càng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ích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nguyện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vọng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chính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tuyên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tổ</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đôi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dịch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vấn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dạy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nghề</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hỗ</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xuất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nâng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cao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pic>
        <p:nvPicPr>
          <p:cNvPr id="7" name="Picture 4" descr="ntmoi12914"/>
          <p:cNvPicPr>
            <a:picLocks noChangeAspect="1" noChangeArrowheads="1"/>
          </p:cNvPicPr>
          <p:nvPr/>
        </p:nvPicPr>
        <p:blipFill>
          <a:blip r:embed="rId2"/>
          <a:srcRect/>
          <a:stretch>
            <a:fillRect/>
          </a:stretch>
        </p:blipFill>
        <p:spPr bwMode="auto">
          <a:xfrm>
            <a:off x="1371600" y="3429000"/>
            <a:ext cx="5943600" cy="2947988"/>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7696200" cy="480131"/>
          </a:xfrm>
          <a:prstGeom prst="rect">
            <a:avLst/>
          </a:prstGeom>
        </p:spPr>
        <p:txBody>
          <a:bodyPr wrap="square">
            <a:spAutoFit/>
          </a:bodyPr>
          <a:lstStyle/>
          <a:p>
            <a:pPr marL="12700" indent="-12700">
              <a:lnSpc>
                <a:spcPct val="90000"/>
              </a:lnSpc>
              <a:buFont typeface="Wingdings" pitchFamily="2" charset="2"/>
              <a:buChar char="v"/>
            </a:pPr>
            <a:r>
              <a:rPr lang="en-US" altLang="en-US" sz="24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Mục</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tiêu</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định</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hướng</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và</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quan</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điểm</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phát</a:t>
            </a:r>
            <a:r>
              <a:rPr lang="en-US" altLang="en-US" sz="2800" b="1" dirty="0" smtClean="0">
                <a:latin typeface="Times New Roman" pitchFamily="18" charset="0"/>
                <a:cs typeface="Times New Roman" pitchFamily="18" charset="0"/>
              </a:rPr>
              <a:t> </a:t>
            </a:r>
            <a:r>
              <a:rPr lang="en-US" altLang="en-US" sz="2800" b="1" dirty="0" err="1" smtClean="0">
                <a:latin typeface="Times New Roman" pitchFamily="18" charset="0"/>
                <a:cs typeface="Times New Roman" pitchFamily="18" charset="0"/>
              </a:rPr>
              <a:t>triển</a:t>
            </a:r>
            <a:endParaRPr lang="en-US" altLang="en-US" sz="2800" b="1" dirty="0">
              <a:latin typeface="Times New Roman" pitchFamily="18" charset="0"/>
              <a:cs typeface="Times New Roman" pitchFamily="18" charset="0"/>
            </a:endParaRPr>
          </a:p>
        </p:txBody>
      </p:sp>
      <p:sp>
        <p:nvSpPr>
          <p:cNvPr id="5" name="Rectangle 4"/>
          <p:cNvSpPr/>
          <p:nvPr/>
        </p:nvSpPr>
        <p:spPr>
          <a:xfrm>
            <a:off x="457200" y="1388442"/>
            <a:ext cx="8382000" cy="4413516"/>
          </a:xfrm>
          <a:prstGeom prst="rect">
            <a:avLst/>
          </a:prstGeom>
        </p:spPr>
        <p:txBody>
          <a:bodyPr wrap="square">
            <a:spAutoFit/>
          </a:bodyPr>
          <a:lstStyle/>
          <a:p>
            <a:pPr marL="12700" indent="-12700">
              <a:lnSpc>
                <a:spcPct val="90000"/>
              </a:lnSpc>
              <a:buFont typeface="Wingdings" pitchFamily="2" charset="2"/>
              <a:buChar char="Ø"/>
            </a:pPr>
            <a:r>
              <a:rPr lang="en-US" altLang="en-US" sz="2400" dirty="0" err="1" smtClean="0">
                <a:latin typeface="Times New Roman" pitchFamily="18" charset="0"/>
                <a:cs typeface="Times New Roman" pitchFamily="18" charset="0"/>
              </a:rPr>
              <a:t>Mục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tiêu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mở</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đường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hướng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đến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mục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tiêu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mới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đáp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ứng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nhu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cầu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giai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đọan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tương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lai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của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nước</a:t>
            </a:r>
            <a:r>
              <a:rPr lang="en-US" altLang="en-US" sz="2400" dirty="0" smtClean="0">
                <a:latin typeface="Times New Roman" pitchFamily="18" charset="0"/>
                <a:cs typeface="Times New Roman" pitchFamily="18" charset="0"/>
              </a:rPr>
              <a:t>: </a:t>
            </a:r>
          </a:p>
          <a:p>
            <a:pPr marL="12700" indent="-12700">
              <a:lnSpc>
                <a:spcPct val="90000"/>
              </a:lnSpc>
              <a:buFontTx/>
              <a:buNone/>
            </a:pPr>
            <a:endParaRPr lang="en-US" altLang="en-US" sz="2400" dirty="0" smtClean="0">
              <a:latin typeface="Times New Roman" pitchFamily="18" charset="0"/>
              <a:cs typeface="Times New Roman" pitchFamily="18" charset="0"/>
            </a:endParaRPr>
          </a:p>
          <a:p>
            <a:pPr marL="12700" indent="-12700">
              <a:lnSpc>
                <a:spcPct val="90000"/>
              </a:lnSpc>
              <a:buFont typeface="Wingdings" pitchFamily="2" charset="2"/>
              <a:buAutoNum type="arabicPeriod"/>
            </a:pP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Người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tham</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gia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sâu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rộng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quá</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trình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kinh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tế</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để</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cuộc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sống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lượng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cao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nhập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tiếp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cận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dịch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vụ</a:t>
            </a:r>
            <a:r>
              <a:rPr lang="en-US" altLang="en-US"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a:t>
            </a:r>
            <a:r>
              <a:rPr lang="en-US" altLang="en-US" sz="2400" dirty="0" smtClean="0">
                <a:latin typeface="Times New Roman" pitchFamily="18" charset="0"/>
                <a:cs typeface="Times New Roman" pitchFamily="18" charset="0"/>
              </a:rPr>
              <a:t> </a:t>
            </a:r>
          </a:p>
          <a:p>
            <a:pPr marL="12700" indent="-12700">
              <a:lnSpc>
                <a:spcPct val="90000"/>
              </a:lnSpc>
              <a:buFont typeface="Wingdings" pitchFamily="2" charset="2"/>
              <a:buAutoNum type="arabicPeriod"/>
            </a:pPr>
            <a:endParaRPr lang="en-US" altLang="en-US" sz="2400" dirty="0" smtClean="0">
              <a:latin typeface="Times New Roman" pitchFamily="18" charset="0"/>
              <a:cs typeface="Times New Roman" pitchFamily="18" charset="0"/>
            </a:endParaRPr>
          </a:p>
          <a:p>
            <a:pPr marL="12700" indent="-12700">
              <a:lnSpc>
                <a:spcPct val="90000"/>
              </a:lnSpc>
              <a:buFont typeface="Wingdings" pitchFamily="2" charset="2"/>
              <a:buAutoNum type="arabicPeriod"/>
            </a:pP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nền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hàng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hóa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khả</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năng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cạnh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tranh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cao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hiện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đại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hiệu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quả</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vững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bền</a:t>
            </a:r>
            <a:r>
              <a:rPr lang="en-US" sz="2400" dirty="0" smtClean="0">
                <a:latin typeface="Times New Roman" pitchFamily="18" charset="0"/>
                <a:cs typeface="Times New Roman" pitchFamily="18" charset="0"/>
              </a:rPr>
              <a:t>.</a:t>
            </a:r>
            <a:endParaRPr lang="en-US" altLang="en-US" sz="2400" dirty="0" smtClean="0">
              <a:latin typeface="Times New Roman" pitchFamily="18" charset="0"/>
              <a:cs typeface="Times New Roman" pitchFamily="18" charset="0"/>
            </a:endParaRPr>
          </a:p>
          <a:p>
            <a:pPr marL="12700" indent="-12700">
              <a:lnSpc>
                <a:spcPct val="90000"/>
              </a:lnSpc>
              <a:buFont typeface="Wingdings" pitchFamily="2" charset="2"/>
              <a:buAutoNum type="arabicPeriod"/>
            </a:pPr>
            <a:endParaRPr lang="en-US" altLang="en-US" sz="2400" dirty="0" smtClean="0">
              <a:latin typeface="Times New Roman" pitchFamily="18" charset="0"/>
              <a:cs typeface="Times New Roman" pitchFamily="18" charset="0"/>
            </a:endParaRPr>
          </a:p>
          <a:p>
            <a:pPr marL="12700" indent="-12700">
              <a:lnSpc>
                <a:spcPct val="90000"/>
              </a:lnSpc>
              <a:buFont typeface="Wingdings" pitchFamily="2" charset="2"/>
              <a:buAutoNum type="arabicPeriod"/>
            </a:pP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Xây</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dựng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cộng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đồng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chủ</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xã</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hội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văn</a:t>
            </a:r>
            <a:r>
              <a:rPr lang="en-US" altLang="en-US" sz="2400" dirty="0" smtClean="0">
                <a:latin typeface="Times New Roman" pitchFamily="18" charset="0"/>
                <a:cs typeface="Times New Roman" pitchFamily="18" charset="0"/>
              </a:rPr>
              <a:t> minh, </a:t>
            </a:r>
            <a:r>
              <a:rPr lang="en-US" altLang="en-US" sz="2400" dirty="0" err="1" smtClean="0">
                <a:latin typeface="Times New Roman" pitchFamily="18" charset="0"/>
                <a:cs typeface="Times New Roman" pitchFamily="18" charset="0"/>
              </a:rPr>
              <a:t>môi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trường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trong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sạch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bảo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tồn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bản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sắc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hóa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tộc</a:t>
            </a:r>
            <a:r>
              <a:rPr lang="en-US" altLang="en-US" sz="2400" dirty="0" smtClean="0">
                <a:latin typeface="Times New Roman" pitchFamily="18" charset="0"/>
                <a:cs typeface="Times New Roman" pitchFamily="18" charset="0"/>
              </a:rPr>
              <a:t>.</a:t>
            </a:r>
            <a:endParaRPr lang="en-US" altLang="en-US" sz="2400" dirty="0">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1371600"/>
            <a:ext cx="8229600" cy="1143000"/>
          </a:xfrm>
        </p:spPr>
        <p:txBody>
          <a:bodyPr>
            <a:normAutofit/>
          </a:bodyPr>
          <a:lstStyle/>
          <a:p>
            <a:r>
              <a:rPr lang="en-US" sz="3200" dirty="0" smtClean="0"/>
              <a:t>I.  </a:t>
            </a:r>
            <a:r>
              <a:rPr lang="en-US" sz="3200" dirty="0" err="1" smtClean="0"/>
              <a:t>Môt</a:t>
            </a:r>
            <a:r>
              <a:rPr lang="en-US" sz="3200" dirty="0" smtClean="0"/>
              <a:t> </a:t>
            </a:r>
            <a:r>
              <a:rPr lang="en-US" sz="3200" dirty="0" err="1"/>
              <a:t>số</a:t>
            </a:r>
            <a:r>
              <a:rPr lang="en-US" sz="3200" dirty="0"/>
              <a:t> </a:t>
            </a:r>
            <a:r>
              <a:rPr lang="en-US" sz="3200" dirty="0" err="1"/>
              <a:t>vấn</a:t>
            </a:r>
            <a:r>
              <a:rPr lang="en-US" sz="3200" dirty="0"/>
              <a:t> </a:t>
            </a:r>
            <a:r>
              <a:rPr lang="en-US" sz="3200" dirty="0" err="1"/>
              <a:t>đề</a:t>
            </a:r>
            <a:r>
              <a:rPr lang="en-US" sz="3200" dirty="0"/>
              <a:t> </a:t>
            </a:r>
            <a:r>
              <a:rPr lang="en-US" sz="3200" dirty="0" err="1"/>
              <a:t>xã</a:t>
            </a:r>
            <a:r>
              <a:rPr lang="en-US" sz="3200" dirty="0"/>
              <a:t> </a:t>
            </a:r>
            <a:r>
              <a:rPr lang="en-US" sz="3200" dirty="0" err="1"/>
              <a:t>hội</a:t>
            </a:r>
            <a:r>
              <a:rPr lang="en-US" sz="3200" dirty="0"/>
              <a:t> ở </a:t>
            </a:r>
            <a:r>
              <a:rPr lang="en-US" sz="3200" dirty="0" err="1"/>
              <a:t>nông</a:t>
            </a:r>
            <a:r>
              <a:rPr lang="en-US" sz="3200" dirty="0"/>
              <a:t> </a:t>
            </a:r>
            <a:r>
              <a:rPr lang="en-US" sz="3200" dirty="0" err="1"/>
              <a:t>thôn</a:t>
            </a:r>
            <a:r>
              <a:rPr lang="en-US" sz="3200" dirty="0"/>
              <a:t> </a:t>
            </a:r>
            <a:r>
              <a:rPr lang="en-US" sz="3200" dirty="0" err="1"/>
              <a:t>Việt</a:t>
            </a:r>
            <a:r>
              <a:rPr lang="en-US" sz="3200" dirty="0"/>
              <a:t> Nam</a:t>
            </a:r>
          </a:p>
        </p:txBody>
      </p:sp>
      <p:sp>
        <p:nvSpPr>
          <p:cNvPr id="4" name="Rectangle 3"/>
          <p:cNvSpPr/>
          <p:nvPr/>
        </p:nvSpPr>
        <p:spPr>
          <a:xfrm>
            <a:off x="228600" y="2667000"/>
            <a:ext cx="7790466" cy="584775"/>
          </a:xfrm>
          <a:prstGeom prst="rect">
            <a:avLst/>
          </a:prstGeom>
        </p:spPr>
        <p:txBody>
          <a:bodyPr wrap="none">
            <a:spAutoFit/>
          </a:bodyPr>
          <a:lstStyle/>
          <a:p>
            <a:r>
              <a:rPr lang="en-US" sz="3200" dirty="0" smtClean="0"/>
              <a:t>II.  </a:t>
            </a:r>
            <a:r>
              <a:rPr lang="en-US" sz="3200" dirty="0" err="1" smtClean="0"/>
              <a:t>Các</a:t>
            </a:r>
            <a:r>
              <a:rPr lang="en-US" sz="3200" dirty="0" smtClean="0"/>
              <a:t> </a:t>
            </a:r>
            <a:r>
              <a:rPr lang="en-US" sz="3200" dirty="0" err="1"/>
              <a:t>quan</a:t>
            </a:r>
            <a:r>
              <a:rPr lang="en-US" sz="3200" dirty="0"/>
              <a:t> </a:t>
            </a:r>
            <a:r>
              <a:rPr lang="en-US" sz="3200" dirty="0" err="1"/>
              <a:t>điểm</a:t>
            </a:r>
            <a:r>
              <a:rPr lang="en-US" sz="3200" dirty="0"/>
              <a:t> </a:t>
            </a:r>
            <a:r>
              <a:rPr lang="en-US" sz="3200" dirty="0" err="1"/>
              <a:t>cơ</a:t>
            </a:r>
            <a:r>
              <a:rPr lang="en-US" sz="3200" dirty="0"/>
              <a:t> </a:t>
            </a:r>
            <a:r>
              <a:rPr lang="en-US" sz="3200" dirty="0" err="1"/>
              <a:t>bản</a:t>
            </a:r>
            <a:r>
              <a:rPr lang="en-US" sz="3200" dirty="0"/>
              <a:t> </a:t>
            </a:r>
            <a:r>
              <a:rPr lang="en-US" sz="3200" dirty="0" err="1"/>
              <a:t>về</a:t>
            </a:r>
            <a:r>
              <a:rPr lang="en-US" sz="3200" dirty="0"/>
              <a:t> </a:t>
            </a:r>
            <a:r>
              <a:rPr lang="en-US" sz="3200" dirty="0" err="1"/>
              <a:t>chính</a:t>
            </a:r>
            <a:r>
              <a:rPr lang="en-US" sz="3200" dirty="0"/>
              <a:t> </a:t>
            </a:r>
            <a:r>
              <a:rPr lang="en-US" sz="3200" dirty="0" err="1"/>
              <a:t>sách</a:t>
            </a:r>
            <a:r>
              <a:rPr lang="en-US" sz="3200" dirty="0"/>
              <a:t> </a:t>
            </a:r>
            <a:r>
              <a:rPr lang="en-US" sz="3200" dirty="0" err="1"/>
              <a:t>xã</a:t>
            </a:r>
            <a:r>
              <a:rPr lang="en-US" sz="3200" dirty="0"/>
              <a:t> </a:t>
            </a:r>
            <a:r>
              <a:rPr lang="en-US" sz="3200" dirty="0" err="1"/>
              <a:t>hội</a:t>
            </a:r>
            <a:endParaRPr lang="en-US" sz="3200" dirty="0"/>
          </a:p>
        </p:txBody>
      </p:sp>
      <p:sp>
        <p:nvSpPr>
          <p:cNvPr id="5" name="Rectangle 4"/>
          <p:cNvSpPr/>
          <p:nvPr/>
        </p:nvSpPr>
        <p:spPr>
          <a:xfrm>
            <a:off x="228600" y="3505200"/>
            <a:ext cx="5309852" cy="584775"/>
          </a:xfrm>
          <a:prstGeom prst="rect">
            <a:avLst/>
          </a:prstGeom>
        </p:spPr>
        <p:txBody>
          <a:bodyPr wrap="none">
            <a:spAutoFit/>
          </a:bodyPr>
          <a:lstStyle/>
          <a:p>
            <a:r>
              <a:rPr lang="en-US" sz="3200" dirty="0" smtClean="0"/>
              <a:t>III.  </a:t>
            </a:r>
            <a:r>
              <a:rPr lang="en-US" sz="3200" dirty="0" err="1" smtClean="0"/>
              <a:t>Các</a:t>
            </a:r>
            <a:r>
              <a:rPr lang="en-US" sz="3200" dirty="0" smtClean="0"/>
              <a:t> </a:t>
            </a:r>
            <a:r>
              <a:rPr lang="en-US" sz="3200" dirty="0" err="1"/>
              <a:t>chính</a:t>
            </a:r>
            <a:r>
              <a:rPr lang="en-US" sz="3200" dirty="0"/>
              <a:t> </a:t>
            </a:r>
            <a:r>
              <a:rPr lang="en-US" sz="3200" dirty="0" err="1"/>
              <a:t>sách</a:t>
            </a:r>
            <a:r>
              <a:rPr lang="en-US" sz="3200" dirty="0"/>
              <a:t> </a:t>
            </a:r>
            <a:r>
              <a:rPr lang="en-US" sz="3200" dirty="0" err="1"/>
              <a:t>và</a:t>
            </a:r>
            <a:r>
              <a:rPr lang="en-US" sz="3200" dirty="0"/>
              <a:t> </a:t>
            </a:r>
            <a:r>
              <a:rPr lang="en-US" sz="3200" dirty="0" err="1"/>
              <a:t>giải</a:t>
            </a:r>
            <a:r>
              <a:rPr lang="en-US" sz="3200" dirty="0"/>
              <a:t> </a:t>
            </a:r>
            <a:r>
              <a:rPr lang="en-US" sz="3200" dirty="0" err="1"/>
              <a:t>pháp</a:t>
            </a:r>
            <a:endParaRPr lang="en-US" sz="3200" dirty="0"/>
          </a:p>
        </p:txBody>
      </p:sp>
      <p:sp>
        <p:nvSpPr>
          <p:cNvPr id="6" name="Rectangle 5"/>
          <p:cNvSpPr/>
          <p:nvPr/>
        </p:nvSpPr>
        <p:spPr>
          <a:xfrm>
            <a:off x="152400" y="4343400"/>
            <a:ext cx="8991600" cy="1354217"/>
          </a:xfrm>
          <a:prstGeom prst="rect">
            <a:avLst/>
          </a:prstGeom>
        </p:spPr>
        <p:txBody>
          <a:bodyPr wrap="square">
            <a:spAutoFit/>
          </a:bodyPr>
          <a:lstStyle/>
          <a:p>
            <a:r>
              <a:rPr lang="en-US" sz="3200" dirty="0" smtClean="0"/>
              <a:t>IV.  </a:t>
            </a:r>
            <a:r>
              <a:rPr lang="en-US" sz="3200" dirty="0" err="1" smtClean="0"/>
              <a:t>Nội</a:t>
            </a:r>
            <a:r>
              <a:rPr lang="en-US" sz="3200" dirty="0" smtClean="0"/>
              <a:t> </a:t>
            </a:r>
            <a:r>
              <a:rPr lang="en-US" sz="3200" dirty="0"/>
              <a:t>dung </a:t>
            </a:r>
            <a:r>
              <a:rPr lang="en-US" sz="3200" dirty="0" err="1"/>
              <a:t>của</a:t>
            </a:r>
            <a:r>
              <a:rPr lang="en-US" sz="3200" dirty="0"/>
              <a:t> </a:t>
            </a:r>
            <a:r>
              <a:rPr lang="en-US" sz="3200" dirty="0" err="1"/>
              <a:t>chương</a:t>
            </a:r>
            <a:r>
              <a:rPr lang="en-US" sz="3200" dirty="0"/>
              <a:t> </a:t>
            </a:r>
            <a:r>
              <a:rPr lang="en-US" sz="3200" dirty="0" err="1"/>
              <a:t>trình</a:t>
            </a:r>
            <a:r>
              <a:rPr lang="en-US" sz="3200" dirty="0"/>
              <a:t> </a:t>
            </a:r>
            <a:r>
              <a:rPr lang="en-US" sz="3200" dirty="0" err="1"/>
              <a:t>xây</a:t>
            </a:r>
            <a:r>
              <a:rPr lang="en-US" sz="3200" dirty="0"/>
              <a:t> </a:t>
            </a:r>
            <a:r>
              <a:rPr lang="en-US" sz="3200" dirty="0" err="1"/>
              <a:t>dựng</a:t>
            </a:r>
            <a:r>
              <a:rPr lang="en-US" sz="3200" dirty="0"/>
              <a:t> </a:t>
            </a:r>
            <a:r>
              <a:rPr lang="en-US" sz="3200" dirty="0" err="1"/>
              <a:t>nông</a:t>
            </a:r>
            <a:r>
              <a:rPr lang="en-US" sz="3200" dirty="0"/>
              <a:t> </a:t>
            </a:r>
            <a:r>
              <a:rPr lang="en-US" sz="3200" dirty="0" err="1"/>
              <a:t>thôn</a:t>
            </a:r>
            <a:r>
              <a:rPr lang="en-US" sz="3200" dirty="0"/>
              <a:t> </a:t>
            </a:r>
            <a:r>
              <a:rPr lang="en-US" sz="3200" dirty="0" err="1"/>
              <a:t>mới</a:t>
            </a:r>
            <a:r>
              <a:rPr lang="en-US" sz="3200" dirty="0"/>
              <a:t> </a:t>
            </a:r>
            <a:r>
              <a:rPr lang="en-US" sz="3200" dirty="0" err="1"/>
              <a:t>của</a:t>
            </a:r>
            <a:r>
              <a:rPr lang="en-US" sz="3200" dirty="0"/>
              <a:t> </a:t>
            </a:r>
            <a:r>
              <a:rPr lang="en-US" sz="3200" dirty="0" err="1"/>
              <a:t>Việt</a:t>
            </a:r>
            <a:r>
              <a:rPr lang="en-US" sz="3200" dirty="0"/>
              <a:t> Nam. </a:t>
            </a:r>
            <a:r>
              <a:rPr lang="en-US" sz="3200" dirty="0" err="1"/>
              <a:t>Các</a:t>
            </a:r>
            <a:r>
              <a:rPr lang="en-US" sz="3200" dirty="0"/>
              <a:t> </a:t>
            </a:r>
            <a:r>
              <a:rPr lang="en-US" sz="3200" dirty="0" err="1"/>
              <a:t>tiêu</a:t>
            </a:r>
            <a:r>
              <a:rPr lang="en-US" sz="3200" dirty="0"/>
              <a:t> </a:t>
            </a:r>
            <a:r>
              <a:rPr lang="en-US" sz="3200" dirty="0" err="1"/>
              <a:t>chuẩn</a:t>
            </a:r>
            <a:r>
              <a:rPr lang="en-US" sz="3200" dirty="0"/>
              <a:t> </a:t>
            </a:r>
            <a:r>
              <a:rPr lang="en-US" sz="3200" dirty="0" err="1"/>
              <a:t>cốt</a:t>
            </a:r>
            <a:r>
              <a:rPr lang="en-US" sz="3200" dirty="0"/>
              <a:t> </a:t>
            </a:r>
            <a:r>
              <a:rPr lang="en-US" sz="3200" dirty="0" err="1"/>
              <a:t>lõi</a:t>
            </a:r>
            <a:r>
              <a:rPr lang="en-US" sz="3200" dirty="0"/>
              <a:t> </a:t>
            </a:r>
            <a:r>
              <a:rPr lang="en-US" sz="3200" dirty="0" err="1"/>
              <a:t>của</a:t>
            </a:r>
            <a:r>
              <a:rPr lang="en-US" sz="3200" dirty="0"/>
              <a:t> </a:t>
            </a:r>
            <a:r>
              <a:rPr lang="en-US" sz="3200" dirty="0" err="1"/>
              <a:t>nó</a:t>
            </a:r>
            <a:r>
              <a:rPr lang="en-US" sz="3200" dirty="0"/>
              <a:t>.</a:t>
            </a:r>
          </a:p>
          <a:p>
            <a:r>
              <a:rPr lang="en-US" dirty="0"/>
              <a:t> </a:t>
            </a:r>
          </a:p>
        </p:txBody>
      </p:sp>
      <p:sp>
        <p:nvSpPr>
          <p:cNvPr id="5121" name="Rectangle 1"/>
          <p:cNvSpPr>
            <a:spLocks noChangeArrowheads="1"/>
          </p:cNvSpPr>
          <p:nvPr/>
        </p:nvSpPr>
        <p:spPr bwMode="auto">
          <a:xfrm>
            <a:off x="2286000" y="381000"/>
            <a:ext cx="4876800" cy="9848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err="1" smtClean="0">
                <a:ln>
                  <a:noFill/>
                </a:ln>
                <a:solidFill>
                  <a:srgbClr val="FF0000"/>
                </a:solidFill>
                <a:effectLst/>
                <a:latin typeface="Arial" pitchFamily="34" charset="0"/>
                <a:ea typeface="Times New Roman" pitchFamily="18" charset="0"/>
                <a:cs typeface="Arial" pitchFamily="34" charset="0"/>
              </a:rPr>
              <a:t>Nội</a:t>
            </a:r>
            <a:r>
              <a:rPr kumimoji="0" lang="en-US" sz="4000" b="0" i="0" u="none" strike="noStrike" cap="none" normalizeH="0" dirty="0" smtClean="0">
                <a:ln>
                  <a:noFill/>
                </a:ln>
                <a:solidFill>
                  <a:srgbClr val="FF0000"/>
                </a:solidFill>
                <a:effectLst/>
                <a:latin typeface="Arial" pitchFamily="34" charset="0"/>
                <a:ea typeface="Times New Roman" pitchFamily="18" charset="0"/>
                <a:cs typeface="Arial" pitchFamily="34" charset="0"/>
              </a:rPr>
              <a:t> dung </a:t>
            </a:r>
            <a:r>
              <a:rPr kumimoji="0" lang="en-US" sz="4000" b="0" i="0" u="none" strike="noStrike" cap="none" normalizeH="0" dirty="0" err="1" smtClean="0">
                <a:ln>
                  <a:noFill/>
                </a:ln>
                <a:solidFill>
                  <a:srgbClr val="FF0000"/>
                </a:solidFill>
                <a:effectLst/>
                <a:latin typeface="Arial" pitchFamily="34" charset="0"/>
                <a:ea typeface="Times New Roman" pitchFamily="18" charset="0"/>
                <a:cs typeface="Arial" pitchFamily="34" charset="0"/>
              </a:rPr>
              <a:t>chính</a:t>
            </a:r>
            <a:r>
              <a:rPr kumimoji="0" lang="en-US"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121">
                                            <p:txEl>
                                              <p:pRg st="0" end="0"/>
                                            </p:txEl>
                                          </p:spTgt>
                                        </p:tgtEl>
                                        <p:attrNameLst>
                                          <p:attrName>style.visibility</p:attrName>
                                        </p:attrNameLst>
                                      </p:cBhvr>
                                      <p:to>
                                        <p:strVal val="visible"/>
                                      </p:to>
                                    </p:set>
                                    <p:animEffect transition="in" filter="box(in)">
                                      <p:cBhvr>
                                        <p:cTn id="7" dur="500"/>
                                        <p:tgtEl>
                                          <p:spTgt spid="51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checkerboard(across)">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diamond(in)">
                                      <p:cBhvr>
                                        <p:cTn id="22" dur="20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381000"/>
            <a:ext cx="7772400" cy="5262979"/>
          </a:xfrm>
          <a:prstGeom prst="rect">
            <a:avLst/>
          </a:prstGeom>
        </p:spPr>
        <p:txBody>
          <a:bodyPr wrap="square">
            <a:spAutoFit/>
          </a:bodyPr>
          <a:lstStyle/>
          <a:p>
            <a:pPr>
              <a:buFont typeface="Wingdings" pitchFamily="2" charset="2"/>
              <a:buChar char="Ø"/>
            </a:pPr>
            <a:r>
              <a:rPr lang="en-US" altLang="en-US" sz="2400" dirty="0" err="1" smtClean="0">
                <a:latin typeface="Times New Roman" pitchFamily="18" charset="0"/>
                <a:cs typeface="Times New Roman" pitchFamily="18" charset="0"/>
              </a:rPr>
              <a:t>Quan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điểm</a:t>
            </a:r>
            <a:r>
              <a:rPr lang="en-US" altLang="en-US" sz="2400" dirty="0" smtClean="0">
                <a:latin typeface="Times New Roman" pitchFamily="18" charset="0"/>
                <a:cs typeface="Times New Roman" pitchFamily="18" charset="0"/>
              </a:rPr>
              <a:t>: </a:t>
            </a:r>
          </a:p>
          <a:p>
            <a:endParaRPr lang="en-US" altLang="en-US" sz="2400" dirty="0" smtClean="0">
              <a:latin typeface="Times New Roman" pitchFamily="18" charset="0"/>
              <a:cs typeface="Times New Roman" pitchFamily="18" charset="0"/>
            </a:endParaRPr>
          </a:p>
          <a:p>
            <a:pPr>
              <a:buFontTx/>
              <a:buAutoNum type="arabicPeriod"/>
            </a:pP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liên</a:t>
            </a:r>
            <a:r>
              <a:rPr lang="en-US" altLang="en-US" sz="2400" dirty="0" smtClean="0">
                <a:latin typeface="Times New Roman" pitchFamily="18" charset="0"/>
                <a:cs typeface="Times New Roman" pitchFamily="18" charset="0"/>
              </a:rPr>
              <a:t> minh, </a:t>
            </a:r>
            <a:r>
              <a:rPr lang="en-US" altLang="en-US" sz="2400" dirty="0" err="1" smtClean="0">
                <a:latin typeface="Times New Roman" pitchFamily="18" charset="0"/>
                <a:cs typeface="Times New Roman" pitchFamily="18" charset="0"/>
              </a:rPr>
              <a:t>gắn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hữu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cơ</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sự</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quá</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trình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đô</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thị</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hội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nhập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chung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của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kinh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tế</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a:t>
            </a:r>
            <a:endParaRPr lang="en-US" altLang="en-US" sz="2400" dirty="0" smtClean="0">
              <a:latin typeface="Times New Roman" pitchFamily="18" charset="0"/>
              <a:cs typeface="Times New Roman" pitchFamily="18" charset="0"/>
            </a:endParaRPr>
          </a:p>
          <a:p>
            <a:pPr>
              <a:buFontTx/>
              <a:buAutoNum type="arabicPeriod"/>
            </a:pPr>
            <a:r>
              <a:rPr lang="en-US" altLang="en-US" sz="2400" dirty="0" err="1" smtClean="0">
                <a:latin typeface="Times New Roman" pitchFamily="18" charset="0"/>
                <a:cs typeface="Times New Roman" pitchFamily="18" charset="0"/>
              </a:rPr>
              <a:t>Lấy</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làm</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gốc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huy</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tinh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thần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năng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lực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làm</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chủ</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của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cộng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đồng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cư</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kết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hợp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nội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lực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của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với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nguồn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lực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nhà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nước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tòan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xã</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hội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trong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sự</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a:t>
            </a:r>
          </a:p>
          <a:p>
            <a:pPr>
              <a:buFontTx/>
              <a:buAutoNum type="arabicPeriod"/>
            </a:pP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Lấy</a:t>
            </a:r>
            <a:r>
              <a:rPr lang="en-US" altLang="en-US" sz="2400" dirty="0" smtClean="0">
                <a:latin typeface="Times New Roman" pitchFamily="18" charset="0"/>
                <a:cs typeface="Times New Roman" pitchFamily="18" charset="0"/>
              </a:rPr>
              <a:t> con </a:t>
            </a:r>
            <a:r>
              <a:rPr lang="en-US" altLang="en-US" sz="2400" dirty="0" err="1" smtClean="0">
                <a:latin typeface="Times New Roman" pitchFamily="18" charset="0"/>
                <a:cs typeface="Times New Roman" pitchFamily="18" charset="0"/>
              </a:rPr>
              <a:t>người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làm</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trung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tâm</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hướng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đến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mục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tiêu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hẹp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kh</a:t>
            </a:r>
            <a:r>
              <a:rPr lang="en-US" sz="2400" dirty="0" err="1" smtClean="0">
                <a:latin typeface="Times New Roman" pitchFamily="18" charset="0"/>
                <a:cs typeface="Times New Roman" pitchFamily="18" charset="0"/>
              </a:rPr>
              <a:t>oả</a:t>
            </a:r>
            <a:r>
              <a:rPr lang="en-US" altLang="en-US" sz="2400" dirty="0" err="1" smtClean="0">
                <a:latin typeface="Times New Roman" pitchFamily="18" charset="0"/>
                <a:cs typeface="Times New Roman" pitchFamily="18" charset="0"/>
              </a:rPr>
              <a:t>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cách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thập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lượng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cuộc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sống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giữa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cư</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đô</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thị</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đảm</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bảo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bằng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xã</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hội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duy</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trì</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môi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trường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vững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bền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nước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về</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cả</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chính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trị</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kinh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tế</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xã</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hội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môi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trường</a:t>
            </a:r>
            <a:r>
              <a:rPr lang="en-US" altLang="en-US" sz="2400" dirty="0" smtClean="0">
                <a:latin typeface="Times New Roman" pitchFamily="18" charset="0"/>
                <a:cs typeface="Times New Roman" pitchFamily="18" charset="0"/>
              </a:rPr>
              <a:t>. </a:t>
            </a:r>
            <a:endParaRPr lang="en-US" altLang="en-US" sz="2400" dirty="0">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533400"/>
            <a:ext cx="8610600" cy="5632311"/>
          </a:xfrm>
          <a:prstGeom prst="rect">
            <a:avLst/>
          </a:prstGeom>
        </p:spPr>
        <p:txBody>
          <a:bodyPr wrap="square">
            <a:spAutoFit/>
          </a:bodyPr>
          <a:lstStyle/>
          <a:p>
            <a:pPr>
              <a:buSzPct val="100000"/>
              <a:buFont typeface="Wingdings" pitchFamily="2" charset="2"/>
              <a:buChar char="v"/>
            </a:pP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endParaRPr lang="en-US" altLang="en-US" sz="2400" dirty="0" smtClean="0">
              <a:latin typeface="Times New Roman" pitchFamily="18" charset="0"/>
              <a:cs typeface="Times New Roman" pitchFamily="18" charset="0"/>
            </a:endParaRPr>
          </a:p>
          <a:p>
            <a:pPr>
              <a:buSzPct val="100000"/>
              <a:buFont typeface="Wingdings" pitchFamily="2" charset="2"/>
              <a:buNone/>
            </a:pPr>
            <a:r>
              <a:rPr 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hiện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đại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chuyên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tổ</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a:t>
            </a:r>
            <a:endParaRPr lang="en-US" altLang="en-US" sz="2400" dirty="0" smtClean="0">
              <a:latin typeface="Times New Roman" pitchFamily="18" charset="0"/>
              <a:cs typeface="Times New Roman" pitchFamily="18" charset="0"/>
            </a:endParaRPr>
          </a:p>
          <a:p>
            <a:pPr>
              <a:buSzPct val="100000"/>
              <a:buFont typeface="Wingdings" pitchFamily="2" charset="2"/>
              <a:buNone/>
            </a:pPr>
            <a:endParaRPr lang="en-US" altLang="en-US" sz="2400" dirty="0" smtClean="0">
              <a:latin typeface="Times New Roman" pitchFamily="18" charset="0"/>
              <a:cs typeface="Times New Roman" pitchFamily="18" charset="0"/>
            </a:endParaRPr>
          </a:p>
          <a:p>
            <a:pPr>
              <a:buSzPct val="100000"/>
              <a:buFont typeface="Wingdings" pitchFamily="2" charset="2"/>
              <a:buNone/>
            </a:pPr>
            <a:r>
              <a:rPr lang="en-US" altLang="en-US" sz="2400" dirty="0" smtClean="0">
                <a:latin typeface="Times New Roman" pitchFamily="18" charset="0"/>
                <a:cs typeface="Times New Roman" pitchFamily="18" charset="0"/>
              </a:rPr>
              <a:t>1. </a:t>
            </a:r>
            <a:r>
              <a:rPr lang="en-US" altLang="en-US" sz="2400" dirty="0" err="1" smtClean="0">
                <a:latin typeface="Times New Roman" pitchFamily="18" charset="0"/>
                <a:cs typeface="Times New Roman" pitchFamily="18" charset="0"/>
              </a:rPr>
              <a:t>Đào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tạo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còn</a:t>
            </a:r>
            <a:r>
              <a:rPr lang="en-US" altLang="en-US" sz="2400" dirty="0" smtClean="0">
                <a:latin typeface="Times New Roman" pitchFamily="18" charset="0"/>
                <a:cs typeface="Times New Roman" pitchFamily="18" charset="0"/>
              </a:rPr>
              <a:t> ở </a:t>
            </a:r>
            <a:r>
              <a:rPr lang="en-US" altLang="en-US" sz="2400" dirty="0" err="1" smtClean="0">
                <a:latin typeface="Times New Roman" pitchFamily="18" charset="0"/>
                <a:cs typeface="Times New Roman" pitchFamily="18" charset="0"/>
              </a:rPr>
              <a:t>lại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sản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xuất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trở</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thành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chuyên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trình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độ</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học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thức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kĩ</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năng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tốt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trong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sản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xuất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kinh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doanh</a:t>
            </a:r>
            <a:endParaRPr lang="en-US" altLang="en-US" sz="2400" dirty="0" smtClean="0">
              <a:latin typeface="Times New Roman" pitchFamily="18" charset="0"/>
              <a:cs typeface="Times New Roman" pitchFamily="18" charset="0"/>
            </a:endParaRPr>
          </a:p>
          <a:p>
            <a:pPr>
              <a:buSzPct val="100000"/>
              <a:buFont typeface="Wingdings" pitchFamily="2" charset="2"/>
              <a:buNone/>
            </a:pPr>
            <a:r>
              <a:rPr lang="en-US" altLang="en-US" sz="2400" dirty="0" smtClean="0">
                <a:latin typeface="Times New Roman" pitchFamily="18" charset="0"/>
                <a:cs typeface="Times New Roman" pitchFamily="18" charset="0"/>
              </a:rPr>
              <a:t>2. </a:t>
            </a:r>
            <a:r>
              <a:rPr lang="en-US" altLang="en-US" sz="2400" dirty="0" err="1" smtClean="0">
                <a:latin typeface="Times New Roman" pitchFamily="18" charset="0"/>
                <a:cs typeface="Times New Roman" pitchFamily="18" charset="0"/>
              </a:rPr>
              <a:t>Giúp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tổ</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chức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lại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trong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các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cộng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đồng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đòan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thể</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để</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thực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sự</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làm</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chủ</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cuộc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sống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của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mình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trở</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thành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chủ</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thể</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của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endParaRPr lang="en-US" altLang="en-US" sz="2400" dirty="0" smtClean="0">
              <a:latin typeface="Times New Roman" pitchFamily="18" charset="0"/>
              <a:cs typeface="Times New Roman" pitchFamily="18" charset="0"/>
            </a:endParaRPr>
          </a:p>
          <a:p>
            <a:pPr>
              <a:buSzPct val="100000"/>
              <a:buFont typeface="Wingdings" pitchFamily="2" charset="2"/>
              <a:buNone/>
            </a:pPr>
            <a:r>
              <a:rPr lang="en-US" altLang="en-US" sz="2400" dirty="0" smtClean="0">
                <a:latin typeface="Times New Roman" pitchFamily="18" charset="0"/>
                <a:cs typeface="Times New Roman" pitchFamily="18" charset="0"/>
              </a:rPr>
              <a:t>3. </a:t>
            </a:r>
            <a:r>
              <a:rPr lang="en-US" altLang="en-US" sz="2400" dirty="0" err="1" smtClean="0">
                <a:latin typeface="Times New Roman" pitchFamily="18" charset="0"/>
                <a:cs typeface="Times New Roman" pitchFamily="18" charset="0"/>
              </a:rPr>
              <a:t>Giúp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một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bộ</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phận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lớn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thuận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tiện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chuyển</a:t>
            </a:r>
            <a:r>
              <a:rPr lang="en-US" altLang="en-US" sz="2400" dirty="0" smtClean="0">
                <a:latin typeface="Times New Roman" pitchFamily="18" charset="0"/>
                <a:cs typeface="Times New Roman" pitchFamily="18" charset="0"/>
              </a:rPr>
              <a:t> sang </a:t>
            </a:r>
            <a:r>
              <a:rPr lang="en-US" altLang="en-US" sz="2400" dirty="0" err="1" smtClean="0">
                <a:latin typeface="Times New Roman" pitchFamily="18" charset="0"/>
                <a:cs typeface="Times New Roman" pitchFamily="18" charset="0"/>
              </a:rPr>
              <a:t>công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việc</a:t>
            </a:r>
            <a:r>
              <a:rPr lang="en-US" altLang="en-US" sz="2400" dirty="0" smtClean="0">
                <a:latin typeface="Times New Roman" pitchFamily="18" charset="0"/>
                <a:cs typeface="Times New Roman" pitchFamily="18" charset="0"/>
              </a:rPr>
              <a:t> phi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cư</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ra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các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đô</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thị</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xuất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khẩu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lao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động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để</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phát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triển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nâng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cao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mức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sống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người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endParaRPr lang="en-US" altLang="en-US" sz="2400" dirty="0" smtClean="0">
              <a:latin typeface="Times New Roman" pitchFamily="18" charset="0"/>
              <a:cs typeface="Times New Roman" pitchFamily="18" charset="0"/>
            </a:endParaRPr>
          </a:p>
          <a:p>
            <a:pPr>
              <a:buSzPct val="100000"/>
              <a:buFont typeface="Wingdings" pitchFamily="2" charset="2"/>
              <a:buNone/>
            </a:pPr>
            <a:r>
              <a:rPr lang="en-US" altLang="en-US" sz="2400" dirty="0" smtClean="0">
                <a:latin typeface="Times New Roman" pitchFamily="18" charset="0"/>
                <a:cs typeface="Times New Roman" pitchFamily="18" charset="0"/>
              </a:rPr>
              <a:t>4. </a:t>
            </a:r>
            <a:r>
              <a:rPr lang="en-US" altLang="en-US" sz="2400" dirty="0" err="1" smtClean="0">
                <a:latin typeface="Times New Roman" pitchFamily="18" charset="0"/>
                <a:cs typeface="Times New Roman" pitchFamily="18" charset="0"/>
              </a:rPr>
              <a:t>Từng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bước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xây</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dựng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hệ</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thống</a:t>
            </a:r>
            <a:r>
              <a:rPr lang="en-US" altLang="en-US" sz="2400" dirty="0" smtClean="0">
                <a:latin typeface="Times New Roman" pitchFamily="18" charset="0"/>
                <a:cs typeface="Times New Roman" pitchFamily="18" charset="0"/>
              </a:rPr>
              <a:t> an </a:t>
            </a:r>
            <a:r>
              <a:rPr lang="en-US" altLang="en-US" sz="2400" dirty="0" err="1" smtClean="0">
                <a:latin typeface="Times New Roman" pitchFamily="18" charset="0"/>
                <a:cs typeface="Times New Roman" pitchFamily="18" charset="0"/>
              </a:rPr>
              <a:t>sinh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xã</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hội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phục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vụ</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cư</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trước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hết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uy</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tiên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áp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dụng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các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đối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tượng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chính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sách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đồng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bào</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dân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tộc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ít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người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đối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tượng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khó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khăn</a:t>
            </a:r>
            <a:r>
              <a:rPr lang="en-US" altLang="en-US" sz="2400" dirty="0" smtClean="0">
                <a:latin typeface="Times New Roman" pitchFamily="18" charset="0"/>
                <a:cs typeface="Times New Roman" pitchFamily="18" charset="0"/>
              </a:rPr>
              <a:t>. </a:t>
            </a:r>
            <a:endParaRPr lang="en-US" altLang="en-US" sz="2400" dirty="0">
              <a:latin typeface="Times New Roman" pitchFamily="18" charset="0"/>
              <a:cs typeface="Times New Roman" pitchFamily="18" charset="0"/>
            </a:endParaRPr>
          </a:p>
        </p:txBody>
      </p:sp>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Nongthonmoi"/>
          <p:cNvPicPr>
            <a:picLocks noChangeAspect="1" noChangeArrowheads="1"/>
          </p:cNvPicPr>
          <p:nvPr/>
        </p:nvPicPr>
        <p:blipFill>
          <a:blip r:embed="rId2"/>
          <a:srcRect/>
          <a:stretch>
            <a:fillRect/>
          </a:stretch>
        </p:blipFill>
        <p:spPr bwMode="auto">
          <a:xfrm>
            <a:off x="684213" y="549275"/>
            <a:ext cx="7637462" cy="5040313"/>
          </a:xfrm>
          <a:prstGeom prst="rect">
            <a:avLst/>
          </a:prstGeom>
          <a:noFill/>
          <a:ln w="9525">
            <a:noFill/>
            <a:miter lim="800000"/>
            <a:headEnd/>
            <a:tailEnd/>
          </a:ln>
        </p:spPr>
      </p:pic>
      <p:sp>
        <p:nvSpPr>
          <p:cNvPr id="5" name="Rectangle 4"/>
          <p:cNvSpPr/>
          <p:nvPr/>
        </p:nvSpPr>
        <p:spPr>
          <a:xfrm>
            <a:off x="2133600" y="5943600"/>
            <a:ext cx="5118709" cy="523220"/>
          </a:xfrm>
          <a:prstGeom prst="rect">
            <a:avLst/>
          </a:prstGeom>
        </p:spPr>
        <p:txBody>
          <a:bodyPr wrap="none">
            <a:spAutoFit/>
          </a:bodyPr>
          <a:lstStyle/>
          <a:p>
            <a:r>
              <a:rPr lang="en-US" sz="2800" b="1" dirty="0" err="1" smtClean="0">
                <a:latin typeface="Times New Roman" pitchFamily="18" charset="0"/>
                <a:cs typeface="Times New Roman" pitchFamily="18" charset="0"/>
              </a:rPr>
              <a:t>Nông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dân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hội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nhập</a:t>
            </a:r>
            <a:r>
              <a:rPr lang="en-US" sz="2800" b="1" dirty="0" smtClean="0">
                <a:latin typeface="Times New Roman" pitchFamily="18" charset="0"/>
                <a:cs typeface="Times New Roman" pitchFamily="18" charset="0"/>
              </a:rPr>
              <a:t> CNH - HĐH</a:t>
            </a:r>
            <a:endParaRPr lang="en-US" altLang="en-US" sz="2800" b="1"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400" y="457200"/>
            <a:ext cx="5529078" cy="523220"/>
          </a:xfrm>
          <a:prstGeom prst="rect">
            <a:avLst/>
          </a:prstGeom>
        </p:spPr>
        <p:txBody>
          <a:bodyPr wrap="none">
            <a:spAutoFit/>
          </a:bodyPr>
          <a:lstStyle/>
          <a:p>
            <a:r>
              <a:rPr lang="en-US" sz="2800" b="1" dirty="0" smtClean="0">
                <a:latin typeface="Times New Roman" pitchFamily="18" charset="0"/>
                <a:cs typeface="Times New Roman" pitchFamily="18" charset="0"/>
              </a:rPr>
              <a:t>2. </a:t>
            </a:r>
            <a:r>
              <a:rPr lang="en-US" sz="2800" b="1" dirty="0" err="1" smtClean="0">
                <a:latin typeface="Times New Roman" pitchFamily="18" charset="0"/>
                <a:cs typeface="Times New Roman" pitchFamily="18" charset="0"/>
              </a:rPr>
              <a:t>Quan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điểm</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phát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triển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nông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thôn</a:t>
            </a:r>
            <a:endParaRPr lang="en-US" sz="2800" dirty="0">
              <a:latin typeface="Times New Roman" pitchFamily="18" charset="0"/>
              <a:cs typeface="Times New Roman" pitchFamily="18" charset="0"/>
            </a:endParaRPr>
          </a:p>
        </p:txBody>
      </p:sp>
      <p:sp>
        <p:nvSpPr>
          <p:cNvPr id="5" name="Rectangle 4"/>
          <p:cNvSpPr/>
          <p:nvPr/>
        </p:nvSpPr>
        <p:spPr>
          <a:xfrm>
            <a:off x="457200" y="1066800"/>
            <a:ext cx="8458200" cy="5262979"/>
          </a:xfrm>
          <a:prstGeom prst="rect">
            <a:avLst/>
          </a:prstGeom>
        </p:spPr>
        <p:txBody>
          <a:bodyPr wrap="square">
            <a:spAutoFit/>
          </a:bodyPr>
          <a:lstStyle/>
          <a:p>
            <a:pPr marL="12700" indent="-12700">
              <a:buFont typeface="Wingdings" pitchFamily="2" charset="2"/>
              <a:buChar char="v"/>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Coi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trọng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CNH-HĐH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lớn</a:t>
            </a:r>
            <a:r>
              <a:rPr lang="en-US" sz="2400" dirty="0" smtClean="0">
                <a:latin typeface="Times New Roman" pitchFamily="18" charset="0"/>
                <a:cs typeface="Times New Roman" pitchFamily="18" charset="0"/>
              </a:rPr>
              <a:t>.</a:t>
            </a:r>
          </a:p>
          <a:p>
            <a:pPr marL="12700" indent="-12700">
              <a:buFont typeface="Wingdings" pitchFamily="2" charset="2"/>
              <a:buChar char="v"/>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Đẩy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mạnh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dịch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gắn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dịch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vụ</a:t>
            </a:r>
            <a:r>
              <a:rPr lang="en-US" sz="2400" dirty="0" smtClean="0">
                <a:latin typeface="Times New Roman" pitchFamily="18" charset="0"/>
                <a:cs typeface="Times New Roman" pitchFamily="18" charset="0"/>
              </a:rPr>
              <a:t>.</a:t>
            </a:r>
          </a:p>
          <a:p>
            <a:pPr marL="12700" indent="-12700">
              <a:buFont typeface="Wingdings" pitchFamily="2" charset="2"/>
              <a:buChar char="v"/>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khoa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đẻ</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phẩm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nguyên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hướng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khẩu</a:t>
            </a:r>
            <a:r>
              <a:rPr lang="en-US" sz="2400" dirty="0" smtClean="0">
                <a:latin typeface="Times New Roman" pitchFamily="18" charset="0"/>
                <a:cs typeface="Times New Roman" pitchFamily="18" charset="0"/>
              </a:rPr>
              <a:t>.</a:t>
            </a:r>
          </a:p>
          <a:p>
            <a:pPr marL="12700" indent="-12700">
              <a:buFont typeface="Wingdings" pitchFamily="2" charset="2"/>
              <a:buChar char="v"/>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giữ</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chủ</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hướng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dẫn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theo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đúng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a:t>
            </a:r>
            <a:endParaRPr lang="en-US" altLang="en-US" sz="24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62000" y="381000"/>
            <a:ext cx="5862502" cy="584775"/>
          </a:xfrm>
          <a:prstGeom prst="rect">
            <a:avLst/>
          </a:prstGeom>
        </p:spPr>
        <p:txBody>
          <a:bodyPr wrap="none">
            <a:spAutoFit/>
          </a:bodyPr>
          <a:lstStyle/>
          <a:p>
            <a:r>
              <a:rPr lang="en-US" sz="3200" b="1" dirty="0" smtClean="0">
                <a:latin typeface="Times New Roman" pitchFamily="18" charset="0"/>
                <a:cs typeface="Times New Roman" pitchFamily="18" charset="0"/>
              </a:rPr>
              <a:t>III.  </a:t>
            </a:r>
            <a:r>
              <a:rPr lang="en-US" sz="3200" b="1" dirty="0" err="1" smtClean="0">
                <a:latin typeface="Times New Roman" pitchFamily="18" charset="0"/>
                <a:cs typeface="Times New Roman" pitchFamily="18" charset="0"/>
              </a:rPr>
              <a:t>Các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chính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sách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và</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pháp</a:t>
            </a:r>
            <a:endParaRPr lang="en-US" sz="3200" b="1" dirty="0">
              <a:latin typeface="Times New Roman" pitchFamily="18" charset="0"/>
              <a:cs typeface="Times New Roman" pitchFamily="18" charset="0"/>
            </a:endParaRPr>
          </a:p>
        </p:txBody>
      </p:sp>
      <p:sp>
        <p:nvSpPr>
          <p:cNvPr id="6" name="Rectangle 5"/>
          <p:cNvSpPr/>
          <p:nvPr/>
        </p:nvSpPr>
        <p:spPr>
          <a:xfrm>
            <a:off x="381000" y="1295400"/>
            <a:ext cx="7696200" cy="954107"/>
          </a:xfrm>
          <a:prstGeom prst="rect">
            <a:avLst/>
          </a:prstGeom>
        </p:spPr>
        <p:txBody>
          <a:bodyPr wrap="square">
            <a:spAutoFit/>
          </a:bodyPr>
          <a:lstStyle/>
          <a:p>
            <a:pPr algn="ctr"/>
            <a:r>
              <a:rPr lang="en-US" sz="2800" b="1" dirty="0" smtClean="0">
                <a:latin typeface="Times New Roman" pitchFamily="18" charset="0"/>
                <a:cs typeface="Times New Roman" pitchFamily="18" charset="0"/>
              </a:rPr>
              <a:t>1.</a:t>
            </a:r>
            <a:r>
              <a:rPr lang="en-US" altLang="en-US" sz="2800" b="1" dirty="0" smtClean="0">
                <a:latin typeface="Times New Roman" pitchFamily="18" charset="0"/>
                <a:cs typeface="Times New Roman" pitchFamily="18" charset="0"/>
              </a:rPr>
              <a:t>TRỌNG TÂM CHÍNH SÁCH DÂN SỐ - KẾ HOẠCH HÓA GIA ĐÌNH VỀ NÔNG THÔN</a:t>
            </a:r>
            <a:endParaRPr lang="en-US" sz="2800" b="1" dirty="0">
              <a:latin typeface="Times New Roman" pitchFamily="18" charset="0"/>
              <a:cs typeface="Times New Roman" pitchFamily="18" charset="0"/>
            </a:endParaRPr>
          </a:p>
        </p:txBody>
      </p:sp>
      <p:sp>
        <p:nvSpPr>
          <p:cNvPr id="7" name="Rectangle 6"/>
          <p:cNvSpPr/>
          <p:nvPr/>
        </p:nvSpPr>
        <p:spPr>
          <a:xfrm>
            <a:off x="609600" y="2514600"/>
            <a:ext cx="3643946" cy="461665"/>
          </a:xfrm>
          <a:prstGeom prst="rect">
            <a:avLst/>
          </a:prstGeom>
        </p:spPr>
        <p:txBody>
          <a:bodyPr wrap="none">
            <a:spAutoFit/>
          </a:bodyPr>
          <a:lstStyle/>
          <a:p>
            <a:r>
              <a:rPr lang="en-US" sz="2400" dirty="0" smtClean="0">
                <a:latin typeface="Times New Roman" pitchFamily="18" charset="0"/>
                <a:cs typeface="Times New Roman" pitchFamily="18" charset="0"/>
              </a:rPr>
              <a:t>a . </a:t>
            </a:r>
            <a:r>
              <a:rPr lang="en-US" sz="2400" dirty="0" smtClean="0">
                <a:solidFill>
                  <a:schemeClr val="accent6">
                    <a:lumMod val="75000"/>
                  </a:schemeClr>
                </a:solidFill>
                <a:latin typeface="Times New Roman" pitchFamily="18" charset="0"/>
                <a:cs typeface="Times New Roman" pitchFamily="18" charset="0"/>
              </a:rPr>
              <a:t>CHÍNH SÁCH DÂN SỐ</a:t>
            </a:r>
          </a:p>
        </p:txBody>
      </p:sp>
      <p:sp>
        <p:nvSpPr>
          <p:cNvPr id="8" name="Rectangle 7"/>
          <p:cNvSpPr/>
          <p:nvPr/>
        </p:nvSpPr>
        <p:spPr>
          <a:xfrm>
            <a:off x="685800" y="3505200"/>
            <a:ext cx="7772400" cy="2308324"/>
          </a:xfrm>
          <a:prstGeom prst="rect">
            <a:avLst/>
          </a:prstGeom>
        </p:spPr>
        <p:txBody>
          <a:bodyPr wrap="square">
            <a:spAutoFit/>
          </a:bodyPr>
          <a:lstStyle/>
          <a:p>
            <a:pPr>
              <a:buFontTx/>
              <a:buNone/>
            </a:pP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Nắm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mục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hướng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vấn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tầm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trọng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nay.</a:t>
            </a:r>
            <a:endParaRPr lang="en-US" sz="2400" dirty="0">
              <a:latin typeface="Times New Roman" pitchFamily="18" charset="0"/>
              <a:cs typeface="Times New Roman"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762000"/>
            <a:ext cx="1793311" cy="461665"/>
          </a:xfrm>
          <a:prstGeom prst="rect">
            <a:avLst/>
          </a:prstGeom>
        </p:spPr>
        <p:txBody>
          <a:bodyPr wrap="none">
            <a:spAutoFit/>
          </a:bodyPr>
          <a:lstStyle/>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kĩ</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năng</a:t>
            </a:r>
            <a:r>
              <a:rPr lang="en-US" sz="2400" dirty="0" smtClean="0">
                <a:latin typeface="Times New Roman" pitchFamily="18" charset="0"/>
                <a:cs typeface="Times New Roman" pitchFamily="18" charset="0"/>
              </a:rPr>
              <a:t>:</a:t>
            </a:r>
            <a:endParaRPr lang="en-US" sz="2400" dirty="0"/>
          </a:p>
        </p:txBody>
      </p:sp>
      <p:sp>
        <p:nvSpPr>
          <p:cNvPr id="5" name="Rectangle 4"/>
          <p:cNvSpPr/>
          <p:nvPr/>
        </p:nvSpPr>
        <p:spPr>
          <a:xfrm>
            <a:off x="685800" y="1676400"/>
            <a:ext cx="6324600" cy="3785652"/>
          </a:xfrm>
          <a:prstGeom prst="rect">
            <a:avLst/>
          </a:prstGeom>
        </p:spPr>
        <p:txBody>
          <a:bodyPr wrap="square">
            <a:spAutoFit/>
          </a:bodyPr>
          <a:lstStyle/>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tuyên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Thông</a:t>
            </a:r>
            <a:r>
              <a:rPr lang="en-US" sz="2400" dirty="0" smtClean="0">
                <a:latin typeface="Times New Roman" pitchFamily="18" charset="0"/>
                <a:cs typeface="Times New Roman" pitchFamily="18" charset="0"/>
              </a:rPr>
              <a:t> qua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tiễn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góp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phương</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sống</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Phê</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niệm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lầm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Tin </a:t>
            </a:r>
            <a:r>
              <a:rPr lang="en-US" sz="2400" dirty="0" err="1" smtClean="0">
                <a:latin typeface="Times New Roman" pitchFamily="18" charset="0"/>
                <a:cs typeface="Times New Roman" pitchFamily="18" charset="0"/>
              </a:rPr>
              <a:t>tưởng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tốt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chủ</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8200" y="228600"/>
            <a:ext cx="5589607" cy="584775"/>
          </a:xfrm>
          <a:prstGeom prst="rect">
            <a:avLst/>
          </a:prstGeom>
        </p:spPr>
        <p:txBody>
          <a:bodyPr wrap="none">
            <a:spAutoFit/>
          </a:bodyPr>
          <a:lstStyle/>
          <a:p>
            <a:r>
              <a:rPr lang="en-US" sz="3200" dirty="0" smtClean="0">
                <a:latin typeface="Times New Roman" pitchFamily="18" charset="0"/>
                <a:cs typeface="Times New Roman" pitchFamily="18" charset="0"/>
              </a:rPr>
              <a:t>b. </a:t>
            </a:r>
            <a:r>
              <a:rPr lang="en-US" sz="3200" dirty="0" smtClean="0">
                <a:solidFill>
                  <a:schemeClr val="accent6">
                    <a:lumMod val="75000"/>
                  </a:schemeClr>
                </a:solidFill>
                <a:latin typeface="Times New Roman" pitchFamily="18" charset="0"/>
                <a:cs typeface="Times New Roman" pitchFamily="18" charset="0"/>
              </a:rPr>
              <a:t>KẾ HOẠCH HÓA GIA ĐÌNH</a:t>
            </a:r>
            <a:endParaRPr lang="en-US" sz="3200" dirty="0">
              <a:solidFill>
                <a:schemeClr val="accent6">
                  <a:lumMod val="75000"/>
                </a:schemeClr>
              </a:solidFill>
            </a:endParaRPr>
          </a:p>
        </p:txBody>
      </p:sp>
      <p:sp>
        <p:nvSpPr>
          <p:cNvPr id="5" name="Rectangle 4"/>
          <p:cNvSpPr/>
          <p:nvPr/>
        </p:nvSpPr>
        <p:spPr>
          <a:xfrm>
            <a:off x="304800" y="1066800"/>
            <a:ext cx="7848600" cy="3785652"/>
          </a:xfrm>
          <a:prstGeom prst="rect">
            <a:avLst/>
          </a:prstGeom>
        </p:spPr>
        <p:txBody>
          <a:bodyPr wrap="square">
            <a:spAutoFit/>
          </a:bodyPr>
          <a:lstStyle/>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Uỷ</a:t>
            </a:r>
            <a:r>
              <a:rPr lang="en-US" sz="2400" dirty="0" smtClean="0">
                <a:latin typeface="Times New Roman" pitchFamily="18" charset="0"/>
                <a:cs typeface="Times New Roman" pitchFamily="18" charset="0"/>
              </a:rPr>
              <a:t> ban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endParaRPr lang="en-US" sz="2400" dirty="0" smtClean="0">
              <a:latin typeface="Times New Roman" pitchFamily="18" charset="0"/>
              <a:cs typeface="Times New Roman" pitchFamily="18" charset="0"/>
            </a:endParaRPr>
          </a:p>
          <a:p>
            <a:pPr>
              <a:buFontTx/>
              <a:buNone/>
            </a:pP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tài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sinh</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thứ</a:t>
            </a:r>
            <a:r>
              <a:rPr lang="en-US" sz="2400" dirty="0" smtClean="0">
                <a:latin typeface="Times New Roman" pitchFamily="18" charset="0"/>
                <a:cs typeface="Times New Roman" pitchFamily="18" charset="0"/>
              </a:rPr>
              <a:t> 3.</a:t>
            </a:r>
          </a:p>
          <a:p>
            <a:pPr>
              <a:buFontTx/>
              <a:buNone/>
            </a:pP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mạnh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mẽ</a:t>
            </a:r>
            <a:r>
              <a:rPr lang="en-US" sz="2400" dirty="0" smtClean="0">
                <a:latin typeface="Times New Roman" pitchFamily="18" charset="0"/>
                <a:cs typeface="Times New Roman" pitchFamily="18" charset="0"/>
              </a:rPr>
              <a:t> :</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cấp</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tuyên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truyền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máy</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Dịch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533400"/>
            <a:ext cx="1763624" cy="523220"/>
          </a:xfrm>
          <a:prstGeom prst="rect">
            <a:avLst/>
          </a:prstGeom>
        </p:spPr>
        <p:txBody>
          <a:bodyPr wrap="none">
            <a:spAutoFit/>
          </a:bodyPr>
          <a:lstStyle/>
          <a:p>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Thuận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5" name="Rectangle 4"/>
          <p:cNvSpPr/>
          <p:nvPr/>
        </p:nvSpPr>
        <p:spPr>
          <a:xfrm>
            <a:off x="457200" y="3581400"/>
            <a:ext cx="8153400" cy="2419124"/>
          </a:xfrm>
          <a:prstGeom prst="rect">
            <a:avLst/>
          </a:prstGeom>
        </p:spPr>
        <p:txBody>
          <a:bodyPr wrap="square">
            <a:spAutoFit/>
          </a:bodyPr>
          <a:lstStyle/>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khoản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phù</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chéo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p>
          <a:p>
            <a:pPr>
              <a:lnSpc>
                <a:spcPct val="90000"/>
              </a:lnSpc>
              <a:buFontTx/>
              <a:buNone/>
            </a:pP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phạm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sinh</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thứ</a:t>
            </a:r>
            <a:r>
              <a:rPr lang="en-US" sz="2400" dirty="0" smtClean="0">
                <a:latin typeface="Times New Roman" pitchFamily="18" charset="0"/>
                <a:cs typeface="Times New Roman" pitchFamily="18" charset="0"/>
              </a:rPr>
              <a:t> 3 </a:t>
            </a:r>
            <a:r>
              <a:rPr lang="en-US" sz="2400" dirty="0" err="1" smtClean="0">
                <a:latin typeface="Times New Roman" pitchFamily="18" charset="0"/>
                <a:cs typeface="Times New Roman" pitchFamily="18" charset="0"/>
              </a:rPr>
              <a:t>đưa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khăn</a:t>
            </a:r>
            <a:r>
              <a:rPr lang="en-US" sz="2400" dirty="0" smtClean="0">
                <a:latin typeface="Times New Roman" pitchFamily="18" charset="0"/>
                <a:cs typeface="Times New Roman" pitchFamily="18" charset="0"/>
              </a:rPr>
              <a:t>. </a:t>
            </a:r>
          </a:p>
          <a:p>
            <a:pPr>
              <a:lnSpc>
                <a:spcPct val="90000"/>
              </a:lnSpc>
              <a:buFontTx/>
              <a:buNone/>
            </a:pP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sẵn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nộp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sinh</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thứ</a:t>
            </a:r>
            <a:r>
              <a:rPr lang="en-US" sz="2400" dirty="0" smtClean="0">
                <a:latin typeface="Times New Roman" pitchFamily="18" charset="0"/>
                <a:cs typeface="Times New Roman" pitchFamily="18" charset="0"/>
              </a:rPr>
              <a:t> 3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vẫn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thêm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phạt</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6" name="Rectangle 5"/>
          <p:cNvSpPr/>
          <p:nvPr/>
        </p:nvSpPr>
        <p:spPr>
          <a:xfrm>
            <a:off x="457200" y="1295400"/>
            <a:ext cx="7467600" cy="1421928"/>
          </a:xfrm>
          <a:prstGeom prst="rect">
            <a:avLst/>
          </a:prstGeom>
        </p:spPr>
        <p:txBody>
          <a:bodyPr wrap="square">
            <a:spAutoFit/>
          </a:bodyPr>
          <a:lstStyle/>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mạnh</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hạn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sinh</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thứ</a:t>
            </a:r>
            <a:r>
              <a:rPr lang="en-US" sz="2400" dirty="0" smtClean="0">
                <a:latin typeface="Times New Roman" pitchFamily="18" charset="0"/>
                <a:cs typeface="Times New Roman" pitchFamily="18" charset="0"/>
              </a:rPr>
              <a:t> 3 </a:t>
            </a:r>
            <a:r>
              <a:rPr lang="en-US" sz="2400" dirty="0" err="1" smtClean="0">
                <a:latin typeface="Times New Roman" pitchFamily="18" charset="0"/>
                <a:cs typeface="Times New Roman" pitchFamily="18" charset="0"/>
              </a:rPr>
              <a:t>nhất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a:t>
            </a:r>
          </a:p>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dễ</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lĩnh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Số-Kế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Đình</a:t>
            </a:r>
            <a:r>
              <a:rPr lang="en-US" sz="2400" dirty="0" smtClean="0">
                <a:latin typeface="Times New Roman" pitchFamily="18" charset="0"/>
                <a:cs typeface="Times New Roman" pitchFamily="18" charset="0"/>
              </a:rPr>
              <a:t>.</a:t>
            </a:r>
          </a:p>
        </p:txBody>
      </p:sp>
      <p:sp>
        <p:nvSpPr>
          <p:cNvPr id="7" name="Rectangle 6"/>
          <p:cNvSpPr/>
          <p:nvPr/>
        </p:nvSpPr>
        <p:spPr>
          <a:xfrm>
            <a:off x="762000" y="2971800"/>
            <a:ext cx="1810111" cy="480131"/>
          </a:xfrm>
          <a:prstGeom prst="rect">
            <a:avLst/>
          </a:prstGeom>
        </p:spPr>
        <p:txBody>
          <a:bodyPr wrap="none">
            <a:spAutoFit/>
          </a:bodyPr>
          <a:lstStyle/>
          <a:p>
            <a:pPr>
              <a:lnSpc>
                <a:spcPct val="90000"/>
              </a:lnSpc>
              <a:buFontTx/>
              <a:buNone/>
            </a:pP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Khó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khăn</a:t>
            </a:r>
            <a:r>
              <a:rPr lang="en-US" sz="2800" dirty="0" smtClean="0">
                <a:latin typeface="Times New Roman" pitchFamily="18" charset="0"/>
                <a:cs typeface="Times New Roman" pitchFamily="18" charset="0"/>
              </a:rPr>
              <a:t>:</a:t>
            </a:r>
          </a:p>
        </p:txBody>
      </p:sp>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609600"/>
            <a:ext cx="8305800" cy="954107"/>
          </a:xfrm>
          <a:prstGeom prst="rect">
            <a:avLst/>
          </a:prstGeom>
        </p:spPr>
        <p:txBody>
          <a:bodyPr wrap="square">
            <a:spAutoFit/>
          </a:bodyPr>
          <a:lstStyle/>
          <a:p>
            <a:pPr algn="ctr"/>
            <a:r>
              <a:rPr lang="en-US" sz="2800" b="1" dirty="0" smtClean="0">
                <a:latin typeface="Times New Roman" pitchFamily="18" charset="0"/>
                <a:cs typeface="Times New Roman" pitchFamily="18" charset="0"/>
              </a:rPr>
              <a:t>2.  GIẢI QUYẾT VIỆC THIẾU VIỆC LÀM THỪA LAO ĐỘNG</a:t>
            </a:r>
            <a:r>
              <a:rPr lang="en-US" b="1" dirty="0" smtClean="0">
                <a:latin typeface="Times New Roman" pitchFamily="18" charset="0"/>
                <a:cs typeface="Times New Roman" pitchFamily="18" charset="0"/>
              </a:rPr>
              <a:t>.</a:t>
            </a:r>
            <a:endParaRPr lang="en-US" dirty="0"/>
          </a:p>
        </p:txBody>
      </p:sp>
      <p:sp>
        <p:nvSpPr>
          <p:cNvPr id="5" name="Rectangle 4"/>
          <p:cNvSpPr/>
          <p:nvPr/>
        </p:nvSpPr>
        <p:spPr>
          <a:xfrm>
            <a:off x="685800" y="1981200"/>
            <a:ext cx="8001000" cy="3416320"/>
          </a:xfrm>
          <a:prstGeom prst="rect">
            <a:avLst/>
          </a:prstGeom>
        </p:spPr>
        <p:txBody>
          <a:bodyPr wrap="square">
            <a:spAutoFit/>
          </a:bodyPr>
          <a:lstStyle/>
          <a:p>
            <a:pPr>
              <a:buFontTx/>
              <a:buNone/>
            </a:pP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Tình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thừa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vấn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thiết</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cả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chiếm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khoảng</a:t>
            </a:r>
            <a:r>
              <a:rPr lang="en-US" sz="2400" dirty="0" smtClean="0">
                <a:latin typeface="Times New Roman" pitchFamily="18" charset="0"/>
                <a:cs typeface="Times New Roman" pitchFamily="18" charset="0"/>
              </a:rPr>
              <a:t> 60,7% </a:t>
            </a:r>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2010 </a:t>
            </a:r>
            <a:r>
              <a:rPr lang="en-US" sz="2400" dirty="0" err="1" smtClean="0">
                <a:latin typeface="Times New Roman" pitchFamily="18" charset="0"/>
                <a:cs typeface="Times New Roman" pitchFamily="18" charset="0"/>
              </a:rPr>
              <a:t>tăng</a:t>
            </a:r>
            <a:r>
              <a:rPr lang="en-US" sz="2400" dirty="0" smtClean="0">
                <a:latin typeface="Times New Roman" pitchFamily="18" charset="0"/>
                <a:cs typeface="Times New Roman" pitchFamily="18" charset="0"/>
              </a:rPr>
              <a:t> 5,7% so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năm</a:t>
            </a:r>
            <a:r>
              <a:rPr lang="en-US" sz="2400" dirty="0" smtClean="0">
                <a:latin typeface="Times New Roman" pitchFamily="18" charset="0"/>
                <a:cs typeface="Times New Roman" pitchFamily="18" charset="0"/>
              </a:rPr>
              <a:t> 2000.</a:t>
            </a:r>
          </a:p>
          <a:p>
            <a:pPr>
              <a:buFontTx/>
              <a:buNone/>
            </a:pPr>
            <a:r>
              <a:rPr lang="en-US" sz="2400" dirty="0" smtClean="0">
                <a:latin typeface="Times New Roman" pitchFamily="18" charset="0"/>
                <a:cs typeface="Times New Roman" pitchFamily="18" charset="0"/>
              </a:rPr>
              <a:t>=&gt; Ta </a:t>
            </a:r>
            <a:r>
              <a:rPr lang="en-US" sz="2400" dirty="0" err="1" smtClean="0">
                <a:latin typeface="Times New Roman" pitchFamily="18" charset="0"/>
                <a:cs typeface="Times New Roman" pitchFamily="18" charset="0"/>
              </a:rPr>
              <a:t>thấy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tìm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thiết</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trên</a:t>
            </a:r>
            <a:r>
              <a:rPr lang="en-US" sz="2400" dirty="0" smtClean="0">
                <a:latin typeface="Times New Roman" pitchFamily="18" charset="0"/>
                <a:cs typeface="Times New Roman" pitchFamily="18" charset="0"/>
              </a:rPr>
              <a:t> 42 </a:t>
            </a:r>
            <a:r>
              <a:rPr lang="en-US" sz="2400" dirty="0" err="1" smtClean="0">
                <a:latin typeface="Times New Roman" pitchFamily="18" charset="0"/>
                <a:cs typeface="Times New Roman" pitchFamily="18" charset="0"/>
              </a:rPr>
              <a:t>triệu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 90 </a:t>
            </a:r>
            <a:r>
              <a:rPr lang="en-US" sz="2400" dirty="0" err="1" smtClean="0">
                <a:latin typeface="Times New Roman" pitchFamily="18" charset="0"/>
                <a:cs typeface="Times New Roman" pitchFamily="18" charset="0"/>
              </a:rPr>
              <a:t>triệu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a:t>
            </a:r>
          </a:p>
          <a:p>
            <a:pPr>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15t =&gt; </a:t>
            </a:r>
            <a:r>
              <a:rPr lang="en-US" sz="2400" dirty="0" err="1" smtClean="0">
                <a:latin typeface="Times New Roman" pitchFamily="18" charset="0"/>
                <a:cs typeface="Times New Roman" pitchFamily="18" charset="0"/>
              </a:rPr>
              <a:t>dưới</a:t>
            </a:r>
            <a:r>
              <a:rPr lang="en-US" sz="2400" dirty="0" smtClean="0">
                <a:latin typeface="Times New Roman" pitchFamily="18" charset="0"/>
                <a:cs typeface="Times New Roman" pitchFamily="18" charset="0"/>
              </a:rPr>
              <a:t> 60t :</a:t>
            </a:r>
          </a:p>
          <a:p>
            <a:pPr>
              <a:buFontTx/>
              <a:buNone/>
            </a:pP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khoảng</a:t>
            </a:r>
            <a:r>
              <a:rPr lang="en-US" sz="2400" dirty="0" smtClean="0">
                <a:latin typeface="Times New Roman" pitchFamily="18" charset="0"/>
                <a:cs typeface="Times New Roman" pitchFamily="18" charset="0"/>
              </a:rPr>
              <a:t> 94,6%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 5,4% </a:t>
            </a:r>
            <a:r>
              <a:rPr lang="en-US" sz="2400" dirty="0" err="1" smtClean="0">
                <a:latin typeface="Times New Roman" pitchFamily="18" charset="0"/>
                <a:cs typeface="Times New Roman" pitchFamily="18" charset="0"/>
              </a:rPr>
              <a:t>thất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 y="609600"/>
            <a:ext cx="8458200" cy="2215991"/>
          </a:xfrm>
          <a:prstGeom prst="rect">
            <a:avLst/>
          </a:prstGeom>
        </p:spPr>
        <p:txBody>
          <a:bodyPr wrap="square">
            <a:spAutoFit/>
          </a:bodyPr>
          <a:lstStyle/>
          <a:p>
            <a:r>
              <a:rPr lang="en-US" altLang="en-US" sz="2400" dirty="0" smtClean="0">
                <a:latin typeface="Times New Roman" pitchFamily="18" charset="0"/>
                <a:cs typeface="Times New Roman" pitchFamily="18" charset="0"/>
              </a:rPr>
              <a:t>+ Ở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 : </a:t>
            </a:r>
            <a:r>
              <a:rPr lang="en-US" altLang="en-US" sz="2400" dirty="0" err="1" smtClean="0">
                <a:latin typeface="Times New Roman" pitchFamily="18" charset="0"/>
                <a:cs typeface="Times New Roman" pitchFamily="18" charset="0"/>
              </a:rPr>
              <a:t>khoảng</a:t>
            </a:r>
            <a:r>
              <a:rPr lang="en-US" altLang="en-US" sz="2400" dirty="0" smtClean="0">
                <a:latin typeface="Times New Roman" pitchFamily="18" charset="0"/>
                <a:cs typeface="Times New Roman" pitchFamily="18" charset="0"/>
              </a:rPr>
              <a:t> 98,9% </a:t>
            </a:r>
            <a:r>
              <a:rPr lang="en-US" altLang="en-US" sz="2400" dirty="0" err="1" smtClean="0">
                <a:latin typeface="Times New Roman" pitchFamily="18" charset="0"/>
                <a:cs typeface="Times New Roman" pitchFamily="18" charset="0"/>
              </a:rPr>
              <a:t>có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việc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làm</a:t>
            </a:r>
            <a:r>
              <a:rPr lang="en-US" altLang="en-US" sz="2400" dirty="0" smtClean="0">
                <a:latin typeface="Times New Roman" pitchFamily="18" charset="0"/>
                <a:cs typeface="Times New Roman" pitchFamily="18" charset="0"/>
              </a:rPr>
              <a:t>, 1,1% </a:t>
            </a:r>
            <a:r>
              <a:rPr lang="en-US" altLang="en-US" sz="2400" dirty="0" err="1" smtClean="0">
                <a:latin typeface="Times New Roman" pitchFamily="18" charset="0"/>
                <a:cs typeface="Times New Roman" pitchFamily="18" charset="0"/>
              </a:rPr>
              <a:t>thất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a:t>
            </a:r>
            <a:br>
              <a:rPr lang="en-US" altLang="en-US" sz="2400" dirty="0" smtClean="0">
                <a:latin typeface="Times New Roman" pitchFamily="18" charset="0"/>
                <a:cs typeface="Times New Roman" pitchFamily="18" charset="0"/>
              </a:rPr>
            </a:br>
            <a:r>
              <a:rPr lang="en-US" altLang="en-US" sz="2400" dirty="0" smtClean="0">
                <a:latin typeface="Times New Roman" pitchFamily="18" charset="0"/>
                <a:cs typeface="Times New Roman" pitchFamily="18" charset="0"/>
              </a:rPr>
              <a:t/>
            </a:r>
            <a:br>
              <a:rPr lang="en-US" altLang="en-US" sz="2400" dirty="0" smtClean="0">
                <a:latin typeface="Times New Roman" pitchFamily="18" charset="0"/>
                <a:cs typeface="Times New Roman" pitchFamily="18" charset="0"/>
              </a:rPr>
            </a:br>
            <a:r>
              <a:rPr lang="en-US" altLang="en-US" sz="2400" dirty="0" smtClean="0">
                <a:latin typeface="Times New Roman" pitchFamily="18" charset="0"/>
                <a:cs typeface="Times New Roman" pitchFamily="18" charset="0"/>
              </a:rPr>
              <a:t>-Theo </a:t>
            </a:r>
            <a:r>
              <a:rPr lang="en-US" altLang="en-US" sz="2400" dirty="0" err="1" smtClean="0">
                <a:latin typeface="Times New Roman" pitchFamily="18" charset="0"/>
                <a:cs typeface="Times New Roman" pitchFamily="18" charset="0"/>
              </a:rPr>
              <a:t>số</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liệu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trên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thì</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thiếu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việc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làm</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diễn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ra</a:t>
            </a:r>
            <a:r>
              <a:rPr lang="en-US" altLang="en-US" sz="2400" dirty="0" smtClean="0">
                <a:latin typeface="Times New Roman" pitchFamily="18" charset="0"/>
                <a:cs typeface="Times New Roman" pitchFamily="18" charset="0"/>
              </a:rPr>
              <a:t> ở </a:t>
            </a:r>
            <a:r>
              <a:rPr lang="en-US" altLang="en-US" sz="2400" dirty="0" err="1" smtClean="0">
                <a:latin typeface="Times New Roman" pitchFamily="18" charset="0"/>
                <a:cs typeface="Times New Roman" pitchFamily="18" charset="0"/>
              </a:rPr>
              <a:t>cả</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nông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thôn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và</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thành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thị</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Nó</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gắn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liền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với</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thất</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nghiệp</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Thực</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tế</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thì</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khoàng</a:t>
            </a:r>
            <a:r>
              <a:rPr lang="en-US" altLang="en-US" sz="2400" dirty="0" smtClean="0">
                <a:latin typeface="Times New Roman" pitchFamily="18" charset="0"/>
                <a:cs typeface="Times New Roman" pitchFamily="18" charset="0"/>
              </a:rPr>
              <a:t> 37% </a:t>
            </a:r>
            <a:r>
              <a:rPr lang="en-US" altLang="en-US" sz="2400" dirty="0" err="1" smtClean="0">
                <a:latin typeface="Times New Roman" pitchFamily="18" charset="0"/>
                <a:cs typeface="Times New Roman" pitchFamily="18" charset="0"/>
              </a:rPr>
              <a:t>sinh</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viên</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ra</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trường</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đều</a:t>
            </a:r>
            <a:r>
              <a:rPr lang="en-US" altLang="en-US" sz="2400" dirty="0" smtClean="0">
                <a:latin typeface="Times New Roman" pitchFamily="18" charset="0"/>
                <a:cs typeface="Times New Roman" pitchFamily="18" charset="0"/>
              </a:rPr>
              <a:t> </a:t>
            </a:r>
            <a:r>
              <a:rPr lang="en-US" altLang="en-US" sz="2400" dirty="0" err="1" smtClean="0">
                <a:latin typeface="Times New Roman" pitchFamily="18" charset="0"/>
                <a:cs typeface="Times New Roman" pitchFamily="18" charset="0"/>
              </a:rPr>
              <a:t>thất</a:t>
            </a:r>
            <a:r>
              <a:rPr lang="en-US" alt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a:t>
            </a:r>
            <a:r>
              <a:rPr lang="en-US" altLang="en-US" dirty="0" smtClean="0">
                <a:latin typeface="Times New Roman" pitchFamily="18" charset="0"/>
                <a:cs typeface="Times New Roman" pitchFamily="18" charset="0"/>
              </a:rPr>
              <a:t/>
            </a:r>
            <a:br>
              <a:rPr lang="en-US" altLang="en-US" dirty="0" smtClean="0">
                <a:latin typeface="Times New Roman" pitchFamily="18" charset="0"/>
                <a:cs typeface="Times New Roman" pitchFamily="18" charset="0"/>
              </a:rPr>
            </a:br>
            <a:endParaRPr lang="en-US" dirty="0"/>
          </a:p>
        </p:txBody>
      </p:sp>
      <p:pic>
        <p:nvPicPr>
          <p:cNvPr id="5" name="Picture 3"/>
          <p:cNvPicPr>
            <a:picLocks noGrp="1" noChangeAspect="1" noChangeArrowheads="1"/>
          </p:cNvPicPr>
          <p:nvPr>
            <p:ph idx="1"/>
          </p:nvPr>
        </p:nvPicPr>
        <p:blipFill>
          <a:blip r:embed="rId2"/>
          <a:srcRect/>
          <a:stretch>
            <a:fillRect/>
          </a:stretch>
        </p:blipFill>
        <p:spPr>
          <a:xfrm>
            <a:off x="1600200" y="2590800"/>
            <a:ext cx="6400800" cy="3886200"/>
          </a:xfrm>
          <a:noFill/>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915400" cy="868362"/>
          </a:xfrm>
        </p:spPr>
        <p:txBody>
          <a:bodyPr>
            <a:noAutofit/>
          </a:bodyPr>
          <a:lstStyle/>
          <a:p>
            <a:r>
              <a:rPr lang="en-US" sz="3600" dirty="0" smtClean="0"/>
              <a:t>I.  </a:t>
            </a:r>
            <a:r>
              <a:rPr lang="en-US" sz="3600" b="1" dirty="0" err="1" smtClean="0"/>
              <a:t>Môt</a:t>
            </a:r>
            <a:r>
              <a:rPr lang="en-US" sz="3600" b="1" dirty="0" smtClean="0"/>
              <a:t> </a:t>
            </a:r>
            <a:r>
              <a:rPr lang="en-US" sz="3600" b="1" dirty="0" err="1" smtClean="0"/>
              <a:t>số</a:t>
            </a:r>
            <a:r>
              <a:rPr lang="en-US" sz="3600" b="1" dirty="0" smtClean="0"/>
              <a:t> </a:t>
            </a:r>
            <a:r>
              <a:rPr lang="en-US" sz="3600" b="1" dirty="0" err="1" smtClean="0"/>
              <a:t>vấn</a:t>
            </a:r>
            <a:r>
              <a:rPr lang="en-US" sz="3600" b="1" dirty="0" smtClean="0"/>
              <a:t> </a:t>
            </a:r>
            <a:r>
              <a:rPr lang="en-US" sz="3600" b="1" dirty="0" err="1" smtClean="0"/>
              <a:t>đề</a:t>
            </a:r>
            <a:r>
              <a:rPr lang="en-US" sz="3600" b="1" dirty="0" smtClean="0"/>
              <a:t> </a:t>
            </a:r>
            <a:r>
              <a:rPr lang="en-US" sz="3600" b="1" dirty="0" err="1" smtClean="0"/>
              <a:t>xã</a:t>
            </a:r>
            <a:r>
              <a:rPr lang="en-US" sz="3600" b="1" dirty="0" smtClean="0"/>
              <a:t> </a:t>
            </a:r>
            <a:r>
              <a:rPr lang="en-US" sz="3600" b="1" dirty="0" err="1" smtClean="0"/>
              <a:t>hội</a:t>
            </a:r>
            <a:r>
              <a:rPr lang="en-US" sz="3600" b="1" dirty="0" smtClean="0"/>
              <a:t> ở </a:t>
            </a:r>
            <a:r>
              <a:rPr lang="en-US" sz="3600" b="1" dirty="0" err="1" smtClean="0"/>
              <a:t>nông</a:t>
            </a:r>
            <a:r>
              <a:rPr lang="en-US" sz="3600" b="1" dirty="0" smtClean="0"/>
              <a:t> </a:t>
            </a:r>
            <a:r>
              <a:rPr lang="en-US" sz="3600" b="1" dirty="0" err="1" smtClean="0"/>
              <a:t>thôn</a:t>
            </a:r>
            <a:r>
              <a:rPr lang="en-US" sz="3600" b="1" dirty="0" smtClean="0"/>
              <a:t> </a:t>
            </a:r>
            <a:r>
              <a:rPr lang="en-US" sz="3600" b="1" dirty="0" err="1" smtClean="0"/>
              <a:t>Việt</a:t>
            </a:r>
            <a:r>
              <a:rPr lang="en-US" sz="3600" b="1" dirty="0" smtClean="0"/>
              <a:t> Nam</a:t>
            </a:r>
            <a:endParaRPr lang="en-US" sz="3600" b="1" dirty="0"/>
          </a:p>
        </p:txBody>
      </p:sp>
      <p:sp>
        <p:nvSpPr>
          <p:cNvPr id="4" name="Rectangle 3"/>
          <p:cNvSpPr/>
          <p:nvPr/>
        </p:nvSpPr>
        <p:spPr>
          <a:xfrm>
            <a:off x="762000" y="1066800"/>
            <a:ext cx="5000856" cy="523220"/>
          </a:xfrm>
          <a:prstGeom prst="rect">
            <a:avLst/>
          </a:prstGeom>
        </p:spPr>
        <p:txBody>
          <a:bodyPr wrap="none">
            <a:spAutoFit/>
          </a:bodyPr>
          <a:lstStyle/>
          <a:p>
            <a:r>
              <a:rPr lang="en-US" sz="2800" dirty="0" smtClean="0"/>
              <a:t>1. </a:t>
            </a:r>
            <a:r>
              <a:rPr lang="en-US" sz="2800" b="1" dirty="0" err="1" smtClean="0"/>
              <a:t>Tỷ</a:t>
            </a:r>
            <a:r>
              <a:rPr lang="en-US" sz="2800" b="1" dirty="0" smtClean="0"/>
              <a:t> </a:t>
            </a:r>
            <a:r>
              <a:rPr lang="en-US" sz="2800" b="1" dirty="0" err="1"/>
              <a:t>lệ</a:t>
            </a:r>
            <a:r>
              <a:rPr lang="en-US" sz="2800" b="1" dirty="0"/>
              <a:t> </a:t>
            </a:r>
            <a:r>
              <a:rPr lang="en-US" sz="2800" b="1" dirty="0" err="1"/>
              <a:t>tăng</a:t>
            </a:r>
            <a:r>
              <a:rPr lang="en-US" sz="2800" b="1" dirty="0"/>
              <a:t> </a:t>
            </a:r>
            <a:r>
              <a:rPr lang="en-US" sz="2800" b="1" dirty="0" err="1"/>
              <a:t>dân</a:t>
            </a:r>
            <a:r>
              <a:rPr lang="en-US" sz="2800" b="1" dirty="0"/>
              <a:t> </a:t>
            </a:r>
            <a:r>
              <a:rPr lang="en-US" sz="2800" b="1" dirty="0" err="1"/>
              <a:t>số</a:t>
            </a:r>
            <a:r>
              <a:rPr lang="en-US" sz="2800" b="1" dirty="0"/>
              <a:t> </a:t>
            </a:r>
            <a:r>
              <a:rPr lang="en-US" sz="2800" b="1" dirty="0" err="1"/>
              <a:t>tự</a:t>
            </a:r>
            <a:r>
              <a:rPr lang="en-US" sz="2800" b="1" dirty="0"/>
              <a:t> </a:t>
            </a:r>
            <a:r>
              <a:rPr lang="en-US" sz="2800" b="1" dirty="0" err="1"/>
              <a:t>nhiên</a:t>
            </a:r>
            <a:r>
              <a:rPr lang="en-US" sz="2800" b="1" dirty="0"/>
              <a:t> </a:t>
            </a:r>
            <a:r>
              <a:rPr lang="en-US" sz="2800" b="1" dirty="0" err="1" smtClean="0"/>
              <a:t>cao</a:t>
            </a:r>
            <a:endParaRPr lang="en-US" sz="2800" b="1" dirty="0"/>
          </a:p>
        </p:txBody>
      </p:sp>
      <p:sp>
        <p:nvSpPr>
          <p:cNvPr id="4097" name="Rectangle 1"/>
          <p:cNvSpPr>
            <a:spLocks noChangeArrowheads="1"/>
          </p:cNvSpPr>
          <p:nvPr/>
        </p:nvSpPr>
        <p:spPr bwMode="auto">
          <a:xfrm>
            <a:off x="457200" y="1752600"/>
            <a:ext cx="853440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24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Khái niệm:</a:t>
            </a:r>
            <a:r>
              <a:rPr kumimoji="0" lang="vi-VN" sz="2400"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vi-VN"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lệ</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gia</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tăng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dân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tư</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nhiên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sự</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chênh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lệch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giữa</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suất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sinh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và</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suất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tử</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tính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bằng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vị</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Mà</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suất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sinh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và</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suất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tử</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tính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băng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đơn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vị</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nên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công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thức</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tính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gia</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tăng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dân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tự</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nhiên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b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en-US" sz="24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Tg</a:t>
            </a: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=(S-T)/10</a:t>
            </a:r>
            <a:endParaRPr kumimoji="0" lang="en-US"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Trong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đó</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gia</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tăng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dân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tư</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nhiên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r>
            <a:b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suất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sinh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r>
            <a:b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suất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tử</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b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Công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thức</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tính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suất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sinh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S=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trẻ</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sinh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ra</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dân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trung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bình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*100%</a:t>
            </a:r>
            <a:b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Công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thức</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tính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tỉ</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suất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tử:T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người</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chết</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dân</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trung</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bình</a:t>
            </a:r>
            <a:r>
              <a:rPr kumimoji="0" lang="en-US"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)*100%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sz="half" idx="1"/>
          </p:nvPr>
        </p:nvPicPr>
        <p:blipFill>
          <a:blip r:embed="rId2"/>
          <a:srcRect/>
          <a:stretch>
            <a:fillRect/>
          </a:stretch>
        </p:blipFill>
        <p:spPr>
          <a:xfrm>
            <a:off x="468313" y="404813"/>
            <a:ext cx="4038600" cy="3744912"/>
          </a:xfrm>
          <a:noFill/>
          <a:ln/>
        </p:spPr>
      </p:pic>
      <p:pic>
        <p:nvPicPr>
          <p:cNvPr id="5" name="Picture 4"/>
          <p:cNvPicPr>
            <a:picLocks noChangeAspect="1" noChangeArrowheads="1"/>
          </p:cNvPicPr>
          <p:nvPr/>
        </p:nvPicPr>
        <p:blipFill>
          <a:blip r:embed="rId3"/>
          <a:srcRect/>
          <a:stretch>
            <a:fillRect/>
          </a:stretch>
        </p:blipFill>
        <p:spPr>
          <a:xfrm>
            <a:off x="5076825" y="477838"/>
            <a:ext cx="3816350" cy="3670300"/>
          </a:xfrm>
          <a:prstGeom prst="rect">
            <a:avLst/>
          </a:prstGeom>
          <a:noFill/>
          <a:ln/>
        </p:spPr>
      </p:pic>
      <p:sp>
        <p:nvSpPr>
          <p:cNvPr id="6" name="Rectangle 5"/>
          <p:cNvSpPr/>
          <p:nvPr/>
        </p:nvSpPr>
        <p:spPr>
          <a:xfrm>
            <a:off x="1219200" y="5181600"/>
            <a:ext cx="6813660" cy="584775"/>
          </a:xfrm>
          <a:prstGeom prst="rect">
            <a:avLst/>
          </a:prstGeom>
        </p:spPr>
        <p:txBody>
          <a:bodyPr wrap="none">
            <a:spAutoFit/>
          </a:bodyPr>
          <a:lstStyle/>
          <a:p>
            <a:r>
              <a:rPr lang="en-US" sz="3200" dirty="0" smtClean="0">
                <a:latin typeface="Times New Roman" pitchFamily="18" charset="0"/>
                <a:cs typeface="Times New Roman" pitchFamily="18" charset="0"/>
              </a:rPr>
              <a:t>=&gt; </a:t>
            </a:r>
            <a:r>
              <a:rPr lang="en-US" sz="3200" dirty="0" err="1" smtClean="0">
                <a:latin typeface="Times New Roman" pitchFamily="18" charset="0"/>
                <a:cs typeface="Times New Roman" pitchFamily="18" charset="0"/>
              </a:rPr>
              <a:t>Vấn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đề</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trở</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đau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đầu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xúc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hơn</a:t>
            </a:r>
            <a:r>
              <a:rPr lang="en-US" sz="3200" dirty="0" smtClean="0">
                <a:latin typeface="Times New Roman" pitchFamily="18" charset="0"/>
                <a:cs typeface="Times New Roman" pitchFamily="18" charset="0"/>
              </a:rPr>
              <a:t>.</a:t>
            </a:r>
            <a:endParaRPr lang="en-US" sz="32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304801"/>
            <a:ext cx="8382000" cy="954107"/>
          </a:xfrm>
          <a:prstGeom prst="rect">
            <a:avLst/>
          </a:prstGeom>
        </p:spPr>
        <p:txBody>
          <a:bodyPr wrap="square">
            <a:spAutoFit/>
          </a:bodyPr>
          <a:lstStyle/>
          <a:p>
            <a:pPr algn="ctr">
              <a:buFont typeface="Wingdings" pitchFamily="2" charset="2"/>
              <a:buChar char="q"/>
            </a:pPr>
            <a:r>
              <a:rPr lang="en-US" altLang="en-US" sz="2800" b="1" dirty="0" smtClean="0">
                <a:latin typeface="Times New Roman" pitchFamily="18" charset="0"/>
                <a:cs typeface="Times New Roman" pitchFamily="18" charset="0"/>
              </a:rPr>
              <a:t>.  MỤC TIÊU VÀ PHƯƠNG HƯỚNG CƠ BẢN CỦA CHÍNH SÁCH GIẢI QUYẾT VIỆC LÀM</a:t>
            </a:r>
            <a:r>
              <a:rPr lang="en-US" sz="2800" b="1" dirty="0" smtClean="0">
                <a:latin typeface="Times New Roman" pitchFamily="18" charset="0"/>
                <a:cs typeface="Times New Roman" pitchFamily="18" charset="0"/>
              </a:rPr>
              <a:t>.</a:t>
            </a:r>
            <a:endParaRPr lang="en-US" sz="2800" dirty="0"/>
          </a:p>
        </p:txBody>
      </p:sp>
      <p:sp>
        <p:nvSpPr>
          <p:cNvPr id="5" name="Rectangle 4"/>
          <p:cNvSpPr/>
          <p:nvPr/>
        </p:nvSpPr>
        <p:spPr>
          <a:xfrm>
            <a:off x="914400" y="1676400"/>
            <a:ext cx="7086600" cy="3748719"/>
          </a:xfrm>
          <a:prstGeom prst="rect">
            <a:avLst/>
          </a:prstGeom>
        </p:spPr>
        <p:txBody>
          <a:bodyPr wrap="square">
            <a:spAutoFit/>
          </a:bodyPr>
          <a:lstStyle/>
          <a:p>
            <a:pPr>
              <a:lnSpc>
                <a:spcPct val="90000"/>
              </a:lnSpc>
              <a:buFont typeface="Wingdings" pitchFamily="2" charset="2"/>
              <a:buChar char="Ø"/>
            </a:pPr>
            <a:r>
              <a:rPr lang="en-US" sz="2400" dirty="0" err="1" smtClean="0">
                <a:latin typeface="Times New Roman" pitchFamily="18" charset="0"/>
                <a:cs typeface="Times New Roman" pitchFamily="18" charset="0"/>
              </a:rPr>
              <a:t>Mục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tiêu</a:t>
            </a:r>
            <a:endParaRPr lang="en-US" sz="2400" dirty="0" smtClean="0">
              <a:latin typeface="Times New Roman" pitchFamily="18" charset="0"/>
              <a:cs typeface="Times New Roman" pitchFamily="18" charset="0"/>
            </a:endParaRPr>
          </a:p>
          <a:p>
            <a:pPr>
              <a:lnSpc>
                <a:spcPct val="90000"/>
              </a:lnSpc>
              <a:buFontTx/>
              <a:buNone/>
            </a:pPr>
            <a:r>
              <a:rPr lang="en-US" sz="2400" dirty="0" smtClean="0">
                <a:latin typeface="Times New Roman" pitchFamily="18" charset="0"/>
                <a:cs typeface="Times New Roman" pitchFamily="18" charset="0"/>
              </a:rPr>
              <a:t>  </a:t>
            </a:r>
          </a:p>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cả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endParaRPr lang="en-US" sz="2400" dirty="0" smtClean="0">
              <a:latin typeface="Times New Roman" pitchFamily="18" charset="0"/>
              <a:cs typeface="Times New Roman" pitchFamily="18" charset="0"/>
            </a:endParaRPr>
          </a:p>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nguồn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lực</a:t>
            </a:r>
            <a:r>
              <a:rPr lang="en-US" sz="2400" dirty="0" smtClean="0">
                <a:latin typeface="Times New Roman" pitchFamily="18" charset="0"/>
                <a:cs typeface="Times New Roman" pitchFamily="18" charset="0"/>
              </a:rPr>
              <a:t>.</a:t>
            </a:r>
          </a:p>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a:t>
            </a:r>
          </a:p>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a:t>
            </a:r>
          </a:p>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qua </a:t>
            </a:r>
            <a:r>
              <a:rPr lang="en-US" sz="2400" dirty="0" err="1" smtClean="0">
                <a:latin typeface="Times New Roman" pitchFamily="18" charset="0"/>
                <a:cs typeface="Times New Roman" pitchFamily="18" charset="0"/>
              </a:rPr>
              <a:t>đào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nghề</a:t>
            </a:r>
            <a:r>
              <a:rPr lang="en-US" sz="2400" dirty="0" smtClean="0">
                <a:latin typeface="Times New Roman" pitchFamily="18" charset="0"/>
                <a:cs typeface="Times New Roman" pitchFamily="18" charset="0"/>
              </a:rPr>
              <a:t>.</a:t>
            </a:r>
          </a:p>
          <a:p>
            <a:pPr>
              <a:lnSpc>
                <a:spcPct val="90000"/>
              </a:lnSpc>
              <a:buFont typeface="Wingdings" pitchFamily="2" charset="2"/>
              <a:buChar char="Ø"/>
            </a:pPr>
            <a:r>
              <a:rPr lang="en-US" sz="2400" dirty="0" err="1" smtClean="0">
                <a:latin typeface="Times New Roman" pitchFamily="18" charset="0"/>
                <a:cs typeface="Times New Roman" pitchFamily="18" charset="0"/>
              </a:rPr>
              <a:t>Phương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hướng</a:t>
            </a:r>
            <a:endParaRPr lang="en-US" sz="2400" dirty="0" smtClean="0">
              <a:latin typeface="Times New Roman" pitchFamily="18" charset="0"/>
              <a:cs typeface="Times New Roman" pitchFamily="18" charset="0"/>
            </a:endParaRPr>
          </a:p>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Thúc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đẩy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dịch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vụ</a:t>
            </a:r>
            <a:r>
              <a:rPr lang="en-US" sz="2400" dirty="0" smtClean="0">
                <a:latin typeface="Times New Roman" pitchFamily="18" charset="0"/>
                <a:cs typeface="Times New Roman" pitchFamily="18" charset="0"/>
              </a:rPr>
              <a:t>.</a:t>
            </a:r>
          </a:p>
          <a:p>
            <a:pPr>
              <a:lnSpc>
                <a:spcPct val="90000"/>
              </a:lnSpc>
              <a:buFontTx/>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Khuyến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giàu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theo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304800"/>
            <a:ext cx="7848600" cy="3046988"/>
          </a:xfrm>
          <a:prstGeom prst="rect">
            <a:avLst/>
          </a:prstGeom>
        </p:spPr>
        <p:txBody>
          <a:bodyPr wrap="square">
            <a:spAutoFit/>
          </a:bodyPr>
          <a:lstStyle/>
          <a:p>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Đẩy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mạnh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nguồn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vốn</a:t>
            </a:r>
            <a:r>
              <a:rPr lang="en-US" sz="2400" dirty="0" smtClean="0">
                <a:latin typeface="Times New Roman" pitchFamily="18" charset="0"/>
                <a:cs typeface="Times New Roman" pitchFamily="18" charset="0"/>
              </a:rPr>
              <a:t>.</a:t>
            </a:r>
            <a:br>
              <a:rPr lang="en-US" sz="2400" dirty="0" smtClean="0">
                <a:latin typeface="Times New Roman" pitchFamily="18" charset="0"/>
                <a:cs typeface="Times New Roman" pitchFamily="18" charset="0"/>
              </a:rPr>
            </a:b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hỗ</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-Ở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vốn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khuyến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135, </a:t>
            </a:r>
            <a:r>
              <a:rPr lang="en-US" sz="2400" dirty="0" err="1" smtClean="0">
                <a:latin typeface="Times New Roman" pitchFamily="18" charset="0"/>
                <a:cs typeface="Times New Roman" pitchFamily="18" charset="0"/>
              </a:rPr>
              <a:t>trương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trồng</a:t>
            </a:r>
            <a:r>
              <a:rPr lang="en-US" sz="2400" dirty="0" smtClean="0">
                <a:latin typeface="Times New Roman" pitchFamily="18" charset="0"/>
                <a:cs typeface="Times New Roman" pitchFamily="18" charset="0"/>
              </a:rPr>
              <a:t> 5tr ha </a:t>
            </a:r>
            <a:r>
              <a:rPr lang="en-US" sz="2400" dirty="0" err="1" smtClean="0">
                <a:latin typeface="Times New Roman" pitchFamily="18" charset="0"/>
                <a:cs typeface="Times New Roman" pitchFamily="18" charset="0"/>
              </a:rPr>
              <a:t>rừng</a:t>
            </a:r>
            <a:r>
              <a:rPr lang="en-US" sz="2400" dirty="0" smtClean="0">
                <a:latin typeface="Times New Roman" pitchFamily="18" charset="0"/>
                <a:cs typeface="Times New Roman" pitchFamily="18" charset="0"/>
              </a:rPr>
              <a:t>.</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=&gt; </a:t>
            </a:r>
            <a:r>
              <a:rPr lang="en-US" sz="2400" dirty="0" err="1" smtClean="0">
                <a:latin typeface="Times New Roman" pitchFamily="18" charset="0"/>
                <a:cs typeface="Times New Roman" pitchFamily="18" charset="0"/>
              </a:rPr>
              <a:t>Trương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135 </a:t>
            </a:r>
            <a:r>
              <a:rPr lang="en-US" sz="2400" dirty="0" err="1" smtClean="0">
                <a:latin typeface="Times New Roman" pitchFamily="18" charset="0"/>
                <a:cs typeface="Times New Roman" pitchFamily="18" charset="0"/>
              </a:rPr>
              <a:t>giúp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cao,và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khuyến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hỗ</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vốn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kĩ</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nuôi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giúp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sống</a:t>
            </a:r>
            <a:r>
              <a:rPr lang="en-US" sz="2400" dirty="0" smtClean="0">
                <a:latin typeface="Times New Roman" pitchFamily="18" charset="0"/>
                <a:cs typeface="Times New Roman" pitchFamily="18" charset="0"/>
              </a:rPr>
              <a:t>:</a:t>
            </a:r>
            <a:endParaRPr lang="en-US" sz="2400" dirty="0"/>
          </a:p>
        </p:txBody>
      </p:sp>
      <p:pic>
        <p:nvPicPr>
          <p:cNvPr id="5" name="Picture 3"/>
          <p:cNvPicPr>
            <a:picLocks noGrp="1" noChangeAspect="1" noChangeArrowheads="1"/>
          </p:cNvPicPr>
          <p:nvPr>
            <p:ph sz="half" idx="1"/>
          </p:nvPr>
        </p:nvPicPr>
        <p:blipFill>
          <a:blip r:embed="rId2"/>
          <a:srcRect/>
          <a:stretch>
            <a:fillRect/>
          </a:stretch>
        </p:blipFill>
        <p:spPr>
          <a:xfrm>
            <a:off x="539750" y="3502025"/>
            <a:ext cx="3675063" cy="3097213"/>
          </a:xfrm>
          <a:noFill/>
          <a:ln/>
        </p:spPr>
      </p:pic>
      <p:pic>
        <p:nvPicPr>
          <p:cNvPr id="6" name="Picture 4"/>
          <p:cNvPicPr>
            <a:picLocks noChangeAspect="1" noChangeArrowheads="1"/>
          </p:cNvPicPr>
          <p:nvPr/>
        </p:nvPicPr>
        <p:blipFill>
          <a:blip r:embed="rId3"/>
          <a:srcRect/>
          <a:stretch>
            <a:fillRect/>
          </a:stretch>
        </p:blipFill>
        <p:spPr>
          <a:xfrm>
            <a:off x="4502150" y="3502025"/>
            <a:ext cx="3814763" cy="3095625"/>
          </a:xfrm>
          <a:prstGeom prst="rect">
            <a:avLst/>
          </a:prstGeom>
          <a:noFill/>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sz="half" idx="1"/>
          </p:nvPr>
        </p:nvPicPr>
        <p:blipFill>
          <a:blip r:embed="rId2"/>
          <a:srcRect/>
          <a:stretch>
            <a:fillRect/>
          </a:stretch>
        </p:blipFill>
        <p:spPr>
          <a:xfrm>
            <a:off x="609600" y="620713"/>
            <a:ext cx="3887788" cy="3024187"/>
          </a:xfrm>
          <a:noFill/>
          <a:ln/>
        </p:spPr>
      </p:pic>
      <p:pic>
        <p:nvPicPr>
          <p:cNvPr id="5" name="Picture 4"/>
          <p:cNvPicPr>
            <a:picLocks noChangeAspect="1" noChangeArrowheads="1"/>
          </p:cNvPicPr>
          <p:nvPr/>
        </p:nvPicPr>
        <p:blipFill>
          <a:blip r:embed="rId3"/>
          <a:srcRect/>
          <a:stretch>
            <a:fillRect/>
          </a:stretch>
        </p:blipFill>
        <p:spPr>
          <a:xfrm>
            <a:off x="4862512" y="620713"/>
            <a:ext cx="3671888" cy="3024187"/>
          </a:xfrm>
          <a:prstGeom prst="rect">
            <a:avLst/>
          </a:prstGeom>
          <a:noFill/>
          <a:ln/>
        </p:spPr>
      </p:pic>
      <p:sp>
        <p:nvSpPr>
          <p:cNvPr id="6" name="Rectangle 5"/>
          <p:cNvSpPr/>
          <p:nvPr/>
        </p:nvSpPr>
        <p:spPr>
          <a:xfrm>
            <a:off x="990600" y="4191000"/>
            <a:ext cx="6477000" cy="1569660"/>
          </a:xfrm>
          <a:prstGeom prst="rect">
            <a:avLst/>
          </a:prstGeom>
        </p:spPr>
        <p:txBody>
          <a:bodyPr wrap="square">
            <a:spAutoFit/>
          </a:bodyPr>
          <a:lstStyle/>
          <a:p>
            <a:r>
              <a:rPr lang="en-US" sz="2400" dirty="0" smtClean="0">
                <a:latin typeface="Times New Roman" pitchFamily="18" charset="0"/>
                <a:cs typeface="Times New Roman" pitchFamily="18" charset="0"/>
              </a:rPr>
              <a:t>Ở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tầng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=&gt;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môi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biệt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ngoài</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sz="half" idx="1"/>
          </p:nvPr>
        </p:nvPicPr>
        <p:blipFill>
          <a:blip r:embed="rId2"/>
          <a:srcRect/>
          <a:stretch>
            <a:fillRect/>
          </a:stretch>
        </p:blipFill>
        <p:spPr>
          <a:xfrm>
            <a:off x="396875" y="261938"/>
            <a:ext cx="3894138" cy="3311525"/>
          </a:xfrm>
          <a:noFill/>
          <a:ln/>
        </p:spPr>
      </p:pic>
      <p:pic>
        <p:nvPicPr>
          <p:cNvPr id="5" name="Picture 4"/>
          <p:cNvPicPr>
            <a:picLocks noChangeAspect="1" noChangeArrowheads="1"/>
          </p:cNvPicPr>
          <p:nvPr/>
        </p:nvPicPr>
        <p:blipFill>
          <a:blip r:embed="rId3"/>
          <a:srcRect/>
          <a:stretch>
            <a:fillRect/>
          </a:stretch>
        </p:blipFill>
        <p:spPr>
          <a:xfrm>
            <a:off x="4716463" y="333375"/>
            <a:ext cx="3816350" cy="3240088"/>
          </a:xfrm>
          <a:prstGeom prst="rect">
            <a:avLst/>
          </a:prstGeom>
          <a:noFill/>
          <a:ln/>
        </p:spPr>
      </p:pic>
      <p:sp>
        <p:nvSpPr>
          <p:cNvPr id="6" name="Rectangle 5"/>
          <p:cNvSpPr/>
          <p:nvPr/>
        </p:nvSpPr>
        <p:spPr>
          <a:xfrm>
            <a:off x="838200" y="4191000"/>
            <a:ext cx="7391400" cy="1569660"/>
          </a:xfrm>
          <a:prstGeom prst="rect">
            <a:avLst/>
          </a:prstGeom>
        </p:spPr>
        <p:txBody>
          <a:bodyPr wrap="square">
            <a:spAutoFit/>
          </a:bodyPr>
          <a:lstStyle/>
          <a:p>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yếu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tốt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a:t>
            </a:r>
            <a:endParaRPr lang="en-US" sz="24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7200" y="533400"/>
            <a:ext cx="8382000" cy="1077218"/>
          </a:xfrm>
          <a:prstGeom prst="rect">
            <a:avLst/>
          </a:prstGeom>
        </p:spPr>
        <p:txBody>
          <a:bodyPr wrap="square">
            <a:spAutoFit/>
          </a:bodyPr>
          <a:lstStyle/>
          <a:p>
            <a:pPr algn="ctr"/>
            <a:r>
              <a:rPr lang="en-US" sz="3200" dirty="0" smtClean="0">
                <a:latin typeface="Times New Roman" pitchFamily="18" charset="0"/>
                <a:cs typeface="Times New Roman" pitchFamily="18" charset="0"/>
              </a:rPr>
              <a:t>3. </a:t>
            </a:r>
            <a:r>
              <a:rPr lang="en-US" sz="3200" dirty="0" err="1" smtClean="0">
                <a:latin typeface="Times New Roman" pitchFamily="18" charset="0"/>
                <a:cs typeface="Times New Roman" pitchFamily="18" charset="0"/>
              </a:rPr>
              <a:t>Chủ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động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định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hướng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điều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chỉnh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dòng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dân</a:t>
            </a:r>
            <a:endParaRPr lang="en-US" sz="3200" dirty="0"/>
          </a:p>
        </p:txBody>
      </p:sp>
      <p:sp>
        <p:nvSpPr>
          <p:cNvPr id="6" name="Rectangle 5"/>
          <p:cNvSpPr/>
          <p:nvPr/>
        </p:nvSpPr>
        <p:spPr>
          <a:xfrm>
            <a:off x="533400" y="1676400"/>
            <a:ext cx="8229600" cy="2585323"/>
          </a:xfrm>
          <a:prstGeom prst="rect">
            <a:avLst/>
          </a:prstGeom>
        </p:spPr>
        <p:txBody>
          <a:bodyPr wrap="square">
            <a:spAutoFit/>
          </a:bodyPr>
          <a:lstStyle/>
          <a:p>
            <a:pPr fontAlgn="auto">
              <a:spcAft>
                <a:spcPts val="0"/>
              </a:spcAft>
              <a:buClr>
                <a:schemeClr val="bg2">
                  <a:lumMod val="40000"/>
                  <a:lumOff val="60000"/>
                </a:schemeClr>
              </a:buClr>
              <a:buFontTx/>
              <a:buChar char="-"/>
              <a:defRPr/>
            </a:pPr>
            <a:r>
              <a:rPr lang="en-US" sz="2400" dirty="0" err="1" smtClean="0">
                <a:latin typeface="Times New Roman" panose="02020603050405020304" pitchFamily="18" charset="0"/>
                <a:cs typeface="Times New Roman" panose="02020603050405020304" pitchFamily="18" charset="0"/>
              </a:rPr>
              <a:t>Bảo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hội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cư</a:t>
            </a:r>
            <a:r>
              <a:rPr lang="en-US" sz="2400" dirty="0" smtClean="0">
                <a:latin typeface="Times New Roman" panose="02020603050405020304" pitchFamily="18" charset="0"/>
                <a:cs typeface="Times New Roman" panose="02020603050405020304" pitchFamily="18" charset="0"/>
              </a:rPr>
              <a:t>:</a:t>
            </a:r>
          </a:p>
          <a:p>
            <a:pPr>
              <a:buClr>
                <a:schemeClr val="bg2">
                  <a:lumMod val="40000"/>
                  <a:lumOff val="60000"/>
                </a:schemeClr>
              </a:buClr>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nước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cần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phải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chính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sách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hỗ</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trợ</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cư</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Vì</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đến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nơi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mới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thể</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chưa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hòa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được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với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môi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trường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mới</a:t>
            </a:r>
            <a:r>
              <a:rPr lang="en-US" sz="2400" dirty="0" smtClean="0">
                <a:latin typeface="Times New Roman" panose="02020603050405020304" pitchFamily="18" charset="0"/>
                <a:cs typeface="Times New Roman" panose="02020603050405020304" pitchFamily="18" charset="0"/>
              </a:rPr>
              <a:t>.</a:t>
            </a:r>
          </a:p>
          <a:p>
            <a:pPr>
              <a:buClr>
                <a:schemeClr val="bg2">
                  <a:lumMod val="40000"/>
                  <a:lumOff val="60000"/>
                </a:schemeClr>
              </a:buClr>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Tạo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điều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kiện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dân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công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việc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làm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phù</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hợp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và</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có</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nhập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ổn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định</a:t>
            </a:r>
            <a:r>
              <a:rPr lang="en-US" sz="2400" dirty="0" smtClean="0">
                <a:latin typeface="Times New Roman" panose="02020603050405020304" pitchFamily="18" charset="0"/>
                <a:cs typeface="Times New Roman" panose="02020603050405020304" pitchFamily="18" charset="0"/>
              </a:rPr>
              <a:t>.</a:t>
            </a:r>
          </a:p>
          <a:p>
            <a:pPr>
              <a:buClr>
                <a:schemeClr val="bg2">
                  <a:lumMod val="40000"/>
                  <a:lumOff val="60000"/>
                </a:schemeClr>
              </a:buClr>
              <a:defRPr/>
            </a:pPr>
            <a:endParaRPr lang="en-US" dirty="0" smtClean="0">
              <a:latin typeface="Times New Roman" panose="02020603050405020304" pitchFamily="18" charset="0"/>
              <a:cs typeface="Times New Roman" panose="02020603050405020304" pitchFamily="18" charset="0"/>
            </a:endParaRPr>
          </a:p>
        </p:txBody>
      </p:sp>
    </p:spTree>
  </p:cSld>
  <p:clrMapOvr>
    <a:masterClrMapping/>
  </p:clrMapOvr>
  <p:transition>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219200" y="881061"/>
            <a:ext cx="7086600" cy="5757863"/>
          </a:xfrm>
          <a:prstGeom prst="rect">
            <a:avLst/>
          </a:prstGeom>
          <a:noFill/>
          <a:ln w="9525">
            <a:noFill/>
            <a:miter lim="800000"/>
            <a:headEnd/>
            <a:tailEnd/>
          </a:ln>
          <a:effectLst/>
        </p:spPr>
      </p:pic>
      <p:sp>
        <p:nvSpPr>
          <p:cNvPr id="5" name="Rectangle 4"/>
          <p:cNvSpPr/>
          <p:nvPr/>
        </p:nvSpPr>
        <p:spPr>
          <a:xfrm>
            <a:off x="838200" y="304800"/>
            <a:ext cx="3733800" cy="646331"/>
          </a:xfrm>
          <a:prstGeom prst="rect">
            <a:avLst/>
          </a:prstGeom>
        </p:spPr>
        <p:txBody>
          <a:bodyPr wrap="square">
            <a:spAutoFit/>
          </a:bodyPr>
          <a:lstStyle/>
          <a:p>
            <a:r>
              <a:rPr lang="en-US" sz="3600" b="1" dirty="0" err="1" smtClean="0">
                <a:latin typeface="Times New Roman" panose="02020603050405020304" pitchFamily="18" charset="0"/>
                <a:cs typeface="Times New Roman" panose="02020603050405020304" pitchFamily="18" charset="0"/>
              </a:rPr>
              <a:t>Ví</a:t>
            </a:r>
            <a:r>
              <a:rPr lang="en-US" sz="3600" b="1" dirty="0" smtClean="0">
                <a:latin typeface="Times New Roman" panose="02020603050405020304" pitchFamily="18" charset="0"/>
                <a:cs typeface="Times New Roman" panose="02020603050405020304" pitchFamily="18" charset="0"/>
              </a:rPr>
              <a:t> </a:t>
            </a:r>
            <a:r>
              <a:rPr lang="en-US" sz="3600" b="1" dirty="0" err="1" smtClean="0">
                <a:latin typeface="Times New Roman" panose="02020603050405020304" pitchFamily="18" charset="0"/>
                <a:cs typeface="Times New Roman" panose="02020603050405020304" pitchFamily="18" charset="0"/>
              </a:rPr>
              <a:t>dụ</a:t>
            </a:r>
            <a:r>
              <a:rPr lang="en-US" sz="3600" b="1" dirty="0" smtClean="0">
                <a:latin typeface="Times New Roman" panose="02020603050405020304" pitchFamily="18" charset="0"/>
                <a:cs typeface="Times New Roman" panose="02020603050405020304" pitchFamily="18" charset="0"/>
              </a:rPr>
              <a:t> :</a:t>
            </a:r>
            <a:endParaRPr lang="en-US" sz="3600" b="1"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143000"/>
            <a:ext cx="7772400" cy="3785652"/>
          </a:xfrm>
          <a:prstGeom prst="rect">
            <a:avLst/>
          </a:prstGeom>
        </p:spPr>
        <p:txBody>
          <a:bodyPr wrap="square">
            <a:spAutoFit/>
          </a:bodyPr>
          <a:lstStyle/>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rào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lớn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nơi</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cũ</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nơi</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mới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trú</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vậy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ưu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nơi</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mới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phù</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hơn</a:t>
            </a:r>
            <a:r>
              <a:rPr lang="en-US" sz="2400" dirty="0" smtClean="0">
                <a:latin typeface="Times New Roman" pitchFamily="18" charset="0"/>
                <a:cs typeface="Times New Roman" pitchFamily="18" charset="0"/>
              </a:rPr>
              <a:t>. </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còn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tiếp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xúc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vấn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lớn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a:t>
            </a:r>
            <a:r>
              <a:rPr lang="en-US" sz="2400" dirty="0" smtClean="0">
                <a:latin typeface="Times New Roman" pitchFamily="18" charset="0"/>
                <a:cs typeface="Times New Roman" pitchFamily="18" charset="0"/>
              </a:rPr>
              <a:t>.</a:t>
            </a:r>
            <a:endParaRPr lang="en-US" sz="2400" dirty="0"/>
          </a:p>
        </p:txBody>
      </p:sp>
    </p:spTree>
  </p:cSld>
  <p:clrMapOvr>
    <a:masterClrMapping/>
  </p:clrMapOvr>
  <p:transition>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28600"/>
            <a:ext cx="5892960" cy="584775"/>
          </a:xfrm>
          <a:prstGeom prst="rect">
            <a:avLst/>
          </a:prstGeom>
        </p:spPr>
        <p:txBody>
          <a:bodyPr wrap="none">
            <a:spAutoFit/>
          </a:bodyPr>
          <a:lstStyle/>
          <a:p>
            <a:r>
              <a:rPr lang="en-US" sz="3200" b="1" dirty="0" smtClean="0">
                <a:latin typeface="Times New Roman" pitchFamily="18" charset="0"/>
                <a:cs typeface="Times New Roman" pitchFamily="18" charset="0"/>
              </a:rPr>
              <a:t>4. </a:t>
            </a:r>
            <a:r>
              <a:rPr lang="en-US" sz="3200" b="1" dirty="0" err="1" smtClean="0">
                <a:latin typeface="Times New Roman" pitchFamily="18" charset="0"/>
                <a:cs typeface="Times New Roman" pitchFamily="18" charset="0"/>
              </a:rPr>
              <a:t>Đẩy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mạnh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xóa</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đói</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giảm</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nghèo</a:t>
            </a:r>
            <a:endParaRPr lang="en-US" sz="3200" b="1" dirty="0"/>
          </a:p>
        </p:txBody>
      </p:sp>
      <p:pic>
        <p:nvPicPr>
          <p:cNvPr id="5" name="Content Placeholder 3"/>
          <p:cNvPicPr>
            <a:picLocks noGrp="1" noChangeAspect="1"/>
          </p:cNvPicPr>
          <p:nvPr>
            <p:ph idx="1"/>
          </p:nvPr>
        </p:nvPicPr>
        <p:blipFill>
          <a:blip r:embed="rId2"/>
          <a:srcRect/>
          <a:stretch>
            <a:fillRect/>
          </a:stretch>
        </p:blipFill>
        <p:spPr>
          <a:xfrm>
            <a:off x="533400" y="1752600"/>
            <a:ext cx="8240713" cy="4119563"/>
          </a:xfrm>
        </p:spPr>
      </p:pic>
    </p:spTree>
  </p:cSld>
  <p:clrMapOvr>
    <a:masterClrMapping/>
  </p:clrMapOvr>
  <p:transition>
    <p:split dir="in"/>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762000"/>
            <a:ext cx="8534400" cy="5509200"/>
          </a:xfrm>
          <a:prstGeom prst="rect">
            <a:avLst/>
          </a:prstGeom>
        </p:spPr>
        <p:txBody>
          <a:bodyPr wrap="square">
            <a:spAutoFit/>
          </a:bodyPr>
          <a:lstStyle/>
          <a:p>
            <a:r>
              <a:rPr lang="en-US" sz="2400" b="1" dirty="0" smtClean="0">
                <a:latin typeface="Times New Roman" pitchFamily="18" charset="0"/>
                <a:cs typeface="Times New Roman" pitchFamily="18" charset="0"/>
              </a:rPr>
              <a:t>A. </a:t>
            </a:r>
            <a:r>
              <a:rPr lang="en-US" sz="2400" b="1" dirty="0" err="1" smtClean="0">
                <a:latin typeface="Times New Roman" pitchFamily="18" charset="0"/>
                <a:cs typeface="Times New Roman" pitchFamily="18" charset="0"/>
              </a:rPr>
              <a:t>Quan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điểm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về</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nghèo</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a) </a:t>
            </a:r>
            <a:r>
              <a:rPr lang="en-US" sz="2400" dirty="0" err="1" smtClean="0">
                <a:solidFill>
                  <a:schemeClr val="accent6">
                    <a:lumMod val="75000"/>
                  </a:schemeClr>
                </a:solidFill>
                <a:latin typeface="Times New Roman" pitchFamily="18" charset="0"/>
                <a:cs typeface="Times New Roman" pitchFamily="18" charset="0"/>
              </a:rPr>
              <a:t>Quan</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điểm</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chung</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vấn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đề</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mang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tính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toàn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cầu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chỉ</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đang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diễn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còn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tồn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phổ</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toàn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vực</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err="1" smtClean="0">
                <a:latin typeface="Times New Roman" pitchFamily="18" charset="0"/>
                <a:cs typeface="Times New Roman" pitchFamily="18" charset="0"/>
              </a:rPr>
              <a:t>Đối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cứ</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niệm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định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sau</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chỉ</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thõa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cuộc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đồng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xét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mọi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phương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diện</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b) </a:t>
            </a:r>
            <a:r>
              <a:rPr lang="en-US" sz="2400" dirty="0" err="1" smtClean="0">
                <a:solidFill>
                  <a:schemeClr val="accent6">
                    <a:lumMod val="75000"/>
                  </a:schemeClr>
                </a:solidFill>
                <a:latin typeface="Times New Roman" pitchFamily="18" charset="0"/>
                <a:cs typeface="Times New Roman" pitchFamily="18" charset="0"/>
              </a:rPr>
              <a:t>Khái</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niệm</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về</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nghèo</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đói</a:t>
            </a:r>
            <a:r>
              <a:rPr lang="en-US" sz="2400" dirty="0" smtClean="0">
                <a:solidFill>
                  <a:schemeClr val="accent6">
                    <a:lumMod val="75000"/>
                  </a:schemeClr>
                </a:solidFill>
                <a:latin typeface="Times New Roman" pitchFamily="18" charset="0"/>
                <a:cs typeface="Times New Roman" pitchFamily="18" charset="0"/>
              </a:rPr>
              <a:t> ở </a:t>
            </a:r>
            <a:r>
              <a:rPr lang="en-US" sz="2400" dirty="0" err="1" smtClean="0">
                <a:solidFill>
                  <a:schemeClr val="accent6">
                    <a:lumMod val="75000"/>
                  </a:schemeClr>
                </a:solidFill>
                <a:latin typeface="Times New Roman" pitchFamily="18" charset="0"/>
                <a:cs typeface="Times New Roman" pitchFamily="18" charset="0"/>
              </a:rPr>
              <a:t>Việt</a:t>
            </a:r>
            <a:r>
              <a:rPr lang="en-US" sz="2400" dirty="0" smtClean="0">
                <a:solidFill>
                  <a:schemeClr val="accent6">
                    <a:lumMod val="75000"/>
                  </a:schemeClr>
                </a:solidFill>
                <a:latin typeface="Times New Roman" pitchFamily="18" charset="0"/>
                <a:cs typeface="Times New Roman" pitchFamily="18" charset="0"/>
              </a:rPr>
              <a:t> Nam</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Chủ</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tịch</a:t>
            </a:r>
            <a:r>
              <a:rPr lang="en-US" sz="2000" dirty="0" smtClean="0">
                <a:latin typeface="Times New Roman" pitchFamily="18" charset="0"/>
                <a:cs typeface="Times New Roman" pitchFamily="18" charset="0"/>
              </a:rPr>
              <a:t> HCM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định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thứ</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giặc</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giặc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dốt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giặc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ngoại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xâm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vì</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cần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mục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tiêu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lao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thoát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bần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cùng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hướng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cuộc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ấm</a:t>
            </a:r>
            <a:r>
              <a:rPr lang="en-US" sz="2000" dirty="0" smtClean="0">
                <a:latin typeface="Times New Roman" pitchFamily="18" charset="0"/>
                <a:cs typeface="Times New Roman" pitchFamily="18" charset="0"/>
              </a:rPr>
              <a:t> no </a:t>
            </a:r>
            <a:r>
              <a:rPr lang="en-US" sz="2000" dirty="0" err="1" smtClean="0">
                <a:latin typeface="Times New Roman" pitchFamily="18" charset="0"/>
                <a:cs typeface="Times New Roman" pitchFamily="18" charset="0"/>
              </a:rPr>
              <a:t>hạnh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phúc</a:t>
            </a:r>
            <a:r>
              <a:rPr lang="en-US" sz="2000" dirty="0" smtClean="0">
                <a:latin typeface="Times New Roman" pitchFamily="18" charset="0"/>
                <a:cs typeface="Times New Roman" pitchFamily="18" charset="0"/>
              </a:rPr>
              <a:t>. </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phương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chung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tỷ</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lệ</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nghiệp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cao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dẫn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đầu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từ</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trưởng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smtClean="0">
                <a:latin typeface="Times New Roman" pitchFamily="18" charset="0"/>
                <a:cs typeface="Times New Roman" pitchFamily="18" charset="0"/>
              </a:rPr>
              <a:t>.</a:t>
            </a:r>
            <a:endParaRPr lang="en-US" sz="2000" dirty="0"/>
          </a:p>
        </p:txBody>
      </p:sp>
    </p:spTree>
  </p:cSld>
  <p:clrMapOvr>
    <a:masterClrMapping/>
  </p:clrMapOvr>
  <p:transition>
    <p:cover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228600" y="152400"/>
            <a:ext cx="8915400"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Việt Nam:</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vi-VN"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Theo bảng xếp hạng về tình hình dân số của các quốc gia và khu vực trên toàn thế giới hiện nay thì dân số Việt Nam hiện nay là 93,421,835 người (tháng7/2014) và xếp thứ 14 trên thế giới. Theo thống kê của Ủy Ban Dân Số, Gia Đình và Trẻ Em, mỗi năm dân số Việt Nam tăng thêm 1,3 triệu người. Nguyên nhân của việc gia tăng dân số:</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Ả</a:t>
            </a:r>
            <a:r>
              <a:rPr kumimoji="0" lang="vi-VN"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nh hưởng của phong tục tập quán: nước ta là nước trong khu vực Đông Nam Á do đó chịu ảnh hưởng sâu sắc nền văn hóa phương Đông.</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US" sz="2000" dirty="0" smtClean="0">
                <a:latin typeface="Times New Roman" pitchFamily="18" charset="0"/>
                <a:ea typeface="Times New Roman" pitchFamily="18" charset="0"/>
                <a:cs typeface="Times New Roman" pitchFamily="18" charset="0"/>
              </a:rPr>
              <a:t>  Ả</a:t>
            </a:r>
            <a:r>
              <a:rPr kumimoji="0" lang="vi-VN"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nh hưởng của phong tục tập quán canh tác: nước ta là nước nông nghiệp lạc hậu với dân số trong lĩnh vực nông nghiệp chiếm tới 60 đến 80% dân số, việc canh tác nông nghiệp chủ yếu dựa vào sức lao động là chính.</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vi-VN"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Về nhận thức của người dân, đa số ở nông thôn thì kinh tế gia đình chiếm vai trò chủ đạo, nên họ sinh nhiều con để có nhiều nguồn lao động để mang lại nhiều thu nhập hơn so với gia đình sinh ít con.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vi-VN"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Đa số dân số nước ta là dân số trẻ, ở độ tuổi sinh đẻ cao do đó tỷ lệ tăng dân số nhanh.</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vi-VN"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Cuộc sống của các gia đình ngày càng khá giả nên việc nuôi con không còn là gánh nặng nên họ không ngại sinh thêm con.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 calcmode="lin" valueType="num">
                                      <p:cBhvr>
                                        <p:cTn id="7" dur="500" fill="hold"/>
                                        <p:tgtEl>
                                          <p:spTgt spid="307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07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07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073">
                                            <p:txEl>
                                              <p:pRg st="1" end="1"/>
                                            </p:txEl>
                                          </p:spTgt>
                                        </p:tgtEl>
                                        <p:attrNameLst>
                                          <p:attrName>style.visibility</p:attrName>
                                        </p:attrNameLst>
                                      </p:cBhvr>
                                      <p:to>
                                        <p:strVal val="visible"/>
                                      </p:to>
                                    </p:set>
                                    <p:animEffect transition="in" filter="dissolve">
                                      <p:cBhvr>
                                        <p:cTn id="14" dur="500"/>
                                        <p:tgtEl>
                                          <p:spTgt spid="3073">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073">
                                            <p:txEl>
                                              <p:pRg st="2" end="2"/>
                                            </p:txEl>
                                          </p:spTgt>
                                        </p:tgtEl>
                                        <p:attrNameLst>
                                          <p:attrName>style.visibility</p:attrName>
                                        </p:attrNameLst>
                                      </p:cBhvr>
                                      <p:to>
                                        <p:strVal val="visible"/>
                                      </p:to>
                                    </p:set>
                                    <p:animEffect transition="in" filter="dissolve">
                                      <p:cBhvr>
                                        <p:cTn id="17" dur="500"/>
                                        <p:tgtEl>
                                          <p:spTgt spid="3073">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073">
                                            <p:txEl>
                                              <p:pRg st="3" end="3"/>
                                            </p:txEl>
                                          </p:spTgt>
                                        </p:tgtEl>
                                        <p:attrNameLst>
                                          <p:attrName>style.visibility</p:attrName>
                                        </p:attrNameLst>
                                      </p:cBhvr>
                                      <p:to>
                                        <p:strVal val="visible"/>
                                      </p:to>
                                    </p:set>
                                    <p:animEffect transition="in" filter="dissolve">
                                      <p:cBhvr>
                                        <p:cTn id="20" dur="500"/>
                                        <p:tgtEl>
                                          <p:spTgt spid="3073">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073">
                                            <p:txEl>
                                              <p:pRg st="4" end="4"/>
                                            </p:txEl>
                                          </p:spTgt>
                                        </p:tgtEl>
                                        <p:attrNameLst>
                                          <p:attrName>style.visibility</p:attrName>
                                        </p:attrNameLst>
                                      </p:cBhvr>
                                      <p:to>
                                        <p:strVal val="visible"/>
                                      </p:to>
                                    </p:set>
                                    <p:animEffect transition="in" filter="dissolve">
                                      <p:cBhvr>
                                        <p:cTn id="23" dur="500"/>
                                        <p:tgtEl>
                                          <p:spTgt spid="3073">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073">
                                            <p:txEl>
                                              <p:pRg st="5" end="5"/>
                                            </p:txEl>
                                          </p:spTgt>
                                        </p:tgtEl>
                                        <p:attrNameLst>
                                          <p:attrName>style.visibility</p:attrName>
                                        </p:attrNameLst>
                                      </p:cBhvr>
                                      <p:to>
                                        <p:strVal val="visible"/>
                                      </p:to>
                                    </p:set>
                                    <p:animEffect transition="in" filter="dissolve">
                                      <p:cBhvr>
                                        <p:cTn id="26" dur="500"/>
                                        <p:tgtEl>
                                          <p:spTgt spid="3073">
                                            <p:txEl>
                                              <p:pRg st="5" end="5"/>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3073">
                                            <p:txEl>
                                              <p:pRg st="6" end="6"/>
                                            </p:txEl>
                                          </p:spTgt>
                                        </p:tgtEl>
                                        <p:attrNameLst>
                                          <p:attrName>style.visibility</p:attrName>
                                        </p:attrNameLst>
                                      </p:cBhvr>
                                      <p:to>
                                        <p:strVal val="visible"/>
                                      </p:to>
                                    </p:set>
                                    <p:animEffect transition="in" filter="dissolve">
                                      <p:cBhvr>
                                        <p:cTn id="29" dur="500"/>
                                        <p:tgtEl>
                                          <p:spTgt spid="307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58847"/>
            <a:ext cx="8763000" cy="4741753"/>
          </a:xfrm>
          <a:prstGeom prst="rect">
            <a:avLst/>
          </a:prstGeom>
        </p:spPr>
        <p:txBody>
          <a:bodyPr wrap="square">
            <a:spAutoFit/>
          </a:bodyPr>
          <a:lstStyle/>
          <a:p>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hóa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giàu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gây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tính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bằng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còn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gây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đồng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lĩnh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vực</a:t>
            </a:r>
            <a:r>
              <a:rPr lang="en-US" sz="2000" dirty="0" smtClean="0">
                <a:latin typeface="Times New Roman" pitchFamily="18" charset="0"/>
                <a:cs typeface="Times New Roman" pitchFamily="18" charset="0"/>
              </a:rPr>
              <a:t>, do </a:t>
            </a:r>
            <a:r>
              <a:rPr lang="en-US" sz="2000" dirty="0" err="1" smtClean="0">
                <a:latin typeface="Times New Roman" pitchFamily="18" charset="0"/>
                <a:cs typeface="Times New Roman" pitchFamily="18" charset="0"/>
              </a:rPr>
              <a:t>đó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đồng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vững</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kèm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trí</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việc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thông</a:t>
            </a:r>
            <a:r>
              <a:rPr lang="en-US" sz="2000" dirty="0" smtClean="0">
                <a:latin typeface="Times New Roman" pitchFamily="18" charset="0"/>
                <a:cs typeface="Times New Roman" pitchFamily="18" charset="0"/>
              </a:rPr>
              <a:t> tin </a:t>
            </a:r>
            <a:r>
              <a:rPr lang="en-US" sz="2000" dirty="0" err="1" smtClean="0">
                <a:latin typeface="Times New Roman" pitchFamily="18" charset="0"/>
                <a:cs typeface="Times New Roman" pitchFamily="18" charset="0"/>
              </a:rPr>
              <a:t>tiến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khoa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kĩ</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thuật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còn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chế</a:t>
            </a:r>
            <a:r>
              <a:rPr lang="en-US" sz="2000" dirty="0" smtClean="0">
                <a:latin typeface="Times New Roman" pitchFamily="18" charset="0"/>
                <a:cs typeface="Times New Roman" pitchFamily="18" charset="0"/>
              </a:rPr>
              <a:t>, do </a:t>
            </a:r>
            <a:r>
              <a:rPr lang="en-US" sz="2000" dirty="0" err="1" smtClean="0">
                <a:latin typeface="Times New Roman" pitchFamily="18" charset="0"/>
                <a:cs typeface="Times New Roman" pitchFamily="18" charset="0"/>
              </a:rPr>
              <a:t>đó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gây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trì</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truệ</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hậu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xuất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chênh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lệch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ngày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càng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cao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gây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trở</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nghiệp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hóa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hóa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bằng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cạnh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còn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môi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con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hệ</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trang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thoái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môi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Vì</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khiến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khai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nguồn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nguyên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vốn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kiệt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hẹp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trở</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trầm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trọng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nước</a:t>
            </a:r>
            <a:r>
              <a:rPr lang="en-US" sz="2000" dirty="0" smtClean="0">
                <a:latin typeface="Times New Roman" pitchFamily="18" charset="0"/>
                <a:cs typeface="Times New Roman" pitchFamily="18" charset="0"/>
              </a:rPr>
              <a:t>.</a:t>
            </a:r>
            <a:endParaRPr lang="en-US" sz="2000" dirty="0"/>
          </a:p>
        </p:txBody>
      </p:sp>
      <p:pic>
        <p:nvPicPr>
          <p:cNvPr id="6" name="Picture 2"/>
          <p:cNvPicPr>
            <a:picLocks noChangeAspect="1"/>
          </p:cNvPicPr>
          <p:nvPr/>
        </p:nvPicPr>
        <p:blipFill>
          <a:blip r:embed="rId2"/>
          <a:srcRect/>
          <a:stretch>
            <a:fillRect/>
          </a:stretch>
        </p:blipFill>
        <p:spPr bwMode="auto">
          <a:xfrm>
            <a:off x="1905001" y="4495800"/>
            <a:ext cx="5715000" cy="2133600"/>
          </a:xfrm>
          <a:prstGeom prst="rect">
            <a:avLst/>
          </a:prstGeom>
          <a:noFill/>
          <a:ln w="9525">
            <a:noFill/>
            <a:miter lim="800000"/>
            <a:headEnd/>
            <a:tailEnd/>
          </a:ln>
        </p:spPr>
      </p:pic>
    </p:spTree>
  </p:cSld>
  <p:clrMapOvr>
    <a:masterClrMapping/>
  </p:clrMapOvr>
  <p:transition>
    <p:cover dir="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381000"/>
            <a:ext cx="8458200" cy="6001643"/>
          </a:xfrm>
          <a:prstGeom prst="rect">
            <a:avLst/>
          </a:prstGeom>
        </p:spPr>
        <p:txBody>
          <a:bodyPr wrap="square">
            <a:spAutoFit/>
          </a:bodyPr>
          <a:lstStyle/>
          <a:p>
            <a:r>
              <a:rPr lang="en-US" sz="2000" dirty="0" smtClean="0">
                <a:latin typeface="Times New Roman" pitchFamily="18" charset="0"/>
                <a:cs typeface="Times New Roman" pitchFamily="18" charset="0"/>
              </a:rPr>
              <a:t>c) </a:t>
            </a:r>
            <a:r>
              <a:rPr lang="en-US" sz="2400" dirty="0" err="1" smtClean="0">
                <a:solidFill>
                  <a:schemeClr val="accent6">
                    <a:lumMod val="75000"/>
                  </a:schemeClr>
                </a:solidFill>
                <a:latin typeface="Times New Roman" pitchFamily="18" charset="0"/>
                <a:cs typeface="Times New Roman" pitchFamily="18" charset="0"/>
              </a:rPr>
              <a:t>Nguyên</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nhân</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của</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sự</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đói</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Địa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tạp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khí</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hậu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khắc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nghiệt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lũ</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hán</a:t>
            </a:r>
            <a:r>
              <a:rPr lang="en-US" sz="2000" dirty="0" smtClean="0">
                <a:latin typeface="Times New Roman" pitchFamily="18" charset="0"/>
                <a:cs typeface="Times New Roman" pitchFamily="18" charset="0"/>
              </a:rPr>
              <a:t>,…</a:t>
            </a:r>
            <a:r>
              <a:rPr lang="en-US" sz="2000" dirty="0" err="1" smtClean="0">
                <a:latin typeface="Times New Roman" pitchFamily="18" charset="0"/>
                <a:cs typeface="Times New Roman" pitchFamily="18" charset="0"/>
              </a:rPr>
              <a:t>giao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khăn</a:t>
            </a:r>
            <a:r>
              <a:rPr lang="en-US" sz="2000" dirty="0" smtClean="0">
                <a:latin typeface="Times New Roman" pitchFamily="18" charset="0"/>
                <a:cs typeface="Times New Roman" pitchFamily="18" charset="0"/>
              </a:rPr>
              <a:t>…</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nguyên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này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đang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kìm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triển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gây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chủ</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quan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con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Nguồn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thường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ruộng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ra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nguồn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lương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đủ</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chính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đầu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xuất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vì</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dẫn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kéo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dài</a:t>
            </a:r>
            <a:r>
              <a:rPr lang="en-US" sz="2000" dirty="0" smtClean="0">
                <a:latin typeface="Times New Roman" pitchFamily="18" charset="0"/>
                <a:cs typeface="Times New Roman" pitchFamily="18" charset="0"/>
              </a:rPr>
              <a:t>.. Hay do </a:t>
            </a:r>
            <a:r>
              <a:rPr lang="en-US" sz="2000" dirty="0" err="1" smtClean="0">
                <a:latin typeface="Times New Roman" pitchFamily="18" charset="0"/>
                <a:cs typeface="Times New Roman" pitchFamily="18" charset="0"/>
              </a:rPr>
              <a:t>chưa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xúc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nghệ</a:t>
            </a:r>
            <a:r>
              <a:rPr lang="en-US" sz="2000" dirty="0" smtClean="0">
                <a:latin typeface="Times New Roman" pitchFamily="18" charset="0"/>
                <a:cs typeface="Times New Roman" pitchFamily="18" charset="0"/>
              </a:rPr>
              <a:t> ĩ </a:t>
            </a:r>
            <a:r>
              <a:rPr lang="en-US" sz="2000" dirty="0" err="1" smtClean="0">
                <a:latin typeface="Times New Roman" pitchFamily="18" charset="0"/>
                <a:cs typeface="Times New Roman" pitchFamily="18" charset="0"/>
              </a:rPr>
              <a:t>thuật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xuất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vẫn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áp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dụng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nghệ</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cũ</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đầu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nhiều</a:t>
            </a:r>
            <a:r>
              <a:rPr lang="en-US" sz="2000" dirty="0" smtClean="0">
                <a:latin typeface="Times New Roman" pitchFamily="18" charset="0"/>
                <a:cs typeface="Times New Roman" pitchFamily="18" charset="0"/>
              </a:rPr>
              <a:t> chi </a:t>
            </a:r>
            <a:r>
              <a:rPr lang="en-US" sz="2000" dirty="0" err="1" smtClean="0">
                <a:latin typeface="Times New Roman" pitchFamily="18" charset="0"/>
                <a:cs typeface="Times New Roman" pitchFamily="18" charset="0"/>
              </a:rPr>
              <a:t>phí</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nhuận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hoặc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lỗ</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vốn</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kém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thiếu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việc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việc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ổn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định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bênh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vùng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quê</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đủ</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việc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làm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mọi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vấn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ảnh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hưởng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việc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dục</a:t>
            </a:r>
            <a:r>
              <a:rPr lang="en-US" sz="2000" dirty="0" smtClean="0">
                <a:latin typeface="Times New Roman" pitchFamily="18" charset="0"/>
                <a:cs typeface="Times New Roman" pitchFamily="18" charset="0"/>
              </a:rPr>
              <a:t> con </a:t>
            </a:r>
            <a:r>
              <a:rPr lang="en-US" sz="2000" dirty="0" err="1" smtClean="0">
                <a:latin typeface="Times New Roman" pitchFamily="18" charset="0"/>
                <a:cs typeface="Times New Roman" pitchFamily="18" charset="0"/>
              </a:rPr>
              <a:t>cái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sau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này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vẫn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tiếp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tục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quanh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vẩn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Chưa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vệ</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quyền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nghĩa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vụ</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đồng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tìm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hiểu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về</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quyết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thắc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mắc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quan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đến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luật</a:t>
            </a:r>
            <a:r>
              <a:rPr lang="en-US" sz="2000" dirty="0" smtClean="0">
                <a:latin typeface="Times New Roman" pitchFamily="18" charset="0"/>
                <a:cs typeface="Times New Roman" pitchFamily="18" charset="0"/>
              </a:rPr>
              <a:t>.</a:t>
            </a:r>
            <a:endParaRPr lang="en-US" sz="2000" dirty="0"/>
          </a:p>
        </p:txBody>
      </p:sp>
    </p:spTree>
  </p:cSld>
  <p:clrMapOvr>
    <a:masterClrMapping/>
  </p:clrMapOvr>
  <p:transition>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304800"/>
            <a:ext cx="8229600" cy="3416320"/>
          </a:xfrm>
          <a:prstGeom prst="rect">
            <a:avLst/>
          </a:prstGeom>
        </p:spPr>
        <p:txBody>
          <a:bodyPr wrap="square">
            <a:spAutoFit/>
          </a:bodyPr>
          <a:lstStyle/>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tài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đông</a:t>
            </a:r>
            <a:r>
              <a:rPr lang="en-US" sz="2400" dirty="0" smtClean="0">
                <a:latin typeface="Times New Roman" pitchFamily="18" charset="0"/>
                <a:cs typeface="Times New Roman" pitchFamily="18" charset="0"/>
              </a:rPr>
              <a:t> con </a:t>
            </a:r>
            <a:r>
              <a:rPr lang="en-US" sz="2400" dirty="0" err="1" smtClean="0">
                <a:latin typeface="Times New Roman" pitchFamily="18" charset="0"/>
                <a:cs typeface="Times New Roman" pitchFamily="18" charset="0"/>
              </a:rPr>
              <a:t>mà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thấp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dẫn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nghèo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miên</a:t>
            </a:r>
            <a:r>
              <a:rPr lang="en-US" sz="2400" dirty="0" smtClean="0">
                <a:latin typeface="Times New Roman" pitchFamily="18" charset="0"/>
                <a:cs typeface="Times New Roman" pitchFamily="18" charset="0"/>
              </a:rPr>
              <a:t>…</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thương</a:t>
            </a:r>
            <a:r>
              <a:rPr lang="en-US" sz="2400" dirty="0" smtClean="0">
                <a:latin typeface="Times New Roman" pitchFamily="18" charset="0"/>
                <a:cs typeface="Times New Roman" pitchFamily="18" charset="0"/>
              </a:rPr>
              <a:t> do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thiên</a:t>
            </a:r>
            <a:r>
              <a:rPr lang="en-US" sz="2400" dirty="0" smtClean="0">
                <a:latin typeface="Times New Roman" pitchFamily="18" charset="0"/>
                <a:cs typeface="Times New Roman" pitchFamily="18" charset="0"/>
              </a:rPr>
              <a:t> tai..</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vấn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tầng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khuyến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vốn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khuyến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khuyến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lâm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dục</a:t>
            </a:r>
            <a:r>
              <a:rPr lang="en-US" sz="2400" dirty="0" smtClean="0">
                <a:latin typeface="Times New Roman" pitchFamily="18" charset="0"/>
                <a:cs typeface="Times New Roman" pitchFamily="18" charset="0"/>
              </a:rPr>
              <a:t>, y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đai</a:t>
            </a:r>
            <a:r>
              <a:rPr lang="en-US" sz="2400" dirty="0" smtClean="0">
                <a:latin typeface="Times New Roman" pitchFamily="18" charset="0"/>
                <a:cs typeface="Times New Roman" pitchFamily="18" charset="0"/>
              </a:rPr>
              <a:t>,….</a:t>
            </a:r>
            <a:endParaRPr lang="en-US" sz="2400" dirty="0"/>
          </a:p>
        </p:txBody>
      </p:sp>
      <p:pic>
        <p:nvPicPr>
          <p:cNvPr id="5" name="Picture 2"/>
          <p:cNvPicPr>
            <a:picLocks noChangeAspect="1"/>
          </p:cNvPicPr>
          <p:nvPr/>
        </p:nvPicPr>
        <p:blipFill>
          <a:blip r:embed="rId2"/>
          <a:srcRect/>
          <a:stretch>
            <a:fillRect/>
          </a:stretch>
        </p:blipFill>
        <p:spPr bwMode="auto">
          <a:xfrm>
            <a:off x="838200" y="3733800"/>
            <a:ext cx="7564438" cy="2886075"/>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0"/>
            <a:ext cx="8305800" cy="7109639"/>
          </a:xfrm>
          <a:prstGeom prst="rect">
            <a:avLst/>
          </a:prstGeom>
        </p:spPr>
        <p:txBody>
          <a:bodyPr wrap="square">
            <a:spAutoFit/>
          </a:bodyPr>
          <a:lstStyle/>
          <a:p>
            <a:r>
              <a:rPr lang="en-US" sz="2400" b="1" dirty="0" smtClean="0">
                <a:latin typeface="Times New Roman" pitchFamily="18" charset="0"/>
                <a:cs typeface="Times New Roman" pitchFamily="18" charset="0"/>
              </a:rPr>
              <a:t>B. </a:t>
            </a:r>
            <a:r>
              <a:rPr lang="en-US" sz="2400" b="1" dirty="0" err="1" smtClean="0">
                <a:latin typeface="Times New Roman" pitchFamily="18" charset="0"/>
                <a:cs typeface="Times New Roman" pitchFamily="18" charset="0"/>
              </a:rPr>
              <a:t>Công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tác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xóa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đói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giảm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nghèo</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a) </a:t>
            </a:r>
            <a:r>
              <a:rPr lang="en-US" sz="2400" dirty="0" err="1" smtClean="0">
                <a:solidFill>
                  <a:schemeClr val="accent6">
                    <a:lumMod val="75000"/>
                  </a:schemeClr>
                </a:solidFill>
                <a:latin typeface="Times New Roman" pitchFamily="18" charset="0"/>
                <a:cs typeface="Times New Roman" pitchFamily="18" charset="0"/>
              </a:rPr>
              <a:t>Sự</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cần</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thiết</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nay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đồng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bộ</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tất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lĩnh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giữa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vậy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mục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cuộc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ấm</a:t>
            </a:r>
            <a:r>
              <a:rPr lang="en-US" sz="2400" dirty="0" smtClean="0">
                <a:latin typeface="Times New Roman" pitchFamily="18" charset="0"/>
                <a:cs typeface="Times New Roman" pitchFamily="18" charset="0"/>
              </a:rPr>
              <a:t> no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lẫn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mục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tiêu</a:t>
            </a:r>
            <a:r>
              <a:rPr lang="en-US" sz="2400" dirty="0" smtClean="0">
                <a:latin typeface="Times New Roman" pitchFamily="18" charset="0"/>
                <a:cs typeface="Times New Roman" pitchFamily="18" charset="0"/>
              </a:rPr>
              <a:t> ban </a:t>
            </a:r>
            <a:r>
              <a:rPr lang="en-US" sz="2400" dirty="0" err="1" smtClean="0">
                <a:latin typeface="Times New Roman" pitchFamily="18" charset="0"/>
                <a:cs typeface="Times New Roman" pitchFamily="18" charset="0"/>
              </a:rPr>
              <a:t>đầu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Xóa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nghèo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vấn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còn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vấn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trọng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nghèo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mang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ý </a:t>
            </a:r>
            <a:r>
              <a:rPr lang="en-US" sz="2400" dirty="0" err="1" smtClean="0">
                <a:latin typeface="Times New Roman" pitchFamily="18" charset="0"/>
                <a:cs typeface="Times New Roman" pitchFamily="18" charset="0"/>
              </a:rPr>
              <a:t>nghĩa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trọng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mặt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ổn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sở</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tang </a:t>
            </a:r>
            <a:r>
              <a:rPr lang="en-US" sz="2400" dirty="0" err="1" smtClean="0">
                <a:latin typeface="Times New Roman" pitchFamily="18" charset="0"/>
                <a:cs typeface="Times New Roman" pitchFamily="18" charset="0"/>
              </a:rPr>
              <a:t>trưởng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vững</a:t>
            </a:r>
            <a:r>
              <a:rPr lang="en-US" sz="2400" dirty="0" smtClean="0">
                <a:latin typeface="Times New Roman" pitchFamily="18" charset="0"/>
                <a:cs typeface="Times New Roman" pitchFamily="18" charset="0"/>
              </a:rPr>
              <a:t>.</a:t>
            </a:r>
            <a:br>
              <a:rPr lang="en-US" sz="2400" dirty="0" smtClean="0">
                <a:latin typeface="Times New Roman" pitchFamily="18" charset="0"/>
                <a:cs typeface="Times New Roman" pitchFamily="18" charset="0"/>
              </a:rPr>
            </a:b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nghèo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nhiệm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mắt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nhiệm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lâu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dài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giảm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nghèo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bỏ</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nghèo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vươn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chủ</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văn</a:t>
            </a:r>
            <a:r>
              <a:rPr lang="en-US" sz="2400" dirty="0" smtClean="0">
                <a:latin typeface="Times New Roman" pitchFamily="18" charset="0"/>
                <a:cs typeface="Times New Roman" pitchFamily="18" charset="0"/>
              </a:rPr>
              <a:t> minh.</a:t>
            </a:r>
            <a:br>
              <a:rPr lang="en-US" sz="2400" dirty="0" smtClean="0">
                <a:latin typeface="Times New Roman" pitchFamily="18" charset="0"/>
                <a:cs typeface="Times New Roman" pitchFamily="18" charset="0"/>
              </a:rPr>
            </a:br>
            <a:endParaRPr lang="en-US" sz="2400" dirty="0"/>
          </a:p>
        </p:txBody>
      </p:sp>
    </p:spTree>
  </p:cSld>
  <p:clrMapOvr>
    <a:masterClrMapping/>
  </p:clrMapOvr>
  <p:transition>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0"/>
            <a:ext cx="8458200" cy="7140416"/>
          </a:xfrm>
          <a:prstGeom prst="rect">
            <a:avLst/>
          </a:prstGeom>
        </p:spPr>
        <p:txBody>
          <a:bodyPr wrap="square">
            <a:spAutoFit/>
          </a:bodyPr>
          <a:lstStyle/>
          <a:p>
            <a:r>
              <a:rPr lang="en-US" sz="2000" dirty="0" smtClean="0">
                <a:latin typeface="Times New Roman" pitchFamily="18" charset="0"/>
                <a:cs typeface="Times New Roman" pitchFamily="18" charset="0"/>
              </a:rPr>
              <a:t>b) </a:t>
            </a:r>
            <a:r>
              <a:rPr lang="en-US" sz="2400" dirty="0" err="1" smtClean="0">
                <a:solidFill>
                  <a:schemeClr val="accent6">
                    <a:lumMod val="75000"/>
                  </a:schemeClr>
                </a:solidFill>
                <a:latin typeface="Times New Roman" pitchFamily="18" charset="0"/>
                <a:cs typeface="Times New Roman" pitchFamily="18" charset="0"/>
              </a:rPr>
              <a:t>Tổng</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quan</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về</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công</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tác</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xóa</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đói</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giảm</a:t>
            </a:r>
            <a:r>
              <a:rPr lang="en-US" sz="2400" dirty="0" smtClean="0">
                <a:solidFill>
                  <a:schemeClr val="accent6">
                    <a:lumMod val="75000"/>
                  </a:schemeClr>
                </a:solidFill>
                <a:latin typeface="Times New Roman" pitchFamily="18" charset="0"/>
                <a:cs typeface="Times New Roman" pitchFamily="18" charset="0"/>
              </a:rPr>
              <a:t> </a:t>
            </a:r>
            <a:r>
              <a:rPr lang="en-US" sz="2400" dirty="0" err="1" smtClean="0">
                <a:solidFill>
                  <a:schemeClr val="accent6">
                    <a:lumMod val="75000"/>
                  </a:schemeClr>
                </a:solidFill>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Mục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tiêu</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Đẩy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nhanh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cố</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tạo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thoát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vươn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khá</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vả</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điều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sản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xuất</a:t>
            </a:r>
            <a:r>
              <a:rPr lang="en-US" sz="2000" dirty="0" smtClean="0">
                <a:latin typeface="Times New Roman" pitchFamily="18" charset="0"/>
                <a:cs typeface="Times New Roman" pitchFamily="18" charset="0"/>
              </a:rPr>
              <a:t> ở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đặc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biệt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khăn</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Nâng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cao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chất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lượng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cuộc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nhóm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chế</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tang </a:t>
            </a:r>
            <a:r>
              <a:rPr lang="en-US" sz="2000" dirty="0" err="1" smtClean="0">
                <a:latin typeface="Times New Roman" pitchFamily="18" charset="0"/>
                <a:cs typeface="Times New Roman" pitchFamily="18" charset="0"/>
              </a:rPr>
              <a:t>chênh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lệch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về</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mức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sống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giữa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thành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thị</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thôn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đồng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bằng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miền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núi</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Phương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hướng</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Xóa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gắn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liền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tăng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trưởng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kinh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nguồn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tại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chỗ</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tự</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mình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vươn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xóa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Xóa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gắn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với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bằng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hóa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công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xóa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đói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giảm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Phạm</a:t>
            </a:r>
            <a:r>
              <a:rPr lang="en-US" sz="2000" dirty="0" smtClean="0">
                <a:latin typeface="Times New Roman" pitchFamily="18" charset="0"/>
                <a:cs typeface="Times New Roman" pitchFamily="18" charset="0"/>
              </a:rPr>
              <a:t> vi:</a:t>
            </a:r>
            <a:br>
              <a:rPr lang="en-US" sz="2000" dirty="0" smtClean="0">
                <a:latin typeface="Times New Roman" pitchFamily="18" charset="0"/>
                <a:cs typeface="Times New Roman" pitchFamily="18" charset="0"/>
              </a:rPr>
            </a:br>
            <a:r>
              <a:rPr lang="en-US" sz="2000" dirty="0" err="1" smtClean="0">
                <a:latin typeface="Times New Roman" pitchFamily="18" charset="0"/>
                <a:cs typeface="Times New Roman" pitchFamily="18" charset="0"/>
              </a:rPr>
              <a:t>Chương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trình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được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thực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phạm</a:t>
            </a:r>
            <a:r>
              <a:rPr lang="en-US" sz="2000" dirty="0" smtClean="0">
                <a:latin typeface="Times New Roman" pitchFamily="18" charset="0"/>
                <a:cs typeface="Times New Roman" pitchFamily="18" charset="0"/>
              </a:rPr>
              <a:t> vi </a:t>
            </a:r>
            <a:r>
              <a:rPr lang="en-US" sz="2000" dirty="0" err="1" smtClean="0">
                <a:latin typeface="Times New Roman" pitchFamily="18" charset="0"/>
                <a:cs typeface="Times New Roman" pitchFamily="18" charset="0"/>
              </a:rPr>
              <a:t>cả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nước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trong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năm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đầu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tập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trung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ưu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tiên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vùng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đặc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biệt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khăn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vùng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cao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vùng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sâu</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vùng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vùng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hải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đảo</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tượng</a:t>
            </a:r>
            <a:r>
              <a:rPr lang="en-US" sz="2000" dirty="0" smtClean="0">
                <a:latin typeface="Times New Roman" pitchFamily="18" charset="0"/>
                <a:cs typeface="Times New Roman" pitchFamily="18" charset="0"/>
              </a:rPr>
              <a:t>:</a:t>
            </a:r>
            <a:br>
              <a:rPr lang="en-US" sz="2000" dirty="0" smtClean="0">
                <a:latin typeface="Times New Roman" pitchFamily="18" charset="0"/>
                <a:cs typeface="Times New Roman" pitchFamily="18" charset="0"/>
              </a:rPr>
            </a:br>
            <a:r>
              <a:rPr lang="en-US" sz="2000" dirty="0" err="1" smtClean="0">
                <a:latin typeface="Times New Roman" pitchFamily="18" charset="0"/>
                <a:cs typeface="Times New Roman" pitchFamily="18" charset="0"/>
              </a:rPr>
              <a:t>Bao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gồm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nghèo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những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thuộc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chính</a:t>
            </a:r>
            <a:r>
              <a:rPr lang="en-US" sz="2000" dirty="0" smtClean="0">
                <a:latin typeface="Times New Roman" pitchFamily="18" charset="0"/>
                <a:cs typeface="Times New Roman" pitchFamily="18" charset="0"/>
              </a:rPr>
              <a:t> scah1, </a:t>
            </a:r>
            <a:r>
              <a:rPr lang="en-US" sz="2000" dirty="0" err="1" smtClean="0">
                <a:latin typeface="Times New Roman" pitchFamily="18" charset="0"/>
                <a:cs typeface="Times New Roman" pitchFamily="18" charset="0"/>
              </a:rPr>
              <a:t>hộ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thuộc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diện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định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canh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định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cư</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đồng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dân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tộc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ít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người</a:t>
            </a:r>
            <a:r>
              <a:rPr lang="en-US" sz="2000"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p>
        </p:txBody>
      </p:sp>
    </p:spTree>
  </p:cSld>
  <p:clrMapOvr>
    <a:masterClrMapping/>
  </p:clrMapOvr>
  <p:transition>
    <p:wedg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Phát triển cộng đồng nông thôn </a:t>
            </a:r>
            <a:endParaRPr lang="en-US"/>
          </a:p>
        </p:txBody>
      </p:sp>
      <p:sp>
        <p:nvSpPr>
          <p:cNvPr id="3" name="Content Placeholder 2"/>
          <p:cNvSpPr>
            <a:spLocks noGrp="1"/>
          </p:cNvSpPr>
          <p:nvPr>
            <p:ph idx="1"/>
          </p:nvPr>
        </p:nvSpPr>
        <p:spPr/>
        <p:txBody>
          <a:bodyPr>
            <a:normAutofit lnSpcReduction="10000"/>
          </a:bodyPr>
          <a:lstStyle/>
          <a:p>
            <a:r>
              <a:rPr lang="en-US" smtClean="0">
                <a:latin typeface="Times New Roman" panose="02020603050405020304" pitchFamily="18" charset="0"/>
                <a:cs typeface="Times New Roman" panose="02020603050405020304" pitchFamily="18" charset="0"/>
              </a:rPr>
              <a:t>Tập huấn “kỹ năng phát triển cộng đồng” trong xây dựng nông thôn mới</a:t>
            </a:r>
          </a:p>
          <a:p>
            <a:r>
              <a:rPr lang="en-US" smtClean="0">
                <a:latin typeface="Times New Roman" panose="02020603050405020304" pitchFamily="18" charset="0"/>
                <a:cs typeface="Times New Roman" panose="02020603050405020304" pitchFamily="18" charset="0"/>
              </a:rPr>
              <a:t>Phát triển cộng đồng là quá trình tăng trưởng kinh tế cộng đồng cùng tiến bộ của cộng đồng theo hướng ngày càng hoàn thiện.</a:t>
            </a:r>
          </a:p>
          <a:p>
            <a:r>
              <a:rPr lang="en-US" smtClean="0">
                <a:latin typeface="Times New Roman" panose="02020603050405020304" pitchFamily="18" charset="0"/>
                <a:cs typeface="Times New Roman" panose="02020603050405020304" pitchFamily="18" charset="0"/>
              </a:rPr>
              <a:t>Phát triển cộng đồng là những tiến trình trong đó có nổ lực của người dân kết hợp với nổ lực của chính quyền cải thiện điều kiện kinh tế, xã hội, văn hóa của cộng đồng.</a:t>
            </a:r>
          </a:p>
          <a:p>
            <a:endParaRPr lang="en-US" smtClean="0">
              <a:latin typeface="Times New Roman" panose="02020603050405020304" pitchFamily="18" charset="0"/>
              <a:cs typeface="Times New Roman" panose="02020603050405020304" pitchFamily="18" charset="0"/>
            </a:endParaRPr>
          </a:p>
        </p:txBody>
      </p:sp>
    </p:spTree>
  </p:cSld>
  <p:clrMapOvr>
    <a:masterClrMapping/>
  </p:clrMapOvr>
  <p:transition>
    <p:wipe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t>Nội dung của phát triển cộng đồng</a:t>
            </a:r>
            <a:endParaRPr lang="en-US"/>
          </a:p>
        </p:txBody>
      </p:sp>
      <p:sp>
        <p:nvSpPr>
          <p:cNvPr id="3" name="Content Placeholder 2"/>
          <p:cNvSpPr>
            <a:spLocks noGrp="1"/>
          </p:cNvSpPr>
          <p:nvPr>
            <p:ph idx="1"/>
          </p:nvPr>
        </p:nvSpPr>
        <p:spPr/>
        <p:txBody>
          <a:bodyPr>
            <a:normAutofit/>
          </a:bodyPr>
          <a:lstStyle/>
          <a:p>
            <a:r>
              <a:rPr lang="en-US" sz="4000" smtClean="0"/>
              <a:t>Sự tham gia của người dân với sự tự lực tối đa </a:t>
            </a:r>
          </a:p>
          <a:p>
            <a:r>
              <a:rPr lang="en-US" sz="4000" smtClean="0"/>
              <a:t>Sự hỗ trợ kỹ thuật và các dịch vụ để khuyến khích sáng kiến, sự tương thân tương trợ đế các nổ lực của người dân có hiệu quả cao.</a:t>
            </a:r>
            <a:endParaRPr lang="en-US" sz="400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Mục tiêu của phát triển cộng đồng</a:t>
            </a:r>
            <a:endParaRPr lang="en-US"/>
          </a:p>
        </p:txBody>
      </p:sp>
      <p:sp>
        <p:nvSpPr>
          <p:cNvPr id="3" name="Content Placeholder 2"/>
          <p:cNvSpPr>
            <a:spLocks noGrp="1"/>
          </p:cNvSpPr>
          <p:nvPr>
            <p:ph idx="1"/>
          </p:nvPr>
        </p:nvSpPr>
        <p:spPr/>
        <p:txBody>
          <a:bodyPr>
            <a:normAutofit fontScale="92500" lnSpcReduction="20000"/>
          </a:bodyPr>
          <a:lstStyle/>
          <a:p>
            <a:r>
              <a:rPr lang="en-US" smtClean="0"/>
              <a:t>Mục tiêu phát triển con người</a:t>
            </a:r>
          </a:p>
          <a:p>
            <a:pPr>
              <a:buFont typeface="Wingdings" panose="05000000000000000000" pitchFamily="2" charset="2"/>
              <a:buChar char="Ø"/>
            </a:pPr>
            <a:r>
              <a:rPr lang="en-US" smtClean="0"/>
              <a:t>Quan hệ trong cộng đồng phải bình đẳng chân thành và cởi mở </a:t>
            </a:r>
          </a:p>
          <a:p>
            <a:pPr>
              <a:buFont typeface="Wingdings" panose="05000000000000000000" pitchFamily="2" charset="2"/>
              <a:buChar char="Ø"/>
            </a:pPr>
            <a:r>
              <a:rPr lang="en-US" smtClean="0"/>
              <a:t>Các cấp lãnh đạo và người dân có quan hệ tốt. Người dân nông thôn được tham gia vào các hoạt động phát triển </a:t>
            </a:r>
          </a:p>
          <a:p>
            <a:pPr>
              <a:buFont typeface="Wingdings" panose="05000000000000000000" pitchFamily="2" charset="2"/>
              <a:buChar char="Ø"/>
            </a:pPr>
            <a:r>
              <a:rPr lang="en-US" smtClean="0"/>
              <a:t>Người dân nông thôn được huy động tổ chức để họ có thể tự giải quyết vấn đề của mình </a:t>
            </a:r>
          </a:p>
          <a:p>
            <a:pPr>
              <a:buFont typeface="Wingdings" panose="05000000000000000000" pitchFamily="2" charset="2"/>
              <a:buChar char="Ø"/>
            </a:pPr>
            <a:r>
              <a:rPr lang="en-US" smtClean="0"/>
              <a:t>Tinh thần tập thể tính cộng đồng được xây dựng và hoàn thiện</a:t>
            </a:r>
          </a:p>
          <a:p>
            <a:pPr>
              <a:buFont typeface="Wingdings" panose="05000000000000000000" pitchFamily="2" charset="2"/>
              <a:buChar char="Ø"/>
            </a:pPr>
            <a:endParaRPr lang="en-US" smtClean="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533400"/>
            <a:ext cx="8229600" cy="5410200"/>
          </a:xfrm>
        </p:spPr>
        <p:txBody>
          <a:bodyPr>
            <a:normAutofit fontScale="92500" lnSpcReduction="20000"/>
          </a:bodyPr>
          <a:lstStyle/>
          <a:p>
            <a:r>
              <a:rPr lang="en-US"/>
              <a:t>Mục tiêu phát triển vật chất </a:t>
            </a:r>
          </a:p>
          <a:p>
            <a:pPr>
              <a:buFont typeface="Wingdings" panose="05000000000000000000" pitchFamily="2" charset="2"/>
              <a:buChar char="Ø"/>
            </a:pPr>
            <a:r>
              <a:rPr lang="en-US" smtClean="0"/>
              <a:t>Tăng sản phẩm và đảm bảo sản phẩ được phân phối một cách công bằng</a:t>
            </a:r>
          </a:p>
          <a:p>
            <a:pPr>
              <a:buFont typeface="Wingdings" panose="05000000000000000000" pitchFamily="2" charset="2"/>
              <a:buChar char="Ø"/>
            </a:pPr>
            <a:r>
              <a:rPr lang="en-US" smtClean="0"/>
              <a:t>Tăng cường phúc lợi xã hội nâng cao chất lượng cuộc sống người dân</a:t>
            </a:r>
          </a:p>
          <a:p>
            <a:pPr>
              <a:buFont typeface="Wingdings" panose="05000000000000000000" pitchFamily="2" charset="2"/>
              <a:buChar char="Ø"/>
            </a:pPr>
            <a:r>
              <a:rPr lang="en-US" smtClean="0"/>
              <a:t>Áp dụng tiến bộ khoa học kỹ thuật để giảm bớt sức lao động</a:t>
            </a:r>
          </a:p>
          <a:p>
            <a:pPr>
              <a:buFont typeface="Wingdings" panose="05000000000000000000" pitchFamily="2" charset="2"/>
              <a:buChar char="Ø"/>
            </a:pPr>
            <a:r>
              <a:rPr lang="en-US" smtClean="0"/>
              <a:t>Tạo nhiều cơ hội việc làm để thành viên cộng đồng có thể lựa chọn nghề nhằm phát huy tiềm năng sáng tạo của họ</a:t>
            </a:r>
          </a:p>
          <a:p>
            <a:pPr>
              <a:buFont typeface="Wingdings" panose="05000000000000000000" pitchFamily="2" charset="2"/>
              <a:buChar char="Ø"/>
            </a:pPr>
            <a:r>
              <a:rPr lang="en-US" smtClean="0"/>
              <a:t>Tạo nguồn lực cho tương lai như cơ sở vật chất kỹ thuật.</a:t>
            </a:r>
            <a:endParaRPr lang="en-US"/>
          </a:p>
        </p:txBody>
      </p:sp>
    </p:spTree>
  </p:cSld>
  <p:clrMapOvr>
    <a:masterClrMapping/>
  </p:clrMapOvr>
  <p:transition>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Autofit/>
          </a:bodyPr>
          <a:lstStyle/>
          <a:p>
            <a:pPr algn="l"/>
            <a:r>
              <a:rPr lang="en-US" sz="3600"/>
              <a:t>Nông thôn phải biết tranh thủ các nguồn tài nguyên và dựa trên những nguồn tài nguyên của chính mình để phát triển</a:t>
            </a:r>
          </a:p>
        </p:txBody>
      </p:sp>
      <p:sp>
        <p:nvSpPr>
          <p:cNvPr id="3" name="Content Placeholder 2"/>
          <p:cNvSpPr>
            <a:spLocks noGrp="1"/>
          </p:cNvSpPr>
          <p:nvPr>
            <p:ph idx="1"/>
          </p:nvPr>
        </p:nvSpPr>
        <p:spPr>
          <a:xfrm>
            <a:off x="457200" y="1981200"/>
            <a:ext cx="8229600" cy="4144963"/>
          </a:xfrm>
        </p:spPr>
        <p:txBody>
          <a:bodyPr/>
          <a:lstStyle/>
          <a:p>
            <a:r>
              <a:rPr lang="en-US" smtClean="0"/>
              <a:t>Sử dụng các nguồn tài nguyên có sẵn để có thể tự tăng thêm thu nhập. Tùy theo từng vùng mà có các tài nguyên khác nhau.</a:t>
            </a:r>
          </a:p>
          <a:p>
            <a:pPr marL="0" indent="0">
              <a:buNone/>
            </a:pPr>
            <a:r>
              <a:rPr lang="en-US" smtClean="0"/>
              <a:t>Vd: nguồn tài nguyên là, nguồn nước, đất, khoáng sản, cá, các loại động vật khác…</a:t>
            </a:r>
          </a:p>
          <a:p>
            <a:endParaRPr lang="en-US"/>
          </a:p>
        </p:txBody>
      </p:sp>
    </p:spTree>
    <p:extLst>
      <p:ext uri="{BB962C8B-B14F-4D97-AF65-F5344CB8AC3E}">
        <p14:creationId xmlns:p14="http://schemas.microsoft.com/office/powerpoint/2010/main" val="3939804111"/>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Vertical)">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219200" y="1828799"/>
          <a:ext cx="6934200" cy="3124201"/>
        </p:xfrm>
        <a:graphic>
          <a:graphicData uri="http://schemas.openxmlformats.org/drawingml/2006/table">
            <a:tbl>
              <a:tblPr>
                <a:tableStyleId>{08FB837D-C827-4EFA-A057-4D05807E0F7C}</a:tableStyleId>
              </a:tblPr>
              <a:tblGrid>
                <a:gridCol w="1524000"/>
                <a:gridCol w="2825081"/>
                <a:gridCol w="2585119"/>
              </a:tblGrid>
              <a:tr h="914401">
                <a:tc>
                  <a:txBody>
                    <a:bodyPr/>
                    <a:lstStyle/>
                    <a:p>
                      <a:pPr marL="0" marR="0">
                        <a:spcBef>
                          <a:spcPts val="0"/>
                        </a:spcBef>
                        <a:spcAft>
                          <a:spcPts val="0"/>
                        </a:spcAft>
                      </a:pPr>
                      <a:r>
                        <a:rPr lang="vi-VN" sz="2000" dirty="0"/>
                        <a:t>Năm</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dirty="0"/>
                        <a:t>Tổng số dân</a:t>
                      </a:r>
                      <a:endParaRPr lang="en-US" sz="2000" dirty="0"/>
                    </a:p>
                    <a:p>
                      <a:pPr marL="0" marR="0">
                        <a:spcBef>
                          <a:spcPts val="0"/>
                        </a:spcBef>
                        <a:spcAft>
                          <a:spcPts val="0"/>
                        </a:spcAft>
                      </a:pPr>
                      <a:r>
                        <a:rPr lang="vi-VN" sz="2000" dirty="0"/>
                        <a:t>(triệu người)</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dirty="0"/>
                        <a:t>Tỷ lệ tăng dân số</a:t>
                      </a:r>
                      <a:endParaRPr lang="en-US" sz="2000" dirty="0"/>
                    </a:p>
                    <a:p>
                      <a:pPr marL="0" marR="0">
                        <a:spcBef>
                          <a:spcPts val="0"/>
                        </a:spcBef>
                        <a:spcAft>
                          <a:spcPts val="0"/>
                        </a:spcAft>
                      </a:pPr>
                      <a:r>
                        <a:rPr lang="vi-VN" sz="2000" dirty="0"/>
                        <a:t>(%)</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r>
              <a:tr h="533400">
                <a:tc>
                  <a:txBody>
                    <a:bodyPr/>
                    <a:lstStyle/>
                    <a:p>
                      <a:pPr marL="0" marR="0">
                        <a:spcBef>
                          <a:spcPts val="0"/>
                        </a:spcBef>
                        <a:spcAft>
                          <a:spcPts val="0"/>
                        </a:spcAft>
                      </a:pPr>
                      <a:r>
                        <a:rPr lang="vi-VN" sz="2000" dirty="0"/>
                        <a:t>1979</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dirty="0"/>
                        <a:t>52,7</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a:t>-</a:t>
                      </a:r>
                      <a:endParaRPr lang="en-US" sz="2000">
                        <a:latin typeface=".VnTime"/>
                        <a:ea typeface="Times New Roman"/>
                        <a:cs typeface="Times New Roman"/>
                      </a:endParaRPr>
                    </a:p>
                  </a:txBody>
                  <a:tcPr marL="68580" marR="68580" marT="0" marB="0">
                    <a:solidFill>
                      <a:schemeClr val="accent6">
                        <a:lumMod val="60000"/>
                        <a:lumOff val="40000"/>
                      </a:schemeClr>
                    </a:solidFill>
                  </a:tcPr>
                </a:tc>
              </a:tr>
              <a:tr h="609600">
                <a:tc>
                  <a:txBody>
                    <a:bodyPr/>
                    <a:lstStyle/>
                    <a:p>
                      <a:pPr marL="0" marR="0">
                        <a:spcBef>
                          <a:spcPts val="0"/>
                        </a:spcBef>
                        <a:spcAft>
                          <a:spcPts val="0"/>
                        </a:spcAft>
                      </a:pPr>
                      <a:r>
                        <a:rPr lang="vi-VN" sz="2000"/>
                        <a:t>1989</a:t>
                      </a:r>
                      <a:endParaRPr lang="en-US" sz="200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dirty="0"/>
                        <a:t>64,4</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dirty="0"/>
                        <a:t>2,1</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r>
              <a:tr h="533400">
                <a:tc>
                  <a:txBody>
                    <a:bodyPr/>
                    <a:lstStyle/>
                    <a:p>
                      <a:pPr marL="0" marR="0">
                        <a:spcBef>
                          <a:spcPts val="0"/>
                        </a:spcBef>
                        <a:spcAft>
                          <a:spcPts val="0"/>
                        </a:spcAft>
                      </a:pPr>
                      <a:r>
                        <a:rPr lang="vi-VN" sz="2000"/>
                        <a:t>1999</a:t>
                      </a:r>
                      <a:endParaRPr lang="en-US" sz="200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dirty="0"/>
                        <a:t>76,3</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dirty="0"/>
                        <a:t>1,7</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r>
              <a:tr h="533400">
                <a:tc>
                  <a:txBody>
                    <a:bodyPr/>
                    <a:lstStyle/>
                    <a:p>
                      <a:pPr marL="0" marR="0">
                        <a:spcBef>
                          <a:spcPts val="0"/>
                        </a:spcBef>
                        <a:spcAft>
                          <a:spcPts val="0"/>
                        </a:spcAft>
                        <a:tabLst>
                          <a:tab pos="609600" algn="l"/>
                        </a:tabLst>
                      </a:pPr>
                      <a:r>
                        <a:rPr lang="vi-VN" sz="2000"/>
                        <a:t>2009	</a:t>
                      </a:r>
                      <a:endParaRPr lang="en-US" sz="200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dirty="0"/>
                        <a:t>85,8</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c>
                  <a:txBody>
                    <a:bodyPr/>
                    <a:lstStyle/>
                    <a:p>
                      <a:pPr marL="0" marR="0">
                        <a:spcBef>
                          <a:spcPts val="0"/>
                        </a:spcBef>
                        <a:spcAft>
                          <a:spcPts val="0"/>
                        </a:spcAft>
                      </a:pPr>
                      <a:r>
                        <a:rPr lang="vi-VN" sz="2000" dirty="0"/>
                        <a:t>1.1</a:t>
                      </a:r>
                      <a:endParaRPr lang="en-US" sz="2000" dirty="0">
                        <a:latin typeface=".VnTime"/>
                        <a:ea typeface="Times New Roman"/>
                        <a:cs typeface="Times New Roman"/>
                      </a:endParaRPr>
                    </a:p>
                  </a:txBody>
                  <a:tcPr marL="68580" marR="68580" marT="0" marB="0">
                    <a:solidFill>
                      <a:schemeClr val="accent6">
                        <a:lumMod val="60000"/>
                        <a:lumOff val="40000"/>
                      </a:schemeClr>
                    </a:solidFill>
                  </a:tcPr>
                </a:tc>
              </a:tr>
            </a:tbl>
          </a:graphicData>
        </a:graphic>
      </p:graphicFrame>
      <p:sp>
        <p:nvSpPr>
          <p:cNvPr id="2049" name="Rectangle 1"/>
          <p:cNvSpPr>
            <a:spLocks noChangeArrowheads="1"/>
          </p:cNvSpPr>
          <p:nvPr/>
        </p:nvSpPr>
        <p:spPr bwMode="auto">
          <a:xfrm>
            <a:off x="2895600" y="5334000"/>
            <a:ext cx="53340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609600" algn="l"/>
              </a:tabLst>
            </a:pPr>
            <a:r>
              <a:rPr kumimoji="0" lang="vi-VN"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Nguồn: ban chỉ đạo điều tra dân số Việt Nam</a:t>
            </a:r>
            <a:endParaRPr kumimoji="0" lang="vi-VN"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914400" y="990600"/>
            <a:ext cx="6650410" cy="646331"/>
          </a:xfrm>
          <a:prstGeom prst="rect">
            <a:avLst/>
          </a:prstGeom>
        </p:spPr>
        <p:txBody>
          <a:bodyPr wrap="none">
            <a:spAutoFit/>
          </a:bodyPr>
          <a:lstStyle/>
          <a:p>
            <a:r>
              <a:rPr kumimoji="0" lang="vi-VN" sz="3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Thống kê quy mô dân số Việt Nam</a:t>
            </a:r>
            <a:endParaRPr lang="en-US" sz="3600" dirty="0"/>
          </a:p>
        </p:txBody>
      </p:sp>
    </p:spTree>
  </p:cSld>
  <p:clrMapOvr>
    <a:masterClrMapping/>
  </p:clrMapOvr>
  <p:transition>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457200"/>
            <a:ext cx="7010400" cy="1219200"/>
          </a:xfrm>
        </p:spPr>
        <p:txBody>
          <a:bodyPr>
            <a:noAutofit/>
          </a:bodyPr>
          <a:lstStyle/>
          <a:p>
            <a:r>
              <a:rPr lang="en-US" sz="2800" b="1" smtClean="0">
                <a:latin typeface="Times New Roman" panose="02020603050405020304" pitchFamily="18" charset="0"/>
                <a:cs typeface="Times New Roman" panose="02020603050405020304" pitchFamily="18" charset="0"/>
              </a:rPr>
              <a:t>IV. </a:t>
            </a:r>
            <a:r>
              <a:rPr lang="en-US" sz="2800" b="1" smtClean="0">
                <a:latin typeface="Times New Roman" panose="02020603050405020304" pitchFamily="18" charset="0"/>
                <a:cs typeface="Times New Roman" panose="02020603050405020304" pitchFamily="18" charset="0"/>
              </a:rPr>
              <a:t>Nội </a:t>
            </a:r>
            <a:r>
              <a:rPr lang="en-US" sz="2800" b="1">
                <a:latin typeface="Times New Roman" panose="02020603050405020304" pitchFamily="18" charset="0"/>
                <a:cs typeface="Times New Roman" panose="02020603050405020304" pitchFamily="18" charset="0"/>
              </a:rPr>
              <a:t>dung của chương trình xây dựng nông thôn mới ở việt nam</a:t>
            </a:r>
            <a:r>
              <a:rPr lang="en-US" sz="2800">
                <a:latin typeface="Times New Roman" panose="02020603050405020304" pitchFamily="18" charset="0"/>
                <a:cs typeface="Times New Roman" panose="02020603050405020304" pitchFamily="18" charset="0"/>
              </a:rPr>
              <a:t/>
            </a:r>
            <a:br>
              <a:rPr lang="en-US" sz="2800">
                <a:latin typeface="Times New Roman" panose="02020603050405020304" pitchFamily="18" charset="0"/>
                <a:cs typeface="Times New Roman" panose="02020603050405020304" pitchFamily="18" charset="0"/>
              </a:rPr>
            </a:br>
            <a:endParaRPr lang="en-US" sz="280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533400" y="1905000"/>
            <a:ext cx="8534400" cy="4724400"/>
          </a:xfrm>
        </p:spPr>
        <p:txBody>
          <a:bodyPr>
            <a:normAutofit/>
          </a:bodyPr>
          <a:lstStyle/>
          <a:p>
            <a:pPr lvl="0" algn="l"/>
            <a:r>
              <a:rPr lang="en-US" sz="2800" smtClean="0">
                <a:solidFill>
                  <a:schemeClr val="tx1"/>
                </a:solidFill>
              </a:rPr>
              <a:t>1/ Nông </a:t>
            </a:r>
            <a:r>
              <a:rPr lang="en-US" sz="2800">
                <a:solidFill>
                  <a:schemeClr val="tx1"/>
                </a:solidFill>
              </a:rPr>
              <a:t>thôn mới có nền văn minh sạch đẹp hạ tầng hiện </a:t>
            </a:r>
            <a:r>
              <a:rPr lang="en-US" sz="2800" smtClean="0">
                <a:solidFill>
                  <a:schemeClr val="tx1"/>
                </a:solidFill>
              </a:rPr>
              <a:t>đại</a:t>
            </a:r>
          </a:p>
          <a:p>
            <a:pPr lvl="0" algn="l"/>
            <a:r>
              <a:rPr lang="en-US" sz="2800" smtClean="0">
                <a:solidFill>
                  <a:schemeClr val="tx1"/>
                </a:solidFill>
              </a:rPr>
              <a:t>2/ Vận </a:t>
            </a:r>
            <a:r>
              <a:rPr lang="en-US" sz="2800" smtClean="0">
                <a:solidFill>
                  <a:schemeClr val="tx1"/>
                </a:solidFill>
              </a:rPr>
              <a:t>động khuyến khích người dân giữ gìn vệ sinh môi trường.</a:t>
            </a:r>
          </a:p>
          <a:p>
            <a:pPr lvl="0" algn="l"/>
            <a:r>
              <a:rPr lang="en-US" sz="2800" smtClean="0">
                <a:solidFill>
                  <a:schemeClr val="tx1"/>
                </a:solidFill>
              </a:rPr>
              <a:t>3/ Nâng </a:t>
            </a:r>
            <a:r>
              <a:rPr lang="en-US" sz="2800" smtClean="0">
                <a:solidFill>
                  <a:schemeClr val="tx1"/>
                </a:solidFill>
              </a:rPr>
              <a:t>cao trách nhiệm quản lí của cán bộ địa phương </a:t>
            </a:r>
          </a:p>
          <a:p>
            <a:pPr algn="l"/>
            <a:endParaRPr lang="en-US" sz="2800">
              <a:solidFill>
                <a:schemeClr val="tx1"/>
              </a:solidFill>
            </a:endParaRPr>
          </a:p>
        </p:txBody>
      </p:sp>
    </p:spTree>
    <p:extLst>
      <p:ext uri="{BB962C8B-B14F-4D97-AF65-F5344CB8AC3E}">
        <p14:creationId xmlns:p14="http://schemas.microsoft.com/office/powerpoint/2010/main" val="4048896306"/>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534400" cy="1447800"/>
          </a:xfrm>
        </p:spPr>
        <p:txBody>
          <a:bodyPr>
            <a:normAutofit/>
          </a:bodyPr>
          <a:lstStyle/>
          <a:p>
            <a:pPr lvl="0"/>
            <a:r>
              <a:rPr lang="en-US" sz="3600" b="1" smtClean="0">
                <a:latin typeface="Times New Roman" panose="02020603050405020304" pitchFamily="18" charset="0"/>
                <a:cs typeface="Times New Roman" panose="02020603050405020304" pitchFamily="18" charset="0"/>
              </a:rPr>
              <a:t> Sản </a:t>
            </a:r>
            <a:r>
              <a:rPr lang="en-US" sz="3600" b="1">
                <a:latin typeface="Times New Roman" panose="02020603050405020304" pitchFamily="18" charset="0"/>
                <a:cs typeface="Times New Roman" panose="02020603050405020304" pitchFamily="18" charset="0"/>
              </a:rPr>
              <a:t>suất bền vững theo hướng hàng hóa</a:t>
            </a:r>
            <a:r>
              <a:rPr lang="en-US" sz="3600">
                <a:latin typeface="Times New Roman" panose="02020603050405020304" pitchFamily="18" charset="0"/>
                <a:cs typeface="Times New Roman" panose="02020603050405020304" pitchFamily="18" charset="0"/>
              </a:rPr>
              <a:t/>
            </a:r>
            <a:br>
              <a:rPr lang="en-US" sz="3600">
                <a:latin typeface="Times New Roman" panose="02020603050405020304" pitchFamily="18" charset="0"/>
                <a:cs typeface="Times New Roman" panose="02020603050405020304" pitchFamily="18" charset="0"/>
              </a:rPr>
            </a:br>
            <a:endParaRPr lang="en-US" sz="360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33400" y="1295400"/>
            <a:ext cx="8229600" cy="4525963"/>
          </a:xfrm>
        </p:spPr>
        <p:txBody>
          <a:bodyPr>
            <a:noAutofit/>
          </a:bodyPr>
          <a:lstStyle/>
          <a:p>
            <a:pPr marL="0" indent="0">
              <a:buNone/>
            </a:pPr>
            <a:r>
              <a:rPr lang="en-US" sz="2800" smtClean="0">
                <a:latin typeface="Times New Roman" panose="02020603050405020304" pitchFamily="18" charset="0"/>
                <a:cs typeface="Times New Roman" panose="02020603050405020304" pitchFamily="18" charset="0"/>
              </a:rPr>
              <a:t>Những đặc điểm của </a:t>
            </a:r>
            <a:r>
              <a:rPr lang="en-US" sz="2800">
                <a:latin typeface="Times New Roman" panose="02020603050405020304" pitchFamily="18" charset="0"/>
                <a:cs typeface="Times New Roman" panose="02020603050405020304" pitchFamily="18" charset="0"/>
              </a:rPr>
              <a:t>Sản suất bền vững theo hướng hàng </a:t>
            </a:r>
            <a:r>
              <a:rPr lang="en-US" sz="2800" smtClean="0">
                <a:latin typeface="Times New Roman" panose="02020603050405020304" pitchFamily="18" charset="0"/>
                <a:cs typeface="Times New Roman" panose="02020603050405020304" pitchFamily="18" charset="0"/>
              </a:rPr>
              <a:t>hóa</a:t>
            </a:r>
          </a:p>
          <a:p>
            <a:r>
              <a:rPr lang="en-US" sz="2800" smtClean="0">
                <a:latin typeface="Times New Roman" panose="02020603050405020304" pitchFamily="18" charset="0"/>
                <a:cs typeface="Times New Roman" panose="02020603050405020304" pitchFamily="18" charset="0"/>
              </a:rPr>
              <a:t>Nhằm </a:t>
            </a:r>
            <a:r>
              <a:rPr lang="en-US" sz="2800" smtClean="0">
                <a:latin typeface="Times New Roman" panose="02020603050405020304" pitchFamily="18" charset="0"/>
                <a:cs typeface="Times New Roman" panose="02020603050405020304" pitchFamily="18" charset="0"/>
              </a:rPr>
              <a:t>khai thác hiệu quả tiềm năng, lợi thế của từng vùng </a:t>
            </a:r>
            <a:endParaRPr lang="en-US" sz="2800">
              <a:latin typeface="Times New Roman" panose="02020603050405020304" pitchFamily="18" charset="0"/>
              <a:cs typeface="Times New Roman" panose="02020603050405020304" pitchFamily="18" charset="0"/>
            </a:endParaRPr>
          </a:p>
          <a:p>
            <a:r>
              <a:rPr lang="en-US" sz="2800">
                <a:latin typeface="Times New Roman" panose="02020603050405020304" pitchFamily="18" charset="0"/>
                <a:cs typeface="Times New Roman" panose="02020603050405020304" pitchFamily="18" charset="0"/>
              </a:rPr>
              <a:t>Sản suất </a:t>
            </a:r>
            <a:r>
              <a:rPr lang="en-US" sz="2800" smtClean="0">
                <a:latin typeface="Times New Roman" panose="02020603050405020304" pitchFamily="18" charset="0"/>
                <a:cs typeface="Times New Roman" panose="02020603050405020304" pitchFamily="18" charset="0"/>
              </a:rPr>
              <a:t>theo </a:t>
            </a:r>
            <a:r>
              <a:rPr lang="en-US" sz="2800">
                <a:latin typeface="Times New Roman" panose="02020603050405020304" pitchFamily="18" charset="0"/>
                <a:cs typeface="Times New Roman" panose="02020603050405020304" pitchFamily="18" charset="0"/>
              </a:rPr>
              <a:t>hướng hàng </a:t>
            </a:r>
            <a:r>
              <a:rPr lang="en-US" sz="2800" smtClean="0">
                <a:latin typeface="Times New Roman" panose="02020603050405020304" pitchFamily="18" charset="0"/>
                <a:cs typeface="Times New Roman" panose="02020603050405020304" pitchFamily="18" charset="0"/>
              </a:rPr>
              <a:t>hóa phải gắn với quá trình chuyển dịch cơ cấu kinh tế, qua trình công nghiệp hóa hiện đại hóa nông  thôn, hội nhập kinh tế trong nước và ngoài nước </a:t>
            </a:r>
          </a:p>
          <a:p>
            <a:r>
              <a:rPr lang="en-US" sz="2800" smtClean="0">
                <a:latin typeface="Times New Roman" panose="02020603050405020304" pitchFamily="18" charset="0"/>
                <a:cs typeface="Times New Roman" panose="02020603050405020304" pitchFamily="18" charset="0"/>
              </a:rPr>
              <a:t>Gắn liền với xây dựng nông thôn mới và bỏa vệ môi trường bền vững.</a:t>
            </a:r>
          </a:p>
          <a:p>
            <a:r>
              <a:rPr lang="en-US" sz="2800" smtClean="0">
                <a:latin typeface="Times New Roman" panose="02020603050405020304" pitchFamily="18" charset="0"/>
                <a:cs typeface="Times New Roman" panose="02020603050405020304" pitchFamily="18" charset="0"/>
              </a:rPr>
              <a:t>Phải có sự điều hành quản lí của nhà nước </a:t>
            </a:r>
            <a:r>
              <a:rPr lang="en-US" sz="2800">
                <a:latin typeface="Times New Roman" panose="02020603050405020304" pitchFamily="18" charset="0"/>
                <a:cs typeface="Times New Roman" panose="02020603050405020304" pitchFamily="18" charset="0"/>
              </a:rPr>
              <a:t/>
            </a:r>
            <a:br>
              <a:rPr lang="en-US" sz="2800">
                <a:latin typeface="Times New Roman" panose="02020603050405020304" pitchFamily="18" charset="0"/>
                <a:cs typeface="Times New Roman" panose="02020603050405020304" pitchFamily="18" charset="0"/>
              </a:rPr>
            </a:br>
            <a:endParaRPr lang="en-US"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975048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pPr lvl="0"/>
            <a:r>
              <a:rPr lang="en-US" b="1"/>
              <a:t>Đời sống vật chất tinh thần người dân ngày càng nâng cao</a:t>
            </a:r>
            <a:r>
              <a:rPr lang="en-US"/>
              <a:t/>
            </a:r>
            <a:br>
              <a:rPr lang="en-US"/>
            </a:br>
            <a:endParaRPr lang="en-US"/>
          </a:p>
        </p:txBody>
      </p:sp>
      <p:sp>
        <p:nvSpPr>
          <p:cNvPr id="3" name="Content Placeholder 2"/>
          <p:cNvSpPr>
            <a:spLocks noGrp="1"/>
          </p:cNvSpPr>
          <p:nvPr>
            <p:ph idx="1"/>
          </p:nvPr>
        </p:nvSpPr>
        <p:spPr/>
        <p:txBody>
          <a:bodyPr/>
          <a:lstStyle/>
          <a:p>
            <a:r>
              <a:rPr lang="en-US" smtClean="0"/>
              <a:t>Tạo công ăn việc làm cho người dân nông thôn bằng cách dựng nên các họp tác xã. </a:t>
            </a:r>
          </a:p>
          <a:p>
            <a:r>
              <a:rPr lang="en-US" smtClean="0"/>
              <a:t>Cung cấp vốn cho người dân nông thôn </a:t>
            </a:r>
          </a:p>
          <a:p>
            <a:r>
              <a:rPr lang="en-US" smtClean="0"/>
              <a:t>Khuyến khích chăn nuôi trồng các loại hoa màu nhằm tăng thêm thu nhập</a:t>
            </a:r>
            <a:endParaRPr lang="en-US"/>
          </a:p>
        </p:txBody>
      </p:sp>
    </p:spTree>
    <p:extLst>
      <p:ext uri="{BB962C8B-B14F-4D97-AF65-F5344CB8AC3E}">
        <p14:creationId xmlns:p14="http://schemas.microsoft.com/office/powerpoint/2010/main" val="890482061"/>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a:t>Bản sắc văn hóa dân tộc ngày càng được giữ gìn và phát triển</a:t>
            </a:r>
            <a:r>
              <a:rPr lang="en-US"/>
              <a:t/>
            </a:r>
            <a:br>
              <a:rPr lang="en-US"/>
            </a:br>
            <a:endParaRPr lang="en-US"/>
          </a:p>
        </p:txBody>
      </p:sp>
      <p:sp>
        <p:nvSpPr>
          <p:cNvPr id="3" name="Content Placeholder 2"/>
          <p:cNvSpPr>
            <a:spLocks noGrp="1"/>
          </p:cNvSpPr>
          <p:nvPr>
            <p:ph idx="1"/>
          </p:nvPr>
        </p:nvSpPr>
        <p:spPr/>
        <p:txBody>
          <a:bodyPr>
            <a:normAutofit fontScale="92500" lnSpcReduction="10000"/>
          </a:bodyPr>
          <a:lstStyle/>
          <a:p>
            <a:r>
              <a:rPr lang="vi-VN">
                <a:latin typeface="+mj-lt"/>
              </a:rPr>
              <a:t>Văn hóa khắc họa bản sắc và phương thức tồn tại của một cộng đồng, khiến cộng đồng ấy có một đặc thù riêng. Như vậy, văn hóa mang bản sắc dân tộc. Và yếu tố dân tộc là yếu tố quyết định nhất của một nền văn hóa. Bản sắc văn hóa dân tộc là cái "hồn", là sức sống nội sinh, là cái thẻ căn cước của mỗi dân tộc, để phân biệt dân tộc này với dân tộc khác, từ đó nó có thể biểu lộ một cách trọn vẹn nhất sự hiện diện của mình trong quá trình giao lưu và hội nhập.</a:t>
            </a:r>
            <a:endParaRPr lang="en-US">
              <a:latin typeface="+mj-lt"/>
            </a:endParaRPr>
          </a:p>
        </p:txBody>
      </p:sp>
    </p:spTree>
    <p:extLst>
      <p:ext uri="{BB962C8B-B14F-4D97-AF65-F5344CB8AC3E}">
        <p14:creationId xmlns:p14="http://schemas.microsoft.com/office/powerpoint/2010/main" val="41151974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a:t>Xã hội nông thôn được quản lí tốt và dân chủ</a:t>
            </a:r>
            <a:r>
              <a:rPr lang="en-US"/>
              <a:t/>
            </a:r>
            <a:br>
              <a:rPr lang="en-US"/>
            </a:br>
            <a:endParaRPr lang="en-US"/>
          </a:p>
        </p:txBody>
      </p:sp>
      <p:sp>
        <p:nvSpPr>
          <p:cNvPr id="3" name="Content Placeholder 2"/>
          <p:cNvSpPr>
            <a:spLocks noGrp="1"/>
          </p:cNvSpPr>
          <p:nvPr>
            <p:ph idx="1"/>
          </p:nvPr>
        </p:nvSpPr>
        <p:spPr/>
        <p:txBody>
          <a:bodyPr/>
          <a:lstStyle/>
          <a:p>
            <a:r>
              <a:rPr lang="en-US" smtClean="0"/>
              <a:t>Xã hội nông thôn phải thể hiện được sự công bằng trong tất cả mọi mặt đời sống kinh tế văn minh trong đời sống hằng ngày.</a:t>
            </a:r>
          </a:p>
          <a:p>
            <a:r>
              <a:rPr lang="en-US" smtClean="0"/>
              <a:t>Thực hiện chính sách an sinh xã hội giảm hộ nghèo, đảm bảo an ninh đời sống phòng chống tội phạm tệ nạn xã hội ở địa phương</a:t>
            </a:r>
            <a:endParaRPr lang="en-US"/>
          </a:p>
        </p:txBody>
      </p:sp>
    </p:spTree>
    <p:extLst>
      <p:ext uri="{BB962C8B-B14F-4D97-AF65-F5344CB8AC3E}">
        <p14:creationId xmlns:p14="http://schemas.microsoft.com/office/powerpoint/2010/main" val="4215143522"/>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Chính sách xây dựng nông thôn mới</a:t>
            </a:r>
            <a:r>
              <a:rPr lang="en-US"/>
              <a:t/>
            </a:r>
            <a:br>
              <a:rPr lang="en-US"/>
            </a:br>
            <a:endParaRPr lang="en-US"/>
          </a:p>
        </p:txBody>
      </p:sp>
      <p:sp>
        <p:nvSpPr>
          <p:cNvPr id="3" name="Content Placeholder 2"/>
          <p:cNvSpPr>
            <a:spLocks noGrp="1"/>
          </p:cNvSpPr>
          <p:nvPr>
            <p:ph idx="1"/>
          </p:nvPr>
        </p:nvSpPr>
        <p:spPr>
          <a:xfrm>
            <a:off x="457200" y="1371600"/>
            <a:ext cx="8229600" cy="4754563"/>
          </a:xfrm>
        </p:spPr>
        <p:txBody>
          <a:bodyPr>
            <a:normAutofit fontScale="85000" lnSpcReduction="20000"/>
          </a:bodyPr>
          <a:lstStyle/>
          <a:p>
            <a:pPr lvl="0" algn="just"/>
            <a:r>
              <a:rPr lang="en-US" sz="3800">
                <a:latin typeface="Times New Roman" panose="02020603050405020304" pitchFamily="18" charset="0"/>
                <a:cs typeface="Times New Roman" panose="02020603050405020304" pitchFamily="18" charset="0"/>
              </a:rPr>
              <a:t>Phát triển y tế chăm sóc sức khỏe cho người dân nông </a:t>
            </a:r>
            <a:r>
              <a:rPr lang="en-US" sz="3800" smtClean="0">
                <a:latin typeface="Times New Roman" panose="02020603050405020304" pitchFamily="18" charset="0"/>
                <a:cs typeface="Times New Roman" panose="02020603050405020304" pitchFamily="18" charset="0"/>
              </a:rPr>
              <a:t>thôn</a:t>
            </a:r>
          </a:p>
          <a:p>
            <a:pPr marL="0" lvl="0" indent="0">
              <a:buNone/>
            </a:pPr>
            <a:r>
              <a:rPr lang="en-US" smtClean="0">
                <a:latin typeface="Times New Roman" panose="02020603050405020304" pitchFamily="18" charset="0"/>
                <a:cs typeface="Times New Roman" panose="02020603050405020304" pitchFamily="18" charset="0"/>
              </a:rPr>
              <a:t>Sau </a:t>
            </a:r>
            <a:r>
              <a:rPr lang="en-US">
                <a:latin typeface="Times New Roman" panose="02020603050405020304" pitchFamily="18" charset="0"/>
                <a:cs typeface="Times New Roman" panose="02020603050405020304" pitchFamily="18" charset="0"/>
              </a:rPr>
              <a:t>6 năm dự án y tế Nông thôn được triển khai tại tỉnh ta, đã góp phần đầu tư xây dựng, cải tạo, nâng cấp về cơ sở hạ tầng, đầu tư mua sắm trang thiết bị cho hệ thống y tế tuyến cơ sở. Đồng thời nâng cao năng lực chuyên môn cho đội ngũ cán bộ y tế của các bệnh viện tuyến huyện và bệnh viện đa khoa khu vực. Thông qua các hoạt động đó đã tạo điều kiện thuận lợi cho người dân nông thôn nhất là ở vùng núi, vùng sâu, vùng xa có điều kiện tiếp cận các dịch vụ y tế chất lượng cao, đồng thời giảm tình trạng quá tải cho các bệnh viện tuyến trên.</a:t>
            </a:r>
            <a:br>
              <a:rPr lang="en-US">
                <a:latin typeface="Times New Roman" panose="02020603050405020304" pitchFamily="18" charset="0"/>
                <a:cs typeface="Times New Roman" panose="02020603050405020304" pitchFamily="18" charset="0"/>
              </a:rPr>
            </a:br>
            <a:endParaRPr lang="en-US">
              <a:latin typeface="Times New Roman" panose="02020603050405020304" pitchFamily="18" charset="0"/>
              <a:cs typeface="Times New Roman" panose="02020603050405020304" pitchFamily="18" charset="0"/>
            </a:endParaRPr>
          </a:p>
          <a:p>
            <a:pPr marL="457200" lvl="1" indent="0" algn="just">
              <a:buNone/>
            </a:pP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4081594"/>
      </p:ext>
    </p:extLst>
  </p:cSld>
  <p:clrMapOvr>
    <a:masterClrMapping/>
  </p:clrMapOvr>
  <p:transition>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a:t>Phát triển giáo dục đào tạo ở nông thôn</a:t>
            </a:r>
            <a:r>
              <a:rPr lang="en-US"/>
              <a:t/>
            </a:r>
            <a:br>
              <a:rPr lang="en-US"/>
            </a:br>
            <a:endParaRPr lang="en-US"/>
          </a:p>
        </p:txBody>
      </p:sp>
      <p:sp>
        <p:nvSpPr>
          <p:cNvPr id="3" name="Content Placeholder 2"/>
          <p:cNvSpPr>
            <a:spLocks noGrp="1"/>
          </p:cNvSpPr>
          <p:nvPr>
            <p:ph idx="1"/>
          </p:nvPr>
        </p:nvSpPr>
        <p:spPr/>
        <p:txBody>
          <a:bodyPr>
            <a:normAutofit fontScale="70000" lnSpcReduction="20000"/>
          </a:bodyPr>
          <a:lstStyle/>
          <a:p>
            <a:pPr lvl="0"/>
            <a:r>
              <a:rPr lang="en-US" smtClean="0">
                <a:latin typeface="Times New Roman" panose="02020603050405020304" pitchFamily="18" charset="0"/>
                <a:cs typeface="Times New Roman" panose="02020603050405020304" pitchFamily="18" charset="0"/>
              </a:rPr>
              <a:t>Để </a:t>
            </a:r>
            <a:r>
              <a:rPr lang="en-US">
                <a:latin typeface="Times New Roman" panose="02020603050405020304" pitchFamily="18" charset="0"/>
                <a:cs typeface="Times New Roman" panose="02020603050405020304" pitchFamily="18" charset="0"/>
              </a:rPr>
              <a:t>các hoạt động đào tạo nghề cho lao động nông thôn thật sự đi vào cuộc sống, tạo được sự đồng thuận cao của người dân, cần lưu ý một số vấn đề: </a:t>
            </a:r>
          </a:p>
          <a:p>
            <a:pPr lvl="0"/>
            <a:r>
              <a:rPr lang="en-US">
                <a:latin typeface="Times New Roman" panose="02020603050405020304" pitchFamily="18" charset="0"/>
                <a:cs typeface="Times New Roman" panose="02020603050405020304" pitchFamily="18" charset="0"/>
              </a:rPr>
              <a:t>Thứ nhất, đào tạo nghề cho lao động nông thôn phải xuất phát từ nhu cầu sử dụng lao động thật sự của các doanh nghiệp trên địa bàn; đồng thời dựa trên nhu cầu thực tế về nghề nghiệp của người dân, chứ không phải là các hoạt động có tính phong trào, nhất thời. Vì vậy, cần nắm chắc được các nhu cầu (theo từng nghề, nhóm nghề, vị trí công việc...) của người dân ở từng địa phương (xã, huyện) và của doanh nghiệp, thông qua điều tra khảo sát nhu cầu. </a:t>
            </a:r>
          </a:p>
          <a:p>
            <a:pPr lvl="0"/>
            <a:r>
              <a:rPr lang="en-US">
                <a:latin typeface="Times New Roman" panose="02020603050405020304" pitchFamily="18" charset="0"/>
                <a:cs typeface="Times New Roman" panose="02020603050405020304" pitchFamily="18" charset="0"/>
              </a:rPr>
              <a:t>Thứ hai, cần phải có sự “vào cuộc” của cả hệ thống chính ở địa phương. Thực tế thời gian vừa qua cho thấy, ở địa phương nào có sự quan tâm của cấp ủy đảng, sự chỉ đạo quyết liệt của chính quyền và sự tham gia tích cực của các tổ chức chính trị - xã hội... thì ở địa phương đó, công tác dạy nghề cho lao động nông thôn đạt được kết quả mong muốn. </a:t>
            </a:r>
          </a:p>
          <a:p>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4268860"/>
      </p:ext>
    </p:extLst>
  </p:cSld>
  <p:clrMapOvr>
    <a:masterClrMapping/>
  </p:clrMapOvr>
  <p:transition>
    <p:wipe dir="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pPr lvl="0"/>
            <a:r>
              <a:rPr lang="en-US"/>
              <a:t>Thứ ba, do tính đa dạng vùng miền và tính đặc thù của người nông dân và lao động nông thôn (trình độ học vấn không đều, lao động theo mùa vụ, thói quen canh tác...) nên việc tổ chức các khóa đào tạo phải rất linh hoạt về chương trình đào tạo, hình thức đào tạo, phương thức đào tạo, phương pháp truyền đạt...</a:t>
            </a:r>
          </a:p>
          <a:p>
            <a:pPr lvl="0"/>
            <a:r>
              <a:rPr lang="en-US"/>
              <a:t>Thứ tư, đào tạo nghề cho lao động nông thôn phải gắn với giải quyết việc làm, chuyển dịch cơ cấu lao động, gắn với xóa đói, giảm nghèo và góp phần bảo đảm an sinh xã hội ở nông thôn; gắn với xây dựng nông thôn mới. </a:t>
            </a:r>
          </a:p>
          <a:p>
            <a:pPr lvl="0"/>
            <a:r>
              <a:rPr lang="en-US"/>
              <a:t>Trong quá trình thực hiện, cần có sự phối hợp chặt chẽ giữa chính quyền địa phương, các cơ sở đào tạo và doanh nghiệp. Thực tế thời gian qua cho thấy, ở nơi nào có sự phối hợp tốt giữa các đối tác này thì đào tạo nghề đạt được kết quả rất tích cực, người dân có việc làm, năng suất lao động và thu nhập của người dân được nâng lên, giảm nghèo bền vững./.</a:t>
            </a:r>
          </a:p>
          <a:p>
            <a:endParaRPr lang="en-US"/>
          </a:p>
        </p:txBody>
      </p:sp>
    </p:spTree>
    <p:extLst>
      <p:ext uri="{BB962C8B-B14F-4D97-AF65-F5344CB8AC3E}">
        <p14:creationId xmlns:p14="http://schemas.microsoft.com/office/powerpoint/2010/main" val="2371292540"/>
      </p:ext>
    </p:extLst>
  </p:cSld>
  <p:clrMapOvr>
    <a:masterClrMapping/>
  </p:clrMapOvr>
  <p:transition>
    <p:wipe di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a:t>Đề án đào tạo nghề cho lao động là đề án có tính xã hội và nhân văn sâu sắc do đó nhận được sự đồng thuận của rất cao các tầng lớp nhân dân. </a:t>
            </a:r>
            <a:r>
              <a:rPr lang="en-US" smtClean="0"/>
              <a:t>Một </a:t>
            </a:r>
            <a:r>
              <a:rPr lang="en-US"/>
              <a:t>số mô hình bước đầu triển khai có hiệu quả. Hoạt động dạy nghề cho lao động nông thôn không chỉ huy động các cơ sở chuyên dạy nghề mà còn huy động được “chất xám” của các viện nghiên cứu, các trường đại học, huy động được sự tham gia giảng dạy của những lao động kỹ thuật từ các doanh nghiệp, các nghệ nhân trong các làng nghề. </a:t>
            </a:r>
          </a:p>
        </p:txBody>
      </p:sp>
    </p:spTree>
    <p:extLst>
      <p:ext uri="{BB962C8B-B14F-4D97-AF65-F5344CB8AC3E}">
        <p14:creationId xmlns:p14="http://schemas.microsoft.com/office/powerpoint/2010/main" val="1104872977"/>
      </p:ext>
    </p:extLst>
  </p:cSld>
  <p:clrMapOvr>
    <a:masterClrMapping/>
  </p:clrMapOvr>
  <p:transition>
    <p:wipe dir="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a:t>Phát triển hạ tầng kinh tế xã hội</a:t>
            </a:r>
            <a:r>
              <a:rPr lang="en-US"/>
              <a:t/>
            </a:r>
            <a:br>
              <a:rPr lang="en-US"/>
            </a:br>
            <a:endParaRPr lang="en-US"/>
          </a:p>
        </p:txBody>
      </p:sp>
      <p:sp>
        <p:nvSpPr>
          <p:cNvPr id="3" name="Content Placeholder 2"/>
          <p:cNvSpPr>
            <a:spLocks noGrp="1"/>
          </p:cNvSpPr>
          <p:nvPr>
            <p:ph idx="1"/>
          </p:nvPr>
        </p:nvSpPr>
        <p:spPr>
          <a:xfrm>
            <a:off x="457200" y="1676400"/>
            <a:ext cx="8229600" cy="4525963"/>
          </a:xfrm>
        </p:spPr>
        <p:txBody>
          <a:bodyPr>
            <a:normAutofit fontScale="77500" lnSpcReduction="20000"/>
          </a:bodyPr>
          <a:lstStyle/>
          <a:p>
            <a:pPr marL="0" indent="0">
              <a:buNone/>
            </a:pPr>
            <a:r>
              <a:rPr lang="en-US"/>
              <a:t>Để nâng cao đời sống của người dân nông thôn thực sự có tính bền vững, thì phát triển kinh tế được xem là vấn đề căn bản. Từ nhóm tiêu chí kinh tế, các địa phương sẽ có những giải pháp về đào tạo nghề, tổ chức sản xuất, giải quyết việc làm nhằm nâng cao thu nhập cho người dân, giảm tỷ lệ hộ nghèo...</a:t>
            </a:r>
          </a:p>
          <a:p>
            <a:r>
              <a:rPr lang="en-US" smtClean="0"/>
              <a:t> </a:t>
            </a:r>
            <a:r>
              <a:rPr lang="en-US"/>
              <a:t>Thống nhất quản lý quy hoạch ngành Nông nghiệp và PTNT, đảm bảo phát triển bền vững, chất lượng, hiệu quả.</a:t>
            </a:r>
          </a:p>
          <a:p>
            <a:r>
              <a:rPr lang="en-US" smtClean="0"/>
              <a:t> </a:t>
            </a:r>
            <a:r>
              <a:rPr lang="en-US"/>
              <a:t>Tập trung tăng cường công tác nghiên cứu và chuyển giao KHCN</a:t>
            </a:r>
          </a:p>
          <a:p>
            <a:r>
              <a:rPr lang="en-US" smtClean="0"/>
              <a:t> </a:t>
            </a:r>
            <a:r>
              <a:rPr lang="en-US"/>
              <a:t>Thực hiện Chương trình vệ sinh an toàn thực phẩm</a:t>
            </a:r>
          </a:p>
          <a:p>
            <a:r>
              <a:rPr lang="en-US" smtClean="0"/>
              <a:t> </a:t>
            </a:r>
            <a:r>
              <a:rPr lang="en-US"/>
              <a:t>Tăng cường chỉ đạo công tác đổi mới tổ chức sản xuất nông, lâm, thủy sản</a:t>
            </a:r>
          </a:p>
          <a:p>
            <a:endParaRPr lang="en-US"/>
          </a:p>
        </p:txBody>
      </p:sp>
    </p:spTree>
    <p:extLst>
      <p:ext uri="{BB962C8B-B14F-4D97-AF65-F5344CB8AC3E}">
        <p14:creationId xmlns:p14="http://schemas.microsoft.com/office/powerpoint/2010/main" val="3431013066"/>
      </p:ext>
    </p:extLst>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152401" y="381000"/>
            <a:ext cx="8991600" cy="1077218"/>
          </a:xfrm>
          <a:prstGeom prst="rect">
            <a:avLst/>
          </a:prstGeom>
        </p:spPr>
        <p:txBody>
          <a:bodyPr wrap="square">
            <a:spAutoFit/>
          </a:bodyPr>
          <a:lstStyle/>
          <a:p>
            <a:pPr algn="ctr"/>
            <a:r>
              <a:rPr lang="en-US" sz="2800" b="1" dirty="0" smtClean="0">
                <a:latin typeface="Times New Roman" pitchFamily="18" charset="0"/>
                <a:cs typeface="Times New Roman" pitchFamily="18" charset="0"/>
              </a:rPr>
              <a:t>2</a:t>
            </a:r>
            <a:r>
              <a:rPr lang="en-US" sz="2800"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Diện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tích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canh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tác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ngày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càng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giảm</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và</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thiếu</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việc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làm</a:t>
            </a:r>
            <a:endParaRPr lang="en-US" sz="3200" b="1" dirty="0"/>
          </a:p>
        </p:txBody>
      </p:sp>
      <p:sp>
        <p:nvSpPr>
          <p:cNvPr id="5" name="Rectangle 4"/>
          <p:cNvSpPr/>
          <p:nvPr/>
        </p:nvSpPr>
        <p:spPr>
          <a:xfrm>
            <a:off x="381000" y="1905000"/>
            <a:ext cx="8153400" cy="2308324"/>
          </a:xfrm>
          <a:prstGeom prst="rect">
            <a:avLst/>
          </a:prstGeom>
        </p:spPr>
        <p:txBody>
          <a:bodyPr wrap="square">
            <a:spAutoFit/>
          </a:bodyPr>
          <a:lstStyle/>
          <a:p>
            <a:r>
              <a:rPr lang="vi-VN" sz="2400" dirty="0" smtClean="0">
                <a:latin typeface="Calibri" pitchFamily="34" charset="0"/>
                <a:cs typeface="Calibri" pitchFamily="34" charset="0"/>
              </a:rPr>
              <a:t> </a:t>
            </a:r>
            <a:r>
              <a:rPr lang="en-US" sz="2400" dirty="0" smtClean="0">
                <a:latin typeface="Calibri" pitchFamily="34" charset="0"/>
                <a:cs typeface="Calibri" pitchFamily="34" charset="0"/>
              </a:rPr>
              <a:t>  </a:t>
            </a:r>
            <a:r>
              <a:rPr lang="en-US" sz="2400" dirty="0" smtClean="0">
                <a:latin typeface="Times New Roman" pitchFamily="18" charset="0"/>
                <a:cs typeface="Times New Roman" pitchFamily="18" charset="0"/>
              </a:rPr>
              <a:t>N</a:t>
            </a:r>
            <a:r>
              <a:rPr lang="vi-VN" sz="2400" dirty="0" smtClean="0">
                <a:latin typeface="Times New Roman" pitchFamily="18" charset="0"/>
                <a:cs typeface="Times New Roman" pitchFamily="18" charset="0"/>
              </a:rPr>
              <a:t>ăm 1975, diện tích đất canh tác của cả nước là 8 triệu ha, thì đến năm 2009, diện tích đất trồng lúa đã giảm gần 50%, chỉ còn 4,1 triệu ha</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   Theo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ngày</a:t>
            </a:r>
            <a:r>
              <a:rPr lang="en-US" sz="2400" dirty="0">
                <a:latin typeface="Times New Roman" pitchFamily="18" charset="0"/>
                <a:cs typeface="Times New Roman" pitchFamily="18" charset="0"/>
              </a:rPr>
              <a:t> 15/4/2008, </a:t>
            </a:r>
            <a:r>
              <a:rPr lang="en-US" sz="2400" dirty="0" err="1">
                <a:latin typeface="Times New Roman" pitchFamily="18" charset="0"/>
                <a:cs typeface="Times New Roman" pitchFamily="18" charset="0"/>
              </a:rPr>
              <a:t>giai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đoạn</a:t>
            </a:r>
            <a:r>
              <a:rPr lang="en-US" sz="2400" dirty="0">
                <a:latin typeface="Times New Roman" pitchFamily="18" charset="0"/>
                <a:cs typeface="Times New Roman" pitchFamily="18" charset="0"/>
              </a:rPr>
              <a:t> 2001-2005 </a:t>
            </a:r>
            <a:r>
              <a:rPr lang="en-US" sz="2400" dirty="0" err="1">
                <a:latin typeface="Times New Roman" pitchFamily="18" charset="0"/>
                <a:cs typeface="Times New Roman" pitchFamily="18" charset="0"/>
              </a:rPr>
              <a:t>tổng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tích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hồi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366.000 </a:t>
            </a:r>
            <a:r>
              <a:rPr lang="en-US" sz="2400" dirty="0" err="1">
                <a:latin typeface="Times New Roman" pitchFamily="18" charset="0"/>
                <a:cs typeface="Times New Roman" pitchFamily="18" charset="0"/>
              </a:rPr>
              <a:t>hecta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quân</a:t>
            </a:r>
            <a:r>
              <a:rPr lang="en-US" sz="2400" dirty="0">
                <a:latin typeface="Times New Roman" pitchFamily="18" charset="0"/>
                <a:cs typeface="Times New Roman" pitchFamily="18" charset="0"/>
              </a:rPr>
              <a:t> 73.000 </a:t>
            </a:r>
            <a:r>
              <a:rPr lang="en-US" sz="2400" dirty="0" err="1">
                <a:latin typeface="Times New Roman" pitchFamily="18" charset="0"/>
                <a:cs typeface="Times New Roman" pitchFamily="18" charset="0"/>
              </a:rPr>
              <a:t>hecta</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năm</a:t>
            </a:r>
            <a:endParaRPr lang="en-US" sz="2400" dirty="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slide(fromBottom)">
                                      <p:cBhvr>
                                        <p:cTn id="7" dur="500"/>
                                        <p:tgtEl>
                                          <p:spTgt spid="5">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slide(fromBottom)">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a:t>Xây dựng đời sống văn hóa thông tin và truyền thông nông thôn</a:t>
            </a:r>
            <a:r>
              <a:rPr lang="en-US"/>
              <a:t/>
            </a:r>
            <a:br>
              <a:rPr lang="en-US"/>
            </a:br>
            <a:endParaRPr lang="en-US"/>
          </a:p>
        </p:txBody>
      </p:sp>
      <p:sp>
        <p:nvSpPr>
          <p:cNvPr id="3" name="Content Placeholder 2"/>
          <p:cNvSpPr>
            <a:spLocks noGrp="1"/>
          </p:cNvSpPr>
          <p:nvPr>
            <p:ph idx="1"/>
          </p:nvPr>
        </p:nvSpPr>
        <p:spPr/>
        <p:txBody>
          <a:bodyPr/>
          <a:lstStyle/>
          <a:p>
            <a:r>
              <a:rPr lang="en-US" smtClean="0"/>
              <a:t>Đầu tư xây dựng các hệ thống đường dây mạng đảm bảo cung cấp internet cho từng hộ dân ở nông thôn.</a:t>
            </a:r>
          </a:p>
          <a:p>
            <a:endParaRPr lang="en-US" smtClean="0"/>
          </a:p>
          <a:p>
            <a:endParaRPr lang="en-US"/>
          </a:p>
        </p:txBody>
      </p:sp>
      <p:pic>
        <p:nvPicPr>
          <p:cNvPr id="1026" name="Picture 2" descr="C:\Users\Administrator\Desktop\14395832b1dbe41a34a7d783ad72d45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429000"/>
            <a:ext cx="4271818" cy="28194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Desktop\4493nguoi dung internet.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6618" y="3429000"/>
            <a:ext cx="4148082"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4605893"/>
      </p:ext>
    </p:extLst>
  </p:cSld>
  <p:clrMapOvr>
    <a:masterClrMapping/>
  </p:clrMapOvr>
  <p:transition>
    <p:wipe di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81000" y="914400"/>
            <a:ext cx="8229600" cy="4525963"/>
          </a:xfrm>
        </p:spPr>
        <p:txBody>
          <a:bodyPr/>
          <a:lstStyle/>
          <a:p>
            <a:r>
              <a:rPr lang="en-US"/>
              <a:t>Lấp ráp các loa phóng thanh ở từng ấp xã để truyền tải thông tin một cách nhanh nhất, hiệu quả nhất.</a:t>
            </a:r>
          </a:p>
          <a:p>
            <a:endParaRPr lang="en-US"/>
          </a:p>
        </p:txBody>
      </p:sp>
      <p:pic>
        <p:nvPicPr>
          <p:cNvPr id="2050" name="Picture 2" descr="C:\Users\Administrator\Desktop\8-9-h1-9d05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846831"/>
            <a:ext cx="4064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dministrator\Desktop\dai Tan ho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2509" y="2846831"/>
            <a:ext cx="4676239" cy="3068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46370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wipe(down)">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wheel(1)">
                                      <p:cBhvr>
                                        <p:cTn id="19"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a:t>Chuyến dịch cơ cấu, phát triển kinh tế, nâng cao thu nhập</a:t>
            </a:r>
            <a:r>
              <a:rPr lang="en-US"/>
              <a:t/>
            </a:r>
            <a:br>
              <a:rPr lang="en-US"/>
            </a:br>
            <a:endParaRPr lang="en-US"/>
          </a:p>
        </p:txBody>
      </p:sp>
      <p:sp>
        <p:nvSpPr>
          <p:cNvPr id="3" name="Content Placeholder 2"/>
          <p:cNvSpPr>
            <a:spLocks noGrp="1"/>
          </p:cNvSpPr>
          <p:nvPr>
            <p:ph idx="1"/>
          </p:nvPr>
        </p:nvSpPr>
        <p:spPr/>
        <p:txBody>
          <a:bodyPr>
            <a:normAutofit fontScale="92500" lnSpcReduction="10000"/>
          </a:bodyPr>
          <a:lstStyle/>
          <a:p>
            <a:r>
              <a:rPr lang="en-US"/>
              <a:t>Chuyển dịch cơ cấu kinh tế, lao động là một xu hướng tất yếu của quá trình phát triển nông thôn ở nước ta trong giai đoạn hiện nay theo hướng công nghiệp hóa, hiện đại hóa, tăng giá trị sản sản xuất các sản phẩm hàng hóa trên cơ sở phát huy thế mạnh của mỗi địa phương, vùng, miền. Đây là chủ trương, định hướng chính sách của Đảng và Nhà nước trong quá trình đầy mạnh công nghiệp hóa, hiện đại hóa nông thôn, nhằm thực hiện mục tiêu xây dựng nông thôn mới.</a:t>
            </a:r>
          </a:p>
          <a:p>
            <a:endParaRPr lang="en-US"/>
          </a:p>
        </p:txBody>
      </p:sp>
    </p:spTree>
    <p:extLst>
      <p:ext uri="{BB962C8B-B14F-4D97-AF65-F5344CB8AC3E}">
        <p14:creationId xmlns:p14="http://schemas.microsoft.com/office/powerpoint/2010/main" val="1640437544"/>
      </p:ext>
    </p:extLst>
  </p:cSld>
  <p:clrMapOvr>
    <a:masterClrMapping/>
  </p:clrMapOvr>
  <p:transition>
    <p:wipe di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83162"/>
          </a:xfrm>
        </p:spPr>
        <p:txBody>
          <a:bodyPr>
            <a:noAutofit/>
          </a:bodyPr>
          <a:lstStyle/>
          <a:p>
            <a:pPr algn="l"/>
            <a:r>
              <a:rPr lang="en-US" sz="3200">
                <a:latin typeface="Times New Roman" panose="02020603050405020304" pitchFamily="18" charset="0"/>
                <a:cs typeface="Times New Roman" panose="02020603050405020304" pitchFamily="18" charset="0"/>
              </a:rPr>
              <a:t>Giai đoạn vừa qua, sự chuyển dịch này đã góp phần cải thiện bộ mặt đời sống nông thôn, nâng cao thu nhập, mức sống, kèm theo đó là tăng khả năng tiếp cận với các dịch vụ xã hội như y tế, giáo dục, thông tin, văn hóa.v.v. cho người dân. Tuy nhiên, trong quá trình thực hiện bên cạnh những mặt tích cực, vẫn còn nhiều bất cập cần những chính sách, giải pháp đồng bộ để khắc phục. </a:t>
            </a:r>
            <a:br>
              <a:rPr lang="en-US" sz="3200">
                <a:latin typeface="Times New Roman" panose="02020603050405020304" pitchFamily="18" charset="0"/>
                <a:cs typeface="Times New Roman" panose="02020603050405020304" pitchFamily="18" charset="0"/>
              </a:rPr>
            </a:br>
            <a:endParaRPr lang="en-US" sz="320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4876800"/>
            <a:ext cx="8229600" cy="1249363"/>
          </a:xfrm>
        </p:spPr>
        <p:txBody>
          <a:bodyPr/>
          <a:lstStyle/>
          <a:p>
            <a:endParaRPr lang="en-US"/>
          </a:p>
        </p:txBody>
      </p:sp>
    </p:spTree>
    <p:extLst>
      <p:ext uri="{BB962C8B-B14F-4D97-AF65-F5344CB8AC3E}">
        <p14:creationId xmlns:p14="http://schemas.microsoft.com/office/powerpoint/2010/main" val="935231415"/>
      </p:ext>
    </p:extLst>
  </p:cSld>
  <p:clrMapOvr>
    <a:masterClrMapping/>
  </p:clrMapOvr>
  <p:transition>
    <p:wipe di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a:t>Cấp nước sạch và vệ sinh môi trường nông thôn</a:t>
            </a:r>
            <a:r>
              <a:rPr lang="en-US"/>
              <a:t/>
            </a:r>
            <a:br>
              <a:rPr lang="en-US"/>
            </a:br>
            <a:endParaRPr lang="en-US"/>
          </a:p>
        </p:txBody>
      </p:sp>
      <p:sp>
        <p:nvSpPr>
          <p:cNvPr id="3" name="Content Placeholder 2"/>
          <p:cNvSpPr>
            <a:spLocks noGrp="1"/>
          </p:cNvSpPr>
          <p:nvPr>
            <p:ph idx="1"/>
          </p:nvPr>
        </p:nvSpPr>
        <p:spPr/>
        <p:txBody>
          <a:bodyPr/>
          <a:lstStyle/>
          <a:p>
            <a:r>
              <a:rPr lang="en-US" smtClean="0"/>
              <a:t>Cung cấp nước sạch cho người dân nông thôn vùng sâu vùng xa là vấn đề cấp thiết cần phải giải quyết của các cán bộ nông  nghiệp.</a:t>
            </a:r>
          </a:p>
          <a:p>
            <a:r>
              <a:rPr lang="en-US" smtClean="0"/>
              <a:t>Nhà nước đã thực hiện một số biện pháp</a:t>
            </a:r>
          </a:p>
          <a:p>
            <a:pPr lvl="1"/>
            <a:r>
              <a:rPr lang="en-US"/>
              <a:t>tăng cường công tác kiểm tra, giám sát thường xuyên, giám sát đột xuất và xét nghiệm miễn phí chất lượng nguồn nước cho tất cả các trạm cấp nước sinh hoạt</a:t>
            </a:r>
            <a:endParaRPr lang="en-US" smtClean="0"/>
          </a:p>
          <a:p>
            <a:endParaRPr lang="en-US"/>
          </a:p>
        </p:txBody>
      </p:sp>
    </p:spTree>
    <p:extLst>
      <p:ext uri="{BB962C8B-B14F-4D97-AF65-F5344CB8AC3E}">
        <p14:creationId xmlns:p14="http://schemas.microsoft.com/office/powerpoint/2010/main" val="2462202845"/>
      </p:ext>
    </p:extLst>
  </p:cSld>
  <p:clrMapOvr>
    <a:masterClrMapping/>
  </p:clrMapOvr>
  <p:transition>
    <p:wipe di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9600"/>
            <a:ext cx="8229600" cy="4525963"/>
          </a:xfrm>
        </p:spPr>
        <p:txBody>
          <a:bodyPr>
            <a:normAutofit fontScale="92500" lnSpcReduction="10000"/>
          </a:bodyPr>
          <a:lstStyle/>
          <a:p>
            <a:r>
              <a:rPr lang="en-US" smtClean="0"/>
              <a:t>Xây dựng bể lọc, bể chứa, các giải pháp thu hứng, tích trữ, bảo quản.</a:t>
            </a:r>
          </a:p>
          <a:p>
            <a:r>
              <a:rPr lang="en-US" smtClean="0"/>
              <a:t>Hợp tác với các </a:t>
            </a:r>
            <a:r>
              <a:rPr lang="en-US"/>
              <a:t>trạm cấp nước sạch ở các thị trấn, các khu công nghiệp, xây dựng hệ thống đường ống phục vụ nước sạch cho các khu dân cư lân cận</a:t>
            </a:r>
            <a:r>
              <a:rPr lang="en-US" smtClean="0"/>
              <a:t>.</a:t>
            </a:r>
          </a:p>
          <a:p>
            <a:r>
              <a:rPr lang="en-US"/>
              <a:t>T</a:t>
            </a:r>
            <a:r>
              <a:rPr lang="en-US" smtClean="0"/>
              <a:t>ổ </a:t>
            </a:r>
            <a:r>
              <a:rPr lang="en-US"/>
              <a:t>chức tập huấn công tác quản lý, vận hành cho đội ngũ cán bộ, công nhân ở các trạm cấp nước tập trung; bảo đảm hoàn thành việc thi công các công trình đúng tiến độ </a:t>
            </a:r>
          </a:p>
        </p:txBody>
      </p:sp>
    </p:spTree>
    <p:extLst>
      <p:ext uri="{BB962C8B-B14F-4D97-AF65-F5344CB8AC3E}">
        <p14:creationId xmlns:p14="http://schemas.microsoft.com/office/powerpoint/2010/main" val="4049611929"/>
      </p:ext>
    </p:extLst>
  </p:cSld>
  <p:clrMapOvr>
    <a:masterClrMapping/>
  </p:clrMapOvr>
  <p:transition>
    <p:wipe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229600" cy="1143000"/>
          </a:xfrm>
        </p:spPr>
        <p:txBody>
          <a:bodyPr>
            <a:noAutofit/>
          </a:bodyPr>
          <a:lstStyle/>
          <a:p>
            <a:r>
              <a:rPr lang="en-US" sz="3200" b="1">
                <a:latin typeface="Times New Roman" panose="02020603050405020304" pitchFamily="18" charset="0"/>
                <a:cs typeface="Times New Roman" panose="02020603050405020304" pitchFamily="18" charset="0"/>
              </a:rPr>
              <a:t>Giảm nghèo và an sinh xã hội</a:t>
            </a:r>
            <a:r>
              <a:rPr lang="en-US" sz="3200">
                <a:latin typeface="Times New Roman" panose="02020603050405020304" pitchFamily="18" charset="0"/>
                <a:cs typeface="Times New Roman" panose="02020603050405020304" pitchFamily="18" charset="0"/>
              </a:rPr>
              <a:t/>
            </a:r>
            <a:br>
              <a:rPr lang="en-US" sz="3200">
                <a:latin typeface="Times New Roman" panose="02020603050405020304" pitchFamily="18" charset="0"/>
                <a:cs typeface="Times New Roman" panose="02020603050405020304" pitchFamily="18" charset="0"/>
              </a:rPr>
            </a:br>
            <a:r>
              <a:rPr lang="en-US" sz="3200" b="1">
                <a:latin typeface="Times New Roman" panose="02020603050405020304" pitchFamily="18" charset="0"/>
                <a:cs typeface="Times New Roman" panose="02020603050405020304" pitchFamily="18" charset="0"/>
              </a:rPr>
              <a:t>Nâng cao chất lượng tổ chức đảng, chính quyền đoàn thể chính trị xã hội trên địa bàn</a:t>
            </a:r>
            <a:r>
              <a:rPr lang="en-US" sz="3200">
                <a:latin typeface="Times New Roman" panose="02020603050405020304" pitchFamily="18" charset="0"/>
                <a:cs typeface="Times New Roman" panose="02020603050405020304" pitchFamily="18" charset="0"/>
              </a:rPr>
              <a:t/>
            </a:r>
            <a:br>
              <a:rPr lang="en-US" sz="3200">
                <a:latin typeface="Times New Roman" panose="02020603050405020304" pitchFamily="18" charset="0"/>
                <a:cs typeface="Times New Roman" panose="02020603050405020304" pitchFamily="18" charset="0"/>
              </a:rPr>
            </a:br>
            <a:endParaRPr lang="en-US" sz="320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533400" y="2300192"/>
            <a:ext cx="8229600" cy="4525963"/>
          </a:xfrm>
        </p:spPr>
        <p:txBody>
          <a:bodyPr>
            <a:normAutofit fontScale="85000" lnSpcReduction="20000"/>
          </a:bodyPr>
          <a:lstStyle/>
          <a:p>
            <a:r>
              <a:rPr lang="en-US" smtClean="0">
                <a:latin typeface="Times New Roman" panose="02020603050405020304" pitchFamily="18" charset="0"/>
                <a:cs typeface="Times New Roman" panose="02020603050405020304" pitchFamily="18" charset="0"/>
              </a:rPr>
              <a:t>Chỉ đạo </a:t>
            </a:r>
            <a:r>
              <a:rPr lang="en-US">
                <a:latin typeface="Times New Roman" panose="02020603050405020304" pitchFamily="18" charset="0"/>
                <a:cs typeface="Times New Roman" panose="02020603050405020304" pitchFamily="18" charset="0"/>
              </a:rPr>
              <a:t>các cấp hội phụ nữ trên địa bàn đẩy mạnh công tác tuyên truyền, vận động hội viên, phụ nữ, nhất là phụ nữ nông thôn về chương trình xây dựng nông thôn mới</a:t>
            </a:r>
            <a:r>
              <a:rPr lang="en-US" smtClean="0">
                <a:latin typeface="Times New Roman" panose="02020603050405020304" pitchFamily="18" charset="0"/>
                <a:cs typeface="Times New Roman" panose="02020603050405020304" pitchFamily="18" charset="0"/>
              </a:rPr>
              <a:t>.</a:t>
            </a:r>
          </a:p>
          <a:p>
            <a:r>
              <a:rPr lang="en-US">
                <a:latin typeface="Times New Roman" panose="02020603050405020304" pitchFamily="18" charset="0"/>
                <a:cs typeface="Times New Roman" panose="02020603050405020304" pitchFamily="18" charset="0"/>
              </a:rPr>
              <a:t>M</a:t>
            </a:r>
            <a:r>
              <a:rPr lang="en-US" smtClean="0">
                <a:latin typeface="Times New Roman" panose="02020603050405020304" pitchFamily="18" charset="0"/>
                <a:cs typeface="Times New Roman" panose="02020603050405020304" pitchFamily="18" charset="0"/>
              </a:rPr>
              <a:t>ỗi </a:t>
            </a:r>
            <a:r>
              <a:rPr lang="en-US">
                <a:latin typeface="Times New Roman" panose="02020603050405020304" pitchFamily="18" charset="0"/>
                <a:cs typeface="Times New Roman" panose="02020603050405020304" pitchFamily="18" charset="0"/>
              </a:rPr>
              <a:t>cơ sở Đoàn có ít nhất 1 hoạt động thiết thực góp phần xây dựng thành phố văn minh, phát triển, tham gia xây dựng nông thôn mới tại 26 xã trong chương trình xây dựng nông thôn mới; vận động 100% đoàn viên, hội viên, đội viên cam kết không vi phạm Luật Giao thông đường bộ; thành lập ít nhất 100 đội hình thanh niên tình nguyện tham gia tuyên truyền, giữ gìn trật tự an toàn giao thông</a:t>
            </a:r>
            <a:br>
              <a:rPr lang="en-US">
                <a:latin typeface="Times New Roman" panose="02020603050405020304" pitchFamily="18" charset="0"/>
                <a:cs typeface="Times New Roman" panose="02020603050405020304" pitchFamily="18" charset="0"/>
              </a:rPr>
            </a:b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6474339"/>
      </p:ext>
    </p:extLst>
  </p:cSld>
  <p:clrMapOvr>
    <a:masterClrMapping/>
  </p:clrMapOvr>
  <p:transition>
    <p:wipe di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229600" cy="1143000"/>
          </a:xfrm>
        </p:spPr>
        <p:txBody>
          <a:bodyPr>
            <a:noAutofit/>
          </a:bodyPr>
          <a:lstStyle/>
          <a:p>
            <a:pPr lvl="0"/>
            <a:r>
              <a:rPr lang="en-US" sz="3200" b="1">
                <a:latin typeface="Times New Roman" panose="02020603050405020304" pitchFamily="18" charset="0"/>
                <a:cs typeface="Times New Roman" panose="02020603050405020304" pitchFamily="18" charset="0"/>
              </a:rPr>
              <a:t>Đổi mới và phát triển các hình thức tổ chức sản suất có hiệu quả ở nông thôn </a:t>
            </a:r>
            <a:r>
              <a:rPr lang="en-US" sz="3200">
                <a:latin typeface="Times New Roman" panose="02020603050405020304" pitchFamily="18" charset="0"/>
                <a:cs typeface="Times New Roman" panose="02020603050405020304" pitchFamily="18" charset="0"/>
              </a:rPr>
              <a:t/>
            </a:r>
            <a:br>
              <a:rPr lang="en-US" sz="3200">
                <a:latin typeface="Times New Roman" panose="02020603050405020304" pitchFamily="18" charset="0"/>
                <a:cs typeface="Times New Roman" panose="02020603050405020304" pitchFamily="18" charset="0"/>
              </a:rPr>
            </a:br>
            <a:endParaRPr lang="en-US" sz="320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92500"/>
          </a:bodyPr>
          <a:lstStyle/>
          <a:p>
            <a:r>
              <a:rPr lang="en-US" smtClean="0"/>
              <a:t>Cung cấp máy móc thiết bị cho nông dâm sản suất</a:t>
            </a:r>
          </a:p>
          <a:p>
            <a:r>
              <a:rPr lang="en-US" smtClean="0"/>
              <a:t>Cùng nông dân làm vườn cùng chia sẽ các lợi ích và rủi ro cùng người dân</a:t>
            </a:r>
          </a:p>
          <a:p>
            <a:r>
              <a:rPr lang="en-US" smtClean="0"/>
              <a:t>Cung cấp nguồn vốn cho người dân, hướng dẫn các kỹ thuật chăn nuôi và chăm sóc cây trồng.</a:t>
            </a:r>
          </a:p>
          <a:p>
            <a:r>
              <a:rPr lang="en-US" smtClean="0"/>
              <a:t>Đổi mới các công nghệ sản suất, nghiên cứu các loại giống mới có năng suất cao và hiệu quả tốt nhất</a:t>
            </a:r>
          </a:p>
        </p:txBody>
      </p:sp>
    </p:spTree>
    <p:extLst>
      <p:ext uri="{BB962C8B-B14F-4D97-AF65-F5344CB8AC3E}">
        <p14:creationId xmlns:p14="http://schemas.microsoft.com/office/powerpoint/2010/main" val="412035087"/>
      </p:ext>
    </p:extLst>
  </p:cSld>
  <p:clrMapOvr>
    <a:masterClrMapping/>
  </p:clrMapOvr>
  <p:transition>
    <p:wipe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a:t>Giữ gìn an ninh trật tự xã hội nông thôn </a:t>
            </a:r>
            <a:r>
              <a:rPr lang="en-US"/>
              <a:t/>
            </a:r>
            <a:br>
              <a:rPr lang="en-US"/>
            </a:br>
            <a:endParaRPr lang="en-US"/>
          </a:p>
        </p:txBody>
      </p:sp>
      <p:sp>
        <p:nvSpPr>
          <p:cNvPr id="3" name="Content Placeholder 2"/>
          <p:cNvSpPr>
            <a:spLocks noGrp="1"/>
          </p:cNvSpPr>
          <p:nvPr>
            <p:ph idx="1"/>
          </p:nvPr>
        </p:nvSpPr>
        <p:spPr/>
        <p:txBody>
          <a:bodyPr/>
          <a:lstStyle/>
          <a:p>
            <a:r>
              <a:rPr lang="en-US">
                <a:latin typeface="Times New Roman" panose="02020603050405020304" pitchFamily="18" charset="0"/>
                <a:cs typeface="Times New Roman" panose="02020603050405020304" pitchFamily="18" charset="0"/>
              </a:rPr>
              <a:t>An ninh nông thôn (ANNT) là một bộ phận của An ninh quốc gia (ANQG). Đảm bảo ANNT là đảm bảo sự ổn định và phát triển mọi mặt về chính trị, kinh tế, văn hóa, giáo dục, y tế…, đảm bảo sự hoạt động bình thường, có hiệu quả của các tổ chức Đảng, chính quyền, đoàn thể xã hội ở nông thôn...</a:t>
            </a:r>
            <a:br>
              <a:rPr lang="en-US">
                <a:latin typeface="Times New Roman" panose="02020603050405020304" pitchFamily="18" charset="0"/>
                <a:cs typeface="Times New Roman" panose="02020603050405020304" pitchFamily="18" charset="0"/>
              </a:rPr>
            </a:b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78767037"/>
      </p:ext>
    </p:extLst>
  </p:cSld>
  <p:clrMapOvr>
    <a:masterClrMapping/>
  </p:clrMapOvr>
  <p:transition>
    <p:wipe di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Sự khác biệt giữa nông thôn xưa và nông thôn ngày nay</a:t>
            </a:r>
            <a:endParaRPr lang="en-US"/>
          </a:p>
        </p:txBody>
      </p:sp>
      <p:sp>
        <p:nvSpPr>
          <p:cNvPr id="3" name="Content Placeholder 2"/>
          <p:cNvSpPr>
            <a:spLocks noGrp="1"/>
          </p:cNvSpPr>
          <p:nvPr>
            <p:ph idx="1"/>
          </p:nvPr>
        </p:nvSpPr>
        <p:spPr/>
        <p:txBody>
          <a:bodyPr>
            <a:normAutofit fontScale="92500" lnSpcReduction="10000"/>
          </a:bodyPr>
          <a:lstStyle/>
          <a:p>
            <a:r>
              <a:rPr lang="en-US" smtClean="0">
                <a:latin typeface="Times New Roman" panose="02020603050405020304" pitchFamily="18" charset="0"/>
                <a:cs typeface="Times New Roman" panose="02020603050405020304" pitchFamily="18" charset="0"/>
              </a:rPr>
              <a:t>Nông thôn </a:t>
            </a:r>
            <a:r>
              <a:rPr lang="en-US" smtClean="0">
                <a:latin typeface="Times New Roman" panose="02020603050405020304" pitchFamily="18" charset="0"/>
                <a:cs typeface="Times New Roman" panose="02020603050405020304" pitchFamily="18" charset="0"/>
              </a:rPr>
              <a:t>xưa: </a:t>
            </a:r>
            <a:r>
              <a:rPr lang="vi-VN">
                <a:latin typeface="Times New Roman" panose="02020603050405020304" pitchFamily="18" charset="0"/>
                <a:cs typeface="Times New Roman" panose="02020603050405020304" pitchFamily="18" charset="0"/>
              </a:rPr>
              <a:t>nhắc đến nông thôn - làng quê Việt, người ta thường nghĩ đến cây đa bến nước, sân đình, đến luỹ tre rủ bóng mát trên con đường làng, đến những ngôi nhà giản dị, thoáng mát, với hàng rào râm bụt, vườn cây ao cá... Và ở đó người ta có thể tìm thấy một cuộc sống thanh bình. Nay, cái không khí ấy dường như đang dần mất đi để thay vào đó là những dãy nhà hộp, đường làng, bờ rào được bê tông hoá... nhiều nếp sống văn hoá nông thôn thay đổi.</a:t>
            </a: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9600973"/>
      </p:ext>
    </p:extLst>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0" y="457200"/>
            <a:ext cx="9144000" cy="1077218"/>
          </a:xfrm>
          <a:prstGeom prst="rect">
            <a:avLst/>
          </a:prstGeom>
        </p:spPr>
        <p:txBody>
          <a:bodyPr wrap="square">
            <a:spAutoFit/>
          </a:bodyPr>
          <a:lstStyle/>
          <a:p>
            <a:pPr algn="ctr"/>
            <a:r>
              <a:rPr lang="en-US" sz="2800" b="1" dirty="0" smtClean="0">
                <a:latin typeface="Times New Roman" pitchFamily="18" charset="0"/>
                <a:cs typeface="Times New Roman" pitchFamily="18" charset="0"/>
              </a:rPr>
              <a:t>a</a:t>
            </a:r>
            <a:r>
              <a:rPr lang="en-US" sz="3200" dirty="0" smtClean="0">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Nguyên</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nhân</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dẫn</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đến</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diện</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tích</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canh</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tác</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ngày</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càng</a:t>
            </a:r>
            <a:r>
              <a:rPr lang="en-US" sz="3200" dirty="0" smtClean="0">
                <a:solidFill>
                  <a:schemeClr val="accent6">
                    <a:lumMod val="75000"/>
                  </a:schemeClr>
                </a:solidFill>
                <a:latin typeface="Times New Roman" pitchFamily="18" charset="0"/>
                <a:cs typeface="Times New Roman" pitchFamily="18" charset="0"/>
              </a:rPr>
              <a:t> </a:t>
            </a:r>
            <a:r>
              <a:rPr lang="en-US" sz="3200" dirty="0" err="1" smtClean="0">
                <a:solidFill>
                  <a:schemeClr val="accent6">
                    <a:lumMod val="75000"/>
                  </a:schemeClr>
                </a:solidFill>
                <a:latin typeface="Times New Roman" pitchFamily="18" charset="0"/>
                <a:cs typeface="Times New Roman" pitchFamily="18" charset="0"/>
              </a:rPr>
              <a:t>giảm</a:t>
            </a:r>
            <a:endParaRPr lang="en-US" sz="3200" dirty="0">
              <a:solidFill>
                <a:schemeClr val="accent6">
                  <a:lumMod val="75000"/>
                </a:schemeClr>
              </a:solidFill>
            </a:endParaRPr>
          </a:p>
        </p:txBody>
      </p:sp>
      <p:sp>
        <p:nvSpPr>
          <p:cNvPr id="5" name="Rectangle 4"/>
          <p:cNvSpPr/>
          <p:nvPr/>
        </p:nvSpPr>
        <p:spPr>
          <a:xfrm>
            <a:off x="533400" y="1524000"/>
            <a:ext cx="8610600" cy="1569660"/>
          </a:xfrm>
          <a:prstGeom prst="rect">
            <a:avLst/>
          </a:prstGeom>
        </p:spPr>
        <p:txBody>
          <a:bodyPr wrap="square">
            <a:spAutoFit/>
          </a:bodyPr>
          <a:lstStyle/>
          <a:p>
            <a:r>
              <a:rPr lang="en-US" sz="2400" dirty="0" smtClean="0">
                <a:latin typeface="Times New Roman" pitchFamily="18" charset="0"/>
                <a:cs typeface="Times New Roman" pitchFamily="18" charset="0"/>
              </a:rPr>
              <a:t>  Do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qúa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nhỏ</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sang </a:t>
            </a:r>
            <a:r>
              <a:rPr lang="en-US" sz="2400" dirty="0" err="1" smtClean="0">
                <a:latin typeface="Times New Roman" pitchFamily="18" charset="0"/>
                <a:cs typeface="Times New Roman" pitchFamily="18" charset="0"/>
              </a:rPr>
              <a:t>xây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khu</a:t>
            </a:r>
            <a:r>
              <a:rPr lang="en-US" sz="2400" dirty="0" smtClean="0">
                <a:latin typeface="Times New Roman" pitchFamily="18" charset="0"/>
                <a:cs typeface="Times New Roman" pitchFamily="18" charset="0"/>
              </a:rPr>
              <a:t> du </a:t>
            </a:r>
            <a:r>
              <a:rPr lang="en-US" sz="2400" dirty="0" err="1" smtClean="0">
                <a:latin typeface="Times New Roman" pitchFamily="18" charset="0"/>
                <a:cs typeface="Times New Roman" pitchFamily="18" charset="0"/>
              </a:rPr>
              <a:t>lịch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đô</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mới</a:t>
            </a:r>
            <a:r>
              <a:rPr lang="en-US" dirty="0" smtClean="0"/>
              <a:t>.</a:t>
            </a:r>
          </a:p>
        </p:txBody>
      </p:sp>
      <p:pic>
        <p:nvPicPr>
          <p:cNvPr id="11" name="Picture 3" descr="E:\hinh anh\TMK_7668.jp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200400"/>
            <a:ext cx="3886200" cy="32004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E:\hinh anh\fd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200400"/>
            <a:ext cx="4267200" cy="3200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plus(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066800"/>
            <a:ext cx="8229600" cy="4602163"/>
          </a:xfrm>
        </p:spPr>
        <p:txBody>
          <a:bodyPr>
            <a:noAutofit/>
          </a:bodyPr>
          <a:lstStyle/>
          <a:p>
            <a:r>
              <a:rPr lang="en-US" b="1" smtClean="0">
                <a:latin typeface="Times New Roman" panose="02020603050405020304" pitchFamily="18" charset="0"/>
                <a:cs typeface="Times New Roman" panose="02020603050405020304" pitchFamily="18" charset="0"/>
              </a:rPr>
              <a:t>Nông thôn ngày nay</a:t>
            </a:r>
          </a:p>
          <a:p>
            <a:pPr marL="0" indent="0">
              <a:buNone/>
            </a:pPr>
            <a:r>
              <a:rPr lang="en-US" smtClean="0">
                <a:latin typeface="Times New Roman" panose="02020603050405020304" pitchFamily="18" charset="0"/>
                <a:cs typeface="Times New Roman" panose="02020603050405020304" pitchFamily="18" charset="0"/>
              </a:rPr>
              <a:t>Do </a:t>
            </a:r>
            <a:r>
              <a:rPr lang="vi-VN" smtClean="0">
                <a:latin typeface="Times New Roman" panose="02020603050405020304" pitchFamily="18" charset="0"/>
                <a:cs typeface="Times New Roman" panose="02020603050405020304" pitchFamily="18" charset="0"/>
              </a:rPr>
              <a:t>chiến </a:t>
            </a:r>
            <a:r>
              <a:rPr lang="vi-VN">
                <a:latin typeface="Times New Roman" panose="02020603050405020304" pitchFamily="18" charset="0"/>
                <a:cs typeface="Times New Roman" panose="02020603050405020304" pitchFamily="18" charset="0"/>
              </a:rPr>
              <a:t>tranh đã hủy hoại rất nhiều di sản kiến trúc... </a:t>
            </a:r>
            <a:r>
              <a:rPr lang="en-US" smtClean="0">
                <a:latin typeface="Times New Roman" panose="02020603050405020304" pitchFamily="18" charset="0"/>
                <a:cs typeface="Times New Roman" panose="02020603050405020304" pitchFamily="18" charset="0"/>
              </a:rPr>
              <a:t>Sau chiến tranh đã có sự </a:t>
            </a:r>
            <a:r>
              <a:rPr lang="vi-VN" smtClean="0">
                <a:latin typeface="Times New Roman" panose="02020603050405020304" pitchFamily="18" charset="0"/>
                <a:cs typeface="Times New Roman" panose="02020603050405020304" pitchFamily="18" charset="0"/>
              </a:rPr>
              <a:t>biến </a:t>
            </a:r>
            <a:r>
              <a:rPr lang="vi-VN">
                <a:latin typeface="Times New Roman" panose="02020603050405020304" pitchFamily="18" charset="0"/>
                <a:cs typeface="Times New Roman" panose="02020603050405020304" pitchFamily="18" charset="0"/>
              </a:rPr>
              <a:t>đổi nhanh chóng của kiến trúc nông thôn Việt Nam, đặc biệt là nông thôn miền Bắc chỉ trong vòng 20 năm trở lại đây làm cho chúng ta thực sự </a:t>
            </a:r>
            <a:r>
              <a:rPr lang="vi-VN" smtClean="0">
                <a:latin typeface="Times New Roman" panose="02020603050405020304" pitchFamily="18" charset="0"/>
                <a:cs typeface="Times New Roman" panose="02020603050405020304" pitchFamily="18" charset="0"/>
              </a:rPr>
              <a:t>thấy</a:t>
            </a:r>
            <a:r>
              <a:rPr lang="en-US" smtClean="0">
                <a:latin typeface="Times New Roman" panose="02020603050405020304" pitchFamily="18" charset="0"/>
                <a:cs typeface="Times New Roman" panose="02020603050405020304" pitchFamily="18" charset="0"/>
              </a:rPr>
              <a:t> rõ</a:t>
            </a:r>
            <a:r>
              <a:rPr lang="vi-VN" smtClean="0">
                <a:latin typeface="Times New Roman" panose="02020603050405020304" pitchFamily="18" charset="0"/>
                <a:cs typeface="Times New Roman" panose="02020603050405020304" pitchFamily="18" charset="0"/>
              </a:rPr>
              <a:t>. </a:t>
            </a:r>
            <a:r>
              <a:rPr lang="en-US" smtClean="0">
                <a:latin typeface="Times New Roman" panose="02020603050405020304" pitchFamily="18" charset="0"/>
                <a:cs typeface="Times New Roman" panose="02020603050405020304" pitchFamily="18" charset="0"/>
              </a:rPr>
              <a:t>Các loại nhà được xây dựng </a:t>
            </a:r>
            <a:r>
              <a:rPr lang="vi-VN" smtClean="0">
                <a:latin typeface="Times New Roman" panose="02020603050405020304" pitchFamily="18" charset="0"/>
                <a:cs typeface="Times New Roman" panose="02020603050405020304" pitchFamily="18" charset="0"/>
              </a:rPr>
              <a:t>với </a:t>
            </a:r>
            <a:r>
              <a:rPr lang="vi-VN">
                <a:latin typeface="Times New Roman" panose="02020603050405020304" pitchFamily="18" charset="0"/>
                <a:cs typeface="Times New Roman" panose="02020603050405020304" pitchFamily="18" charset="0"/>
              </a:rPr>
              <a:t>đủ các kiểu nhà, các chi tiết kiến trúc Đông, Tây, Trung Cận Đông... </a:t>
            </a:r>
            <a:br>
              <a:rPr lang="vi-VN">
                <a:latin typeface="Times New Roman" panose="02020603050405020304" pitchFamily="18" charset="0"/>
                <a:cs typeface="Times New Roman" panose="02020603050405020304" pitchFamily="18" charset="0"/>
              </a:rPr>
            </a:br>
            <a:r>
              <a:rPr lang="vi-VN">
                <a:latin typeface="Times New Roman" panose="02020603050405020304" pitchFamily="18" charset="0"/>
                <a:cs typeface="Times New Roman" panose="02020603050405020304" pitchFamily="18" charset="0"/>
              </a:rPr>
              <a:t/>
            </a:r>
            <a:br>
              <a:rPr lang="vi-VN">
                <a:latin typeface="Times New Roman" panose="02020603050405020304" pitchFamily="18" charset="0"/>
                <a:cs typeface="Times New Roman" panose="02020603050405020304" pitchFamily="18" charset="0"/>
              </a:rPr>
            </a:b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96173424"/>
      </p:ext>
    </p:extLst>
  </p:cSld>
  <p:clrMapOvr>
    <a:masterClrMapping/>
  </p:clrMapOvr>
  <p:transition>
    <p:wipe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vi-VN">
                <a:latin typeface="+mj-lt"/>
              </a:rPr>
              <a:t>Xã hội nông thôn đã có những thay đổi lớn lao. </a:t>
            </a:r>
            <a:r>
              <a:rPr lang="en-US" smtClean="0">
                <a:latin typeface="+mj-lt"/>
              </a:rPr>
              <a:t>P</a:t>
            </a:r>
            <a:r>
              <a:rPr lang="vi-VN" smtClean="0">
                <a:latin typeface="+mj-lt"/>
              </a:rPr>
              <a:t>hương </a:t>
            </a:r>
            <a:r>
              <a:rPr lang="vi-VN">
                <a:latin typeface="+mj-lt"/>
              </a:rPr>
              <a:t>thức sản xuất ngày xưa không còn nữa. Người nông dân đang giàu lên, nông thôn ngày càng ít nhà lá, nhà đất, nhiều nhà gạch, nhà bê tông. Kiến trúc nông thôn buông lỏng, đi vào một số làng cũng giống như phố. </a:t>
            </a:r>
            <a:r>
              <a:rPr lang="vi-VN" smtClean="0">
                <a:latin typeface="+mj-lt"/>
              </a:rPr>
              <a:t>Cảnh </a:t>
            </a:r>
            <a:r>
              <a:rPr lang="vi-VN">
                <a:latin typeface="+mj-lt"/>
              </a:rPr>
              <a:t>quan thay đổi, các mặt của đời sống văn hoá, tinh thần cũng có những biến đổi. </a:t>
            </a:r>
            <a:br>
              <a:rPr lang="vi-VN">
                <a:latin typeface="+mj-lt"/>
              </a:rPr>
            </a:br>
            <a:r>
              <a:rPr lang="vi-VN">
                <a:latin typeface="+mj-lt"/>
              </a:rPr>
              <a:t/>
            </a:r>
            <a:br>
              <a:rPr lang="vi-VN">
                <a:latin typeface="+mj-lt"/>
              </a:rPr>
            </a:br>
            <a:endParaRPr lang="en-US">
              <a:latin typeface="+mj-lt"/>
            </a:endParaRPr>
          </a:p>
        </p:txBody>
      </p:sp>
    </p:spTree>
    <p:extLst>
      <p:ext uri="{BB962C8B-B14F-4D97-AF65-F5344CB8AC3E}">
        <p14:creationId xmlns:p14="http://schemas.microsoft.com/office/powerpoint/2010/main" val="3692115890"/>
      </p:ext>
    </p:extLst>
  </p:cSld>
  <p:clrMapOvr>
    <a:masterClrMapping/>
  </p:clrMapOvr>
  <p:transition>
    <p:wipe di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447800" y="1905000"/>
            <a:ext cx="6019800" cy="4429125"/>
          </a:xfrm>
        </p:spPr>
      </p:pic>
      <p:sp>
        <p:nvSpPr>
          <p:cNvPr id="4" name="Rectangle 3"/>
          <p:cNvSpPr/>
          <p:nvPr/>
        </p:nvSpPr>
        <p:spPr>
          <a:xfrm>
            <a:off x="758031" y="1070002"/>
            <a:ext cx="7855183" cy="4022768"/>
          </a:xfrm>
          <a:prstGeom prst="rect">
            <a:avLst/>
          </a:prstGeom>
          <a:noFill/>
          <a:effectLst>
            <a:innerShdw blurRad="63500" dist="50800" dir="18900000">
              <a:prstClr val="black">
                <a:alpha val="50000"/>
              </a:prstClr>
            </a:innerShdw>
          </a:effectLst>
        </p:spPr>
        <p:txBody>
          <a:bodyPr wrap="none" lIns="91440" tIns="45720" rIns="91440" bIns="45720">
            <a:prstTxWarp prst="textArchUp">
              <a:avLst>
                <a:gd name="adj" fmla="val 10605796"/>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8800" b="1" cap="none" spc="0" smtClean="0">
                <a:ln>
                  <a:prstDash val="solid"/>
                </a:ln>
                <a:solidFill>
                  <a:schemeClr val="accent2">
                    <a:lumMod val="50000"/>
                  </a:schemeClr>
                </a:solidFill>
                <a:effectLst>
                  <a:outerShdw blurRad="88000" dist="50800" dir="5040000" algn="tl">
                    <a:schemeClr val="accent4">
                      <a:tint val="80000"/>
                      <a:satMod val="250000"/>
                      <a:alpha val="45000"/>
                    </a:schemeClr>
                  </a:outerShdw>
                </a:effectLst>
                <a:latin typeface="VNI-Thufapfan" panose="020B0603050302020204" pitchFamily="34" charset="0"/>
              </a:rPr>
              <a:t>Cảm ơn thầy và các bạn đã lắng nghe</a:t>
            </a:r>
            <a:endParaRPr lang="en-US" sz="8800" b="1" cap="none" spc="0">
              <a:ln>
                <a:prstDash val="solid"/>
              </a:ln>
              <a:solidFill>
                <a:schemeClr val="accent2">
                  <a:lumMod val="50000"/>
                </a:schemeClr>
              </a:solidFill>
              <a:effectLst>
                <a:outerShdw blurRad="88000" dist="50800" dir="5040000" algn="tl">
                  <a:schemeClr val="accent4">
                    <a:tint val="80000"/>
                    <a:satMod val="250000"/>
                    <a:alpha val="45000"/>
                  </a:schemeClr>
                </a:outerShdw>
              </a:effectLst>
              <a:latin typeface="VNI-Thufapfan" panose="020B0603050302020204" pitchFamily="34" charset="0"/>
            </a:endParaRPr>
          </a:p>
        </p:txBody>
      </p:sp>
      <p:pic>
        <p:nvPicPr>
          <p:cNvPr id="6" name="j0214098.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6400800"/>
            <a:ext cx="609600" cy="609600"/>
          </a:xfrm>
          <a:prstGeom prst="rect">
            <a:avLst/>
          </a:prstGeom>
        </p:spPr>
      </p:pic>
    </p:spTree>
    <p:extLst>
      <p:ext uri="{BB962C8B-B14F-4D97-AF65-F5344CB8AC3E}">
        <p14:creationId xmlns:p14="http://schemas.microsoft.com/office/powerpoint/2010/main" val="1406539034"/>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744" fill="hold"/>
                                        <p:tgtEl>
                                          <p:spTgt spid="6"/>
                                        </p:tgtEl>
                                      </p:cBhvr>
                                    </p:cmd>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6"/>
                </p:tgtEl>
              </p:cMediaNode>
            </p:audio>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381000" y="304800"/>
            <a:ext cx="8763000" cy="1938992"/>
          </a:xfrm>
          <a:prstGeom prst="rect">
            <a:avLst/>
          </a:prstGeom>
        </p:spPr>
        <p:txBody>
          <a:bodyPr wrap="square" numCol="1">
            <a:spAutoFit/>
          </a:bodyPr>
          <a:lstStyle/>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còn</a:t>
            </a:r>
            <a:r>
              <a:rPr lang="en-US" sz="2400" dirty="0" smtClean="0">
                <a:latin typeface="Times New Roman" pitchFamily="18" charset="0"/>
                <a:cs typeface="Times New Roman" pitchFamily="18" charset="0"/>
              </a:rPr>
              <a:t> do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thủy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Hồ</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này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lũng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trung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chủ</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yếu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ruộng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lúa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vốn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hiếm</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miền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núi</a:t>
            </a:r>
            <a:r>
              <a:rPr lang="en-US" sz="2400" dirty="0" smtClean="0">
                <a:latin typeface="Times New Roman" pitchFamily="18" charset="0"/>
                <a:cs typeface="Times New Roman" pitchFamily="18" charset="0"/>
              </a:rPr>
              <a:t>.</a:t>
            </a:r>
          </a:p>
          <a:p>
            <a:pPr>
              <a:buFont typeface="Arial" pitchFamily="34" charset="0"/>
              <a:buChar cha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nghiệp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nước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xấu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thiếu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vốn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xuất</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5" name="Picture 4" descr="E:\hinh anh\bdkhiha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667000"/>
            <a:ext cx="3962400" cy="38862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E:\hinh anh\bo_ruong_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2667000"/>
            <a:ext cx="3962400" cy="3886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856</TotalTime>
  <Words>7238</Words>
  <Application>Microsoft Office PowerPoint</Application>
  <PresentationFormat>On-screen Show (4:3)</PresentationFormat>
  <Paragraphs>337</Paragraphs>
  <Slides>82</Slides>
  <Notes>0</Notes>
  <HiddenSlides>0</HiddenSlides>
  <MMClips>1</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Office Theme</vt:lpstr>
      <vt:lpstr>GVHD: NGUYỄN ĐỨC THÀNH</vt:lpstr>
      <vt:lpstr>DANH SÁCH NHÓM 5</vt:lpstr>
      <vt:lpstr>I.  Môt số vấn đề xã hội ở nông thôn Việt Nam</vt:lpstr>
      <vt:lpstr>I.  Môt số vấn đề xã hội ở nông thôn Việt Nam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Chính sách xóa đói giảm nghèo ở Việt Nam và thành quả</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Phát triển cộng đồng nông thôn </vt:lpstr>
      <vt:lpstr>Nội dung của phát triển cộng đồng</vt:lpstr>
      <vt:lpstr>Mục tiêu của phát triển cộng đồng</vt:lpstr>
      <vt:lpstr>PowerPoint Presentation</vt:lpstr>
      <vt:lpstr>Nông thôn phải biết tranh thủ các nguồn tài nguyên và dựa trên những nguồn tài nguyên của chính mình để phát triển</vt:lpstr>
      <vt:lpstr>IV. Nội dung của chương trình xây dựng nông thôn mới ở việt nam </vt:lpstr>
      <vt:lpstr> Sản suất bền vững theo hướng hàng hóa </vt:lpstr>
      <vt:lpstr>Đời sống vật chất tinh thần người dân ngày càng nâng cao </vt:lpstr>
      <vt:lpstr>Bản sắc văn hóa dân tộc ngày càng được giữ gìn và phát triển </vt:lpstr>
      <vt:lpstr>Xã hội nông thôn được quản lí tốt và dân chủ </vt:lpstr>
      <vt:lpstr>Chính sách xây dựng nông thôn mới </vt:lpstr>
      <vt:lpstr>Phát triển giáo dục đào tạo ở nông thôn </vt:lpstr>
      <vt:lpstr>PowerPoint Presentation</vt:lpstr>
      <vt:lpstr>PowerPoint Presentation</vt:lpstr>
      <vt:lpstr>Phát triển hạ tầng kinh tế xã hội </vt:lpstr>
      <vt:lpstr>Xây dựng đời sống văn hóa thông tin và truyền thông nông thôn </vt:lpstr>
      <vt:lpstr>PowerPoint Presentation</vt:lpstr>
      <vt:lpstr>Chuyến dịch cơ cấu, phát triển kinh tế, nâng cao thu nhập </vt:lpstr>
      <vt:lpstr>Giai đoạn vừa qua, sự chuyển dịch này đã góp phần cải thiện bộ mặt đời sống nông thôn, nâng cao thu nhập, mức sống, kèm theo đó là tăng khả năng tiếp cận với các dịch vụ xã hội như y tế, giáo dục, thông tin, văn hóa.v.v. cho người dân. Tuy nhiên, trong quá trình thực hiện bên cạnh những mặt tích cực, vẫn còn nhiều bất cập cần những chính sách, giải pháp đồng bộ để khắc phục.  </vt:lpstr>
      <vt:lpstr>Cấp nước sạch và vệ sinh môi trường nông thôn </vt:lpstr>
      <vt:lpstr>PowerPoint Presentation</vt:lpstr>
      <vt:lpstr>Giảm nghèo và an sinh xã hội Nâng cao chất lượng tổ chức đảng, chính quyền đoàn thể chính trị xã hội trên địa bàn </vt:lpstr>
      <vt:lpstr>Đổi mới và phát triển các hình thức tổ chức sản suất có hiệu quả ở nông thôn  </vt:lpstr>
      <vt:lpstr>Giữ gìn an ninh trật tự xã hội nông thôn  </vt:lpstr>
      <vt:lpstr>Sự khác biệt giữa nông thôn xưa và nông thôn ngày nay</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GVHD: NGUYỄN ĐỨC THÀNH</dc:title>
  <dc:creator>admin</dc:creator>
  <cp:lastModifiedBy>Sky123.Org</cp:lastModifiedBy>
  <cp:revision>94</cp:revision>
  <dcterms:created xsi:type="dcterms:W3CDTF">2014-10-16T14:15:04Z</dcterms:created>
  <dcterms:modified xsi:type="dcterms:W3CDTF">2014-10-20T17:44:30Z</dcterms:modified>
</cp:coreProperties>
</file>