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7" r:id="rId2"/>
    <p:sldId id="258" r:id="rId3"/>
    <p:sldId id="259" r:id="rId4"/>
    <p:sldId id="260" r:id="rId5"/>
    <p:sldId id="261"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00" autoAdjust="0"/>
    <p:restoredTop sz="94660"/>
  </p:normalViewPr>
  <p:slideViewPr>
    <p:cSldViewPr snapToGrid="0">
      <p:cViewPr varScale="1">
        <p:scale>
          <a:sx n="70" d="100"/>
          <a:sy n="70" d="100"/>
        </p:scale>
        <p:origin x="-180"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AC1121-86E1-4E6A-BAF0-A8CFFCF10263}"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64CF3A20-BBB9-4BBF-8F8E-555BF431C7BE}">
      <dgm:prSet phldrT="[Text]" custT="1"/>
      <dgm:spPr/>
      <dgm:t>
        <a:bodyPr/>
        <a:lstStyle/>
        <a:p>
          <a:r>
            <a:rPr lang="en-US" sz="2400" dirty="0" err="1" smtClean="0"/>
            <a:t>Truyền</a:t>
          </a:r>
          <a:r>
            <a:rPr lang="en-US" sz="2400" dirty="0" smtClean="0"/>
            <a:t> </a:t>
          </a:r>
          <a:r>
            <a:rPr lang="en-US" sz="2400" dirty="0" err="1" smtClean="0"/>
            <a:t>thông</a:t>
          </a:r>
          <a:r>
            <a:rPr lang="en-US" sz="2400" dirty="0" smtClean="0"/>
            <a:t> </a:t>
          </a:r>
          <a:r>
            <a:rPr lang="en-US" sz="2400" dirty="0" err="1" smtClean="0"/>
            <a:t>đại</a:t>
          </a:r>
          <a:r>
            <a:rPr lang="en-US" sz="2400" dirty="0" smtClean="0"/>
            <a:t> </a:t>
          </a:r>
          <a:r>
            <a:rPr lang="en-US" sz="2400" dirty="0" err="1" smtClean="0"/>
            <a:t>chúng</a:t>
          </a:r>
          <a:endParaRPr lang="en-US" sz="2400" dirty="0"/>
        </a:p>
      </dgm:t>
    </dgm:pt>
    <dgm:pt modelId="{8C4470AE-2C77-425F-BEE7-8F5C1B45D63C}" type="parTrans" cxnId="{E4BF50A2-3F0C-415C-B63F-19E54A618042}">
      <dgm:prSet/>
      <dgm:spPr/>
      <dgm:t>
        <a:bodyPr/>
        <a:lstStyle/>
        <a:p>
          <a:endParaRPr lang="en-US"/>
        </a:p>
      </dgm:t>
    </dgm:pt>
    <dgm:pt modelId="{1B49A28F-ADB6-45AB-8495-6557227C3103}" type="sibTrans" cxnId="{E4BF50A2-3F0C-415C-B63F-19E54A618042}">
      <dgm:prSet/>
      <dgm:spPr/>
      <dgm:t>
        <a:bodyPr/>
        <a:lstStyle/>
        <a:p>
          <a:endParaRPr lang="en-US"/>
        </a:p>
      </dgm:t>
    </dgm:pt>
    <dgm:pt modelId="{9F8050E8-82E5-4C81-B6F8-670FB0D69735}">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Các</a:t>
          </a:r>
          <a:r>
            <a:rPr lang="en-US" sz="1600" dirty="0" smtClean="0"/>
            <a:t> </a:t>
          </a:r>
          <a:r>
            <a:rPr lang="en-US" sz="1600" dirty="0" err="1" smtClean="0"/>
            <a:t>khái</a:t>
          </a:r>
          <a:r>
            <a:rPr lang="en-US" sz="1600" dirty="0" smtClean="0"/>
            <a:t> </a:t>
          </a:r>
          <a:r>
            <a:rPr lang="en-US" sz="1600" dirty="0" err="1" smtClean="0"/>
            <a:t>niệm</a:t>
          </a:r>
          <a:endParaRPr lang="en-US" sz="1600" dirty="0"/>
        </a:p>
      </dgm:t>
    </dgm:pt>
    <dgm:pt modelId="{D0BE5FDC-18D7-4EC7-949B-37D8B60AD9DF}" type="parTrans" cxnId="{D68D41B3-0630-4E9E-8A94-0B0D92107C4C}">
      <dgm:prSet/>
      <dgm:spPr/>
      <dgm:t>
        <a:bodyPr/>
        <a:lstStyle/>
        <a:p>
          <a:endParaRPr lang="en-US"/>
        </a:p>
      </dgm:t>
    </dgm:pt>
    <dgm:pt modelId="{9E112717-2DF5-46DD-817F-2E651FBA891B}" type="sibTrans" cxnId="{D68D41B3-0630-4E9E-8A94-0B0D92107C4C}">
      <dgm:prSet/>
      <dgm:spPr/>
      <dgm:t>
        <a:bodyPr/>
        <a:lstStyle/>
        <a:p>
          <a:endParaRPr lang="en-US"/>
        </a:p>
      </dgm:t>
    </dgm:pt>
    <dgm:pt modelId="{6BFF160D-49AD-4371-BD99-9CA6E6445CA7}">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Đặc</a:t>
          </a:r>
          <a:r>
            <a:rPr lang="en-US" sz="1600" dirty="0" smtClean="0"/>
            <a:t> </a:t>
          </a:r>
          <a:r>
            <a:rPr lang="en-US" sz="1600" dirty="0" err="1" smtClean="0"/>
            <a:t>điểm,tác</a:t>
          </a:r>
          <a:r>
            <a:rPr lang="en-US" sz="1600" dirty="0" smtClean="0"/>
            <a:t> </a:t>
          </a:r>
          <a:r>
            <a:rPr lang="en-US" sz="1600" dirty="0" err="1" smtClean="0"/>
            <a:t>dụng,ưu</a:t>
          </a:r>
          <a:r>
            <a:rPr lang="en-US" sz="1600" dirty="0" smtClean="0"/>
            <a:t> </a:t>
          </a:r>
          <a:r>
            <a:rPr lang="en-US" sz="1600" dirty="0" err="1" smtClean="0"/>
            <a:t>nhược</a:t>
          </a:r>
          <a:r>
            <a:rPr lang="en-US" sz="1600" dirty="0" smtClean="0"/>
            <a:t> </a:t>
          </a:r>
          <a:r>
            <a:rPr lang="en-US" sz="1600" dirty="0" err="1" smtClean="0"/>
            <a:t>điểm</a:t>
          </a:r>
          <a:r>
            <a:rPr lang="en-US" sz="1600" dirty="0" smtClean="0"/>
            <a:t> </a:t>
          </a:r>
          <a:r>
            <a:rPr lang="en-US" sz="1600" dirty="0" err="1" smtClean="0"/>
            <a:t>của</a:t>
          </a:r>
          <a:r>
            <a:rPr lang="en-US" sz="1600" dirty="0" smtClean="0"/>
            <a:t> </a:t>
          </a:r>
          <a:r>
            <a:rPr lang="en-US" sz="1600" dirty="0" err="1" smtClean="0"/>
            <a:t>từng</a:t>
          </a:r>
          <a:r>
            <a:rPr lang="en-US" sz="1600" dirty="0" smtClean="0"/>
            <a:t> </a:t>
          </a:r>
          <a:r>
            <a:rPr lang="en-US" sz="1600" dirty="0" err="1" smtClean="0"/>
            <a:t>loại</a:t>
          </a:r>
          <a:endParaRPr lang="en-US" sz="1600" dirty="0"/>
        </a:p>
      </dgm:t>
    </dgm:pt>
    <dgm:pt modelId="{CD143128-CED5-465A-BB29-E0916DC5B97D}" type="parTrans" cxnId="{9E3E92FF-2BD8-4AF6-A4A1-037F6100521F}">
      <dgm:prSet/>
      <dgm:spPr/>
      <dgm:t>
        <a:bodyPr/>
        <a:lstStyle/>
        <a:p>
          <a:endParaRPr lang="en-US"/>
        </a:p>
      </dgm:t>
    </dgm:pt>
    <dgm:pt modelId="{1AE4488F-E3EF-4755-95C2-948041E53EDB}" type="sibTrans" cxnId="{9E3E92FF-2BD8-4AF6-A4A1-037F6100521F}">
      <dgm:prSet/>
      <dgm:spPr/>
      <dgm:t>
        <a:bodyPr/>
        <a:lstStyle/>
        <a:p>
          <a:endParaRPr lang="en-US"/>
        </a:p>
      </dgm:t>
    </dgm:pt>
    <dgm:pt modelId="{D7FBF792-F6C0-4F15-8350-432D071A369E}">
      <dgm:prSet phldrT="[Text]" custT="1"/>
      <dgm:spPr/>
      <dgm:t>
        <a:bodyPr/>
        <a:lstStyle/>
        <a:p>
          <a:r>
            <a:rPr lang="en-US" sz="2400" dirty="0" err="1" smtClean="0"/>
            <a:t>Mối</a:t>
          </a:r>
          <a:r>
            <a:rPr lang="en-US" sz="2400" dirty="0" smtClean="0"/>
            <a:t> </a:t>
          </a:r>
          <a:r>
            <a:rPr lang="en-US" sz="2400" dirty="0" err="1" smtClean="0"/>
            <a:t>liên</a:t>
          </a:r>
          <a:r>
            <a:rPr lang="en-US" sz="2400" dirty="0" smtClean="0"/>
            <a:t> </a:t>
          </a:r>
          <a:r>
            <a:rPr lang="en-US" sz="2400" dirty="0" err="1" smtClean="0"/>
            <a:t>hệ</a:t>
          </a:r>
          <a:r>
            <a:rPr lang="en-US" sz="2400" dirty="0" smtClean="0"/>
            <a:t> </a:t>
          </a:r>
          <a:r>
            <a:rPr lang="en-US" sz="2400" dirty="0" err="1" smtClean="0"/>
            <a:t>giữa</a:t>
          </a:r>
          <a:r>
            <a:rPr lang="en-US" sz="2400" dirty="0" smtClean="0"/>
            <a:t> </a:t>
          </a:r>
          <a:r>
            <a:rPr lang="en-US" sz="2400" dirty="0" err="1" smtClean="0"/>
            <a:t>truyền</a:t>
          </a:r>
          <a:r>
            <a:rPr lang="en-US" sz="2400" dirty="0" smtClean="0"/>
            <a:t> </a:t>
          </a:r>
          <a:r>
            <a:rPr lang="en-US" sz="2400" dirty="0" err="1" smtClean="0"/>
            <a:t>thông</a:t>
          </a:r>
          <a:r>
            <a:rPr lang="en-US" sz="2400" dirty="0" smtClean="0"/>
            <a:t> </a:t>
          </a:r>
          <a:r>
            <a:rPr lang="en-US" sz="2400" dirty="0" err="1" smtClean="0"/>
            <a:t>đại</a:t>
          </a:r>
          <a:r>
            <a:rPr lang="en-US" sz="2400" dirty="0" smtClean="0"/>
            <a:t> </a:t>
          </a:r>
          <a:r>
            <a:rPr lang="en-US" sz="2400" dirty="0" err="1" smtClean="0"/>
            <a:t>chúng</a:t>
          </a:r>
          <a:r>
            <a:rPr lang="en-US" sz="2400" dirty="0" smtClean="0"/>
            <a:t> </a:t>
          </a:r>
          <a:r>
            <a:rPr lang="en-US" sz="2400" dirty="0" err="1" smtClean="0"/>
            <a:t>và</a:t>
          </a:r>
          <a:r>
            <a:rPr lang="en-US" sz="2400" dirty="0" smtClean="0"/>
            <a:t> </a:t>
          </a:r>
          <a:r>
            <a:rPr lang="en-US" sz="2400" dirty="0" err="1" smtClean="0"/>
            <a:t>dư</a:t>
          </a:r>
          <a:r>
            <a:rPr lang="en-US" sz="2400" dirty="0" smtClean="0"/>
            <a:t> </a:t>
          </a:r>
          <a:r>
            <a:rPr lang="en-US" sz="2400" dirty="0" err="1" smtClean="0"/>
            <a:t>luận</a:t>
          </a:r>
          <a:r>
            <a:rPr lang="en-US" sz="2400" dirty="0" smtClean="0"/>
            <a:t> </a:t>
          </a:r>
          <a:r>
            <a:rPr lang="en-US" sz="2400" dirty="0" err="1" smtClean="0"/>
            <a:t>xã</a:t>
          </a:r>
          <a:r>
            <a:rPr lang="en-US" sz="2400" dirty="0" smtClean="0"/>
            <a:t> </a:t>
          </a:r>
          <a:r>
            <a:rPr lang="en-US" sz="2400" dirty="0" err="1" smtClean="0"/>
            <a:t>hội</a:t>
          </a:r>
          <a:endParaRPr lang="en-US" sz="2400" dirty="0"/>
        </a:p>
      </dgm:t>
    </dgm:pt>
    <dgm:pt modelId="{3BC89DCC-A10A-4E57-A858-E3EC8AD65599}" type="parTrans" cxnId="{D6A7FA29-CF40-45AF-9365-556B701DE923}">
      <dgm:prSet/>
      <dgm:spPr/>
      <dgm:t>
        <a:bodyPr/>
        <a:lstStyle/>
        <a:p>
          <a:endParaRPr lang="en-US"/>
        </a:p>
      </dgm:t>
    </dgm:pt>
    <dgm:pt modelId="{3ADC0A9C-A56F-4DD2-AE46-44D19188A05B}" type="sibTrans" cxnId="{D6A7FA29-CF40-45AF-9365-556B701DE923}">
      <dgm:prSet/>
      <dgm:spPr/>
      <dgm:t>
        <a:bodyPr/>
        <a:lstStyle/>
        <a:p>
          <a:endParaRPr lang="en-US"/>
        </a:p>
      </dgm:t>
    </dgm:pt>
    <dgm:pt modelId="{BE6EA8EE-B665-4F20-9011-914C2C52C28F}">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Khái</a:t>
          </a:r>
          <a:r>
            <a:rPr lang="en-US" sz="1600" dirty="0" smtClean="0"/>
            <a:t> </a:t>
          </a:r>
          <a:r>
            <a:rPr lang="en-US" sz="1600" dirty="0" err="1" smtClean="0"/>
            <a:t>niệm</a:t>
          </a:r>
          <a:endParaRPr lang="en-US" sz="1600" dirty="0"/>
        </a:p>
      </dgm:t>
    </dgm:pt>
    <dgm:pt modelId="{0DCD4F49-1B14-4904-8E19-FDBB7AD84E11}" type="parTrans" cxnId="{2873BBF6-EC79-4CFD-A884-CF1624244020}">
      <dgm:prSet/>
      <dgm:spPr/>
      <dgm:t>
        <a:bodyPr/>
        <a:lstStyle/>
        <a:p>
          <a:endParaRPr lang="en-US"/>
        </a:p>
      </dgm:t>
    </dgm:pt>
    <dgm:pt modelId="{98BEC514-8362-4AAD-92E2-C8106A52F1DF}" type="sibTrans" cxnId="{2873BBF6-EC79-4CFD-A884-CF1624244020}">
      <dgm:prSet/>
      <dgm:spPr/>
      <dgm:t>
        <a:bodyPr/>
        <a:lstStyle/>
        <a:p>
          <a:endParaRPr lang="en-US"/>
        </a:p>
      </dgm:t>
    </dgm:pt>
    <dgm:pt modelId="{2B61C4B7-0595-42D4-B211-D3D276EB0C21}">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Quá</a:t>
          </a:r>
          <a:r>
            <a:rPr lang="en-US" sz="1600" dirty="0" smtClean="0"/>
            <a:t> </a:t>
          </a:r>
          <a:r>
            <a:rPr lang="en-US" sz="1600" dirty="0" err="1" smtClean="0"/>
            <a:t>trình</a:t>
          </a:r>
          <a:r>
            <a:rPr lang="en-US" sz="1600" dirty="0" smtClean="0"/>
            <a:t> </a:t>
          </a:r>
          <a:r>
            <a:rPr lang="en-US" sz="1600" dirty="0" err="1" smtClean="0"/>
            <a:t>hình</a:t>
          </a:r>
          <a:r>
            <a:rPr lang="en-US" sz="1600" dirty="0" smtClean="0"/>
            <a:t> </a:t>
          </a:r>
          <a:r>
            <a:rPr lang="en-US" sz="1600" dirty="0" err="1" smtClean="0"/>
            <a:t>thành</a:t>
          </a:r>
          <a:r>
            <a:rPr lang="en-US" sz="1600" dirty="0" smtClean="0"/>
            <a:t> </a:t>
          </a:r>
          <a:r>
            <a:rPr lang="en-US" sz="1600" dirty="0" err="1" smtClean="0"/>
            <a:t>và</a:t>
          </a:r>
          <a:r>
            <a:rPr lang="en-US" sz="1600" dirty="0" smtClean="0"/>
            <a:t> </a:t>
          </a:r>
          <a:r>
            <a:rPr lang="en-US" sz="1600" dirty="0" err="1" smtClean="0"/>
            <a:t>các</a:t>
          </a:r>
          <a:r>
            <a:rPr lang="en-US" sz="1600" dirty="0" smtClean="0"/>
            <a:t> </a:t>
          </a:r>
          <a:r>
            <a:rPr lang="en-US" sz="1600" dirty="0" err="1" smtClean="0"/>
            <a:t>yếu</a:t>
          </a:r>
          <a:r>
            <a:rPr lang="en-US" sz="1600" dirty="0" smtClean="0"/>
            <a:t> </a:t>
          </a:r>
          <a:r>
            <a:rPr lang="en-US" sz="1600" dirty="0" err="1" smtClean="0"/>
            <a:t>tố</a:t>
          </a:r>
          <a:r>
            <a:rPr lang="en-US" sz="1600" dirty="0" smtClean="0"/>
            <a:t> </a:t>
          </a:r>
          <a:r>
            <a:rPr lang="en-US" sz="1600" dirty="0" err="1" smtClean="0"/>
            <a:t>ảnh</a:t>
          </a:r>
          <a:r>
            <a:rPr lang="en-US" sz="1600" dirty="0" smtClean="0"/>
            <a:t> </a:t>
          </a:r>
          <a:r>
            <a:rPr lang="en-US" sz="1600" dirty="0" err="1" smtClean="0"/>
            <a:t>hưởng</a:t>
          </a:r>
          <a:r>
            <a:rPr lang="en-US" sz="1600" dirty="0" smtClean="0"/>
            <a:t> </a:t>
          </a:r>
          <a:r>
            <a:rPr lang="en-US" sz="1600" dirty="0" err="1" smtClean="0"/>
            <a:t>dư</a:t>
          </a:r>
          <a:r>
            <a:rPr lang="en-US" sz="1600" dirty="0" smtClean="0"/>
            <a:t> </a:t>
          </a:r>
          <a:r>
            <a:rPr lang="en-US" sz="1600" dirty="0" err="1" smtClean="0"/>
            <a:t>luận</a:t>
          </a:r>
          <a:r>
            <a:rPr lang="en-US" sz="1600" dirty="0" smtClean="0"/>
            <a:t> </a:t>
          </a:r>
          <a:r>
            <a:rPr lang="en-US" sz="1600" dirty="0" err="1" smtClean="0"/>
            <a:t>xã</a:t>
          </a:r>
          <a:r>
            <a:rPr lang="en-US" sz="1600" dirty="0" smtClean="0"/>
            <a:t> </a:t>
          </a:r>
          <a:r>
            <a:rPr lang="en-US" sz="1600" dirty="0" err="1" smtClean="0"/>
            <a:t>hội</a:t>
          </a:r>
          <a:endParaRPr lang="en-US" sz="1600" dirty="0"/>
        </a:p>
      </dgm:t>
    </dgm:pt>
    <dgm:pt modelId="{28C0B230-84A4-45FE-AD88-26D0FAF97F63}" type="parTrans" cxnId="{AFBF1BAA-60D0-4CDF-AC9C-AB41514793DC}">
      <dgm:prSet/>
      <dgm:spPr/>
      <dgm:t>
        <a:bodyPr/>
        <a:lstStyle/>
        <a:p>
          <a:endParaRPr lang="en-US"/>
        </a:p>
      </dgm:t>
    </dgm:pt>
    <dgm:pt modelId="{CC4BADE2-370B-4B3A-A116-672311F78EEF}" type="sibTrans" cxnId="{AFBF1BAA-60D0-4CDF-AC9C-AB41514793DC}">
      <dgm:prSet/>
      <dgm:spPr/>
      <dgm:t>
        <a:bodyPr/>
        <a:lstStyle/>
        <a:p>
          <a:endParaRPr lang="en-US"/>
        </a:p>
      </dgm:t>
    </dgm:pt>
    <dgm:pt modelId="{10051EA3-0260-4A7C-AD15-1A2EA7DB77C4}">
      <dgm:prSet phldrT="[Text]" custT="1"/>
      <dgm:spPr/>
      <dgm:t>
        <a:bodyPr/>
        <a:lstStyle/>
        <a:p>
          <a:r>
            <a:rPr lang="en-US" sz="2400" dirty="0" err="1" smtClean="0"/>
            <a:t>Bạo</a:t>
          </a:r>
          <a:r>
            <a:rPr lang="en-US" sz="2400" dirty="0" smtClean="0"/>
            <a:t> </a:t>
          </a:r>
          <a:r>
            <a:rPr lang="en-US" sz="2400" dirty="0" err="1" smtClean="0"/>
            <a:t>lực</a:t>
          </a:r>
          <a:r>
            <a:rPr lang="en-US" sz="2400" dirty="0" smtClean="0"/>
            <a:t> </a:t>
          </a:r>
          <a:r>
            <a:rPr lang="en-US" sz="2400" dirty="0" err="1" smtClean="0"/>
            <a:t>xã</a:t>
          </a:r>
          <a:r>
            <a:rPr lang="en-US" sz="2400" dirty="0" smtClean="0"/>
            <a:t> </a:t>
          </a:r>
          <a:r>
            <a:rPr lang="en-US" sz="2400" dirty="0" err="1" smtClean="0"/>
            <a:t>hội</a:t>
          </a:r>
          <a:endParaRPr lang="en-US" sz="2400" dirty="0"/>
        </a:p>
      </dgm:t>
    </dgm:pt>
    <dgm:pt modelId="{515E4FD0-AB70-4678-B090-4EC8F2854015}" type="parTrans" cxnId="{78B1B485-7C5D-4F28-986F-078FE9C10A45}">
      <dgm:prSet/>
      <dgm:spPr/>
      <dgm:t>
        <a:bodyPr/>
        <a:lstStyle/>
        <a:p>
          <a:endParaRPr lang="en-US"/>
        </a:p>
      </dgm:t>
    </dgm:pt>
    <dgm:pt modelId="{79D8EA27-4337-4597-A338-2D94EB74D729}" type="sibTrans" cxnId="{78B1B485-7C5D-4F28-986F-078FE9C10A45}">
      <dgm:prSet/>
      <dgm:spPr/>
      <dgm:t>
        <a:bodyPr/>
        <a:lstStyle/>
        <a:p>
          <a:endParaRPr lang="en-US"/>
        </a:p>
      </dgm:t>
    </dgm:pt>
    <dgm:pt modelId="{FACB66E9-C9EA-4D8E-9148-DB534F38186C}">
      <dgm:prSet phldrT="[Text]" custT="1">
        <dgm:style>
          <a:lnRef idx="3">
            <a:schemeClr val="lt1"/>
          </a:lnRef>
          <a:fillRef idx="1">
            <a:schemeClr val="accent1"/>
          </a:fillRef>
          <a:effectRef idx="1">
            <a:schemeClr val="accent1"/>
          </a:effectRef>
          <a:fontRef idx="minor">
            <a:schemeClr val="lt1"/>
          </a:fontRef>
        </dgm:style>
      </dgm:prSet>
      <dgm:spPr/>
      <dgm:t>
        <a:bodyPr/>
        <a:lstStyle/>
        <a:p>
          <a:r>
            <a:rPr lang="en-US" sz="2400" dirty="0" smtClean="0"/>
            <a:t>Ý </a:t>
          </a:r>
          <a:r>
            <a:rPr lang="en-US" sz="2400" dirty="0" err="1" smtClean="0"/>
            <a:t>kiến</a:t>
          </a:r>
          <a:r>
            <a:rPr lang="en-US" sz="2400" dirty="0" smtClean="0"/>
            <a:t> </a:t>
          </a:r>
          <a:r>
            <a:rPr lang="en-US" sz="2400" dirty="0" err="1" smtClean="0"/>
            <a:t>bản</a:t>
          </a:r>
          <a:r>
            <a:rPr lang="en-US" sz="2400" dirty="0" smtClean="0"/>
            <a:t> </a:t>
          </a:r>
          <a:r>
            <a:rPr lang="en-US" sz="2400" dirty="0" err="1" smtClean="0"/>
            <a:t>thân</a:t>
          </a:r>
          <a:endParaRPr lang="en-US" sz="2400" dirty="0"/>
        </a:p>
      </dgm:t>
    </dgm:pt>
    <dgm:pt modelId="{28828AFF-75F0-42C0-9E63-8BCEDFE13508}" type="parTrans" cxnId="{1297271A-FFF3-4759-9178-6F88DCDB391A}">
      <dgm:prSet/>
      <dgm:spPr/>
      <dgm:t>
        <a:bodyPr/>
        <a:lstStyle/>
        <a:p>
          <a:endParaRPr lang="en-US"/>
        </a:p>
      </dgm:t>
    </dgm:pt>
    <dgm:pt modelId="{59E176B2-DAE6-4AF8-863A-0B8A5C1F065C}" type="sibTrans" cxnId="{1297271A-FFF3-4759-9178-6F88DCDB391A}">
      <dgm:prSet/>
      <dgm:spPr/>
      <dgm:t>
        <a:bodyPr/>
        <a:lstStyle/>
        <a:p>
          <a:endParaRPr lang="en-US"/>
        </a:p>
      </dgm:t>
    </dgm:pt>
    <dgm:pt modelId="{688055C7-EE64-4E91-A32E-56B03594F6A0}">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Phân</a:t>
          </a:r>
          <a:r>
            <a:rPr lang="en-US" sz="1600" dirty="0" smtClean="0"/>
            <a:t> </a:t>
          </a:r>
          <a:r>
            <a:rPr lang="en-US" sz="1600" dirty="0" err="1" smtClean="0"/>
            <a:t>loại</a:t>
          </a:r>
          <a:endParaRPr lang="en-US" sz="1600" dirty="0"/>
        </a:p>
      </dgm:t>
    </dgm:pt>
    <dgm:pt modelId="{CE17012E-527D-4351-94E5-FFA50D4E2E7A}" type="sibTrans" cxnId="{AD892DBE-CC18-4614-9BC9-EC0264140E29}">
      <dgm:prSet/>
      <dgm:spPr/>
      <dgm:t>
        <a:bodyPr/>
        <a:lstStyle/>
        <a:p>
          <a:endParaRPr lang="en-US"/>
        </a:p>
      </dgm:t>
    </dgm:pt>
    <dgm:pt modelId="{9DFA423D-2631-43C6-BAF8-1CA7353086F8}" type="parTrans" cxnId="{AD892DBE-CC18-4614-9BC9-EC0264140E29}">
      <dgm:prSet/>
      <dgm:spPr/>
      <dgm:t>
        <a:bodyPr/>
        <a:lstStyle/>
        <a:p>
          <a:endParaRPr lang="en-US"/>
        </a:p>
      </dgm:t>
    </dgm:pt>
    <dgm:pt modelId="{C6089B5A-1D55-4985-92D9-D6C49B7C134A}">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Khái</a:t>
          </a:r>
          <a:r>
            <a:rPr lang="en-US" sz="1600" dirty="0" smtClean="0"/>
            <a:t> </a:t>
          </a:r>
          <a:r>
            <a:rPr lang="en-US" sz="1600" dirty="0" err="1" smtClean="0"/>
            <a:t>niệm</a:t>
          </a:r>
          <a:endParaRPr lang="en-US" sz="1600" dirty="0"/>
        </a:p>
      </dgm:t>
    </dgm:pt>
    <dgm:pt modelId="{74EE2AFB-2DBD-4B96-A7F4-18BF5B35FD9D}" type="sibTrans" cxnId="{B3C7D096-156D-486F-9B2F-F4D5C3A367D0}">
      <dgm:prSet/>
      <dgm:spPr/>
      <dgm:t>
        <a:bodyPr/>
        <a:lstStyle/>
        <a:p>
          <a:endParaRPr lang="en-US"/>
        </a:p>
      </dgm:t>
    </dgm:pt>
    <dgm:pt modelId="{5C5B0A0F-CE1A-4169-8BD4-5BFFB405199B}" type="parTrans" cxnId="{B3C7D096-156D-486F-9B2F-F4D5C3A367D0}">
      <dgm:prSet/>
      <dgm:spPr/>
      <dgm:t>
        <a:bodyPr/>
        <a:lstStyle/>
        <a:p>
          <a:endParaRPr lang="en-US"/>
        </a:p>
      </dgm:t>
    </dgm:pt>
    <dgm:pt modelId="{AD2ADC19-4269-4FBB-AA49-1C4B14B293E4}">
      <dgm:prSe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Kết</a:t>
          </a:r>
          <a:r>
            <a:rPr lang="en-US" sz="1600" dirty="0" smtClean="0"/>
            <a:t> </a:t>
          </a:r>
          <a:r>
            <a:rPr lang="en-US" sz="1600" dirty="0" err="1" smtClean="0"/>
            <a:t>luận</a:t>
          </a:r>
          <a:endParaRPr lang="en-US" sz="1600" dirty="0"/>
        </a:p>
      </dgm:t>
    </dgm:pt>
    <dgm:pt modelId="{E01F3AF6-171A-49DA-B665-A7A2D3C8D692}" type="parTrans" cxnId="{07DAE8FE-256F-4E0C-BED8-F46A8A425445}">
      <dgm:prSet/>
      <dgm:spPr/>
      <dgm:t>
        <a:bodyPr/>
        <a:lstStyle/>
        <a:p>
          <a:endParaRPr lang="en-US"/>
        </a:p>
      </dgm:t>
    </dgm:pt>
    <dgm:pt modelId="{3925A5F1-63F4-4314-B5B5-ADD7CC66E56F}" type="sibTrans" cxnId="{07DAE8FE-256F-4E0C-BED8-F46A8A425445}">
      <dgm:prSet/>
      <dgm:spPr/>
      <dgm:t>
        <a:bodyPr/>
        <a:lstStyle/>
        <a:p>
          <a:endParaRPr lang="en-US"/>
        </a:p>
      </dgm:t>
    </dgm:pt>
    <dgm:pt modelId="{18087184-E4E2-4C05-954E-25565A91EFBA}">
      <dgm:prSet custT="1">
        <dgm:style>
          <a:lnRef idx="1">
            <a:schemeClr val="accent4"/>
          </a:lnRef>
          <a:fillRef idx="2">
            <a:schemeClr val="accent4"/>
          </a:fillRef>
          <a:effectRef idx="1">
            <a:schemeClr val="accent4"/>
          </a:effectRef>
          <a:fontRef idx="minor">
            <a:schemeClr val="dk1"/>
          </a:fontRef>
        </dgm:style>
      </dgm:prSet>
      <dgm:spPr/>
      <dgm:t>
        <a:bodyPr/>
        <a:lstStyle/>
        <a:p>
          <a:endParaRPr lang="en-US" sz="1600" dirty="0"/>
        </a:p>
      </dgm:t>
    </dgm:pt>
    <dgm:pt modelId="{A687F056-68BA-4CD8-879E-E6A09036BEC1}" type="parTrans" cxnId="{CD732DF4-BBBC-4480-87F2-EFB6E04BEB9C}">
      <dgm:prSet/>
      <dgm:spPr/>
      <dgm:t>
        <a:bodyPr/>
        <a:lstStyle/>
        <a:p>
          <a:endParaRPr lang="en-US"/>
        </a:p>
      </dgm:t>
    </dgm:pt>
    <dgm:pt modelId="{730E6A8E-A2D9-4FC0-B60E-68F33920D831}" type="sibTrans" cxnId="{CD732DF4-BBBC-4480-87F2-EFB6E04BEB9C}">
      <dgm:prSet/>
      <dgm:spPr/>
      <dgm:t>
        <a:bodyPr/>
        <a:lstStyle/>
        <a:p>
          <a:endParaRPr lang="en-US"/>
        </a:p>
      </dgm:t>
    </dgm:pt>
    <dgm:pt modelId="{D0C0BEE0-D540-43F0-99B1-16638D35BB48}">
      <dgm:prSet custT="1">
        <dgm:style>
          <a:lnRef idx="1">
            <a:schemeClr val="accent4"/>
          </a:lnRef>
          <a:fillRef idx="2">
            <a:schemeClr val="accent4"/>
          </a:fillRef>
          <a:effectRef idx="1">
            <a:schemeClr val="accent4"/>
          </a:effectRef>
          <a:fontRef idx="minor">
            <a:schemeClr val="dk1"/>
          </a:fontRef>
        </dgm:style>
      </dgm:prSet>
      <dgm:spPr/>
      <dgm:t>
        <a:bodyPr/>
        <a:lstStyle/>
        <a:p>
          <a:r>
            <a:rPr lang="en-US" sz="1600" dirty="0" err="1" smtClean="0"/>
            <a:t>Khẳng</a:t>
          </a:r>
          <a:r>
            <a:rPr lang="en-US" sz="1600" dirty="0" smtClean="0"/>
            <a:t> </a:t>
          </a:r>
          <a:r>
            <a:rPr lang="en-US" sz="1600" dirty="0" err="1" smtClean="0"/>
            <a:t>định</a:t>
          </a:r>
          <a:r>
            <a:rPr lang="en-US" sz="1600" dirty="0" smtClean="0"/>
            <a:t> </a:t>
          </a:r>
          <a:r>
            <a:rPr lang="en-US" sz="1600" dirty="0" err="1" smtClean="0"/>
            <a:t>quan</a:t>
          </a:r>
          <a:r>
            <a:rPr lang="en-US" sz="1600" dirty="0" smtClean="0"/>
            <a:t> </a:t>
          </a:r>
          <a:r>
            <a:rPr lang="en-US" sz="1600" dirty="0" err="1" smtClean="0"/>
            <a:t>điểm</a:t>
          </a:r>
          <a:endParaRPr lang="en-US" sz="1600" dirty="0"/>
        </a:p>
      </dgm:t>
    </dgm:pt>
    <dgm:pt modelId="{60D03A52-8FB6-4849-B33F-E6C4FDD289EE}" type="parTrans" cxnId="{3B048D74-56A3-474A-95CC-991898737AF8}">
      <dgm:prSet/>
      <dgm:spPr/>
      <dgm:t>
        <a:bodyPr/>
        <a:lstStyle/>
        <a:p>
          <a:endParaRPr lang="en-US"/>
        </a:p>
      </dgm:t>
    </dgm:pt>
    <dgm:pt modelId="{239AA527-3CAF-4228-B0E4-044A4B26F50C}" type="sibTrans" cxnId="{3B048D74-56A3-474A-95CC-991898737AF8}">
      <dgm:prSet/>
      <dgm:spPr/>
      <dgm:t>
        <a:bodyPr/>
        <a:lstStyle/>
        <a:p>
          <a:endParaRPr lang="en-US"/>
        </a:p>
      </dgm:t>
    </dgm:pt>
    <dgm:pt modelId="{AAEF0BAB-3A04-41B8-803B-90F30C76E0C6}" type="pres">
      <dgm:prSet presAssocID="{41AC1121-86E1-4E6A-BAF0-A8CFFCF10263}" presName="Name0" presStyleCnt="0">
        <dgm:presLayoutVars>
          <dgm:dir/>
          <dgm:animLvl val="lvl"/>
          <dgm:resizeHandles/>
        </dgm:presLayoutVars>
      </dgm:prSet>
      <dgm:spPr/>
      <dgm:t>
        <a:bodyPr/>
        <a:lstStyle/>
        <a:p>
          <a:endParaRPr lang="en-US"/>
        </a:p>
      </dgm:t>
    </dgm:pt>
    <dgm:pt modelId="{F7AC84AA-6EE9-4CBE-AE02-B0C776420C53}" type="pres">
      <dgm:prSet presAssocID="{64CF3A20-BBB9-4BBF-8F8E-555BF431C7BE}" presName="linNode" presStyleCnt="0"/>
      <dgm:spPr/>
    </dgm:pt>
    <dgm:pt modelId="{FB1A2B01-BB25-484C-B303-7726DB1C08DE}" type="pres">
      <dgm:prSet presAssocID="{64CF3A20-BBB9-4BBF-8F8E-555BF431C7BE}" presName="parentShp" presStyleLbl="node1" presStyleIdx="0" presStyleCnt="4" custLinFactNeighborY="-2621">
        <dgm:presLayoutVars>
          <dgm:bulletEnabled val="1"/>
        </dgm:presLayoutVars>
      </dgm:prSet>
      <dgm:spPr/>
      <dgm:t>
        <a:bodyPr/>
        <a:lstStyle/>
        <a:p>
          <a:endParaRPr lang="en-US"/>
        </a:p>
      </dgm:t>
    </dgm:pt>
    <dgm:pt modelId="{3A26D227-0BDD-4667-B68B-E1EF7378422D}" type="pres">
      <dgm:prSet presAssocID="{64CF3A20-BBB9-4BBF-8F8E-555BF431C7BE}" presName="childShp" presStyleLbl="bgAccFollowNode1" presStyleIdx="0" presStyleCnt="4" custLinFactNeighborX="6696" custLinFactNeighborY="-12908">
        <dgm:presLayoutVars>
          <dgm:bulletEnabled val="1"/>
        </dgm:presLayoutVars>
      </dgm:prSet>
      <dgm:spPr/>
      <dgm:t>
        <a:bodyPr/>
        <a:lstStyle/>
        <a:p>
          <a:endParaRPr lang="en-US"/>
        </a:p>
      </dgm:t>
    </dgm:pt>
    <dgm:pt modelId="{471927E3-CAF9-4A57-922B-801BCE7408BF}" type="pres">
      <dgm:prSet presAssocID="{1B49A28F-ADB6-45AB-8495-6557227C3103}" presName="spacing" presStyleCnt="0"/>
      <dgm:spPr/>
    </dgm:pt>
    <dgm:pt modelId="{72244869-E326-4800-9D6D-5F70CAD7ED14}" type="pres">
      <dgm:prSet presAssocID="{D7FBF792-F6C0-4F15-8350-432D071A369E}" presName="linNode" presStyleCnt="0"/>
      <dgm:spPr/>
    </dgm:pt>
    <dgm:pt modelId="{D62561CF-DB2C-4F43-9F14-1B6F609CE3B2}" type="pres">
      <dgm:prSet presAssocID="{D7FBF792-F6C0-4F15-8350-432D071A369E}" presName="parentShp" presStyleLbl="node1" presStyleIdx="1" presStyleCnt="4" custScaleY="153026" custLinFactNeighborX="0">
        <dgm:presLayoutVars>
          <dgm:bulletEnabled val="1"/>
        </dgm:presLayoutVars>
      </dgm:prSet>
      <dgm:spPr/>
      <dgm:t>
        <a:bodyPr/>
        <a:lstStyle/>
        <a:p>
          <a:endParaRPr lang="en-US"/>
        </a:p>
      </dgm:t>
    </dgm:pt>
    <dgm:pt modelId="{45423027-9542-4A12-BB11-2758EBA46B08}" type="pres">
      <dgm:prSet presAssocID="{D7FBF792-F6C0-4F15-8350-432D071A369E}" presName="childShp" presStyleLbl="bgAccFollowNode1" presStyleIdx="1" presStyleCnt="4" custScaleY="153524">
        <dgm:presLayoutVars>
          <dgm:bulletEnabled val="1"/>
        </dgm:presLayoutVars>
      </dgm:prSet>
      <dgm:spPr/>
      <dgm:t>
        <a:bodyPr/>
        <a:lstStyle/>
        <a:p>
          <a:endParaRPr lang="en-US"/>
        </a:p>
      </dgm:t>
    </dgm:pt>
    <dgm:pt modelId="{F4440877-85C1-43AA-90A9-DEFE20263602}" type="pres">
      <dgm:prSet presAssocID="{3ADC0A9C-A56F-4DD2-AE46-44D19188A05B}" presName="spacing" presStyleCnt="0"/>
      <dgm:spPr/>
    </dgm:pt>
    <dgm:pt modelId="{D6CDC67F-0901-4F24-97A1-85AC5402B411}" type="pres">
      <dgm:prSet presAssocID="{10051EA3-0260-4A7C-AD15-1A2EA7DB77C4}" presName="linNode" presStyleCnt="0"/>
      <dgm:spPr/>
    </dgm:pt>
    <dgm:pt modelId="{FBC4BCDA-D69C-4418-BBA4-0B14F3676260}" type="pres">
      <dgm:prSet presAssocID="{10051EA3-0260-4A7C-AD15-1A2EA7DB77C4}" presName="parentShp" presStyleLbl="node1" presStyleIdx="2" presStyleCnt="4">
        <dgm:presLayoutVars>
          <dgm:bulletEnabled val="1"/>
        </dgm:presLayoutVars>
      </dgm:prSet>
      <dgm:spPr/>
      <dgm:t>
        <a:bodyPr/>
        <a:lstStyle/>
        <a:p>
          <a:endParaRPr lang="en-US"/>
        </a:p>
      </dgm:t>
    </dgm:pt>
    <dgm:pt modelId="{6A262084-B4C2-4156-9A1B-B0D95DD3EFF8}" type="pres">
      <dgm:prSet presAssocID="{10051EA3-0260-4A7C-AD15-1A2EA7DB77C4}" presName="childShp" presStyleLbl="bgAccFollowNode1" presStyleIdx="2" presStyleCnt="4">
        <dgm:presLayoutVars>
          <dgm:bulletEnabled val="1"/>
        </dgm:presLayoutVars>
      </dgm:prSet>
      <dgm:spPr/>
      <dgm:t>
        <a:bodyPr/>
        <a:lstStyle/>
        <a:p>
          <a:endParaRPr lang="en-US"/>
        </a:p>
      </dgm:t>
    </dgm:pt>
    <dgm:pt modelId="{410D48A9-062A-4B70-BC23-404E05FF68CE}" type="pres">
      <dgm:prSet presAssocID="{79D8EA27-4337-4597-A338-2D94EB74D729}" presName="spacing" presStyleCnt="0"/>
      <dgm:spPr/>
    </dgm:pt>
    <dgm:pt modelId="{A90333BA-69BD-420B-A5EC-EDC541B78F14}" type="pres">
      <dgm:prSet presAssocID="{FACB66E9-C9EA-4D8E-9148-DB534F38186C}" presName="linNode" presStyleCnt="0"/>
      <dgm:spPr/>
    </dgm:pt>
    <dgm:pt modelId="{9EA5817E-1E1D-4968-8B5D-F3379070C603}" type="pres">
      <dgm:prSet presAssocID="{FACB66E9-C9EA-4D8E-9148-DB534F38186C}" presName="parentShp" presStyleLbl="node1" presStyleIdx="3" presStyleCnt="4">
        <dgm:presLayoutVars>
          <dgm:bulletEnabled val="1"/>
        </dgm:presLayoutVars>
      </dgm:prSet>
      <dgm:spPr/>
      <dgm:t>
        <a:bodyPr/>
        <a:lstStyle/>
        <a:p>
          <a:endParaRPr lang="en-US"/>
        </a:p>
      </dgm:t>
    </dgm:pt>
    <dgm:pt modelId="{630A11F9-869C-49F3-B7C3-8C2496D52D10}" type="pres">
      <dgm:prSet presAssocID="{FACB66E9-C9EA-4D8E-9148-DB534F38186C}" presName="childShp" presStyleLbl="bgAccFollowNode1" presStyleIdx="3" presStyleCnt="4">
        <dgm:presLayoutVars>
          <dgm:bulletEnabled val="1"/>
        </dgm:presLayoutVars>
      </dgm:prSet>
      <dgm:spPr/>
      <dgm:t>
        <a:bodyPr/>
        <a:lstStyle/>
        <a:p>
          <a:endParaRPr lang="en-US"/>
        </a:p>
      </dgm:t>
    </dgm:pt>
  </dgm:ptLst>
  <dgm:cxnLst>
    <dgm:cxn modelId="{3B048D74-56A3-474A-95CC-991898737AF8}" srcId="{FACB66E9-C9EA-4D8E-9148-DB534F38186C}" destId="{D0C0BEE0-D540-43F0-99B1-16638D35BB48}" srcOrd="1" destOrd="0" parTransId="{60D03A52-8FB6-4849-B33F-E6C4FDD289EE}" sibTransId="{239AA527-3CAF-4228-B0E4-044A4B26F50C}"/>
    <dgm:cxn modelId="{41A2F11F-1941-4B8F-9504-397C26086C04}" type="presOf" srcId="{D0C0BEE0-D540-43F0-99B1-16638D35BB48}" destId="{630A11F9-869C-49F3-B7C3-8C2496D52D10}" srcOrd="0" destOrd="1" presId="urn:microsoft.com/office/officeart/2005/8/layout/vList6"/>
    <dgm:cxn modelId="{5FBFE844-72B0-4335-AF70-290F4A408110}" type="presOf" srcId="{C6089B5A-1D55-4985-92D9-D6C49B7C134A}" destId="{6A262084-B4C2-4156-9A1B-B0D95DD3EFF8}" srcOrd="0" destOrd="0" presId="urn:microsoft.com/office/officeart/2005/8/layout/vList6"/>
    <dgm:cxn modelId="{07DAE8FE-256F-4E0C-BED8-F46A8A425445}" srcId="{FACB66E9-C9EA-4D8E-9148-DB534F38186C}" destId="{AD2ADC19-4269-4FBB-AA49-1C4B14B293E4}" srcOrd="0" destOrd="0" parTransId="{E01F3AF6-171A-49DA-B665-A7A2D3C8D692}" sibTransId="{3925A5F1-63F4-4314-B5B5-ADD7CC66E56F}"/>
    <dgm:cxn modelId="{AD892DBE-CC18-4614-9BC9-EC0264140E29}" srcId="{10051EA3-0260-4A7C-AD15-1A2EA7DB77C4}" destId="{688055C7-EE64-4E91-A32E-56B03594F6A0}" srcOrd="1" destOrd="0" parTransId="{9DFA423D-2631-43C6-BAF8-1CA7353086F8}" sibTransId="{CE17012E-527D-4351-94E5-FFA50D4E2E7A}"/>
    <dgm:cxn modelId="{E4BF50A2-3F0C-415C-B63F-19E54A618042}" srcId="{41AC1121-86E1-4E6A-BAF0-A8CFFCF10263}" destId="{64CF3A20-BBB9-4BBF-8F8E-555BF431C7BE}" srcOrd="0" destOrd="0" parTransId="{8C4470AE-2C77-425F-BEE7-8F5C1B45D63C}" sibTransId="{1B49A28F-ADB6-45AB-8495-6557227C3103}"/>
    <dgm:cxn modelId="{BE3BAFE5-0C9E-453C-8EBC-A331D395E8C4}" type="presOf" srcId="{18087184-E4E2-4C05-954E-25565A91EFBA}" destId="{630A11F9-869C-49F3-B7C3-8C2496D52D10}" srcOrd="0" destOrd="2" presId="urn:microsoft.com/office/officeart/2005/8/layout/vList6"/>
    <dgm:cxn modelId="{710E89C0-2A76-423D-ABF0-A0CDE1978CE8}" type="presOf" srcId="{6BFF160D-49AD-4371-BD99-9CA6E6445CA7}" destId="{3A26D227-0BDD-4667-B68B-E1EF7378422D}" srcOrd="0" destOrd="1" presId="urn:microsoft.com/office/officeart/2005/8/layout/vList6"/>
    <dgm:cxn modelId="{ED8041C6-835A-4E6A-8907-F57FB0A9473B}" type="presOf" srcId="{64CF3A20-BBB9-4BBF-8F8E-555BF431C7BE}" destId="{FB1A2B01-BB25-484C-B303-7726DB1C08DE}" srcOrd="0" destOrd="0" presId="urn:microsoft.com/office/officeart/2005/8/layout/vList6"/>
    <dgm:cxn modelId="{A24F797A-93C3-45E3-91EF-2DD574D6AD4F}" type="presOf" srcId="{41AC1121-86E1-4E6A-BAF0-A8CFFCF10263}" destId="{AAEF0BAB-3A04-41B8-803B-90F30C76E0C6}" srcOrd="0" destOrd="0" presId="urn:microsoft.com/office/officeart/2005/8/layout/vList6"/>
    <dgm:cxn modelId="{CD732DF4-BBBC-4480-87F2-EFB6E04BEB9C}" srcId="{FACB66E9-C9EA-4D8E-9148-DB534F38186C}" destId="{18087184-E4E2-4C05-954E-25565A91EFBA}" srcOrd="2" destOrd="0" parTransId="{A687F056-68BA-4CD8-879E-E6A09036BEC1}" sibTransId="{730E6A8E-A2D9-4FC0-B60E-68F33920D831}"/>
    <dgm:cxn modelId="{1297271A-FFF3-4759-9178-6F88DCDB391A}" srcId="{41AC1121-86E1-4E6A-BAF0-A8CFFCF10263}" destId="{FACB66E9-C9EA-4D8E-9148-DB534F38186C}" srcOrd="3" destOrd="0" parTransId="{28828AFF-75F0-42C0-9E63-8BCEDFE13508}" sibTransId="{59E176B2-DAE6-4AF8-863A-0B8A5C1F065C}"/>
    <dgm:cxn modelId="{56A4F5FD-FEA1-4684-B78A-FE10195A4164}" type="presOf" srcId="{688055C7-EE64-4E91-A32E-56B03594F6A0}" destId="{6A262084-B4C2-4156-9A1B-B0D95DD3EFF8}" srcOrd="0" destOrd="1" presId="urn:microsoft.com/office/officeart/2005/8/layout/vList6"/>
    <dgm:cxn modelId="{B0AA78A0-FE02-48B3-A135-C31EBC8CB527}" type="presOf" srcId="{2B61C4B7-0595-42D4-B211-D3D276EB0C21}" destId="{45423027-9542-4A12-BB11-2758EBA46B08}" srcOrd="0" destOrd="1" presId="urn:microsoft.com/office/officeart/2005/8/layout/vList6"/>
    <dgm:cxn modelId="{88CC1B0F-E759-423C-8BF6-A37EA9CE47E1}" type="presOf" srcId="{9F8050E8-82E5-4C81-B6F8-670FB0D69735}" destId="{3A26D227-0BDD-4667-B68B-E1EF7378422D}" srcOrd="0" destOrd="0" presId="urn:microsoft.com/office/officeart/2005/8/layout/vList6"/>
    <dgm:cxn modelId="{B3C7D096-156D-486F-9B2F-F4D5C3A367D0}" srcId="{10051EA3-0260-4A7C-AD15-1A2EA7DB77C4}" destId="{C6089B5A-1D55-4985-92D9-D6C49B7C134A}" srcOrd="0" destOrd="0" parTransId="{5C5B0A0F-CE1A-4169-8BD4-5BFFB405199B}" sibTransId="{74EE2AFB-2DBD-4B96-A7F4-18BF5B35FD9D}"/>
    <dgm:cxn modelId="{D68D41B3-0630-4E9E-8A94-0B0D92107C4C}" srcId="{64CF3A20-BBB9-4BBF-8F8E-555BF431C7BE}" destId="{9F8050E8-82E5-4C81-B6F8-670FB0D69735}" srcOrd="0" destOrd="0" parTransId="{D0BE5FDC-18D7-4EC7-949B-37D8B60AD9DF}" sibTransId="{9E112717-2DF5-46DD-817F-2E651FBA891B}"/>
    <dgm:cxn modelId="{78B1B485-7C5D-4F28-986F-078FE9C10A45}" srcId="{41AC1121-86E1-4E6A-BAF0-A8CFFCF10263}" destId="{10051EA3-0260-4A7C-AD15-1A2EA7DB77C4}" srcOrd="2" destOrd="0" parTransId="{515E4FD0-AB70-4678-B090-4EC8F2854015}" sibTransId="{79D8EA27-4337-4597-A338-2D94EB74D729}"/>
    <dgm:cxn modelId="{2873BBF6-EC79-4CFD-A884-CF1624244020}" srcId="{D7FBF792-F6C0-4F15-8350-432D071A369E}" destId="{BE6EA8EE-B665-4F20-9011-914C2C52C28F}" srcOrd="0" destOrd="0" parTransId="{0DCD4F49-1B14-4904-8E19-FDBB7AD84E11}" sibTransId="{98BEC514-8362-4AAD-92E2-C8106A52F1DF}"/>
    <dgm:cxn modelId="{9E3E92FF-2BD8-4AF6-A4A1-037F6100521F}" srcId="{64CF3A20-BBB9-4BBF-8F8E-555BF431C7BE}" destId="{6BFF160D-49AD-4371-BD99-9CA6E6445CA7}" srcOrd="1" destOrd="0" parTransId="{CD143128-CED5-465A-BB29-E0916DC5B97D}" sibTransId="{1AE4488F-E3EF-4755-95C2-948041E53EDB}"/>
    <dgm:cxn modelId="{D6A7FA29-CF40-45AF-9365-556B701DE923}" srcId="{41AC1121-86E1-4E6A-BAF0-A8CFFCF10263}" destId="{D7FBF792-F6C0-4F15-8350-432D071A369E}" srcOrd="1" destOrd="0" parTransId="{3BC89DCC-A10A-4E57-A858-E3EC8AD65599}" sibTransId="{3ADC0A9C-A56F-4DD2-AE46-44D19188A05B}"/>
    <dgm:cxn modelId="{3B6708E7-3278-40DF-A99B-BA46BEFA9127}" type="presOf" srcId="{FACB66E9-C9EA-4D8E-9148-DB534F38186C}" destId="{9EA5817E-1E1D-4968-8B5D-F3379070C603}" srcOrd="0" destOrd="0" presId="urn:microsoft.com/office/officeart/2005/8/layout/vList6"/>
    <dgm:cxn modelId="{AFBF1BAA-60D0-4CDF-AC9C-AB41514793DC}" srcId="{D7FBF792-F6C0-4F15-8350-432D071A369E}" destId="{2B61C4B7-0595-42D4-B211-D3D276EB0C21}" srcOrd="1" destOrd="0" parTransId="{28C0B230-84A4-45FE-AD88-26D0FAF97F63}" sibTransId="{CC4BADE2-370B-4B3A-A116-672311F78EEF}"/>
    <dgm:cxn modelId="{63146B62-8351-47C6-8EEE-7D7F98DADA5C}" type="presOf" srcId="{BE6EA8EE-B665-4F20-9011-914C2C52C28F}" destId="{45423027-9542-4A12-BB11-2758EBA46B08}" srcOrd="0" destOrd="0" presId="urn:microsoft.com/office/officeart/2005/8/layout/vList6"/>
    <dgm:cxn modelId="{B7995FD4-4B64-4BE2-823F-1E6BB792D878}" type="presOf" srcId="{D7FBF792-F6C0-4F15-8350-432D071A369E}" destId="{D62561CF-DB2C-4F43-9F14-1B6F609CE3B2}" srcOrd="0" destOrd="0" presId="urn:microsoft.com/office/officeart/2005/8/layout/vList6"/>
    <dgm:cxn modelId="{0CB75909-5717-4196-BF8A-869F106F7979}" type="presOf" srcId="{10051EA3-0260-4A7C-AD15-1A2EA7DB77C4}" destId="{FBC4BCDA-D69C-4418-BBA4-0B14F3676260}" srcOrd="0" destOrd="0" presId="urn:microsoft.com/office/officeart/2005/8/layout/vList6"/>
    <dgm:cxn modelId="{4D2D4068-0970-404D-B750-22F021625AC4}" type="presOf" srcId="{AD2ADC19-4269-4FBB-AA49-1C4B14B293E4}" destId="{630A11F9-869C-49F3-B7C3-8C2496D52D10}" srcOrd="0" destOrd="0" presId="urn:microsoft.com/office/officeart/2005/8/layout/vList6"/>
    <dgm:cxn modelId="{DD3D736E-58B7-48DF-878C-18B29FB19803}" type="presParOf" srcId="{AAEF0BAB-3A04-41B8-803B-90F30C76E0C6}" destId="{F7AC84AA-6EE9-4CBE-AE02-B0C776420C53}" srcOrd="0" destOrd="0" presId="urn:microsoft.com/office/officeart/2005/8/layout/vList6"/>
    <dgm:cxn modelId="{B3858BE1-010A-4619-9E54-173006C982E6}" type="presParOf" srcId="{F7AC84AA-6EE9-4CBE-AE02-B0C776420C53}" destId="{FB1A2B01-BB25-484C-B303-7726DB1C08DE}" srcOrd="0" destOrd="0" presId="urn:microsoft.com/office/officeart/2005/8/layout/vList6"/>
    <dgm:cxn modelId="{5135D0E5-77DE-4E80-AB9F-6283790654BC}" type="presParOf" srcId="{F7AC84AA-6EE9-4CBE-AE02-B0C776420C53}" destId="{3A26D227-0BDD-4667-B68B-E1EF7378422D}" srcOrd="1" destOrd="0" presId="urn:microsoft.com/office/officeart/2005/8/layout/vList6"/>
    <dgm:cxn modelId="{535CC1D1-B62B-4280-BB85-18E48DE1C566}" type="presParOf" srcId="{AAEF0BAB-3A04-41B8-803B-90F30C76E0C6}" destId="{471927E3-CAF9-4A57-922B-801BCE7408BF}" srcOrd="1" destOrd="0" presId="urn:microsoft.com/office/officeart/2005/8/layout/vList6"/>
    <dgm:cxn modelId="{FDDD33C4-DB2D-4F7B-B848-24B00CF84CF2}" type="presParOf" srcId="{AAEF0BAB-3A04-41B8-803B-90F30C76E0C6}" destId="{72244869-E326-4800-9D6D-5F70CAD7ED14}" srcOrd="2" destOrd="0" presId="urn:microsoft.com/office/officeart/2005/8/layout/vList6"/>
    <dgm:cxn modelId="{CAE75E9E-123E-48A1-98BC-BA802D6EF308}" type="presParOf" srcId="{72244869-E326-4800-9D6D-5F70CAD7ED14}" destId="{D62561CF-DB2C-4F43-9F14-1B6F609CE3B2}" srcOrd="0" destOrd="0" presId="urn:microsoft.com/office/officeart/2005/8/layout/vList6"/>
    <dgm:cxn modelId="{0955C518-E965-491A-AABC-79F0704BBFED}" type="presParOf" srcId="{72244869-E326-4800-9D6D-5F70CAD7ED14}" destId="{45423027-9542-4A12-BB11-2758EBA46B08}" srcOrd="1" destOrd="0" presId="urn:microsoft.com/office/officeart/2005/8/layout/vList6"/>
    <dgm:cxn modelId="{BD43AFE5-7F7A-497F-AC01-F7E0F22146ED}" type="presParOf" srcId="{AAEF0BAB-3A04-41B8-803B-90F30C76E0C6}" destId="{F4440877-85C1-43AA-90A9-DEFE20263602}" srcOrd="3" destOrd="0" presId="urn:microsoft.com/office/officeart/2005/8/layout/vList6"/>
    <dgm:cxn modelId="{3FDFACBC-9F28-4E73-82BB-EB6720D9ED7D}" type="presParOf" srcId="{AAEF0BAB-3A04-41B8-803B-90F30C76E0C6}" destId="{D6CDC67F-0901-4F24-97A1-85AC5402B411}" srcOrd="4" destOrd="0" presId="urn:microsoft.com/office/officeart/2005/8/layout/vList6"/>
    <dgm:cxn modelId="{CA5869DF-DFF8-4DD5-9DCD-CFF941016626}" type="presParOf" srcId="{D6CDC67F-0901-4F24-97A1-85AC5402B411}" destId="{FBC4BCDA-D69C-4418-BBA4-0B14F3676260}" srcOrd="0" destOrd="0" presId="urn:microsoft.com/office/officeart/2005/8/layout/vList6"/>
    <dgm:cxn modelId="{2C193D65-1A84-4B2B-8085-D2B369B887DC}" type="presParOf" srcId="{D6CDC67F-0901-4F24-97A1-85AC5402B411}" destId="{6A262084-B4C2-4156-9A1B-B0D95DD3EFF8}" srcOrd="1" destOrd="0" presId="urn:microsoft.com/office/officeart/2005/8/layout/vList6"/>
    <dgm:cxn modelId="{A0B3FE3D-C61A-446C-9711-ACA0E5BE5ECD}" type="presParOf" srcId="{AAEF0BAB-3A04-41B8-803B-90F30C76E0C6}" destId="{410D48A9-062A-4B70-BC23-404E05FF68CE}" srcOrd="5" destOrd="0" presId="urn:microsoft.com/office/officeart/2005/8/layout/vList6"/>
    <dgm:cxn modelId="{9F1C7301-6A5B-4848-BE7C-429B8F298E14}" type="presParOf" srcId="{AAEF0BAB-3A04-41B8-803B-90F30C76E0C6}" destId="{A90333BA-69BD-420B-A5EC-EDC541B78F14}" srcOrd="6" destOrd="0" presId="urn:microsoft.com/office/officeart/2005/8/layout/vList6"/>
    <dgm:cxn modelId="{E727ED75-9491-4A23-AA0E-743D7B5AD2A6}" type="presParOf" srcId="{A90333BA-69BD-420B-A5EC-EDC541B78F14}" destId="{9EA5817E-1E1D-4968-8B5D-F3379070C603}" srcOrd="0" destOrd="0" presId="urn:microsoft.com/office/officeart/2005/8/layout/vList6"/>
    <dgm:cxn modelId="{0446883B-DC75-46CF-9FF0-149D9BDF84A8}" type="presParOf" srcId="{A90333BA-69BD-420B-A5EC-EDC541B78F14}" destId="{630A11F9-869C-49F3-B7C3-8C2496D52D10}" srcOrd="1" destOrd="0" presId="urn:microsoft.com/office/officeart/2005/8/layout/vList6"/>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26D227-0BDD-4667-B68B-E1EF7378422D}">
      <dsp:nvSpPr>
        <dsp:cNvPr id="0" name=""/>
        <dsp:cNvSpPr/>
      </dsp:nvSpPr>
      <dsp:spPr>
        <a:xfrm>
          <a:off x="3413760" y="0"/>
          <a:ext cx="5120640" cy="630287"/>
        </a:xfrm>
        <a:prstGeom prst="rightArrow">
          <a:avLst>
            <a:gd name="adj1" fmla="val 75000"/>
            <a:gd name="adj2" fmla="val 50000"/>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smtClean="0"/>
            <a:t>Các</a:t>
          </a:r>
          <a:r>
            <a:rPr lang="en-US" sz="1600" kern="1200" dirty="0" smtClean="0"/>
            <a:t> </a:t>
          </a:r>
          <a:r>
            <a:rPr lang="en-US" sz="1600" kern="1200" dirty="0" err="1" smtClean="0"/>
            <a:t>khái</a:t>
          </a:r>
          <a:r>
            <a:rPr lang="en-US" sz="1600" kern="1200" dirty="0" smtClean="0"/>
            <a:t> </a:t>
          </a:r>
          <a:r>
            <a:rPr lang="en-US" sz="1600" kern="1200" dirty="0" err="1" smtClean="0"/>
            <a:t>niệm</a:t>
          </a:r>
          <a:endParaRPr lang="en-US" sz="1600" kern="1200" dirty="0"/>
        </a:p>
        <a:p>
          <a:pPr marL="171450" lvl="1" indent="-171450" algn="l" defTabSz="711200">
            <a:lnSpc>
              <a:spcPct val="90000"/>
            </a:lnSpc>
            <a:spcBef>
              <a:spcPct val="0"/>
            </a:spcBef>
            <a:spcAft>
              <a:spcPct val="15000"/>
            </a:spcAft>
            <a:buChar char="••"/>
          </a:pPr>
          <a:r>
            <a:rPr lang="en-US" sz="1600" kern="1200" dirty="0" err="1" smtClean="0"/>
            <a:t>Đặc</a:t>
          </a:r>
          <a:r>
            <a:rPr lang="en-US" sz="1600" kern="1200" dirty="0" smtClean="0"/>
            <a:t> </a:t>
          </a:r>
          <a:r>
            <a:rPr lang="en-US" sz="1600" kern="1200" dirty="0" err="1" smtClean="0"/>
            <a:t>điểm,tác</a:t>
          </a:r>
          <a:r>
            <a:rPr lang="en-US" sz="1600" kern="1200" dirty="0" smtClean="0"/>
            <a:t> </a:t>
          </a:r>
          <a:r>
            <a:rPr lang="en-US" sz="1600" kern="1200" dirty="0" err="1" smtClean="0"/>
            <a:t>dụng,ưu</a:t>
          </a:r>
          <a:r>
            <a:rPr lang="en-US" sz="1600" kern="1200" dirty="0" smtClean="0"/>
            <a:t> </a:t>
          </a:r>
          <a:r>
            <a:rPr lang="en-US" sz="1600" kern="1200" dirty="0" err="1" smtClean="0"/>
            <a:t>nhược</a:t>
          </a:r>
          <a:r>
            <a:rPr lang="en-US" sz="1600" kern="1200" dirty="0" smtClean="0"/>
            <a:t> </a:t>
          </a:r>
          <a:r>
            <a:rPr lang="en-US" sz="1600" kern="1200" dirty="0" err="1" smtClean="0"/>
            <a:t>điểm</a:t>
          </a:r>
          <a:r>
            <a:rPr lang="en-US" sz="1600" kern="1200" dirty="0" smtClean="0"/>
            <a:t> </a:t>
          </a:r>
          <a:r>
            <a:rPr lang="en-US" sz="1600" kern="1200" dirty="0" err="1" smtClean="0"/>
            <a:t>của</a:t>
          </a:r>
          <a:r>
            <a:rPr lang="en-US" sz="1600" kern="1200" dirty="0" smtClean="0"/>
            <a:t> </a:t>
          </a:r>
          <a:r>
            <a:rPr lang="en-US" sz="1600" kern="1200" dirty="0" err="1" smtClean="0"/>
            <a:t>từng</a:t>
          </a:r>
          <a:r>
            <a:rPr lang="en-US" sz="1600" kern="1200" dirty="0" smtClean="0"/>
            <a:t> </a:t>
          </a:r>
          <a:r>
            <a:rPr lang="en-US" sz="1600" kern="1200" dirty="0" err="1" smtClean="0"/>
            <a:t>loại</a:t>
          </a:r>
          <a:endParaRPr lang="en-US" sz="1600" kern="1200" dirty="0"/>
        </a:p>
      </dsp:txBody>
      <dsp:txXfrm>
        <a:off x="3413760" y="78786"/>
        <a:ext cx="4884282" cy="472715"/>
      </dsp:txXfrm>
    </dsp:sp>
    <dsp:sp modelId="{FB1A2B01-BB25-484C-B303-7726DB1C08DE}">
      <dsp:nvSpPr>
        <dsp:cNvPr id="0" name=""/>
        <dsp:cNvSpPr/>
      </dsp:nvSpPr>
      <dsp:spPr>
        <a:xfrm>
          <a:off x="0" y="0"/>
          <a:ext cx="3413760" cy="6302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smtClean="0"/>
            <a:t>Truyền</a:t>
          </a:r>
          <a:r>
            <a:rPr lang="en-US" sz="2400" kern="1200" dirty="0" smtClean="0"/>
            <a:t> </a:t>
          </a:r>
          <a:r>
            <a:rPr lang="en-US" sz="2400" kern="1200" dirty="0" err="1" smtClean="0"/>
            <a:t>thông</a:t>
          </a:r>
          <a:r>
            <a:rPr lang="en-US" sz="2400" kern="1200" dirty="0" smtClean="0"/>
            <a:t> </a:t>
          </a:r>
          <a:r>
            <a:rPr lang="en-US" sz="2400" kern="1200" dirty="0" err="1" smtClean="0"/>
            <a:t>đại</a:t>
          </a:r>
          <a:r>
            <a:rPr lang="en-US" sz="2400" kern="1200" dirty="0" smtClean="0"/>
            <a:t> </a:t>
          </a:r>
          <a:r>
            <a:rPr lang="en-US" sz="2400" kern="1200" dirty="0" err="1" smtClean="0"/>
            <a:t>chúng</a:t>
          </a:r>
          <a:endParaRPr lang="en-US" sz="2400" kern="1200" dirty="0"/>
        </a:p>
      </dsp:txBody>
      <dsp:txXfrm>
        <a:off x="30768" y="30768"/>
        <a:ext cx="3352224" cy="568751"/>
      </dsp:txXfrm>
    </dsp:sp>
    <dsp:sp modelId="{45423027-9542-4A12-BB11-2758EBA46B08}">
      <dsp:nvSpPr>
        <dsp:cNvPr id="0" name=""/>
        <dsp:cNvSpPr/>
      </dsp:nvSpPr>
      <dsp:spPr>
        <a:xfrm>
          <a:off x="3414593" y="693521"/>
          <a:ext cx="5115639" cy="967641"/>
        </a:xfrm>
        <a:prstGeom prst="rightArrow">
          <a:avLst>
            <a:gd name="adj1" fmla="val 75000"/>
            <a:gd name="adj2" fmla="val 50000"/>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smtClean="0"/>
            <a:t>Khái</a:t>
          </a:r>
          <a:r>
            <a:rPr lang="en-US" sz="1600" kern="1200" dirty="0" smtClean="0"/>
            <a:t> </a:t>
          </a:r>
          <a:r>
            <a:rPr lang="en-US" sz="1600" kern="1200" dirty="0" err="1" smtClean="0"/>
            <a:t>niệm</a:t>
          </a:r>
          <a:endParaRPr lang="en-US" sz="1600" kern="1200" dirty="0"/>
        </a:p>
        <a:p>
          <a:pPr marL="171450" lvl="1" indent="-171450" algn="l" defTabSz="711200">
            <a:lnSpc>
              <a:spcPct val="90000"/>
            </a:lnSpc>
            <a:spcBef>
              <a:spcPct val="0"/>
            </a:spcBef>
            <a:spcAft>
              <a:spcPct val="15000"/>
            </a:spcAft>
            <a:buChar char="••"/>
          </a:pPr>
          <a:r>
            <a:rPr lang="en-US" sz="1600" kern="1200" dirty="0" err="1" smtClean="0"/>
            <a:t>Quá</a:t>
          </a:r>
          <a:r>
            <a:rPr lang="en-US" sz="1600" kern="1200" dirty="0" smtClean="0"/>
            <a:t> </a:t>
          </a:r>
          <a:r>
            <a:rPr lang="en-US" sz="1600" kern="1200" dirty="0" err="1" smtClean="0"/>
            <a:t>trình</a:t>
          </a:r>
          <a:r>
            <a:rPr lang="en-US" sz="1600" kern="1200" dirty="0" smtClean="0"/>
            <a:t> </a:t>
          </a:r>
          <a:r>
            <a:rPr lang="en-US" sz="1600" kern="1200" dirty="0" err="1" smtClean="0"/>
            <a:t>hình</a:t>
          </a:r>
          <a:r>
            <a:rPr lang="en-US" sz="1600" kern="1200" dirty="0" smtClean="0"/>
            <a:t> </a:t>
          </a:r>
          <a:r>
            <a:rPr lang="en-US" sz="1600" kern="1200" dirty="0" err="1" smtClean="0"/>
            <a:t>thành</a:t>
          </a:r>
          <a:r>
            <a:rPr lang="en-US" sz="1600" kern="1200" dirty="0" smtClean="0"/>
            <a:t> </a:t>
          </a:r>
          <a:r>
            <a:rPr lang="en-US" sz="1600" kern="1200" dirty="0" err="1" smtClean="0"/>
            <a:t>và</a:t>
          </a:r>
          <a:r>
            <a:rPr lang="en-US" sz="1600" kern="1200" dirty="0" smtClean="0"/>
            <a:t> </a:t>
          </a:r>
          <a:r>
            <a:rPr lang="en-US" sz="1600" kern="1200" dirty="0" err="1" smtClean="0"/>
            <a:t>các</a:t>
          </a:r>
          <a:r>
            <a:rPr lang="en-US" sz="1600" kern="1200" dirty="0" smtClean="0"/>
            <a:t> </a:t>
          </a:r>
          <a:r>
            <a:rPr lang="en-US" sz="1600" kern="1200" dirty="0" err="1" smtClean="0"/>
            <a:t>yếu</a:t>
          </a:r>
          <a:r>
            <a:rPr lang="en-US" sz="1600" kern="1200" dirty="0" smtClean="0"/>
            <a:t> </a:t>
          </a:r>
          <a:r>
            <a:rPr lang="en-US" sz="1600" kern="1200" dirty="0" err="1" smtClean="0"/>
            <a:t>tố</a:t>
          </a:r>
          <a:r>
            <a:rPr lang="en-US" sz="1600" kern="1200" dirty="0" smtClean="0"/>
            <a:t> </a:t>
          </a:r>
          <a:r>
            <a:rPr lang="en-US" sz="1600" kern="1200" dirty="0" err="1" smtClean="0"/>
            <a:t>ảnh</a:t>
          </a:r>
          <a:r>
            <a:rPr lang="en-US" sz="1600" kern="1200" dirty="0" smtClean="0"/>
            <a:t> </a:t>
          </a:r>
          <a:r>
            <a:rPr lang="en-US" sz="1600" kern="1200" dirty="0" err="1" smtClean="0"/>
            <a:t>hưởng</a:t>
          </a:r>
          <a:r>
            <a:rPr lang="en-US" sz="1600" kern="1200" dirty="0" smtClean="0"/>
            <a:t> </a:t>
          </a:r>
          <a:r>
            <a:rPr lang="en-US" sz="1600" kern="1200" dirty="0" err="1" smtClean="0"/>
            <a:t>dư</a:t>
          </a:r>
          <a:r>
            <a:rPr lang="en-US" sz="1600" kern="1200" dirty="0" smtClean="0"/>
            <a:t> </a:t>
          </a:r>
          <a:r>
            <a:rPr lang="en-US" sz="1600" kern="1200" dirty="0" err="1" smtClean="0"/>
            <a:t>luận</a:t>
          </a:r>
          <a:r>
            <a:rPr lang="en-US" sz="1600" kern="1200" dirty="0" smtClean="0"/>
            <a:t> </a:t>
          </a:r>
          <a:r>
            <a:rPr lang="en-US" sz="1600" kern="1200" dirty="0" err="1" smtClean="0"/>
            <a:t>xã</a:t>
          </a:r>
          <a:r>
            <a:rPr lang="en-US" sz="1600" kern="1200" dirty="0" smtClean="0"/>
            <a:t> </a:t>
          </a:r>
          <a:r>
            <a:rPr lang="en-US" sz="1600" kern="1200" dirty="0" err="1" smtClean="0"/>
            <a:t>hội</a:t>
          </a:r>
          <a:endParaRPr lang="en-US" sz="1600" kern="1200" dirty="0"/>
        </a:p>
      </dsp:txBody>
      <dsp:txXfrm>
        <a:off x="3414593" y="814476"/>
        <a:ext cx="4752774" cy="725731"/>
      </dsp:txXfrm>
    </dsp:sp>
    <dsp:sp modelId="{D62561CF-DB2C-4F43-9F14-1B6F609CE3B2}">
      <dsp:nvSpPr>
        <dsp:cNvPr id="0" name=""/>
        <dsp:cNvSpPr/>
      </dsp:nvSpPr>
      <dsp:spPr>
        <a:xfrm>
          <a:off x="4167" y="695090"/>
          <a:ext cx="3410426" cy="9645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smtClean="0"/>
            <a:t>Mối</a:t>
          </a:r>
          <a:r>
            <a:rPr lang="en-US" sz="2400" kern="1200" dirty="0" smtClean="0"/>
            <a:t> </a:t>
          </a:r>
          <a:r>
            <a:rPr lang="en-US" sz="2400" kern="1200" dirty="0" err="1" smtClean="0"/>
            <a:t>liên</a:t>
          </a:r>
          <a:r>
            <a:rPr lang="en-US" sz="2400" kern="1200" dirty="0" smtClean="0"/>
            <a:t> </a:t>
          </a:r>
          <a:r>
            <a:rPr lang="en-US" sz="2400" kern="1200" dirty="0" err="1" smtClean="0"/>
            <a:t>hệ</a:t>
          </a:r>
          <a:r>
            <a:rPr lang="en-US" sz="2400" kern="1200" dirty="0" smtClean="0"/>
            <a:t> </a:t>
          </a:r>
          <a:r>
            <a:rPr lang="en-US" sz="2400" kern="1200" dirty="0" err="1" smtClean="0"/>
            <a:t>giữa</a:t>
          </a:r>
          <a:r>
            <a:rPr lang="en-US" sz="2400" kern="1200" dirty="0" smtClean="0"/>
            <a:t> </a:t>
          </a:r>
          <a:r>
            <a:rPr lang="en-US" sz="2400" kern="1200" dirty="0" err="1" smtClean="0"/>
            <a:t>truyền</a:t>
          </a:r>
          <a:r>
            <a:rPr lang="en-US" sz="2400" kern="1200" dirty="0" smtClean="0"/>
            <a:t> </a:t>
          </a:r>
          <a:r>
            <a:rPr lang="en-US" sz="2400" kern="1200" dirty="0" err="1" smtClean="0"/>
            <a:t>thông</a:t>
          </a:r>
          <a:r>
            <a:rPr lang="en-US" sz="2400" kern="1200" dirty="0" smtClean="0"/>
            <a:t> </a:t>
          </a:r>
          <a:r>
            <a:rPr lang="en-US" sz="2400" kern="1200" dirty="0" err="1" smtClean="0"/>
            <a:t>đại</a:t>
          </a:r>
          <a:r>
            <a:rPr lang="en-US" sz="2400" kern="1200" dirty="0" smtClean="0"/>
            <a:t> </a:t>
          </a:r>
          <a:r>
            <a:rPr lang="en-US" sz="2400" kern="1200" dirty="0" err="1" smtClean="0"/>
            <a:t>chúng</a:t>
          </a:r>
          <a:r>
            <a:rPr lang="en-US" sz="2400" kern="1200" dirty="0" smtClean="0"/>
            <a:t> </a:t>
          </a:r>
          <a:r>
            <a:rPr lang="en-US" sz="2400" kern="1200" dirty="0" err="1" smtClean="0"/>
            <a:t>và</a:t>
          </a:r>
          <a:r>
            <a:rPr lang="en-US" sz="2400" kern="1200" dirty="0" smtClean="0"/>
            <a:t> </a:t>
          </a:r>
          <a:r>
            <a:rPr lang="en-US" sz="2400" kern="1200" dirty="0" err="1" smtClean="0"/>
            <a:t>dư</a:t>
          </a:r>
          <a:r>
            <a:rPr lang="en-US" sz="2400" kern="1200" dirty="0" smtClean="0"/>
            <a:t> </a:t>
          </a:r>
          <a:r>
            <a:rPr lang="en-US" sz="2400" kern="1200" dirty="0" err="1" smtClean="0"/>
            <a:t>luận</a:t>
          </a:r>
          <a:r>
            <a:rPr lang="en-US" sz="2400" kern="1200" dirty="0" smtClean="0"/>
            <a:t> </a:t>
          </a:r>
          <a:r>
            <a:rPr lang="en-US" sz="2400" kern="1200" dirty="0" err="1" smtClean="0"/>
            <a:t>xã</a:t>
          </a:r>
          <a:r>
            <a:rPr lang="en-US" sz="2400" kern="1200" dirty="0" smtClean="0"/>
            <a:t> </a:t>
          </a:r>
          <a:r>
            <a:rPr lang="en-US" sz="2400" kern="1200" dirty="0" err="1" smtClean="0"/>
            <a:t>hội</a:t>
          </a:r>
          <a:endParaRPr lang="en-US" sz="2400" kern="1200" dirty="0"/>
        </a:p>
      </dsp:txBody>
      <dsp:txXfrm>
        <a:off x="51250" y="742173"/>
        <a:ext cx="3316260" cy="870337"/>
      </dsp:txXfrm>
    </dsp:sp>
    <dsp:sp modelId="{6A262084-B4C2-4156-9A1B-B0D95DD3EFF8}">
      <dsp:nvSpPr>
        <dsp:cNvPr id="0" name=""/>
        <dsp:cNvSpPr/>
      </dsp:nvSpPr>
      <dsp:spPr>
        <a:xfrm>
          <a:off x="3413760" y="1724191"/>
          <a:ext cx="5120640" cy="630287"/>
        </a:xfrm>
        <a:prstGeom prst="rightArrow">
          <a:avLst>
            <a:gd name="adj1" fmla="val 75000"/>
            <a:gd name="adj2" fmla="val 50000"/>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smtClean="0"/>
            <a:t>Khái</a:t>
          </a:r>
          <a:r>
            <a:rPr lang="en-US" sz="1600" kern="1200" dirty="0" smtClean="0"/>
            <a:t> </a:t>
          </a:r>
          <a:r>
            <a:rPr lang="en-US" sz="1600" kern="1200" dirty="0" err="1" smtClean="0"/>
            <a:t>niệm</a:t>
          </a:r>
          <a:endParaRPr lang="en-US" sz="1600" kern="1200" dirty="0"/>
        </a:p>
        <a:p>
          <a:pPr marL="171450" lvl="1" indent="-171450" algn="l" defTabSz="711200">
            <a:lnSpc>
              <a:spcPct val="90000"/>
            </a:lnSpc>
            <a:spcBef>
              <a:spcPct val="0"/>
            </a:spcBef>
            <a:spcAft>
              <a:spcPct val="15000"/>
            </a:spcAft>
            <a:buChar char="••"/>
          </a:pPr>
          <a:r>
            <a:rPr lang="en-US" sz="1600" kern="1200" dirty="0" err="1" smtClean="0"/>
            <a:t>Phân</a:t>
          </a:r>
          <a:r>
            <a:rPr lang="en-US" sz="1600" kern="1200" dirty="0" smtClean="0"/>
            <a:t> </a:t>
          </a:r>
          <a:r>
            <a:rPr lang="en-US" sz="1600" kern="1200" dirty="0" err="1" smtClean="0"/>
            <a:t>loại</a:t>
          </a:r>
          <a:endParaRPr lang="en-US" sz="1600" kern="1200" dirty="0"/>
        </a:p>
      </dsp:txBody>
      <dsp:txXfrm>
        <a:off x="3413760" y="1802977"/>
        <a:ext cx="4884282" cy="472715"/>
      </dsp:txXfrm>
    </dsp:sp>
    <dsp:sp modelId="{FBC4BCDA-D69C-4418-BBA4-0B14F3676260}">
      <dsp:nvSpPr>
        <dsp:cNvPr id="0" name=""/>
        <dsp:cNvSpPr/>
      </dsp:nvSpPr>
      <dsp:spPr>
        <a:xfrm>
          <a:off x="0" y="1724191"/>
          <a:ext cx="3413760" cy="6302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err="1" smtClean="0"/>
            <a:t>Bạo</a:t>
          </a:r>
          <a:r>
            <a:rPr lang="en-US" sz="2400" kern="1200" dirty="0" smtClean="0"/>
            <a:t> </a:t>
          </a:r>
          <a:r>
            <a:rPr lang="en-US" sz="2400" kern="1200" dirty="0" err="1" smtClean="0"/>
            <a:t>lực</a:t>
          </a:r>
          <a:r>
            <a:rPr lang="en-US" sz="2400" kern="1200" dirty="0" smtClean="0"/>
            <a:t> </a:t>
          </a:r>
          <a:r>
            <a:rPr lang="en-US" sz="2400" kern="1200" dirty="0" err="1" smtClean="0"/>
            <a:t>xã</a:t>
          </a:r>
          <a:r>
            <a:rPr lang="en-US" sz="2400" kern="1200" dirty="0" smtClean="0"/>
            <a:t> </a:t>
          </a:r>
          <a:r>
            <a:rPr lang="en-US" sz="2400" kern="1200" dirty="0" err="1" smtClean="0"/>
            <a:t>hội</a:t>
          </a:r>
          <a:endParaRPr lang="en-US" sz="2400" kern="1200" dirty="0"/>
        </a:p>
      </dsp:txBody>
      <dsp:txXfrm>
        <a:off x="30768" y="1754959"/>
        <a:ext cx="3352224" cy="568751"/>
      </dsp:txXfrm>
    </dsp:sp>
    <dsp:sp modelId="{630A11F9-869C-49F3-B7C3-8C2496D52D10}">
      <dsp:nvSpPr>
        <dsp:cNvPr id="0" name=""/>
        <dsp:cNvSpPr/>
      </dsp:nvSpPr>
      <dsp:spPr>
        <a:xfrm>
          <a:off x="3413760" y="2417507"/>
          <a:ext cx="5120640" cy="630287"/>
        </a:xfrm>
        <a:prstGeom prst="rightArrow">
          <a:avLst>
            <a:gd name="adj1" fmla="val 75000"/>
            <a:gd name="adj2" fmla="val 50000"/>
          </a:avLst>
        </a:prstGeom>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6350" cap="flat" cmpd="sng" algn="ctr">
          <a:solidFill>
            <a:schemeClr val="accent4"/>
          </a:solidFill>
          <a:prstDash val="solid"/>
          <a:miter lim="800000"/>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kern="1200" dirty="0" err="1" smtClean="0"/>
            <a:t>Kết</a:t>
          </a:r>
          <a:r>
            <a:rPr lang="en-US" sz="1600" kern="1200" dirty="0" smtClean="0"/>
            <a:t> </a:t>
          </a:r>
          <a:r>
            <a:rPr lang="en-US" sz="1600" kern="1200" dirty="0" err="1" smtClean="0"/>
            <a:t>luận</a:t>
          </a:r>
          <a:endParaRPr lang="en-US" sz="1600" kern="1200" dirty="0"/>
        </a:p>
        <a:p>
          <a:pPr marL="171450" lvl="1" indent="-171450" algn="l" defTabSz="711200">
            <a:lnSpc>
              <a:spcPct val="90000"/>
            </a:lnSpc>
            <a:spcBef>
              <a:spcPct val="0"/>
            </a:spcBef>
            <a:spcAft>
              <a:spcPct val="15000"/>
            </a:spcAft>
            <a:buChar char="••"/>
          </a:pPr>
          <a:r>
            <a:rPr lang="en-US" sz="1600" kern="1200" dirty="0" err="1" smtClean="0"/>
            <a:t>Khẳn</a:t>
          </a:r>
          <a:r>
            <a:rPr lang="en-US" sz="1600" kern="1200" dirty="0" smtClean="0"/>
            <a:t> </a:t>
          </a:r>
          <a:r>
            <a:rPr lang="en-US" sz="1600" kern="1200" dirty="0" err="1" smtClean="0"/>
            <a:t>định</a:t>
          </a:r>
          <a:r>
            <a:rPr lang="en-US" sz="1600" kern="1200" dirty="0" smtClean="0"/>
            <a:t> </a:t>
          </a:r>
          <a:r>
            <a:rPr lang="en-US" sz="1600" kern="1200" dirty="0" err="1" smtClean="0"/>
            <a:t>quan</a:t>
          </a:r>
          <a:r>
            <a:rPr lang="en-US" sz="1600" kern="1200" dirty="0" smtClean="0"/>
            <a:t> </a:t>
          </a:r>
          <a:r>
            <a:rPr lang="en-US" sz="1600" kern="1200" dirty="0" err="1" smtClean="0"/>
            <a:t>điểm</a:t>
          </a:r>
          <a:endParaRPr lang="en-US" sz="1600" kern="1200" dirty="0"/>
        </a:p>
        <a:p>
          <a:pPr marL="171450" lvl="1" indent="-171450" algn="l" defTabSz="711200">
            <a:lnSpc>
              <a:spcPct val="90000"/>
            </a:lnSpc>
            <a:spcBef>
              <a:spcPct val="0"/>
            </a:spcBef>
            <a:spcAft>
              <a:spcPct val="15000"/>
            </a:spcAft>
            <a:buChar char="••"/>
          </a:pPr>
          <a:endParaRPr lang="en-US" sz="1600" kern="1200" dirty="0"/>
        </a:p>
      </dsp:txBody>
      <dsp:txXfrm>
        <a:off x="3413760" y="2496293"/>
        <a:ext cx="4884282" cy="472715"/>
      </dsp:txXfrm>
    </dsp:sp>
    <dsp:sp modelId="{9EA5817E-1E1D-4968-8B5D-F3379070C603}">
      <dsp:nvSpPr>
        <dsp:cNvPr id="0" name=""/>
        <dsp:cNvSpPr/>
      </dsp:nvSpPr>
      <dsp:spPr>
        <a:xfrm>
          <a:off x="0" y="2417507"/>
          <a:ext cx="3413760" cy="630287"/>
        </a:xfrm>
        <a:prstGeom prst="roundRect">
          <a:avLst/>
        </a:prstGeom>
        <a:solidFill>
          <a:schemeClr val="accent1"/>
        </a:solidFill>
        <a:ln w="19050" cap="flat" cmpd="sng" algn="ctr">
          <a:solidFill>
            <a:schemeClr val="lt1"/>
          </a:solidFill>
          <a:prstDash val="solid"/>
          <a:miter lim="800000"/>
        </a:ln>
        <a:effectLst/>
      </dsp:spPr>
      <dsp:style>
        <a:lnRef idx="3">
          <a:schemeClr val="lt1"/>
        </a:lnRef>
        <a:fillRef idx="1">
          <a:schemeClr val="accent1"/>
        </a:fillRef>
        <a:effectRef idx="1">
          <a:schemeClr val="accent1"/>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t>Ý </a:t>
          </a:r>
          <a:r>
            <a:rPr lang="en-US" sz="2400" kern="1200" dirty="0" err="1" smtClean="0"/>
            <a:t>kiến</a:t>
          </a:r>
          <a:r>
            <a:rPr lang="en-US" sz="2400" kern="1200" dirty="0" smtClean="0"/>
            <a:t> </a:t>
          </a:r>
          <a:r>
            <a:rPr lang="en-US" sz="2400" kern="1200" dirty="0" err="1" smtClean="0"/>
            <a:t>bản</a:t>
          </a:r>
          <a:r>
            <a:rPr lang="en-US" sz="2400" kern="1200" dirty="0" smtClean="0"/>
            <a:t> </a:t>
          </a:r>
          <a:r>
            <a:rPr lang="en-US" sz="2400" kern="1200" dirty="0" err="1" smtClean="0"/>
            <a:t>thân</a:t>
          </a:r>
          <a:endParaRPr lang="en-US" sz="2400" kern="1200" dirty="0"/>
        </a:p>
      </dsp:txBody>
      <dsp:txXfrm>
        <a:off x="30768" y="2448275"/>
        <a:ext cx="3352224" cy="568751"/>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41AA41-BF29-441C-B026-0DF24CA4D71E}" type="datetimeFigureOut">
              <a:rPr lang="en-US" smtClean="0"/>
              <a:pPr/>
              <a:t>4/12/2014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C6EE7A-2F47-43A5-8A75-31E6B35DE4A6}" type="slidenum">
              <a:rPr lang="en-US" smtClean="0"/>
              <a:pPr/>
              <a:t>‹#›</a:t>
            </a:fld>
            <a:endParaRPr lang="en-US"/>
          </a:p>
        </p:txBody>
      </p:sp>
    </p:spTree>
    <p:extLst>
      <p:ext uri="{BB962C8B-B14F-4D97-AF65-F5344CB8AC3E}">
        <p14:creationId xmlns="" xmlns:p14="http://schemas.microsoft.com/office/powerpoint/2010/main" val="2466524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Abc</a:t>
            </a:r>
            <a:r>
              <a:rPr lang="en-US" dirty="0" smtClean="0"/>
              <a:t> xyz </a:t>
            </a:r>
            <a:endParaRPr lang="en-US" dirty="0"/>
          </a:p>
        </p:txBody>
      </p:sp>
      <p:sp>
        <p:nvSpPr>
          <p:cNvPr id="4" name="Slide Number Placeholder 3"/>
          <p:cNvSpPr>
            <a:spLocks noGrp="1"/>
          </p:cNvSpPr>
          <p:nvPr>
            <p:ph type="sldNum" sz="quarter" idx="10"/>
          </p:nvPr>
        </p:nvSpPr>
        <p:spPr/>
        <p:txBody>
          <a:bodyPr/>
          <a:lstStyle/>
          <a:p>
            <a:fld id="{08021163-38A9-447F-9585-D20D8DF66AEB}" type="slidenum">
              <a:rPr lang="en-US" smtClean="0"/>
              <a:pPr/>
              <a:t>29</a:t>
            </a:fld>
            <a:endParaRPr lang="en-US"/>
          </a:p>
        </p:txBody>
      </p:sp>
    </p:spTree>
    <p:extLst>
      <p:ext uri="{BB962C8B-B14F-4D97-AF65-F5344CB8AC3E}">
        <p14:creationId xmlns="" xmlns:p14="http://schemas.microsoft.com/office/powerpoint/2010/main" val="3719104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B92DCF-A4D4-40E3-B8D5-8604B5577360}" type="datetimeFigureOut">
              <a:rPr lang="en-US" smtClean="0"/>
              <a:pPr/>
              <a:t>4/12/2014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3394223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92DCF-A4D4-40E3-B8D5-8604B5577360}" type="datetimeFigureOut">
              <a:rPr lang="en-US" smtClean="0"/>
              <a:pPr/>
              <a:t>4/12/2014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85602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92DCF-A4D4-40E3-B8D5-8604B5577360}" type="datetimeFigureOut">
              <a:rPr lang="en-US" smtClean="0"/>
              <a:pPr/>
              <a:t>4/12/2014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376137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92DCF-A4D4-40E3-B8D5-8604B5577360}" type="datetimeFigureOut">
              <a:rPr lang="en-US" smtClean="0"/>
              <a:pPr/>
              <a:t>4/12/2014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23852043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B92DCF-A4D4-40E3-B8D5-8604B5577360}" type="datetimeFigureOut">
              <a:rPr lang="en-US" smtClean="0"/>
              <a:pPr/>
              <a:t>4/12/2014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933802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B92DCF-A4D4-40E3-B8D5-8604B5577360}" type="datetimeFigureOut">
              <a:rPr lang="en-US" smtClean="0"/>
              <a:pPr/>
              <a:t>4/12/2014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4070991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B92DCF-A4D4-40E3-B8D5-8604B5577360}" type="datetimeFigureOut">
              <a:rPr lang="en-US" smtClean="0"/>
              <a:pPr/>
              <a:t>4/12/2014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1959336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B92DCF-A4D4-40E3-B8D5-8604B5577360}" type="datetimeFigureOut">
              <a:rPr lang="en-US" smtClean="0"/>
              <a:pPr/>
              <a:t>4/12/2014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4023288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B92DCF-A4D4-40E3-B8D5-8604B5577360}" type="datetimeFigureOut">
              <a:rPr lang="en-US" smtClean="0"/>
              <a:pPr/>
              <a:t>4/12/2014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258908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B92DCF-A4D4-40E3-B8D5-8604B5577360}" type="datetimeFigureOut">
              <a:rPr lang="en-US" smtClean="0"/>
              <a:pPr/>
              <a:t>4/12/2014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237203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B92DCF-A4D4-40E3-B8D5-8604B5577360}" type="datetimeFigureOut">
              <a:rPr lang="en-US" smtClean="0"/>
              <a:pPr/>
              <a:t>4/12/2014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1728175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3000" b="-2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B92DCF-A4D4-40E3-B8D5-8604B5577360}" type="datetimeFigureOut">
              <a:rPr lang="en-US" smtClean="0"/>
              <a:pPr/>
              <a:t>4/12/2014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D50413-B3E7-4780-BF41-39491BDCF63C}" type="slidenum">
              <a:rPr lang="en-US" smtClean="0"/>
              <a:pPr/>
              <a:t>‹#›</a:t>
            </a:fld>
            <a:endParaRPr lang="en-US"/>
          </a:p>
        </p:txBody>
      </p:sp>
    </p:spTree>
    <p:extLst>
      <p:ext uri="{BB962C8B-B14F-4D97-AF65-F5344CB8AC3E}">
        <p14:creationId xmlns="" xmlns:p14="http://schemas.microsoft.com/office/powerpoint/2010/main" val="27288149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microsoft.com/office/2007/relationships/diagramDrawing" Target="../diagrams/drawing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vi.wikipedia.org/wiki/X%C3%A3_h%E1%BB%99i_h%E1%BB%8Dc" TargetMode="External"/><Relationship Id="rId2" Type="http://schemas.openxmlformats.org/officeDocument/2006/relationships/hyperlink" Target="http://vi.wikipedia.org/wiki/T%C3%A2m_l%C3%BD_h%E1%BB%8Dc"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3770" y="314792"/>
            <a:ext cx="10318229" cy="1398097"/>
          </a:xfrm>
        </p:spPr>
        <p:txBody>
          <a:bodyPr>
            <a:normAutofit fontScale="90000"/>
          </a:bodyPr>
          <a:lstStyle/>
          <a:p>
            <a:r>
              <a:rPr lang="en-US" sz="4000" dirty="0" err="1">
                <a:solidFill>
                  <a:srgbClr val="FF0000"/>
                </a:solidFill>
              </a:rPr>
              <a:t>Trường</a:t>
            </a:r>
            <a:r>
              <a:rPr lang="en-US" sz="4000" dirty="0">
                <a:solidFill>
                  <a:srgbClr val="FF0000"/>
                </a:solidFill>
              </a:rPr>
              <a:t> </a:t>
            </a:r>
            <a:r>
              <a:rPr lang="en-US" sz="4900" dirty="0" err="1">
                <a:solidFill>
                  <a:srgbClr val="FF0000"/>
                </a:solidFill>
              </a:rPr>
              <a:t>Đại</a:t>
            </a:r>
            <a:r>
              <a:rPr lang="en-US" sz="4900" dirty="0">
                <a:solidFill>
                  <a:srgbClr val="FF0000"/>
                </a:solidFill>
              </a:rPr>
              <a:t> </a:t>
            </a:r>
            <a:r>
              <a:rPr lang="en-US" sz="4900" dirty="0" err="1">
                <a:solidFill>
                  <a:srgbClr val="FF0000"/>
                </a:solidFill>
              </a:rPr>
              <a:t>Học</a:t>
            </a:r>
            <a:r>
              <a:rPr lang="en-US" sz="4900" dirty="0">
                <a:solidFill>
                  <a:srgbClr val="FF0000"/>
                </a:solidFill>
              </a:rPr>
              <a:t> </a:t>
            </a:r>
            <a:r>
              <a:rPr lang="en-US" sz="4900" dirty="0" err="1">
                <a:solidFill>
                  <a:srgbClr val="FF0000"/>
                </a:solidFill>
              </a:rPr>
              <a:t>Nông</a:t>
            </a:r>
            <a:r>
              <a:rPr lang="en-US" sz="4900" dirty="0">
                <a:solidFill>
                  <a:srgbClr val="FF0000"/>
                </a:solidFill>
              </a:rPr>
              <a:t> </a:t>
            </a:r>
            <a:r>
              <a:rPr lang="en-US" sz="4900" dirty="0" err="1">
                <a:solidFill>
                  <a:srgbClr val="FF0000"/>
                </a:solidFill>
              </a:rPr>
              <a:t>Lâm</a:t>
            </a:r>
            <a:r>
              <a:rPr lang="en-US" sz="4900" dirty="0">
                <a:solidFill>
                  <a:srgbClr val="FF0000"/>
                </a:solidFill>
              </a:rPr>
              <a:t> </a:t>
            </a:r>
            <a:r>
              <a:rPr lang="en-US" sz="4900" dirty="0" err="1">
                <a:solidFill>
                  <a:srgbClr val="FF0000"/>
                </a:solidFill>
              </a:rPr>
              <a:t>tp</a:t>
            </a:r>
            <a:r>
              <a:rPr lang="en-US" sz="4900" dirty="0">
                <a:solidFill>
                  <a:srgbClr val="FF0000"/>
                </a:solidFill>
              </a:rPr>
              <a:t> </a:t>
            </a:r>
            <a:r>
              <a:rPr lang="en-US" sz="4900" dirty="0" smtClean="0">
                <a:solidFill>
                  <a:srgbClr val="FF0000"/>
                </a:solidFill>
              </a:rPr>
              <a:t>HCM</a:t>
            </a:r>
            <a:r>
              <a:rPr lang="en-US" dirty="0"/>
              <a:t/>
            </a:r>
            <a:br>
              <a:rPr lang="en-US" dirty="0"/>
            </a:br>
            <a:r>
              <a:rPr lang="en-US" sz="3600" dirty="0" err="1" smtClean="0">
                <a:solidFill>
                  <a:srgbClr val="7030A0"/>
                </a:solidFill>
              </a:rPr>
              <a:t>Môn</a:t>
            </a:r>
            <a:r>
              <a:rPr lang="en-US" sz="3600" dirty="0" smtClean="0">
                <a:solidFill>
                  <a:srgbClr val="7030A0"/>
                </a:solidFill>
              </a:rPr>
              <a:t>: </a:t>
            </a:r>
            <a:r>
              <a:rPr lang="en-US" sz="3600" dirty="0" err="1" smtClean="0">
                <a:solidFill>
                  <a:srgbClr val="7030A0"/>
                </a:solidFill>
              </a:rPr>
              <a:t>Xã</a:t>
            </a:r>
            <a:r>
              <a:rPr lang="en-US" sz="3600" dirty="0" smtClean="0">
                <a:solidFill>
                  <a:srgbClr val="7030A0"/>
                </a:solidFill>
              </a:rPr>
              <a:t> </a:t>
            </a:r>
            <a:r>
              <a:rPr lang="en-US" sz="3600" dirty="0" err="1" smtClean="0">
                <a:solidFill>
                  <a:srgbClr val="7030A0"/>
                </a:solidFill>
              </a:rPr>
              <a:t>Hội</a:t>
            </a:r>
            <a:r>
              <a:rPr lang="en-US" sz="3600" dirty="0" smtClean="0">
                <a:solidFill>
                  <a:srgbClr val="7030A0"/>
                </a:solidFill>
              </a:rPr>
              <a:t> </a:t>
            </a:r>
            <a:r>
              <a:rPr lang="en-US" sz="3600" dirty="0" err="1" smtClean="0">
                <a:solidFill>
                  <a:srgbClr val="7030A0"/>
                </a:solidFill>
              </a:rPr>
              <a:t>Học</a:t>
            </a:r>
            <a:r>
              <a:rPr lang="en-US" sz="3600" dirty="0" smtClean="0">
                <a:solidFill>
                  <a:srgbClr val="7030A0"/>
                </a:solidFill>
              </a:rPr>
              <a:t> </a:t>
            </a:r>
            <a:r>
              <a:rPr lang="en-US" sz="3600" dirty="0" err="1" smtClean="0">
                <a:solidFill>
                  <a:srgbClr val="7030A0"/>
                </a:solidFill>
              </a:rPr>
              <a:t>Đại</a:t>
            </a:r>
            <a:r>
              <a:rPr lang="en-US" sz="3600" dirty="0" smtClean="0">
                <a:solidFill>
                  <a:srgbClr val="7030A0"/>
                </a:solidFill>
              </a:rPr>
              <a:t> </a:t>
            </a:r>
            <a:r>
              <a:rPr lang="en-US" sz="3600" dirty="0" err="1" smtClean="0">
                <a:solidFill>
                  <a:srgbClr val="7030A0"/>
                </a:solidFill>
              </a:rPr>
              <a:t>Cương</a:t>
            </a:r>
            <a:r>
              <a:rPr lang="en-US" sz="3600" dirty="0" smtClean="0"/>
              <a:t/>
            </a:r>
            <a:br>
              <a:rPr lang="en-US" sz="3600" dirty="0" smtClean="0"/>
            </a:br>
            <a:r>
              <a:rPr lang="en-US" sz="3600" dirty="0" err="1" smtClean="0">
                <a:solidFill>
                  <a:schemeClr val="accent2"/>
                </a:solidFill>
              </a:rPr>
              <a:t>Thầy</a:t>
            </a:r>
            <a:r>
              <a:rPr lang="en-US" sz="3600" dirty="0" smtClean="0">
                <a:solidFill>
                  <a:schemeClr val="accent2"/>
                </a:solidFill>
              </a:rPr>
              <a:t> </a:t>
            </a:r>
            <a:r>
              <a:rPr lang="en-US" sz="3600" dirty="0" err="1" smtClean="0">
                <a:solidFill>
                  <a:schemeClr val="accent2"/>
                </a:solidFill>
              </a:rPr>
              <a:t>Nguyễn</a:t>
            </a:r>
            <a:r>
              <a:rPr lang="en-US" sz="3600" dirty="0" smtClean="0">
                <a:solidFill>
                  <a:schemeClr val="accent2"/>
                </a:solidFill>
              </a:rPr>
              <a:t> </a:t>
            </a:r>
            <a:r>
              <a:rPr lang="en-US" sz="3600" dirty="0" err="1" smtClean="0">
                <a:solidFill>
                  <a:schemeClr val="accent2"/>
                </a:solidFill>
              </a:rPr>
              <a:t>Đức</a:t>
            </a:r>
            <a:r>
              <a:rPr lang="en-US" sz="3600" dirty="0" smtClean="0">
                <a:solidFill>
                  <a:schemeClr val="accent2"/>
                </a:solidFill>
              </a:rPr>
              <a:t> </a:t>
            </a:r>
            <a:r>
              <a:rPr lang="en-US" sz="3600" dirty="0" err="1" smtClean="0">
                <a:solidFill>
                  <a:schemeClr val="accent2"/>
                </a:solidFill>
              </a:rPr>
              <a:t>Thành</a:t>
            </a:r>
            <a:endParaRPr lang="en-US" sz="3600" dirty="0">
              <a:solidFill>
                <a:schemeClr val="accent2"/>
              </a:solidFill>
            </a:endParaRPr>
          </a:p>
        </p:txBody>
      </p:sp>
      <p:sp>
        <p:nvSpPr>
          <p:cNvPr id="3" name="Subtitle 2"/>
          <p:cNvSpPr>
            <a:spLocks noGrp="1"/>
          </p:cNvSpPr>
          <p:nvPr>
            <p:ph type="subTitle" idx="1"/>
          </p:nvPr>
        </p:nvSpPr>
        <p:spPr>
          <a:xfrm>
            <a:off x="1910687" y="1658299"/>
            <a:ext cx="10281312" cy="5022761"/>
          </a:xfrm>
        </p:spPr>
        <p:txBody>
          <a:bodyPr numCol="1">
            <a:noAutofit/>
          </a:bodyPr>
          <a:lstStyle/>
          <a:p>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Truyền</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thông</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đại</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chúng</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làm</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gia</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tăng</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bạo</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lực</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trong</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xã</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 </a:t>
            </a:r>
            <a:r>
              <a:rPr lang="en-US" sz="5400" b="1" dirty="0" err="1"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hội</a:t>
            </a:r>
            <a:r>
              <a:rPr lang="en-US" sz="5400" b="1" dirty="0" smtClean="0">
                <a:ln w="9525">
                  <a:solidFill>
                    <a:schemeClr val="bg1"/>
                  </a:solidFill>
                  <a:prstDash val="solid"/>
                </a:ln>
                <a:solidFill>
                  <a:schemeClr val="accent2">
                    <a:lumMod val="75000"/>
                  </a:schemeClr>
                </a:solidFill>
                <a:effectLst>
                  <a:outerShdw blurRad="12700" dist="38100" dir="2700000" algn="tl" rotWithShape="0">
                    <a:schemeClr val="accent5">
                      <a:lumMod val="60000"/>
                      <a:lumOff val="40000"/>
                    </a:schemeClr>
                  </a:outerShdw>
                </a:effectLst>
              </a:rPr>
              <a:t>?</a:t>
            </a:r>
          </a:p>
          <a:p>
            <a:r>
              <a:rPr lang="en-US" sz="3600" b="1" dirty="0" err="1" smtClean="0">
                <a:ln w="9525">
                  <a:solidFill>
                    <a:schemeClr val="bg1"/>
                  </a:solidFill>
                  <a:prstDash val="solid"/>
                </a:ln>
                <a:effectLst>
                  <a:outerShdw blurRad="12700" dist="38100" dir="2700000" algn="tl" rotWithShape="0">
                    <a:schemeClr val="accent5">
                      <a:lumMod val="60000"/>
                      <a:lumOff val="40000"/>
                    </a:schemeClr>
                  </a:outerShdw>
                </a:effectLst>
              </a:rPr>
              <a:t>Danh</a:t>
            </a:r>
            <a:r>
              <a:rPr lang="en-US" sz="3600" b="1" dirty="0" smtClean="0">
                <a:ln w="9525">
                  <a:solidFill>
                    <a:schemeClr val="bg1"/>
                  </a:solidFill>
                  <a:prstDash val="solid"/>
                </a:ln>
                <a:effectLst>
                  <a:outerShdw blurRad="12700" dist="38100" dir="2700000" algn="tl" rotWithShape="0">
                    <a:schemeClr val="accent5">
                      <a:lumMod val="60000"/>
                      <a:lumOff val="40000"/>
                    </a:schemeClr>
                  </a:outerShdw>
                </a:effectLst>
              </a:rPr>
              <a:t> </a:t>
            </a:r>
            <a:r>
              <a:rPr lang="en-US" sz="3600" b="1" dirty="0" err="1" smtClean="0">
                <a:ln w="9525">
                  <a:solidFill>
                    <a:schemeClr val="bg1"/>
                  </a:solidFill>
                  <a:prstDash val="solid"/>
                </a:ln>
                <a:effectLst>
                  <a:outerShdw blurRad="12700" dist="38100" dir="2700000" algn="tl" rotWithShape="0">
                    <a:schemeClr val="accent5">
                      <a:lumMod val="60000"/>
                      <a:lumOff val="40000"/>
                    </a:schemeClr>
                  </a:outerShdw>
                </a:effectLst>
              </a:rPr>
              <a:t>sách</a:t>
            </a:r>
            <a:r>
              <a:rPr lang="en-US" sz="3600" b="1" dirty="0" smtClean="0">
                <a:ln w="9525">
                  <a:solidFill>
                    <a:schemeClr val="bg1"/>
                  </a:solidFill>
                  <a:prstDash val="solid"/>
                </a:ln>
                <a:effectLst>
                  <a:outerShdw blurRad="12700" dist="38100" dir="2700000" algn="tl" rotWithShape="0">
                    <a:schemeClr val="accent5">
                      <a:lumMod val="60000"/>
                      <a:lumOff val="40000"/>
                    </a:schemeClr>
                  </a:outerShdw>
                </a:effectLst>
              </a:rPr>
              <a:t> </a:t>
            </a:r>
            <a:r>
              <a:rPr lang="en-US" sz="3600" b="1" dirty="0" err="1" smtClean="0">
                <a:ln w="9525">
                  <a:solidFill>
                    <a:schemeClr val="bg1"/>
                  </a:solidFill>
                  <a:prstDash val="solid"/>
                </a:ln>
                <a:effectLst>
                  <a:outerShdw blurRad="12700" dist="38100" dir="2700000" algn="tl" rotWithShape="0">
                    <a:schemeClr val="accent5">
                      <a:lumMod val="60000"/>
                      <a:lumOff val="40000"/>
                    </a:schemeClr>
                  </a:outerShdw>
                </a:effectLst>
              </a:rPr>
              <a:t>thành</a:t>
            </a:r>
            <a:r>
              <a:rPr lang="en-US" sz="3600" b="1" dirty="0" smtClean="0">
                <a:ln w="9525">
                  <a:solidFill>
                    <a:schemeClr val="bg1"/>
                  </a:solidFill>
                  <a:prstDash val="solid"/>
                </a:ln>
                <a:effectLst>
                  <a:outerShdw blurRad="12700" dist="38100" dir="2700000" algn="tl" rotWithShape="0">
                    <a:schemeClr val="accent5">
                      <a:lumMod val="60000"/>
                      <a:lumOff val="40000"/>
                    </a:schemeClr>
                  </a:outerShdw>
                </a:effectLst>
              </a:rPr>
              <a:t> </a:t>
            </a:r>
            <a:r>
              <a:rPr lang="en-US" sz="3600" b="1" dirty="0" err="1" smtClean="0">
                <a:ln w="9525">
                  <a:solidFill>
                    <a:schemeClr val="bg1"/>
                  </a:solidFill>
                  <a:prstDash val="solid"/>
                </a:ln>
                <a:effectLst>
                  <a:outerShdw blurRad="12700" dist="38100" dir="2700000" algn="tl" rotWithShape="0">
                    <a:schemeClr val="accent5">
                      <a:lumMod val="60000"/>
                      <a:lumOff val="40000"/>
                    </a:schemeClr>
                  </a:outerShdw>
                </a:effectLst>
              </a:rPr>
              <a:t>viên</a:t>
            </a:r>
            <a:r>
              <a:rPr lang="en-US" sz="3600" b="1" dirty="0" smtClean="0">
                <a:ln w="9525">
                  <a:solidFill>
                    <a:schemeClr val="bg1"/>
                  </a:solidFill>
                  <a:prstDash val="solid"/>
                </a:ln>
                <a:effectLst>
                  <a:outerShdw blurRad="12700" dist="38100" dir="2700000" algn="tl" rotWithShape="0">
                    <a:schemeClr val="accent5">
                      <a:lumMod val="60000"/>
                      <a:lumOff val="40000"/>
                    </a:schemeClr>
                  </a:outerShdw>
                </a:effectLst>
              </a:rPr>
              <a:t> NHÓM 12:</a:t>
            </a:r>
          </a:p>
          <a:p>
            <a:pPr lvl="1" algn="l"/>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1.Võ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Thị</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Huyền</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Vy</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6.Võ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Thế</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Châu</a:t>
            </a:r>
            <a:endPar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endParaRPr>
          </a:p>
          <a:p>
            <a:pPr lvl="1" algn="l"/>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2</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.Phạm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Văn</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Thuận</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7</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.Nguyễn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Thị</a:t>
            </a:r>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Hồng</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Trang</a:t>
            </a:r>
            <a:endPar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endParaRPr>
          </a:p>
          <a:p>
            <a:pPr lvl="1" algn="l"/>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3</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.Đõ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Hà</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Nhật</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Đăng</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8.Nguyễn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Thị</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M.Phương</a:t>
            </a:r>
            <a:endPar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endParaRPr>
          </a:p>
          <a:p>
            <a:pPr lvl="1" algn="l"/>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4</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.Dương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Mỹ</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Dung	          9.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Sầm</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Nhịt</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Phấn</a:t>
            </a:r>
            <a:endPar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endParaRPr>
          </a:p>
          <a:p>
            <a:pPr lvl="1" algn="l"/>
            <a:r>
              <a:rPr lang="en-US" sz="3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5</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.Trần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Thị</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Tuyết</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Trinh     10.Trần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Thị</a:t>
            </a:r>
            <a:r>
              <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 </a:t>
            </a:r>
            <a:r>
              <a:rPr lang="en-US" sz="3200" b="1" dirty="0" err="1"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rPr>
              <a:t>Hằng</a:t>
            </a:r>
            <a:endParaRPr lang="en-US" sz="3200" b="1" dirty="0" smtClean="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endParaRPr>
          </a:p>
          <a:p>
            <a:pPr lvl="1" algn="l"/>
            <a:endParaRPr lang="en-US" sz="16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a:p>
            <a:pPr algn="l"/>
            <a:r>
              <a:rPr lang="en-US" sz="1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p>
          <a:p>
            <a:pPr algn="l"/>
            <a:r>
              <a:rPr lang="en-US" sz="1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p>
          <a:p>
            <a:pPr algn="l"/>
            <a:r>
              <a:rPr lang="en-US" sz="1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p>
          <a:p>
            <a:pPr algn="l"/>
            <a:r>
              <a:rPr lang="en-US" sz="1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p>
          <a:p>
            <a:pPr algn="l"/>
            <a:r>
              <a:rPr lang="en-US" sz="1800" b="1"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p>
        </p:txBody>
      </p:sp>
      <p:pic>
        <p:nvPicPr>
          <p:cNvPr id="5" name="Picture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905266" cy="1905266"/>
          </a:xfrm>
          <a:prstGeom prst="rect">
            <a:avLst/>
          </a:prstGeom>
        </p:spPr>
      </p:pic>
    </p:spTree>
    <p:extLst>
      <p:ext uri="{BB962C8B-B14F-4D97-AF65-F5344CB8AC3E}">
        <p14:creationId xmlns="" xmlns:p14="http://schemas.microsoft.com/office/powerpoint/2010/main" val="212038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additive="base">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3773"/>
            <a:ext cx="10515600" cy="1526915"/>
          </a:xfrm>
        </p:spPr>
        <p:txBody>
          <a:bodyPr>
            <a:noAutofit/>
          </a:bodyPr>
          <a:lstStyle/>
          <a:p>
            <a:pPr algn="ctr"/>
            <a:r>
              <a:rPr lang="en-US" sz="4800" b="1" dirty="0" smtClean="0">
                <a:solidFill>
                  <a:srgbClr val="7030A0"/>
                </a:solidFill>
                <a:latin typeface="Times New Roman" pitchFamily="18" charset="0"/>
                <a:cs typeface="Times New Roman" pitchFamily="18" charset="0"/>
              </a:rPr>
              <a:t>1. </a:t>
            </a:r>
            <a:r>
              <a:rPr lang="en-US" sz="4800" b="1" dirty="0" err="1" smtClean="0">
                <a:solidFill>
                  <a:srgbClr val="7030A0"/>
                </a:solidFill>
                <a:latin typeface="Times New Roman" pitchFamily="18" charset="0"/>
                <a:cs typeface="Times New Roman" pitchFamily="18" charset="0"/>
              </a:rPr>
              <a:t>Khái</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niệm</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dư</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luận</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xã</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hội</a:t>
            </a:r>
            <a:r>
              <a:rPr lang="en-US" sz="4800" b="1" dirty="0" smtClean="0">
                <a:solidFill>
                  <a:srgbClr val="7030A0"/>
                </a:solidFill>
                <a:latin typeface="Times New Roman" pitchFamily="18" charset="0"/>
                <a:cs typeface="Times New Roman" pitchFamily="18" charset="0"/>
              </a:rPr>
              <a:t> – tin </a:t>
            </a:r>
            <a:r>
              <a:rPr lang="en-US" sz="4800" b="1" dirty="0" err="1" smtClean="0">
                <a:solidFill>
                  <a:srgbClr val="7030A0"/>
                </a:solidFill>
                <a:latin typeface="Times New Roman" pitchFamily="18" charset="0"/>
                <a:cs typeface="Times New Roman" pitchFamily="18" charset="0"/>
              </a:rPr>
              <a:t>đồn</a:t>
            </a:r>
            <a:r>
              <a:rPr lang="en-US" sz="4800" b="1" dirty="0" smtClean="0">
                <a:solidFill>
                  <a:srgbClr val="7030A0"/>
                </a:solidFill>
                <a:latin typeface="Times New Roman" pitchFamily="18" charset="0"/>
                <a:cs typeface="Times New Roman" pitchFamily="18" charset="0"/>
              </a:rPr>
              <a:t>:</a:t>
            </a:r>
            <a:r>
              <a:rPr lang="en-US" sz="4800" b="1" dirty="0" smtClean="0">
                <a:solidFill>
                  <a:srgbClr val="7030A0"/>
                </a:solidFill>
                <a:latin typeface="Arial" pitchFamily="34" charset="0"/>
                <a:cs typeface="Arial" pitchFamily="34" charset="0"/>
              </a:rPr>
              <a:t> </a:t>
            </a:r>
            <a:endParaRPr lang="en-US" sz="4800" b="1" dirty="0">
              <a:solidFill>
                <a:srgbClr val="7030A0"/>
              </a:solidFill>
            </a:endParaRPr>
          </a:p>
        </p:txBody>
      </p:sp>
      <p:sp>
        <p:nvSpPr>
          <p:cNvPr id="3" name="Content Placeholder 2"/>
          <p:cNvSpPr>
            <a:spLocks noGrp="1"/>
          </p:cNvSpPr>
          <p:nvPr>
            <p:ph idx="1"/>
          </p:nvPr>
        </p:nvSpPr>
        <p:spPr>
          <a:xfrm>
            <a:off x="838200" y="1364776"/>
            <a:ext cx="10515600" cy="5493224"/>
          </a:xfrm>
        </p:spPr>
        <p:txBody>
          <a:bodyPr>
            <a:normAutofit/>
          </a:bodyPr>
          <a:lstStyle/>
          <a:p>
            <a:pPr algn="ctr">
              <a:buNone/>
            </a:pPr>
            <a:r>
              <a:rPr lang="en-US" sz="4400" b="1" dirty="0" smtClean="0">
                <a:solidFill>
                  <a:schemeClr val="accent2"/>
                </a:solidFill>
                <a:latin typeface="Times New Roman" pitchFamily="18" charset="0"/>
                <a:cs typeface="Times New Roman" pitchFamily="18" charset="0"/>
              </a:rPr>
              <a:t>a) </a:t>
            </a:r>
            <a:r>
              <a:rPr lang="en-US" sz="4300" b="1" dirty="0" err="1" smtClean="0">
                <a:solidFill>
                  <a:schemeClr val="accent2"/>
                </a:solidFill>
                <a:latin typeface="Times New Roman" pitchFamily="18" charset="0"/>
                <a:cs typeface="Times New Roman" pitchFamily="18" charset="0"/>
              </a:rPr>
              <a:t>Dư</a:t>
            </a:r>
            <a:r>
              <a:rPr lang="en-US" sz="4300" b="1" dirty="0" smtClean="0">
                <a:solidFill>
                  <a:schemeClr val="accent2"/>
                </a:solidFill>
                <a:latin typeface="Times New Roman" pitchFamily="18" charset="0"/>
                <a:cs typeface="Times New Roman" pitchFamily="18" charset="0"/>
              </a:rPr>
              <a:t> </a:t>
            </a:r>
            <a:r>
              <a:rPr lang="en-US" sz="4300" b="1" dirty="0" err="1" smtClean="0">
                <a:solidFill>
                  <a:schemeClr val="accent2"/>
                </a:solidFill>
                <a:latin typeface="Times New Roman" pitchFamily="18" charset="0"/>
                <a:cs typeface="Times New Roman" pitchFamily="18" charset="0"/>
              </a:rPr>
              <a:t>luận</a:t>
            </a:r>
            <a:r>
              <a:rPr lang="en-US" sz="4300" b="1" dirty="0" smtClean="0">
                <a:solidFill>
                  <a:schemeClr val="accent2"/>
                </a:solidFill>
                <a:latin typeface="Times New Roman" pitchFamily="18" charset="0"/>
                <a:cs typeface="Times New Roman" pitchFamily="18" charset="0"/>
              </a:rPr>
              <a:t> </a:t>
            </a:r>
            <a:r>
              <a:rPr lang="en-US" sz="4300" b="1" dirty="0" err="1" smtClean="0">
                <a:solidFill>
                  <a:schemeClr val="accent2"/>
                </a:solidFill>
                <a:latin typeface="Times New Roman" pitchFamily="18" charset="0"/>
                <a:cs typeface="Times New Roman" pitchFamily="18" charset="0"/>
              </a:rPr>
              <a:t>xã</a:t>
            </a:r>
            <a:r>
              <a:rPr lang="en-US" sz="4300" b="1" dirty="0" smtClean="0">
                <a:solidFill>
                  <a:schemeClr val="accent2"/>
                </a:solidFill>
                <a:latin typeface="Times New Roman" pitchFamily="18" charset="0"/>
                <a:cs typeface="Times New Roman" pitchFamily="18" charset="0"/>
              </a:rPr>
              <a:t> </a:t>
            </a:r>
            <a:r>
              <a:rPr lang="en-US" sz="4300" b="1" dirty="0" err="1" smtClean="0">
                <a:solidFill>
                  <a:schemeClr val="accent2"/>
                </a:solidFill>
                <a:latin typeface="Times New Roman" pitchFamily="18" charset="0"/>
                <a:cs typeface="Times New Roman" pitchFamily="18" charset="0"/>
              </a:rPr>
              <a:t>hội</a:t>
            </a:r>
            <a:r>
              <a:rPr lang="en-US" sz="4300" b="1" dirty="0" smtClean="0">
                <a:solidFill>
                  <a:schemeClr val="accent2"/>
                </a:solidFill>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Hiểu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chung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nhất</a:t>
            </a:r>
            <a:r>
              <a:rPr lang="en-US" sz="3000" dirty="0" smtClean="0">
                <a:latin typeface="Times New Roman" pitchFamily="18" charset="0"/>
                <a:cs typeface="Times New Roman" pitchFamily="18" charset="0"/>
              </a:rPr>
              <a:t> , DLXH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ý </a:t>
            </a:r>
            <a:r>
              <a:rPr lang="en-US" sz="3000" dirty="0" err="1" smtClean="0">
                <a:latin typeface="Times New Roman" pitchFamily="18" charset="0"/>
                <a:cs typeface="Times New Roman" pitchFamily="18" charset="0"/>
              </a:rPr>
              <a:t>kiến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còn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lại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sau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thảo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luận</a:t>
            </a:r>
            <a:r>
              <a:rPr lang="en-US" sz="3000" dirty="0" smtClean="0">
                <a:latin typeface="Times New Roman" pitchFamily="18" charset="0"/>
                <a:cs typeface="Times New Roman" pitchFamily="18" charset="0"/>
              </a:rPr>
              <a:t> , </a:t>
            </a:r>
            <a:r>
              <a:rPr lang="en-US" sz="3000" dirty="0" err="1" smtClean="0">
                <a:latin typeface="Times New Roman" pitchFamily="18" charset="0"/>
                <a:cs typeface="Times New Roman" pitchFamily="18" charset="0"/>
              </a:rPr>
              <a:t>trao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đổi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Nói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thảo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luận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p>
          <a:p>
            <a:pPr>
              <a:buNone/>
            </a:pPr>
            <a:r>
              <a:rPr lang="en-US" sz="3000" dirty="0" smtClean="0">
                <a:latin typeface="Times New Roman" pitchFamily="18" charset="0"/>
                <a:cs typeface="Times New Roman" pitchFamily="18" charset="0"/>
              </a:rPr>
              <a:t>   - </a:t>
            </a:r>
            <a:r>
              <a:rPr lang="en-US" sz="3000" dirty="0" err="1" smtClean="0">
                <a:latin typeface="Times New Roman" pitchFamily="18" charset="0"/>
                <a:cs typeface="Times New Roman" pitchFamily="18" charset="0"/>
              </a:rPr>
              <a:t>Nếu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dựa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loại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chủ</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thể</a:t>
            </a:r>
            <a:r>
              <a:rPr lang="en-US" sz="3000" dirty="0" smtClean="0">
                <a:latin typeface="Times New Roman" pitchFamily="18" charset="0"/>
                <a:cs typeface="Times New Roman" pitchFamily="18" charset="0"/>
              </a:rPr>
              <a:t> hay </a:t>
            </a:r>
            <a:r>
              <a:rPr lang="en-US" sz="3000" dirty="0" err="1" smtClean="0">
                <a:latin typeface="Times New Roman" pitchFamily="18" charset="0"/>
                <a:cs typeface="Times New Roman" pitchFamily="18" charset="0"/>
              </a:rPr>
              <a:t>khách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thể</a:t>
            </a:r>
            <a:r>
              <a:rPr lang="en-US" sz="3000" dirty="0" smtClean="0">
                <a:latin typeface="Times New Roman" pitchFamily="18" charset="0"/>
                <a:cs typeface="Times New Roman" pitchFamily="18" charset="0"/>
              </a:rPr>
              <a:t> , ta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hiểu</a:t>
            </a:r>
            <a:r>
              <a:rPr lang="en-US" sz="3000" dirty="0" smtClean="0">
                <a:latin typeface="Times New Roman" pitchFamily="18" charset="0"/>
                <a:cs typeface="Times New Roman" pitchFamily="18" charset="0"/>
              </a:rPr>
              <a:t> DLXH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thái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xúc</a:t>
            </a:r>
            <a:r>
              <a:rPr lang="en-US" sz="3000" dirty="0" smtClean="0">
                <a:latin typeface="Times New Roman" pitchFamily="18" charset="0"/>
                <a:cs typeface="Times New Roman" pitchFamily="18" charset="0"/>
              </a:rPr>
              <a:t> , hay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ý </a:t>
            </a:r>
            <a:r>
              <a:rPr lang="en-US" sz="3000" dirty="0" err="1" smtClean="0">
                <a:latin typeface="Times New Roman" pitchFamily="18" charset="0"/>
                <a:cs typeface="Times New Roman" pitchFamily="18" charset="0"/>
              </a:rPr>
              <a:t>tưởng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bộ</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phận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lớn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người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vấn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công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tâm</a:t>
            </a:r>
            <a:r>
              <a:rPr lang="en-US" sz="3000" dirty="0" smtClean="0">
                <a:latin typeface="Times New Roman" pitchFamily="18" charset="0"/>
                <a:cs typeface="Times New Roman" pitchFamily="18" charset="0"/>
              </a:rPr>
              <a:t>.</a:t>
            </a:r>
          </a:p>
          <a:p>
            <a:pPr>
              <a:buNone/>
            </a:pPr>
            <a:r>
              <a:rPr lang="en-US" sz="3000" dirty="0" smtClean="0">
                <a:latin typeface="Times New Roman" pitchFamily="18" charset="0"/>
                <a:cs typeface="Times New Roman" pitchFamily="18" charset="0"/>
              </a:rPr>
              <a:t>   - </a:t>
            </a:r>
            <a:r>
              <a:rPr lang="en-US" sz="3000" dirty="0" err="1" smtClean="0">
                <a:latin typeface="Times New Roman" pitchFamily="18" charset="0"/>
                <a:cs typeface="Times New Roman" pitchFamily="18" charset="0"/>
              </a:rPr>
              <a:t>Dưới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sự</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lí</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tưởng</a:t>
            </a:r>
            <a:r>
              <a:rPr lang="en-US" sz="3000" dirty="0" smtClean="0">
                <a:latin typeface="Times New Roman" pitchFamily="18" charset="0"/>
                <a:cs typeface="Times New Roman" pitchFamily="18" charset="0"/>
              </a:rPr>
              <a:t> : DLXH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hiệu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tức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thì</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TTĐC.</a:t>
            </a:r>
          </a:p>
          <a:p>
            <a:endParaRPr lang="en-US" dirty="0"/>
          </a:p>
        </p:txBody>
      </p:sp>
    </p:spTree>
    <p:extLst>
      <p:ext uri="{BB962C8B-B14F-4D97-AF65-F5344CB8AC3E}">
        <p14:creationId xmlns="" xmlns:p14="http://schemas.microsoft.com/office/powerpoint/2010/main" val="229313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1143000"/>
          </a:xfrm>
        </p:spPr>
        <p:txBody>
          <a:bodyPr>
            <a:normAutofit/>
          </a:bodyPr>
          <a:lstStyle/>
          <a:p>
            <a:pPr algn="ctr"/>
            <a:r>
              <a:rPr lang="en-US" sz="6000" dirty="0" smtClean="0"/>
              <a:t> </a:t>
            </a:r>
            <a:r>
              <a:rPr lang="en-US" sz="4800" b="1" dirty="0" smtClean="0">
                <a:solidFill>
                  <a:schemeClr val="accent2"/>
                </a:solidFill>
                <a:latin typeface="Times New Roman" pitchFamily="18" charset="0"/>
                <a:cs typeface="Times New Roman" pitchFamily="18" charset="0"/>
              </a:rPr>
              <a:t>b) Tin </a:t>
            </a:r>
            <a:r>
              <a:rPr lang="en-US" sz="4800" b="1" dirty="0" err="1" smtClean="0">
                <a:solidFill>
                  <a:schemeClr val="accent2"/>
                </a:solidFill>
                <a:latin typeface="Times New Roman" pitchFamily="18" charset="0"/>
                <a:cs typeface="Times New Roman" pitchFamily="18" charset="0"/>
              </a:rPr>
              <a:t>đồn</a:t>
            </a:r>
            <a:r>
              <a:rPr lang="en-US" sz="4800" b="1" dirty="0" smtClean="0">
                <a:solidFill>
                  <a:schemeClr val="accent2"/>
                </a:solidFill>
                <a:latin typeface="Times New Roman" pitchFamily="18" charset="0"/>
                <a:cs typeface="Times New Roman" pitchFamily="18" charset="0"/>
              </a:rPr>
              <a:t>:</a:t>
            </a:r>
            <a:endParaRPr lang="en-US" sz="4800"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a:xfrm>
            <a:off x="594360" y="1036326"/>
            <a:ext cx="10972800" cy="1904994"/>
          </a:xfrm>
        </p:spPr>
        <p:txBody>
          <a:bodyPr>
            <a:normAutofit/>
          </a:bodyPr>
          <a:lstStyle/>
          <a:p>
            <a:pPr>
              <a:buFont typeface="Wingdings" pitchFamily="2" charset="2"/>
              <a:buChar char="§"/>
            </a:pP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đồn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miệng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đảm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gốc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chính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thông</a:t>
            </a:r>
            <a:r>
              <a:rPr lang="en-US" dirty="0" smtClean="0">
                <a:latin typeface="Times New Roman" pitchFamily="18" charset="0"/>
                <a:cs typeface="Times New Roman" pitchFamily="18" charset="0"/>
              </a:rPr>
              <a:t> tin. </a:t>
            </a:r>
          </a:p>
          <a:p>
            <a:pPr algn="ctr">
              <a:buNone/>
            </a:pPr>
            <a:r>
              <a:rPr lang="en-US" dirty="0" smtClean="0">
                <a:latin typeface="Times New Roman" pitchFamily="18" charset="0"/>
                <a:cs typeface="Times New Roman" pitchFamily="18" charset="0"/>
              </a:rPr>
              <a:t>Qua </a:t>
            </a:r>
            <a:r>
              <a:rPr lang="en-US" dirty="0" err="1" smtClean="0">
                <a:latin typeface="Times New Roman" pitchFamily="18" charset="0"/>
                <a:cs typeface="Times New Roman" pitchFamily="18" charset="0"/>
              </a:rPr>
              <a:t>đó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biệt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luận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tin </a:t>
            </a:r>
            <a:r>
              <a:rPr lang="en-US" dirty="0" err="1" smtClean="0">
                <a:latin typeface="Times New Roman" pitchFamily="18" charset="0"/>
                <a:cs typeface="Times New Roman" pitchFamily="18" charset="0"/>
              </a:rPr>
              <a:t>đồn</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5" name="TextBox 4"/>
          <p:cNvSpPr txBox="1"/>
          <p:nvPr/>
        </p:nvSpPr>
        <p:spPr>
          <a:xfrm>
            <a:off x="304800" y="2715904"/>
            <a:ext cx="5270658" cy="3908762"/>
          </a:xfrm>
          <a:prstGeom prst="rect">
            <a:avLst/>
          </a:prstGeom>
          <a:noFill/>
        </p:spPr>
        <p:txBody>
          <a:bodyPr wrap="square" rtlCol="0">
            <a:spAutoFit/>
          </a:bodyPr>
          <a:lstStyle/>
          <a:p>
            <a:pPr>
              <a:buFont typeface="Wingdings" pitchFamily="2" charset="2"/>
              <a:buChar char="Ø"/>
            </a:pPr>
            <a:r>
              <a:rPr lang="en-US" sz="3200" b="1" i="1" dirty="0" err="1" smtClean="0">
                <a:latin typeface="Arial" pitchFamily="34" charset="0"/>
                <a:cs typeface="Arial" pitchFamily="34" charset="0"/>
              </a:rPr>
              <a:t>Dư</a:t>
            </a:r>
            <a:r>
              <a:rPr lang="en-US" sz="3200" b="1" i="1" dirty="0" smtClean="0">
                <a:latin typeface="Arial" pitchFamily="34" charset="0"/>
                <a:cs typeface="Arial" pitchFamily="34" charset="0"/>
              </a:rPr>
              <a:t> </a:t>
            </a:r>
            <a:r>
              <a:rPr lang="en-US" sz="3200" b="1" i="1" dirty="0" err="1">
                <a:latin typeface="Arial" pitchFamily="34" charset="0"/>
                <a:cs typeface="Arial" pitchFamily="34" charset="0"/>
              </a:rPr>
              <a:t>luận</a:t>
            </a:r>
            <a:r>
              <a:rPr lang="en-US" sz="3200" b="1" i="1" dirty="0">
                <a:latin typeface="Arial" pitchFamily="34" charset="0"/>
                <a:cs typeface="Arial" pitchFamily="34" charset="0"/>
              </a:rPr>
              <a:t> </a:t>
            </a:r>
            <a:r>
              <a:rPr lang="en-US" sz="3200" b="1" i="1" dirty="0" err="1">
                <a:latin typeface="Arial" pitchFamily="34" charset="0"/>
                <a:cs typeface="Arial" pitchFamily="34" charset="0"/>
              </a:rPr>
              <a:t>xã</a:t>
            </a:r>
            <a:r>
              <a:rPr lang="en-US" sz="3200" b="1" i="1" dirty="0">
                <a:latin typeface="Arial" pitchFamily="34" charset="0"/>
                <a:cs typeface="Arial" pitchFamily="34" charset="0"/>
              </a:rPr>
              <a:t> </a:t>
            </a:r>
            <a:r>
              <a:rPr lang="en-US" sz="3200" b="1" i="1" dirty="0" err="1">
                <a:latin typeface="Arial" pitchFamily="34" charset="0"/>
                <a:cs typeface="Arial" pitchFamily="34" charset="0"/>
              </a:rPr>
              <a:t>hội</a:t>
            </a:r>
            <a:r>
              <a:rPr lang="en-US" sz="2800" dirty="0">
                <a:latin typeface="Arial" pitchFamily="34" charset="0"/>
                <a:cs typeface="Arial" pitchFamily="34" charset="0"/>
              </a:rPr>
              <a:t/>
            </a:r>
            <a:br>
              <a:rPr lang="en-US" sz="2800" dirty="0">
                <a:latin typeface="Arial" pitchFamily="34" charset="0"/>
                <a:cs typeface="Arial" pitchFamily="34" charset="0"/>
              </a:rPr>
            </a:br>
            <a:r>
              <a:rPr lang="en-US" sz="2800" dirty="0" smtClean="0">
                <a:latin typeface="Times New Roman" pitchFamily="18" charset="0"/>
                <a:cs typeface="Times New Roman" pitchFamily="18" charset="0"/>
              </a:rPr>
              <a:t> - DLXH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luồng</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 DLXH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xét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nhóm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 </a:t>
            </a:r>
          </a:p>
          <a:p>
            <a:pPr>
              <a:buNone/>
            </a:pPr>
            <a:r>
              <a:rPr lang="en-US" sz="2400" dirty="0"/>
              <a:t/>
            </a:r>
            <a:br>
              <a:rPr lang="en-US" sz="2400" dirty="0"/>
            </a:br>
            <a:endParaRPr lang="en-US" sz="2400" dirty="0"/>
          </a:p>
        </p:txBody>
      </p:sp>
      <p:cxnSp>
        <p:nvCxnSpPr>
          <p:cNvPr id="6" name="Straight Connector 5"/>
          <p:cNvCxnSpPr/>
          <p:nvPr/>
        </p:nvCxnSpPr>
        <p:spPr>
          <a:xfrm>
            <a:off x="5575458" y="3383280"/>
            <a:ext cx="0" cy="347472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874327" y="2674961"/>
            <a:ext cx="5818910" cy="4893647"/>
          </a:xfrm>
          <a:prstGeom prst="rect">
            <a:avLst/>
          </a:prstGeom>
          <a:noFill/>
        </p:spPr>
        <p:txBody>
          <a:bodyPr wrap="square" rtlCol="0">
            <a:spAutoFit/>
          </a:bodyPr>
          <a:lstStyle/>
          <a:p>
            <a:pPr algn="ctr">
              <a:buFont typeface="Wingdings" pitchFamily="2" charset="2"/>
              <a:buChar char="Ø"/>
            </a:pPr>
            <a:r>
              <a:rPr lang="en-US" sz="3200" b="1" i="1" dirty="0" smtClean="0">
                <a:latin typeface="Arial" pitchFamily="34" charset="0"/>
                <a:cs typeface="Arial" pitchFamily="34" charset="0"/>
              </a:rPr>
              <a:t>Tin </a:t>
            </a:r>
            <a:r>
              <a:rPr lang="en-US" sz="3200" b="1" i="1" dirty="0" err="1">
                <a:latin typeface="Arial" pitchFamily="34" charset="0"/>
                <a:cs typeface="Arial" pitchFamily="34" charset="0"/>
              </a:rPr>
              <a:t>đồn</a:t>
            </a:r>
            <a:endParaRPr lang="en-US" sz="2800" b="1" i="1" dirty="0">
              <a:latin typeface="Arial" pitchFamily="34" charset="0"/>
              <a:cs typeface="Arial" pitchFamily="34" charset="0"/>
            </a:endParaRPr>
          </a:p>
          <a:p>
            <a:r>
              <a:rPr lang="en-US" sz="2800" dirty="0" smtClean="0">
                <a:latin typeface="Times New Roman" pitchFamily="18" charset="0"/>
                <a:cs typeface="Times New Roman" pitchFamily="18" charset="0"/>
              </a:rPr>
              <a:t>- Tin </a:t>
            </a:r>
            <a:r>
              <a:rPr lang="en-US" sz="2800" dirty="0" err="1">
                <a:latin typeface="Times New Roman" pitchFamily="18" charset="0"/>
                <a:cs typeface="Times New Roman" pitchFamily="18" charset="0"/>
              </a:rPr>
              <a:t>đồn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phao</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đồn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nhảm</a:t>
            </a:r>
            <a:r>
              <a:rPr lang="en-US" sz="2800" dirty="0">
                <a:latin typeface="Times New Roman" pitchFamily="18" charset="0"/>
                <a:cs typeface="Times New Roman" pitchFamily="18" charset="0"/>
              </a:rPr>
              <a:t>.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Tin </a:t>
            </a:r>
            <a:r>
              <a:rPr lang="en-US" sz="2800" dirty="0" err="1">
                <a:latin typeface="Times New Roman" pitchFamily="18" charset="0"/>
                <a:cs typeface="Times New Roman" pitchFamily="18" charset="0"/>
              </a:rPr>
              <a:t>đồn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nhanh</a:t>
            </a:r>
            <a:r>
              <a:rPr lang="en-US" sz="2800" dirty="0">
                <a:latin typeface="Times New Roman" pitchFamily="18" charset="0"/>
                <a:cs typeface="Times New Roman" pitchFamily="18" charset="0"/>
              </a:rPr>
              <a:t>.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Tin </a:t>
            </a:r>
            <a:r>
              <a:rPr lang="en-US" sz="2800" dirty="0" err="1">
                <a:latin typeface="Times New Roman" pitchFamily="18" charset="0"/>
                <a:cs typeface="Times New Roman" pitchFamily="18" charset="0"/>
              </a:rPr>
              <a:t>đồn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bởi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chủ</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tin. </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a:p>
            <a:endParaRPr lang="en-US" sz="2800" dirty="0"/>
          </a:p>
        </p:txBody>
      </p:sp>
    </p:spTree>
    <p:extLst>
      <p:ext uri="{BB962C8B-B14F-4D97-AF65-F5344CB8AC3E}">
        <p14:creationId xmlns="" xmlns:p14="http://schemas.microsoft.com/office/powerpoint/2010/main" val="237022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ox(in)">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3" presetClass="entr" presetSubtype="16" fill="hold" grpId="1" nodeType="clickEffect">
                                  <p:stCondLst>
                                    <p:cond delay="0"/>
                                  </p:stCondLst>
                                  <p:iterate type="lt">
                                    <p:tmPct val="0"/>
                                  </p:iterate>
                                  <p:childTnLst>
                                    <p:set>
                                      <p:cBhvr>
                                        <p:cTn id="32" dur="1" fill="hold">
                                          <p:stCondLst>
                                            <p:cond delay="0"/>
                                          </p:stCondLst>
                                        </p:cTn>
                                        <p:tgtEl>
                                          <p:spTgt spid="8"/>
                                        </p:tgtEl>
                                        <p:attrNameLst>
                                          <p:attrName>style.visibility</p:attrName>
                                        </p:attrNameLst>
                                      </p:cBhvr>
                                      <p:to>
                                        <p:strVal val="visible"/>
                                      </p:to>
                                    </p:set>
                                    <p:animEffect transition="in" filter="plus(in)">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smtClean="0">
                <a:solidFill>
                  <a:srgbClr val="7030A0"/>
                </a:solidFill>
                <a:latin typeface="Times New Roman" pitchFamily="18" charset="0"/>
                <a:cs typeface="Times New Roman" pitchFamily="18" charset="0"/>
              </a:rPr>
              <a:t>2.Chức </a:t>
            </a:r>
            <a:r>
              <a:rPr lang="en-US" sz="4800" b="1" dirty="0" err="1" smtClean="0">
                <a:solidFill>
                  <a:srgbClr val="7030A0"/>
                </a:solidFill>
                <a:latin typeface="Times New Roman" pitchFamily="18" charset="0"/>
                <a:cs typeface="Times New Roman" pitchFamily="18" charset="0"/>
              </a:rPr>
              <a:t>năng</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của</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dư</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luận</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xã</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hội</a:t>
            </a:r>
            <a:r>
              <a:rPr lang="en-US" sz="4800" b="1" dirty="0" smtClean="0">
                <a:solidFill>
                  <a:srgbClr val="7030A0"/>
                </a:solidFill>
                <a:latin typeface="Times New Roman" pitchFamily="18" charset="0"/>
                <a:cs typeface="Times New Roman" pitchFamily="18" charset="0"/>
              </a:rPr>
              <a:t> :</a:t>
            </a:r>
            <a:endParaRPr lang="en-US" sz="4800"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20000"/>
          </a:bodyPr>
          <a:lstStyle/>
          <a:p>
            <a:pPr>
              <a:buNone/>
            </a:pPr>
            <a:r>
              <a:rPr lang="en-US" sz="4300" b="1" dirty="0" smtClean="0"/>
              <a:t>  -</a:t>
            </a:r>
            <a:r>
              <a:rPr lang="en-US" sz="4300" dirty="0" smtClean="0"/>
              <a:t>  </a:t>
            </a:r>
            <a:r>
              <a:rPr lang="en-US" sz="4300" dirty="0" err="1" smtClean="0">
                <a:latin typeface="Arial" pitchFamily="34" charset="0"/>
                <a:cs typeface="Arial" pitchFamily="34" charset="0"/>
              </a:rPr>
              <a:t>Chức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năng</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đánh</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giá</a:t>
            </a:r>
            <a:r>
              <a:rPr lang="en-US" sz="4300" dirty="0" smtClean="0">
                <a:latin typeface="Arial" pitchFamily="34" charset="0"/>
                <a:cs typeface="Arial" pitchFamily="34" charset="0"/>
              </a:rPr>
              <a:t>. </a:t>
            </a:r>
            <a:br>
              <a:rPr lang="en-US" sz="4300" dirty="0" smtClean="0">
                <a:latin typeface="Arial" pitchFamily="34" charset="0"/>
                <a:cs typeface="Arial" pitchFamily="34" charset="0"/>
              </a:rPr>
            </a:br>
            <a:r>
              <a:rPr lang="en-US" sz="4300" dirty="0" smtClean="0">
                <a:latin typeface="Arial" pitchFamily="34" charset="0"/>
                <a:cs typeface="Arial" pitchFamily="34" charset="0"/>
              </a:rPr>
              <a:t/>
            </a:r>
            <a:br>
              <a:rPr lang="en-US" sz="4300" dirty="0" smtClean="0">
                <a:latin typeface="Arial" pitchFamily="34" charset="0"/>
                <a:cs typeface="Arial" pitchFamily="34" charset="0"/>
              </a:rPr>
            </a:b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Chức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năng</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điều</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tiết</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các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mối</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quan</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hệ</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xã</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hội</a:t>
            </a:r>
            <a:r>
              <a:rPr lang="en-US" sz="4300" dirty="0" smtClean="0">
                <a:latin typeface="Arial" pitchFamily="34" charset="0"/>
                <a:cs typeface="Arial" pitchFamily="34" charset="0"/>
              </a:rPr>
              <a:t>. </a:t>
            </a:r>
            <a:br>
              <a:rPr lang="en-US" sz="4300" dirty="0" smtClean="0">
                <a:latin typeface="Arial" pitchFamily="34" charset="0"/>
                <a:cs typeface="Arial" pitchFamily="34" charset="0"/>
              </a:rPr>
            </a:br>
            <a:r>
              <a:rPr lang="en-US" sz="4300" dirty="0" smtClean="0">
                <a:latin typeface="Arial" pitchFamily="34" charset="0"/>
                <a:cs typeface="Arial" pitchFamily="34" charset="0"/>
              </a:rPr>
              <a:t/>
            </a:r>
            <a:br>
              <a:rPr lang="en-US" sz="4300" dirty="0" smtClean="0">
                <a:latin typeface="Arial" pitchFamily="34" charset="0"/>
                <a:cs typeface="Arial" pitchFamily="34" charset="0"/>
              </a:rPr>
            </a:b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Chức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năng</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giáo</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dục</a:t>
            </a:r>
            <a:r>
              <a:rPr lang="en-US" sz="4300" dirty="0" smtClean="0">
                <a:latin typeface="Arial" pitchFamily="34" charset="0"/>
                <a:cs typeface="Arial" pitchFamily="34" charset="0"/>
              </a:rPr>
              <a:t>. </a:t>
            </a:r>
            <a:br>
              <a:rPr lang="en-US" sz="4300" dirty="0" smtClean="0">
                <a:latin typeface="Arial" pitchFamily="34" charset="0"/>
                <a:cs typeface="Arial" pitchFamily="34" charset="0"/>
              </a:rPr>
            </a:br>
            <a:r>
              <a:rPr lang="en-US" sz="4300" dirty="0" smtClean="0">
                <a:latin typeface="Arial" pitchFamily="34" charset="0"/>
                <a:cs typeface="Arial" pitchFamily="34" charset="0"/>
              </a:rPr>
              <a:t/>
            </a:r>
            <a:br>
              <a:rPr lang="en-US" sz="4300" dirty="0" smtClean="0">
                <a:latin typeface="Arial" pitchFamily="34" charset="0"/>
                <a:cs typeface="Arial" pitchFamily="34" charset="0"/>
              </a:rPr>
            </a:b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Chức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năng</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giám</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sát</a:t>
            </a:r>
            <a:r>
              <a:rPr lang="en-US" sz="4300" dirty="0" smtClean="0">
                <a:latin typeface="Arial" pitchFamily="34" charset="0"/>
                <a:cs typeface="Arial" pitchFamily="34" charset="0"/>
              </a:rPr>
              <a:t>. </a:t>
            </a:r>
            <a:br>
              <a:rPr lang="en-US" sz="4300" dirty="0" smtClean="0">
                <a:latin typeface="Arial" pitchFamily="34" charset="0"/>
                <a:cs typeface="Arial" pitchFamily="34" charset="0"/>
              </a:rPr>
            </a:br>
            <a:r>
              <a:rPr lang="en-US" sz="4300" dirty="0" smtClean="0">
                <a:latin typeface="Arial" pitchFamily="34" charset="0"/>
                <a:cs typeface="Arial" pitchFamily="34" charset="0"/>
              </a:rPr>
              <a:t/>
            </a:r>
            <a:br>
              <a:rPr lang="en-US" sz="4300" dirty="0" smtClean="0">
                <a:latin typeface="Arial" pitchFamily="34" charset="0"/>
                <a:cs typeface="Arial" pitchFamily="34" charset="0"/>
              </a:rPr>
            </a:b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Chức</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năng</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giải</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tỏa</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tâm</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lý</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xã</a:t>
            </a:r>
            <a:r>
              <a:rPr lang="en-US" sz="4300" dirty="0" smtClean="0">
                <a:latin typeface="Arial" pitchFamily="34" charset="0"/>
                <a:cs typeface="Arial" pitchFamily="34" charset="0"/>
              </a:rPr>
              <a:t> </a:t>
            </a:r>
            <a:r>
              <a:rPr lang="en-US" sz="4300" dirty="0" err="1" smtClean="0">
                <a:latin typeface="Arial" pitchFamily="34" charset="0"/>
                <a:cs typeface="Arial" pitchFamily="34" charset="0"/>
              </a:rPr>
              <a:t>hội</a:t>
            </a:r>
            <a:r>
              <a:rPr lang="en-US" sz="4300" dirty="0" smtClean="0">
                <a:latin typeface="Arial" pitchFamily="34" charset="0"/>
                <a:cs typeface="Arial" pitchFamily="34" charset="0"/>
              </a:rPr>
              <a:t>. </a:t>
            </a:r>
            <a:br>
              <a:rPr lang="en-US" sz="4300" dirty="0" smtClean="0">
                <a:latin typeface="Arial" pitchFamily="34" charset="0"/>
                <a:cs typeface="Arial" pitchFamily="34" charset="0"/>
              </a:rPr>
            </a:br>
            <a:endParaRPr lang="en-US" dirty="0"/>
          </a:p>
        </p:txBody>
      </p:sp>
    </p:spTree>
    <p:extLst>
      <p:ext uri="{BB962C8B-B14F-4D97-AF65-F5344CB8AC3E}">
        <p14:creationId xmlns="" xmlns:p14="http://schemas.microsoft.com/office/powerpoint/2010/main" val="2842111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0659"/>
            <a:ext cx="10515600" cy="1325563"/>
          </a:xfrm>
        </p:spPr>
        <p:txBody>
          <a:bodyPr>
            <a:normAutofit/>
          </a:bodyPr>
          <a:lstStyle/>
          <a:p>
            <a:pPr algn="ctr">
              <a:buFont typeface="Wingdings" pitchFamily="2" charset="2"/>
              <a:buChar char="v"/>
            </a:pPr>
            <a:r>
              <a:rPr lang="en-US" sz="6600" b="1" dirty="0" smtClean="0">
                <a:solidFill>
                  <a:schemeClr val="accent2"/>
                </a:solidFill>
                <a:latin typeface="Times New Roman" pitchFamily="18" charset="0"/>
                <a:cs typeface="Times New Roman" pitchFamily="18" charset="0"/>
              </a:rPr>
              <a:t>Ý </a:t>
            </a:r>
            <a:r>
              <a:rPr lang="en-US" sz="6600" b="1" dirty="0" err="1" smtClean="0">
                <a:solidFill>
                  <a:schemeClr val="accent2"/>
                </a:solidFill>
                <a:latin typeface="Times New Roman" pitchFamily="18" charset="0"/>
                <a:cs typeface="Times New Roman" pitchFamily="18" charset="0"/>
              </a:rPr>
              <a:t>nghĩa</a:t>
            </a:r>
            <a:r>
              <a:rPr lang="en-US" sz="6600" b="1" dirty="0" smtClean="0">
                <a:solidFill>
                  <a:schemeClr val="accent2"/>
                </a:solidFill>
                <a:latin typeface="Times New Roman" pitchFamily="18" charset="0"/>
                <a:cs typeface="Times New Roman" pitchFamily="18" charset="0"/>
              </a:rPr>
              <a:t>:</a:t>
            </a:r>
            <a:endParaRPr lang="en-US" sz="6600"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a:xfrm>
            <a:off x="838200" y="1419367"/>
            <a:ext cx="10515600" cy="5049672"/>
          </a:xfrm>
        </p:spPr>
        <p:txBody>
          <a:bodyPr>
            <a:normAutofit/>
          </a:bodyPr>
          <a:lstStyle/>
          <a:p>
            <a:endParaRPr lang="en-US" dirty="0" smtClean="0"/>
          </a:p>
          <a:p>
            <a:r>
              <a:rPr lang="en-US" sz="4000" dirty="0" err="1" smtClean="0">
                <a:latin typeface="Arial" pitchFamily="34" charset="0"/>
                <a:cs typeface="Arial" pitchFamily="34" charset="0"/>
              </a:rPr>
              <a:t>Xã</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hội</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đang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phát</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triển</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thì</a:t>
            </a:r>
            <a:r>
              <a:rPr lang="en-US" sz="4000" dirty="0" smtClean="0">
                <a:latin typeface="Arial" pitchFamily="34" charset="0"/>
                <a:cs typeface="Arial" pitchFamily="34" charset="0"/>
              </a:rPr>
              <a:t> DLXH </a:t>
            </a:r>
            <a:r>
              <a:rPr lang="en-US" sz="4000" dirty="0" err="1" smtClean="0">
                <a:latin typeface="Arial" pitchFamily="34" charset="0"/>
                <a:cs typeface="Arial" pitchFamily="34" charset="0"/>
              </a:rPr>
              <a:t>cũng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mang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tính</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tích</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cực</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ngược</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lại</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xã</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hội</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đang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khủng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hoảng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thì</a:t>
            </a:r>
            <a:r>
              <a:rPr lang="en-US" sz="4000" dirty="0" smtClean="0">
                <a:latin typeface="Arial" pitchFamily="34" charset="0"/>
                <a:cs typeface="Arial" pitchFamily="34" charset="0"/>
              </a:rPr>
              <a:t> DLXH </a:t>
            </a:r>
            <a:r>
              <a:rPr lang="en-US" sz="4000" dirty="0" err="1" smtClean="0">
                <a:latin typeface="Arial" pitchFamily="34" charset="0"/>
                <a:cs typeface="Arial" pitchFamily="34" charset="0"/>
              </a:rPr>
              <a:t>cũng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mang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tính</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tiêu</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cực</a:t>
            </a:r>
            <a:r>
              <a:rPr lang="en-US" sz="4000" dirty="0" smtClean="0">
                <a:latin typeface="Arial" pitchFamily="34" charset="0"/>
                <a:cs typeface="Arial" pitchFamily="34" charset="0"/>
              </a:rPr>
              <a:t>.</a:t>
            </a:r>
          </a:p>
          <a:p>
            <a:pPr>
              <a:buNone/>
            </a:pPr>
            <a:endParaRPr lang="en-US" sz="4000" dirty="0" smtClean="0">
              <a:latin typeface="Arial" pitchFamily="34" charset="0"/>
              <a:cs typeface="Arial" pitchFamily="34" charset="0"/>
            </a:endParaRPr>
          </a:p>
          <a:p>
            <a:pPr>
              <a:buNone/>
            </a:pP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Dư</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luận</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xã</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hội</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có</a:t>
            </a:r>
            <a:r>
              <a:rPr lang="en-US" sz="4000" dirty="0" smtClean="0">
                <a:latin typeface="Arial" pitchFamily="34" charset="0"/>
                <a:cs typeface="Arial" pitchFamily="34" charset="0"/>
              </a:rPr>
              <a:t> ý </a:t>
            </a:r>
            <a:r>
              <a:rPr lang="en-US" sz="4000" dirty="0" err="1" smtClean="0">
                <a:latin typeface="Arial" pitchFamily="34" charset="0"/>
                <a:cs typeface="Arial" pitchFamily="34" charset="0"/>
              </a:rPr>
              <a:t>nghĩa</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vô</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cùng</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quan</a:t>
            </a:r>
            <a:r>
              <a:rPr lang="en-US" sz="4000" dirty="0" smtClean="0">
                <a:latin typeface="Arial" pitchFamily="34" charset="0"/>
                <a:cs typeface="Arial" pitchFamily="34" charset="0"/>
              </a:rPr>
              <a:t> </a:t>
            </a:r>
            <a:r>
              <a:rPr lang="en-US" sz="4000" dirty="0" err="1" smtClean="0">
                <a:latin typeface="Arial" pitchFamily="34" charset="0"/>
                <a:cs typeface="Arial" pitchFamily="34" charset="0"/>
              </a:rPr>
              <a:t>trọng</a:t>
            </a:r>
            <a:r>
              <a:rPr lang="en-US" sz="4000" dirty="0" smtClean="0">
                <a:latin typeface="Arial" pitchFamily="34" charset="0"/>
                <a:cs typeface="Arial" pitchFamily="34" charset="0"/>
              </a:rPr>
              <a:t>.</a:t>
            </a:r>
          </a:p>
          <a:p>
            <a:endParaRPr lang="en-US" sz="4000" dirty="0"/>
          </a:p>
        </p:txBody>
      </p:sp>
      <p:sp>
        <p:nvSpPr>
          <p:cNvPr id="4" name="Right Arrow 3"/>
          <p:cNvSpPr/>
          <p:nvPr/>
        </p:nvSpPr>
        <p:spPr>
          <a:xfrm>
            <a:off x="701040" y="4549140"/>
            <a:ext cx="57912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64658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a:t>
            </a:r>
            <a:endParaRPr lang="en-US" dirty="0"/>
          </a:p>
        </p:txBody>
      </p:sp>
      <p:sp>
        <p:nvSpPr>
          <p:cNvPr id="3" name="Content Placeholder 2"/>
          <p:cNvSpPr>
            <a:spLocks noGrp="1"/>
          </p:cNvSpPr>
          <p:nvPr>
            <p:ph idx="1"/>
          </p:nvPr>
        </p:nvSpPr>
        <p:spPr>
          <a:xfrm>
            <a:off x="0" y="-191069"/>
            <a:ext cx="12433110" cy="6646460"/>
          </a:xfrm>
        </p:spPr>
        <p:txBody>
          <a:bodyPr>
            <a:noAutofit/>
          </a:bodyPr>
          <a:lstStyle/>
          <a:p>
            <a:pPr marL="0" indent="0">
              <a:buNone/>
            </a:pPr>
            <a:endParaRPr lang="en-US" sz="2800" dirty="0" smtClean="0"/>
          </a:p>
          <a:p>
            <a:r>
              <a:rPr lang="en-US" sz="4000" dirty="0" err="1" smtClean="0">
                <a:latin typeface="Times New Roman" pitchFamily="18" charset="0"/>
                <a:cs typeface="Times New Roman" pitchFamily="18" charset="0"/>
              </a:rPr>
              <a:t>Là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thước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bầu</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không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khí</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chính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trị</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xã</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hội</a:t>
            </a:r>
            <a:r>
              <a:rPr lang="en-US" sz="4000" dirty="0" smtClean="0">
                <a:latin typeface="Times New Roman" pitchFamily="18" charset="0"/>
                <a:cs typeface="Times New Roman" pitchFamily="18" charset="0"/>
              </a:rPr>
              <a:t>.</a:t>
            </a:r>
          </a:p>
          <a:p>
            <a:r>
              <a:rPr lang="en-US" sz="4000" dirty="0" err="1" smtClean="0">
                <a:latin typeface="Times New Roman" pitchFamily="18" charset="0"/>
                <a:cs typeface="Times New Roman" pitchFamily="18" charset="0"/>
              </a:rPr>
              <a:t>Là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tấm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gương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phản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hồi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đường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lối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chính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sách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pháp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luật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Chính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phủ</a:t>
            </a:r>
            <a:r>
              <a:rPr lang="en-US" sz="4000" dirty="0" smtClean="0">
                <a:latin typeface="Times New Roman" pitchFamily="18" charset="0"/>
                <a:cs typeface="Times New Roman" pitchFamily="18" charset="0"/>
              </a:rPr>
              <a:t>.</a:t>
            </a:r>
          </a:p>
          <a:p>
            <a:r>
              <a:rPr lang="en-US" sz="4000" dirty="0" err="1" smtClean="0">
                <a:latin typeface="Times New Roman" pitchFamily="18" charset="0"/>
                <a:cs typeface="Times New Roman" pitchFamily="18" charset="0"/>
              </a:rPr>
              <a:t>Tâm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tư</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tình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cảm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nguyện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vọng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đánh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giá</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năng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lực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phẩm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chất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người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lãnh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đạo</a:t>
            </a:r>
            <a:r>
              <a:rPr lang="en-US" sz="4000" dirty="0" smtClean="0">
                <a:latin typeface="Times New Roman" pitchFamily="18" charset="0"/>
                <a:cs typeface="Times New Roman" pitchFamily="18" charset="0"/>
              </a:rPr>
              <a:t>.</a:t>
            </a:r>
          </a:p>
          <a:p>
            <a:r>
              <a:rPr lang="en-US" sz="4000" dirty="0" err="1" smtClean="0">
                <a:latin typeface="Times New Roman" pitchFamily="18" charset="0"/>
                <a:cs typeface="Times New Roman" pitchFamily="18" charset="0"/>
              </a:rPr>
              <a:t>Có</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dựa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vào</a:t>
            </a:r>
            <a:r>
              <a:rPr lang="en-US" sz="4000" dirty="0" smtClean="0">
                <a:latin typeface="Times New Roman" pitchFamily="18" charset="0"/>
                <a:cs typeface="Times New Roman" pitchFamily="18" charset="0"/>
              </a:rPr>
              <a:t> DLXH </a:t>
            </a:r>
            <a:r>
              <a:rPr lang="en-US" sz="4000" dirty="0" err="1" smtClean="0">
                <a:latin typeface="Times New Roman" pitchFamily="18" charset="0"/>
                <a:cs typeface="Times New Roman" pitchFamily="18" charset="0"/>
              </a:rPr>
              <a:t>để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dự</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báo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được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những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diễn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biến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sắp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tới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đời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sống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xã</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hội</a:t>
            </a:r>
            <a:r>
              <a:rPr lang="en-US" sz="4000" dirty="0" smtClean="0">
                <a:latin typeface="Times New Roman" pitchFamily="18" charset="0"/>
                <a:cs typeface="Times New Roman" pitchFamily="18" charset="0"/>
              </a:rPr>
              <a:t>.</a:t>
            </a:r>
          </a:p>
          <a:p>
            <a:r>
              <a:rPr lang="en-US" sz="4000" dirty="0" err="1" smtClean="0">
                <a:latin typeface="Times New Roman" pitchFamily="18" charset="0"/>
                <a:cs typeface="Times New Roman" pitchFamily="18" charset="0"/>
              </a:rPr>
              <a:t>Phát</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huy</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quyền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chủ</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tập</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của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tăng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cường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mối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quan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hệ</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giữa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chính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quyền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và</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nhân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dân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ngăn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ngừa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tệ</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quan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liêu</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xa</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rời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quần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chúng</a:t>
            </a:r>
            <a:r>
              <a:rPr lang="en-US" sz="4000" dirty="0" smtClean="0">
                <a:latin typeface="Times New Roman" pitchFamily="18" charset="0"/>
                <a:cs typeface="Times New Roman" pitchFamily="18" charset="0"/>
              </a:rPr>
              <a:t>.</a:t>
            </a:r>
          </a:p>
          <a:p>
            <a:endParaRPr lang="en-US" sz="2800" dirty="0" smtClean="0"/>
          </a:p>
          <a:p>
            <a:endParaRPr lang="en-US" sz="2800" dirty="0"/>
          </a:p>
        </p:txBody>
      </p:sp>
    </p:spTree>
    <p:extLst>
      <p:ext uri="{BB962C8B-B14F-4D97-AF65-F5344CB8AC3E}">
        <p14:creationId xmlns="" xmlns:p14="http://schemas.microsoft.com/office/powerpoint/2010/main" val="69072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ircle(in)">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circle(in)">
                                      <p:cBhvr>
                                        <p:cTn id="2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a:t>
            </a:r>
            <a:endParaRPr lang="en-US" dirty="0"/>
          </a:p>
        </p:txBody>
      </p:sp>
      <p:sp>
        <p:nvSpPr>
          <p:cNvPr id="3" name="Content Placeholder 2"/>
          <p:cNvSpPr>
            <a:spLocks noGrp="1"/>
          </p:cNvSpPr>
          <p:nvPr>
            <p:ph idx="1"/>
          </p:nvPr>
        </p:nvSpPr>
        <p:spPr>
          <a:xfrm>
            <a:off x="121920" y="137160"/>
            <a:ext cx="11460480" cy="5989009"/>
          </a:xfrm>
        </p:spPr>
        <p:txBody>
          <a:bodyPr/>
          <a:lstStyle/>
          <a:p>
            <a:pPr>
              <a:buNone/>
            </a:pPr>
            <a:r>
              <a:rPr lang="en-US" dirty="0" smtClean="0"/>
              <a:t>      </a:t>
            </a:r>
          </a:p>
          <a:p>
            <a:endParaRPr lang="en-US" dirty="0" smtClean="0"/>
          </a:p>
          <a:p>
            <a:endParaRPr lang="en-US" dirty="0" smtClean="0"/>
          </a:p>
          <a:p>
            <a:pPr>
              <a:buNone/>
            </a:pPr>
            <a:r>
              <a:rPr lang="en-US" dirty="0" smtClean="0"/>
              <a:t>                   </a:t>
            </a:r>
            <a:r>
              <a:rPr lang="en-US" sz="4400" dirty="0" err="1" smtClean="0">
                <a:latin typeface="Times New Roman" pitchFamily="18" charset="0"/>
                <a:cs typeface="Times New Roman" pitchFamily="18" charset="0"/>
              </a:rPr>
              <a:t>Vì</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vậy</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người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làm</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công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tác</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quản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lý</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phải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biết</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điều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tra</a:t>
            </a:r>
            <a:r>
              <a:rPr lang="en-US" sz="4400" dirty="0" smtClean="0">
                <a:latin typeface="Times New Roman" pitchFamily="18" charset="0"/>
                <a:cs typeface="Times New Roman" pitchFamily="18" charset="0"/>
              </a:rPr>
              <a:t> DLXH, </a:t>
            </a:r>
            <a:r>
              <a:rPr lang="en-US" sz="4400" dirty="0" err="1" smtClean="0">
                <a:latin typeface="Times New Roman" pitchFamily="18" charset="0"/>
                <a:cs typeface="Times New Roman" pitchFamily="18" charset="0"/>
              </a:rPr>
              <a:t>phải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biết</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thập</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xử</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lý</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và</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phân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tích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thông</a:t>
            </a:r>
            <a:r>
              <a:rPr lang="en-US" sz="4400" dirty="0" smtClean="0">
                <a:latin typeface="Times New Roman" pitchFamily="18" charset="0"/>
                <a:cs typeface="Times New Roman" pitchFamily="18" charset="0"/>
              </a:rPr>
              <a:t> tin </a:t>
            </a:r>
            <a:r>
              <a:rPr lang="en-US" sz="4400" dirty="0" err="1" smtClean="0">
                <a:latin typeface="Times New Roman" pitchFamily="18" charset="0"/>
                <a:cs typeface="Times New Roman" pitchFamily="18" charset="0"/>
              </a:rPr>
              <a:t>để</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có</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quyết</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định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đúng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đắn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chấn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chỉnh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kịp</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thời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các</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khiếm</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khuyết</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trong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đường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lối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chính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sách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đáp</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ứng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yêu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cầu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của</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quần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chúng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nhân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dân</a:t>
            </a:r>
            <a:r>
              <a:rPr lang="en-US" sz="4400" dirty="0" smtClean="0">
                <a:latin typeface="Times New Roman" pitchFamily="18" charset="0"/>
                <a:cs typeface="Times New Roman" pitchFamily="18" charset="0"/>
              </a:rPr>
              <a:t>.</a:t>
            </a:r>
          </a:p>
          <a:p>
            <a:endParaRPr lang="en-US" dirty="0"/>
          </a:p>
        </p:txBody>
      </p:sp>
      <p:sp>
        <p:nvSpPr>
          <p:cNvPr id="4" name="Right Arrow 3"/>
          <p:cNvSpPr/>
          <p:nvPr/>
        </p:nvSpPr>
        <p:spPr>
          <a:xfrm>
            <a:off x="654957" y="1842447"/>
            <a:ext cx="955480" cy="3682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99449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2262085"/>
          </a:xfrm>
        </p:spPr>
        <p:txBody>
          <a:bodyPr>
            <a:noAutofit/>
          </a:bodyPr>
          <a:lstStyle/>
          <a:p>
            <a:pPr algn="ctr"/>
            <a:r>
              <a:rPr lang="en-US" sz="5400" b="1" dirty="0" smtClean="0">
                <a:solidFill>
                  <a:srgbClr val="7030A0"/>
                </a:solidFill>
                <a:latin typeface="Times New Roman" pitchFamily="18" charset="0"/>
                <a:cs typeface="Times New Roman" pitchFamily="18" charset="0"/>
              </a:rPr>
              <a:t>3. </a:t>
            </a:r>
            <a:r>
              <a:rPr lang="en-US" sz="5400" b="1" dirty="0" err="1" smtClean="0">
                <a:solidFill>
                  <a:srgbClr val="7030A0"/>
                </a:solidFill>
                <a:latin typeface="Times New Roman" pitchFamily="18" charset="0"/>
                <a:cs typeface="Times New Roman" pitchFamily="18" charset="0"/>
              </a:rPr>
              <a:t>Quá</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trình</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hình</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thành</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dư</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luận</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xã</a:t>
            </a:r>
            <a:r>
              <a:rPr lang="en-US" sz="5400" b="1" dirty="0" smtClean="0">
                <a:solidFill>
                  <a:srgbClr val="7030A0"/>
                </a:solidFill>
                <a:latin typeface="Times New Roman" pitchFamily="18" charset="0"/>
                <a:cs typeface="Times New Roman" pitchFamily="18" charset="0"/>
              </a:rPr>
              <a:t> </a:t>
            </a:r>
            <a:r>
              <a:rPr lang="en-US" sz="5400" b="1" dirty="0" err="1" smtClean="0">
                <a:solidFill>
                  <a:srgbClr val="7030A0"/>
                </a:solidFill>
                <a:latin typeface="Times New Roman" pitchFamily="18" charset="0"/>
                <a:cs typeface="Times New Roman" pitchFamily="18" charset="0"/>
              </a:rPr>
              <a:t>hội</a:t>
            </a:r>
            <a:r>
              <a:rPr lang="en-US" sz="5400" b="1" dirty="0" smtClean="0">
                <a:solidFill>
                  <a:srgbClr val="7030A0"/>
                </a:solidFill>
                <a:latin typeface="Times New Roman" pitchFamily="18" charset="0"/>
                <a:cs typeface="Times New Roman" pitchFamily="18" charset="0"/>
              </a:rPr>
              <a:t>:</a:t>
            </a:r>
            <a:endParaRPr lang="en-US" sz="5400"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609600" y="3038168"/>
            <a:ext cx="10972800" cy="3088001"/>
          </a:xfrm>
        </p:spPr>
        <p:txBody>
          <a:bodyPr/>
          <a:lstStyle/>
          <a:p>
            <a:pPr>
              <a:buNone/>
            </a:pPr>
            <a:r>
              <a:rPr lang="en-US" sz="4800" dirty="0" err="1" smtClean="0">
                <a:solidFill>
                  <a:schemeClr val="accent2"/>
                </a:solidFill>
                <a:latin typeface="Arial" pitchFamily="34" charset="0"/>
                <a:cs typeface="Arial" pitchFamily="34" charset="0"/>
              </a:rPr>
              <a:t>Tóm</a:t>
            </a:r>
            <a:r>
              <a:rPr lang="en-US" sz="4800" dirty="0" smtClean="0">
                <a:solidFill>
                  <a:schemeClr val="accent2"/>
                </a:solidFill>
                <a:latin typeface="Arial" pitchFamily="34" charset="0"/>
                <a:cs typeface="Arial" pitchFamily="34" charset="0"/>
              </a:rPr>
              <a:t> </a:t>
            </a:r>
            <a:r>
              <a:rPr lang="en-US" sz="4800" dirty="0" err="1" smtClean="0">
                <a:solidFill>
                  <a:schemeClr val="accent2"/>
                </a:solidFill>
                <a:latin typeface="Arial" pitchFamily="34" charset="0"/>
                <a:cs typeface="Arial" pitchFamily="34" charset="0"/>
              </a:rPr>
              <a:t>tắt</a:t>
            </a:r>
            <a:r>
              <a:rPr lang="en-US" sz="4800" dirty="0" smtClean="0">
                <a:solidFill>
                  <a:schemeClr val="accent2"/>
                </a:solidFill>
                <a:latin typeface="Arial" pitchFamily="34" charset="0"/>
                <a:cs typeface="Arial" pitchFamily="34" charset="0"/>
              </a:rPr>
              <a:t> qua </a:t>
            </a:r>
            <a:r>
              <a:rPr lang="en-US" sz="4800" dirty="0" err="1" smtClean="0">
                <a:solidFill>
                  <a:schemeClr val="accent2"/>
                </a:solidFill>
                <a:latin typeface="Arial" pitchFamily="34" charset="0"/>
                <a:cs typeface="Arial" pitchFamily="34" charset="0"/>
              </a:rPr>
              <a:t>sơ</a:t>
            </a:r>
            <a:r>
              <a:rPr lang="en-US" sz="4800" dirty="0" smtClean="0">
                <a:solidFill>
                  <a:schemeClr val="accent2"/>
                </a:solidFill>
                <a:latin typeface="Arial" pitchFamily="34" charset="0"/>
                <a:cs typeface="Arial" pitchFamily="34" charset="0"/>
              </a:rPr>
              <a:t> </a:t>
            </a:r>
            <a:r>
              <a:rPr lang="en-US" sz="4800" dirty="0" err="1" smtClean="0">
                <a:solidFill>
                  <a:schemeClr val="accent2"/>
                </a:solidFill>
                <a:latin typeface="Arial" pitchFamily="34" charset="0"/>
                <a:cs typeface="Arial" pitchFamily="34" charset="0"/>
              </a:rPr>
              <a:t>đồ</a:t>
            </a:r>
            <a:r>
              <a:rPr lang="en-US" sz="4800" dirty="0" smtClean="0">
                <a:solidFill>
                  <a:schemeClr val="accent2"/>
                </a:solidFill>
                <a:latin typeface="Arial" pitchFamily="34" charset="0"/>
                <a:cs typeface="Arial" pitchFamily="34" charset="0"/>
              </a:rPr>
              <a:t> </a:t>
            </a:r>
            <a:r>
              <a:rPr lang="en-US" sz="4800" dirty="0" err="1" smtClean="0">
                <a:solidFill>
                  <a:schemeClr val="accent2"/>
                </a:solidFill>
                <a:latin typeface="Arial" pitchFamily="34" charset="0"/>
                <a:cs typeface="Arial" pitchFamily="34" charset="0"/>
              </a:rPr>
              <a:t>sau</a:t>
            </a:r>
            <a:r>
              <a:rPr lang="en-US" sz="4800" dirty="0" smtClean="0">
                <a:solidFill>
                  <a:schemeClr val="accent2"/>
                </a:solidFill>
                <a:latin typeface="Arial" pitchFamily="34" charset="0"/>
                <a:cs typeface="Arial" pitchFamily="34" charset="0"/>
              </a:rPr>
              <a:t>:</a:t>
            </a:r>
          </a:p>
          <a:p>
            <a:pPr>
              <a:buNone/>
            </a:pPr>
            <a:endParaRPr lang="en-US" dirty="0"/>
          </a:p>
        </p:txBody>
      </p:sp>
    </p:spTree>
    <p:extLst>
      <p:ext uri="{BB962C8B-B14F-4D97-AF65-F5344CB8AC3E}">
        <p14:creationId xmlns="" xmlns:p14="http://schemas.microsoft.com/office/powerpoint/2010/main" val="253521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5840" y="1584960"/>
            <a:ext cx="1066800" cy="3810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tượng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sự</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5" name="Rectangle 4"/>
          <p:cNvSpPr/>
          <p:nvPr/>
        </p:nvSpPr>
        <p:spPr>
          <a:xfrm>
            <a:off x="2682240" y="60960"/>
            <a:ext cx="1981200" cy="1066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LLLĐ ở </a:t>
            </a:r>
            <a:r>
              <a:rPr lang="en-US" sz="2400" dirty="0" err="1" smtClean="0">
                <a:solidFill>
                  <a:schemeClr val="tx1"/>
                </a:solidFill>
                <a:latin typeface="Times New Roman" pitchFamily="18" charset="0"/>
                <a:cs typeface="Times New Roman" pitchFamily="18" charset="0"/>
              </a:rPr>
              <a:t>nông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thôn</a:t>
            </a:r>
            <a:endParaRPr lang="en-US" sz="2400" dirty="0">
              <a:solidFill>
                <a:schemeClr val="tx1"/>
              </a:solidFill>
              <a:latin typeface="Times New Roman" pitchFamily="18" charset="0"/>
              <a:cs typeface="Times New Roman" pitchFamily="18" charset="0"/>
            </a:endParaRPr>
          </a:p>
        </p:txBody>
      </p:sp>
      <p:sp>
        <p:nvSpPr>
          <p:cNvPr id="6" name="Rectangle 5"/>
          <p:cNvSpPr/>
          <p:nvPr/>
        </p:nvSpPr>
        <p:spPr>
          <a:xfrm>
            <a:off x="2682240" y="1203960"/>
            <a:ext cx="1981200" cy="9144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Trí</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thức</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7" name="Rectangle 6"/>
          <p:cNvSpPr/>
          <p:nvPr/>
        </p:nvSpPr>
        <p:spPr>
          <a:xfrm>
            <a:off x="2682240" y="2217420"/>
            <a:ext cx="1981200" cy="990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Học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sinh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sinh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viên</a:t>
            </a:r>
            <a:endParaRPr lang="en-US" sz="2400" dirty="0">
              <a:solidFill>
                <a:schemeClr val="tx1"/>
              </a:solidFill>
              <a:latin typeface="Times New Roman" pitchFamily="18" charset="0"/>
              <a:cs typeface="Times New Roman" pitchFamily="18" charset="0"/>
            </a:endParaRPr>
          </a:p>
        </p:txBody>
      </p:sp>
      <p:sp>
        <p:nvSpPr>
          <p:cNvPr id="8" name="Rectangle 7"/>
          <p:cNvSpPr/>
          <p:nvPr/>
        </p:nvSpPr>
        <p:spPr>
          <a:xfrm>
            <a:off x="2682240" y="3261360"/>
            <a:ext cx="1981200" cy="1066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Tầng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lớp</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hữu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trí</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9" name="Rectangle 8"/>
          <p:cNvSpPr/>
          <p:nvPr/>
        </p:nvSpPr>
        <p:spPr>
          <a:xfrm>
            <a:off x="2682240" y="4404360"/>
            <a:ext cx="1981200" cy="1219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Công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nhân</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cán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bộ</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viên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chức</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10" name="Rectangle 9"/>
          <p:cNvSpPr/>
          <p:nvPr/>
        </p:nvSpPr>
        <p:spPr>
          <a:xfrm>
            <a:off x="2682240" y="5699760"/>
            <a:ext cx="1981200" cy="1066800"/>
          </a:xfrm>
          <a:prstGeom prst="rect">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Tổ</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chức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11" name="Rectangle 10"/>
          <p:cNvSpPr/>
          <p:nvPr/>
        </p:nvSpPr>
        <p:spPr>
          <a:xfrm>
            <a:off x="5501640" y="60960"/>
            <a:ext cx="2438400" cy="1066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Ý </a:t>
            </a:r>
            <a:r>
              <a:rPr lang="en-US" sz="2400" dirty="0" err="1" smtClean="0">
                <a:solidFill>
                  <a:schemeClr val="tx1"/>
                </a:solidFill>
                <a:latin typeface="Times New Roman" pitchFamily="18" charset="0"/>
                <a:cs typeface="Times New Roman" pitchFamily="18" charset="0"/>
              </a:rPr>
              <a:t>kiến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tập</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thể</a:t>
            </a:r>
            <a:r>
              <a:rPr lang="en-US" sz="2400" dirty="0" smtClean="0">
                <a:solidFill>
                  <a:schemeClr val="tx1"/>
                </a:solidFill>
                <a:latin typeface="Times New Roman" pitchFamily="18" charset="0"/>
                <a:cs typeface="Times New Roman" pitchFamily="18" charset="0"/>
              </a:rPr>
              <a:t>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t>
            </a:r>
            <a:r>
              <a:rPr lang="en-US" sz="2400" dirty="0" err="1" smtClean="0">
                <a:solidFill>
                  <a:schemeClr val="tx1"/>
                </a:solidFill>
                <a:latin typeface="Times New Roman" pitchFamily="18" charset="0"/>
                <a:cs typeface="Times New Roman" pitchFamily="18" charset="0"/>
              </a:rPr>
              <a:t>nhóm</a:t>
            </a:r>
            <a:r>
              <a:rPr lang="en-US" sz="2400" dirty="0" smtClean="0">
                <a:solidFill>
                  <a:schemeClr val="tx1"/>
                </a:solidFill>
                <a:latin typeface="Times New Roman" pitchFamily="18" charset="0"/>
                <a:cs typeface="Times New Roman" pitchFamily="18" charset="0"/>
              </a:rPr>
              <a:t> ý </a:t>
            </a:r>
            <a:r>
              <a:rPr lang="en-US" sz="2400" dirty="0" err="1" smtClean="0">
                <a:solidFill>
                  <a:schemeClr val="tx1"/>
                </a:solidFill>
                <a:latin typeface="Times New Roman" pitchFamily="18" charset="0"/>
                <a:cs typeface="Times New Roman" pitchFamily="18" charset="0"/>
              </a:rPr>
              <a:t>kiến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lớn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của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sp>
        <p:nvSpPr>
          <p:cNvPr id="12" name="Rectangle 11"/>
          <p:cNvSpPr/>
          <p:nvPr/>
        </p:nvSpPr>
        <p:spPr>
          <a:xfrm>
            <a:off x="5501640" y="1661160"/>
            <a:ext cx="2438400" cy="1447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Ý </a:t>
            </a:r>
            <a:r>
              <a:rPr lang="en-US" sz="2400" dirty="0" err="1" smtClean="0">
                <a:solidFill>
                  <a:schemeClr val="tx1"/>
                </a:solidFill>
                <a:latin typeface="Times New Roman" pitchFamily="18" charset="0"/>
                <a:cs typeface="Times New Roman" pitchFamily="18" charset="0"/>
              </a:rPr>
              <a:t>kiến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phán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xét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về</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sự</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kiện</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tượng</a:t>
            </a:r>
            <a:endParaRPr lang="en-US" sz="2400" dirty="0">
              <a:solidFill>
                <a:schemeClr val="tx1"/>
              </a:solidFill>
              <a:latin typeface="Times New Roman" pitchFamily="18" charset="0"/>
              <a:cs typeface="Times New Roman" pitchFamily="18" charset="0"/>
            </a:endParaRPr>
          </a:p>
        </p:txBody>
      </p:sp>
      <p:sp>
        <p:nvSpPr>
          <p:cNvPr id="13" name="Rectangle 12"/>
          <p:cNvSpPr/>
          <p:nvPr/>
        </p:nvSpPr>
        <p:spPr>
          <a:xfrm>
            <a:off x="5501640" y="3642360"/>
            <a:ext cx="2438400" cy="1447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latin typeface="Times New Roman" pitchFamily="18" charset="0"/>
                <a:cs typeface="Times New Roman" pitchFamily="18" charset="0"/>
              </a:rPr>
              <a:t>Ý </a:t>
            </a:r>
            <a:r>
              <a:rPr lang="en-US" sz="2400" dirty="0" err="1" smtClean="0">
                <a:solidFill>
                  <a:schemeClr val="tx1"/>
                </a:solidFill>
                <a:latin typeface="Times New Roman" pitchFamily="18" charset="0"/>
                <a:cs typeface="Times New Roman" pitchFamily="18" charset="0"/>
              </a:rPr>
              <a:t>kiến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cá</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nhân</a:t>
            </a:r>
            <a:r>
              <a:rPr lang="en-US" sz="2400" dirty="0" smtClean="0">
                <a:solidFill>
                  <a:schemeClr val="tx1"/>
                </a:solidFill>
                <a:latin typeface="Times New Roman" pitchFamily="18" charset="0"/>
                <a:cs typeface="Times New Roman" pitchFamily="18" charset="0"/>
              </a:rPr>
              <a:t/>
            </a:r>
            <a:br>
              <a:rPr lang="en-US" sz="2400" dirty="0" smtClean="0">
                <a:solidFill>
                  <a:schemeClr val="tx1"/>
                </a:solidFill>
                <a:latin typeface="Times New Roman" pitchFamily="18" charset="0"/>
                <a:cs typeface="Times New Roman" pitchFamily="18" charset="0"/>
              </a:rPr>
            </a:br>
            <a:r>
              <a:rPr lang="en-US" sz="2400" dirty="0" smtClean="0">
                <a:solidFill>
                  <a:schemeClr val="tx1"/>
                </a:solidFill>
                <a:latin typeface="Times New Roman" pitchFamily="18" charset="0"/>
                <a:cs typeface="Times New Roman" pitchFamily="18" charset="0"/>
              </a:rPr>
              <a:t>(</a:t>
            </a:r>
            <a:r>
              <a:rPr lang="en-US" sz="2400" dirty="0" err="1" smtClean="0">
                <a:solidFill>
                  <a:schemeClr val="tx1"/>
                </a:solidFill>
                <a:latin typeface="Times New Roman" pitchFamily="18" charset="0"/>
                <a:cs typeface="Times New Roman" pitchFamily="18" charset="0"/>
              </a:rPr>
              <a:t>nhóm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nhỏ</a:t>
            </a:r>
            <a:r>
              <a:rPr lang="en-US" sz="2400" dirty="0" smtClean="0">
                <a:solidFill>
                  <a:schemeClr val="tx1"/>
                </a:solidFill>
                <a:latin typeface="Times New Roman" pitchFamily="18" charset="0"/>
                <a:cs typeface="Times New Roman" pitchFamily="18" charset="0"/>
              </a:rPr>
              <a:t>)</a:t>
            </a:r>
            <a:endParaRPr lang="en-US" sz="2400" dirty="0">
              <a:solidFill>
                <a:schemeClr val="tx1"/>
              </a:solidFill>
              <a:latin typeface="Times New Roman" pitchFamily="18" charset="0"/>
              <a:cs typeface="Times New Roman" pitchFamily="18" charset="0"/>
            </a:endParaRPr>
          </a:p>
        </p:txBody>
      </p:sp>
      <p:cxnSp>
        <p:nvCxnSpPr>
          <p:cNvPr id="14" name="Straight Arrow Connector 13"/>
          <p:cNvCxnSpPr>
            <a:stCxn id="11" idx="2"/>
            <a:endCxn id="12" idx="0"/>
          </p:cNvCxnSpPr>
          <p:nvPr/>
        </p:nvCxnSpPr>
        <p:spPr>
          <a:xfrm rot="5400000">
            <a:off x="6454140" y="1394460"/>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3" idx="0"/>
            <a:endCxn id="12" idx="2"/>
          </p:cNvCxnSpPr>
          <p:nvPr/>
        </p:nvCxnSpPr>
        <p:spPr>
          <a:xfrm rot="5400000" flipH="1" flipV="1">
            <a:off x="6454140" y="3375660"/>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8702040" y="441960"/>
            <a:ext cx="1219200" cy="38100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Dư</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luận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về</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sự</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kiện</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tượng</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cxnSp>
        <p:nvCxnSpPr>
          <p:cNvPr id="17" name="Straight Arrow Connector 16"/>
          <p:cNvCxnSpPr/>
          <p:nvPr/>
        </p:nvCxnSpPr>
        <p:spPr>
          <a:xfrm rot="5400000" flipH="1" flipV="1">
            <a:off x="929640" y="1737360"/>
            <a:ext cx="281940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6" idx="1"/>
          </p:cNvCxnSpPr>
          <p:nvPr/>
        </p:nvCxnSpPr>
        <p:spPr>
          <a:xfrm rot="5400000" flipH="1" flipV="1">
            <a:off x="1539240" y="2194560"/>
            <a:ext cx="16764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4" idx="3"/>
          </p:cNvCxnSpPr>
          <p:nvPr/>
        </p:nvCxnSpPr>
        <p:spPr>
          <a:xfrm flipV="1">
            <a:off x="2072640" y="2651760"/>
            <a:ext cx="60960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4" idx="3"/>
            <a:endCxn id="8" idx="1"/>
          </p:cNvCxnSpPr>
          <p:nvPr/>
        </p:nvCxnSpPr>
        <p:spPr>
          <a:xfrm>
            <a:off x="2072640" y="3489960"/>
            <a:ext cx="6096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4" idx="3"/>
          </p:cNvCxnSpPr>
          <p:nvPr/>
        </p:nvCxnSpPr>
        <p:spPr>
          <a:xfrm>
            <a:off x="2072640" y="3489960"/>
            <a:ext cx="533400" cy="1524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4" idx="3"/>
          </p:cNvCxnSpPr>
          <p:nvPr/>
        </p:nvCxnSpPr>
        <p:spPr>
          <a:xfrm>
            <a:off x="2072640" y="3489960"/>
            <a:ext cx="533400" cy="2819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677088" y="662599"/>
            <a:ext cx="762000" cy="1676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6" idx="3"/>
          </p:cNvCxnSpPr>
          <p:nvPr/>
        </p:nvCxnSpPr>
        <p:spPr>
          <a:xfrm>
            <a:off x="4663440" y="1661160"/>
            <a:ext cx="7620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flipH="1">
            <a:off x="7330440" y="975360"/>
            <a:ext cx="18288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3"/>
          </p:cNvCxnSpPr>
          <p:nvPr/>
        </p:nvCxnSpPr>
        <p:spPr>
          <a:xfrm flipV="1">
            <a:off x="4663440" y="2293620"/>
            <a:ext cx="762000" cy="419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940040" y="2346960"/>
            <a:ext cx="762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3" idx="3"/>
          </p:cNvCxnSpPr>
          <p:nvPr/>
        </p:nvCxnSpPr>
        <p:spPr>
          <a:xfrm flipV="1">
            <a:off x="7940040" y="2423160"/>
            <a:ext cx="685800" cy="1943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508942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heckerboard(across)">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checkerboard(across)">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checkerboard(across)">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checkerboard(across)">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heckerboard(across)">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checkerboard(across)">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heckerboard(across)">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checkerboard(across)">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checkerboard(across)">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checkerboard(across)">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checkerboard(across)">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checkerboard(across)">
                                      <p:cBhvr>
                                        <p:cTn id="72" dur="500"/>
                                        <p:tgtEl>
                                          <p:spTgt spid="11"/>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checkerboard(across)">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checkerboard(across)">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checkerboard(across)">
                                      <p:cBhvr>
                                        <p:cTn id="87" dur="500"/>
                                        <p:tgtEl>
                                          <p:spTgt spid="26"/>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checkerboard(across)">
                                      <p:cBhvr>
                                        <p:cTn id="92" dur="500"/>
                                        <p:tgtEl>
                                          <p:spTgt spid="14"/>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checkerboard(across)">
                                      <p:cBhvr>
                                        <p:cTn id="97" dur="500"/>
                                        <p:tgtEl>
                                          <p:spTgt spid="13"/>
                                        </p:tgtEl>
                                      </p:cBhvr>
                                    </p:animEffect>
                                  </p:childTnLst>
                                </p:cTn>
                              </p:par>
                            </p:childTnLst>
                          </p:cTn>
                        </p:par>
                      </p:childTnLst>
                    </p:cTn>
                  </p:par>
                  <p:par>
                    <p:cTn id="98" fill="hold">
                      <p:stCondLst>
                        <p:cond delay="indefinite"/>
                      </p:stCondLst>
                      <p:childTnLst>
                        <p:par>
                          <p:cTn id="99" fill="hold">
                            <p:stCondLst>
                              <p:cond delay="0"/>
                            </p:stCondLst>
                            <p:childTnLst>
                              <p:par>
                                <p:cTn id="100" presetID="5" presetClass="entr" presetSubtype="10" fill="hold" nodeType="clickEffect">
                                  <p:stCondLst>
                                    <p:cond delay="0"/>
                                  </p:stCondLst>
                                  <p:childTnLst>
                                    <p:set>
                                      <p:cBhvr>
                                        <p:cTn id="101" dur="1" fill="hold">
                                          <p:stCondLst>
                                            <p:cond delay="0"/>
                                          </p:stCondLst>
                                        </p:cTn>
                                        <p:tgtEl>
                                          <p:spTgt spid="15"/>
                                        </p:tgtEl>
                                        <p:attrNameLst>
                                          <p:attrName>style.visibility</p:attrName>
                                        </p:attrNameLst>
                                      </p:cBhvr>
                                      <p:to>
                                        <p:strVal val="visible"/>
                                      </p:to>
                                    </p:set>
                                    <p:animEffect transition="in" filter="checkerboard(across)">
                                      <p:cBhvr>
                                        <p:cTn id="102" dur="500"/>
                                        <p:tgtEl>
                                          <p:spTgt spid="15"/>
                                        </p:tgtEl>
                                      </p:cBhvr>
                                    </p:animEffec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grpId="0" nodeType="click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checkerboard(across)">
                                      <p:cBhvr>
                                        <p:cTn id="107" dur="500"/>
                                        <p:tgtEl>
                                          <p:spTgt spid="12"/>
                                        </p:tgtEl>
                                      </p:cBhvr>
                                    </p:animEffect>
                                  </p:childTnLst>
                                </p:cTn>
                              </p:par>
                            </p:childTnLst>
                          </p:cTn>
                        </p:par>
                      </p:childTnLst>
                    </p:cTn>
                  </p:par>
                  <p:par>
                    <p:cTn id="108" fill="hold">
                      <p:stCondLst>
                        <p:cond delay="indefinite"/>
                      </p:stCondLst>
                      <p:childTnLst>
                        <p:par>
                          <p:cTn id="109" fill="hold">
                            <p:stCondLst>
                              <p:cond delay="0"/>
                            </p:stCondLst>
                            <p:childTnLst>
                              <p:par>
                                <p:cTn id="110" presetID="5" presetClass="entr" presetSubtype="10" fill="hold" nodeType="click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checkerboard(across)">
                                      <p:cBhvr>
                                        <p:cTn id="112" dur="500"/>
                                        <p:tgtEl>
                                          <p:spTgt spid="25"/>
                                        </p:tgtEl>
                                      </p:cBhvr>
                                    </p:animEffect>
                                  </p:childTnLst>
                                </p:cTn>
                              </p:par>
                            </p:childTnLst>
                          </p:cTn>
                        </p:par>
                      </p:childTnLst>
                    </p:cTn>
                  </p:par>
                  <p:par>
                    <p:cTn id="113" fill="hold">
                      <p:stCondLst>
                        <p:cond delay="indefinite"/>
                      </p:stCondLst>
                      <p:childTnLst>
                        <p:par>
                          <p:cTn id="114" fill="hold">
                            <p:stCondLst>
                              <p:cond delay="0"/>
                            </p:stCondLst>
                            <p:childTnLst>
                              <p:par>
                                <p:cTn id="115" presetID="5" presetClass="entr" presetSubtype="10" fill="hold" nodeType="click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checkerboard(across)">
                                      <p:cBhvr>
                                        <p:cTn id="117" dur="500"/>
                                        <p:tgtEl>
                                          <p:spTgt spid="27"/>
                                        </p:tgtEl>
                                      </p:cBhvr>
                                    </p:animEffect>
                                  </p:childTnLst>
                                </p:cTn>
                              </p:par>
                            </p:childTnLst>
                          </p:cTn>
                        </p:par>
                      </p:childTnLst>
                    </p:cTn>
                  </p:par>
                  <p:par>
                    <p:cTn id="118" fill="hold">
                      <p:stCondLst>
                        <p:cond delay="indefinite"/>
                      </p:stCondLst>
                      <p:childTnLst>
                        <p:par>
                          <p:cTn id="119" fill="hold">
                            <p:stCondLst>
                              <p:cond delay="0"/>
                            </p:stCondLst>
                            <p:childTnLst>
                              <p:par>
                                <p:cTn id="120" presetID="5" presetClass="entr" presetSubtype="10" fill="hold" nodeType="click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checkerboard(across)">
                                      <p:cBhvr>
                                        <p:cTn id="122" dur="500"/>
                                        <p:tgtEl>
                                          <p:spTgt spid="28"/>
                                        </p:tgtEl>
                                      </p:cBhvr>
                                    </p:animEffect>
                                  </p:childTnLst>
                                </p:cTn>
                              </p:par>
                            </p:childTnLst>
                          </p:cTn>
                        </p:par>
                      </p:childTnLst>
                    </p:cTn>
                  </p:par>
                  <p:par>
                    <p:cTn id="123" fill="hold">
                      <p:stCondLst>
                        <p:cond delay="indefinite"/>
                      </p:stCondLst>
                      <p:childTnLst>
                        <p:par>
                          <p:cTn id="124" fill="hold">
                            <p:stCondLst>
                              <p:cond delay="0"/>
                            </p:stCondLst>
                            <p:childTnLst>
                              <p:par>
                                <p:cTn id="125" presetID="5" presetClass="entr" presetSubtype="10" fill="hold" grpId="0" nodeType="clickEffect">
                                  <p:stCondLst>
                                    <p:cond delay="0"/>
                                  </p:stCondLst>
                                  <p:childTnLst>
                                    <p:set>
                                      <p:cBhvr>
                                        <p:cTn id="126" dur="1" fill="hold">
                                          <p:stCondLst>
                                            <p:cond delay="0"/>
                                          </p:stCondLst>
                                        </p:cTn>
                                        <p:tgtEl>
                                          <p:spTgt spid="16"/>
                                        </p:tgtEl>
                                        <p:attrNameLst>
                                          <p:attrName>style.visibility</p:attrName>
                                        </p:attrNameLst>
                                      </p:cBhvr>
                                      <p:to>
                                        <p:strVal val="visible"/>
                                      </p:to>
                                    </p:set>
                                    <p:animEffect transition="in" filter="checkerboard(across)">
                                      <p:cBhvr>
                                        <p:cTn id="1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err="1" smtClean="0">
                <a:solidFill>
                  <a:schemeClr val="accent2"/>
                </a:solidFill>
                <a:latin typeface="Times New Roman" pitchFamily="18" charset="0"/>
                <a:cs typeface="Times New Roman" pitchFamily="18" charset="0"/>
              </a:rPr>
              <a:t>Các</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giai</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đoạn</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hình</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thành</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dư</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luận</a:t>
            </a:r>
            <a:r>
              <a:rPr lang="en-US" sz="4800" b="1" dirty="0" smtClean="0">
                <a:solidFill>
                  <a:schemeClr val="accent2"/>
                </a:solidFill>
                <a:latin typeface="Times New Roman" pitchFamily="18" charset="0"/>
                <a:cs typeface="Times New Roman" pitchFamily="18" charset="0"/>
              </a:rPr>
              <a:t>:</a:t>
            </a:r>
            <a:endParaRPr lang="en-US" sz="4800"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a:buNone/>
            </a:pPr>
            <a:r>
              <a:rPr lang="en-US" sz="4000" dirty="0">
                <a:latin typeface="Arial" pitchFamily="34" charset="0"/>
                <a:cs typeface="Arial" pitchFamily="34" charset="0"/>
                <a:sym typeface="Wingdings"/>
              </a:rPr>
              <a:t> </a:t>
            </a:r>
            <a:r>
              <a:rPr lang="en-US" sz="4000" dirty="0" err="1">
                <a:latin typeface="Times New Roman" pitchFamily="18" charset="0"/>
                <a:cs typeface="Times New Roman" pitchFamily="18" charset="0"/>
              </a:rPr>
              <a:t>Bao</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gồm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các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giai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đoạn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sau</a:t>
            </a:r>
            <a:r>
              <a:rPr lang="en-US" sz="4000" dirty="0">
                <a:latin typeface="Times New Roman" pitchFamily="18" charset="0"/>
                <a:cs typeface="Times New Roman" pitchFamily="18" charset="0"/>
              </a:rPr>
              <a:t>:</a:t>
            </a:r>
          </a:p>
          <a:p>
            <a:r>
              <a:rPr lang="en-US" sz="4000" dirty="0" err="1">
                <a:latin typeface="Times New Roman" pitchFamily="18" charset="0"/>
                <a:cs typeface="Times New Roman" pitchFamily="18" charset="0"/>
              </a:rPr>
              <a:t>Giai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đoạn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hình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thành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thuộc</a:t>
            </a:r>
            <a:r>
              <a:rPr lang="en-US" sz="4000" dirty="0">
                <a:latin typeface="Times New Roman" pitchFamily="18" charset="0"/>
                <a:cs typeface="Times New Roman" pitchFamily="18" charset="0"/>
              </a:rPr>
              <a:t> ý </a:t>
            </a:r>
            <a:r>
              <a:rPr lang="en-US" sz="4000" dirty="0" err="1">
                <a:latin typeface="Times New Roman" pitchFamily="18" charset="0"/>
                <a:cs typeface="Times New Roman" pitchFamily="18" charset="0"/>
              </a:rPr>
              <a:t>thức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cá</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nhân</a:t>
            </a:r>
            <a:r>
              <a:rPr lang="en-US" sz="4000" dirty="0">
                <a:latin typeface="Times New Roman" pitchFamily="18" charset="0"/>
                <a:cs typeface="Times New Roman" pitchFamily="18" charset="0"/>
              </a:rPr>
              <a:t>.</a:t>
            </a:r>
          </a:p>
          <a:p>
            <a:r>
              <a:rPr lang="en-US" sz="4000" dirty="0" err="1">
                <a:latin typeface="Times New Roman" pitchFamily="18" charset="0"/>
                <a:cs typeface="Times New Roman" pitchFamily="18" charset="0"/>
              </a:rPr>
              <a:t>Giai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đoạn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chuyển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đổi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thông</a:t>
            </a:r>
            <a:r>
              <a:rPr lang="en-US" sz="4000" dirty="0">
                <a:latin typeface="Times New Roman" pitchFamily="18" charset="0"/>
                <a:cs typeface="Times New Roman" pitchFamily="18" charset="0"/>
              </a:rPr>
              <a:t> tin </a:t>
            </a:r>
            <a:r>
              <a:rPr lang="en-US" sz="4000" dirty="0" err="1">
                <a:latin typeface="Times New Roman" pitchFamily="18" charset="0"/>
                <a:cs typeface="Times New Roman" pitchFamily="18" charset="0"/>
              </a:rPr>
              <a:t>giữa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mọi</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người</a:t>
            </a:r>
            <a:r>
              <a:rPr lang="en-US" sz="4000" dirty="0">
                <a:latin typeface="Times New Roman" pitchFamily="18" charset="0"/>
                <a:cs typeface="Times New Roman" pitchFamily="18" charset="0"/>
              </a:rPr>
              <a:t>.</a:t>
            </a:r>
          </a:p>
          <a:p>
            <a:r>
              <a:rPr lang="en-US" sz="4000" dirty="0" err="1">
                <a:latin typeface="Times New Roman" pitchFamily="18" charset="0"/>
                <a:cs typeface="Times New Roman" pitchFamily="18" charset="0"/>
              </a:rPr>
              <a:t>Giai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đoạn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tranh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luận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có</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tổ</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tập</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thể</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về</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các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vần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đề</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quan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trọng</a:t>
            </a:r>
            <a:r>
              <a:rPr lang="en-US" sz="4000" dirty="0">
                <a:latin typeface="Times New Roman" pitchFamily="18" charset="0"/>
                <a:cs typeface="Times New Roman" pitchFamily="18" charset="0"/>
              </a:rPr>
              <a:t>.</a:t>
            </a:r>
          </a:p>
          <a:p>
            <a:r>
              <a:rPr lang="en-US" sz="4000" dirty="0" err="1">
                <a:latin typeface="Times New Roman" pitchFamily="18" charset="0"/>
                <a:cs typeface="Times New Roman" pitchFamily="18" charset="0"/>
              </a:rPr>
              <a:t>Giai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đoạn</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từ</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dư</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luận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xã</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hội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đến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hành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động</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thực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tiễn</a:t>
            </a:r>
            <a:r>
              <a:rPr lang="en-US" sz="4000" dirty="0" smtClean="0">
                <a:latin typeface="Times New Roman" pitchFamily="18" charset="0"/>
                <a:cs typeface="Times New Roman" pitchFamily="18" charset="0"/>
              </a:rPr>
              <a:t>.</a:t>
            </a:r>
            <a:endParaRPr lang="en-US" sz="4000" dirty="0">
              <a:latin typeface="Times New Roman" pitchFamily="18" charset="0"/>
              <a:cs typeface="Times New Roman" pitchFamily="18" charset="0"/>
            </a:endParaRPr>
          </a:p>
          <a:p>
            <a:endParaRPr lang="en-US" dirty="0">
              <a:solidFill>
                <a:schemeClr val="bg1"/>
              </a:solidFill>
            </a:endParaRPr>
          </a:p>
        </p:txBody>
      </p:sp>
    </p:spTree>
    <p:extLst>
      <p:ext uri="{BB962C8B-B14F-4D97-AF65-F5344CB8AC3E}">
        <p14:creationId xmlns="" xmlns:p14="http://schemas.microsoft.com/office/powerpoint/2010/main" val="323984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 calcmode="lin" valueType="num">
                                      <p:cBhvr>
                                        <p:cTn id="3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p:cTn id="4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 calcmode="lin" valueType="num">
                                      <p:cBhvr>
                                        <p:cTn id="49"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50"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51"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52" dur="1000"/>
                                        <p:tgtEl>
                                          <p:spTgt spid="3">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3">
                                            <p:txEl>
                                              <p:pRg st="4" end="4"/>
                                            </p:txEl>
                                          </p:spTgt>
                                        </p:tgtEl>
                                        <p:attrNameLst>
                                          <p:attrName>style.visibility</p:attrName>
                                        </p:attrNameLst>
                                      </p:cBhvr>
                                      <p:to>
                                        <p:strVal val="visible"/>
                                      </p:to>
                                    </p:set>
                                    <p:anim calcmode="lin" valueType="num">
                                      <p:cBhvr>
                                        <p:cTn id="5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58"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59"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60"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18365"/>
            <a:ext cx="10972800" cy="2064774"/>
          </a:xfrm>
        </p:spPr>
        <p:txBody>
          <a:bodyPr>
            <a:normAutofit/>
          </a:bodyPr>
          <a:lstStyle/>
          <a:p>
            <a:pPr algn="ctr"/>
            <a:r>
              <a:rPr lang="en-US" b="1" dirty="0" smtClean="0">
                <a:solidFill>
                  <a:srgbClr val="7030A0"/>
                </a:solidFill>
                <a:latin typeface="Times New Roman" pitchFamily="18" charset="0"/>
                <a:cs typeface="Times New Roman" pitchFamily="18" charset="0"/>
              </a:rPr>
              <a:t>4.Các </a:t>
            </a:r>
            <a:r>
              <a:rPr lang="en-US" b="1" dirty="0" err="1" smtClean="0">
                <a:solidFill>
                  <a:srgbClr val="7030A0"/>
                </a:solidFill>
                <a:latin typeface="Times New Roman" pitchFamily="18" charset="0"/>
                <a:cs typeface="Times New Roman" pitchFamily="18" charset="0"/>
              </a:rPr>
              <a:t>yếu</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tố</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ảnh</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hưởng</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đến</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dư</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luận</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xã</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hội</a:t>
            </a:r>
            <a:r>
              <a:rPr lang="en-US" b="1" dirty="0" smtClean="0">
                <a:solidFill>
                  <a:srgbClr val="7030A0"/>
                </a:solidFill>
                <a:latin typeface="Times New Roman" pitchFamily="18" charset="0"/>
                <a:cs typeface="Times New Roman" pitchFamily="18" charset="0"/>
              </a:rPr>
              <a:t>: </a:t>
            </a:r>
            <a:endParaRPr lang="en-US"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0" y="1917511"/>
            <a:ext cx="12192000" cy="4940489"/>
          </a:xfrm>
        </p:spPr>
        <p:txBody>
          <a:bodyPr>
            <a:normAutofit fontScale="77500" lnSpcReduction="20000"/>
          </a:bodyPr>
          <a:lstStyle/>
          <a:p>
            <a:pPr marL="514350" indent="-514350">
              <a:buNone/>
            </a:pPr>
            <a:r>
              <a:rPr lang="en-US" sz="5200" b="1" dirty="0" smtClean="0">
                <a:solidFill>
                  <a:schemeClr val="accent2"/>
                </a:solidFill>
                <a:latin typeface="Times New Roman" pitchFamily="18" charset="0"/>
                <a:cs typeface="Times New Roman" pitchFamily="18" charset="0"/>
                <a:sym typeface="Wingdings"/>
              </a:rPr>
              <a:t>       a)</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Tính</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chất</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của</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các</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sự</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vật</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sự</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kiện</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hiện</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tượng</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hình</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thành</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xã</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hội</a:t>
            </a:r>
            <a:r>
              <a:rPr lang="en-US" sz="5200" b="1" dirty="0" smtClean="0">
                <a:solidFill>
                  <a:schemeClr val="accent2"/>
                </a:solidFill>
                <a:latin typeface="Times New Roman" pitchFamily="18" charset="0"/>
                <a:cs typeface="Times New Roman" pitchFamily="18" charset="0"/>
              </a:rPr>
              <a:t> , </a:t>
            </a:r>
            <a:r>
              <a:rPr lang="en-US" sz="5200" b="1" dirty="0" err="1" smtClean="0">
                <a:solidFill>
                  <a:schemeClr val="accent2"/>
                </a:solidFill>
                <a:latin typeface="Times New Roman" pitchFamily="18" charset="0"/>
                <a:cs typeface="Times New Roman" pitchFamily="18" charset="0"/>
              </a:rPr>
              <a:t>quá</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trình</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xã</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hội</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đang</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diễn</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ra</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trong</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xã</a:t>
            </a:r>
            <a:r>
              <a:rPr lang="en-US" sz="5200" b="1" dirty="0" smtClean="0">
                <a:solidFill>
                  <a:schemeClr val="accent2"/>
                </a:solidFill>
                <a:latin typeface="Times New Roman" pitchFamily="18" charset="0"/>
                <a:cs typeface="Times New Roman" pitchFamily="18" charset="0"/>
              </a:rPr>
              <a:t> </a:t>
            </a:r>
            <a:r>
              <a:rPr lang="en-US" sz="5200" b="1" dirty="0" err="1" smtClean="0">
                <a:solidFill>
                  <a:schemeClr val="accent2"/>
                </a:solidFill>
                <a:latin typeface="Times New Roman" pitchFamily="18" charset="0"/>
                <a:cs typeface="Times New Roman" pitchFamily="18" charset="0"/>
              </a:rPr>
              <a:t>hội</a:t>
            </a:r>
            <a:r>
              <a:rPr lang="en-US" sz="5200" b="1" dirty="0" smtClean="0">
                <a:solidFill>
                  <a:schemeClr val="accent2"/>
                </a:solidFill>
                <a:latin typeface="Times New Roman" pitchFamily="18" charset="0"/>
                <a:cs typeface="Times New Roman" pitchFamily="18" charset="0"/>
              </a:rPr>
              <a:t>:</a:t>
            </a:r>
            <a:r>
              <a:rPr lang="en-US" sz="5200" b="1" dirty="0" smtClean="0">
                <a:solidFill>
                  <a:schemeClr val="accent2"/>
                </a:solidFill>
              </a:rPr>
              <a:t/>
            </a:r>
            <a:br>
              <a:rPr lang="en-US" sz="5200" b="1" dirty="0" smtClean="0">
                <a:solidFill>
                  <a:schemeClr val="accent2"/>
                </a:solidFill>
              </a:rPr>
            </a:br>
            <a:r>
              <a:rPr lang="en-US" sz="5200" b="1" dirty="0" smtClean="0">
                <a:solidFill>
                  <a:schemeClr val="accent2"/>
                </a:solidFill>
              </a:rPr>
              <a:t> </a:t>
            </a:r>
          </a:p>
          <a:p>
            <a:pPr marL="514350" indent="-514350">
              <a:buNone/>
            </a:pPr>
            <a:r>
              <a:rPr lang="en-US" sz="5400" b="1" dirty="0" smtClean="0">
                <a:solidFill>
                  <a:schemeClr val="accent2"/>
                </a:solidFill>
                <a:latin typeface="Times New Roman" pitchFamily="18" charset="0"/>
                <a:cs typeface="Times New Roman" pitchFamily="18" charset="0"/>
              </a:rPr>
              <a:t>        </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Khuynh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hướng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chung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trong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các</a:t>
            </a:r>
            <a:r>
              <a:rPr lang="en-US" sz="4900" dirty="0" smtClean="0">
                <a:latin typeface="Times New Roman" pitchFamily="18" charset="0"/>
                <a:cs typeface="Times New Roman" pitchFamily="18" charset="0"/>
              </a:rPr>
              <a:t> ý </a:t>
            </a:r>
            <a:r>
              <a:rPr lang="en-US" sz="4900" dirty="0" err="1" smtClean="0">
                <a:latin typeface="Times New Roman" pitchFamily="18" charset="0"/>
                <a:cs typeface="Times New Roman" pitchFamily="18" charset="0"/>
              </a:rPr>
              <a:t>kiến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đánh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giá</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và</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thái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độ</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của</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công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chúng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là</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bày</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tỏ</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sự</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tán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thành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ủng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hộ</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đối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với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những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sự</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kiện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phù</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hợp</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với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nhu</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cầu</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lợi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ích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của</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mình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và</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lên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tiếng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phê</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phán</a:t>
            </a:r>
            <a:r>
              <a:rPr lang="en-US" sz="4900" dirty="0" smtClean="0">
                <a:latin typeface="Times New Roman" pitchFamily="18" charset="0"/>
                <a:cs typeface="Times New Roman" pitchFamily="18" charset="0"/>
              </a:rPr>
              <a:t> hay </a:t>
            </a:r>
            <a:r>
              <a:rPr lang="en-US" sz="4900" dirty="0" err="1" smtClean="0">
                <a:latin typeface="Times New Roman" pitchFamily="18" charset="0"/>
                <a:cs typeface="Times New Roman" pitchFamily="18" charset="0"/>
              </a:rPr>
              <a:t>phản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đối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những</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sự</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việc</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sự</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kiện</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đi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ngược</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lại</a:t>
            </a:r>
            <a:r>
              <a:rPr lang="en-US" sz="4900" dirty="0" smtClean="0">
                <a:latin typeface="Times New Roman" pitchFamily="18" charset="0"/>
                <a:cs typeface="Times New Roman" pitchFamily="18" charset="0"/>
              </a:rPr>
              <a:t> , </a:t>
            </a:r>
            <a:r>
              <a:rPr lang="en-US" sz="4900" dirty="0" err="1" smtClean="0">
                <a:latin typeface="Times New Roman" pitchFamily="18" charset="0"/>
                <a:cs typeface="Times New Roman" pitchFamily="18" charset="0"/>
              </a:rPr>
              <a:t>xâm</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hại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tới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lợi</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ích</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của</a:t>
            </a:r>
            <a:r>
              <a:rPr lang="en-US" sz="4900" dirty="0" smtClean="0">
                <a:latin typeface="Times New Roman" pitchFamily="18" charset="0"/>
                <a:cs typeface="Times New Roman" pitchFamily="18" charset="0"/>
              </a:rPr>
              <a:t> </a:t>
            </a:r>
            <a:r>
              <a:rPr lang="en-US" sz="4900" dirty="0" err="1" smtClean="0">
                <a:latin typeface="Times New Roman" pitchFamily="18" charset="0"/>
                <a:cs typeface="Times New Roman" pitchFamily="18" charset="0"/>
              </a:rPr>
              <a:t>họ</a:t>
            </a:r>
            <a:r>
              <a:rPr lang="en-US" sz="4900" dirty="0" smtClean="0">
                <a:latin typeface="Times New Roman" pitchFamily="18" charset="0"/>
                <a:cs typeface="Times New Roman" pitchFamily="18" charset="0"/>
              </a:rPr>
              <a:t> .</a:t>
            </a:r>
            <a:r>
              <a:rPr lang="en-US" sz="5400" dirty="0" smtClean="0">
                <a:latin typeface="Times New Roman" pitchFamily="18" charset="0"/>
                <a:cs typeface="Times New Roman" pitchFamily="18" charset="0"/>
              </a:rPr>
              <a:t/>
            </a:r>
            <a:br>
              <a:rPr lang="en-US" sz="5400" dirty="0" smtClean="0">
                <a:latin typeface="Times New Roman" pitchFamily="18" charset="0"/>
                <a:cs typeface="Times New Roman" pitchFamily="18" charset="0"/>
              </a:rPr>
            </a:br>
            <a:r>
              <a:rPr lang="en-US" sz="4900" dirty="0" smtClean="0"/>
              <a:t/>
            </a:r>
            <a:br>
              <a:rPr lang="en-US" sz="4900" dirty="0" smtClean="0"/>
            </a:br>
            <a:endParaRPr lang="en-US" sz="4900" dirty="0" smtClean="0"/>
          </a:p>
          <a:p>
            <a:pPr marL="514350" indent="-514350">
              <a:buNone/>
            </a:pPr>
            <a:endParaRPr lang="en-US" dirty="0" smtClean="0"/>
          </a:p>
          <a:p>
            <a:pPr>
              <a:buNone/>
            </a:pPr>
            <a:endParaRPr lang="en-US" dirty="0" smtClean="0"/>
          </a:p>
          <a:p>
            <a:endParaRPr lang="en-US" dirty="0"/>
          </a:p>
        </p:txBody>
      </p:sp>
    </p:spTree>
    <p:extLst>
      <p:ext uri="{BB962C8B-B14F-4D97-AF65-F5344CB8AC3E}">
        <p14:creationId xmlns="" xmlns:p14="http://schemas.microsoft.com/office/powerpoint/2010/main" val="3969961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854214" y="1264920"/>
            <a:ext cx="8534400" cy="685800"/>
          </a:xfrm>
        </p:spPr>
        <p:txBody>
          <a:bodyPr>
            <a:noAutofit/>
          </a:bodyPr>
          <a:lstStyle/>
          <a:p>
            <a:r>
              <a:rPr lang="en-US" sz="9600" b="1" i="1" dirty="0" err="1" smtClean="0">
                <a:solidFill>
                  <a:srgbClr val="7030A0"/>
                </a:solidFill>
              </a:rPr>
              <a:t>Nội</a:t>
            </a:r>
            <a:r>
              <a:rPr lang="en-US" sz="9600" b="1" i="1" dirty="0" smtClean="0">
                <a:solidFill>
                  <a:srgbClr val="7030A0"/>
                </a:solidFill>
              </a:rPr>
              <a:t> dung </a:t>
            </a:r>
            <a:r>
              <a:rPr lang="en-US" sz="9600" b="1" i="1" dirty="0" err="1" smtClean="0">
                <a:solidFill>
                  <a:srgbClr val="7030A0"/>
                </a:solidFill>
              </a:rPr>
              <a:t>trình</a:t>
            </a:r>
            <a:r>
              <a:rPr lang="en-US" sz="9600" b="1" i="1" dirty="0" smtClean="0">
                <a:solidFill>
                  <a:srgbClr val="7030A0"/>
                </a:solidFill>
              </a:rPr>
              <a:t> </a:t>
            </a:r>
            <a:r>
              <a:rPr lang="en-US" sz="9600" b="1" i="1" dirty="0" err="1" smtClean="0">
                <a:solidFill>
                  <a:srgbClr val="7030A0"/>
                </a:solidFill>
              </a:rPr>
              <a:t>bày</a:t>
            </a:r>
            <a:endParaRPr lang="en-US" sz="9600" b="1" i="1" dirty="0">
              <a:solidFill>
                <a:srgbClr val="7030A0"/>
              </a:solidFill>
            </a:endParaRPr>
          </a:p>
        </p:txBody>
      </p:sp>
      <p:graphicFrame>
        <p:nvGraphicFramePr>
          <p:cNvPr id="4" name="Content Placeholder 3"/>
          <p:cNvGraphicFramePr>
            <a:graphicFrameLocks noGrp="1"/>
          </p:cNvGraphicFramePr>
          <p:nvPr>
            <p:ph idx="1"/>
            <p:extLst/>
          </p:nvPr>
        </p:nvGraphicFramePr>
        <p:xfrm>
          <a:off x="1844040" y="3376078"/>
          <a:ext cx="85344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4380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4"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768" y="289874"/>
            <a:ext cx="10972800" cy="1439862"/>
          </a:xfrm>
        </p:spPr>
        <p:txBody>
          <a:bodyPr>
            <a:normAutofit/>
          </a:bodyPr>
          <a:lstStyle/>
          <a:p>
            <a:pPr algn="ctr"/>
            <a:r>
              <a:rPr lang="en-US" sz="4000" b="1" dirty="0">
                <a:solidFill>
                  <a:schemeClr val="accent2"/>
                </a:solidFill>
                <a:latin typeface="Times New Roman" pitchFamily="18" charset="0"/>
                <a:cs typeface="Times New Roman" pitchFamily="18" charset="0"/>
              </a:rPr>
              <a:t>b)</a:t>
            </a:r>
            <a:r>
              <a:rPr lang="en-US" sz="4000" b="1" dirty="0" err="1">
                <a:solidFill>
                  <a:schemeClr val="accent2"/>
                </a:solidFill>
                <a:latin typeface="Times New Roman" pitchFamily="18" charset="0"/>
                <a:cs typeface="Times New Roman" pitchFamily="18" charset="0"/>
              </a:rPr>
              <a:t>Hệ</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tư</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tưởng</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trình</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độ</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học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vấn</a:t>
            </a:r>
            <a:r>
              <a:rPr lang="en-US" sz="4000" b="1" dirty="0">
                <a:solidFill>
                  <a:schemeClr val="accent2"/>
                </a:solidFill>
                <a:latin typeface="Times New Roman" pitchFamily="18" charset="0"/>
                <a:cs typeface="Times New Roman" pitchFamily="18" charset="0"/>
              </a:rPr>
              <a:t> , </a:t>
            </a:r>
            <a:r>
              <a:rPr lang="en-US" sz="4000" b="1" dirty="0" err="1">
                <a:solidFill>
                  <a:schemeClr val="accent2"/>
                </a:solidFill>
                <a:latin typeface="Times New Roman" pitchFamily="18" charset="0"/>
                <a:cs typeface="Times New Roman" pitchFamily="18" charset="0"/>
              </a:rPr>
              <a:t>kiến</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thức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hiểu</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biết</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kinh</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nghiệm</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thực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tế</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xã</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hội</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tới</a:t>
            </a:r>
            <a:r>
              <a:rPr lang="en-US" sz="4000" b="1" dirty="0">
                <a:solidFill>
                  <a:schemeClr val="accent2"/>
                </a:solidFill>
                <a:latin typeface="Times New Roman" pitchFamily="18" charset="0"/>
                <a:cs typeface="Times New Roman" pitchFamily="18" charset="0"/>
              </a:rPr>
              <a:t> </a:t>
            </a:r>
            <a:r>
              <a:rPr lang="en-US" sz="4000" b="1" dirty="0" err="1" smtClean="0">
                <a:solidFill>
                  <a:schemeClr val="accent2"/>
                </a:solidFill>
                <a:latin typeface="Times New Roman" pitchFamily="18" charset="0"/>
                <a:cs typeface="Times New Roman" pitchFamily="18" charset="0"/>
              </a:rPr>
              <a:t>họ</a:t>
            </a:r>
            <a:r>
              <a:rPr lang="en-US" sz="4000" b="1" dirty="0">
                <a:solidFill>
                  <a:schemeClr val="accent2"/>
                </a:solidFill>
                <a:latin typeface="Times New Roman" pitchFamily="18" charset="0"/>
                <a:cs typeface="Times New Roman" pitchFamily="18" charset="0"/>
              </a:rPr>
              <a:t>:</a:t>
            </a:r>
          </a:p>
        </p:txBody>
      </p:sp>
      <p:sp>
        <p:nvSpPr>
          <p:cNvPr id="3" name="Content Placeholder 2"/>
          <p:cNvSpPr>
            <a:spLocks noGrp="1"/>
          </p:cNvSpPr>
          <p:nvPr>
            <p:ph idx="1"/>
          </p:nvPr>
        </p:nvSpPr>
        <p:spPr>
          <a:xfrm>
            <a:off x="0" y="1868488"/>
            <a:ext cx="12192000" cy="4797783"/>
          </a:xfrm>
        </p:spPr>
        <p:txBody>
          <a:bodyPr/>
          <a:lstStyle/>
          <a:p>
            <a:endParaRPr lang="en-US" dirty="0"/>
          </a:p>
        </p:txBody>
      </p:sp>
      <p:sp>
        <p:nvSpPr>
          <p:cNvPr id="4" name="Rectangle 3"/>
          <p:cNvSpPr/>
          <p:nvPr/>
        </p:nvSpPr>
        <p:spPr>
          <a:xfrm>
            <a:off x="963418" y="1868487"/>
            <a:ext cx="1524000" cy="41148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chemeClr val="tx1"/>
                </a:solidFill>
                <a:latin typeface="Times New Roman" pitchFamily="18" charset="0"/>
                <a:cs typeface="Times New Roman" pitchFamily="18" charset="0"/>
              </a:rPr>
              <a:t>Nhóm</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xã</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hội</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có</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trình</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độ</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học</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vấn</a:t>
            </a:r>
            <a:r>
              <a:rPr lang="en-US" sz="2800" dirty="0" smtClean="0">
                <a:solidFill>
                  <a:schemeClr val="tx1"/>
                </a:solidFill>
                <a:latin typeface="Times New Roman" pitchFamily="18" charset="0"/>
                <a:cs typeface="Times New Roman" pitchFamily="18" charset="0"/>
              </a:rPr>
              <a:t> </a:t>
            </a:r>
            <a:r>
              <a:rPr lang="en-US" sz="2800" dirty="0" err="1" smtClean="0">
                <a:solidFill>
                  <a:schemeClr val="tx1"/>
                </a:solidFill>
                <a:latin typeface="Times New Roman" pitchFamily="18" charset="0"/>
                <a:cs typeface="Times New Roman" pitchFamily="18" charset="0"/>
              </a:rPr>
              <a:t>cao</a:t>
            </a:r>
            <a:endParaRPr lang="en-US" sz="2800" dirty="0">
              <a:solidFill>
                <a:schemeClr val="tx1"/>
              </a:solidFill>
              <a:latin typeface="Times New Roman" pitchFamily="18" charset="0"/>
              <a:cs typeface="Times New Roman" pitchFamily="18" charset="0"/>
            </a:endParaRPr>
          </a:p>
        </p:txBody>
      </p:sp>
      <p:sp>
        <p:nvSpPr>
          <p:cNvPr id="5" name="Rectangle 4"/>
          <p:cNvSpPr/>
          <p:nvPr/>
        </p:nvSpPr>
        <p:spPr>
          <a:xfrm>
            <a:off x="3223260" y="1868488"/>
            <a:ext cx="1371600" cy="4038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Dễ</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dáng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tiếp</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cận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thông</a:t>
            </a:r>
            <a:r>
              <a:rPr lang="en-US" sz="2400" dirty="0" smtClean="0">
                <a:solidFill>
                  <a:schemeClr val="tx1"/>
                </a:solidFill>
                <a:latin typeface="Times New Roman" pitchFamily="18" charset="0"/>
                <a:cs typeface="Times New Roman" pitchFamily="18" charset="0"/>
              </a:rPr>
              <a:t> tin </a:t>
            </a:r>
            <a:r>
              <a:rPr lang="en-US" sz="2400" dirty="0" err="1" smtClean="0">
                <a:solidFill>
                  <a:schemeClr val="tx1"/>
                </a:solidFill>
                <a:latin typeface="Times New Roman" pitchFamily="18" charset="0"/>
                <a:cs typeface="Times New Roman" pitchFamily="18" charset="0"/>
              </a:rPr>
              <a:t>và</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phân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tích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một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cách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khoa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6" name="Right Arrow 5"/>
          <p:cNvSpPr/>
          <p:nvPr/>
        </p:nvSpPr>
        <p:spPr>
          <a:xfrm>
            <a:off x="2483893" y="3698543"/>
            <a:ext cx="764274" cy="1910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cxnSp>
        <p:nvCxnSpPr>
          <p:cNvPr id="7" name="Straight Arrow Connector 6"/>
          <p:cNvCxnSpPr/>
          <p:nvPr/>
        </p:nvCxnSpPr>
        <p:spPr>
          <a:xfrm rot="5400000" flipH="1" flipV="1">
            <a:off x="4194978" y="2833501"/>
            <a:ext cx="1364894" cy="5016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204460" y="2097088"/>
            <a:ext cx="2057400" cy="609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Nội</a:t>
            </a:r>
            <a:r>
              <a:rPr lang="en-US" sz="2400" dirty="0" smtClean="0">
                <a:solidFill>
                  <a:schemeClr val="tx1"/>
                </a:solidFill>
                <a:latin typeface="Times New Roman" pitchFamily="18" charset="0"/>
                <a:cs typeface="Times New Roman" pitchFamily="18" charset="0"/>
              </a:rPr>
              <a:t> dung </a:t>
            </a:r>
            <a:endParaRPr lang="en-US" sz="2400" dirty="0">
              <a:solidFill>
                <a:schemeClr val="tx1"/>
              </a:solidFill>
              <a:latin typeface="Times New Roman" pitchFamily="18" charset="0"/>
              <a:cs typeface="Times New Roman" pitchFamily="18" charset="0"/>
            </a:endParaRPr>
          </a:p>
        </p:txBody>
      </p:sp>
      <p:cxnSp>
        <p:nvCxnSpPr>
          <p:cNvPr id="9" name="Straight Arrow Connector 8"/>
          <p:cNvCxnSpPr/>
          <p:nvPr/>
        </p:nvCxnSpPr>
        <p:spPr>
          <a:xfrm flipV="1">
            <a:off x="4653887" y="3795666"/>
            <a:ext cx="586853" cy="257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226069" y="3304916"/>
            <a:ext cx="2057400" cy="838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Bản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chất</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nguồn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gốc</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cxnSp>
        <p:nvCxnSpPr>
          <p:cNvPr id="11" name="Straight Arrow Connector 10"/>
          <p:cNvCxnSpPr/>
          <p:nvPr/>
        </p:nvCxnSpPr>
        <p:spPr>
          <a:xfrm rot="16200000" flipH="1">
            <a:off x="4114916" y="4360343"/>
            <a:ext cx="1628515" cy="5505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5280660" y="4612943"/>
            <a:ext cx="2057400" cy="12282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Nguyên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nhân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của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sự</a:t>
            </a:r>
            <a:r>
              <a:rPr lang="en-US" sz="2400" dirty="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việc</a:t>
            </a:r>
            <a:r>
              <a:rPr lang="en-US" sz="2400" dirty="0" smtClean="0">
                <a:solidFill>
                  <a:schemeClr val="tx1"/>
                </a:solidFill>
                <a:latin typeface="Times New Roman" pitchFamily="18" charset="0"/>
                <a:cs typeface="Times New Roman" pitchFamily="18" charset="0"/>
              </a:rPr>
              <a:t> , </a:t>
            </a:r>
            <a:r>
              <a:rPr lang="en-US" sz="2400" dirty="0" err="1" smtClean="0">
                <a:solidFill>
                  <a:schemeClr val="tx1"/>
                </a:solidFill>
                <a:latin typeface="Times New Roman" pitchFamily="18" charset="0"/>
                <a:cs typeface="Times New Roman" pitchFamily="18" charset="0"/>
              </a:rPr>
              <a:t>hiện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tượng</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13" name="Right Brace 12"/>
          <p:cNvSpPr/>
          <p:nvPr/>
        </p:nvSpPr>
        <p:spPr>
          <a:xfrm>
            <a:off x="7261860" y="2325688"/>
            <a:ext cx="609600" cy="3429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Times New Roman" pitchFamily="18" charset="0"/>
              <a:cs typeface="Times New Roman" pitchFamily="18" charset="0"/>
            </a:endParaRPr>
          </a:p>
        </p:txBody>
      </p:sp>
      <p:sp>
        <p:nvSpPr>
          <p:cNvPr id="14" name="Flowchart: Process 13"/>
          <p:cNvSpPr/>
          <p:nvPr/>
        </p:nvSpPr>
        <p:spPr>
          <a:xfrm>
            <a:off x="7871460" y="1842448"/>
            <a:ext cx="838200" cy="4140840"/>
          </a:xfrm>
          <a:prstGeom prst="flowChart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Đưa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ra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phán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xét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đánh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giá</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phù</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hợp</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cxnSp>
        <p:nvCxnSpPr>
          <p:cNvPr id="15" name="Straight Arrow Connector 14"/>
          <p:cNvCxnSpPr>
            <a:stCxn id="14" idx="3"/>
          </p:cNvCxnSpPr>
          <p:nvPr/>
        </p:nvCxnSpPr>
        <p:spPr>
          <a:xfrm flipV="1">
            <a:off x="8709660" y="3875964"/>
            <a:ext cx="407044" cy="369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Flowchart: Process 15"/>
          <p:cNvSpPr/>
          <p:nvPr/>
        </p:nvSpPr>
        <p:spPr>
          <a:xfrm>
            <a:off x="9166860" y="1869743"/>
            <a:ext cx="1219200" cy="4113545"/>
          </a:xfrm>
          <a:prstGeom prst="flowChartProcess">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rgbClr val="FF0000"/>
                </a:solidFill>
                <a:latin typeface="Times New Roman" pitchFamily="18" charset="0"/>
                <a:cs typeface="Times New Roman" pitchFamily="18" charset="0"/>
              </a:rPr>
              <a:t>Hình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thành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dư</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luận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xã</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hội</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tích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cực</a:t>
            </a:r>
            <a:r>
              <a:rPr lang="en-US" sz="2800" dirty="0" smtClean="0">
                <a:solidFill>
                  <a:srgbClr val="FF0000"/>
                </a:solidFill>
                <a:latin typeface="Times New Roman" pitchFamily="18" charset="0"/>
                <a:cs typeface="Times New Roman" pitchFamily="18" charset="0"/>
              </a:rPr>
              <a:t> </a:t>
            </a:r>
            <a:endParaRPr lang="en-US" sz="28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632780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heckerboard(across)">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heckerboard(across)">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checkerboard(across)">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checkerboard(across)">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checkerboard(across)">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23" presetClass="entr" presetSubtype="16"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ppt_w</p:attrName>
                                        </p:attrNameLst>
                                      </p:cBhvr>
                                      <p:tavLst>
                                        <p:tav tm="0">
                                          <p:val>
                                            <p:fltVal val="0"/>
                                          </p:val>
                                        </p:tav>
                                        <p:tav tm="100000">
                                          <p:val>
                                            <p:strVal val="#ppt_w"/>
                                          </p:val>
                                        </p:tav>
                                      </p:tavLst>
                                    </p:anim>
                                    <p:anim calcmode="lin" valueType="num">
                                      <p:cBhvr>
                                        <p:cTn id="79"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8" grpId="0" animBg="1"/>
      <p:bldP spid="10" grpId="0" animBg="1"/>
      <p:bldP spid="12" grpId="0" animBg="1"/>
      <p:bldP spid="13" grpId="0" animBg="1"/>
      <p:bldP spid="14"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851848" y="1"/>
            <a:ext cx="10515600" cy="5950424"/>
          </a:xfrm>
        </p:spPr>
        <p:txBody>
          <a:bodyPr/>
          <a:lstStyle/>
          <a:p>
            <a:endParaRPr lang="en-US" dirty="0"/>
          </a:p>
        </p:txBody>
      </p:sp>
      <p:sp>
        <p:nvSpPr>
          <p:cNvPr id="4" name="Rectangle 3"/>
          <p:cNvSpPr/>
          <p:nvPr/>
        </p:nvSpPr>
        <p:spPr>
          <a:xfrm>
            <a:off x="1727200" y="1943100"/>
            <a:ext cx="1295400" cy="3657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Nhóm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xã</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hội</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có</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trình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độ</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học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vấn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thấp</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5" name="Right Arrow 4"/>
          <p:cNvSpPr/>
          <p:nvPr/>
        </p:nvSpPr>
        <p:spPr>
          <a:xfrm>
            <a:off x="3022600" y="33909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6" name="Rectangle 5"/>
          <p:cNvSpPr/>
          <p:nvPr/>
        </p:nvSpPr>
        <p:spPr>
          <a:xfrm>
            <a:off x="3937000" y="1943100"/>
            <a:ext cx="1676400" cy="3657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Dễ</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dàng</a:t>
            </a:r>
            <a:r>
              <a:rPr lang="en-US" sz="2400" dirty="0" smtClean="0">
                <a:solidFill>
                  <a:schemeClr val="tx1"/>
                </a:solidFill>
                <a:latin typeface="Times New Roman" pitchFamily="18" charset="0"/>
                <a:cs typeface="Times New Roman" pitchFamily="18" charset="0"/>
              </a:rPr>
              <a:t> tin </a:t>
            </a:r>
            <a:r>
              <a:rPr lang="en-US" sz="2400" dirty="0" err="1" smtClean="0">
                <a:solidFill>
                  <a:schemeClr val="tx1"/>
                </a:solidFill>
                <a:latin typeface="Times New Roman" pitchFamily="18" charset="0"/>
                <a:cs typeface="Times New Roman" pitchFamily="18" charset="0"/>
              </a:rPr>
              <a:t>vào</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những</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điều</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nhảm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nhí</a:t>
            </a:r>
            <a:r>
              <a:rPr lang="en-US" sz="2400" dirty="0" smtClean="0">
                <a:solidFill>
                  <a:schemeClr val="tx1"/>
                </a:solidFill>
                <a:latin typeface="Times New Roman" pitchFamily="18" charset="0"/>
                <a:cs typeface="Times New Roman" pitchFamily="18" charset="0"/>
              </a:rPr>
              <a:t> , tin </a:t>
            </a:r>
            <a:r>
              <a:rPr lang="en-US" sz="2400" dirty="0" err="1" smtClean="0">
                <a:solidFill>
                  <a:schemeClr val="tx1"/>
                </a:solidFill>
                <a:latin typeface="Times New Roman" pitchFamily="18" charset="0"/>
                <a:cs typeface="Times New Roman" pitchFamily="18" charset="0"/>
              </a:rPr>
              <a:t>tức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thất</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thiệt</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7" name="Right Arrow 6"/>
          <p:cNvSpPr/>
          <p:nvPr/>
        </p:nvSpPr>
        <p:spPr>
          <a:xfrm>
            <a:off x="5613400" y="33909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 name="Rectangle 7"/>
          <p:cNvSpPr/>
          <p:nvPr/>
        </p:nvSpPr>
        <p:spPr>
          <a:xfrm>
            <a:off x="6527800" y="1866900"/>
            <a:ext cx="1219200" cy="36576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chemeClr val="tx1"/>
                </a:solidFill>
                <a:latin typeface="Times New Roman" pitchFamily="18" charset="0"/>
                <a:cs typeface="Times New Roman" pitchFamily="18" charset="0"/>
              </a:rPr>
              <a:t>Vô</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tình</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tham</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gia</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vào</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việc</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truyền</a:t>
            </a:r>
            <a:r>
              <a:rPr lang="en-US" sz="2400" dirty="0" smtClean="0">
                <a:solidFill>
                  <a:schemeClr val="tx1"/>
                </a:solidFill>
                <a:latin typeface="Times New Roman" pitchFamily="18" charset="0"/>
                <a:cs typeface="Times New Roman" pitchFamily="18" charset="0"/>
              </a:rPr>
              <a:t> tin </a:t>
            </a:r>
            <a:r>
              <a:rPr lang="en-US" sz="2400" dirty="0" err="1" smtClean="0">
                <a:solidFill>
                  <a:schemeClr val="tx1"/>
                </a:solidFill>
                <a:latin typeface="Times New Roman" pitchFamily="18" charset="0"/>
                <a:cs typeface="Times New Roman" pitchFamily="18" charset="0"/>
              </a:rPr>
              <a:t>đồn</a:t>
            </a:r>
            <a:r>
              <a:rPr lang="en-US" sz="2400" dirty="0" smtClean="0">
                <a:solidFill>
                  <a:schemeClr val="tx1"/>
                </a:solidFill>
                <a:latin typeface="Times New Roman" pitchFamily="18" charset="0"/>
                <a:cs typeface="Times New Roman" pitchFamily="18" charset="0"/>
              </a:rPr>
              <a:t> </a:t>
            </a:r>
            <a:r>
              <a:rPr lang="en-US" sz="2400" dirty="0" err="1" smtClean="0">
                <a:solidFill>
                  <a:schemeClr val="tx1"/>
                </a:solidFill>
                <a:latin typeface="Times New Roman" pitchFamily="18" charset="0"/>
                <a:cs typeface="Times New Roman" pitchFamily="18" charset="0"/>
              </a:rPr>
              <a:t>nhảm</a:t>
            </a:r>
            <a:r>
              <a:rPr lang="en-US" sz="2400" dirty="0" smtClean="0">
                <a:solidFill>
                  <a:schemeClr val="tx1"/>
                </a:solidFill>
                <a:latin typeface="Times New Roman" pitchFamily="18" charset="0"/>
                <a:cs typeface="Times New Roman" pitchFamily="18" charset="0"/>
              </a:rPr>
              <a:t> </a:t>
            </a:r>
            <a:endParaRPr lang="en-US" sz="2400" dirty="0">
              <a:solidFill>
                <a:schemeClr val="tx1"/>
              </a:solidFill>
              <a:latin typeface="Times New Roman" pitchFamily="18" charset="0"/>
              <a:cs typeface="Times New Roman" pitchFamily="18" charset="0"/>
            </a:endParaRPr>
          </a:p>
        </p:txBody>
      </p:sp>
      <p:sp>
        <p:nvSpPr>
          <p:cNvPr id="9" name="Right Arrow 8"/>
          <p:cNvSpPr/>
          <p:nvPr/>
        </p:nvSpPr>
        <p:spPr>
          <a:xfrm>
            <a:off x="7747000" y="3390900"/>
            <a:ext cx="9144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10" name="Oval 9"/>
          <p:cNvSpPr/>
          <p:nvPr/>
        </p:nvSpPr>
        <p:spPr>
          <a:xfrm>
            <a:off x="8661400" y="2247900"/>
            <a:ext cx="1905000" cy="2667000"/>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rgbClr val="FF0000"/>
                </a:solidFill>
                <a:latin typeface="Times New Roman" pitchFamily="18" charset="0"/>
                <a:cs typeface="Times New Roman" pitchFamily="18" charset="0"/>
              </a:rPr>
              <a:t>Gây</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ra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hậu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quả</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xấu</a:t>
            </a:r>
            <a:r>
              <a:rPr lang="en-US" sz="2400" dirty="0" smtClean="0">
                <a:solidFill>
                  <a:srgbClr val="FF0000"/>
                </a:solidFill>
                <a:latin typeface="Times New Roman" pitchFamily="18" charset="0"/>
                <a:cs typeface="Times New Roman" pitchFamily="18" charset="0"/>
              </a:rPr>
              <a:t> </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171668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1"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1"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1"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amond(in)">
                                      <p:cBhvr>
                                        <p:cTn id="35" dur="20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grpId="2" nodeType="clickEffect">
                                  <p:stCondLst>
                                    <p:cond delay="0"/>
                                  </p:stCondLst>
                                  <p:iterate type="lt">
                                    <p:tmPct val="0"/>
                                  </p:iterate>
                                  <p:childTnLst>
                                    <p:set>
                                      <p:cBhvr>
                                        <p:cTn id="39" dur="1" fill="hold">
                                          <p:stCondLst>
                                            <p:cond delay="0"/>
                                          </p:stCondLst>
                                        </p:cTn>
                                        <p:tgtEl>
                                          <p:spTgt spid="10"/>
                                        </p:tgtEl>
                                        <p:attrNameLst>
                                          <p:attrName>style.visibility</p:attrName>
                                        </p:attrNameLst>
                                      </p:cBhvr>
                                      <p:to>
                                        <p:strVal val="visible"/>
                                      </p:to>
                                    </p:set>
                                    <p:animEffect transition="in" filter="box(in)">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5" grpId="1" animBg="1"/>
      <p:bldP spid="6" grpId="1" animBg="1"/>
      <p:bldP spid="7" grpId="1" animBg="1"/>
      <p:bldP spid="8" grpId="1" animBg="1"/>
      <p:bldP spid="9" grpId="1" animBg="1"/>
      <p:bldP spid="10" grpId="2"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a:xfrm>
            <a:off x="425335" y="2227407"/>
            <a:ext cx="10515600" cy="4351338"/>
          </a:xfrm>
        </p:spPr>
        <p:txBody>
          <a:bodyPr/>
          <a:lstStyle/>
          <a:p>
            <a:endParaRPr lang="en-US" dirty="0"/>
          </a:p>
        </p:txBody>
      </p:sp>
      <p:sp>
        <p:nvSpPr>
          <p:cNvPr id="4" name="Title 1"/>
          <p:cNvSpPr txBox="1">
            <a:spLocks/>
          </p:cNvSpPr>
          <p:nvPr/>
        </p:nvSpPr>
        <p:spPr>
          <a:xfrm>
            <a:off x="436728" y="5288280"/>
            <a:ext cx="11163869"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err="1" smtClean="0">
                <a:solidFill>
                  <a:schemeClr val="accent2"/>
                </a:solidFill>
                <a:latin typeface="Times New Roman" pitchFamily="18" charset="0"/>
                <a:cs typeface="Times New Roman" pitchFamily="18" charset="0"/>
              </a:rPr>
              <a:t>Hình</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ảnh</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người</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dân</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đổ</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xô</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thu</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mua</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đỉa</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để</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bán</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cho</a:t>
            </a:r>
            <a:r>
              <a:rPr lang="en-US" sz="3600" b="1" dirty="0" smtClean="0">
                <a:solidFill>
                  <a:schemeClr val="accent2"/>
                </a:solidFill>
                <a:latin typeface="Times New Roman" pitchFamily="18" charset="0"/>
                <a:cs typeface="Times New Roman" pitchFamily="18" charset="0"/>
              </a:rPr>
              <a:t> TQ</a:t>
            </a:r>
            <a:endParaRPr lang="en-US" sz="3600" b="1" dirty="0">
              <a:solidFill>
                <a:schemeClr val="accent2"/>
              </a:solidFill>
              <a:latin typeface="Times New Roman" pitchFamily="18" charset="0"/>
              <a:cs typeface="Times New Roman" pitchFamily="18" charset="0"/>
            </a:endParaRPr>
          </a:p>
        </p:txBody>
      </p:sp>
      <p:pic>
        <p:nvPicPr>
          <p:cNvPr id="5" name="Picture 2" descr="C:\Users\Public\Pictures\Sample Pictures\bat dia 3.jpg"/>
          <p:cNvPicPr>
            <a:picLocks noChangeAspect="1" noChangeArrowheads="1"/>
          </p:cNvPicPr>
          <p:nvPr/>
        </p:nvPicPr>
        <p:blipFill>
          <a:blip r:embed="rId2"/>
          <a:srcRect/>
          <a:stretch>
            <a:fillRect/>
          </a:stretch>
        </p:blipFill>
        <p:spPr bwMode="auto">
          <a:xfrm>
            <a:off x="1924334" y="411479"/>
            <a:ext cx="3516346" cy="4256055"/>
          </a:xfrm>
          <a:prstGeom prst="rect">
            <a:avLst/>
          </a:prstGeom>
          <a:noFill/>
        </p:spPr>
      </p:pic>
      <p:pic>
        <p:nvPicPr>
          <p:cNvPr id="6" name="Picture 4" descr="C:\Users\Public\Pictures\Sample Pictures\bat dia1.jpg"/>
          <p:cNvPicPr>
            <a:picLocks noChangeAspect="1" noChangeArrowheads="1"/>
          </p:cNvPicPr>
          <p:nvPr/>
        </p:nvPicPr>
        <p:blipFill>
          <a:blip r:embed="rId3"/>
          <a:srcRect/>
          <a:stretch>
            <a:fillRect/>
          </a:stretch>
        </p:blipFill>
        <p:spPr bwMode="auto">
          <a:xfrm>
            <a:off x="6050280" y="411480"/>
            <a:ext cx="3886199" cy="4267200"/>
          </a:xfrm>
          <a:prstGeom prst="rect">
            <a:avLst/>
          </a:prstGeom>
          <a:noFill/>
        </p:spPr>
      </p:pic>
    </p:spTree>
    <p:extLst>
      <p:ext uri="{BB962C8B-B14F-4D97-AF65-F5344CB8AC3E}">
        <p14:creationId xmlns="" xmlns:p14="http://schemas.microsoft.com/office/powerpoint/2010/main" val="171356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iterate type="lt">
                                    <p:tmPct val="5000"/>
                                  </p:iterate>
                                  <p:childTnLst>
                                    <p:set>
                                      <p:cBhvr>
                                        <p:cTn id="19" dur="1" fill="hold">
                                          <p:stCondLst>
                                            <p:cond delay="0"/>
                                          </p:stCondLst>
                                        </p:cTn>
                                        <p:tgtEl>
                                          <p:spTgt spid="6"/>
                                        </p:tgtEl>
                                        <p:attrNameLst>
                                          <p:attrName>style.visibility</p:attrName>
                                        </p:attrNameLst>
                                      </p:cBhvr>
                                      <p:to>
                                        <p:strVal val="visible"/>
                                      </p:to>
                                    </p:set>
                                    <p:anim calcmode="lin" valueType="num">
                                      <p:cBhvr>
                                        <p:cTn id="20" dur="1000" fill="hold"/>
                                        <p:tgtEl>
                                          <p:spTgt spid="6"/>
                                        </p:tgtEl>
                                        <p:attrNameLst>
                                          <p:attrName>ppt_w</p:attrName>
                                        </p:attrNameLst>
                                      </p:cBhvr>
                                      <p:tavLst>
                                        <p:tav tm="0">
                                          <p:val>
                                            <p:fltVal val="0"/>
                                          </p:val>
                                        </p:tav>
                                        <p:tav tm="100000">
                                          <p:val>
                                            <p:strVal val="#ppt_w"/>
                                          </p:val>
                                        </p:tav>
                                      </p:tavLst>
                                    </p:anim>
                                    <p:anim calcmode="lin" valueType="num">
                                      <p:cBhvr>
                                        <p:cTn id="21" dur="1000" fill="hold"/>
                                        <p:tgtEl>
                                          <p:spTgt spid="6"/>
                                        </p:tgtEl>
                                        <p:attrNameLst>
                                          <p:attrName>ppt_h</p:attrName>
                                        </p:attrNameLst>
                                      </p:cBhvr>
                                      <p:tavLst>
                                        <p:tav tm="0">
                                          <p:val>
                                            <p:fltVal val="0"/>
                                          </p:val>
                                        </p:tav>
                                        <p:tav tm="100000">
                                          <p:val>
                                            <p:strVal val="#ppt_h"/>
                                          </p:val>
                                        </p:tav>
                                      </p:tavLst>
                                    </p:anim>
                                    <p:anim calcmode="lin" valueType="num">
                                      <p:cBhvr>
                                        <p:cTn id="22" dur="1000" fill="hold"/>
                                        <p:tgtEl>
                                          <p:spTgt spid="6"/>
                                        </p:tgtEl>
                                        <p:attrNameLst>
                                          <p:attrName>style.rotation</p:attrName>
                                        </p:attrNameLst>
                                      </p:cBhvr>
                                      <p:tavLst>
                                        <p:tav tm="0">
                                          <p:val>
                                            <p:fltVal val="90"/>
                                          </p:val>
                                        </p:tav>
                                        <p:tav tm="100000">
                                          <p:val>
                                            <p:fltVal val="0"/>
                                          </p:val>
                                        </p:tav>
                                      </p:tavLst>
                                    </p:anim>
                                    <p:animEffect transition="in" filter="fade">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smtClean="0">
                <a:solidFill>
                  <a:schemeClr val="accent2"/>
                </a:solidFill>
                <a:latin typeface="Times New Roman" pitchFamily="18" charset="0"/>
                <a:cs typeface="Times New Roman" pitchFamily="18" charset="0"/>
              </a:rPr>
              <a:t>c) </a:t>
            </a:r>
            <a:r>
              <a:rPr lang="en-US" sz="4800" b="1" dirty="0" err="1" smtClean="0">
                <a:solidFill>
                  <a:schemeClr val="accent2"/>
                </a:solidFill>
                <a:latin typeface="Times New Roman" pitchFamily="18" charset="0"/>
                <a:cs typeface="Times New Roman" pitchFamily="18" charset="0"/>
              </a:rPr>
              <a:t>Truyền</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thông</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đại</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chúng</a:t>
            </a:r>
            <a:r>
              <a:rPr lang="en-US" sz="4800" b="1" dirty="0" smtClean="0">
                <a:solidFill>
                  <a:schemeClr val="accent2"/>
                </a:solidFill>
                <a:latin typeface="Times New Roman" pitchFamily="18" charset="0"/>
                <a:cs typeface="Times New Roman" pitchFamily="18" charset="0"/>
              </a:rPr>
              <a:t>:</a:t>
            </a:r>
            <a:endParaRPr lang="en-US" sz="4800"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phương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tiện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tin </a:t>
            </a:r>
            <a:r>
              <a:rPr lang="en-US" sz="3600" dirty="0" err="1" smtClean="0">
                <a:latin typeface="Times New Roman" pitchFamily="18" charset="0"/>
                <a:cs typeface="Times New Roman" pitchFamily="18" charset="0"/>
              </a:rPr>
              <a:t>đại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chúng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cung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cấp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tin </a:t>
            </a:r>
            <a:r>
              <a:rPr lang="en-US" sz="3600" dirty="0" err="1" smtClean="0">
                <a:latin typeface="Times New Roman" pitchFamily="18" charset="0"/>
                <a:cs typeface="Times New Roman" pitchFamily="18" charset="0"/>
              </a:rPr>
              <a:t>truyền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tải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kịp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thời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đầy</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đủ</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tin </a:t>
            </a:r>
            <a:r>
              <a:rPr lang="en-US" sz="3600" dirty="0" err="1" smtClean="0">
                <a:latin typeface="Times New Roman" pitchFamily="18" charset="0"/>
                <a:cs typeface="Times New Roman" pitchFamily="18" charset="0"/>
              </a:rPr>
              <a:t>về</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mặt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lĩnh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vực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đời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sống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hội</a:t>
            </a:r>
            <a:r>
              <a:rPr lang="en-US" sz="3600" dirty="0" smtClean="0">
                <a:latin typeface="Times New Roman" pitchFamily="18" charset="0"/>
                <a:cs typeface="Times New Roman" pitchFamily="18" charset="0"/>
              </a:rPr>
              <a:t> .</a:t>
            </a:r>
          </a:p>
          <a:p>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phương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tiện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tin </a:t>
            </a:r>
            <a:r>
              <a:rPr lang="en-US" sz="3600" dirty="0" err="1" smtClean="0">
                <a:latin typeface="Times New Roman" pitchFamily="18" charset="0"/>
                <a:cs typeface="Times New Roman" pitchFamily="18" charset="0"/>
              </a:rPr>
              <a:t>đại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chúng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là</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diễn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đàn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ngôn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luận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công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khai</a:t>
            </a:r>
            <a:r>
              <a:rPr lang="en-US" sz="3600" dirty="0" smtClean="0">
                <a:latin typeface="Times New Roman" pitchFamily="18" charset="0"/>
                <a:cs typeface="Times New Roman" pitchFamily="18" charset="0"/>
              </a:rPr>
              <a:t>.</a:t>
            </a:r>
          </a:p>
          <a:p>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phương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tiện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tin </a:t>
            </a:r>
            <a:r>
              <a:rPr lang="en-US" sz="3600" dirty="0" err="1" smtClean="0">
                <a:latin typeface="Times New Roman" pitchFamily="18" charset="0"/>
                <a:cs typeface="Times New Roman" pitchFamily="18" charset="0"/>
              </a:rPr>
              <a:t>đại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chúng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điều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chỉnh</a:t>
            </a:r>
            <a:r>
              <a:rPr lang="en-US" sz="3600" dirty="0" smtClean="0">
                <a:latin typeface="Times New Roman" pitchFamily="18" charset="0"/>
                <a:cs typeface="Times New Roman" pitchFamily="18" charset="0"/>
              </a:rPr>
              <a:t> , </a:t>
            </a:r>
            <a:r>
              <a:rPr lang="en-US" sz="3600" dirty="0" err="1" smtClean="0">
                <a:latin typeface="Times New Roman" pitchFamily="18" charset="0"/>
                <a:cs typeface="Times New Roman" pitchFamily="18" charset="0"/>
              </a:rPr>
              <a:t>định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hướng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phát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triển</a:t>
            </a:r>
            <a:r>
              <a:rPr lang="en-US" sz="3600" dirty="0" smtClean="0">
                <a:latin typeface="Times New Roman" pitchFamily="18" charset="0"/>
                <a:cs typeface="Times New Roman" pitchFamily="18" charset="0"/>
              </a:rPr>
              <a:t> DLXH.</a:t>
            </a:r>
          </a:p>
          <a:p>
            <a:endParaRPr lang="en-US" dirty="0" smtClean="0"/>
          </a:p>
          <a:p>
            <a:endParaRPr lang="en-US" dirty="0"/>
          </a:p>
        </p:txBody>
      </p:sp>
    </p:spTree>
    <p:extLst>
      <p:ext uri="{BB962C8B-B14F-4D97-AF65-F5344CB8AC3E}">
        <p14:creationId xmlns="" xmlns:p14="http://schemas.microsoft.com/office/powerpoint/2010/main" val="46288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en-US" b="1" dirty="0" smtClean="0">
                <a:solidFill>
                  <a:schemeClr val="accent2"/>
                </a:solidFill>
                <a:latin typeface="Times New Roman" pitchFamily="18" charset="0"/>
                <a:cs typeface="Times New Roman" pitchFamily="18" charset="0"/>
              </a:rPr>
              <a:t>d) </a:t>
            </a:r>
            <a:r>
              <a:rPr lang="en-US" b="1" dirty="0" err="1" smtClean="0">
                <a:solidFill>
                  <a:schemeClr val="accent2"/>
                </a:solidFill>
                <a:latin typeface="Times New Roman" pitchFamily="18" charset="0"/>
                <a:cs typeface="Times New Roman" pitchFamily="18" charset="0"/>
              </a:rPr>
              <a:t>Những</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nhân</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tố</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thuộc</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về</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tâm</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lý</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xã</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hội</a:t>
            </a:r>
            <a:r>
              <a:rPr lang="en-US" b="1" dirty="0" smtClean="0">
                <a:solidFill>
                  <a:schemeClr val="accent2"/>
                </a:solidFill>
                <a:latin typeface="Times New Roman" pitchFamily="18" charset="0"/>
                <a:cs typeface="Times New Roman" pitchFamily="18" charset="0"/>
              </a:rPr>
              <a:t>: </a:t>
            </a:r>
            <a:endParaRPr lang="en-US" b="1" dirty="0">
              <a:solidFill>
                <a:schemeClr val="accent2"/>
              </a:solidFill>
            </a:endParaRPr>
          </a:p>
        </p:txBody>
      </p:sp>
      <p:sp>
        <p:nvSpPr>
          <p:cNvPr id="3" name="Content Placeholder 2"/>
          <p:cNvSpPr>
            <a:spLocks noGrp="1"/>
          </p:cNvSpPr>
          <p:nvPr>
            <p:ph idx="1"/>
          </p:nvPr>
        </p:nvSpPr>
        <p:spPr>
          <a:xfrm>
            <a:off x="0" y="1313603"/>
            <a:ext cx="11582400" cy="5257794"/>
          </a:xfrm>
        </p:spPr>
        <p:txBody>
          <a:bodyPr/>
          <a:lstStyle/>
          <a:p>
            <a:endParaRPr lang="en-US" dirty="0"/>
          </a:p>
        </p:txBody>
      </p:sp>
      <p:sp>
        <p:nvSpPr>
          <p:cNvPr id="4" name="Content Placeholder 2"/>
          <p:cNvSpPr txBox="1">
            <a:spLocks/>
          </p:cNvSpPr>
          <p:nvPr/>
        </p:nvSpPr>
        <p:spPr>
          <a:xfrm>
            <a:off x="1963458" y="1082155"/>
            <a:ext cx="8229600" cy="16763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vui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phán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xét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nội</a:t>
            </a:r>
            <a:r>
              <a:rPr lang="en-US" dirty="0" smtClean="0">
                <a:latin typeface="Times New Roman" pitchFamily="18" charset="0"/>
                <a:cs typeface="Times New Roman" pitchFamily="18" charset="0"/>
              </a:rPr>
              <a:t> dung </a:t>
            </a:r>
            <a:r>
              <a:rPr lang="en-US" dirty="0" err="1" smtClean="0">
                <a:latin typeface="Times New Roman" pitchFamily="18" charset="0"/>
                <a:cs typeface="Times New Roman" pitchFamily="18" charset="0"/>
              </a:rPr>
              <a:t>đang</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buồn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chán</a:t>
            </a:r>
            <a:r>
              <a:rPr lang="en-US" dirty="0" smtClean="0">
                <a:latin typeface="Times New Roman" pitchFamily="18" charset="0"/>
                <a:cs typeface="Times New Roman" pitchFamily="18" charset="0"/>
              </a:rPr>
              <a:t>, bi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5" name="Picture 2" descr="C:\Users\Public\Pictures\Sample Pictures\14.jpg"/>
          <p:cNvPicPr>
            <a:picLocks noChangeAspect="1" noChangeArrowheads="1"/>
          </p:cNvPicPr>
          <p:nvPr/>
        </p:nvPicPr>
        <p:blipFill>
          <a:blip r:embed="rId2"/>
          <a:srcRect/>
          <a:stretch>
            <a:fillRect/>
          </a:stretch>
        </p:blipFill>
        <p:spPr bwMode="auto">
          <a:xfrm>
            <a:off x="1920240" y="2797791"/>
            <a:ext cx="3048000" cy="3183909"/>
          </a:xfrm>
          <a:prstGeom prst="rect">
            <a:avLst/>
          </a:prstGeom>
          <a:noFill/>
        </p:spPr>
      </p:pic>
      <p:pic>
        <p:nvPicPr>
          <p:cNvPr id="6" name="Picture 3" descr="C:\Users\Public\Pictures\Sample Pictures\15.jpg"/>
          <p:cNvPicPr>
            <a:picLocks noChangeAspect="1" noChangeArrowheads="1"/>
          </p:cNvPicPr>
          <p:nvPr/>
        </p:nvPicPr>
        <p:blipFill>
          <a:blip r:embed="rId3"/>
          <a:srcRect/>
          <a:stretch>
            <a:fillRect/>
          </a:stretch>
        </p:blipFill>
        <p:spPr bwMode="auto">
          <a:xfrm>
            <a:off x="7283810" y="2840440"/>
            <a:ext cx="3048000" cy="2895600"/>
          </a:xfrm>
          <a:prstGeom prst="rect">
            <a:avLst/>
          </a:prstGeom>
          <a:noFill/>
        </p:spPr>
      </p:pic>
      <p:sp>
        <p:nvSpPr>
          <p:cNvPr id="7" name="Right Arrow 6"/>
          <p:cNvSpPr/>
          <p:nvPr/>
        </p:nvSpPr>
        <p:spPr>
          <a:xfrm>
            <a:off x="5262804" y="4230808"/>
            <a:ext cx="1956861" cy="3474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 name="Rectangle 7"/>
          <p:cNvSpPr/>
          <p:nvPr/>
        </p:nvSpPr>
        <p:spPr>
          <a:xfrm>
            <a:off x="1844040" y="6003309"/>
            <a:ext cx="3124200" cy="609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rgbClr val="FF0000"/>
                </a:solidFill>
                <a:latin typeface="Times New Roman" pitchFamily="18" charset="0"/>
                <a:cs typeface="Times New Roman" pitchFamily="18" charset="0"/>
              </a:rPr>
              <a:t>Trọng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nam</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khinh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nữ</a:t>
            </a:r>
            <a:endParaRPr lang="en-US" sz="2800" dirty="0">
              <a:solidFill>
                <a:srgbClr val="FF0000"/>
              </a:solidFill>
              <a:latin typeface="Times New Roman" pitchFamily="18" charset="0"/>
              <a:cs typeface="Times New Roman" pitchFamily="18" charset="0"/>
            </a:endParaRPr>
          </a:p>
        </p:txBody>
      </p:sp>
      <p:sp>
        <p:nvSpPr>
          <p:cNvPr id="9" name="Rectangle 8"/>
          <p:cNvSpPr/>
          <p:nvPr/>
        </p:nvSpPr>
        <p:spPr>
          <a:xfrm>
            <a:off x="7330440" y="6065861"/>
            <a:ext cx="3048000"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solidFill>
                  <a:srgbClr val="FF0000"/>
                </a:solidFill>
                <a:latin typeface="Times New Roman" pitchFamily="18" charset="0"/>
                <a:cs typeface="Times New Roman" pitchFamily="18" charset="0"/>
              </a:rPr>
              <a:t>Bình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đẳng</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giới</a:t>
            </a:r>
            <a:endParaRPr lang="en-US" sz="28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74050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err="1" smtClean="0">
                <a:solidFill>
                  <a:schemeClr val="accent2"/>
                </a:solidFill>
                <a:latin typeface="Times New Roman" pitchFamily="18" charset="0"/>
                <a:cs typeface="Times New Roman" pitchFamily="18" charset="0"/>
              </a:rPr>
              <a:t>Hoàn</a:t>
            </a:r>
            <a:r>
              <a:rPr lang="en-US" b="1" dirty="0" smtClean="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cảnh</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sinh</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hoạt</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chính</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trị</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xã</a:t>
            </a:r>
            <a:r>
              <a:rPr lang="en-US" b="1" dirty="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hội</a:t>
            </a:r>
            <a:r>
              <a:rPr lang="en-US" b="1" dirty="0" smtClean="0">
                <a:solidFill>
                  <a:schemeClr val="accent2"/>
                </a:solidFill>
                <a:latin typeface="Times New Roman" pitchFamily="18" charset="0"/>
                <a:cs typeface="Times New Roman" pitchFamily="18" charset="0"/>
              </a:rPr>
              <a:t>: </a:t>
            </a:r>
            <a:endParaRPr lang="en-US" b="1" dirty="0">
              <a:solidFill>
                <a:schemeClr val="accent2"/>
              </a:solidFill>
            </a:endParaRPr>
          </a:p>
        </p:txBody>
      </p:sp>
      <p:sp>
        <p:nvSpPr>
          <p:cNvPr id="3" name="Content Placeholder 2"/>
          <p:cNvSpPr>
            <a:spLocks noGrp="1"/>
          </p:cNvSpPr>
          <p:nvPr>
            <p:ph idx="1"/>
          </p:nvPr>
        </p:nvSpPr>
        <p:spPr/>
        <p:txBody>
          <a:bodyPr>
            <a:normAutofit/>
          </a:bodyPr>
          <a:lstStyle/>
          <a:p>
            <a:r>
              <a:rPr lang="en-US" sz="4000" dirty="0" err="1">
                <a:latin typeface="Times New Roman" pitchFamily="18" charset="0"/>
                <a:cs typeface="Times New Roman" pitchFamily="18" charset="0"/>
              </a:rPr>
              <a:t>Trong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điều</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kiện</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xã</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hội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có</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dân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chủ</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rộng</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rãi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có</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thông</a:t>
            </a: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tin </a:t>
            </a:r>
            <a:r>
              <a:rPr lang="en-US" sz="4000" dirty="0" err="1">
                <a:latin typeface="Times New Roman" pitchFamily="18" charset="0"/>
                <a:cs typeface="Times New Roman" pitchFamily="18" charset="0"/>
              </a:rPr>
              <a:t>đa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dạng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phong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phú</a:t>
            </a:r>
            <a:r>
              <a:rPr lang="en-US" sz="4000" dirty="0">
                <a:latin typeface="Times New Roman" pitchFamily="18" charset="0"/>
                <a:cs typeface="Times New Roman" pitchFamily="18" charset="0"/>
              </a:rPr>
              <a:t> – </a:t>
            </a:r>
            <a:r>
              <a:rPr lang="en-US" sz="4000" dirty="0" err="1">
                <a:latin typeface="Times New Roman" pitchFamily="18" charset="0"/>
                <a:cs typeface="Times New Roman" pitchFamily="18" charset="0"/>
              </a:rPr>
              <a:t>thẳng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thắn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bộc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lộ</a:t>
            </a:r>
            <a:r>
              <a:rPr lang="en-US" sz="4000" dirty="0">
                <a:latin typeface="Times New Roman" pitchFamily="18" charset="0"/>
                <a:cs typeface="Times New Roman" pitchFamily="18" charset="0"/>
              </a:rPr>
              <a:t> ý </a:t>
            </a:r>
            <a:r>
              <a:rPr lang="en-US" sz="4000" dirty="0" err="1">
                <a:latin typeface="Times New Roman" pitchFamily="18" charset="0"/>
                <a:cs typeface="Times New Roman" pitchFamily="18" charset="0"/>
              </a:rPr>
              <a:t>kiến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quan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điểm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của</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mình</a:t>
            </a:r>
            <a:r>
              <a:rPr lang="en-US" sz="4000" dirty="0">
                <a:latin typeface="Times New Roman" pitchFamily="18" charset="0"/>
                <a:cs typeface="Times New Roman" pitchFamily="18" charset="0"/>
              </a:rPr>
              <a:t> – DLXH </a:t>
            </a:r>
            <a:r>
              <a:rPr lang="en-US" sz="4000" dirty="0" err="1">
                <a:latin typeface="Times New Roman" pitchFamily="18" charset="0"/>
                <a:cs typeface="Times New Roman" pitchFamily="18" charset="0"/>
              </a:rPr>
              <a:t>có</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điều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kiện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hình</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thành</a:t>
            </a:r>
            <a:r>
              <a:rPr lang="en-US" sz="4000" dirty="0" smtClean="0">
                <a:latin typeface="Times New Roman" pitchFamily="18" charset="0"/>
                <a:cs typeface="Times New Roman" pitchFamily="18" charset="0"/>
              </a:rPr>
              <a:t>.</a:t>
            </a:r>
            <a:endParaRPr lang="en-US" sz="4000" dirty="0">
              <a:latin typeface="Times New Roman" pitchFamily="18" charset="0"/>
              <a:cs typeface="Times New Roman" pitchFamily="18" charset="0"/>
            </a:endParaRPr>
          </a:p>
          <a:p>
            <a:r>
              <a:rPr lang="en-US" sz="4000" dirty="0" err="1">
                <a:latin typeface="Times New Roman" pitchFamily="18" charset="0"/>
                <a:cs typeface="Times New Roman" pitchFamily="18" charset="0"/>
              </a:rPr>
              <a:t>Trong</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điều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kiện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xã</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hội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thiếu</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dân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chủ</a:t>
            </a:r>
            <a:r>
              <a:rPr lang="en-US" sz="4000" dirty="0">
                <a:latin typeface="Times New Roman" pitchFamily="18" charset="0"/>
                <a:cs typeface="Times New Roman" pitchFamily="18" charset="0"/>
              </a:rPr>
              <a:t> , </a:t>
            </a:r>
            <a:r>
              <a:rPr lang="en-US" sz="4000" dirty="0" err="1">
                <a:latin typeface="Times New Roman" pitchFamily="18" charset="0"/>
                <a:cs typeface="Times New Roman" pitchFamily="18" charset="0"/>
              </a:rPr>
              <a:t>thông</a:t>
            </a:r>
            <a:r>
              <a:rPr lang="en-US" sz="4000" dirty="0">
                <a:latin typeface="Times New Roman" pitchFamily="18" charset="0"/>
                <a:cs typeface="Times New Roman" pitchFamily="18" charset="0"/>
              </a:rPr>
              <a:t> tin </a:t>
            </a:r>
            <a:r>
              <a:rPr lang="en-US" sz="4000" dirty="0" err="1">
                <a:latin typeface="Times New Roman" pitchFamily="18" charset="0"/>
                <a:cs typeface="Times New Roman" pitchFamily="18" charset="0"/>
              </a:rPr>
              <a:t>nghèo</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nàn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thậm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chí</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bị</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cắt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xén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xuyên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tạc</a:t>
            </a:r>
            <a:r>
              <a:rPr lang="en-US" sz="4000" dirty="0">
                <a:latin typeface="Times New Roman" pitchFamily="18" charset="0"/>
                <a:cs typeface="Times New Roman" pitchFamily="18" charset="0"/>
              </a:rPr>
              <a:t> –DLXH </a:t>
            </a:r>
            <a:r>
              <a:rPr lang="en-US" sz="4000" dirty="0" err="1" smtClean="0">
                <a:latin typeface="Times New Roman" pitchFamily="18" charset="0"/>
                <a:cs typeface="Times New Roman" pitchFamily="18" charset="0"/>
              </a:rPr>
              <a:t>hình</a:t>
            </a:r>
            <a:r>
              <a:rPr lang="en-US" sz="4000" dirty="0" smtClean="0">
                <a:latin typeface="Times New Roman" pitchFamily="18" charset="0"/>
                <a:cs typeface="Times New Roman" pitchFamily="18" charset="0"/>
              </a:rPr>
              <a:t> </a:t>
            </a:r>
            <a:r>
              <a:rPr lang="en-US" sz="4000" dirty="0" err="1">
                <a:latin typeface="Times New Roman" pitchFamily="18" charset="0"/>
                <a:cs typeface="Times New Roman" pitchFamily="18" charset="0"/>
              </a:rPr>
              <a:t>thành</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khó</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khăn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chậm</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chạp</a:t>
            </a:r>
            <a:r>
              <a:rPr lang="en-US" sz="4000" dirty="0" smtClean="0">
                <a:latin typeface="Times New Roman" pitchFamily="18" charset="0"/>
                <a:cs typeface="Times New Roman" pitchFamily="18" charset="0"/>
              </a:rPr>
              <a:t>.</a:t>
            </a:r>
            <a:endParaRPr lang="en-US" sz="4000" dirty="0">
              <a:latin typeface="Times New Roman" pitchFamily="18" charset="0"/>
              <a:cs typeface="Times New Roman" pitchFamily="18" charset="0"/>
            </a:endParaRPr>
          </a:p>
          <a:p>
            <a:endParaRPr lang="en-US" sz="4000" dirty="0">
              <a:latin typeface="Times New Roman" pitchFamily="18" charset="0"/>
              <a:cs typeface="Times New Roman" pitchFamily="18" charset="0"/>
            </a:endParaRPr>
          </a:p>
          <a:p>
            <a:endParaRPr lang="en-US" sz="4000" dirty="0"/>
          </a:p>
        </p:txBody>
      </p:sp>
    </p:spTree>
    <p:extLst>
      <p:ext uri="{BB962C8B-B14F-4D97-AF65-F5344CB8AC3E}">
        <p14:creationId xmlns="" xmlns:p14="http://schemas.microsoft.com/office/powerpoint/2010/main" val="303319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59888"/>
            <a:ext cx="10972800" cy="1340317"/>
          </a:xfrm>
        </p:spPr>
        <p:txBody>
          <a:bodyPr>
            <a:noAutofit/>
          </a:bodyPr>
          <a:lstStyle/>
          <a:p>
            <a:pPr algn="ctr"/>
            <a:r>
              <a:rPr lang="en-US" sz="4000" b="1" dirty="0">
                <a:solidFill>
                  <a:schemeClr val="accent2"/>
                </a:solidFill>
                <a:latin typeface="Times New Roman" pitchFamily="18" charset="0"/>
                <a:cs typeface="Times New Roman" pitchFamily="18" charset="0"/>
              </a:rPr>
              <a:t>g) </a:t>
            </a:r>
            <a:r>
              <a:rPr lang="en-US" sz="4000" b="1" dirty="0" err="1">
                <a:solidFill>
                  <a:schemeClr val="accent2"/>
                </a:solidFill>
                <a:latin typeface="Times New Roman" pitchFamily="18" charset="0"/>
                <a:cs typeface="Times New Roman" pitchFamily="18" charset="0"/>
              </a:rPr>
              <a:t>Các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phong</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tục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tập</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quán</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hệ</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thống</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các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giá</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trị</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chuẩn</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mực</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xã</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hội</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đang</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hiện</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hành</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trong</a:t>
            </a:r>
            <a:r>
              <a:rPr lang="en-US" sz="4000" b="1" dirty="0">
                <a:solidFill>
                  <a:schemeClr val="accent2"/>
                </a:solidFill>
                <a:latin typeface="Times New Roman" pitchFamily="18" charset="0"/>
                <a:cs typeface="Times New Roman" pitchFamily="18" charset="0"/>
              </a:rPr>
              <a:t> </a:t>
            </a:r>
            <a:r>
              <a:rPr lang="en-US" sz="4000" b="1" dirty="0" err="1">
                <a:solidFill>
                  <a:schemeClr val="accent2"/>
                </a:solidFill>
                <a:latin typeface="Times New Roman" pitchFamily="18" charset="0"/>
                <a:cs typeface="Times New Roman" pitchFamily="18" charset="0"/>
              </a:rPr>
              <a:t>xã</a:t>
            </a:r>
            <a:r>
              <a:rPr lang="en-US" sz="4000" b="1" dirty="0">
                <a:solidFill>
                  <a:schemeClr val="accent2"/>
                </a:solidFill>
                <a:latin typeface="Times New Roman" pitchFamily="18" charset="0"/>
                <a:cs typeface="Times New Roman" pitchFamily="18" charset="0"/>
              </a:rPr>
              <a:t> </a:t>
            </a:r>
            <a:r>
              <a:rPr lang="en-US" sz="4000" b="1" dirty="0" err="1" smtClean="0">
                <a:solidFill>
                  <a:schemeClr val="accent2"/>
                </a:solidFill>
                <a:latin typeface="Times New Roman" pitchFamily="18" charset="0"/>
                <a:cs typeface="Times New Roman" pitchFamily="18" charset="0"/>
              </a:rPr>
              <a:t>hội</a:t>
            </a:r>
            <a:r>
              <a:rPr lang="en-US" sz="4000" b="1" dirty="0">
                <a:solidFill>
                  <a:schemeClr val="accent2"/>
                </a:solidFill>
                <a:latin typeface="Times New Roman" pitchFamily="18" charset="0"/>
                <a:cs typeface="Times New Roman" pitchFamily="18" charset="0"/>
              </a:rPr>
              <a:t>:</a:t>
            </a:r>
            <a:endParaRPr lang="en-US" sz="4000" b="1" dirty="0">
              <a:solidFill>
                <a:schemeClr val="accent2"/>
              </a:solidFill>
            </a:endParaRPr>
          </a:p>
        </p:txBody>
      </p:sp>
      <p:sp>
        <p:nvSpPr>
          <p:cNvPr id="3" name="Content Placeholder 2"/>
          <p:cNvSpPr>
            <a:spLocks noGrp="1"/>
          </p:cNvSpPr>
          <p:nvPr>
            <p:ph idx="1"/>
          </p:nvPr>
        </p:nvSpPr>
        <p:spPr>
          <a:xfrm>
            <a:off x="609600" y="1860092"/>
            <a:ext cx="10972800" cy="4997907"/>
          </a:xfrm>
        </p:spPr>
        <p:txBody>
          <a:bodyPr>
            <a:noAutofit/>
          </a:bodyPr>
          <a:lstStyle/>
          <a:p>
            <a:r>
              <a:rPr lang="en-US" sz="3200" dirty="0" err="1">
                <a:latin typeface="Times New Roman" pitchFamily="18" charset="0"/>
                <a:cs typeface="Times New Roman" pitchFamily="18" charset="0"/>
              </a:rPr>
              <a:t>Về</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bản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tục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tập</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quán</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chuẩn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tạo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khuôn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mẫu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tư</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duy</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khuôn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mẫu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sở</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việc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phán</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xét</a:t>
            </a:r>
            <a:r>
              <a:rPr lang="en-US" sz="3200" dirty="0" smtClean="0">
                <a:latin typeface="Times New Roman" pitchFamily="18" charset="0"/>
                <a:cs typeface="Times New Roman" pitchFamily="18" charset="0"/>
              </a:rPr>
              <a:t> </a:t>
            </a:r>
          </a:p>
          <a:p>
            <a:r>
              <a:rPr lang="en-US" sz="3200" dirty="0" err="1" smtClean="0">
                <a:latin typeface="Times New Roman" pitchFamily="18" charset="0"/>
                <a:cs typeface="Times New Roman" pitchFamily="18" charset="0"/>
              </a:rPr>
              <a:t>Đánh</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giá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DLXH </a:t>
            </a:r>
            <a:r>
              <a:rPr lang="en-US" sz="3200" dirty="0" err="1">
                <a:latin typeface="Times New Roman" pitchFamily="18" charset="0"/>
                <a:cs typeface="Times New Roman" pitchFamily="18" charset="0"/>
              </a:rPr>
              <a:t>về</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tượng</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quá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trính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đang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diễn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ra</a:t>
            </a:r>
            <a:r>
              <a:rPr lang="en-US" sz="3200" dirty="0">
                <a:latin typeface="Times New Roman" pitchFamily="18" charset="0"/>
                <a:cs typeface="Times New Roman" pitchFamily="18" charset="0"/>
              </a:rPr>
              <a:t> .</a:t>
            </a:r>
          </a:p>
          <a:p>
            <a:r>
              <a:rPr lang="en-US" sz="3200" dirty="0" err="1">
                <a:latin typeface="Times New Roman" pitchFamily="18" charset="0"/>
                <a:cs typeface="Times New Roman" pitchFamily="18" charset="0"/>
              </a:rPr>
              <a:t>Tuy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ngay</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cùng</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nhóm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hội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phán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xét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nhau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về</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cùng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vấn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đề</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Điều</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này</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thể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hiện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rõ</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nét</a:t>
            </a:r>
            <a:r>
              <a:rPr lang="en-US" sz="3200" dirty="0">
                <a:latin typeface="Times New Roman" pitchFamily="18" charset="0"/>
                <a:cs typeface="Times New Roman" pitchFamily="18" charset="0"/>
              </a:rPr>
              <a:t> qua </a:t>
            </a:r>
            <a:r>
              <a:rPr lang="en-US" sz="3200" dirty="0" err="1">
                <a:latin typeface="Times New Roman" pitchFamily="18" charset="0"/>
                <a:cs typeface="Times New Roman" pitchFamily="18" charset="0"/>
              </a:rPr>
              <a:t>sự</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nhìn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nhận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nhau</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giữa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hệ</a:t>
            </a:r>
            <a:r>
              <a:rPr lang="en-US" sz="3200" dirty="0">
                <a:latin typeface="Times New Roman" pitchFamily="18" charset="0"/>
                <a:cs typeface="Times New Roman" pitchFamily="18" charset="0"/>
              </a:rPr>
              <a:t>.</a:t>
            </a:r>
          </a:p>
          <a:p>
            <a:pPr>
              <a:buNone/>
            </a:pPr>
            <a:endParaRPr lang="en-US" dirty="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2653503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5" y="201352"/>
            <a:ext cx="10515600" cy="1325563"/>
          </a:xfrm>
        </p:spPr>
        <p:txBody>
          <a:bodyPr>
            <a:normAutofit/>
          </a:bodyPr>
          <a:lstStyle/>
          <a:p>
            <a:pPr algn="ctr"/>
            <a:r>
              <a:rPr lang="en-US" b="1" u="sng" dirty="0">
                <a:solidFill>
                  <a:schemeClr val="accent2"/>
                </a:solidFill>
                <a:latin typeface="Times New Roman" pitchFamily="18" charset="0"/>
                <a:cs typeface="Times New Roman" pitchFamily="18" charset="0"/>
              </a:rPr>
              <a:t>VD</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Hiện</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tượng</a:t>
            </a:r>
            <a:r>
              <a:rPr lang="en-US" b="1" dirty="0">
                <a:solidFill>
                  <a:schemeClr val="accent2"/>
                </a:solidFill>
                <a:latin typeface="Times New Roman" pitchFamily="18" charset="0"/>
                <a:cs typeface="Times New Roman" pitchFamily="18" charset="0"/>
              </a:rPr>
              <a:t> </a:t>
            </a:r>
            <a:r>
              <a:rPr lang="en-US" b="1" dirty="0" err="1">
                <a:solidFill>
                  <a:schemeClr val="accent2"/>
                </a:solidFill>
                <a:latin typeface="Times New Roman" pitchFamily="18" charset="0"/>
                <a:cs typeface="Times New Roman" pitchFamily="18" charset="0"/>
              </a:rPr>
              <a:t>sống</a:t>
            </a:r>
            <a:r>
              <a:rPr lang="en-US" b="1" dirty="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thử</a:t>
            </a:r>
            <a:r>
              <a:rPr lang="en-US" b="1" dirty="0">
                <a:solidFill>
                  <a:schemeClr val="accent2"/>
                </a:solidFill>
                <a:latin typeface="Times New Roman" pitchFamily="18" charset="0"/>
                <a:cs typeface="Times New Roman" pitchFamily="18" charset="0"/>
              </a:rPr>
              <a:t>:</a:t>
            </a:r>
            <a:endParaRPr lang="en-US" b="1" dirty="0">
              <a:solidFill>
                <a:schemeClr val="accent2"/>
              </a:solidFill>
            </a:endParaRPr>
          </a:p>
        </p:txBody>
      </p:sp>
      <p:pic>
        <p:nvPicPr>
          <p:cNvPr id="4" name="Content Placeholder 3" descr="song thu 1.jpg"/>
          <p:cNvPicPr>
            <a:picLocks noGrp="1" noChangeAspect="1"/>
          </p:cNvPicPr>
          <p:nvPr>
            <p:ph idx="1"/>
          </p:nvPr>
        </p:nvPicPr>
        <p:blipFill>
          <a:blip r:embed="rId2"/>
          <a:stretch>
            <a:fillRect/>
          </a:stretch>
        </p:blipFill>
        <p:spPr>
          <a:xfrm>
            <a:off x="2388358" y="1487606"/>
            <a:ext cx="6619164" cy="3526354"/>
          </a:xfrm>
        </p:spPr>
      </p:pic>
      <p:sp>
        <p:nvSpPr>
          <p:cNvPr id="6" name="Rectangle 5"/>
          <p:cNvSpPr/>
          <p:nvPr/>
        </p:nvSpPr>
        <p:spPr>
          <a:xfrm>
            <a:off x="1264920" y="5259388"/>
            <a:ext cx="3810000" cy="1219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rgbClr val="FF0000"/>
                </a:solidFill>
                <a:latin typeface="Times New Roman" pitchFamily="18" charset="0"/>
                <a:cs typeface="Times New Roman" pitchFamily="18" charset="0"/>
              </a:rPr>
              <a:t>Bù</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đắp</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tình</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cảm</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giải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quyết</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nhu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cầu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tài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chính</a:t>
            </a:r>
            <a:r>
              <a:rPr lang="en-US" sz="2400" dirty="0" smtClean="0">
                <a:solidFill>
                  <a:srgbClr val="FF0000"/>
                </a:solidFill>
                <a:latin typeface="Times New Roman" pitchFamily="18" charset="0"/>
                <a:cs typeface="Times New Roman" pitchFamily="18" charset="0"/>
              </a:rPr>
              <a: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
        <p:nvSpPr>
          <p:cNvPr id="7" name="Rectangle 6"/>
          <p:cNvSpPr/>
          <p:nvPr/>
        </p:nvSpPr>
        <p:spPr>
          <a:xfrm>
            <a:off x="7203970" y="5259388"/>
            <a:ext cx="3200400" cy="1219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smtClean="0">
                <a:solidFill>
                  <a:srgbClr val="FF0000"/>
                </a:solidFill>
                <a:latin typeface="Times New Roman" pitchFamily="18" charset="0"/>
                <a:cs typeface="Times New Roman" pitchFamily="18" charset="0"/>
              </a:rPr>
              <a:t>Trái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ngược</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với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thuần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phong</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mỹ</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tục</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của</a:t>
            </a:r>
            <a:r>
              <a:rPr lang="en-US" sz="2400" dirty="0" smtClean="0">
                <a:solidFill>
                  <a:srgbClr val="FF0000"/>
                </a:solidFill>
                <a:latin typeface="Times New Roman" pitchFamily="18" charset="0"/>
                <a:cs typeface="Times New Roman" pitchFamily="18" charset="0"/>
              </a:rPr>
              <a:t> VN</a:t>
            </a:r>
            <a:endParaRPr lang="en-US" sz="2400" dirty="0">
              <a:solidFill>
                <a:srgbClr val="FF0000"/>
              </a:solidFill>
              <a:latin typeface="Times New Roman" pitchFamily="18" charset="0"/>
              <a:cs typeface="Times New Roman" pitchFamily="18" charset="0"/>
            </a:endParaRPr>
          </a:p>
        </p:txBody>
      </p:sp>
      <p:cxnSp>
        <p:nvCxnSpPr>
          <p:cNvPr id="8" name="Straight Arrow Connector 7"/>
          <p:cNvCxnSpPr/>
          <p:nvPr/>
        </p:nvCxnSpPr>
        <p:spPr>
          <a:xfrm>
            <a:off x="5260302" y="5867400"/>
            <a:ext cx="1822886" cy="14785"/>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977465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1"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1" animBg="1"/>
      <p:bldP spid="7"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4307"/>
            <a:ext cx="10515600" cy="1325563"/>
          </a:xfrm>
        </p:spPr>
        <p:txBody>
          <a:bodyPr>
            <a:noAutofit/>
          </a:bodyPr>
          <a:lstStyle/>
          <a:p>
            <a:pPr algn="ctr"/>
            <a:r>
              <a:rPr lang="en-US" b="1" dirty="0">
                <a:solidFill>
                  <a:srgbClr val="7030A0"/>
                </a:solidFill>
                <a:latin typeface="Times New Roman" pitchFamily="18" charset="0"/>
                <a:cs typeface="Times New Roman" pitchFamily="18" charset="0"/>
              </a:rPr>
              <a:t>5. </a:t>
            </a:r>
            <a:r>
              <a:rPr lang="en-US" b="1" dirty="0" err="1">
                <a:solidFill>
                  <a:srgbClr val="7030A0"/>
                </a:solidFill>
                <a:latin typeface="Times New Roman" pitchFamily="18" charset="0"/>
                <a:cs typeface="Times New Roman" pitchFamily="18" charset="0"/>
              </a:rPr>
              <a:t>Mối</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quan</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hệ</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chặt</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chẽ</a:t>
            </a:r>
            <a:r>
              <a:rPr lang="en-US" b="1" dirty="0">
                <a:solidFill>
                  <a:srgbClr val="7030A0"/>
                </a:solidFill>
                <a:latin typeface="Times New Roman" pitchFamily="18" charset="0"/>
                <a:cs typeface="Times New Roman" pitchFamily="18" charset="0"/>
              </a:rPr>
              <a:t> </a:t>
            </a:r>
            <a:r>
              <a:rPr lang="en-US" b="1" dirty="0" err="1">
                <a:solidFill>
                  <a:srgbClr val="7030A0"/>
                </a:solidFill>
                <a:latin typeface="Times New Roman" pitchFamily="18" charset="0"/>
                <a:cs typeface="Times New Roman" pitchFamily="18" charset="0"/>
              </a:rPr>
              <a:t>giữa</a:t>
            </a:r>
            <a:r>
              <a:rPr lang="en-US" b="1" dirty="0">
                <a:solidFill>
                  <a:srgbClr val="7030A0"/>
                </a:solidFill>
                <a:latin typeface="Times New Roman" pitchFamily="18" charset="0"/>
                <a:cs typeface="Times New Roman" pitchFamily="18" charset="0"/>
              </a:rPr>
              <a:t> </a:t>
            </a:r>
            <a:r>
              <a:rPr lang="en-US" b="1" dirty="0" smtClean="0">
                <a:solidFill>
                  <a:srgbClr val="7030A0"/>
                </a:solidFill>
                <a:latin typeface="Times New Roman" pitchFamily="18" charset="0"/>
                <a:cs typeface="Times New Roman" pitchFamily="18" charset="0"/>
              </a:rPr>
              <a:t>TTĐC </a:t>
            </a:r>
            <a:r>
              <a:rPr lang="en-US" b="1" dirty="0" err="1">
                <a:solidFill>
                  <a:srgbClr val="7030A0"/>
                </a:solidFill>
                <a:latin typeface="Times New Roman" pitchFamily="18" charset="0"/>
                <a:cs typeface="Times New Roman" pitchFamily="18" charset="0"/>
              </a:rPr>
              <a:t>và</a:t>
            </a:r>
            <a:r>
              <a:rPr lang="en-US" b="1" dirty="0">
                <a:solidFill>
                  <a:srgbClr val="7030A0"/>
                </a:solidFill>
                <a:latin typeface="Times New Roman" pitchFamily="18" charset="0"/>
                <a:cs typeface="Times New Roman" pitchFamily="18" charset="0"/>
              </a:rPr>
              <a:t> </a:t>
            </a:r>
            <a:r>
              <a:rPr lang="en-US" b="1" dirty="0" smtClean="0">
                <a:solidFill>
                  <a:srgbClr val="7030A0"/>
                </a:solidFill>
                <a:latin typeface="Times New Roman" pitchFamily="18" charset="0"/>
                <a:cs typeface="Times New Roman" pitchFamily="18" charset="0"/>
              </a:rPr>
              <a:t>DLXH:</a:t>
            </a:r>
            <a:endParaRPr lang="en-US" b="1" dirty="0">
              <a:solidFill>
                <a:srgbClr val="7030A0"/>
              </a:solidFill>
            </a:endParaRPr>
          </a:p>
        </p:txBody>
      </p:sp>
      <p:sp>
        <p:nvSpPr>
          <p:cNvPr id="3" name="Content Placeholder 2"/>
          <p:cNvSpPr>
            <a:spLocks noGrp="1"/>
          </p:cNvSpPr>
          <p:nvPr>
            <p:ph idx="1"/>
          </p:nvPr>
        </p:nvSpPr>
        <p:spPr>
          <a:xfrm>
            <a:off x="879143" y="1975750"/>
            <a:ext cx="10515600" cy="4602471"/>
          </a:xfrm>
        </p:spPr>
        <p:txBody>
          <a:bodyPr>
            <a:normAutofit fontScale="25000" lnSpcReduction="20000"/>
          </a:bodyPr>
          <a:lstStyle/>
          <a:p>
            <a:pPr marL="514350" indent="-514350">
              <a:buNone/>
            </a:pPr>
            <a:r>
              <a:rPr lang="en-US" sz="1600" dirty="0">
                <a:latin typeface="Times New Roman" pitchFamily="18" charset="0"/>
                <a:cs typeface="Times New Roman" pitchFamily="18" charset="0"/>
              </a:rPr>
              <a:t> </a:t>
            </a:r>
          </a:p>
          <a:p>
            <a:pPr marL="514350" indent="-514350">
              <a:buNone/>
            </a:pPr>
            <a:r>
              <a:rPr lang="en-US" sz="9600" dirty="0">
                <a:latin typeface="Times New Roman" pitchFamily="18" charset="0"/>
                <a:cs typeface="Times New Roman" pitchFamily="18" charset="0"/>
              </a:rPr>
              <a:t> </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Mối</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quan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hệ</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giữa</a:t>
            </a:r>
            <a:r>
              <a:rPr lang="en-US" sz="14400" dirty="0">
                <a:latin typeface="Times New Roman" pitchFamily="18" charset="0"/>
                <a:cs typeface="Times New Roman" pitchFamily="18" charset="0"/>
              </a:rPr>
              <a:t> DLXH </a:t>
            </a:r>
            <a:r>
              <a:rPr lang="en-US" sz="14400" dirty="0" err="1">
                <a:latin typeface="Times New Roman" pitchFamily="18" charset="0"/>
                <a:cs typeface="Times New Roman" pitchFamily="18" charset="0"/>
              </a:rPr>
              <a:t>và</a:t>
            </a:r>
            <a:r>
              <a:rPr lang="en-US" sz="14400" dirty="0">
                <a:latin typeface="Times New Roman" pitchFamily="18" charset="0"/>
                <a:cs typeface="Times New Roman" pitchFamily="18" charset="0"/>
              </a:rPr>
              <a:t> TTĐC </a:t>
            </a:r>
            <a:r>
              <a:rPr lang="en-US" sz="14400" dirty="0" err="1">
                <a:latin typeface="Times New Roman" pitchFamily="18" charset="0"/>
                <a:cs typeface="Times New Roman" pitchFamily="18" charset="0"/>
              </a:rPr>
              <a:t>là</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mối</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quan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hệ</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có</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tính</a:t>
            </a:r>
            <a:r>
              <a:rPr lang="en-US" sz="14400" dirty="0">
                <a:latin typeface="Times New Roman" pitchFamily="18" charset="0"/>
                <a:cs typeface="Times New Roman" pitchFamily="18" charset="0"/>
              </a:rPr>
              <a:t> 2 </a:t>
            </a:r>
            <a:r>
              <a:rPr lang="en-US" sz="14400" dirty="0" err="1">
                <a:latin typeface="Times New Roman" pitchFamily="18" charset="0"/>
                <a:cs typeface="Times New Roman" pitchFamily="18" charset="0"/>
              </a:rPr>
              <a:t>mặt</a:t>
            </a:r>
            <a:r>
              <a:rPr lang="en-US" sz="14400" dirty="0">
                <a:latin typeface="Times New Roman" pitchFamily="18" charset="0"/>
                <a:cs typeface="Times New Roman" pitchFamily="18" charset="0"/>
              </a:rPr>
              <a:t> , </a:t>
            </a:r>
            <a:r>
              <a:rPr lang="en-US" sz="14400" dirty="0" err="1">
                <a:latin typeface="Times New Roman" pitchFamily="18" charset="0"/>
                <a:cs typeface="Times New Roman" pitchFamily="18" charset="0"/>
              </a:rPr>
              <a:t>thông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thường</a:t>
            </a:r>
            <a:r>
              <a:rPr lang="en-US" sz="14400" dirty="0">
                <a:latin typeface="Times New Roman" pitchFamily="18" charset="0"/>
                <a:cs typeface="Times New Roman" pitchFamily="18" charset="0"/>
              </a:rPr>
              <a:t> ta </a:t>
            </a:r>
            <a:r>
              <a:rPr lang="en-US" sz="14400" dirty="0" err="1">
                <a:latin typeface="Times New Roman" pitchFamily="18" charset="0"/>
                <a:cs typeface="Times New Roman" pitchFamily="18" charset="0"/>
              </a:rPr>
              <a:t>nói</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đến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tác</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động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của</a:t>
            </a:r>
            <a:r>
              <a:rPr lang="en-US" sz="14400" dirty="0">
                <a:latin typeface="Times New Roman" pitchFamily="18" charset="0"/>
                <a:cs typeface="Times New Roman" pitchFamily="18" charset="0"/>
              </a:rPr>
              <a:t> TTĐC </a:t>
            </a:r>
            <a:r>
              <a:rPr lang="en-US" sz="14400" dirty="0" err="1">
                <a:latin typeface="Times New Roman" pitchFamily="18" charset="0"/>
                <a:cs typeface="Times New Roman" pitchFamily="18" charset="0"/>
              </a:rPr>
              <a:t>đến</a:t>
            </a:r>
            <a:r>
              <a:rPr lang="en-US" sz="14400" dirty="0">
                <a:latin typeface="Times New Roman" pitchFamily="18" charset="0"/>
                <a:cs typeface="Times New Roman" pitchFamily="18" charset="0"/>
              </a:rPr>
              <a:t> DLXH </a:t>
            </a:r>
            <a:r>
              <a:rPr lang="en-US" sz="14400" dirty="0" err="1">
                <a:latin typeface="Times New Roman" pitchFamily="18" charset="0"/>
                <a:cs typeface="Times New Roman" pitchFamily="18" charset="0"/>
              </a:rPr>
              <a:t>coi</a:t>
            </a:r>
            <a:r>
              <a:rPr lang="en-US" sz="14400" dirty="0">
                <a:latin typeface="Times New Roman" pitchFamily="18" charset="0"/>
                <a:cs typeface="Times New Roman" pitchFamily="18" charset="0"/>
              </a:rPr>
              <a:t> DLXH </a:t>
            </a:r>
            <a:r>
              <a:rPr lang="en-US" sz="14400" dirty="0" err="1">
                <a:latin typeface="Times New Roman" pitchFamily="18" charset="0"/>
                <a:cs typeface="Times New Roman" pitchFamily="18" charset="0"/>
              </a:rPr>
              <a:t>là</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sản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phẩm</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của</a:t>
            </a:r>
            <a:r>
              <a:rPr lang="en-US" sz="14400" dirty="0">
                <a:latin typeface="Times New Roman" pitchFamily="18" charset="0"/>
                <a:cs typeface="Times New Roman" pitchFamily="18" charset="0"/>
              </a:rPr>
              <a:t> TTĐC, </a:t>
            </a:r>
            <a:r>
              <a:rPr lang="en-US" sz="14400" dirty="0" err="1">
                <a:latin typeface="Times New Roman" pitchFamily="18" charset="0"/>
                <a:cs typeface="Times New Roman" pitchFamily="18" charset="0"/>
              </a:rPr>
              <a:t>là</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nguồn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nguyên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liệu</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phong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phú</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của</a:t>
            </a:r>
            <a:r>
              <a:rPr lang="en-US" sz="14400" dirty="0">
                <a:latin typeface="Times New Roman" pitchFamily="18" charset="0"/>
                <a:cs typeface="Times New Roman" pitchFamily="18" charset="0"/>
              </a:rPr>
              <a:t> TTĐC, </a:t>
            </a:r>
            <a:r>
              <a:rPr lang="en-US" sz="14400" dirty="0" err="1">
                <a:latin typeface="Times New Roman" pitchFamily="18" charset="0"/>
                <a:cs typeface="Times New Roman" pitchFamily="18" charset="0"/>
              </a:rPr>
              <a:t>là</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l</a:t>
            </a:r>
            <a:r>
              <a:rPr lang="en-US" sz="14400" dirty="0" err="1" smtClean="0">
                <a:latin typeface="Times New Roman" pitchFamily="18" charset="0"/>
                <a:cs typeface="Times New Roman" pitchFamily="18" charset="0"/>
              </a:rPr>
              <a:t>ơi</a:t>
            </a:r>
            <a:r>
              <a:rPr lang="en-US" sz="14400" dirty="0" smtClean="0">
                <a:latin typeface="Times New Roman" pitchFamily="18" charset="0"/>
                <a:cs typeface="Times New Roman" pitchFamily="18" charset="0"/>
              </a:rPr>
              <a:t> </a:t>
            </a:r>
            <a:r>
              <a:rPr lang="en-US" sz="14400" dirty="0" err="1">
                <a:latin typeface="Times New Roman" pitchFamily="18" charset="0"/>
                <a:cs typeface="Times New Roman" pitchFamily="18" charset="0"/>
              </a:rPr>
              <a:t>thể</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của</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cuộc</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sống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mà</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các</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phương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tiện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truyền</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thông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đại</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chúng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không</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thể</a:t>
            </a:r>
            <a:r>
              <a:rPr lang="en-US" sz="14400" dirty="0">
                <a:latin typeface="Times New Roman" pitchFamily="18" charset="0"/>
                <a:cs typeface="Times New Roman" pitchFamily="18" charset="0"/>
              </a:rPr>
              <a:t> </a:t>
            </a:r>
            <a:r>
              <a:rPr lang="en-US" sz="14400" dirty="0" err="1">
                <a:latin typeface="Times New Roman" pitchFamily="18" charset="0"/>
                <a:cs typeface="Times New Roman" pitchFamily="18" charset="0"/>
              </a:rPr>
              <a:t>bỏ</a:t>
            </a:r>
            <a:r>
              <a:rPr lang="en-US" sz="14400" dirty="0">
                <a:latin typeface="Times New Roman" pitchFamily="18" charset="0"/>
                <a:cs typeface="Times New Roman" pitchFamily="18" charset="0"/>
              </a:rPr>
              <a:t> qua. </a:t>
            </a:r>
          </a:p>
          <a:p>
            <a:pPr marL="514350" indent="-514350">
              <a:buNone/>
            </a:pPr>
            <a:r>
              <a:rPr lang="en-US" sz="14400" dirty="0">
                <a:latin typeface="Times New Roman" pitchFamily="18" charset="0"/>
                <a:cs typeface="Times New Roman" pitchFamily="18" charset="0"/>
              </a:rPr>
              <a:t>             </a:t>
            </a:r>
            <a:r>
              <a:rPr lang="en-US" sz="12800" dirty="0" smtClean="0">
                <a:solidFill>
                  <a:srgbClr val="C00000"/>
                </a:solidFill>
                <a:latin typeface="Times New Roman" pitchFamily="18" charset="0"/>
                <a:cs typeface="Times New Roman" pitchFamily="18" charset="0"/>
              </a:rPr>
              <a:t>                                                                                                        </a:t>
            </a:r>
            <a:r>
              <a:rPr lang="en-US" sz="9600" dirty="0" smtClean="0">
                <a:solidFill>
                  <a:srgbClr val="C00000"/>
                </a:solidFill>
                <a:latin typeface="Times New Roman" pitchFamily="18" charset="0"/>
                <a:cs typeface="Times New Roman" pitchFamily="18" charset="0"/>
              </a:rPr>
              <a:t>                                        </a:t>
            </a:r>
            <a:r>
              <a:rPr lang="en-US" sz="14400" dirty="0" err="1" smtClean="0">
                <a:solidFill>
                  <a:srgbClr val="C00000"/>
                </a:solidFill>
                <a:latin typeface="Times New Roman" pitchFamily="18" charset="0"/>
                <a:cs typeface="Times New Roman" pitchFamily="18" charset="0"/>
              </a:rPr>
              <a:t>Tóm</a:t>
            </a:r>
            <a:r>
              <a:rPr lang="en-US" sz="14400" dirty="0" smtClean="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lại</a:t>
            </a:r>
            <a:r>
              <a:rPr lang="en-US" sz="14400" dirty="0">
                <a:solidFill>
                  <a:srgbClr val="C00000"/>
                </a:solidFill>
                <a:latin typeface="Times New Roman" pitchFamily="18" charset="0"/>
                <a:cs typeface="Times New Roman" pitchFamily="18" charset="0"/>
              </a:rPr>
              <a:t> TTĐC </a:t>
            </a:r>
            <a:r>
              <a:rPr lang="en-US" sz="14400" dirty="0" err="1">
                <a:solidFill>
                  <a:srgbClr val="C00000"/>
                </a:solidFill>
                <a:latin typeface="Times New Roman" pitchFamily="18" charset="0"/>
                <a:cs typeface="Times New Roman" pitchFamily="18" charset="0"/>
              </a:rPr>
              <a:t>tạo</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ra</a:t>
            </a:r>
            <a:r>
              <a:rPr lang="en-US" sz="14400" dirty="0">
                <a:solidFill>
                  <a:srgbClr val="C00000"/>
                </a:solidFill>
                <a:latin typeface="Times New Roman" pitchFamily="18" charset="0"/>
                <a:cs typeface="Times New Roman" pitchFamily="18" charset="0"/>
              </a:rPr>
              <a:t> DLXH </a:t>
            </a:r>
            <a:r>
              <a:rPr lang="en-US" sz="14400" dirty="0" err="1">
                <a:solidFill>
                  <a:srgbClr val="C00000"/>
                </a:solidFill>
                <a:latin typeface="Times New Roman" pitchFamily="18" charset="0"/>
                <a:cs typeface="Times New Roman" pitchFamily="18" charset="0"/>
              </a:rPr>
              <a:t>nhưng</a:t>
            </a:r>
            <a:r>
              <a:rPr lang="en-US" sz="14400" dirty="0">
                <a:solidFill>
                  <a:srgbClr val="C00000"/>
                </a:solidFill>
                <a:latin typeface="Times New Roman" pitchFamily="18" charset="0"/>
                <a:cs typeface="Times New Roman" pitchFamily="18" charset="0"/>
              </a:rPr>
              <a:t> DLXH </a:t>
            </a:r>
            <a:r>
              <a:rPr lang="en-US" sz="14400" dirty="0" err="1">
                <a:solidFill>
                  <a:srgbClr val="C00000"/>
                </a:solidFill>
                <a:latin typeface="Times New Roman" pitchFamily="18" charset="0"/>
                <a:cs typeface="Times New Roman" pitchFamily="18" charset="0"/>
              </a:rPr>
              <a:t>là</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nguồn</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cung</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cấp</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sự</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kiện</a:t>
            </a:r>
            <a:r>
              <a:rPr lang="en-US" sz="14400" dirty="0">
                <a:solidFill>
                  <a:srgbClr val="C00000"/>
                </a:solidFill>
                <a:latin typeface="Times New Roman" pitchFamily="18" charset="0"/>
                <a:cs typeface="Times New Roman" pitchFamily="18" charset="0"/>
              </a:rPr>
              <a:t> </a:t>
            </a:r>
            <a:r>
              <a:rPr lang="en-US" sz="14400" dirty="0" err="1">
                <a:solidFill>
                  <a:srgbClr val="C00000"/>
                </a:solidFill>
                <a:latin typeface="Times New Roman" pitchFamily="18" charset="0"/>
                <a:cs typeface="Times New Roman" pitchFamily="18" charset="0"/>
              </a:rPr>
              <a:t>cho</a:t>
            </a:r>
            <a:r>
              <a:rPr lang="en-US" sz="14400" dirty="0">
                <a:solidFill>
                  <a:srgbClr val="C00000"/>
                </a:solidFill>
                <a:latin typeface="Times New Roman" pitchFamily="18" charset="0"/>
                <a:cs typeface="Times New Roman" pitchFamily="18" charset="0"/>
              </a:rPr>
              <a:t> TTĐC.</a:t>
            </a:r>
          </a:p>
          <a:p>
            <a:pPr marL="514350" indent="-514350">
              <a:buNone/>
            </a:pPr>
            <a:endParaRPr lang="en-US" sz="9600" dirty="0">
              <a:latin typeface="Times New Roman" pitchFamily="18" charset="0"/>
              <a:cs typeface="Times New Roman" pitchFamily="18" charset="0"/>
            </a:endParaRPr>
          </a:p>
          <a:p>
            <a:pPr marL="514350" indent="-514350">
              <a:buNone/>
            </a:pPr>
            <a:endParaRPr lang="en-US" dirty="0">
              <a:latin typeface="Times New Roman" pitchFamily="18" charset="0"/>
              <a:cs typeface="Times New Roman" pitchFamily="18" charset="0"/>
            </a:endParaRPr>
          </a:p>
          <a:p>
            <a:pPr marL="514350" indent="-514350">
              <a:buNone/>
            </a:pPr>
            <a:endParaRPr lang="en-US" dirty="0">
              <a:latin typeface="Times New Roman" pitchFamily="18" charset="0"/>
              <a:cs typeface="Times New Roman" pitchFamily="18" charset="0"/>
            </a:endParaRPr>
          </a:p>
          <a:p>
            <a:pPr marL="514350" indent="-514350">
              <a:buNone/>
            </a:pPr>
            <a:r>
              <a:rPr lang="en-US" dirty="0">
                <a:latin typeface="Times New Roman" pitchFamily="18" charset="0"/>
                <a:cs typeface="Times New Roman" pitchFamily="18" charset="0"/>
              </a:rPr>
              <a:t>         </a:t>
            </a:r>
            <a:endParaRPr lang="en-US" dirty="0"/>
          </a:p>
        </p:txBody>
      </p:sp>
      <p:sp>
        <p:nvSpPr>
          <p:cNvPr id="4" name="Right Arrow 3"/>
          <p:cNvSpPr/>
          <p:nvPr/>
        </p:nvSpPr>
        <p:spPr>
          <a:xfrm>
            <a:off x="460612" y="4926841"/>
            <a:ext cx="863221" cy="2531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Tree>
    <p:extLst>
      <p:ext uri="{BB962C8B-B14F-4D97-AF65-F5344CB8AC3E}">
        <p14:creationId xmlns="" xmlns:p14="http://schemas.microsoft.com/office/powerpoint/2010/main" val="47415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436379"/>
          </a:xfrm>
        </p:spPr>
        <p:txBody>
          <a:bodyPr>
            <a:noAutofit/>
          </a:bodyPr>
          <a:lstStyle/>
          <a:p>
            <a:pPr algn="ctr"/>
            <a:r>
              <a:rPr lang="en-US" sz="6000" b="1" i="1" dirty="0" smtClean="0">
                <a:solidFill>
                  <a:srgbClr val="7030A0"/>
                </a:solidFill>
                <a:latin typeface="Times New Roman" panose="02020603050405020304" pitchFamily="18" charset="0"/>
                <a:cs typeface="Times New Roman" panose="02020603050405020304" pitchFamily="18" charset="0"/>
              </a:rPr>
              <a:t>III. </a:t>
            </a:r>
            <a:r>
              <a:rPr lang="en-US" sz="6000" b="1" i="1" dirty="0" err="1" smtClean="0">
                <a:solidFill>
                  <a:srgbClr val="7030A0"/>
                </a:solidFill>
                <a:latin typeface="Times New Roman" panose="02020603050405020304" pitchFamily="18" charset="0"/>
                <a:cs typeface="Times New Roman" panose="02020603050405020304" pitchFamily="18" charset="0"/>
              </a:rPr>
              <a:t>Bạo</a:t>
            </a:r>
            <a:r>
              <a:rPr lang="en-US" sz="6000" b="1" i="1" dirty="0" smtClean="0">
                <a:solidFill>
                  <a:srgbClr val="7030A0"/>
                </a:solidFill>
                <a:latin typeface="Times New Roman" panose="02020603050405020304" pitchFamily="18" charset="0"/>
                <a:cs typeface="Times New Roman" panose="02020603050405020304" pitchFamily="18" charset="0"/>
              </a:rPr>
              <a:t> </a:t>
            </a:r>
            <a:r>
              <a:rPr lang="en-US" sz="6000" b="1" i="1" dirty="0" err="1" smtClean="0">
                <a:solidFill>
                  <a:srgbClr val="7030A0"/>
                </a:solidFill>
                <a:latin typeface="Times New Roman" panose="02020603050405020304" pitchFamily="18" charset="0"/>
                <a:cs typeface="Times New Roman" panose="02020603050405020304" pitchFamily="18" charset="0"/>
              </a:rPr>
              <a:t>lực</a:t>
            </a:r>
            <a:r>
              <a:rPr lang="en-US" sz="6000" b="1" i="1" dirty="0" smtClean="0">
                <a:solidFill>
                  <a:srgbClr val="7030A0"/>
                </a:solidFill>
                <a:latin typeface="Times New Roman" panose="02020603050405020304" pitchFamily="18" charset="0"/>
                <a:cs typeface="Times New Roman" panose="02020603050405020304" pitchFamily="18" charset="0"/>
              </a:rPr>
              <a:t> </a:t>
            </a:r>
            <a:r>
              <a:rPr lang="en-US" sz="6000" b="1" i="1" dirty="0" err="1" smtClean="0">
                <a:solidFill>
                  <a:srgbClr val="7030A0"/>
                </a:solidFill>
                <a:latin typeface="Times New Roman" panose="02020603050405020304" pitchFamily="18" charset="0"/>
                <a:cs typeface="Times New Roman" panose="02020603050405020304" pitchFamily="18" charset="0"/>
              </a:rPr>
              <a:t>xã</a:t>
            </a:r>
            <a:r>
              <a:rPr lang="en-US" sz="6000" b="1" i="1" dirty="0" smtClean="0">
                <a:solidFill>
                  <a:srgbClr val="7030A0"/>
                </a:solidFill>
                <a:latin typeface="Times New Roman" panose="02020603050405020304" pitchFamily="18" charset="0"/>
                <a:cs typeface="Times New Roman" panose="02020603050405020304" pitchFamily="18" charset="0"/>
              </a:rPr>
              <a:t> </a:t>
            </a:r>
            <a:r>
              <a:rPr lang="en-US" sz="6000" b="1" i="1" dirty="0" err="1" smtClean="0">
                <a:solidFill>
                  <a:srgbClr val="7030A0"/>
                </a:solidFill>
                <a:latin typeface="Times New Roman" panose="02020603050405020304" pitchFamily="18" charset="0"/>
                <a:cs typeface="Times New Roman" panose="02020603050405020304" pitchFamily="18" charset="0"/>
              </a:rPr>
              <a:t>hội</a:t>
            </a:r>
            <a:r>
              <a:rPr lang="en-US" sz="6000" b="1" i="1" dirty="0" smtClean="0">
                <a:solidFill>
                  <a:srgbClr val="7030A0"/>
                </a:solidFill>
                <a:latin typeface="Times New Roman" panose="02020603050405020304" pitchFamily="18" charset="0"/>
                <a:cs typeface="Times New Roman" panose="02020603050405020304" pitchFamily="18" charset="0"/>
              </a:rPr>
              <a:t>:</a:t>
            </a:r>
            <a:endParaRPr lang="en-US" sz="6000" b="1" i="1" dirty="0">
              <a:solidFill>
                <a:srgbClr val="7030A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24552" y="1989396"/>
            <a:ext cx="10515600" cy="4588823"/>
          </a:xfrm>
        </p:spPr>
        <p:txBody>
          <a:bodyPr/>
          <a:lstStyle/>
          <a:p>
            <a:pPr algn="ctr"/>
            <a:r>
              <a:rPr lang="en-US" sz="4800" b="1" dirty="0" err="1" smtClean="0">
                <a:solidFill>
                  <a:schemeClr val="accent2"/>
                </a:solidFill>
              </a:rPr>
              <a:t>Khái</a:t>
            </a:r>
            <a:r>
              <a:rPr lang="en-US" sz="4800" b="1" dirty="0" smtClean="0">
                <a:solidFill>
                  <a:schemeClr val="accent2"/>
                </a:solidFill>
              </a:rPr>
              <a:t> </a:t>
            </a:r>
            <a:r>
              <a:rPr lang="en-US" sz="4800" b="1" dirty="0" err="1" smtClean="0">
                <a:solidFill>
                  <a:schemeClr val="accent2"/>
                </a:solidFill>
              </a:rPr>
              <a:t>niệm</a:t>
            </a:r>
            <a:r>
              <a:rPr lang="en-US" sz="4800" b="1" dirty="0" smtClean="0">
                <a:solidFill>
                  <a:schemeClr val="accent2"/>
                </a:solidFill>
              </a:rPr>
              <a:t>:</a:t>
            </a:r>
          </a:p>
          <a:p>
            <a:pPr>
              <a:buNone/>
            </a:pPr>
            <a:r>
              <a:rPr lang="en-US" sz="3600" b="1" dirty="0" smtClean="0"/>
              <a:t>       </a:t>
            </a:r>
            <a:r>
              <a:rPr lang="vi-VN" sz="3600" b="1" dirty="0" smtClean="0"/>
              <a:t>Bạo </a:t>
            </a:r>
            <a:r>
              <a:rPr lang="vi-VN" sz="3600" b="1" dirty="0"/>
              <a:t>lực</a:t>
            </a:r>
            <a:r>
              <a:rPr lang="vi-VN" sz="3600" dirty="0"/>
              <a:t> là hành vi sử dụng sức mạnh thể chất với mục đích gây thương vong, tổn hại một ai </a:t>
            </a:r>
            <a:r>
              <a:rPr lang="vi-VN" sz="3600" dirty="0" smtClean="0"/>
              <a:t>đó.</a:t>
            </a:r>
            <a:r>
              <a:rPr lang="en-US" sz="3600" u="sng" baseline="30000" dirty="0"/>
              <a:t> </a:t>
            </a:r>
            <a:r>
              <a:rPr lang="vi-VN" sz="3600" dirty="0" smtClean="0"/>
              <a:t>Bạo </a:t>
            </a:r>
            <a:r>
              <a:rPr lang="vi-VN" sz="3600" dirty="0"/>
              <a:t>lực thể chất có thể là điểm tột đỉnh của các cuộc xung </a:t>
            </a:r>
            <a:r>
              <a:rPr lang="vi-VN" sz="3600" dirty="0" smtClean="0"/>
              <a:t>đột</a:t>
            </a:r>
            <a:r>
              <a:rPr lang="en-US" sz="3600" dirty="0" smtClean="0"/>
              <a:t>. V</a:t>
            </a:r>
            <a:r>
              <a:rPr lang="vi-VN" sz="3600" dirty="0" smtClean="0"/>
              <a:t>í dụ</a:t>
            </a:r>
            <a:r>
              <a:rPr lang="en-US" sz="3600" dirty="0" smtClean="0"/>
              <a:t>:</a:t>
            </a:r>
            <a:r>
              <a:rPr lang="vi-VN" sz="3600" dirty="0" smtClean="0"/>
              <a:t>hai </a:t>
            </a:r>
            <a:r>
              <a:rPr lang="vi-VN" sz="3600" dirty="0"/>
              <a:t>quốc gia có thể gây chiến với nhau nếu các nỗ lực ngoại giao bất thành</a:t>
            </a:r>
            <a:r>
              <a:rPr lang="vi-VN" sz="3600" dirty="0" smtClean="0"/>
              <a:t>.</a:t>
            </a:r>
            <a:endParaRPr lang="en-US" sz="3600" dirty="0" smtClean="0"/>
          </a:p>
          <a:p>
            <a:endParaRPr lang="en-US" dirty="0"/>
          </a:p>
          <a:p>
            <a:endParaRPr lang="en-US" dirty="0"/>
          </a:p>
        </p:txBody>
      </p:sp>
    </p:spTree>
    <p:extLst>
      <p:ext uri="{BB962C8B-B14F-4D97-AF65-F5344CB8AC3E}">
        <p14:creationId xmlns="" xmlns:p14="http://schemas.microsoft.com/office/powerpoint/2010/main" val="22971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272" y="0"/>
            <a:ext cx="10469880" cy="1596787"/>
          </a:xfrm>
          <a:solidFill>
            <a:schemeClr val="bg1"/>
          </a:solidFill>
        </p:spPr>
        <p:txBody>
          <a:bodyPr>
            <a:normAutofit/>
          </a:bodyPr>
          <a:lstStyle/>
          <a:p>
            <a:pPr algn="ctr"/>
            <a:r>
              <a:rPr lang="en-US" sz="4000" b="1" i="1" dirty="0" smtClean="0">
                <a:solidFill>
                  <a:srgbClr val="FF0000"/>
                </a:solidFill>
                <a:latin typeface="Times New Roman" panose="02020603050405020304" pitchFamily="18" charset="0"/>
                <a:cs typeface="Times New Roman" panose="02020603050405020304" pitchFamily="18" charset="0"/>
              </a:rPr>
              <a:t>I. </a:t>
            </a:r>
            <a:r>
              <a:rPr lang="en-US" sz="4000" b="1" i="1" dirty="0">
                <a:solidFill>
                  <a:srgbClr val="FF0000"/>
                </a:solidFill>
                <a:latin typeface="Times New Roman" panose="02020603050405020304" pitchFamily="18" charset="0"/>
                <a:cs typeface="Times New Roman" panose="02020603050405020304" pitchFamily="18" charset="0"/>
              </a:rPr>
              <a:t>TRUYỀN THÔNG ĐẠI CHÚNG </a:t>
            </a:r>
            <a:r>
              <a:rPr lang="en-US" sz="4000" b="1" i="1" dirty="0" smtClean="0">
                <a:solidFill>
                  <a:srgbClr val="FF0000"/>
                </a:solidFill>
                <a:latin typeface="Times New Roman" panose="02020603050405020304" pitchFamily="18" charset="0"/>
                <a:cs typeface="Times New Roman" panose="02020603050405020304" pitchFamily="18" charset="0"/>
              </a:rPr>
              <a:t>:        </a:t>
            </a:r>
            <a:br>
              <a:rPr lang="en-US" sz="4000" b="1" i="1" dirty="0" smtClean="0">
                <a:solidFill>
                  <a:srgbClr val="FF0000"/>
                </a:solidFill>
                <a:latin typeface="Times New Roman" panose="02020603050405020304" pitchFamily="18" charset="0"/>
                <a:cs typeface="Times New Roman" panose="02020603050405020304" pitchFamily="18" charset="0"/>
              </a:rPr>
            </a:br>
            <a:r>
              <a:rPr lang="en-US" sz="4000" b="1" i="1" dirty="0" smtClean="0">
                <a:solidFill>
                  <a:srgbClr val="FF0000"/>
                </a:solidFill>
                <a:latin typeface="Times New Roman" panose="02020603050405020304" pitchFamily="18" charset="0"/>
                <a:cs typeface="Times New Roman" panose="02020603050405020304" pitchFamily="18" charset="0"/>
              </a:rPr>
              <a:t> </a:t>
            </a:r>
            <a:r>
              <a:rPr lang="en-US" sz="3100" b="1" i="1" dirty="0" smtClean="0">
                <a:ln w="0"/>
                <a:solidFill>
                  <a:srgbClr val="7030A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a:t>
            </a:r>
            <a:r>
              <a:rPr lang="en-US" sz="3100" b="1" i="1" dirty="0" err="1" smtClean="0">
                <a:ln w="0"/>
                <a:solidFill>
                  <a:srgbClr val="7030A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Các</a:t>
            </a:r>
            <a:r>
              <a:rPr lang="en-US" sz="3100" b="1" i="1" dirty="0" smtClean="0">
                <a:solidFill>
                  <a:srgbClr val="7030A0"/>
                </a:solidFill>
                <a:latin typeface="Times New Roman" panose="02020603050405020304" pitchFamily="18" charset="0"/>
                <a:cs typeface="Times New Roman" panose="02020603050405020304" pitchFamily="18" charset="0"/>
              </a:rPr>
              <a:t> </a:t>
            </a:r>
            <a:r>
              <a:rPr lang="en-US" sz="3100" b="1" i="1" dirty="0" err="1" smtClean="0">
                <a:solidFill>
                  <a:srgbClr val="7030A0"/>
                </a:solidFill>
                <a:latin typeface="Times New Roman" panose="02020603050405020304" pitchFamily="18" charset="0"/>
                <a:cs typeface="Times New Roman" panose="02020603050405020304" pitchFamily="18" charset="0"/>
              </a:rPr>
              <a:t>khái</a:t>
            </a:r>
            <a:r>
              <a:rPr lang="en-US" sz="3100" b="1" i="1" dirty="0" smtClean="0">
                <a:solidFill>
                  <a:srgbClr val="7030A0"/>
                </a:solidFill>
                <a:latin typeface="Times New Roman" panose="02020603050405020304" pitchFamily="18" charset="0"/>
                <a:cs typeface="Times New Roman" panose="02020603050405020304" pitchFamily="18" charset="0"/>
              </a:rPr>
              <a:t> </a:t>
            </a:r>
            <a:r>
              <a:rPr lang="en-US" sz="3100" b="1" i="1" dirty="0" err="1" smtClean="0">
                <a:solidFill>
                  <a:srgbClr val="7030A0"/>
                </a:solidFill>
                <a:latin typeface="Times New Roman" panose="02020603050405020304" pitchFamily="18" charset="0"/>
                <a:cs typeface="Times New Roman" panose="02020603050405020304" pitchFamily="18" charset="0"/>
              </a:rPr>
              <a:t>niệm</a:t>
            </a:r>
            <a:r>
              <a:rPr lang="en-US" sz="3100" b="1" i="1" dirty="0" smtClean="0">
                <a:solidFill>
                  <a:srgbClr val="7030A0"/>
                </a:solidFill>
                <a:latin typeface="Times New Roman" panose="02020603050405020304" pitchFamily="18" charset="0"/>
                <a:cs typeface="Times New Roman" panose="02020603050405020304" pitchFamily="18" charset="0"/>
              </a:rPr>
              <a:t>:</a:t>
            </a:r>
            <a:endParaRPr lang="en-US" sz="3100" b="1" i="1" dirty="0">
              <a:solidFill>
                <a:srgbClr val="7030A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1746913"/>
            <a:ext cx="12023678" cy="5111087"/>
          </a:xfrm>
        </p:spPr>
        <p:txBody>
          <a:bodyPr>
            <a:normAutofit fontScale="85000" lnSpcReduction="20000"/>
          </a:bodyPr>
          <a:lstStyle/>
          <a:p>
            <a:pPr algn="just"/>
            <a:r>
              <a:rPr lang="vi-VN" sz="4100" dirty="0">
                <a:latin typeface="Times New Roman" pitchFamily="18" charset="0"/>
                <a:cs typeface="Times New Roman" pitchFamily="18" charset="0"/>
              </a:rPr>
              <a:t>Truyền thông đại </a:t>
            </a:r>
            <a:r>
              <a:rPr lang="vi-VN" sz="4100" dirty="0" smtClean="0">
                <a:latin typeface="Times New Roman" pitchFamily="18" charset="0"/>
                <a:cs typeface="Times New Roman" pitchFamily="18" charset="0"/>
              </a:rPr>
              <a:t>chúng</a:t>
            </a:r>
            <a:r>
              <a:rPr lang="en-US" sz="4100" dirty="0" smtClean="0">
                <a:latin typeface="Times New Roman" pitchFamily="18" charset="0"/>
                <a:cs typeface="Times New Roman" pitchFamily="18" charset="0"/>
              </a:rPr>
              <a:t> </a:t>
            </a:r>
            <a:r>
              <a:rPr lang="vi-VN" sz="4100" dirty="0" smtClean="0">
                <a:latin typeface="Times New Roman" pitchFamily="18" charset="0"/>
                <a:cs typeface="Times New Roman" pitchFamily="18" charset="0"/>
              </a:rPr>
              <a:t>(</a:t>
            </a:r>
            <a:r>
              <a:rPr lang="vi-VN" sz="4100" dirty="0">
                <a:latin typeface="Times New Roman" pitchFamily="18" charset="0"/>
                <a:cs typeface="Times New Roman" pitchFamily="18" charset="0"/>
              </a:rPr>
              <a:t>mass communication) là quá trình truyền đạt thông tin một cách rộng rãi đến mọi người trong xã hội thông qua các phương tiện truyền thông đại chúng </a:t>
            </a:r>
            <a:r>
              <a:rPr lang="vi-VN" sz="4100" dirty="0" smtClean="0">
                <a:latin typeface="Times New Roman" pitchFamily="18" charset="0"/>
                <a:cs typeface="Times New Roman" pitchFamily="18" charset="0"/>
              </a:rPr>
              <a:t>như</a:t>
            </a:r>
            <a:r>
              <a:rPr lang="en-US" sz="4100" dirty="0" smtClean="0">
                <a:latin typeface="Times New Roman" pitchFamily="18" charset="0"/>
                <a:cs typeface="Times New Roman" pitchFamily="18" charset="0"/>
              </a:rPr>
              <a:t> </a:t>
            </a:r>
            <a:r>
              <a:rPr lang="vi-VN" sz="4100" dirty="0" smtClean="0">
                <a:latin typeface="Times New Roman" pitchFamily="18" charset="0"/>
                <a:cs typeface="Times New Roman" pitchFamily="18" charset="0"/>
              </a:rPr>
              <a:t>báo </a:t>
            </a:r>
            <a:r>
              <a:rPr lang="vi-VN" sz="4100" dirty="0">
                <a:latin typeface="Times New Roman" pitchFamily="18" charset="0"/>
                <a:cs typeface="Times New Roman" pitchFamily="18" charset="0"/>
              </a:rPr>
              <a:t>chí, phát thanh, truyền hình.</a:t>
            </a:r>
            <a:r>
              <a:rPr lang="en-US" sz="4100" dirty="0">
                <a:latin typeface="Times New Roman" pitchFamily="18" charset="0"/>
                <a:cs typeface="Times New Roman" pitchFamily="18" charset="0"/>
              </a:rPr>
              <a:t>M</a:t>
            </a:r>
            <a:r>
              <a:rPr lang="vi-VN" sz="4100" dirty="0">
                <a:latin typeface="Times New Roman" pitchFamily="18" charset="0"/>
                <a:cs typeface="Times New Roman" pitchFamily="18" charset="0"/>
              </a:rPr>
              <a:t>ột quá trình truyền thông chỉ</a:t>
            </a:r>
            <a:r>
              <a:rPr lang="en-US" sz="4100" dirty="0">
                <a:latin typeface="Times New Roman" pitchFamily="18" charset="0"/>
                <a:cs typeface="Times New Roman" pitchFamily="18" charset="0"/>
              </a:rPr>
              <a:t> </a:t>
            </a:r>
            <a:r>
              <a:rPr lang="vi-VN" sz="4100" dirty="0">
                <a:latin typeface="Times New Roman" pitchFamily="18" charset="0"/>
                <a:cs typeface="Times New Roman" pitchFamily="18" charset="0"/>
              </a:rPr>
              <a:t>được gọi là quá trình truyền thông đại chúng nếu nó được phát ra “thông qua các phương tiện truyền thông đại chúng”.</a:t>
            </a:r>
            <a:endParaRPr lang="en-US" sz="4100" dirty="0">
              <a:latin typeface="Times New Roman" pitchFamily="18" charset="0"/>
              <a:cs typeface="Times New Roman" pitchFamily="18" charset="0"/>
            </a:endParaRPr>
          </a:p>
          <a:p>
            <a:pPr algn="just"/>
            <a:r>
              <a:rPr lang="vi-VN" sz="4100" dirty="0">
                <a:latin typeface="Times New Roman" pitchFamily="18" charset="0"/>
                <a:cs typeface="Times New Roman" pitchFamily="18" charset="0"/>
              </a:rPr>
              <a:t> Các phương tiện truyền thông đại chúng (còn gọi là “các phương tiện thông tin đại chúng”)(mass media)là những công cụ</a:t>
            </a:r>
            <a:r>
              <a:rPr lang="en-US" sz="4100" dirty="0">
                <a:latin typeface="Times New Roman" pitchFamily="18" charset="0"/>
                <a:cs typeface="Times New Roman" pitchFamily="18" charset="0"/>
              </a:rPr>
              <a:t> </a:t>
            </a:r>
            <a:r>
              <a:rPr lang="vi-VN" sz="4100" dirty="0">
                <a:latin typeface="Times New Roman" pitchFamily="18" charset="0"/>
                <a:cs typeface="Times New Roman" pitchFamily="18" charset="0"/>
              </a:rPr>
              <a:t>kỹ</a:t>
            </a:r>
            <a:r>
              <a:rPr lang="en-US" sz="4100" dirty="0">
                <a:latin typeface="Times New Roman" pitchFamily="18" charset="0"/>
                <a:cs typeface="Times New Roman" pitchFamily="18" charset="0"/>
              </a:rPr>
              <a:t> </a:t>
            </a:r>
            <a:r>
              <a:rPr lang="vi-VN" sz="4100" dirty="0">
                <a:latin typeface="Times New Roman" pitchFamily="18" charset="0"/>
                <a:cs typeface="Times New Roman" pitchFamily="18" charset="0"/>
              </a:rPr>
              <a:t>thuật hay những kênh mà </a:t>
            </a:r>
            <a:r>
              <a:rPr lang="vi-VN" sz="4100" dirty="0" smtClean="0">
                <a:latin typeface="Times New Roman" pitchFamily="18" charset="0"/>
                <a:cs typeface="Times New Roman" pitchFamily="18" charset="0"/>
              </a:rPr>
              <a:t>phải</a:t>
            </a:r>
            <a:r>
              <a:rPr lang="en-US" sz="4100" dirty="0" smtClean="0">
                <a:latin typeface="Times New Roman" pitchFamily="18" charset="0"/>
                <a:cs typeface="Times New Roman" pitchFamily="18" charset="0"/>
              </a:rPr>
              <a:t> </a:t>
            </a:r>
            <a:r>
              <a:rPr lang="vi-VN" sz="4100" dirty="0" smtClean="0">
                <a:latin typeface="Times New Roman" pitchFamily="18" charset="0"/>
                <a:cs typeface="Times New Roman" pitchFamily="18" charset="0"/>
              </a:rPr>
              <a:t>nhờ</a:t>
            </a:r>
            <a:r>
              <a:rPr lang="en-US" sz="4100" dirty="0" smtClean="0">
                <a:latin typeface="Times New Roman" pitchFamily="18" charset="0"/>
                <a:cs typeface="Times New Roman" pitchFamily="18" charset="0"/>
              </a:rPr>
              <a:t> </a:t>
            </a:r>
            <a:r>
              <a:rPr lang="vi-VN" sz="4100" dirty="0" smtClean="0">
                <a:latin typeface="Times New Roman" pitchFamily="18" charset="0"/>
                <a:cs typeface="Times New Roman" pitchFamily="18" charset="0"/>
              </a:rPr>
              <a:t>vào </a:t>
            </a:r>
            <a:r>
              <a:rPr lang="vi-VN" sz="4100" dirty="0">
                <a:latin typeface="Times New Roman" pitchFamily="18" charset="0"/>
                <a:cs typeface="Times New Roman" pitchFamily="18" charset="0"/>
              </a:rPr>
              <a:t>đó người ta mới có th</a:t>
            </a:r>
            <a:r>
              <a:rPr lang="en-US" sz="4100" dirty="0">
                <a:latin typeface="Times New Roman" pitchFamily="18" charset="0"/>
                <a:cs typeface="Times New Roman" pitchFamily="18" charset="0"/>
              </a:rPr>
              <a:t>ể </a:t>
            </a:r>
            <a:r>
              <a:rPr lang="vi-VN" sz="4100" dirty="0">
                <a:latin typeface="Times New Roman" pitchFamily="18" charset="0"/>
                <a:cs typeface="Times New Roman" pitchFamily="18" charset="0"/>
              </a:rPr>
              <a:t>thực hiện quá trình truyền thông đại chúng, nghĩa là tiến hành việc phổ</a:t>
            </a:r>
            <a:r>
              <a:rPr lang="en-US" sz="4100" dirty="0">
                <a:latin typeface="Times New Roman" pitchFamily="18" charset="0"/>
                <a:cs typeface="Times New Roman" pitchFamily="18" charset="0"/>
              </a:rPr>
              <a:t> </a:t>
            </a:r>
            <a:r>
              <a:rPr lang="vi-VN" sz="4100" dirty="0">
                <a:latin typeface="Times New Roman" pitchFamily="18" charset="0"/>
                <a:cs typeface="Times New Roman" pitchFamily="18" charset="0"/>
              </a:rPr>
              <a:t>biến, loan truyền thông tin ra mọi người dân trong xã hội. </a:t>
            </a:r>
            <a:endParaRPr lang="en-US" sz="4100" dirty="0">
              <a:latin typeface="Times New Roman" pitchFamily="18" charset="0"/>
              <a:cs typeface="Times New Roman" pitchFamily="18" charset="0"/>
            </a:endParaRPr>
          </a:p>
          <a:p>
            <a:pPr algn="just"/>
            <a:endParaRPr lang="vi-VN" dirty="0">
              <a:latin typeface="+mj-lt"/>
            </a:endParaRPr>
          </a:p>
          <a:p>
            <a:pPr algn="just"/>
            <a:endParaRPr lang="en-US" dirty="0">
              <a:latin typeface="+mj-lt"/>
            </a:endParaRPr>
          </a:p>
        </p:txBody>
      </p:sp>
    </p:spTree>
    <p:extLst>
      <p:ext uri="{BB962C8B-B14F-4D97-AF65-F5344CB8AC3E}">
        <p14:creationId xmlns="" xmlns:p14="http://schemas.microsoft.com/office/powerpoint/2010/main" val="3981687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7421"/>
            <a:ext cx="10515600" cy="1325563"/>
          </a:xfrm>
        </p:spPr>
        <p:txBody>
          <a:bodyPr>
            <a:normAutofit/>
          </a:bodyPr>
          <a:lstStyle/>
          <a:p>
            <a:pPr algn="ctr"/>
            <a:r>
              <a:rPr lang="en-US" sz="4800" b="1" dirty="0" err="1" smtClean="0">
                <a:solidFill>
                  <a:schemeClr val="accent2"/>
                </a:solidFill>
                <a:latin typeface="Times New Roman" pitchFamily="18" charset="0"/>
                <a:cs typeface="Times New Roman" pitchFamily="18" charset="0"/>
              </a:rPr>
              <a:t>Hình</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ảnh</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về</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bạo</a:t>
            </a:r>
            <a:r>
              <a:rPr lang="en-US" sz="4800" b="1" dirty="0" smtClean="0">
                <a:solidFill>
                  <a:schemeClr val="accent2"/>
                </a:solidFill>
                <a:latin typeface="Times New Roman" pitchFamily="18" charset="0"/>
                <a:cs typeface="Times New Roman" pitchFamily="18" charset="0"/>
              </a:rPr>
              <a:t> </a:t>
            </a:r>
            <a:r>
              <a:rPr lang="en-US" sz="4800" b="1" dirty="0" err="1" smtClean="0">
                <a:solidFill>
                  <a:schemeClr val="accent2"/>
                </a:solidFill>
                <a:latin typeface="Times New Roman" pitchFamily="18" charset="0"/>
                <a:cs typeface="Times New Roman" pitchFamily="18" charset="0"/>
              </a:rPr>
              <a:t>lực</a:t>
            </a:r>
            <a:r>
              <a:rPr lang="en-US" sz="4800" b="1" dirty="0" smtClean="0">
                <a:solidFill>
                  <a:schemeClr val="accent2"/>
                </a:solidFill>
                <a:latin typeface="Times New Roman" pitchFamily="18" charset="0"/>
                <a:cs typeface="Times New Roman" pitchFamily="18" charset="0"/>
              </a:rPr>
              <a:t> :</a:t>
            </a:r>
            <a:endParaRPr lang="en-US" sz="4800"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0" indent="0">
              <a:buNone/>
            </a:pPr>
            <a:r>
              <a:rPr lang="en-US" dirty="0" smtClean="0"/>
              <a:t>.</a:t>
            </a:r>
            <a:endParaRPr lang="en-US" dirty="0"/>
          </a:p>
        </p:txBody>
      </p:sp>
      <p:pic>
        <p:nvPicPr>
          <p:cNvPr id="1027" name="Picture 3" descr="H:\1294974621.img.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37027" y="1528551"/>
            <a:ext cx="5954973" cy="5083790"/>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H:\tải xuống.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0" y="1514901"/>
            <a:ext cx="6059605" cy="50974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1326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Effect transition="in" filter="fade">
                                      <p:cBhvr>
                                        <p:cTn id="14" dur="500"/>
                                        <p:tgtEl>
                                          <p:spTgt spid="1028"/>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wheel(1)">
                                      <p:cBhvr>
                                        <p:cTn id="19"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5400" b="1" dirty="0" err="1" smtClean="0">
                <a:solidFill>
                  <a:schemeClr val="accent2"/>
                </a:solidFill>
              </a:rPr>
              <a:t>Nguyên</a:t>
            </a:r>
            <a:r>
              <a:rPr lang="en-US" sz="5400" b="1" dirty="0" smtClean="0">
                <a:solidFill>
                  <a:schemeClr val="accent2"/>
                </a:solidFill>
              </a:rPr>
              <a:t> </a:t>
            </a:r>
            <a:r>
              <a:rPr lang="en-US" sz="5400" b="1" dirty="0" err="1" smtClean="0">
                <a:solidFill>
                  <a:schemeClr val="accent2"/>
                </a:solidFill>
              </a:rPr>
              <a:t>nhân</a:t>
            </a:r>
            <a:r>
              <a:rPr lang="en-US" sz="5400" b="1" dirty="0" smtClean="0">
                <a:solidFill>
                  <a:schemeClr val="accent2"/>
                </a:solidFill>
              </a:rPr>
              <a:t>:</a:t>
            </a:r>
            <a:endParaRPr lang="en-US" sz="5400" b="1" dirty="0">
              <a:solidFill>
                <a:schemeClr val="accent2"/>
              </a:solidFill>
            </a:endParaRPr>
          </a:p>
        </p:txBody>
      </p:sp>
      <p:sp>
        <p:nvSpPr>
          <p:cNvPr id="3" name="Content Placeholder 2"/>
          <p:cNvSpPr>
            <a:spLocks noGrp="1"/>
          </p:cNvSpPr>
          <p:nvPr>
            <p:ph idx="1"/>
          </p:nvPr>
        </p:nvSpPr>
        <p:spPr>
          <a:xfrm>
            <a:off x="838200" y="1269242"/>
            <a:ext cx="10515600" cy="5336273"/>
          </a:xfrm>
        </p:spPr>
        <p:txBody>
          <a:bodyPr>
            <a:normAutofit/>
          </a:bodyPr>
          <a:lstStyle/>
          <a:p>
            <a:endParaRPr lang="en-US" sz="2800" dirty="0" smtClean="0"/>
          </a:p>
          <a:p>
            <a:r>
              <a:rPr lang="vi-VN" sz="3200" dirty="0" smtClean="0">
                <a:latin typeface="Times New Roman" pitchFamily="18" charset="0"/>
                <a:cs typeface="Times New Roman" pitchFamily="18" charset="0"/>
              </a:rPr>
              <a:t>Nguyên </a:t>
            </a:r>
            <a:r>
              <a:rPr lang="vi-VN" sz="3200" dirty="0">
                <a:latin typeface="Times New Roman" pitchFamily="18" charset="0"/>
                <a:cs typeface="Times New Roman" pitchFamily="18" charset="0"/>
              </a:rPr>
              <a:t>nhân bạo lực ở con người là một trong những chủ đề nghiên </a:t>
            </a:r>
            <a:r>
              <a:rPr lang="vi-VN" sz="3200" dirty="0" smtClean="0">
                <a:latin typeface="Times New Roman" pitchFamily="18" charset="0"/>
                <a:cs typeface="Times New Roman" pitchFamily="18" charset="0"/>
              </a:rPr>
              <a:t>c</a:t>
            </a:r>
            <a:r>
              <a:rPr lang="en-US" sz="3200" dirty="0" err="1" smtClean="0">
                <a:latin typeface="Times New Roman" pitchFamily="18" charset="0"/>
                <a:cs typeface="Times New Roman" pitchFamily="18" charset="0"/>
              </a:rPr>
              <a:t>ứu</a:t>
            </a:r>
            <a:r>
              <a:rPr lang="vi-VN" sz="3200" dirty="0" smtClean="0">
                <a:latin typeface="Times New Roman" pitchFamily="18" charset="0"/>
                <a:cs typeface="Times New Roman" pitchFamily="18" charset="0"/>
              </a:rPr>
              <a:t> </a:t>
            </a:r>
            <a:r>
              <a:rPr lang="vi-VN" sz="3200" dirty="0">
                <a:latin typeface="Times New Roman" pitchFamily="18" charset="0"/>
                <a:cs typeface="Times New Roman" pitchFamily="18" charset="0"/>
              </a:rPr>
              <a:t>của </a:t>
            </a:r>
            <a:r>
              <a:rPr lang="vi-VN" sz="3200" u="sng" dirty="0">
                <a:latin typeface="Times New Roman" pitchFamily="18" charset="0"/>
                <a:cs typeface="Times New Roman" pitchFamily="18" charset="0"/>
                <a:hlinkClick r:id="rId2" tooltip="Tâm lý học"/>
              </a:rPr>
              <a:t>tâm lý học</a:t>
            </a:r>
            <a:r>
              <a:rPr lang="vi-VN" sz="3200" dirty="0">
                <a:latin typeface="Times New Roman" pitchFamily="18" charset="0"/>
                <a:cs typeface="Times New Roman" pitchFamily="18" charset="0"/>
              </a:rPr>
              <a:t> và </a:t>
            </a:r>
            <a:r>
              <a:rPr lang="vi-VN" sz="3200" u="sng" dirty="0">
                <a:latin typeface="Times New Roman" pitchFamily="18" charset="0"/>
                <a:cs typeface="Times New Roman" pitchFamily="18" charset="0"/>
                <a:hlinkClick r:id="rId3" tooltip="Xã hội học"/>
              </a:rPr>
              <a:t>xã hội học</a:t>
            </a:r>
            <a:r>
              <a:rPr lang="vi-VN" sz="3200" dirty="0">
                <a:latin typeface="Times New Roman" pitchFamily="18" charset="0"/>
                <a:cs typeface="Times New Roman" pitchFamily="18" charset="0"/>
              </a:rPr>
              <a:t>. Nhà sinh vật học thần kinh Jan Volavka nhấn mạnh rằng "hành vi bạo lực được định nghĩa như hành vi gây hấn thể chất một cách cố ý chống lại người khác</a:t>
            </a:r>
            <a:r>
              <a:rPr lang="vi-VN"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a:p>
            <a:r>
              <a:rPr lang="vi-VN" sz="3200" dirty="0">
                <a:latin typeface="Times New Roman" pitchFamily="18" charset="0"/>
                <a:cs typeface="Times New Roman" pitchFamily="18" charset="0"/>
              </a:rPr>
              <a:t>Các nhà khoa học đồng ý với quan điểm bạo lực là cái vốn hữu ở con người. Đối với người tiền sử, đã có những bằng chứng khảo cổ chứng minh cả bạo lực lẫn hòa bình là những đặc tính sơ khai của con người</a:t>
            </a:r>
            <a:r>
              <a:rPr lang="vi-VN"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a:p>
            <a:endParaRPr lang="en-US" sz="3200" dirty="0"/>
          </a:p>
        </p:txBody>
      </p:sp>
    </p:spTree>
    <p:extLst>
      <p:ext uri="{BB962C8B-B14F-4D97-AF65-F5344CB8AC3E}">
        <p14:creationId xmlns="" xmlns:p14="http://schemas.microsoft.com/office/powerpoint/2010/main" val="3307617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noChangeArrowheads="1"/>
          </p:cNvSpPr>
          <p:nvPr/>
        </p:nvSpPr>
        <p:spPr bwMode="auto">
          <a:xfrm>
            <a:off x="711200" y="685800"/>
            <a:ext cx="10972800" cy="1143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nchor="ctr"/>
          <a:lstStyle/>
          <a:p>
            <a:pPr algn="ctr">
              <a:buFontTx/>
              <a:buNone/>
            </a:pPr>
            <a:endParaRPr lang="en-US" sz="3200" b="1">
              <a:solidFill>
                <a:srgbClr val="21798F"/>
              </a:solidFill>
            </a:endParaRPr>
          </a:p>
        </p:txBody>
      </p:sp>
      <p:sp>
        <p:nvSpPr>
          <p:cNvPr id="4099" name="Rectangle 3"/>
          <p:cNvSpPr>
            <a:spLocks noChangeArrowheads="1"/>
          </p:cNvSpPr>
          <p:nvPr/>
        </p:nvSpPr>
        <p:spPr bwMode="auto">
          <a:xfrm>
            <a:off x="0" y="1752600"/>
            <a:ext cx="12496800" cy="5794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spAutoFit/>
          </a:bodyPr>
          <a:lstStyle/>
          <a:p>
            <a:endParaRPr lang="en-US" sz="3200" i="1">
              <a:solidFill>
                <a:schemeClr val="tx2"/>
              </a:solidFill>
              <a:latin typeface="Lucida Sans Unicode" pitchFamily="34" charset="0"/>
              <a:cs typeface="Lucida Sans Unicode" pitchFamily="34" charset="0"/>
              <a:sym typeface="Lucida Sans Unicode" pitchFamily="34" charset="0"/>
            </a:endParaRPr>
          </a:p>
        </p:txBody>
      </p:sp>
      <p:sp>
        <p:nvSpPr>
          <p:cNvPr id="4100" name="Title 1"/>
          <p:cNvSpPr>
            <a:spLocks noGrp="1" noChangeArrowheads="1"/>
          </p:cNvSpPr>
          <p:nvPr>
            <p:ph type="title" idx="4294967295"/>
          </p:nvPr>
        </p:nvSpPr>
        <p:spPr>
          <a:xfrm>
            <a:off x="880533" y="812800"/>
            <a:ext cx="10972800" cy="11430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r>
              <a:rPr lang="en-US" altLang="zh-CN" sz="2800" b="1" dirty="0">
                <a:solidFill>
                  <a:srgbClr val="21798F"/>
                </a:solidFill>
                <a:latin typeface="Times New Roman" pitchFamily="18" charset="0"/>
                <a:sym typeface="Times New Roman" pitchFamily="18" charset="0"/>
              </a:rPr>
              <a:t/>
            </a:r>
            <a:br>
              <a:rPr lang="en-US" altLang="zh-CN" sz="2800" b="1" dirty="0">
                <a:solidFill>
                  <a:srgbClr val="21798F"/>
                </a:solidFill>
                <a:latin typeface="Times New Roman" pitchFamily="18" charset="0"/>
                <a:sym typeface="Times New Roman" pitchFamily="18" charset="0"/>
              </a:rPr>
            </a:br>
            <a:endParaRPr lang="en-US" altLang="zh-CN" sz="2800" b="1" dirty="0">
              <a:solidFill>
                <a:srgbClr val="21798F"/>
              </a:solidFill>
            </a:endParaRPr>
          </a:p>
        </p:txBody>
      </p:sp>
      <p:sp>
        <p:nvSpPr>
          <p:cNvPr id="4101" name="Rectangle 3"/>
          <p:cNvSpPr>
            <a:spLocks noChangeArrowheads="1"/>
          </p:cNvSpPr>
          <p:nvPr/>
        </p:nvSpPr>
        <p:spPr bwMode="auto">
          <a:xfrm>
            <a:off x="1069144" y="914400"/>
            <a:ext cx="9931791" cy="50783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en-US" sz="3200" dirty="0" smtClean="0">
                <a:latin typeface="Times New Roman" pitchFamily="18" charset="0"/>
                <a:cs typeface="Times New Roman" pitchFamily="18" charset="0"/>
                <a:sym typeface="Times New Roman" pitchFamily="18" charset="0"/>
              </a:rPr>
              <a:t>     </a:t>
            </a:r>
            <a:r>
              <a:rPr lang="en-US" sz="3600" dirty="0" smtClean="0">
                <a:latin typeface="Times New Roman" pitchFamily="18" charset="0"/>
                <a:cs typeface="Times New Roman" pitchFamily="18" charset="0"/>
                <a:sym typeface="Times New Roman" pitchFamily="18" charset="0"/>
              </a:rPr>
              <a:t>BẠO </a:t>
            </a:r>
            <a:r>
              <a:rPr lang="en-US" sz="3600" dirty="0">
                <a:latin typeface="Times New Roman" pitchFamily="18" charset="0"/>
                <a:cs typeface="Times New Roman" pitchFamily="18" charset="0"/>
                <a:sym typeface="Times New Roman" pitchFamily="18" charset="0"/>
              </a:rPr>
              <a:t>LỰC XUẤT PHÁT TỪ NHIỀU NGUYÊN NHÂN. TRONG ĐÓ TRUYỀN THÔNG ĐẠI CHÚNG CÓ MỘT TẦM ẢNH HƯỞNG KHÔNG HỀ NHỎ ĐẾN BẠO LỰC. NHẤT LÀ TRONG THỜI ĐẠI PHƯƠNG TIỆN THÔNG TIN KỸ THUẬT PHÁT TRIỂN NHƯ HIỆN NAY. ĐÓ LÀ VIỆC TIẾP CẬN DỄ DÀNG VỚI </a:t>
            </a:r>
            <a:r>
              <a:rPr lang="en-US" sz="3600" i="1" dirty="0">
                <a:latin typeface="Times New Roman" pitchFamily="18" charset="0"/>
                <a:cs typeface="Times New Roman" pitchFamily="18" charset="0"/>
                <a:sym typeface="Times New Roman" pitchFamily="18" charset="0"/>
              </a:rPr>
              <a:t>CÁC TRÒ CHƠI, PHIM ẢNH, SÁCH BÁO, TIN TỨC….LIÊN QUAN ĐẾN BẠO LỰC.</a:t>
            </a:r>
            <a:endParaRPr lang="en-US" sz="3600" i="1" dirty="0">
              <a:latin typeface="Times New Roman" pitchFamily="18" charset="0"/>
              <a:cs typeface="Times New Roman" pitchFamily="18" charset="0"/>
              <a:sym typeface="Lucida Sans Unicode" pitchFamily="34" charset="0"/>
            </a:endParaRPr>
          </a:p>
        </p:txBody>
      </p:sp>
    </p:spTree>
    <p:extLst>
      <p:ext uri="{BB962C8B-B14F-4D97-AF65-F5344CB8AC3E}">
        <p14:creationId xmlns="" xmlns:p14="http://schemas.microsoft.com/office/powerpoint/2010/main" val="2411408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101">
                                            <p:txEl>
                                              <p:pRg st="0" end="0"/>
                                            </p:txEl>
                                          </p:spTgt>
                                        </p:tgtEl>
                                        <p:attrNameLst>
                                          <p:attrName>style.visibility</p:attrName>
                                        </p:attrNameLst>
                                      </p:cBhvr>
                                      <p:to>
                                        <p:strVal val="visible"/>
                                      </p:to>
                                    </p:set>
                                    <p:anim calcmode="lin" valueType="num">
                                      <p:cBhvr>
                                        <p:cTn id="7" dur="500" fill="hold"/>
                                        <p:tgtEl>
                                          <p:spTgt spid="410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101">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noChangeArrowheads="1"/>
          </p:cNvSpPr>
          <p:nvPr>
            <p:ph type="title" idx="4294967295"/>
          </p:nvPr>
        </p:nvSpPr>
        <p:spPr>
          <a:xfrm>
            <a:off x="623248" y="191070"/>
            <a:ext cx="10972800" cy="8096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algn="ctr"/>
            <a:r>
              <a:rPr lang="en-US" altLang="zh-CN" b="1" dirty="0" err="1">
                <a:solidFill>
                  <a:srgbClr val="C00000"/>
                </a:solidFill>
                <a:latin typeface="Times New Roman" pitchFamily="18" charset="0"/>
                <a:sym typeface="Times New Roman" pitchFamily="18" charset="0"/>
              </a:rPr>
              <a:t>Mê</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đắm</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trong</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bạo</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lực</a:t>
            </a:r>
            <a:endParaRPr lang="en-US" altLang="zh-CN" dirty="0">
              <a:solidFill>
                <a:srgbClr val="C00000"/>
              </a:solidFill>
              <a:latin typeface="Times New Roman" pitchFamily="18" charset="0"/>
              <a:sym typeface="Times New Roman" pitchFamily="18" charset="0"/>
            </a:endParaRPr>
          </a:p>
        </p:txBody>
      </p:sp>
      <p:sp>
        <p:nvSpPr>
          <p:cNvPr id="5123" name="Rectangle 3"/>
          <p:cNvSpPr>
            <a:spLocks noChangeArrowheads="1"/>
          </p:cNvSpPr>
          <p:nvPr/>
        </p:nvSpPr>
        <p:spPr bwMode="auto">
          <a:xfrm>
            <a:off x="67733" y="1624083"/>
            <a:ext cx="12090400" cy="218521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pPr algn="just" fontAlgn="t"/>
            <a:r>
              <a:rPr lang="en-US" altLang="en-US" sz="2600" dirty="0" err="1">
                <a:latin typeface="Times New Roman" pitchFamily="18" charset="0"/>
                <a:sym typeface="Times New Roman" pitchFamily="18" charset="0"/>
              </a:rPr>
              <a:t>Vấn</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đề</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đáng</a:t>
            </a:r>
            <a:r>
              <a:rPr lang="en-US" altLang="en-US" sz="2600" dirty="0">
                <a:latin typeface="Times New Roman" pitchFamily="18" charset="0"/>
                <a:sym typeface="Times New Roman" pitchFamily="18" charset="0"/>
              </a:rPr>
              <a:t> lo </a:t>
            </a:r>
            <a:r>
              <a:rPr lang="en-US" altLang="en-US" sz="2600" dirty="0" err="1">
                <a:latin typeface="Times New Roman" pitchFamily="18" charset="0"/>
                <a:sym typeface="Times New Roman" pitchFamily="18" charset="0"/>
              </a:rPr>
              <a:t>ngại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là</a:t>
            </a:r>
            <a:r>
              <a:rPr lang="en-US" altLang="en-US" sz="2600" dirty="0">
                <a:latin typeface="Times New Roman" pitchFamily="18" charset="0"/>
                <a:sym typeface="Times New Roman" pitchFamily="18" charset="0"/>
              </a:rPr>
              <a:t> </a:t>
            </a:r>
            <a:r>
              <a:rPr lang="en-US" sz="2600" dirty="0" err="1">
                <a:latin typeface="Times New Roman" pitchFamily="18" charset="0"/>
                <a:sym typeface="Times New Roman" pitchFamily="18" charset="0"/>
              </a:rPr>
              <a:t>nhiều</a:t>
            </a:r>
            <a:r>
              <a:rPr 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trò</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chơi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điện</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tử</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có</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rất</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nhiều</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cảnh</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đổ</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máu.Trong</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mức</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độ</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nào</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đó</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những</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người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yêu</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trò</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chơi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điện</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tử</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thì</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cũng</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yêu</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bạo</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lực</a:t>
            </a:r>
            <a:r>
              <a:rPr lang="en-US" sz="2600" dirty="0">
                <a:latin typeface="Times New Roman" pitchFamily="18" charset="0"/>
                <a:sym typeface="Times New Roman" pitchFamily="18" charset="0"/>
              </a:rPr>
              <a:t>. </a:t>
            </a:r>
            <a:r>
              <a:rPr lang="en-US" sz="2600" dirty="0" err="1">
                <a:latin typeface="Times New Roman" pitchFamily="18" charset="0"/>
                <a:sym typeface="Times New Roman" pitchFamily="18" charset="0"/>
              </a:rPr>
              <a:t>N</a:t>
            </a:r>
            <a:r>
              <a:rPr lang="en-US" altLang="en-US" sz="2600" dirty="0" err="1">
                <a:latin typeface="Times New Roman" pitchFamily="18" charset="0"/>
                <a:sym typeface="Times New Roman" pitchFamily="18" charset="0"/>
              </a:rPr>
              <a:t>ó</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có</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thể</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gây</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ảnh</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hưởng</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mạnh</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mẽ</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và</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tiêu</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cực</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hơn</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đối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với</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trẻ</a:t>
            </a:r>
            <a:r>
              <a:rPr lang="en-US" altLang="en-US" sz="2600" dirty="0">
                <a:latin typeface="Times New Roman" pitchFamily="18" charset="0"/>
                <a:sym typeface="Times New Roman" pitchFamily="18" charset="0"/>
              </a:rPr>
              <a:t> </a:t>
            </a:r>
            <a:r>
              <a:rPr lang="en-US" altLang="en-US" sz="2600" dirty="0" err="1">
                <a:latin typeface="Times New Roman" pitchFamily="18" charset="0"/>
                <a:sym typeface="Times New Roman" pitchFamily="18" charset="0"/>
              </a:rPr>
              <a:t>em</a:t>
            </a:r>
            <a:r>
              <a:rPr lang="en-US" altLang="en-US" sz="2800" dirty="0">
                <a:latin typeface="Times New Roman" pitchFamily="18" charset="0"/>
                <a:sym typeface="Times New Roman" pitchFamily="18" charset="0"/>
              </a:rPr>
              <a:t>.</a:t>
            </a:r>
          </a:p>
          <a:p>
            <a:pPr algn="just"/>
            <a:r>
              <a:rPr lang="en-US" altLang="en-US" sz="2800" dirty="0">
                <a:solidFill>
                  <a:srgbClr val="000000"/>
                </a:solidFill>
                <a:latin typeface="Times New Roman" pitchFamily="18" charset="0"/>
                <a:sym typeface="Times New Roman" pitchFamily="18" charset="0"/>
              </a:rPr>
              <a:t/>
            </a:r>
            <a:br>
              <a:rPr lang="en-US" altLang="en-US" sz="2800" dirty="0">
                <a:solidFill>
                  <a:srgbClr val="000000"/>
                </a:solidFill>
                <a:latin typeface="Times New Roman" pitchFamily="18" charset="0"/>
                <a:sym typeface="Times New Roman" pitchFamily="18" charset="0"/>
              </a:rPr>
            </a:br>
            <a:endParaRPr lang="en-US" sz="2800" dirty="0">
              <a:solidFill>
                <a:srgbClr val="000000"/>
              </a:solidFill>
              <a:latin typeface="Times New Roman" pitchFamily="18" charset="0"/>
              <a:sym typeface="Times New Roman" pitchFamily="18" charset="0"/>
            </a:endParaRPr>
          </a:p>
        </p:txBody>
      </p:sp>
      <p:sp>
        <p:nvSpPr>
          <p:cNvPr id="5124" name="Rectangle 4"/>
          <p:cNvSpPr>
            <a:spLocks noChangeArrowheads="1"/>
          </p:cNvSpPr>
          <p:nvPr/>
        </p:nvSpPr>
        <p:spPr bwMode="auto">
          <a:xfrm>
            <a:off x="35985" y="937148"/>
            <a:ext cx="12156015" cy="70788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pPr algn="ctr"/>
            <a:r>
              <a:rPr lang="en-US" altLang="en-US" sz="4000" b="1" dirty="0" err="1">
                <a:solidFill>
                  <a:srgbClr val="FF0000"/>
                </a:solidFill>
                <a:latin typeface="Times New Roman" pitchFamily="18" charset="0"/>
                <a:sym typeface="Times New Roman" pitchFamily="18" charset="0"/>
              </a:rPr>
              <a:t>Trò</a:t>
            </a:r>
            <a:r>
              <a:rPr lang="en-US" altLang="en-US" sz="4000" b="1" dirty="0">
                <a:solidFill>
                  <a:srgbClr val="FF0000"/>
                </a:solidFill>
                <a:latin typeface="Times New Roman" pitchFamily="18" charset="0"/>
                <a:sym typeface="Times New Roman" pitchFamily="18" charset="0"/>
              </a:rPr>
              <a:t> </a:t>
            </a:r>
            <a:r>
              <a:rPr lang="en-US" altLang="en-US" sz="4000" b="1" dirty="0" err="1">
                <a:solidFill>
                  <a:srgbClr val="FF0000"/>
                </a:solidFill>
                <a:latin typeface="Times New Roman" pitchFamily="18" charset="0"/>
                <a:sym typeface="Times New Roman" pitchFamily="18" charset="0"/>
              </a:rPr>
              <a:t>chơi</a:t>
            </a:r>
            <a:r>
              <a:rPr lang="en-US" altLang="en-US" sz="4000" b="1" dirty="0">
                <a:solidFill>
                  <a:srgbClr val="FF0000"/>
                </a:solidFill>
                <a:latin typeface="Times New Roman" pitchFamily="18" charset="0"/>
                <a:sym typeface="Times New Roman" pitchFamily="18" charset="0"/>
              </a:rPr>
              <a:t> </a:t>
            </a:r>
            <a:r>
              <a:rPr lang="en-US" altLang="en-US" sz="4000" b="1" dirty="0" err="1">
                <a:solidFill>
                  <a:srgbClr val="FF0000"/>
                </a:solidFill>
                <a:latin typeface="Times New Roman" pitchFamily="18" charset="0"/>
                <a:sym typeface="Times New Roman" pitchFamily="18" charset="0"/>
              </a:rPr>
              <a:t>điện</a:t>
            </a:r>
            <a:r>
              <a:rPr lang="en-US" altLang="en-US" sz="4000" b="1" dirty="0">
                <a:solidFill>
                  <a:srgbClr val="FF0000"/>
                </a:solidFill>
                <a:latin typeface="Times New Roman" pitchFamily="18" charset="0"/>
                <a:sym typeface="Times New Roman" pitchFamily="18" charset="0"/>
              </a:rPr>
              <a:t> </a:t>
            </a:r>
            <a:r>
              <a:rPr lang="en-US" altLang="en-US" sz="4000" b="1" dirty="0" err="1">
                <a:solidFill>
                  <a:srgbClr val="FF0000"/>
                </a:solidFill>
                <a:latin typeface="Times New Roman" pitchFamily="18" charset="0"/>
                <a:sym typeface="Times New Roman" pitchFamily="18" charset="0"/>
              </a:rPr>
              <a:t>tử</a:t>
            </a:r>
            <a:r>
              <a:rPr lang="en-US" altLang="en-US" sz="4000" b="1" dirty="0">
                <a:solidFill>
                  <a:srgbClr val="FF0000"/>
                </a:solidFill>
                <a:latin typeface="Times New Roman" pitchFamily="18" charset="0"/>
                <a:sym typeface="Times New Roman" pitchFamily="18" charset="0"/>
              </a:rPr>
              <a:t>:</a:t>
            </a:r>
            <a:endParaRPr lang="en-US" sz="4000" dirty="0">
              <a:solidFill>
                <a:srgbClr val="FF0000"/>
              </a:solidFill>
              <a:latin typeface="Times New Roman" pitchFamily="18" charset="0"/>
              <a:sym typeface="Times New Roman" pitchFamily="18" charset="0"/>
            </a:endParaRPr>
          </a:p>
        </p:txBody>
      </p:sp>
      <p:pic>
        <p:nvPicPr>
          <p:cNvPr id="5125" name="Picture 2" descr="D:\downloads\Documents\tet pic\images543640_dot_kich.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0800" y="3124200"/>
            <a:ext cx="6062133" cy="358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5126" name="Picture 2" descr="D:\downloads\Documents\tet pic\left4dead2.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129867" y="3124200"/>
            <a:ext cx="5873751" cy="358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3650179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checkerboard(across)">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box(in)">
                                      <p:cBhvr>
                                        <p:cTn id="17" dur="500"/>
                                        <p:tgtEl>
                                          <p:spTgt spid="512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125"/>
                                        </p:tgtEl>
                                        <p:attrNameLst>
                                          <p:attrName>style.visibility</p:attrName>
                                        </p:attrNameLst>
                                      </p:cBhvr>
                                      <p:to>
                                        <p:strVal val="visible"/>
                                      </p:to>
                                    </p:set>
                                    <p:anim calcmode="lin" valueType="num">
                                      <p:cBhvr additive="base">
                                        <p:cTn id="22" dur="500" fill="hold"/>
                                        <p:tgtEl>
                                          <p:spTgt spid="5125"/>
                                        </p:tgtEl>
                                        <p:attrNameLst>
                                          <p:attrName>ppt_x</p:attrName>
                                        </p:attrNameLst>
                                      </p:cBhvr>
                                      <p:tavLst>
                                        <p:tav tm="0">
                                          <p:val>
                                            <p:strVal val="#ppt_x"/>
                                          </p:val>
                                        </p:tav>
                                        <p:tav tm="100000">
                                          <p:val>
                                            <p:strVal val="#ppt_x"/>
                                          </p:val>
                                        </p:tav>
                                      </p:tavLst>
                                    </p:anim>
                                    <p:anim calcmode="lin" valueType="num">
                                      <p:cBhvr additive="base">
                                        <p:cTn id="23"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fade">
                                      <p:cBhvr>
                                        <p:cTn id="28" dur="1000"/>
                                        <p:tgtEl>
                                          <p:spTgt spid="5126"/>
                                        </p:tgtEl>
                                      </p:cBhvr>
                                    </p:animEffect>
                                    <p:anim calcmode="lin" valueType="num">
                                      <p:cBhvr>
                                        <p:cTn id="29" dur="1000" fill="hold"/>
                                        <p:tgtEl>
                                          <p:spTgt spid="5126"/>
                                        </p:tgtEl>
                                        <p:attrNameLst>
                                          <p:attrName>ppt_x</p:attrName>
                                        </p:attrNameLst>
                                      </p:cBhvr>
                                      <p:tavLst>
                                        <p:tav tm="0">
                                          <p:val>
                                            <p:strVal val="#ppt_x"/>
                                          </p:val>
                                        </p:tav>
                                        <p:tav tm="100000">
                                          <p:val>
                                            <p:strVal val="#ppt_x"/>
                                          </p:val>
                                        </p:tav>
                                      </p:tavLst>
                                    </p:anim>
                                    <p:anim calcmode="lin" valueType="num">
                                      <p:cBhvr>
                                        <p:cTn id="30" dur="900" decel="100000" fill="hold"/>
                                        <p:tgtEl>
                                          <p:spTgt spid="512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1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p:bldP spid="512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noChangeArrowheads="1"/>
          </p:cNvSpPr>
          <p:nvPr/>
        </p:nvSpPr>
        <p:spPr bwMode="auto">
          <a:xfrm>
            <a:off x="406400" y="849574"/>
            <a:ext cx="11385266" cy="45259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342900" indent="-342900" algn="ctr">
              <a:spcBef>
                <a:spcPct val="20000"/>
              </a:spcBef>
              <a:buFontTx/>
              <a:buNone/>
            </a:pPr>
            <a:r>
              <a:rPr lang="en-US" altLang="zh-CN" sz="4000" b="1" dirty="0" err="1">
                <a:solidFill>
                  <a:srgbClr val="FF0000"/>
                </a:solidFill>
                <a:latin typeface="Times New Roman" pitchFamily="18" charset="0"/>
                <a:sym typeface="Times New Roman" pitchFamily="18" charset="0"/>
              </a:rPr>
              <a:t>Trò</a:t>
            </a:r>
            <a:r>
              <a:rPr lang="en-US" altLang="zh-CN" sz="4000" b="1" dirty="0">
                <a:solidFill>
                  <a:srgbClr val="FF0000"/>
                </a:solidFill>
                <a:latin typeface="Times New Roman" pitchFamily="18" charset="0"/>
                <a:sym typeface="Times New Roman" pitchFamily="18" charset="0"/>
              </a:rPr>
              <a:t> </a:t>
            </a:r>
            <a:r>
              <a:rPr lang="en-US" altLang="zh-CN" sz="4000" b="1" dirty="0" err="1">
                <a:solidFill>
                  <a:srgbClr val="FF0000"/>
                </a:solidFill>
                <a:latin typeface="Times New Roman" pitchFamily="18" charset="0"/>
                <a:sym typeface="Times New Roman" pitchFamily="18" charset="0"/>
              </a:rPr>
              <a:t>chơi</a:t>
            </a:r>
            <a:r>
              <a:rPr lang="en-US" altLang="zh-CN" sz="4000" b="1" dirty="0">
                <a:solidFill>
                  <a:srgbClr val="FF0000"/>
                </a:solidFill>
                <a:latin typeface="Times New Roman" pitchFamily="18" charset="0"/>
                <a:sym typeface="Times New Roman" pitchFamily="18" charset="0"/>
              </a:rPr>
              <a:t> </a:t>
            </a:r>
            <a:r>
              <a:rPr lang="en-US" altLang="zh-CN" sz="4000" b="1" dirty="0" err="1">
                <a:solidFill>
                  <a:srgbClr val="FF0000"/>
                </a:solidFill>
                <a:latin typeface="Times New Roman" pitchFamily="18" charset="0"/>
                <a:sym typeface="Times New Roman" pitchFamily="18" charset="0"/>
              </a:rPr>
              <a:t>điện</a:t>
            </a:r>
            <a:r>
              <a:rPr lang="en-US" altLang="zh-CN" sz="4000" b="1" dirty="0">
                <a:solidFill>
                  <a:srgbClr val="FF0000"/>
                </a:solidFill>
                <a:latin typeface="Times New Roman" pitchFamily="18" charset="0"/>
                <a:sym typeface="Times New Roman" pitchFamily="18" charset="0"/>
              </a:rPr>
              <a:t> </a:t>
            </a:r>
            <a:r>
              <a:rPr lang="en-US" altLang="zh-CN" sz="4000" b="1" dirty="0" err="1" smtClean="0">
                <a:solidFill>
                  <a:srgbClr val="FF0000"/>
                </a:solidFill>
                <a:latin typeface="Times New Roman" pitchFamily="18" charset="0"/>
                <a:sym typeface="Times New Roman" pitchFamily="18" charset="0"/>
              </a:rPr>
              <a:t>tử</a:t>
            </a:r>
            <a:r>
              <a:rPr lang="en-US" altLang="zh-CN" sz="4000" b="1" dirty="0" smtClean="0">
                <a:solidFill>
                  <a:srgbClr val="FF0000"/>
                </a:solidFill>
                <a:latin typeface="Times New Roman" pitchFamily="18" charset="0"/>
                <a:sym typeface="Times New Roman" pitchFamily="18" charset="0"/>
              </a:rPr>
              <a:t> :</a:t>
            </a:r>
            <a:endParaRPr lang="en-US" altLang="zh-CN" sz="4000" b="1" dirty="0">
              <a:solidFill>
                <a:srgbClr val="FF0000"/>
              </a:solidFill>
              <a:latin typeface="Times New Roman" pitchFamily="18" charset="0"/>
              <a:sym typeface="Times New Roman" pitchFamily="18" charset="0"/>
            </a:endParaRPr>
          </a:p>
          <a:p>
            <a:pPr marL="342900" indent="-342900" algn="just">
              <a:spcBef>
                <a:spcPct val="20000"/>
              </a:spcBef>
              <a:buFontTx/>
              <a:buNone/>
            </a:pP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Trong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thời</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kỳ</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đang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ph</a:t>
            </a:r>
            <a:r>
              <a:rPr lang="en-US" altLang="zh-CN" sz="3200" dirty="0" err="1">
                <a:latin typeface="Arial"/>
                <a:sym typeface="Times New Roman" pitchFamily="18" charset="0"/>
              </a:rPr>
              <a:t>á</a:t>
            </a:r>
            <a:r>
              <a:rPr lang="en-US" altLang="zh-CN" sz="3200" dirty="0" err="1">
                <a:latin typeface="Times New Roman" pitchFamily="18" charset="0"/>
                <a:sym typeface="Times New Roman" pitchFamily="18" charset="0"/>
              </a:rPr>
              <a:t>t</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triển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của</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trẻ</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em</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sự</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nhận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thức</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của</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trẻ</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em</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còn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hạn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chế</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sự</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phân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biệt</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giữa</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thiện</a:t>
            </a:r>
            <a:r>
              <a:rPr lang="en-US" altLang="zh-CN" sz="3200" dirty="0">
                <a:latin typeface="Times New Roman" pitchFamily="18" charset="0"/>
                <a:sym typeface="Times New Roman" pitchFamily="18" charset="0"/>
              </a:rPr>
              <a:t> </a:t>
            </a:r>
            <a:r>
              <a:rPr lang="en-US" altLang="zh-CN" sz="3200" dirty="0" err="1">
                <a:latin typeface="Arial"/>
                <a:sym typeface="Times New Roman" pitchFamily="18" charset="0"/>
              </a:rPr>
              <a:t>á</a:t>
            </a:r>
            <a:r>
              <a:rPr lang="en-US" altLang="zh-CN" sz="3200" dirty="0" err="1">
                <a:latin typeface="Times New Roman" pitchFamily="18" charset="0"/>
                <a:sym typeface="Times New Roman" pitchFamily="18" charset="0"/>
              </a:rPr>
              <a:t>c</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còn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mơ</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hồ</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a:t>
            </a:r>
            <a:r>
              <a:rPr lang="en-US" altLang="zh-CN" sz="3200" dirty="0" err="1">
                <a:latin typeface="Arial"/>
                <a:sym typeface="Times New Roman" pitchFamily="18" charset="0"/>
              </a:rPr>
              <a:t>ó</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xu</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hướng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h</a:t>
            </a:r>
            <a:r>
              <a:rPr lang="en-US" altLang="zh-CN" sz="3200" dirty="0" err="1">
                <a:latin typeface="Arial"/>
                <a:sym typeface="Times New Roman" pitchFamily="18" charset="0"/>
              </a:rPr>
              <a:t>à</a:t>
            </a:r>
            <a:r>
              <a:rPr lang="en-US" altLang="zh-CN" sz="3200" dirty="0" err="1">
                <a:latin typeface="Times New Roman" pitchFamily="18" charset="0"/>
                <a:sym typeface="Times New Roman" pitchFamily="18" charset="0"/>
              </a:rPr>
              <a:t>nh</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động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theo</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nhân</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vật</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m</a:t>
            </a:r>
            <a:r>
              <a:rPr lang="en-US" altLang="zh-CN" sz="3200" dirty="0" err="1">
                <a:latin typeface="Arial"/>
                <a:sym typeface="Times New Roman" pitchFamily="18" charset="0"/>
              </a:rPr>
              <a:t>à</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m</a:t>
            </a:r>
            <a:r>
              <a:rPr lang="en-US" altLang="zh-CN" sz="3200" dirty="0" err="1">
                <a:latin typeface="Arial"/>
                <a:sym typeface="Times New Roman" pitchFamily="18" charset="0"/>
              </a:rPr>
              <a:t>ì</a:t>
            </a:r>
            <a:r>
              <a:rPr lang="en-US" altLang="zh-CN" sz="3200" dirty="0" err="1">
                <a:latin typeface="Times New Roman" pitchFamily="18" charset="0"/>
                <a:sym typeface="Times New Roman" pitchFamily="18" charset="0"/>
              </a:rPr>
              <a:t>nh</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th</a:t>
            </a:r>
            <a:r>
              <a:rPr lang="en-US" altLang="zh-CN" sz="3200" dirty="0" err="1">
                <a:latin typeface="Arial"/>
                <a:sym typeface="Times New Roman" pitchFamily="18" charset="0"/>
              </a:rPr>
              <a:t>í</a:t>
            </a:r>
            <a:r>
              <a:rPr lang="en-US" altLang="zh-CN" sz="3200" dirty="0" err="1">
                <a:latin typeface="Times New Roman" pitchFamily="18" charset="0"/>
                <a:sym typeface="Times New Roman" pitchFamily="18" charset="0"/>
              </a:rPr>
              <a:t>ch</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những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h</a:t>
            </a:r>
            <a:r>
              <a:rPr lang="en-US" altLang="zh-CN" sz="3200" dirty="0" err="1">
                <a:latin typeface="Arial"/>
                <a:sym typeface="Times New Roman" pitchFamily="18" charset="0"/>
              </a:rPr>
              <a:t>à</a:t>
            </a:r>
            <a:r>
              <a:rPr lang="en-US" altLang="zh-CN" sz="3200" dirty="0" err="1">
                <a:latin typeface="Times New Roman" pitchFamily="18" charset="0"/>
                <a:sym typeface="Times New Roman" pitchFamily="18" charset="0"/>
              </a:rPr>
              <a:t>nh</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động</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bắt</a:t>
            </a:r>
            <a:r>
              <a:rPr lang="en-US" altLang="zh-CN" sz="3200" dirty="0">
                <a:latin typeface="Times New Roman" pitchFamily="18" charset="0"/>
                <a:sym typeface="Times New Roman" pitchFamily="18" charset="0"/>
              </a:rPr>
              <a:t> </a:t>
            </a:r>
            <a:r>
              <a:rPr lang="en-US" altLang="zh-CN" sz="3200" dirty="0" err="1">
                <a:latin typeface="Times New Roman" pitchFamily="18" charset="0"/>
                <a:sym typeface="Times New Roman" pitchFamily="18" charset="0"/>
              </a:rPr>
              <a:t>chước</a:t>
            </a:r>
            <a:r>
              <a:rPr lang="en-US" altLang="zh-CN" sz="3200" dirty="0">
                <a:latin typeface="Arial"/>
                <a:sym typeface="Times New Roman" pitchFamily="18" charset="0"/>
              </a:rPr>
              <a:t>…</a:t>
            </a:r>
            <a:r>
              <a:rPr lang="en-US" altLang="zh-CN" sz="3200" dirty="0">
                <a:latin typeface="Times New Roman" pitchFamily="18" charset="0"/>
                <a:sym typeface="Times New Roman" pitchFamily="18" charset="0"/>
              </a:rPr>
              <a:t>.</a:t>
            </a:r>
          </a:p>
          <a:p>
            <a:pPr marL="342900" indent="-342900">
              <a:spcBef>
                <a:spcPct val="20000"/>
              </a:spcBef>
              <a:buFontTx/>
              <a:buChar char="•"/>
            </a:pPr>
            <a:endParaRPr lang="en-US" altLang="zh-CN" sz="3200" dirty="0"/>
          </a:p>
        </p:txBody>
      </p:sp>
      <p:sp>
        <p:nvSpPr>
          <p:cNvPr id="6147" name="Title 1"/>
          <p:cNvSpPr>
            <a:spLocks noGrp="1" noChangeArrowheads="1"/>
          </p:cNvSpPr>
          <p:nvPr>
            <p:ph type="title" idx="4294967295"/>
          </p:nvPr>
        </p:nvSpPr>
        <p:spPr>
          <a:xfrm>
            <a:off x="609600" y="0"/>
            <a:ext cx="10972800" cy="11414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algn="ctr"/>
            <a:r>
              <a:rPr lang="en-US" altLang="zh-CN" b="1" dirty="0" err="1">
                <a:solidFill>
                  <a:srgbClr val="C00000"/>
                </a:solidFill>
                <a:latin typeface="Times New Roman" pitchFamily="18" charset="0"/>
                <a:sym typeface="Times New Roman" pitchFamily="18" charset="0"/>
              </a:rPr>
              <a:t>Mê</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đắm</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trong</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bạo</a:t>
            </a:r>
            <a:r>
              <a:rPr lang="en-US" altLang="zh-CN" b="1" dirty="0">
                <a:solidFill>
                  <a:srgbClr val="C00000"/>
                </a:solidFill>
                <a:latin typeface="Times New Roman" pitchFamily="18" charset="0"/>
                <a:sym typeface="Times New Roman" pitchFamily="18" charset="0"/>
              </a:rPr>
              <a:t> </a:t>
            </a:r>
            <a:r>
              <a:rPr lang="en-US" altLang="zh-CN" b="1" dirty="0" err="1">
                <a:solidFill>
                  <a:srgbClr val="C00000"/>
                </a:solidFill>
                <a:latin typeface="Times New Roman" pitchFamily="18" charset="0"/>
                <a:sym typeface="Times New Roman" pitchFamily="18" charset="0"/>
              </a:rPr>
              <a:t>lực</a:t>
            </a:r>
            <a:endParaRPr lang="en-US" altLang="zh-CN" b="1" dirty="0">
              <a:solidFill>
                <a:srgbClr val="C00000"/>
              </a:solidFill>
              <a:latin typeface="Times New Roman" pitchFamily="18" charset="0"/>
              <a:sym typeface="Times New Roman" pitchFamily="18" charset="0"/>
            </a:endParaRPr>
          </a:p>
        </p:txBody>
      </p:sp>
      <p:pic>
        <p:nvPicPr>
          <p:cNvPr id="6148" name="Picture 2" descr="E:\khoai tay\images (37).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3581400"/>
            <a:ext cx="3810000" cy="3276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6149" name="Picture 3" descr="E:\khoai tay\images (40).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860800" y="3581400"/>
            <a:ext cx="3810000" cy="3276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pic>
        <p:nvPicPr>
          <p:cNvPr id="6150" name="Picture 4" descr="E:\khoai tay\manhunt2238814.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721600" y="3581400"/>
            <a:ext cx="4470400" cy="32766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33992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checkerboard(across)">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6146">
                                            <p:txEl>
                                              <p:pRg st="0" end="0"/>
                                            </p:txEl>
                                          </p:spTgt>
                                        </p:tgtEl>
                                        <p:attrNameLst>
                                          <p:attrName>style.visibility</p:attrName>
                                        </p:attrNameLst>
                                      </p:cBhvr>
                                      <p:to>
                                        <p:strVal val="visible"/>
                                      </p:to>
                                    </p:set>
                                    <p:animEffect transition="in" filter="diamond(in)">
                                      <p:cBhvr>
                                        <p:cTn id="12" dur="2000"/>
                                        <p:tgtEl>
                                          <p:spTgt spid="61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iterate type="lt">
                                    <p:tmPct val="0"/>
                                  </p:iterate>
                                  <p:childTnLst>
                                    <p:set>
                                      <p:cBhvr>
                                        <p:cTn id="16" dur="1" fill="hold">
                                          <p:stCondLst>
                                            <p:cond delay="0"/>
                                          </p:stCondLst>
                                        </p:cTn>
                                        <p:tgtEl>
                                          <p:spTgt spid="6146">
                                            <p:txEl>
                                              <p:pRg st="1" end="1"/>
                                            </p:txEl>
                                          </p:spTgt>
                                        </p:tgtEl>
                                        <p:attrNameLst>
                                          <p:attrName>style.visibility</p:attrName>
                                        </p:attrNameLst>
                                      </p:cBhvr>
                                      <p:to>
                                        <p:strVal val="visible"/>
                                      </p:to>
                                    </p:set>
                                    <p:anim calcmode="lin" valueType="num">
                                      <p:cBhvr>
                                        <p:cTn id="17" dur="500" fill="hold"/>
                                        <p:tgtEl>
                                          <p:spTgt spid="6146">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614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6148"/>
                                        </p:tgtEl>
                                        <p:attrNameLst>
                                          <p:attrName>style.visibility</p:attrName>
                                        </p:attrNameLst>
                                      </p:cBhvr>
                                      <p:to>
                                        <p:strVal val="visible"/>
                                      </p:to>
                                    </p:set>
                                    <p:anim calcmode="lin" valueType="num">
                                      <p:cBhvr>
                                        <p:cTn id="23" dur="1000" fill="hold"/>
                                        <p:tgtEl>
                                          <p:spTgt spid="6148"/>
                                        </p:tgtEl>
                                        <p:attrNameLst>
                                          <p:attrName>ppt_w</p:attrName>
                                        </p:attrNameLst>
                                      </p:cBhvr>
                                      <p:tavLst>
                                        <p:tav tm="0">
                                          <p:val>
                                            <p:fltVal val="0"/>
                                          </p:val>
                                        </p:tav>
                                        <p:tav tm="100000">
                                          <p:val>
                                            <p:strVal val="#ppt_w"/>
                                          </p:val>
                                        </p:tav>
                                      </p:tavLst>
                                    </p:anim>
                                    <p:anim calcmode="lin" valueType="num">
                                      <p:cBhvr>
                                        <p:cTn id="24" dur="1000" fill="hold"/>
                                        <p:tgtEl>
                                          <p:spTgt spid="6148"/>
                                        </p:tgtEl>
                                        <p:attrNameLst>
                                          <p:attrName>ppt_h</p:attrName>
                                        </p:attrNameLst>
                                      </p:cBhvr>
                                      <p:tavLst>
                                        <p:tav tm="0">
                                          <p:val>
                                            <p:fltVal val="0"/>
                                          </p:val>
                                        </p:tav>
                                        <p:tav tm="100000">
                                          <p:val>
                                            <p:strVal val="#ppt_h"/>
                                          </p:val>
                                        </p:tav>
                                      </p:tavLst>
                                    </p:anim>
                                    <p:anim calcmode="lin" valueType="num">
                                      <p:cBhvr>
                                        <p:cTn id="25" dur="1000" fill="hold"/>
                                        <p:tgtEl>
                                          <p:spTgt spid="6148"/>
                                        </p:tgtEl>
                                        <p:attrNameLst>
                                          <p:attrName>style.rotation</p:attrName>
                                        </p:attrNameLst>
                                      </p:cBhvr>
                                      <p:tavLst>
                                        <p:tav tm="0">
                                          <p:val>
                                            <p:fltVal val="90"/>
                                          </p:val>
                                        </p:tav>
                                        <p:tav tm="100000">
                                          <p:val>
                                            <p:fltVal val="0"/>
                                          </p:val>
                                        </p:tav>
                                      </p:tavLst>
                                    </p:anim>
                                    <p:animEffect transition="in" filter="fade">
                                      <p:cBhvr>
                                        <p:cTn id="26" dur="1000"/>
                                        <p:tgtEl>
                                          <p:spTgt spid="614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6149"/>
                                        </p:tgtEl>
                                        <p:attrNameLst>
                                          <p:attrName>style.visibility</p:attrName>
                                        </p:attrNameLst>
                                      </p:cBhvr>
                                      <p:to>
                                        <p:strVal val="visible"/>
                                      </p:to>
                                    </p:set>
                                    <p:anim calcmode="lin" valueType="num">
                                      <p:cBhvr>
                                        <p:cTn id="31" dur="1000" fill="hold"/>
                                        <p:tgtEl>
                                          <p:spTgt spid="6149"/>
                                        </p:tgtEl>
                                        <p:attrNameLst>
                                          <p:attrName>ppt_w</p:attrName>
                                        </p:attrNameLst>
                                      </p:cBhvr>
                                      <p:tavLst>
                                        <p:tav tm="0">
                                          <p:val>
                                            <p:fltVal val="0"/>
                                          </p:val>
                                        </p:tav>
                                        <p:tav tm="100000">
                                          <p:val>
                                            <p:strVal val="#ppt_w"/>
                                          </p:val>
                                        </p:tav>
                                      </p:tavLst>
                                    </p:anim>
                                    <p:anim calcmode="lin" valueType="num">
                                      <p:cBhvr>
                                        <p:cTn id="32" dur="1000" fill="hold"/>
                                        <p:tgtEl>
                                          <p:spTgt spid="6149"/>
                                        </p:tgtEl>
                                        <p:attrNameLst>
                                          <p:attrName>ppt_h</p:attrName>
                                        </p:attrNameLst>
                                      </p:cBhvr>
                                      <p:tavLst>
                                        <p:tav tm="0">
                                          <p:val>
                                            <p:fltVal val="0"/>
                                          </p:val>
                                        </p:tav>
                                        <p:tav tm="100000">
                                          <p:val>
                                            <p:strVal val="#ppt_h"/>
                                          </p:val>
                                        </p:tav>
                                      </p:tavLst>
                                    </p:anim>
                                    <p:anim calcmode="lin" valueType="num">
                                      <p:cBhvr>
                                        <p:cTn id="33" dur="1000" fill="hold"/>
                                        <p:tgtEl>
                                          <p:spTgt spid="6149"/>
                                        </p:tgtEl>
                                        <p:attrNameLst>
                                          <p:attrName>style.rotation</p:attrName>
                                        </p:attrNameLst>
                                      </p:cBhvr>
                                      <p:tavLst>
                                        <p:tav tm="0">
                                          <p:val>
                                            <p:fltVal val="90"/>
                                          </p:val>
                                        </p:tav>
                                        <p:tav tm="100000">
                                          <p:val>
                                            <p:fltVal val="0"/>
                                          </p:val>
                                        </p:tav>
                                      </p:tavLst>
                                    </p:anim>
                                    <p:animEffect transition="in" filter="fade">
                                      <p:cBhvr>
                                        <p:cTn id="34" dur="1000"/>
                                        <p:tgtEl>
                                          <p:spTgt spid="614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6150"/>
                                        </p:tgtEl>
                                        <p:attrNameLst>
                                          <p:attrName>style.visibility</p:attrName>
                                        </p:attrNameLst>
                                      </p:cBhvr>
                                      <p:to>
                                        <p:strVal val="visible"/>
                                      </p:to>
                                    </p:set>
                                    <p:anim calcmode="lin" valueType="num">
                                      <p:cBhvr>
                                        <p:cTn id="39" dur="1000" fill="hold"/>
                                        <p:tgtEl>
                                          <p:spTgt spid="6150"/>
                                        </p:tgtEl>
                                        <p:attrNameLst>
                                          <p:attrName>ppt_w</p:attrName>
                                        </p:attrNameLst>
                                      </p:cBhvr>
                                      <p:tavLst>
                                        <p:tav tm="0">
                                          <p:val>
                                            <p:fltVal val="0"/>
                                          </p:val>
                                        </p:tav>
                                        <p:tav tm="100000">
                                          <p:val>
                                            <p:strVal val="#ppt_w"/>
                                          </p:val>
                                        </p:tav>
                                      </p:tavLst>
                                    </p:anim>
                                    <p:anim calcmode="lin" valueType="num">
                                      <p:cBhvr>
                                        <p:cTn id="40" dur="1000" fill="hold"/>
                                        <p:tgtEl>
                                          <p:spTgt spid="6150"/>
                                        </p:tgtEl>
                                        <p:attrNameLst>
                                          <p:attrName>ppt_h</p:attrName>
                                        </p:attrNameLst>
                                      </p:cBhvr>
                                      <p:tavLst>
                                        <p:tav tm="0">
                                          <p:val>
                                            <p:fltVal val="0"/>
                                          </p:val>
                                        </p:tav>
                                        <p:tav tm="100000">
                                          <p:val>
                                            <p:strVal val="#ppt_h"/>
                                          </p:val>
                                        </p:tav>
                                      </p:tavLst>
                                    </p:anim>
                                    <p:anim calcmode="lin" valueType="num">
                                      <p:cBhvr>
                                        <p:cTn id="41" dur="1000" fill="hold"/>
                                        <p:tgtEl>
                                          <p:spTgt spid="6150"/>
                                        </p:tgtEl>
                                        <p:attrNameLst>
                                          <p:attrName>style.rotation</p:attrName>
                                        </p:attrNameLst>
                                      </p:cBhvr>
                                      <p:tavLst>
                                        <p:tav tm="0">
                                          <p:val>
                                            <p:fltVal val="90"/>
                                          </p:val>
                                        </p:tav>
                                        <p:tav tm="100000">
                                          <p:val>
                                            <p:fltVal val="0"/>
                                          </p:val>
                                        </p:tav>
                                      </p:tavLst>
                                    </p:anim>
                                    <p:animEffect transition="in" filter="fade">
                                      <p:cBhvr>
                                        <p:cTn id="42" dur="10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noChangeArrowheads="1"/>
          </p:cNvSpPr>
          <p:nvPr>
            <p:ph type="title" idx="4294967295"/>
          </p:nvPr>
        </p:nvSpPr>
        <p:spPr>
          <a:xfrm>
            <a:off x="0" y="228600"/>
            <a:ext cx="12192000" cy="1143000"/>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noAutofit/>
          </a:bodyPr>
          <a:lstStyle/>
          <a:p>
            <a:pPr algn="ctr"/>
            <a:r>
              <a:rPr lang="en-US" altLang="zh-CN" sz="6000" b="1" dirty="0" err="1">
                <a:solidFill>
                  <a:srgbClr val="FF0000"/>
                </a:solidFill>
                <a:latin typeface="Times New Roman" pitchFamily="18" charset="0"/>
                <a:sym typeface="Times New Roman" pitchFamily="18" charset="0"/>
              </a:rPr>
              <a:t>Phim</a:t>
            </a:r>
            <a:r>
              <a:rPr lang="en-US" altLang="zh-CN" sz="6000" b="1" dirty="0">
                <a:solidFill>
                  <a:srgbClr val="FF0000"/>
                </a:solidFill>
                <a:latin typeface="Times New Roman" pitchFamily="18" charset="0"/>
                <a:sym typeface="Times New Roman" pitchFamily="18" charset="0"/>
              </a:rPr>
              <a:t> </a:t>
            </a:r>
            <a:r>
              <a:rPr lang="en-US" altLang="zh-CN" sz="6000" b="1" dirty="0" err="1">
                <a:solidFill>
                  <a:srgbClr val="FF0000"/>
                </a:solidFill>
                <a:latin typeface="Times New Roman" pitchFamily="18" charset="0"/>
                <a:sym typeface="Times New Roman" pitchFamily="18" charset="0"/>
              </a:rPr>
              <a:t>ảnh</a:t>
            </a:r>
            <a:r>
              <a:rPr lang="en-US" altLang="zh-CN" sz="6000" b="1" dirty="0">
                <a:solidFill>
                  <a:srgbClr val="FF0000"/>
                </a:solidFill>
                <a:latin typeface="Times New Roman" pitchFamily="18" charset="0"/>
                <a:sym typeface="Times New Roman" pitchFamily="18" charset="0"/>
              </a:rPr>
              <a:t> :</a:t>
            </a:r>
          </a:p>
        </p:txBody>
      </p:sp>
      <p:sp>
        <p:nvSpPr>
          <p:cNvPr id="7171" name="Rectangle 3"/>
          <p:cNvSpPr>
            <a:spLocks noChangeArrowheads="1"/>
          </p:cNvSpPr>
          <p:nvPr/>
        </p:nvSpPr>
        <p:spPr bwMode="auto">
          <a:xfrm>
            <a:off x="298548" y="1635541"/>
            <a:ext cx="11687126" cy="44627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en-US" sz="4400" dirty="0">
                <a:latin typeface="Lucida Sans Unicode" pitchFamily="34" charset="0"/>
                <a:sym typeface="Lucida Sans Unicode" pitchFamily="34" charset="0"/>
              </a:rPr>
              <a:t> </a:t>
            </a:r>
            <a:r>
              <a:rPr lang="en-US" altLang="en-US" sz="4400" dirty="0" smtClean="0">
                <a:latin typeface="Lucida Sans Unicode" pitchFamily="34" charset="0"/>
                <a:sym typeface="Lucida Sans Unicode" pitchFamily="34" charset="0"/>
              </a:rPr>
              <a:t> </a:t>
            </a:r>
            <a:r>
              <a:rPr lang="en-US" sz="4000" dirty="0" err="1" smtClean="0">
                <a:latin typeface="Times New Roman" pitchFamily="18" charset="0"/>
                <a:sym typeface="Times New Roman" pitchFamily="18" charset="0"/>
              </a:rPr>
              <a:t>N</a:t>
            </a:r>
            <a:r>
              <a:rPr lang="en-US" altLang="en-US" sz="4000" dirty="0" err="1" smtClean="0">
                <a:latin typeface="Times New Roman" pitchFamily="18" charset="0"/>
                <a:sym typeface="Times New Roman" pitchFamily="18" charset="0"/>
              </a:rPr>
              <a:t>ạn</a:t>
            </a:r>
            <a:r>
              <a:rPr lang="en-US" altLang="en-US" sz="4000" dirty="0" smtClean="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bạo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lực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tình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dục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và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lời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thoại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thô</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tục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ngày</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càng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đầy</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r</a:t>
            </a:r>
            <a:r>
              <a:rPr lang="en-US" altLang="en-US" sz="4000" dirty="0" err="1" smtClean="0">
                <a:latin typeface="Times New Roman" pitchFamily="18" charset="0"/>
                <a:sym typeface="Times New Roman" pitchFamily="18" charset="0"/>
              </a:rPr>
              <a:t>ẫy</a:t>
            </a:r>
            <a:r>
              <a:rPr lang="en-US" altLang="en-US" sz="4000" dirty="0" smtClean="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trên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phim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ảnh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và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một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bộ</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phim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nào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được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đánh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giá</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cao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lẽ</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chưa</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chắc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phim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nội</a:t>
            </a:r>
            <a:r>
              <a:rPr lang="en-US" altLang="en-US" sz="4000" dirty="0">
                <a:latin typeface="Times New Roman" pitchFamily="18" charset="0"/>
                <a:sym typeface="Times New Roman" pitchFamily="18" charset="0"/>
              </a:rPr>
              <a:t> dung </a:t>
            </a:r>
            <a:r>
              <a:rPr lang="en-US" altLang="en-US" sz="4000" dirty="0" err="1">
                <a:latin typeface="Times New Roman" pitchFamily="18" charset="0"/>
                <a:sym typeface="Times New Roman" pitchFamily="18" charset="0"/>
              </a:rPr>
              <a:t>tốt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Hơn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nữa</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không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phải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chỉ</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kẻ</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xấu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trong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phim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mới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người</a:t>
            </a:r>
            <a:r>
              <a:rPr lang="en-US" altLang="en-US" sz="4000" dirty="0">
                <a:latin typeface="Times New Roman" pitchFamily="18" charset="0"/>
                <a:sym typeface="Times New Roman" pitchFamily="18" charset="0"/>
              </a:rPr>
              <a:t> hung </a:t>
            </a:r>
            <a:r>
              <a:rPr lang="en-US" altLang="en-US" sz="4000" dirty="0" err="1">
                <a:latin typeface="Times New Roman" pitchFamily="18" charset="0"/>
                <a:sym typeface="Times New Roman" pitchFamily="18" charset="0"/>
              </a:rPr>
              <a:t>bạo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gần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phân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nửa</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cảnh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bạo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lực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được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chiếu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trong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chương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trình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truyền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hình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phim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ảnh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và</a:t>
            </a:r>
            <a:r>
              <a:rPr lang="en-US" altLang="en-US" sz="4000" dirty="0">
                <a:latin typeface="Times New Roman" pitchFamily="18" charset="0"/>
                <a:sym typeface="Times New Roman" pitchFamily="18" charset="0"/>
              </a:rPr>
              <a:t> video </a:t>
            </a:r>
            <a:r>
              <a:rPr lang="en-US" altLang="en-US" sz="4000" dirty="0" err="1">
                <a:latin typeface="Times New Roman" pitchFamily="18" charset="0"/>
                <a:sym typeface="Times New Roman" pitchFamily="18" charset="0"/>
              </a:rPr>
              <a:t>ca</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nhạc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đều</a:t>
            </a:r>
            <a:r>
              <a:rPr lang="en-US" altLang="en-US" sz="4000" dirty="0">
                <a:latin typeface="Times New Roman" pitchFamily="18" charset="0"/>
                <a:sym typeface="Times New Roman" pitchFamily="18" charset="0"/>
              </a:rPr>
              <a:t> do “</a:t>
            </a:r>
            <a:r>
              <a:rPr lang="en-US" altLang="en-US" sz="4000" dirty="0" err="1">
                <a:latin typeface="Times New Roman" pitchFamily="18" charset="0"/>
                <a:sym typeface="Times New Roman" pitchFamily="18" charset="0"/>
              </a:rPr>
              <a:t>người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tốt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thủ</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vai</a:t>
            </a:r>
            <a:r>
              <a:rPr lang="en-US" altLang="en-US" sz="4000" dirty="0">
                <a:latin typeface="Times New Roman" pitchFamily="18" charset="0"/>
                <a:sym typeface="Times New Roman" pitchFamily="18" charset="0"/>
              </a:rPr>
              <a:t>.</a:t>
            </a:r>
            <a:endParaRPr lang="en-US" sz="4000" dirty="0">
              <a:latin typeface="Times New Roman" pitchFamily="18" charset="0"/>
              <a:sym typeface="Times New Roman" pitchFamily="18" charset="0"/>
            </a:endParaRPr>
          </a:p>
        </p:txBody>
      </p:sp>
    </p:spTree>
    <p:extLst>
      <p:ext uri="{BB962C8B-B14F-4D97-AF65-F5344CB8AC3E}">
        <p14:creationId xmlns="" xmlns:p14="http://schemas.microsoft.com/office/powerpoint/2010/main" val="235449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calcmode="lin" valueType="num">
                                      <p:cBhvr additive="base">
                                        <p:cTn id="12" dur="500" fill="hold"/>
                                        <p:tgtEl>
                                          <p:spTgt spid="7171"/>
                                        </p:tgtEl>
                                        <p:attrNameLst>
                                          <p:attrName>ppt_x</p:attrName>
                                        </p:attrNameLst>
                                      </p:cBhvr>
                                      <p:tavLst>
                                        <p:tav tm="0">
                                          <p:val>
                                            <p:strVal val="#ppt_x"/>
                                          </p:val>
                                        </p:tav>
                                        <p:tav tm="100000">
                                          <p:val>
                                            <p:strVal val="#ppt_x"/>
                                          </p:val>
                                        </p:tav>
                                      </p:tavLst>
                                    </p:anim>
                                    <p:anim calcmode="lin" valueType="num">
                                      <p:cBhvr additive="base">
                                        <p:cTn id="13"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noChangeArrowheads="1"/>
          </p:cNvSpPr>
          <p:nvPr/>
        </p:nvSpPr>
        <p:spPr bwMode="auto">
          <a:xfrm>
            <a:off x="609600" y="1481138"/>
            <a:ext cx="10972800" cy="45259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342900" indent="-342900">
              <a:spcBef>
                <a:spcPct val="20000"/>
              </a:spcBef>
              <a:buFontTx/>
              <a:buChar char="•"/>
            </a:pPr>
            <a:endParaRPr lang="en-US" sz="3200"/>
          </a:p>
        </p:txBody>
      </p:sp>
      <p:sp>
        <p:nvSpPr>
          <p:cNvPr id="8195" name="Title 1"/>
          <p:cNvSpPr>
            <a:spLocks noGrp="1" noChangeArrowheads="1"/>
          </p:cNvSpPr>
          <p:nvPr>
            <p:ph type="title" idx="429496729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8196" name="Picture 2" descr="D:\downloads\Documents\tet pic\buidoi.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327084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fltVal val="0"/>
                                          </p:val>
                                        </p:tav>
                                        <p:tav tm="100000">
                                          <p:val>
                                            <p:strVal val="#ppt_w"/>
                                          </p:val>
                                        </p:tav>
                                      </p:tavLst>
                                    </p:anim>
                                    <p:anim calcmode="lin" valueType="num">
                                      <p:cBhvr>
                                        <p:cTn id="8" dur="1000" fill="hold"/>
                                        <p:tgtEl>
                                          <p:spTgt spid="8196"/>
                                        </p:tgtEl>
                                        <p:attrNameLst>
                                          <p:attrName>ppt_h</p:attrName>
                                        </p:attrNameLst>
                                      </p:cBhvr>
                                      <p:tavLst>
                                        <p:tav tm="0">
                                          <p:val>
                                            <p:fltVal val="0"/>
                                          </p:val>
                                        </p:tav>
                                        <p:tav tm="100000">
                                          <p:val>
                                            <p:strVal val="#ppt_h"/>
                                          </p:val>
                                        </p:tav>
                                      </p:tavLst>
                                    </p:anim>
                                    <p:anim calcmode="lin" valueType="num">
                                      <p:cBhvr>
                                        <p:cTn id="9" dur="1000" fill="hold"/>
                                        <p:tgtEl>
                                          <p:spTgt spid="8196"/>
                                        </p:tgtEl>
                                        <p:attrNameLst>
                                          <p:attrName>style.rotation</p:attrName>
                                        </p:attrNameLst>
                                      </p:cBhvr>
                                      <p:tavLst>
                                        <p:tav tm="0">
                                          <p:val>
                                            <p:fltVal val="90"/>
                                          </p:val>
                                        </p:tav>
                                        <p:tav tm="100000">
                                          <p:val>
                                            <p:fltVal val="0"/>
                                          </p:val>
                                        </p:tav>
                                      </p:tavLst>
                                    </p:anim>
                                    <p:animEffect transition="in" filter="fade">
                                      <p:cBhvr>
                                        <p:cTn id="10" dur="1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noChangeArrowheads="1"/>
          </p:cNvSpPr>
          <p:nvPr>
            <p:ph type="title" idx="4294967295"/>
          </p:nvPr>
        </p:nvSpPr>
        <p:spPr>
          <a:xfrm>
            <a:off x="838200" y="365125"/>
            <a:ext cx="10515600" cy="1013299"/>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normAutofit/>
          </a:bodyPr>
          <a:lstStyle/>
          <a:p>
            <a:pPr algn="ctr"/>
            <a:r>
              <a:rPr lang="en-US" altLang="zh-CN" sz="6000" b="1" dirty="0" err="1">
                <a:solidFill>
                  <a:srgbClr val="C00000"/>
                </a:solidFill>
                <a:latin typeface="Times New Roman" pitchFamily="18" charset="0"/>
                <a:sym typeface="Times New Roman" pitchFamily="18" charset="0"/>
              </a:rPr>
              <a:t>Mê</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đắm</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trong</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bạo</a:t>
            </a:r>
            <a:r>
              <a:rPr lang="en-US" altLang="zh-CN" sz="6000" b="1" dirty="0">
                <a:solidFill>
                  <a:srgbClr val="C00000"/>
                </a:solidFill>
                <a:latin typeface="Times New Roman" pitchFamily="18" charset="0"/>
                <a:sym typeface="Times New Roman" pitchFamily="18" charset="0"/>
              </a:rPr>
              <a:t> </a:t>
            </a:r>
            <a:r>
              <a:rPr lang="en-US" altLang="zh-CN" sz="6000" b="1" dirty="0" err="1" smtClean="0">
                <a:solidFill>
                  <a:srgbClr val="C00000"/>
                </a:solidFill>
                <a:latin typeface="Times New Roman" pitchFamily="18" charset="0"/>
                <a:sym typeface="Times New Roman" pitchFamily="18" charset="0"/>
              </a:rPr>
              <a:t>lực</a:t>
            </a:r>
            <a:r>
              <a:rPr lang="en-US" altLang="zh-CN" sz="6000" b="1" dirty="0" smtClean="0">
                <a:solidFill>
                  <a:srgbClr val="C00000"/>
                </a:solidFill>
                <a:latin typeface="Times New Roman" pitchFamily="18" charset="0"/>
                <a:sym typeface="Times New Roman" pitchFamily="18" charset="0"/>
              </a:rPr>
              <a:t>:</a:t>
            </a:r>
            <a:endParaRPr lang="en-US" altLang="zh-CN" sz="6000" dirty="0">
              <a:latin typeface="Times New Roman" pitchFamily="18" charset="0"/>
              <a:sym typeface="Times New Roman" pitchFamily="18" charset="0"/>
            </a:endParaRPr>
          </a:p>
        </p:txBody>
      </p:sp>
      <p:sp>
        <p:nvSpPr>
          <p:cNvPr id="9219" name="Rectangle 4"/>
          <p:cNvSpPr>
            <a:spLocks noChangeArrowheads="1"/>
          </p:cNvSpPr>
          <p:nvPr/>
        </p:nvSpPr>
        <p:spPr bwMode="auto">
          <a:xfrm>
            <a:off x="-21168" y="1276350"/>
            <a:ext cx="12213167" cy="70788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pPr algn="ctr"/>
            <a:r>
              <a:rPr lang="en-US" sz="4000" b="1" dirty="0">
                <a:solidFill>
                  <a:srgbClr val="C00000"/>
                </a:solidFill>
                <a:latin typeface="Times New Roman" pitchFamily="18" charset="0"/>
                <a:sym typeface="Times New Roman" pitchFamily="18" charset="0"/>
              </a:rPr>
              <a:t>  </a:t>
            </a:r>
            <a:r>
              <a:rPr lang="en-US" sz="4000" b="1" dirty="0" smtClean="0">
                <a:solidFill>
                  <a:srgbClr val="C00000"/>
                </a:solidFill>
                <a:latin typeface="Times New Roman" pitchFamily="18" charset="0"/>
                <a:sym typeface="Times New Roman" pitchFamily="18" charset="0"/>
              </a:rPr>
              <a:t>    </a:t>
            </a:r>
            <a:r>
              <a:rPr lang="en-US" sz="4000" b="1" dirty="0" smtClean="0">
                <a:solidFill>
                  <a:srgbClr val="FF0000"/>
                </a:solidFill>
                <a:latin typeface="Times New Roman" pitchFamily="18" charset="0"/>
                <a:sym typeface="Times New Roman" pitchFamily="18" charset="0"/>
              </a:rPr>
              <a:t>Tin </a:t>
            </a:r>
            <a:r>
              <a:rPr lang="en-US" sz="4000" b="1" dirty="0" err="1">
                <a:solidFill>
                  <a:srgbClr val="FF0000"/>
                </a:solidFill>
                <a:latin typeface="Times New Roman" pitchFamily="18" charset="0"/>
                <a:sym typeface="Times New Roman" pitchFamily="18" charset="0"/>
              </a:rPr>
              <a:t>tức</a:t>
            </a:r>
            <a:r>
              <a:rPr lang="en-US" sz="4000" b="1" dirty="0">
                <a:solidFill>
                  <a:srgbClr val="FF0000"/>
                </a:solidFill>
                <a:latin typeface="Times New Roman" pitchFamily="18" charset="0"/>
                <a:sym typeface="Times New Roman" pitchFamily="18" charset="0"/>
              </a:rPr>
              <a:t> </a:t>
            </a:r>
            <a:r>
              <a:rPr lang="en-US" altLang="en-US" sz="4000" b="1" dirty="0">
                <a:solidFill>
                  <a:srgbClr val="FF0000"/>
                </a:solidFill>
                <a:latin typeface="Times New Roman" pitchFamily="18" charset="0"/>
                <a:sym typeface="Times New Roman" pitchFamily="18" charset="0"/>
              </a:rPr>
              <a:t>:</a:t>
            </a:r>
            <a:endParaRPr lang="en-US" sz="4000" dirty="0">
              <a:solidFill>
                <a:srgbClr val="FF0000"/>
              </a:solidFill>
              <a:latin typeface="Times New Roman" pitchFamily="18" charset="0"/>
              <a:sym typeface="Times New Roman" pitchFamily="18" charset="0"/>
            </a:endParaRPr>
          </a:p>
        </p:txBody>
      </p:sp>
      <p:sp>
        <p:nvSpPr>
          <p:cNvPr id="9220" name="Rectangle 2"/>
          <p:cNvSpPr>
            <a:spLocks noChangeArrowheads="1"/>
          </p:cNvSpPr>
          <p:nvPr/>
        </p:nvSpPr>
        <p:spPr bwMode="auto">
          <a:xfrm>
            <a:off x="175904" y="2177955"/>
            <a:ext cx="11785600" cy="378565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pPr algn="just"/>
            <a:r>
              <a:rPr lang="en-US" altLang="en-US" sz="36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Phương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châm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của</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người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chịu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trách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nhiệm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nội</a:t>
            </a:r>
            <a:r>
              <a:rPr lang="en-US" altLang="en-US" sz="4000" dirty="0">
                <a:latin typeface="Times New Roman" pitchFamily="18" charset="0"/>
                <a:sym typeface="Times New Roman" pitchFamily="18" charset="0"/>
              </a:rPr>
              <a:t> dung </a:t>
            </a:r>
            <a:r>
              <a:rPr lang="en-US" altLang="en-US" sz="4000" dirty="0" err="1">
                <a:latin typeface="Times New Roman" pitchFamily="18" charset="0"/>
                <a:sym typeface="Times New Roman" pitchFamily="18" charset="0"/>
              </a:rPr>
              <a:t>các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bản</a:t>
            </a:r>
            <a:r>
              <a:rPr lang="en-US" altLang="en-US" sz="4000" dirty="0">
                <a:latin typeface="Times New Roman" pitchFamily="18" charset="0"/>
                <a:sym typeface="Times New Roman" pitchFamily="18" charset="0"/>
              </a:rPr>
              <a:t> tin </a:t>
            </a:r>
            <a:r>
              <a:rPr lang="en-US" altLang="en-US" sz="4000" dirty="0" err="1">
                <a:latin typeface="Times New Roman" pitchFamily="18" charset="0"/>
                <a:sym typeface="Times New Roman" pitchFamily="18" charset="0"/>
              </a:rPr>
              <a:t>trên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đài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truyền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hình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đổ</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máu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có</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nhiều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khán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giả</a:t>
            </a:r>
            <a:r>
              <a:rPr lang="en-US" altLang="en-US" sz="4000" dirty="0">
                <a:latin typeface="Times New Roman" pitchFamily="18" charset="0"/>
                <a:sym typeface="Times New Roman" pitchFamily="18" charset="0"/>
              </a:rPr>
              <a:t>”. Tin </a:t>
            </a:r>
            <a:r>
              <a:rPr lang="en-US" altLang="en-US" sz="4000" dirty="0" err="1">
                <a:latin typeface="Times New Roman" pitchFamily="18" charset="0"/>
                <a:sym typeface="Times New Roman" pitchFamily="18" charset="0"/>
              </a:rPr>
              <a:t>tức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ngành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thương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mại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khổng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lồ</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Nhiều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phóng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viên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biết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rằng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bạo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lực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hút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người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xem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người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xem</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càng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nhiều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thì</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càng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thu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hút</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các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quảng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cáo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tức</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nhà</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tài</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trợ</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cho</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chương</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trình</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truyền</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hình</a:t>
            </a:r>
            <a:r>
              <a:rPr lang="en-US" altLang="en-US" sz="4000" dirty="0">
                <a:latin typeface="Times New Roman" pitchFamily="18" charset="0"/>
                <a:sym typeface="Times New Roman" pitchFamily="18" charset="0"/>
              </a:rPr>
              <a:t> ở </a:t>
            </a:r>
            <a:r>
              <a:rPr lang="en-US" altLang="en-US" sz="4000" dirty="0" err="1">
                <a:latin typeface="Times New Roman" pitchFamily="18" charset="0"/>
                <a:sym typeface="Times New Roman" pitchFamily="18" charset="0"/>
              </a:rPr>
              <a:t>nhiều</a:t>
            </a:r>
            <a:r>
              <a:rPr lang="en-US" altLang="en-US" sz="4000" dirty="0">
                <a:latin typeface="Times New Roman" pitchFamily="18" charset="0"/>
                <a:sym typeface="Times New Roman" pitchFamily="18" charset="0"/>
              </a:rPr>
              <a:t> </a:t>
            </a:r>
            <a:r>
              <a:rPr lang="en-US" altLang="en-US" sz="4000" dirty="0" err="1">
                <a:latin typeface="Times New Roman" pitchFamily="18" charset="0"/>
                <a:sym typeface="Times New Roman" pitchFamily="18" charset="0"/>
              </a:rPr>
              <a:t>nước</a:t>
            </a:r>
            <a:r>
              <a:rPr lang="en-US" altLang="en-US" sz="4000" dirty="0">
                <a:latin typeface="Times New Roman" pitchFamily="18" charset="0"/>
                <a:sym typeface="Times New Roman" pitchFamily="18" charset="0"/>
              </a:rPr>
              <a:t>.</a:t>
            </a:r>
            <a:endParaRPr lang="en-US" sz="4000" dirty="0">
              <a:latin typeface="Times New Roman" pitchFamily="18" charset="0"/>
              <a:sym typeface="Times New Roman" pitchFamily="18" charset="0"/>
            </a:endParaRPr>
          </a:p>
        </p:txBody>
      </p:sp>
    </p:spTree>
    <p:extLst>
      <p:ext uri="{BB962C8B-B14F-4D97-AF65-F5344CB8AC3E}">
        <p14:creationId xmlns="" xmlns:p14="http://schemas.microsoft.com/office/powerpoint/2010/main" val="2419694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1" nodeType="clickEffect">
                                  <p:stCondLst>
                                    <p:cond delay="0"/>
                                  </p:stCondLst>
                                  <p:iterate type="lt">
                                    <p:tmPct val="0"/>
                                  </p:iterate>
                                  <p:childTnLst>
                                    <p:set>
                                      <p:cBhvr>
                                        <p:cTn id="12" dur="1" fill="hold">
                                          <p:stCondLst>
                                            <p:cond delay="0"/>
                                          </p:stCondLst>
                                        </p:cTn>
                                        <p:tgtEl>
                                          <p:spTgt spid="9219"/>
                                        </p:tgtEl>
                                        <p:attrNameLst>
                                          <p:attrName>style.visibility</p:attrName>
                                        </p:attrNameLst>
                                      </p:cBhvr>
                                      <p:to>
                                        <p:strVal val="visible"/>
                                      </p:to>
                                    </p:set>
                                    <p:animEffect transition="in" filter="diamond(in)">
                                      <p:cBhvr>
                                        <p:cTn id="13" dur="2000"/>
                                        <p:tgtEl>
                                          <p:spTgt spid="9219"/>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1" nodeType="clickEffect">
                                  <p:stCondLst>
                                    <p:cond delay="0"/>
                                  </p:stCondLst>
                                  <p:iterate type="lt">
                                    <p:tmPct val="0"/>
                                  </p:iterate>
                                  <p:childTnLst>
                                    <p:set>
                                      <p:cBhvr>
                                        <p:cTn id="17" dur="1" fill="hold">
                                          <p:stCondLst>
                                            <p:cond delay="0"/>
                                          </p:stCondLst>
                                        </p:cTn>
                                        <p:tgtEl>
                                          <p:spTgt spid="9220"/>
                                        </p:tgtEl>
                                        <p:attrNameLst>
                                          <p:attrName>style.visibility</p:attrName>
                                        </p:attrNameLst>
                                      </p:cBhvr>
                                      <p:to>
                                        <p:strVal val="visible"/>
                                      </p:to>
                                    </p:set>
                                    <p:animEffect transition="in" filter="box(in)">
                                      <p:cBhvr>
                                        <p:cTn id="18"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1"/>
      <p:bldP spid="9220"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noChangeArrowheads="1"/>
          </p:cNvSpPr>
          <p:nvPr>
            <p:ph type="title" idx="4294967295"/>
          </p:nvPr>
        </p:nvSpPr>
        <p:spPr>
          <a:xfrm>
            <a:off x="838200" y="337625"/>
            <a:ext cx="10515600" cy="132556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normAutofit/>
          </a:bodyPr>
          <a:lstStyle/>
          <a:p>
            <a:pPr algn="ctr"/>
            <a:r>
              <a:rPr lang="en-US" altLang="zh-CN" sz="6000" b="1" dirty="0" err="1">
                <a:solidFill>
                  <a:srgbClr val="C00000"/>
                </a:solidFill>
                <a:latin typeface="Times New Roman" pitchFamily="18" charset="0"/>
                <a:sym typeface="Times New Roman" pitchFamily="18" charset="0"/>
              </a:rPr>
              <a:t>Mê</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đắm</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trong</a:t>
            </a:r>
            <a:r>
              <a:rPr lang="en-US" altLang="zh-CN" sz="6000" b="1" dirty="0">
                <a:solidFill>
                  <a:srgbClr val="C00000"/>
                </a:solidFill>
                <a:latin typeface="Times New Roman" pitchFamily="18" charset="0"/>
                <a:sym typeface="Times New Roman" pitchFamily="18" charset="0"/>
              </a:rPr>
              <a:t> </a:t>
            </a:r>
            <a:r>
              <a:rPr lang="en-US" altLang="zh-CN" sz="6000" b="1" dirty="0" err="1">
                <a:solidFill>
                  <a:srgbClr val="C00000"/>
                </a:solidFill>
                <a:latin typeface="Times New Roman" pitchFamily="18" charset="0"/>
                <a:sym typeface="Times New Roman" pitchFamily="18" charset="0"/>
              </a:rPr>
              <a:t>bạo</a:t>
            </a:r>
            <a:r>
              <a:rPr lang="en-US" altLang="zh-CN" sz="6000" b="1" dirty="0">
                <a:solidFill>
                  <a:srgbClr val="C00000"/>
                </a:solidFill>
                <a:latin typeface="Times New Roman" pitchFamily="18" charset="0"/>
                <a:sym typeface="Times New Roman" pitchFamily="18" charset="0"/>
              </a:rPr>
              <a:t> </a:t>
            </a:r>
            <a:r>
              <a:rPr lang="en-US" altLang="zh-CN" sz="6000" b="1" dirty="0" err="1" smtClean="0">
                <a:solidFill>
                  <a:srgbClr val="C00000"/>
                </a:solidFill>
                <a:latin typeface="Times New Roman" pitchFamily="18" charset="0"/>
                <a:sym typeface="Times New Roman" pitchFamily="18" charset="0"/>
              </a:rPr>
              <a:t>lực</a:t>
            </a:r>
            <a:r>
              <a:rPr lang="en-US" altLang="zh-CN" sz="6000" b="1" dirty="0" smtClean="0">
                <a:solidFill>
                  <a:srgbClr val="C00000"/>
                </a:solidFill>
                <a:latin typeface="Times New Roman" pitchFamily="18" charset="0"/>
                <a:sym typeface="Times New Roman" pitchFamily="18" charset="0"/>
              </a:rPr>
              <a:t>:</a:t>
            </a:r>
            <a:endParaRPr lang="en-US" altLang="zh-CN" sz="6000" dirty="0">
              <a:latin typeface="Times New Roman" pitchFamily="18" charset="0"/>
              <a:sym typeface="Times New Roman" pitchFamily="18" charset="0"/>
            </a:endParaRPr>
          </a:p>
        </p:txBody>
      </p:sp>
      <p:sp>
        <p:nvSpPr>
          <p:cNvPr id="10243" name="Rectangle 3"/>
          <p:cNvSpPr>
            <a:spLocks noChangeArrowheads="1"/>
          </p:cNvSpPr>
          <p:nvPr/>
        </p:nvSpPr>
        <p:spPr bwMode="auto">
          <a:xfrm>
            <a:off x="464233" y="2585154"/>
            <a:ext cx="11324493" cy="44627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r>
              <a:rPr lang="en-US" altLang="en-US" sz="36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Những</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hình</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ảnh</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hư</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cấu</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và</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hình</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thật</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về</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việc</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tra</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tấn</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chặt</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tay</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chân</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làm</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cơ</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thể</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biến</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dạng</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và</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giết</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người</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đều</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có</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trên</a:t>
            </a:r>
            <a:r>
              <a:rPr lang="en-US" altLang="en-US" sz="3200" b="1" dirty="0">
                <a:solidFill>
                  <a:srgbClr val="16515F"/>
                </a:solidFill>
                <a:latin typeface="Times New Roman" pitchFamily="18" charset="0"/>
                <a:sym typeface="Times New Roman" pitchFamily="18" charset="0"/>
              </a:rPr>
              <a:t> Internet. </a:t>
            </a:r>
            <a:r>
              <a:rPr lang="en-US" altLang="en-US" sz="3200" b="1" dirty="0" err="1">
                <a:solidFill>
                  <a:srgbClr val="16515F"/>
                </a:solidFill>
                <a:latin typeface="Times New Roman" pitchFamily="18" charset="0"/>
                <a:sym typeface="Times New Roman" pitchFamily="18" charset="0"/>
              </a:rPr>
              <a:t>Nhiều</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trẻ</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em</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vào</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các</a:t>
            </a:r>
            <a:r>
              <a:rPr lang="en-US" altLang="en-US" sz="3200" b="1" dirty="0">
                <a:solidFill>
                  <a:srgbClr val="16515F"/>
                </a:solidFill>
                <a:latin typeface="Times New Roman" pitchFamily="18" charset="0"/>
                <a:sym typeface="Times New Roman" pitchFamily="18" charset="0"/>
              </a:rPr>
              <a:t> </a:t>
            </a:r>
            <a:r>
              <a:rPr lang="en-US" altLang="en-US" sz="3200" b="1" dirty="0" err="1">
                <a:solidFill>
                  <a:srgbClr val="16515F"/>
                </a:solidFill>
                <a:latin typeface="Times New Roman" pitchFamily="18" charset="0"/>
                <a:sym typeface="Times New Roman" pitchFamily="18" charset="0"/>
              </a:rPr>
              <a:t>trang</a:t>
            </a:r>
            <a:r>
              <a:rPr lang="en-US" altLang="en-US" sz="3200" b="1" dirty="0">
                <a:solidFill>
                  <a:srgbClr val="16515F"/>
                </a:solidFill>
                <a:latin typeface="Times New Roman" pitchFamily="18" charset="0"/>
                <a:sym typeface="Times New Roman" pitchFamily="18" charset="0"/>
              </a:rPr>
              <a:t> web </a:t>
            </a:r>
            <a:r>
              <a:rPr lang="en-US" altLang="en-US" sz="3200" b="1" dirty="0" err="1">
                <a:solidFill>
                  <a:srgbClr val="16515F"/>
                </a:solidFill>
                <a:latin typeface="Times New Roman" pitchFamily="18" charset="0"/>
                <a:sym typeface="Times New Roman" pitchFamily="18" charset="0"/>
              </a:rPr>
              <a:t>này</a:t>
            </a:r>
            <a:r>
              <a:rPr lang="en-US" altLang="en-US" sz="3200" b="1" dirty="0">
                <a:solidFill>
                  <a:srgbClr val="16515F"/>
                </a:solidFill>
                <a:latin typeface="Times New Roman" pitchFamily="18" charset="0"/>
                <a:sym typeface="Times New Roman" pitchFamily="18" charset="0"/>
              </a:rPr>
              <a:t>.</a:t>
            </a:r>
            <a:r>
              <a:rPr lang="en-US" sz="3200" b="1" dirty="0">
                <a:solidFill>
                  <a:srgbClr val="16515F"/>
                </a:solidFill>
                <a:latin typeface="Times New Roman" pitchFamily="18" charset="0"/>
                <a:sym typeface="Times New Roman" pitchFamily="18" charset="0"/>
              </a:rPr>
              <a:t> </a:t>
            </a:r>
            <a:r>
              <a:rPr lang="en-US" sz="3200" b="1" dirty="0" err="1">
                <a:solidFill>
                  <a:srgbClr val="16515F"/>
                </a:solidFill>
                <a:latin typeface="Times New Roman" pitchFamily="18" charset="0"/>
                <a:sym typeface="Times New Roman" pitchFamily="18" charset="0"/>
              </a:rPr>
              <a:t>Vd</a:t>
            </a:r>
            <a:r>
              <a:rPr lang="en-US" sz="3200" b="1" dirty="0">
                <a:solidFill>
                  <a:srgbClr val="16515F"/>
                </a:solidFill>
                <a:latin typeface="Times New Roman" pitchFamily="18" charset="0"/>
                <a:sym typeface="Times New Roman" pitchFamily="18" charset="0"/>
              </a:rPr>
              <a:t>: video </a:t>
            </a:r>
            <a:r>
              <a:rPr lang="en-US" sz="3200" b="1" dirty="0" err="1">
                <a:solidFill>
                  <a:srgbClr val="16515F"/>
                </a:solidFill>
                <a:latin typeface="Times New Roman" pitchFamily="18" charset="0"/>
                <a:sym typeface="Times New Roman" pitchFamily="18" charset="0"/>
              </a:rPr>
              <a:t>đánh</a:t>
            </a:r>
            <a:r>
              <a:rPr lang="en-US" sz="3200" b="1" dirty="0">
                <a:solidFill>
                  <a:srgbClr val="16515F"/>
                </a:solidFill>
                <a:latin typeface="Times New Roman" pitchFamily="18" charset="0"/>
                <a:sym typeface="Times New Roman" pitchFamily="18" charset="0"/>
              </a:rPr>
              <a:t> </a:t>
            </a:r>
            <a:r>
              <a:rPr lang="en-US" sz="3200" b="1" dirty="0" err="1">
                <a:solidFill>
                  <a:srgbClr val="16515F"/>
                </a:solidFill>
                <a:latin typeface="Times New Roman" pitchFamily="18" charset="0"/>
                <a:sym typeface="Times New Roman" pitchFamily="18" charset="0"/>
              </a:rPr>
              <a:t>nhau</a:t>
            </a:r>
            <a:r>
              <a:rPr lang="en-US" sz="3200" b="1" dirty="0">
                <a:solidFill>
                  <a:srgbClr val="16515F"/>
                </a:solidFill>
                <a:latin typeface="Times New Roman" pitchFamily="18" charset="0"/>
                <a:sym typeface="Times New Roman" pitchFamily="18" charset="0"/>
              </a:rPr>
              <a:t> </a:t>
            </a:r>
            <a:r>
              <a:rPr lang="en-US" sz="3200" b="1" dirty="0" err="1">
                <a:solidFill>
                  <a:srgbClr val="16515F"/>
                </a:solidFill>
                <a:latin typeface="Times New Roman" pitchFamily="18" charset="0"/>
                <a:sym typeface="Times New Roman" pitchFamily="18" charset="0"/>
              </a:rPr>
              <a:t>trong</a:t>
            </a:r>
            <a:r>
              <a:rPr lang="en-US" sz="3200" b="1" dirty="0">
                <a:solidFill>
                  <a:srgbClr val="16515F"/>
                </a:solidFill>
                <a:latin typeface="Times New Roman" pitchFamily="18" charset="0"/>
                <a:sym typeface="Times New Roman" pitchFamily="18" charset="0"/>
              </a:rPr>
              <a:t> </a:t>
            </a:r>
            <a:r>
              <a:rPr lang="en-US" sz="3200" b="1" dirty="0" err="1" smtClean="0">
                <a:solidFill>
                  <a:srgbClr val="16515F"/>
                </a:solidFill>
                <a:latin typeface="Times New Roman" pitchFamily="18" charset="0"/>
                <a:sym typeface="Times New Roman" pitchFamily="18" charset="0"/>
              </a:rPr>
              <a:t>YOUTUBE.COM,trang</a:t>
            </a:r>
            <a:r>
              <a:rPr lang="en-US" sz="3200" b="1" dirty="0" smtClean="0">
                <a:solidFill>
                  <a:srgbClr val="16515F"/>
                </a:solidFill>
                <a:latin typeface="Times New Roman" pitchFamily="18" charset="0"/>
                <a:sym typeface="Times New Roman" pitchFamily="18" charset="0"/>
              </a:rPr>
              <a:t>  </a:t>
            </a:r>
            <a:r>
              <a:rPr lang="en-US" sz="3200" b="1" dirty="0" err="1" smtClean="0">
                <a:solidFill>
                  <a:srgbClr val="16515F"/>
                </a:solidFill>
                <a:latin typeface="Times New Roman" pitchFamily="18" charset="0"/>
                <a:sym typeface="Times New Roman" pitchFamily="18" charset="0"/>
              </a:rPr>
              <a:t>pháp</a:t>
            </a:r>
            <a:r>
              <a:rPr lang="en-US" sz="3200" b="1" dirty="0" smtClean="0">
                <a:solidFill>
                  <a:srgbClr val="16515F"/>
                </a:solidFill>
                <a:latin typeface="Times New Roman" pitchFamily="18" charset="0"/>
                <a:sym typeface="Times New Roman" pitchFamily="18" charset="0"/>
              </a:rPr>
              <a:t> </a:t>
            </a:r>
            <a:r>
              <a:rPr lang="en-US" sz="3200" b="1" dirty="0" err="1">
                <a:solidFill>
                  <a:srgbClr val="16515F"/>
                </a:solidFill>
                <a:latin typeface="Times New Roman" pitchFamily="18" charset="0"/>
                <a:sym typeface="Times New Roman" pitchFamily="18" charset="0"/>
              </a:rPr>
              <a:t>luật</a:t>
            </a:r>
            <a:r>
              <a:rPr lang="en-US" sz="3200" b="1" dirty="0">
                <a:solidFill>
                  <a:srgbClr val="16515F"/>
                </a:solidFill>
                <a:latin typeface="Times New Roman" pitchFamily="18" charset="0"/>
                <a:sym typeface="Times New Roman" pitchFamily="18" charset="0"/>
              </a:rPr>
              <a:t>, ANNINH.VN, 24H.COM.VN….</a:t>
            </a:r>
            <a:endParaRPr lang="en-US" altLang="en-US" sz="3200" b="1" dirty="0">
              <a:solidFill>
                <a:srgbClr val="16515F"/>
              </a:solidFill>
              <a:latin typeface="Times New Roman" pitchFamily="18" charset="0"/>
              <a:sym typeface="Times New Roman" pitchFamily="18" charset="0"/>
            </a:endParaRPr>
          </a:p>
          <a:p>
            <a:pPr algn="just"/>
            <a:endParaRPr lang="en-US" altLang="en-US" sz="4800" b="1" dirty="0">
              <a:solidFill>
                <a:srgbClr val="16515F"/>
              </a:solidFill>
              <a:latin typeface="Times New Roman" pitchFamily="18" charset="0"/>
              <a:sym typeface="Times New Roman" pitchFamily="18" charset="0"/>
            </a:endParaRPr>
          </a:p>
          <a:p>
            <a:pPr algn="just"/>
            <a:endParaRPr lang="en-US" altLang="en-US" sz="3600" b="1" dirty="0">
              <a:solidFill>
                <a:srgbClr val="16515F"/>
              </a:solidFill>
              <a:latin typeface="Times New Roman" pitchFamily="18" charset="0"/>
              <a:sym typeface="Times New Roman" pitchFamily="18" charset="0"/>
            </a:endParaRPr>
          </a:p>
          <a:p>
            <a:pPr algn="just"/>
            <a:endParaRPr lang="en-US" altLang="en-US" sz="3600" b="1" dirty="0">
              <a:solidFill>
                <a:srgbClr val="16515F"/>
              </a:solidFill>
              <a:latin typeface="Times New Roman" pitchFamily="18" charset="0"/>
              <a:sym typeface="Times New Roman" pitchFamily="18" charset="0"/>
            </a:endParaRPr>
          </a:p>
        </p:txBody>
      </p:sp>
      <p:sp>
        <p:nvSpPr>
          <p:cNvPr id="10244" name="Rectangle 4"/>
          <p:cNvSpPr>
            <a:spLocks noChangeArrowheads="1"/>
          </p:cNvSpPr>
          <p:nvPr/>
        </p:nvSpPr>
        <p:spPr bwMode="auto">
          <a:xfrm>
            <a:off x="-21166" y="1599908"/>
            <a:ext cx="12213166" cy="70788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a:spAutoFit/>
          </a:bodyPr>
          <a:lstStyle/>
          <a:p>
            <a:pPr algn="ctr"/>
            <a:r>
              <a:rPr lang="en-US" sz="4000" b="1" dirty="0">
                <a:solidFill>
                  <a:srgbClr val="FF0000"/>
                </a:solidFill>
                <a:latin typeface="Times New Roman" pitchFamily="18" charset="0"/>
                <a:sym typeface="Times New Roman" pitchFamily="18" charset="0"/>
              </a:rPr>
              <a:t>  </a:t>
            </a:r>
            <a:r>
              <a:rPr lang="en-US" altLang="en-US" sz="4000" b="1" dirty="0" err="1">
                <a:solidFill>
                  <a:srgbClr val="FF0000"/>
                </a:solidFill>
                <a:latin typeface="Times New Roman" pitchFamily="18" charset="0"/>
                <a:sym typeface="Times New Roman" pitchFamily="18" charset="0"/>
              </a:rPr>
              <a:t>Trang</a:t>
            </a:r>
            <a:r>
              <a:rPr lang="en-US" altLang="en-US" sz="4000" b="1" dirty="0">
                <a:solidFill>
                  <a:srgbClr val="FF0000"/>
                </a:solidFill>
                <a:latin typeface="Times New Roman" pitchFamily="18" charset="0"/>
                <a:sym typeface="Times New Roman" pitchFamily="18" charset="0"/>
              </a:rPr>
              <a:t> Web:</a:t>
            </a:r>
            <a:endParaRPr lang="en-US" sz="4000" dirty="0">
              <a:solidFill>
                <a:srgbClr val="FF0000"/>
              </a:solidFill>
              <a:latin typeface="Times New Roman" pitchFamily="18" charset="0"/>
              <a:sym typeface="Times New Roman" pitchFamily="18" charset="0"/>
            </a:endParaRPr>
          </a:p>
        </p:txBody>
      </p:sp>
    </p:spTree>
    <p:extLst>
      <p:ext uri="{BB962C8B-B14F-4D97-AF65-F5344CB8AC3E}">
        <p14:creationId xmlns="" xmlns:p14="http://schemas.microsoft.com/office/powerpoint/2010/main" val="260611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fade">
                                      <p:cBhvr>
                                        <p:cTn id="13" dur="1000"/>
                                        <p:tgtEl>
                                          <p:spTgt spid="10244"/>
                                        </p:tgtEl>
                                      </p:cBhvr>
                                    </p:animEffect>
                                    <p:anim calcmode="lin" valueType="num">
                                      <p:cBhvr>
                                        <p:cTn id="14" dur="1000" fill="hold"/>
                                        <p:tgtEl>
                                          <p:spTgt spid="10244"/>
                                        </p:tgtEl>
                                        <p:attrNameLst>
                                          <p:attrName>ppt_x</p:attrName>
                                        </p:attrNameLst>
                                      </p:cBhvr>
                                      <p:tavLst>
                                        <p:tav tm="0">
                                          <p:val>
                                            <p:strVal val="#ppt_x"/>
                                          </p:val>
                                        </p:tav>
                                        <p:tav tm="100000">
                                          <p:val>
                                            <p:strVal val="#ppt_x"/>
                                          </p:val>
                                        </p:tav>
                                      </p:tavLst>
                                    </p:anim>
                                    <p:anim calcmode="lin" valueType="num">
                                      <p:cBhvr>
                                        <p:cTn id="15" dur="900" decel="100000" fill="hold"/>
                                        <p:tgtEl>
                                          <p:spTgt spid="1024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244"/>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0243"/>
                                        </p:tgtEl>
                                        <p:attrNameLst>
                                          <p:attrName>style.visibility</p:attrName>
                                        </p:attrNameLst>
                                      </p:cBhvr>
                                      <p:to>
                                        <p:strVal val="visible"/>
                                      </p:to>
                                    </p:set>
                                    <p:animEffect transition="in" filter="box(in)">
                                      <p:cBhvr>
                                        <p:cTn id="21"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p:bldP spid="1024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noChangeArrowheads="1"/>
          </p:cNvSpPr>
          <p:nvPr/>
        </p:nvSpPr>
        <p:spPr bwMode="auto">
          <a:xfrm>
            <a:off x="609600" y="1481138"/>
            <a:ext cx="10972800" cy="45259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342900" indent="-342900">
              <a:spcBef>
                <a:spcPct val="20000"/>
              </a:spcBef>
              <a:buFontTx/>
              <a:buChar char="•"/>
            </a:pPr>
            <a:endParaRPr lang="en-US" sz="3200"/>
          </a:p>
        </p:txBody>
      </p:sp>
      <p:sp>
        <p:nvSpPr>
          <p:cNvPr id="11267" name="Title 1"/>
          <p:cNvSpPr>
            <a:spLocks noGrp="1" noChangeArrowheads="1"/>
          </p:cNvSpPr>
          <p:nvPr>
            <p:ph type="title" idx="429496729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en-US"/>
          </a:p>
        </p:txBody>
      </p:sp>
      <p:pic>
        <p:nvPicPr>
          <p:cNvPr id="1126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l="11858" t="7375" r="28003" b="10510"/>
          <a:stretch>
            <a:fillRect/>
          </a:stretch>
        </p:blipFill>
        <p:spPr bwMode="auto">
          <a:xfrm>
            <a:off x="0" y="1"/>
            <a:ext cx="12192000" cy="685006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1674474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1268"/>
                                        </p:tgtEl>
                                        <p:attrNameLst>
                                          <p:attrName>style.visibility</p:attrName>
                                        </p:attrNameLst>
                                      </p:cBhvr>
                                      <p:to>
                                        <p:strVal val="visible"/>
                                      </p:to>
                                    </p:set>
                                    <p:anim calcmode="lin" valueType="num">
                                      <p:cBhvr>
                                        <p:cTn id="7" dur="1000" fill="hold"/>
                                        <p:tgtEl>
                                          <p:spTgt spid="11268"/>
                                        </p:tgtEl>
                                        <p:attrNameLst>
                                          <p:attrName>ppt_w</p:attrName>
                                        </p:attrNameLst>
                                      </p:cBhvr>
                                      <p:tavLst>
                                        <p:tav tm="0">
                                          <p:val>
                                            <p:fltVal val="0"/>
                                          </p:val>
                                        </p:tav>
                                        <p:tav tm="100000">
                                          <p:val>
                                            <p:strVal val="#ppt_w"/>
                                          </p:val>
                                        </p:tav>
                                      </p:tavLst>
                                    </p:anim>
                                    <p:anim calcmode="lin" valueType="num">
                                      <p:cBhvr>
                                        <p:cTn id="8" dur="1000" fill="hold"/>
                                        <p:tgtEl>
                                          <p:spTgt spid="11268"/>
                                        </p:tgtEl>
                                        <p:attrNameLst>
                                          <p:attrName>ppt_h</p:attrName>
                                        </p:attrNameLst>
                                      </p:cBhvr>
                                      <p:tavLst>
                                        <p:tav tm="0">
                                          <p:val>
                                            <p:fltVal val="0"/>
                                          </p:val>
                                        </p:tav>
                                        <p:tav tm="100000">
                                          <p:val>
                                            <p:strVal val="#ppt_h"/>
                                          </p:val>
                                        </p:tav>
                                      </p:tavLst>
                                    </p:anim>
                                    <p:anim calcmode="lin" valueType="num">
                                      <p:cBhvr>
                                        <p:cTn id="9" dur="1000" fill="hold"/>
                                        <p:tgtEl>
                                          <p:spTgt spid="11268"/>
                                        </p:tgtEl>
                                        <p:attrNameLst>
                                          <p:attrName>style.rotation</p:attrName>
                                        </p:attrNameLst>
                                      </p:cBhvr>
                                      <p:tavLst>
                                        <p:tav tm="0">
                                          <p:val>
                                            <p:fltVal val="90"/>
                                          </p:val>
                                        </p:tav>
                                        <p:tav tm="100000">
                                          <p:val>
                                            <p:fltVal val="0"/>
                                          </p:val>
                                        </p:tav>
                                      </p:tavLst>
                                    </p:anim>
                                    <p:animEffect transition="in" filter="fade">
                                      <p:cBhvr>
                                        <p:cTn id="10" dur="1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13549"/>
          </a:xfrm>
        </p:spPr>
        <p:txBody>
          <a:bodyPr>
            <a:noAutofit/>
          </a:bodyPr>
          <a:lstStyle/>
          <a:p>
            <a:pPr algn="ctr"/>
            <a:r>
              <a:rPr lang="en-US" sz="4800" b="1" i="1" dirty="0" smtClean="0">
                <a:solidFill>
                  <a:srgbClr val="7030A0"/>
                </a:solidFill>
                <a:latin typeface="Times New Roman" pitchFamily="18" charset="0"/>
                <a:cs typeface="Times New Roman" pitchFamily="18" charset="0"/>
              </a:rPr>
              <a:t>Các loại </a:t>
            </a:r>
            <a:r>
              <a:rPr lang="en-US" sz="4800" b="1" i="1" dirty="0" err="1" smtClean="0">
                <a:solidFill>
                  <a:srgbClr val="7030A0"/>
                </a:solidFill>
                <a:latin typeface="Times New Roman" pitchFamily="18" charset="0"/>
                <a:cs typeface="Times New Roman" pitchFamily="18" charset="0"/>
              </a:rPr>
              <a:t>truyền</a:t>
            </a:r>
            <a:r>
              <a:rPr lang="en-US" sz="4800" b="1" i="1" dirty="0" smtClean="0">
                <a:solidFill>
                  <a:srgbClr val="7030A0"/>
                </a:solidFill>
                <a:latin typeface="Times New Roman" pitchFamily="18" charset="0"/>
                <a:cs typeface="Times New Roman" pitchFamily="18" charset="0"/>
              </a:rPr>
              <a:t> </a:t>
            </a:r>
            <a:r>
              <a:rPr lang="en-US" sz="4800" b="1" i="1" dirty="0" err="1" smtClean="0">
                <a:solidFill>
                  <a:srgbClr val="7030A0"/>
                </a:solidFill>
                <a:latin typeface="Times New Roman" pitchFamily="18" charset="0"/>
                <a:cs typeface="Times New Roman" pitchFamily="18" charset="0"/>
              </a:rPr>
              <a:t>thông</a:t>
            </a:r>
            <a:r>
              <a:rPr lang="en-US" sz="4800" b="1" i="1" dirty="0" smtClean="0">
                <a:solidFill>
                  <a:srgbClr val="7030A0"/>
                </a:solidFill>
                <a:latin typeface="Times New Roman" pitchFamily="18" charset="0"/>
                <a:cs typeface="Times New Roman" pitchFamily="18" charset="0"/>
              </a:rPr>
              <a:t> :</a:t>
            </a:r>
            <a:r>
              <a:rPr lang="en-US" sz="4800" b="1" dirty="0" smtClean="0">
                <a:latin typeface="Times New Roman" pitchFamily="18" charset="0"/>
                <a:cs typeface="Times New Roman" pitchFamily="18" charset="0"/>
              </a:rPr>
              <a:t/>
            </a:r>
            <a:br>
              <a:rPr lang="en-US" sz="4800" b="1" dirty="0" smtClean="0">
                <a:latin typeface="Times New Roman" pitchFamily="18" charset="0"/>
                <a:cs typeface="Times New Roman" pitchFamily="18" charset="0"/>
              </a:rPr>
            </a:br>
            <a:endParaRPr lang="en-US" sz="4800" b="1" dirty="0">
              <a:latin typeface="Times New Roman" pitchFamily="18" charset="0"/>
              <a:cs typeface="Times New Roman" pitchFamily="18" charset="0"/>
            </a:endParaRPr>
          </a:p>
        </p:txBody>
      </p:sp>
      <p:sp>
        <p:nvSpPr>
          <p:cNvPr id="3" name="Content Placeholder 2"/>
          <p:cNvSpPr>
            <a:spLocks noGrp="1"/>
          </p:cNvSpPr>
          <p:nvPr>
            <p:ph idx="1"/>
          </p:nvPr>
        </p:nvSpPr>
        <p:spPr>
          <a:xfrm>
            <a:off x="838200" y="1603611"/>
            <a:ext cx="10515600" cy="5254389"/>
          </a:xfrm>
        </p:spPr>
        <p:txBody>
          <a:bodyPr>
            <a:normAutofit/>
          </a:bodyPr>
          <a:lstStyle/>
          <a:p>
            <a:r>
              <a:rPr lang="en-US" sz="3600" dirty="0" smtClean="0">
                <a:latin typeface="Times New Roman" pitchFamily="18" charset="0"/>
                <a:cs typeface="Times New Roman" pitchFamily="18" charset="0"/>
              </a:rPr>
              <a:t>Truyền thông đại chúng (mass comunication) là quá trình truyền đạt thông tin một cách rộng rãi đến </a:t>
            </a:r>
            <a:r>
              <a:rPr lang="en-US" sz="3600" dirty="0" err="1" smtClean="0">
                <a:latin typeface="Times New Roman" pitchFamily="18" charset="0"/>
                <a:cs typeface="Times New Roman" pitchFamily="18" charset="0"/>
              </a:rPr>
              <a:t>mọi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người</a:t>
            </a:r>
            <a:r>
              <a:rPr lang="en-US" sz="3600" dirty="0" smtClean="0">
                <a:latin typeface="Times New Roman" pitchFamily="18" charset="0"/>
                <a:cs typeface="Times New Roman" pitchFamily="18" charset="0"/>
              </a:rPr>
              <a:t> trong xã hội </a:t>
            </a:r>
            <a:r>
              <a:rPr lang="en-US" sz="3600" dirty="0" err="1" smtClean="0">
                <a:latin typeface="Times New Roman" pitchFamily="18" charset="0"/>
                <a:cs typeface="Times New Roman" pitchFamily="18" charset="0"/>
              </a:rPr>
              <a:t>thông</a:t>
            </a:r>
            <a:r>
              <a:rPr lang="en-US" sz="3600" dirty="0" smtClean="0">
                <a:latin typeface="Times New Roman" pitchFamily="18" charset="0"/>
                <a:cs typeface="Times New Roman" pitchFamily="18" charset="0"/>
              </a:rPr>
              <a:t> qua các phương tiện truyền thông như </a:t>
            </a:r>
            <a:r>
              <a:rPr lang="en-US" sz="3600" dirty="0" err="1" smtClean="0">
                <a:latin typeface="Times New Roman" pitchFamily="18" charset="0"/>
                <a:cs typeface="Times New Roman" pitchFamily="18" charset="0"/>
              </a:rPr>
              <a:t>báo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chí</a:t>
            </a:r>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Truyền thông cá nhân: giữa </a:t>
            </a:r>
            <a:r>
              <a:rPr lang="en-US" sz="3600" dirty="0" err="1" smtClean="0">
                <a:latin typeface="Times New Roman" pitchFamily="18" charset="0"/>
                <a:cs typeface="Times New Roman" pitchFamily="18" charset="0"/>
              </a:rPr>
              <a:t>người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này</a:t>
            </a:r>
            <a:r>
              <a:rPr lang="en-US" sz="3600" dirty="0" smtClean="0">
                <a:latin typeface="Times New Roman" pitchFamily="18" charset="0"/>
                <a:cs typeface="Times New Roman" pitchFamily="18" charset="0"/>
              </a:rPr>
              <a:t> với người khác</a:t>
            </a:r>
          </a:p>
          <a:p>
            <a:r>
              <a:rPr lang="en-US" sz="3600" dirty="0" smtClean="0">
                <a:latin typeface="Times New Roman" pitchFamily="18" charset="0"/>
                <a:cs typeface="Times New Roman" pitchFamily="18" charset="0"/>
              </a:rPr>
              <a:t>Truyền thông nội bộ: truyền thông trong một nội bộ công ty, tổ chức đoàn thể hay một nhóm xã hội nào đó.</a:t>
            </a:r>
          </a:p>
        </p:txBody>
      </p:sp>
    </p:spTree>
    <p:extLst>
      <p:ext uri="{BB962C8B-B14F-4D97-AF65-F5344CB8AC3E}">
        <p14:creationId xmlns="" xmlns:p14="http://schemas.microsoft.com/office/powerpoint/2010/main" val="2258223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848" y="310534"/>
            <a:ext cx="10515600" cy="1325563"/>
          </a:xfrm>
        </p:spPr>
        <p:txBody>
          <a:bodyPr/>
          <a:lstStyle/>
          <a:p>
            <a:pPr algn="ctr"/>
            <a:r>
              <a:rPr lang="en-US" b="1" dirty="0" smtClean="0">
                <a:solidFill>
                  <a:srgbClr val="7030A0"/>
                </a:solidFill>
                <a:latin typeface="Times New Roman" pitchFamily="18" charset="0"/>
                <a:cs typeface="Times New Roman" pitchFamily="18" charset="0"/>
              </a:rPr>
              <a:t>IV. KẾT LUẬN:</a:t>
            </a:r>
            <a:endParaRPr lang="en-US"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614149" y="1364776"/>
            <a:ext cx="10863618" cy="5131558"/>
          </a:xfrm>
        </p:spPr>
        <p:txBody>
          <a:bodyPr>
            <a:normAutofit/>
          </a:bodyPr>
          <a:lstStyle/>
          <a:p>
            <a:pPr algn="ctr">
              <a:buNone/>
            </a:pPr>
            <a:r>
              <a:rPr lang="en-US" sz="3600" b="1" dirty="0" err="1" smtClean="0">
                <a:solidFill>
                  <a:schemeClr val="accent2"/>
                </a:solidFill>
                <a:latin typeface="Times New Roman" pitchFamily="18" charset="0"/>
                <a:cs typeface="Times New Roman" pitchFamily="18" charset="0"/>
              </a:rPr>
              <a:t>Mặt</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tích</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cực</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của</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truyền</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thông</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đại</a:t>
            </a:r>
            <a:r>
              <a:rPr lang="en-US" sz="3600" b="1" dirty="0" smtClean="0">
                <a:solidFill>
                  <a:schemeClr val="accent2"/>
                </a:solidFill>
                <a:latin typeface="Times New Roman" pitchFamily="18" charset="0"/>
                <a:cs typeface="Times New Roman" pitchFamily="18" charset="0"/>
              </a:rPr>
              <a:t> </a:t>
            </a:r>
            <a:r>
              <a:rPr lang="en-US" sz="3600" b="1" dirty="0" err="1" smtClean="0">
                <a:solidFill>
                  <a:schemeClr val="accent2"/>
                </a:solidFill>
                <a:latin typeface="Times New Roman" pitchFamily="18" charset="0"/>
                <a:cs typeface="Times New Roman" pitchFamily="18" charset="0"/>
              </a:rPr>
              <a:t>chúng</a:t>
            </a:r>
            <a:r>
              <a:rPr lang="en-US" sz="3600" b="1" dirty="0" smtClean="0">
                <a:solidFill>
                  <a:schemeClr val="accent2"/>
                </a:solidFill>
                <a:latin typeface="Times New Roman" pitchFamily="18" charset="0"/>
                <a:cs typeface="Times New Roman" pitchFamily="18" charset="0"/>
              </a:rPr>
              <a:t>:</a:t>
            </a:r>
          </a:p>
          <a:p>
            <a:pPr lvl="1"/>
            <a:r>
              <a:rPr lang="vi-VN" sz="2800" dirty="0">
                <a:latin typeface="Times New Roman" pitchFamily="18" charset="0"/>
                <a:cs typeface="Times New Roman" pitchFamily="18" charset="0"/>
              </a:rPr>
              <a:t>Truyền thông đại chúng giáo dục một cách hệ thống những tri thức cơ sở, quan trọng như: triết học, kinh tế chính trị học, các học thuyết xã hội về quy luật lịch sử, các bài học mang tính quy luật trong tiến trình vận động của xã </a:t>
            </a:r>
            <a:r>
              <a:rPr lang="vi-VN" sz="2800" dirty="0"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p>
          <a:p>
            <a:pPr lvl="1"/>
            <a:r>
              <a:rPr lang="vi-VN" sz="2800" dirty="0">
                <a:latin typeface="Times New Roman" pitchFamily="18" charset="0"/>
                <a:cs typeface="Times New Roman" pitchFamily="18" charset="0"/>
              </a:rPr>
              <a:t>Truyền thông đại chúng là phương tiện quan trọng trong việc hình thành ý thức lịch sử - văn hóa xã hội cho sinh viên. Dĩ nhiên, truyền thông đại chúng không thể trang bị cho sinh viên một hệ thống tri thức lịch sử - văn hóa như trong nhà nước, song nó có khả năng to lớn trong việc thẩm định cho những giá trị lịch sử - văn hóa, tạo môi trường thuận lợi cho việc hình thành ý thức lịch sử - văn hóa của mỗi sinh viên.</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56060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ox(in)">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1352"/>
            <a:ext cx="10515600" cy="1325563"/>
          </a:xfrm>
        </p:spPr>
        <p:txBody>
          <a:bodyPr/>
          <a:lstStyle/>
          <a:p>
            <a:pPr algn="ctr"/>
            <a:r>
              <a:rPr lang="en-US" b="1" dirty="0" err="1" smtClean="0">
                <a:solidFill>
                  <a:schemeClr val="accent2"/>
                </a:solidFill>
                <a:latin typeface="Times New Roman" pitchFamily="18" charset="0"/>
                <a:cs typeface="Times New Roman" pitchFamily="18" charset="0"/>
              </a:rPr>
              <a:t>Mặt</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tích</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cực</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của</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truyền</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thông</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đại</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chúng</a:t>
            </a:r>
            <a:r>
              <a:rPr lang="en-US" b="1" dirty="0" smtClean="0">
                <a:solidFill>
                  <a:schemeClr val="accent2"/>
                </a:solidFill>
                <a:latin typeface="Times New Roman" pitchFamily="18" charset="0"/>
                <a:cs typeface="Times New Roman" pitchFamily="18" charset="0"/>
              </a:rPr>
              <a:t>:</a:t>
            </a:r>
            <a:endParaRPr lang="en-US"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a:xfrm>
            <a:off x="838200" y="1351128"/>
            <a:ext cx="10515600" cy="4716653"/>
          </a:xfrm>
        </p:spPr>
        <p:txBody>
          <a:bodyPr>
            <a:noAutofit/>
          </a:bodyPr>
          <a:lstStyle/>
          <a:p>
            <a:r>
              <a:rPr lang="en-US" sz="3200" dirty="0" err="1">
                <a:latin typeface="Times New Roman" pitchFamily="18" charset="0"/>
                <a:cs typeface="Times New Roman" pitchFamily="18" charset="0"/>
              </a:rPr>
              <a:t>Truyền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đại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chúng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rất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đến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sống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đã</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xây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dựng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viên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một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sống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tích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cực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có</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tinh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thần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trách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nhiệm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cao</a:t>
            </a:r>
            <a:r>
              <a:rPr lang="en-US" sz="3200" dirty="0" smtClean="0">
                <a:latin typeface="Times New Roman" pitchFamily="18" charset="0"/>
                <a:cs typeface="Times New Roman" pitchFamily="18" charset="0"/>
              </a:rPr>
              <a:t>.</a:t>
            </a:r>
          </a:p>
          <a:p>
            <a:r>
              <a:rPr lang="vi-VN" sz="3200" dirty="0">
                <a:latin typeface="Times New Roman" pitchFamily="18" charset="0"/>
                <a:cs typeface="Times New Roman" pitchFamily="18" charset="0"/>
              </a:rPr>
              <a:t>Truyền thông đại chúng còn khơi dậy trong sinh viên truyền thống hiếu học của dân tộc ta, hướng đến xây dựng xã hội thành một xã hội có nền tri thức phát triển theo xu thế chung của thời đại hiện nay</a:t>
            </a:r>
            <a:r>
              <a:rPr lang="vi-VN"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r>
              <a:rPr lang="vi-VN" sz="3200" dirty="0">
                <a:latin typeface="Times New Roman" pitchFamily="18" charset="0"/>
                <a:cs typeface="Times New Roman" pitchFamily="18" charset="0"/>
              </a:rPr>
              <a:t>Qua đó, sinh viên có thể “cho” và “nhận”, nghĩa là họ có thể học tập tiếp thu những giá trị, tinh hoa của nhân loại để làm phong phú cho nền tri thức của mình cũng như của dân tộc mình.</a:t>
            </a:r>
            <a:endParaRPr lang="en-US" sz="3200" dirty="0">
              <a:latin typeface="Times New Roman" pitchFamily="18" charset="0"/>
              <a:cs typeface="Times New Roman" pitchFamily="18" charset="0"/>
            </a:endParaRPr>
          </a:p>
        </p:txBody>
      </p:sp>
    </p:spTree>
    <p:extLst>
      <p:ext uri="{BB962C8B-B14F-4D97-AF65-F5344CB8AC3E}">
        <p14:creationId xmlns="" xmlns:p14="http://schemas.microsoft.com/office/powerpoint/2010/main" val="73317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5495" y="0"/>
            <a:ext cx="10160358" cy="1025793"/>
          </a:xfrm>
        </p:spPr>
        <p:txBody>
          <a:bodyPr>
            <a:normAutofit/>
          </a:bodyPr>
          <a:lstStyle/>
          <a:p>
            <a:pPr algn="ctr"/>
            <a:r>
              <a:rPr lang="en-US" b="1" dirty="0" err="1" smtClean="0">
                <a:solidFill>
                  <a:schemeClr val="accent2"/>
                </a:solidFill>
                <a:latin typeface="Times New Roman" pitchFamily="18" charset="0"/>
                <a:cs typeface="Times New Roman" pitchFamily="18" charset="0"/>
              </a:rPr>
              <a:t>Mặt</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tiêu</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cực</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của</a:t>
            </a:r>
            <a:r>
              <a:rPr lang="en-US" b="1" dirty="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truyền</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thông</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đại</a:t>
            </a:r>
            <a:r>
              <a:rPr lang="en-US" b="1" dirty="0" smtClean="0">
                <a:solidFill>
                  <a:schemeClr val="accent2"/>
                </a:solidFill>
                <a:latin typeface="Times New Roman" pitchFamily="18" charset="0"/>
                <a:cs typeface="Times New Roman" pitchFamily="18" charset="0"/>
              </a:rPr>
              <a:t> </a:t>
            </a:r>
            <a:r>
              <a:rPr lang="en-US" b="1" dirty="0" err="1" smtClean="0">
                <a:solidFill>
                  <a:schemeClr val="accent2"/>
                </a:solidFill>
                <a:latin typeface="Times New Roman" pitchFamily="18" charset="0"/>
                <a:cs typeface="Times New Roman" pitchFamily="18" charset="0"/>
              </a:rPr>
              <a:t>chúng</a:t>
            </a:r>
            <a:r>
              <a:rPr lang="en-US" b="1" dirty="0" smtClean="0">
                <a:solidFill>
                  <a:schemeClr val="accent2"/>
                </a:solidFill>
                <a:latin typeface="Times New Roman" pitchFamily="18" charset="0"/>
                <a:cs typeface="Times New Roman" pitchFamily="18" charset="0"/>
              </a:rPr>
              <a:t>:</a:t>
            </a:r>
            <a:endParaRPr lang="en-US" b="1" dirty="0">
              <a:solidFill>
                <a:schemeClr val="accent2"/>
              </a:solidFill>
              <a:latin typeface="Times New Roman" pitchFamily="18" charset="0"/>
              <a:cs typeface="Times New Roman" pitchFamily="18" charset="0"/>
            </a:endParaRPr>
          </a:p>
        </p:txBody>
      </p:sp>
      <p:sp>
        <p:nvSpPr>
          <p:cNvPr id="3" name="Content Placeholder 2"/>
          <p:cNvSpPr>
            <a:spLocks noGrp="1"/>
          </p:cNvSpPr>
          <p:nvPr>
            <p:ph idx="1"/>
          </p:nvPr>
        </p:nvSpPr>
        <p:spPr>
          <a:xfrm>
            <a:off x="482957" y="1228299"/>
            <a:ext cx="11022105" cy="5390865"/>
          </a:xfrm>
        </p:spPr>
        <p:txBody>
          <a:bodyPr>
            <a:normAutofit fontScale="92500" lnSpcReduction="10000"/>
          </a:bodyPr>
          <a:lstStyle/>
          <a:p>
            <a:r>
              <a:rPr lang="vi-VN" sz="3200" dirty="0">
                <a:latin typeface="Times New Roman" pitchFamily="18" charset="0"/>
                <a:cs typeface="Times New Roman" pitchFamily="18" charset="0"/>
              </a:rPr>
              <a:t>Yêu thoáng, sống buông thả cũng là biểu hiện của lối sống thực dụng của sinh viên. Ở đâu có sinh viên, ở đó có “sống thử” trước hôn nhân. Học tập sa sút dẫn đến lối sống lệch lạc. Như hiện nay, chuyện sống thử trước hôn nhân giữa sinh viên với sinh viên là chuyện “thường ngày</a:t>
            </a:r>
            <a:r>
              <a:rPr lang="vi-VN"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r>
              <a:rPr lang="vi-VN" sz="3200" dirty="0">
                <a:latin typeface="Times New Roman" pitchFamily="18" charset="0"/>
                <a:cs typeface="Times New Roman" pitchFamily="18" charset="0"/>
              </a:rPr>
              <a:t>Sự phát triển của thông tin làm cho Internet trở nên phổ biến, nhiều bạn sử dụng như một thú tiêu khiển hơn là phương tiện liên lạc. Người ta có thể cung cấp những thông tin giả, sự lừa dối trên mạng được coi là một trò chơi. Nhiều sinh viên không cho rằng việc sao chép tài liệu, ăn cắp ý tưởng trong quá trình làm bài thi, viết tiểu luận và khóa luận là một hành vi phi đạo đức. Nhiều sinh viên thuê người khác làm khóa luận, đồ án tốt nghiệp hoặc đi học hộ, thi hộ</a:t>
            </a:r>
            <a:r>
              <a:rPr lang="vi-VN" sz="3200" dirty="0" smtClean="0">
                <a:latin typeface="Times New Roman" pitchFamily="18" charset="0"/>
                <a:cs typeface="Times New Roman" pitchFamily="18" charset="0"/>
              </a:rPr>
              <a:t>.</a:t>
            </a:r>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S</a:t>
            </a:r>
            <a:r>
              <a:rPr lang="vi-VN" sz="3200" dirty="0" smtClean="0">
                <a:latin typeface="Times New Roman" pitchFamily="18" charset="0"/>
                <a:cs typeface="Times New Roman" pitchFamily="18" charset="0"/>
              </a:rPr>
              <a:t>inh viên</a:t>
            </a:r>
            <a:r>
              <a:rPr lang="en-US" sz="3200" dirty="0" smtClean="0">
                <a:latin typeface="Times New Roman" pitchFamily="18" charset="0"/>
                <a:cs typeface="Times New Roman" pitchFamily="18" charset="0"/>
              </a:rPr>
              <a:t> “</a:t>
            </a:r>
            <a:r>
              <a:rPr lang="vi-VN" sz="3200" dirty="0" smtClean="0">
                <a:latin typeface="Times New Roman" pitchFamily="18" charset="0"/>
                <a:cs typeface="Times New Roman" pitchFamily="18" charset="0"/>
              </a:rPr>
              <a:t>nghiện</a:t>
            </a:r>
            <a:r>
              <a:rPr lang="vi-VN" sz="3200" dirty="0">
                <a:latin typeface="Times New Roman" pitchFamily="18" charset="0"/>
                <a:cs typeface="Times New Roman" pitchFamily="18" charset="0"/>
              </a:rPr>
              <a:t>” trò chơi online xem thường việc học </a:t>
            </a:r>
            <a:r>
              <a:rPr lang="vi-VN" sz="3200" dirty="0" smtClean="0">
                <a:latin typeface="Times New Roman" pitchFamily="18" charset="0"/>
                <a:cs typeface="Times New Roman" pitchFamily="18" charset="0"/>
              </a:rPr>
              <a:t>tập</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extLst>
      <p:ext uri="{BB962C8B-B14F-4D97-AF65-F5344CB8AC3E}">
        <p14:creationId xmlns="" xmlns:p14="http://schemas.microsoft.com/office/powerpoint/2010/main" val="281308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box(in)">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glow rad="228600">
              <a:schemeClr val="accent1">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en-US" dirty="0" err="1" smtClean="0">
                <a:solidFill>
                  <a:srgbClr val="FF0000"/>
                </a:solidFill>
              </a:rPr>
              <a:t>Cảm</a:t>
            </a:r>
            <a:r>
              <a:rPr lang="en-US" dirty="0" smtClean="0">
                <a:solidFill>
                  <a:srgbClr val="FF0000"/>
                </a:solidFill>
              </a:rPr>
              <a:t> </a:t>
            </a:r>
            <a:r>
              <a:rPr lang="en-US" dirty="0" err="1" smtClean="0">
                <a:solidFill>
                  <a:srgbClr val="FF0000"/>
                </a:solidFill>
              </a:rPr>
              <a:t>ơn</a:t>
            </a:r>
            <a:r>
              <a:rPr lang="en-US" dirty="0" smtClean="0">
                <a:solidFill>
                  <a:srgbClr val="FF0000"/>
                </a:solidFill>
              </a:rPr>
              <a:t> </a:t>
            </a:r>
            <a:r>
              <a:rPr lang="en-US" dirty="0" err="1" smtClean="0">
                <a:solidFill>
                  <a:srgbClr val="FF0000"/>
                </a:solidFill>
              </a:rPr>
              <a:t>thầy</a:t>
            </a:r>
            <a:r>
              <a:rPr lang="en-US" dirty="0" smtClean="0">
                <a:solidFill>
                  <a:srgbClr val="FF0000"/>
                </a:solidFill>
              </a:rPr>
              <a:t> </a:t>
            </a:r>
            <a:r>
              <a:rPr lang="en-US" dirty="0" err="1" smtClean="0">
                <a:solidFill>
                  <a:srgbClr val="FF0000"/>
                </a:solidFill>
              </a:rPr>
              <a:t>và</a:t>
            </a:r>
            <a:r>
              <a:rPr lang="en-US" dirty="0" smtClean="0">
                <a:solidFill>
                  <a:srgbClr val="FF0000"/>
                </a:solidFill>
              </a:rPr>
              <a:t> </a:t>
            </a:r>
            <a:r>
              <a:rPr lang="en-US" dirty="0" err="1" smtClean="0">
                <a:solidFill>
                  <a:srgbClr val="FF0000"/>
                </a:solidFill>
              </a:rPr>
              <a:t>các</a:t>
            </a:r>
            <a:r>
              <a:rPr lang="en-US" dirty="0" smtClean="0">
                <a:solidFill>
                  <a:srgbClr val="FF0000"/>
                </a:solidFill>
              </a:rPr>
              <a:t> </a:t>
            </a:r>
            <a:r>
              <a:rPr lang="en-US" dirty="0" err="1" smtClean="0">
                <a:solidFill>
                  <a:srgbClr val="FF0000"/>
                </a:solidFill>
              </a:rPr>
              <a:t>bạn</a:t>
            </a:r>
            <a:r>
              <a:rPr lang="en-US" dirty="0" smtClean="0">
                <a:solidFill>
                  <a:srgbClr val="FF0000"/>
                </a:solidFill>
              </a:rPr>
              <a:t> </a:t>
            </a:r>
            <a:r>
              <a:rPr lang="en-US" dirty="0" err="1" smtClean="0">
                <a:solidFill>
                  <a:srgbClr val="FF0000"/>
                </a:solidFill>
              </a:rPr>
              <a:t>đã</a:t>
            </a:r>
            <a:r>
              <a:rPr lang="en-US" dirty="0" smtClean="0">
                <a:solidFill>
                  <a:srgbClr val="FF0000"/>
                </a:solidFill>
              </a:rPr>
              <a:t> </a:t>
            </a:r>
            <a:r>
              <a:rPr lang="en-US" dirty="0" err="1" smtClean="0">
                <a:solidFill>
                  <a:srgbClr val="FF0000"/>
                </a:solidFill>
              </a:rPr>
              <a:t>lắng</a:t>
            </a:r>
            <a:r>
              <a:rPr lang="en-US" dirty="0" smtClean="0">
                <a:solidFill>
                  <a:srgbClr val="FF0000"/>
                </a:solidFill>
              </a:rPr>
              <a:t> </a:t>
            </a:r>
            <a:r>
              <a:rPr lang="en-US" dirty="0" err="1" smtClean="0">
                <a:solidFill>
                  <a:srgbClr val="FF0000"/>
                </a:solidFill>
              </a:rPr>
              <a:t>nghe</a:t>
            </a: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250" autoRev="1" fill="hold">
                                          <p:stCondLst>
                                            <p:cond delay="0"/>
                                          </p:stCondLst>
                                        </p:cTn>
                                        <p:tgtEl>
                                          <p:spTgt spid="2"/>
                                        </p:tgtEl>
                                        <p:attrNameLst>
                                          <p:attrName>ppt_w</p:attrName>
                                        </p:attrNameLst>
                                      </p:cBhvr>
                                    </p:anim>
                                    <p:anim by="(#ppt_w*0.50)" calcmode="lin" valueType="num">
                                      <p:cBhvr>
                                        <p:cTn id="8" dur="250" decel="50000" autoRev="1" fill="hold">
                                          <p:stCondLst>
                                            <p:cond delay="0"/>
                                          </p:stCondLst>
                                        </p:cTn>
                                        <p:tgtEl>
                                          <p:spTgt spid="2"/>
                                        </p:tgtEl>
                                        <p:attrNameLst>
                                          <p:attrName>ppt_x</p:attrName>
                                        </p:attrNameLst>
                                      </p:cBhvr>
                                    </p:anim>
                                    <p:anim from="(-#ppt_h/2)" to="(#ppt_y)" calcmode="lin" valueType="num">
                                      <p:cBhvr>
                                        <p:cTn id="9" dur="500" fill="hold">
                                          <p:stCondLst>
                                            <p:cond delay="0"/>
                                          </p:stCondLst>
                                        </p:cTn>
                                        <p:tgtEl>
                                          <p:spTgt spid="2"/>
                                        </p:tgtEl>
                                        <p:attrNameLst>
                                          <p:attrName>ppt_y</p:attrName>
                                        </p:attrNameLst>
                                      </p:cBhvr>
                                    </p:anim>
                                    <p:animRot by="21600000">
                                      <p:cBhvr>
                                        <p:cTn id="10" dur="5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6000" dirty="0" smtClean="0">
                <a:solidFill>
                  <a:srgbClr val="7030A0"/>
                </a:solidFill>
              </a:rPr>
              <a:t>Một số </a:t>
            </a:r>
            <a:r>
              <a:rPr lang="en-US" sz="6000" dirty="0" err="1" smtClean="0">
                <a:solidFill>
                  <a:srgbClr val="7030A0"/>
                </a:solidFill>
              </a:rPr>
              <a:t>hình</a:t>
            </a:r>
            <a:r>
              <a:rPr lang="en-US" sz="6000" dirty="0" smtClean="0">
                <a:solidFill>
                  <a:srgbClr val="7030A0"/>
                </a:solidFill>
              </a:rPr>
              <a:t> </a:t>
            </a:r>
            <a:r>
              <a:rPr lang="en-US" sz="6000" dirty="0" err="1" smtClean="0">
                <a:solidFill>
                  <a:srgbClr val="7030A0"/>
                </a:solidFill>
              </a:rPr>
              <a:t>ảnh</a:t>
            </a:r>
            <a:r>
              <a:rPr lang="en-US" sz="6000" dirty="0" smtClean="0">
                <a:solidFill>
                  <a:srgbClr val="7030A0"/>
                </a:solidFill>
              </a:rPr>
              <a:t>:</a:t>
            </a:r>
            <a:endParaRPr lang="en-US" sz="6000" dirty="0">
              <a:solidFill>
                <a:srgbClr val="7030A0"/>
              </a:solidFill>
            </a:endParaRPr>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078173" y="1596787"/>
            <a:ext cx="10140287" cy="4899547"/>
          </a:xfrm>
        </p:spPr>
      </p:pic>
      <p:pic>
        <p:nvPicPr>
          <p:cNvPr id="5" name="Content Placeholder 3" descr="MassMedia-300x224"/>
          <p:cNvPicPr>
            <a:picLocks noChangeAspect="1" noChangeArrowheads="1"/>
          </p:cNvPicPr>
          <p:nvPr/>
        </p:nvPicPr>
        <p:blipFill>
          <a:blip r:embed="rId3">
            <a:extLst>
              <a:ext uri="{28A0092B-C50C-407E-A947-70E740481C1C}">
                <a14:useLocalDpi xmlns="" xmlns:a14="http://schemas.microsoft.com/office/drawing/2010/main" val="0"/>
              </a:ext>
            </a:extLst>
          </a:blip>
          <a:stretch>
            <a:fillRect/>
          </a:stretch>
        </p:blipFill>
        <p:spPr bwMode="auto">
          <a:xfrm>
            <a:off x="1132763" y="1583139"/>
            <a:ext cx="10822676" cy="4885899"/>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Content Placeholder 3"/>
          <p:cNvPicPr>
            <a:picLocks noChangeAspect="1" noChangeArrowheads="1"/>
          </p:cNvPicPr>
          <p:nvPr/>
        </p:nvPicPr>
        <p:blipFill>
          <a:blip r:embed="rId4">
            <a:extLst>
              <a:ext uri="{28A0092B-C50C-407E-A947-70E740481C1C}">
                <a14:useLocalDpi xmlns="" xmlns:a14="http://schemas.microsoft.com/office/drawing/2010/main" val="0"/>
              </a:ext>
            </a:extLst>
          </a:blip>
          <a:stretch>
            <a:fillRect/>
          </a:stretch>
        </p:blipFill>
        <p:spPr bwMode="auto">
          <a:xfrm>
            <a:off x="1105468" y="1576317"/>
            <a:ext cx="9840036" cy="509061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118313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1)">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0"/>
                                        <p:tgtEl>
                                          <p:spTgt spid="5"/>
                                        </p:tgtEl>
                                      </p:cBhvr>
                                    </p:animEffect>
                                    <p:anim calcmode="lin" valueType="num">
                                      <p:cBhvr>
                                        <p:cTn id="25" dur="2000" fill="hold"/>
                                        <p:tgtEl>
                                          <p:spTgt spid="5"/>
                                        </p:tgtEl>
                                        <p:attrNameLst>
                                          <p:attrName>ppt_w</p:attrName>
                                        </p:attrNameLst>
                                      </p:cBhvr>
                                      <p:tavLst>
                                        <p:tav tm="0" fmla="#ppt_w*sin(2.5*pi*$)">
                                          <p:val>
                                            <p:fltVal val="0"/>
                                          </p:val>
                                        </p:tav>
                                        <p:tav tm="100000">
                                          <p:val>
                                            <p:fltVal val="1"/>
                                          </p:val>
                                        </p:tav>
                                      </p:tavLst>
                                    </p:anim>
                                    <p:anim calcmode="lin" valueType="num">
                                      <p:cBhvr>
                                        <p:cTn id="26"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4" presetClass="exit" presetSubtype="16" fill="hold" nodeType="clickEffect">
                                  <p:stCondLst>
                                    <p:cond delay="0"/>
                                  </p:stCondLst>
                                  <p:childTnLst>
                                    <p:animEffect transition="out" filter="box(in)">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3" presetClass="exit" presetSubtype="16" fill="hold" nodeType="clickEffect">
                                  <p:stCondLst>
                                    <p:cond delay="0"/>
                                  </p:stCondLst>
                                  <p:childTnLst>
                                    <p:animEffect transition="out" filter="plus(in)">
                                      <p:cBhvr>
                                        <p:cTn id="42" dur="2000"/>
                                        <p:tgtEl>
                                          <p:spTgt spid="6"/>
                                        </p:tgtEl>
                                      </p:cBhvr>
                                    </p:animEffect>
                                    <p:set>
                                      <p:cBhvr>
                                        <p:cTn id="43"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0905" y="351477"/>
            <a:ext cx="10515600" cy="1325563"/>
          </a:xfrm>
        </p:spPr>
        <p:txBody>
          <a:bodyPr>
            <a:noAutofit/>
          </a:bodyPr>
          <a:lstStyle/>
          <a:p>
            <a:pPr algn="ctr"/>
            <a:r>
              <a:rPr lang="vi-VN" sz="4800" b="1" i="1" dirty="0" smtClean="0">
                <a:solidFill>
                  <a:srgbClr val="7030A0"/>
                </a:solidFill>
                <a:latin typeface="Times New Roman" pitchFamily="18" charset="0"/>
                <a:cs typeface="Times New Roman" pitchFamily="18" charset="0"/>
              </a:rPr>
              <a:t>Ư</a:t>
            </a:r>
            <a:r>
              <a:rPr lang="en-US" sz="4800" b="1" i="1" dirty="0" smtClean="0">
                <a:solidFill>
                  <a:srgbClr val="7030A0"/>
                </a:solidFill>
                <a:latin typeface="Times New Roman" pitchFamily="18" charset="0"/>
                <a:cs typeface="Times New Roman" pitchFamily="18" charset="0"/>
              </a:rPr>
              <a:t>u </a:t>
            </a:r>
            <a:r>
              <a:rPr lang="en-US" sz="4800" b="1" i="1" dirty="0" err="1" smtClean="0">
                <a:solidFill>
                  <a:srgbClr val="7030A0"/>
                </a:solidFill>
                <a:latin typeface="Times New Roman" pitchFamily="18" charset="0"/>
                <a:cs typeface="Times New Roman" pitchFamily="18" charset="0"/>
              </a:rPr>
              <a:t>nhược</a:t>
            </a:r>
            <a:r>
              <a:rPr lang="en-US" sz="4800" b="1" i="1" dirty="0" smtClean="0">
                <a:solidFill>
                  <a:srgbClr val="7030A0"/>
                </a:solidFill>
                <a:latin typeface="Times New Roman" pitchFamily="18" charset="0"/>
                <a:cs typeface="Times New Roman" pitchFamily="18" charset="0"/>
              </a:rPr>
              <a:t> </a:t>
            </a:r>
            <a:r>
              <a:rPr lang="en-US" sz="4800" b="1" i="1" dirty="0" err="1" smtClean="0">
                <a:solidFill>
                  <a:srgbClr val="7030A0"/>
                </a:solidFill>
                <a:latin typeface="Times New Roman" pitchFamily="18" charset="0"/>
                <a:cs typeface="Times New Roman" pitchFamily="18" charset="0"/>
              </a:rPr>
              <a:t>điểm</a:t>
            </a:r>
            <a:r>
              <a:rPr lang="en-US" sz="4800" b="1" i="1" dirty="0" smtClean="0">
                <a:solidFill>
                  <a:srgbClr val="7030A0"/>
                </a:solidFill>
                <a:latin typeface="Times New Roman" pitchFamily="18" charset="0"/>
                <a:cs typeface="Times New Roman" pitchFamily="18" charset="0"/>
              </a:rPr>
              <a:t> </a:t>
            </a:r>
            <a:r>
              <a:rPr lang="en-US" sz="4800" b="1" i="1" dirty="0" err="1" smtClean="0">
                <a:solidFill>
                  <a:srgbClr val="7030A0"/>
                </a:solidFill>
                <a:latin typeface="Times New Roman" pitchFamily="18" charset="0"/>
                <a:cs typeface="Times New Roman" pitchFamily="18" charset="0"/>
              </a:rPr>
              <a:t>từng</a:t>
            </a:r>
            <a:r>
              <a:rPr lang="en-US" sz="4800" b="1" i="1" dirty="0" smtClean="0">
                <a:solidFill>
                  <a:srgbClr val="7030A0"/>
                </a:solidFill>
                <a:latin typeface="Times New Roman" pitchFamily="18" charset="0"/>
                <a:cs typeface="Times New Roman" pitchFamily="18" charset="0"/>
              </a:rPr>
              <a:t> </a:t>
            </a:r>
            <a:r>
              <a:rPr lang="en-US" sz="4800" b="1" i="1" dirty="0" err="1" smtClean="0">
                <a:solidFill>
                  <a:srgbClr val="7030A0"/>
                </a:solidFill>
                <a:latin typeface="Times New Roman" pitchFamily="18" charset="0"/>
                <a:cs typeface="Times New Roman" pitchFamily="18" charset="0"/>
              </a:rPr>
              <a:t>loại</a:t>
            </a:r>
            <a:r>
              <a:rPr lang="en-US" sz="4800" b="1" i="1" dirty="0" smtClean="0">
                <a:solidFill>
                  <a:srgbClr val="7030A0"/>
                </a:solidFill>
                <a:latin typeface="Times New Roman" pitchFamily="18" charset="0"/>
                <a:cs typeface="Times New Roman" pitchFamily="18" charset="0"/>
              </a:rPr>
              <a:t>:</a:t>
            </a:r>
            <a:endParaRPr lang="en-US" sz="4800" b="1" i="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838200" y="1583140"/>
            <a:ext cx="10680290" cy="5090615"/>
          </a:xfrm>
        </p:spPr>
        <p:txBody>
          <a:bodyPr>
            <a:normAutofit/>
          </a:bodyPr>
          <a:lstStyle/>
          <a:p>
            <a:pPr algn="ctr"/>
            <a:r>
              <a:rPr lang="vi-VN" sz="4000" b="1" i="1" dirty="0">
                <a:solidFill>
                  <a:schemeClr val="accent2"/>
                </a:solidFill>
              </a:rPr>
              <a:t>Ti-vi (Television</a:t>
            </a:r>
            <a:r>
              <a:rPr lang="vi-VN" sz="4000" b="1" i="1" dirty="0" smtClean="0">
                <a:solidFill>
                  <a:schemeClr val="accent2"/>
                </a:solidFill>
              </a:rPr>
              <a:t>)</a:t>
            </a:r>
            <a:r>
              <a:rPr lang="en-US" sz="4000" b="1" i="1" dirty="0" smtClean="0">
                <a:solidFill>
                  <a:schemeClr val="accent2"/>
                </a:solidFill>
              </a:rPr>
              <a:t>:</a:t>
            </a:r>
            <a:endParaRPr lang="vi-VN" sz="4000" b="1" i="1" dirty="0">
              <a:solidFill>
                <a:schemeClr val="accent2"/>
              </a:solidFill>
            </a:endParaRPr>
          </a:p>
          <a:p>
            <a:pPr marL="0" indent="0">
              <a:buFont typeface="Wingdings" pitchFamily="2" charset="2"/>
              <a:buChar char="Ø"/>
            </a:pPr>
            <a:r>
              <a:rPr lang="vi-VN" sz="3000" b="1" u="sng" dirty="0" smtClean="0"/>
              <a:t>Ưu</a:t>
            </a:r>
            <a:r>
              <a:rPr lang="vi-VN" sz="3000" b="1" dirty="0" smtClean="0"/>
              <a:t>:</a:t>
            </a:r>
            <a:r>
              <a:rPr lang="vi-VN" sz="3000" dirty="0" smtClean="0"/>
              <a:t>Trực </a:t>
            </a:r>
            <a:r>
              <a:rPr lang="vi-VN" sz="3000" dirty="0"/>
              <a:t>quan, sinh động, nhiều người chú ý, gây hiệu quả mạnh, đến được nhiều đối tượng.</a:t>
            </a:r>
          </a:p>
          <a:p>
            <a:pPr marL="0" indent="0">
              <a:buFont typeface="Wingdings" pitchFamily="2" charset="2"/>
              <a:buChar char="Ø"/>
            </a:pPr>
            <a:r>
              <a:rPr lang="vi-VN" sz="3000" b="1" u="sng" dirty="0" smtClean="0"/>
              <a:t>Nhược</a:t>
            </a:r>
            <a:r>
              <a:rPr lang="vi-VN" sz="3000" b="1" dirty="0"/>
              <a:t>:</a:t>
            </a:r>
            <a:r>
              <a:rPr lang="vi-VN" sz="3000" dirty="0"/>
              <a:t> giá cả đắt, phải chiếu quảng cáo vào thời gian cụ thể lúc mọi người thư giãn, hay đang </a:t>
            </a:r>
            <a:r>
              <a:rPr lang="vi-VN" sz="3000" dirty="0" smtClean="0"/>
              <a:t>xem </a:t>
            </a:r>
            <a:r>
              <a:rPr lang="vi-VN" sz="3000" dirty="0"/>
              <a:t>nhưng khán giả thường chuyển kênh ngay khi nhìn thấy quảng cáo và hiện nay có rất nhiều </a:t>
            </a:r>
            <a:r>
              <a:rPr lang="vi-VN" sz="3000" dirty="0" smtClean="0"/>
              <a:t>kênh </a:t>
            </a:r>
            <a:r>
              <a:rPr lang="vi-VN" sz="3000" dirty="0"/>
              <a:t>truyền hình (64 + VTV + VTC + capble xấp xỉ 100 kênh) nên nếu khán giả rảnh rỗi và </a:t>
            </a:r>
            <a:r>
              <a:rPr lang="vi-VN" sz="3000" dirty="0" smtClean="0"/>
              <a:t>đang </a:t>
            </a:r>
            <a:r>
              <a:rPr lang="vi-VN" sz="3000" dirty="0"/>
              <a:t>ngồi trước mành hình, tay nhăm nhe chiếc điều khiển thì họ chuyển kênh rất nhanh.</a:t>
            </a:r>
            <a:endParaRPr lang="en-US" sz="3000" dirty="0"/>
          </a:p>
        </p:txBody>
      </p:sp>
    </p:spTree>
    <p:extLst>
      <p:ext uri="{BB962C8B-B14F-4D97-AF65-F5344CB8AC3E}">
        <p14:creationId xmlns="" xmlns:p14="http://schemas.microsoft.com/office/powerpoint/2010/main" val="4227012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41195"/>
            <a:ext cx="10515600" cy="1690688"/>
          </a:xfrm>
        </p:spPr>
        <p:txBody>
          <a:bodyPr>
            <a:normAutofit/>
          </a:bodyPr>
          <a:lstStyle/>
          <a:p>
            <a:pPr algn="ctr"/>
            <a:r>
              <a:rPr lang="vi-VN" sz="4800" b="1" dirty="0" smtClean="0">
                <a:solidFill>
                  <a:srgbClr val="7030A0"/>
                </a:solidFill>
                <a:latin typeface="Times New Roman" pitchFamily="18" charset="0"/>
                <a:cs typeface="Times New Roman" pitchFamily="18" charset="0"/>
              </a:rPr>
              <a:t>Ư</a:t>
            </a:r>
            <a:r>
              <a:rPr lang="en-US" sz="4800" b="1" dirty="0" smtClean="0">
                <a:solidFill>
                  <a:srgbClr val="7030A0"/>
                </a:solidFill>
                <a:latin typeface="Times New Roman" pitchFamily="18" charset="0"/>
                <a:cs typeface="Times New Roman" pitchFamily="18" charset="0"/>
              </a:rPr>
              <a:t>u </a:t>
            </a:r>
            <a:r>
              <a:rPr lang="en-US" sz="4800" b="1" dirty="0" err="1" smtClean="0">
                <a:solidFill>
                  <a:srgbClr val="7030A0"/>
                </a:solidFill>
                <a:latin typeface="Times New Roman" pitchFamily="18" charset="0"/>
                <a:cs typeface="Times New Roman" pitchFamily="18" charset="0"/>
              </a:rPr>
              <a:t>nhược</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điểm</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từng</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loại</a:t>
            </a:r>
            <a:r>
              <a:rPr lang="en-US" sz="4800" b="1" dirty="0" smtClean="0">
                <a:solidFill>
                  <a:srgbClr val="7030A0"/>
                </a:solidFill>
                <a:latin typeface="Times New Roman" pitchFamily="18" charset="0"/>
                <a:cs typeface="Times New Roman" pitchFamily="18" charset="0"/>
              </a:rPr>
              <a:t>:</a:t>
            </a:r>
            <a:endParaRPr lang="en-US" sz="4800"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879143" y="2006220"/>
            <a:ext cx="10515600" cy="4162567"/>
          </a:xfrm>
        </p:spPr>
        <p:txBody>
          <a:bodyPr>
            <a:normAutofit/>
          </a:bodyPr>
          <a:lstStyle/>
          <a:p>
            <a:pPr algn="ctr">
              <a:buFont typeface="Wingdings" pitchFamily="2" charset="2"/>
              <a:buChar char="q"/>
            </a:pPr>
            <a:r>
              <a:rPr lang="vi-VN" b="1" dirty="0" smtClean="0">
                <a:solidFill>
                  <a:schemeClr val="accent2"/>
                </a:solidFill>
                <a:latin typeface="Times New Roman" pitchFamily="18" charset="0"/>
                <a:cs typeface="Times New Roman" pitchFamily="18" charset="0"/>
              </a:rPr>
              <a:t>Báo</a:t>
            </a:r>
            <a:r>
              <a:rPr lang="en-US" b="1" dirty="0" smtClean="0">
                <a:solidFill>
                  <a:schemeClr val="accent2"/>
                </a:solidFill>
                <a:latin typeface="Times New Roman" pitchFamily="18" charset="0"/>
                <a:cs typeface="Times New Roman" pitchFamily="18" charset="0"/>
              </a:rPr>
              <a:t>:</a:t>
            </a:r>
            <a:endParaRPr lang="vi-VN" b="1" dirty="0" smtClean="0">
              <a:solidFill>
                <a:schemeClr val="accent2"/>
              </a:solidFill>
              <a:latin typeface="Times New Roman" pitchFamily="18" charset="0"/>
              <a:cs typeface="Times New Roman" pitchFamily="18" charset="0"/>
            </a:endParaRPr>
          </a:p>
          <a:p>
            <a:r>
              <a:rPr lang="vi-VN" b="1" u="sng" dirty="0" smtClean="0">
                <a:latin typeface="Times New Roman" pitchFamily="18" charset="0"/>
                <a:cs typeface="Times New Roman" pitchFamily="18" charset="0"/>
              </a:rPr>
              <a:t>Ưu</a:t>
            </a:r>
            <a:r>
              <a:rPr lang="vi-VN" dirty="0" smtClean="0">
                <a:latin typeface="Times New Roman" pitchFamily="18" charset="0"/>
                <a:cs typeface="Times New Roman" pitchFamily="18" charset="0"/>
              </a:rPr>
              <a:t>: Quảng cáo trên báo có lẽ là cách rẻ nhất để đến được với rộng rãi công chúng, chi phí rẻ.</a:t>
            </a:r>
          </a:p>
          <a:p>
            <a:r>
              <a:rPr lang="vi-VN" b="1" u="sng" dirty="0" smtClean="0">
                <a:latin typeface="Times New Roman" pitchFamily="18" charset="0"/>
                <a:cs typeface="Times New Roman" pitchFamily="18" charset="0"/>
              </a:rPr>
              <a:t>Nhược</a:t>
            </a:r>
            <a:r>
              <a:rPr lang="vi-VN" dirty="0" smtClean="0">
                <a:latin typeface="Times New Roman" pitchFamily="18" charset="0"/>
                <a:cs typeface="Times New Roman" pitchFamily="18" charset="0"/>
              </a:rPr>
              <a:t>: Số lượng các mẩu quảng cáo lại quá nhiều nên dễ làm cho người đọc rối mắt. Thông thường, độc giả sẽ đọc lướt qua tờ báo. Nếu có ghé mắt qua một mẩu quảng cáo nào đó, họ cũng sẽ chỉ liếc sơ phần tiêu đề (headline) và bỏ qua phần chữ bên dưới</a:t>
            </a:r>
            <a:r>
              <a:rPr lang="vi-VN" dirty="0" smtClean="0">
                <a:latin typeface="Times New Roman" pitchFamily="18" charset="0"/>
                <a:cs typeface="Times New Roman" pitchFamily="18" charset="0"/>
              </a:rPr>
              <a:t>.</a:t>
            </a:r>
            <a:endParaRPr lang="vi-VN"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3143737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vi-VN" sz="4800" b="1" dirty="0" smtClean="0">
                <a:solidFill>
                  <a:srgbClr val="7030A0"/>
                </a:solidFill>
                <a:latin typeface="Times New Roman" pitchFamily="18" charset="0"/>
                <a:cs typeface="Times New Roman" pitchFamily="18" charset="0"/>
              </a:rPr>
              <a:t>Ư</a:t>
            </a:r>
            <a:r>
              <a:rPr lang="en-US" sz="4800" b="1" dirty="0" smtClean="0">
                <a:solidFill>
                  <a:srgbClr val="7030A0"/>
                </a:solidFill>
                <a:latin typeface="Times New Roman" pitchFamily="18" charset="0"/>
                <a:cs typeface="Times New Roman" pitchFamily="18" charset="0"/>
              </a:rPr>
              <a:t>u </a:t>
            </a:r>
            <a:r>
              <a:rPr lang="en-US" sz="4800" b="1" dirty="0" err="1" smtClean="0">
                <a:solidFill>
                  <a:srgbClr val="7030A0"/>
                </a:solidFill>
                <a:latin typeface="Times New Roman" pitchFamily="18" charset="0"/>
                <a:cs typeface="Times New Roman" pitchFamily="18" charset="0"/>
              </a:rPr>
              <a:t>nhược</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điểm</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từng</a:t>
            </a:r>
            <a:r>
              <a:rPr lang="en-US" sz="4800" b="1" dirty="0" smtClean="0">
                <a:solidFill>
                  <a:srgbClr val="7030A0"/>
                </a:solidFill>
                <a:latin typeface="Times New Roman" pitchFamily="18" charset="0"/>
                <a:cs typeface="Times New Roman" pitchFamily="18" charset="0"/>
              </a:rPr>
              <a:t> </a:t>
            </a:r>
            <a:r>
              <a:rPr lang="en-US" sz="4800" b="1" dirty="0" err="1" smtClean="0">
                <a:solidFill>
                  <a:srgbClr val="7030A0"/>
                </a:solidFill>
                <a:latin typeface="Times New Roman" pitchFamily="18" charset="0"/>
                <a:cs typeface="Times New Roman" pitchFamily="18" charset="0"/>
              </a:rPr>
              <a:t>loại</a:t>
            </a:r>
            <a:r>
              <a:rPr lang="en-US" sz="4800" b="1" dirty="0" smtClean="0">
                <a:solidFill>
                  <a:srgbClr val="7030A0"/>
                </a:solidFill>
                <a:latin typeface="Times New Roman" pitchFamily="18" charset="0"/>
                <a:cs typeface="Times New Roman" pitchFamily="18" charset="0"/>
              </a:rPr>
              <a:t>:</a:t>
            </a:r>
            <a:endParaRPr lang="en-US" sz="4800"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838200" y="1610436"/>
            <a:ext cx="10515600" cy="4790364"/>
          </a:xfrm>
        </p:spPr>
        <p:txBody>
          <a:bodyPr>
            <a:noAutofit/>
          </a:bodyPr>
          <a:lstStyle/>
          <a:p>
            <a:pPr>
              <a:buFont typeface="Wingdings" pitchFamily="2" charset="2"/>
              <a:buChar char="q"/>
            </a:pPr>
            <a:r>
              <a:rPr lang="vi-VN" sz="3000" b="1" dirty="0" smtClean="0">
                <a:solidFill>
                  <a:schemeClr val="accent2"/>
                </a:solidFill>
              </a:rPr>
              <a:t>Quảng cáo Internet (quảng cáo trực tuyến)</a:t>
            </a:r>
            <a:r>
              <a:rPr lang="en-US" sz="3000" b="1" dirty="0" smtClean="0">
                <a:solidFill>
                  <a:schemeClr val="accent2"/>
                </a:solidFill>
              </a:rPr>
              <a:t>:</a:t>
            </a:r>
            <a:r>
              <a:rPr lang="vi-VN" sz="3000" dirty="0" smtClean="0"/>
              <a:t> là một hình thức mới ở Việt Nam mới được khai thác trong một vài năm trở lại đây.</a:t>
            </a:r>
          </a:p>
          <a:p>
            <a:r>
              <a:rPr lang="vi-VN" sz="3000" b="1" u="sng" dirty="0" smtClean="0"/>
              <a:t>Ưu</a:t>
            </a:r>
            <a:r>
              <a:rPr lang="vi-VN" sz="3000" dirty="0" smtClean="0"/>
              <a:t>: là khai thác quảng cáo trên các website, google search, các mạng xã hội, các forum, E-Maketing, hiệu quả có thể đo lường được luôn, đối tượng khách hàng tiềm năng cho nhiều sản phẩm đang có xu hướng sử dụng internet ngày càng tăng.</a:t>
            </a:r>
            <a:endParaRPr lang="en-US" sz="3000" dirty="0" smtClean="0"/>
          </a:p>
          <a:p>
            <a:r>
              <a:rPr lang="vi-VN" sz="3000" b="1" u="sng" dirty="0" smtClean="0"/>
              <a:t>Nhược</a:t>
            </a:r>
            <a:r>
              <a:rPr lang="vi-VN" sz="3000" dirty="0" smtClean="0"/>
              <a:t>: Là một hình thức mới, chưa được khai thác nhiều, dịch vụ còn nhiều thiếu sót.</a:t>
            </a:r>
            <a:endParaRPr lang="en-US" sz="3000" dirty="0"/>
          </a:p>
        </p:txBody>
      </p:sp>
    </p:spTree>
    <p:extLst>
      <p:ext uri="{BB962C8B-B14F-4D97-AF65-F5344CB8AC3E}">
        <p14:creationId xmlns="" xmlns:p14="http://schemas.microsoft.com/office/powerpoint/2010/main" val="349411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ircle(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ircle(in)">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ircle(in)">
                                      <p:cBhvr>
                                        <p:cTn id="24"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b="1" dirty="0" smtClean="0">
                <a:solidFill>
                  <a:srgbClr val="7030A0"/>
                </a:solidFill>
                <a:latin typeface="Times New Roman" pitchFamily="18" charset="0"/>
                <a:cs typeface="Times New Roman" pitchFamily="18" charset="0"/>
              </a:rPr>
              <a:t>II.MỐI </a:t>
            </a:r>
            <a:r>
              <a:rPr lang="en-US" sz="4000" b="1" dirty="0" smtClean="0">
                <a:solidFill>
                  <a:srgbClr val="7030A0"/>
                </a:solidFill>
                <a:latin typeface="Times New Roman" pitchFamily="18" charset="0"/>
                <a:cs typeface="Times New Roman" pitchFamily="18" charset="0"/>
              </a:rPr>
              <a:t>QUAN HỆ GIỮA TRUYỀN THÔNG ĐẠI CHÚNG VÀ DƯ LUẬN XÃ HỘI:</a:t>
            </a:r>
            <a:endParaRPr lang="en-US" sz="4000" b="1" dirty="0">
              <a:solidFill>
                <a:srgbClr val="7030A0"/>
              </a:solidFill>
              <a:latin typeface="Times New Roman" pitchFamily="18" charset="0"/>
              <a:cs typeface="Times New Roman" pitchFamily="18" charset="0"/>
            </a:endParaRPr>
          </a:p>
        </p:txBody>
      </p:sp>
      <p:pic>
        <p:nvPicPr>
          <p:cNvPr id="4" name="Content Placeholder 3" descr="C:\Users\Dieu\Desktop\Xã hội\5.jpg"/>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939463" y="3085515"/>
            <a:ext cx="2466975" cy="1847850"/>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2" descr="C:\Users\Public\Pictures\Sample Pictures\100.jpg"/>
          <p:cNvPicPr>
            <a:picLocks noChangeAspect="1" noChangeArrowheads="1"/>
          </p:cNvPicPr>
          <p:nvPr/>
        </p:nvPicPr>
        <p:blipFill>
          <a:blip r:embed="rId3"/>
          <a:srcRect/>
          <a:stretch>
            <a:fillRect/>
          </a:stretch>
        </p:blipFill>
        <p:spPr bwMode="auto">
          <a:xfrm>
            <a:off x="4968240" y="3092132"/>
            <a:ext cx="2209800" cy="1676400"/>
          </a:xfrm>
          <a:prstGeom prst="rect">
            <a:avLst/>
          </a:prstGeom>
          <a:noFill/>
        </p:spPr>
      </p:pic>
      <p:cxnSp>
        <p:nvCxnSpPr>
          <p:cNvPr id="7" name="Straight Arrow Connector 6"/>
          <p:cNvCxnSpPr/>
          <p:nvPr/>
        </p:nvCxnSpPr>
        <p:spPr>
          <a:xfrm>
            <a:off x="3916680" y="390906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8" name="Picture 5" descr="C:\Users\Public\Pictures\Sample Pictures\27.jpg"/>
          <p:cNvPicPr>
            <a:picLocks noChangeAspect="1" noChangeArrowheads="1"/>
          </p:cNvPicPr>
          <p:nvPr/>
        </p:nvPicPr>
        <p:blipFill>
          <a:blip r:embed="rId4"/>
          <a:srcRect/>
          <a:stretch>
            <a:fillRect/>
          </a:stretch>
        </p:blipFill>
        <p:spPr bwMode="auto">
          <a:xfrm>
            <a:off x="8534400" y="2179320"/>
            <a:ext cx="3124200" cy="2971800"/>
          </a:xfrm>
          <a:prstGeom prst="rect">
            <a:avLst/>
          </a:prstGeom>
          <a:noFill/>
        </p:spPr>
      </p:pic>
      <p:cxnSp>
        <p:nvCxnSpPr>
          <p:cNvPr id="9" name="Straight Arrow Connector 8"/>
          <p:cNvCxnSpPr/>
          <p:nvPr/>
        </p:nvCxnSpPr>
        <p:spPr>
          <a:xfrm rot="10800000">
            <a:off x="7490459" y="3930332"/>
            <a:ext cx="5334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05074" y="5892165"/>
            <a:ext cx="7469505" cy="1384995"/>
          </a:xfrm>
          <a:prstGeom prst="rect">
            <a:avLst/>
          </a:prstGeom>
          <a:noFill/>
        </p:spPr>
        <p:txBody>
          <a:bodyPr wrap="square" rtlCol="0">
            <a:spAutoFit/>
          </a:bodyPr>
          <a:lstStyle/>
          <a:p>
            <a:pPr algn="ctr"/>
            <a:r>
              <a:rPr lang="en-US" sz="2800" b="1" dirty="0" err="1">
                <a:latin typeface="Arial" pitchFamily="34" charset="0"/>
                <a:cs typeface="Arial" pitchFamily="34" charset="0"/>
              </a:rPr>
              <a:t>Dư</a:t>
            </a:r>
            <a:r>
              <a:rPr lang="en-US" sz="2800" b="1" dirty="0">
                <a:latin typeface="Arial" pitchFamily="34" charset="0"/>
                <a:cs typeface="Arial" pitchFamily="34" charset="0"/>
              </a:rPr>
              <a:t> </a:t>
            </a:r>
            <a:r>
              <a:rPr lang="en-US" sz="2800" b="1" dirty="0" err="1">
                <a:latin typeface="Arial" pitchFamily="34" charset="0"/>
                <a:cs typeface="Arial" pitchFamily="34" charset="0"/>
              </a:rPr>
              <a:t>luận</a:t>
            </a:r>
            <a:r>
              <a:rPr lang="en-US" sz="2800" b="1" dirty="0">
                <a:latin typeface="Arial" pitchFamily="34" charset="0"/>
                <a:cs typeface="Arial" pitchFamily="34" charset="0"/>
              </a:rPr>
              <a:t> </a:t>
            </a:r>
            <a:r>
              <a:rPr lang="en-US" sz="2800" b="1" dirty="0" err="1">
                <a:latin typeface="Arial" pitchFamily="34" charset="0"/>
                <a:cs typeface="Arial" pitchFamily="34" charset="0"/>
              </a:rPr>
              <a:t>xã</a:t>
            </a:r>
            <a:r>
              <a:rPr lang="en-US" sz="2800" b="1" dirty="0">
                <a:latin typeface="Arial" pitchFamily="34" charset="0"/>
                <a:cs typeface="Arial" pitchFamily="34" charset="0"/>
              </a:rPr>
              <a:t> </a:t>
            </a:r>
            <a:r>
              <a:rPr lang="en-US" sz="2800" b="1" dirty="0" err="1">
                <a:latin typeface="Arial" pitchFamily="34" charset="0"/>
                <a:cs typeface="Arial" pitchFamily="34" charset="0"/>
              </a:rPr>
              <a:t>hội</a:t>
            </a:r>
            <a:r>
              <a:rPr lang="en-US" sz="2800" b="1" dirty="0">
                <a:latin typeface="Arial" pitchFamily="34" charset="0"/>
                <a:cs typeface="Arial" pitchFamily="34" charset="0"/>
              </a:rPr>
              <a:t> </a:t>
            </a:r>
            <a:r>
              <a:rPr lang="en-US" sz="2800" b="1" dirty="0" err="1">
                <a:latin typeface="Arial" pitchFamily="34" charset="0"/>
                <a:cs typeface="Arial" pitchFamily="34" charset="0"/>
              </a:rPr>
              <a:t>liên</a:t>
            </a:r>
            <a:r>
              <a:rPr lang="en-US" sz="2800" b="1" dirty="0">
                <a:latin typeface="Arial" pitchFamily="34" charset="0"/>
                <a:cs typeface="Arial" pitchFamily="34" charset="0"/>
              </a:rPr>
              <a:t> </a:t>
            </a:r>
            <a:r>
              <a:rPr lang="en-US" sz="2800" b="1" dirty="0" err="1">
                <a:latin typeface="Arial" pitchFamily="34" charset="0"/>
                <a:cs typeface="Arial" pitchFamily="34" charset="0"/>
              </a:rPr>
              <a:t>quan</a:t>
            </a:r>
            <a:r>
              <a:rPr lang="en-US" sz="2800" b="1" dirty="0">
                <a:latin typeface="Arial" pitchFamily="34" charset="0"/>
                <a:cs typeface="Arial" pitchFamily="34" charset="0"/>
              </a:rPr>
              <a:t> </a:t>
            </a:r>
            <a:r>
              <a:rPr lang="en-US" sz="2800" b="1" dirty="0" err="1">
                <a:latin typeface="Arial" pitchFamily="34" charset="0"/>
                <a:cs typeface="Arial" pitchFamily="34" charset="0"/>
              </a:rPr>
              <a:t>chặt</a:t>
            </a:r>
            <a:r>
              <a:rPr lang="en-US" sz="2800" b="1" dirty="0">
                <a:latin typeface="Arial" pitchFamily="34" charset="0"/>
                <a:cs typeface="Arial" pitchFamily="34" charset="0"/>
              </a:rPr>
              <a:t> </a:t>
            </a:r>
            <a:r>
              <a:rPr lang="en-US" sz="2800" b="1" dirty="0" err="1">
                <a:latin typeface="Arial" pitchFamily="34" charset="0"/>
                <a:cs typeface="Arial" pitchFamily="34" charset="0"/>
              </a:rPr>
              <a:t>chẽ</a:t>
            </a:r>
            <a:r>
              <a:rPr lang="en-US" sz="2800" b="1" dirty="0">
                <a:latin typeface="Arial" pitchFamily="34" charset="0"/>
                <a:cs typeface="Arial" pitchFamily="34" charset="0"/>
              </a:rPr>
              <a:t> </a:t>
            </a:r>
            <a:r>
              <a:rPr lang="en-US" sz="2800" b="1" dirty="0" err="1">
                <a:latin typeface="Arial" pitchFamily="34" charset="0"/>
                <a:cs typeface="Arial" pitchFamily="34" charset="0"/>
              </a:rPr>
              <a:t>đến</a:t>
            </a:r>
            <a:r>
              <a:rPr lang="en-US" sz="2800" b="1" dirty="0">
                <a:latin typeface="Arial" pitchFamily="34" charset="0"/>
                <a:cs typeface="Arial" pitchFamily="34" charset="0"/>
              </a:rPr>
              <a:t> </a:t>
            </a:r>
            <a:r>
              <a:rPr lang="en-US" sz="2800" b="1" dirty="0" err="1">
                <a:latin typeface="Arial" pitchFamily="34" charset="0"/>
                <a:cs typeface="Arial" pitchFamily="34" charset="0"/>
              </a:rPr>
              <a:t>truyền</a:t>
            </a:r>
            <a:r>
              <a:rPr lang="en-US" sz="2800" b="1" dirty="0">
                <a:latin typeface="Arial" pitchFamily="34" charset="0"/>
                <a:cs typeface="Arial" pitchFamily="34" charset="0"/>
              </a:rPr>
              <a:t> </a:t>
            </a:r>
            <a:r>
              <a:rPr lang="en-US" sz="2800" b="1" dirty="0" err="1">
                <a:latin typeface="Arial" pitchFamily="34" charset="0"/>
                <a:cs typeface="Arial" pitchFamily="34" charset="0"/>
              </a:rPr>
              <a:t>thông</a:t>
            </a:r>
            <a:r>
              <a:rPr lang="en-US" sz="2800" b="1" dirty="0">
                <a:latin typeface="Arial" pitchFamily="34" charset="0"/>
                <a:cs typeface="Arial" pitchFamily="34" charset="0"/>
              </a:rPr>
              <a:t> </a:t>
            </a:r>
            <a:r>
              <a:rPr lang="en-US" sz="2800" b="1" dirty="0" err="1">
                <a:latin typeface="Arial" pitchFamily="34" charset="0"/>
                <a:cs typeface="Arial" pitchFamily="34" charset="0"/>
              </a:rPr>
              <a:t>đại</a:t>
            </a:r>
            <a:r>
              <a:rPr lang="en-US" sz="2800" b="1" dirty="0">
                <a:latin typeface="Arial" pitchFamily="34" charset="0"/>
                <a:cs typeface="Arial" pitchFamily="34" charset="0"/>
              </a:rPr>
              <a:t> </a:t>
            </a:r>
            <a:r>
              <a:rPr lang="en-US" sz="2800" b="1" dirty="0" err="1">
                <a:latin typeface="Arial" pitchFamily="34" charset="0"/>
                <a:cs typeface="Arial" pitchFamily="34" charset="0"/>
              </a:rPr>
              <a:t>chúng</a:t>
            </a:r>
            <a:r>
              <a:rPr lang="en-US" sz="2800" b="1" dirty="0">
                <a:latin typeface="Arial" pitchFamily="34" charset="0"/>
                <a:cs typeface="Arial" pitchFamily="34" charset="0"/>
              </a:rPr>
              <a:t> </a:t>
            </a:r>
            <a:r>
              <a:rPr lang="en-US" sz="2800" b="1" dirty="0" err="1">
                <a:latin typeface="Arial" pitchFamily="34" charset="0"/>
                <a:cs typeface="Arial" pitchFamily="34" charset="0"/>
              </a:rPr>
              <a:t>ngày</a:t>
            </a:r>
            <a:r>
              <a:rPr lang="en-US" sz="2800" b="1" dirty="0">
                <a:latin typeface="Arial" pitchFamily="34" charset="0"/>
                <a:cs typeface="Arial" pitchFamily="34" charset="0"/>
              </a:rPr>
              <a:t> nay</a:t>
            </a:r>
          </a:p>
          <a:p>
            <a:endParaRPr lang="en-US" sz="2800" b="1" dirty="0">
              <a:solidFill>
                <a:schemeClr val="bg1"/>
              </a:solidFill>
            </a:endParaRPr>
          </a:p>
        </p:txBody>
      </p:sp>
    </p:spTree>
    <p:extLst>
      <p:ext uri="{BB962C8B-B14F-4D97-AF65-F5344CB8AC3E}">
        <p14:creationId xmlns="" xmlns:p14="http://schemas.microsoft.com/office/powerpoint/2010/main" val="60163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ircle(in)">
                                      <p:cBhvr>
                                        <p:cTn id="23" dur="2000"/>
                                        <p:tgtEl>
                                          <p:spTgt spid="7"/>
                                        </p:tgtEl>
                                      </p:cBhvr>
                                    </p:animEffect>
                                  </p:childTnLst>
                                </p:cTn>
                              </p:par>
                              <p:par>
                                <p:cTn id="24" presetID="6"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ircle(in)">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iterate type="lt">
                                    <p:tmPct val="5000"/>
                                  </p:iterate>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 calcmode="lin" valueType="num">
                                      <p:cBhvr>
                                        <p:cTn id="38" dur="1000" fill="hold"/>
                                        <p:tgtEl>
                                          <p:spTgt spid="5"/>
                                        </p:tgtEl>
                                        <p:attrNameLst>
                                          <p:attrName>style.rotation</p:attrName>
                                        </p:attrNameLst>
                                      </p:cBhvr>
                                      <p:tavLst>
                                        <p:tav tm="0">
                                          <p:val>
                                            <p:fltVal val="90"/>
                                          </p:val>
                                        </p:tav>
                                        <p:tav tm="100000">
                                          <p:val>
                                            <p:fltVal val="0"/>
                                          </p:val>
                                        </p:tav>
                                      </p:tavLst>
                                    </p:anim>
                                    <p:animEffect transition="in" filter="fade">
                                      <p:cBhvr>
                                        <p:cTn id="3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2614</Words>
  <Application>Microsoft Office PowerPoint</Application>
  <PresentationFormat>Custom</PresentationFormat>
  <Paragraphs>186</Paragraphs>
  <Slides>43</Slides>
  <Notes>1</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Trường Đại Học Nông Lâm tp HCM Môn: Xã Hội Học Đại Cương Thầy Nguyễn Đức Thành</vt:lpstr>
      <vt:lpstr>Nội dung trình bày</vt:lpstr>
      <vt:lpstr>I. TRUYỀN THÔNG ĐẠI CHÚNG :          a)Các khái niệm:</vt:lpstr>
      <vt:lpstr>Các loại truyền thông : </vt:lpstr>
      <vt:lpstr>Một số hình ảnh:</vt:lpstr>
      <vt:lpstr>Ưu nhược điểm từng loại:</vt:lpstr>
      <vt:lpstr>Ưu nhược điểm từng loại:</vt:lpstr>
      <vt:lpstr>Ưu nhược điểm từng loại:</vt:lpstr>
      <vt:lpstr>II.MỐI QUAN HỆ GIỮA TRUYỀN THÔNG ĐẠI CHÚNG VÀ DƯ LUẬN XÃ HỘI:</vt:lpstr>
      <vt:lpstr>1. Khái niệm dư luận xã hội – tin đồn: </vt:lpstr>
      <vt:lpstr> b) Tin đồn:</vt:lpstr>
      <vt:lpstr>2.Chức năng của dư luận xã hội :</vt:lpstr>
      <vt:lpstr>Ý nghĩa:</vt:lpstr>
      <vt:lpstr>           </vt:lpstr>
      <vt:lpstr>     </vt:lpstr>
      <vt:lpstr>3. Quá trình hình thành dư luận xã hội:</vt:lpstr>
      <vt:lpstr>Slide 17</vt:lpstr>
      <vt:lpstr>Các giai đoạn hình thành dư luận:</vt:lpstr>
      <vt:lpstr>4.Các yếu tố ảnh hưởng đến dư luận xã hội: </vt:lpstr>
      <vt:lpstr>b)Hệ tư tưởng trình độ học vấn , kiến thức, hiểu biết, kinh nghiệm thực tế xã hội tới họ:</vt:lpstr>
      <vt:lpstr>   </vt:lpstr>
      <vt:lpstr>    </vt:lpstr>
      <vt:lpstr>c) Truyền thông đại chúng:</vt:lpstr>
      <vt:lpstr>d) Những nhân tố thuộc về tâm lý xã hội: </vt:lpstr>
      <vt:lpstr>Hoàn cảnh sinh hoạt chính trị xã hội: </vt:lpstr>
      <vt:lpstr>g) Các phong tục tập quán hệ thống các giá trị chuẩn mực xã hội đang hiện hành trong xã hội:</vt:lpstr>
      <vt:lpstr>VD: Hiện tượng sống thử:</vt:lpstr>
      <vt:lpstr>5. Mối quan hệ chặt chẽ giữa TTĐC và DLXH:</vt:lpstr>
      <vt:lpstr>III. Bạo lực xã hội:</vt:lpstr>
      <vt:lpstr>Hình ảnh về bạo lực :</vt:lpstr>
      <vt:lpstr>Nguyên nhân:</vt:lpstr>
      <vt:lpstr> </vt:lpstr>
      <vt:lpstr>Mê đắm trong bạo lực</vt:lpstr>
      <vt:lpstr>Mê đắm trong bạo lực</vt:lpstr>
      <vt:lpstr>Phim ảnh :</vt:lpstr>
      <vt:lpstr>Slide 36</vt:lpstr>
      <vt:lpstr>Mê đắm trong bạo lực:</vt:lpstr>
      <vt:lpstr>Mê đắm trong bạo lực:</vt:lpstr>
      <vt:lpstr>Slide 39</vt:lpstr>
      <vt:lpstr>IV. KẾT LUẬN:</vt:lpstr>
      <vt:lpstr>Mặt tích cực của truyền thông đại chúng:</vt:lpstr>
      <vt:lpstr>Mặt tiêu cực của truyền thông đại chúng:</vt:lpstr>
      <vt:lpstr>Cảm ơn thầy và các bạn đã lắng nghe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54</cp:revision>
  <dcterms:created xsi:type="dcterms:W3CDTF">2014-04-07T03:23:28Z</dcterms:created>
  <dcterms:modified xsi:type="dcterms:W3CDTF">2014-04-12T08:51:40Z</dcterms:modified>
</cp:coreProperties>
</file>