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2" r:id="rId14"/>
    <p:sldId id="267" r:id="rId15"/>
    <p:sldId id="268" r:id="rId16"/>
    <p:sldId id="269" r:id="rId17"/>
    <p:sldId id="282" r:id="rId18"/>
    <p:sldId id="281" r:id="rId19"/>
    <p:sldId id="283" r:id="rId20"/>
    <p:sldId id="284" r:id="rId21"/>
    <p:sldId id="271" r:id="rId22"/>
    <p:sldId id="286" r:id="rId23"/>
    <p:sldId id="273" r:id="rId24"/>
    <p:sldId id="274" r:id="rId25"/>
    <p:sldId id="275" r:id="rId26"/>
    <p:sldId id="276" r:id="rId27"/>
    <p:sldId id="277" r:id="rId28"/>
    <p:sldId id="279" r:id="rId29"/>
    <p:sldId id="278" r:id="rId30"/>
    <p:sldId id="280" r:id="rId31"/>
    <p:sldId id="287" r:id="rId32"/>
    <p:sldId id="288" r:id="rId33"/>
    <p:sldId id="289" r:id="rId34"/>
    <p:sldId id="285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A7F9BA5-7C03-4A8B-ACC4-FD4CE207F0F3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72"/>
            <p14:sldId id="267"/>
            <p14:sldId id="268"/>
            <p14:sldId id="269"/>
            <p14:sldId id="282"/>
            <p14:sldId id="281"/>
            <p14:sldId id="283"/>
            <p14:sldId id="284"/>
            <p14:sldId id="271"/>
            <p14:sldId id="286"/>
            <p14:sldId id="273"/>
            <p14:sldId id="274"/>
            <p14:sldId id="275"/>
            <p14:sldId id="276"/>
            <p14:sldId id="277"/>
            <p14:sldId id="279"/>
            <p14:sldId id="278"/>
            <p14:sldId id="280"/>
            <p14:sldId id="287"/>
            <p14:sldId id="288"/>
            <p14:sldId id="289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46A"/>
    <a:srgbClr val="023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88799" autoAdjust="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23D9F-C5D4-4907-9E6E-444DD3E3FDC2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732-7E6F-4EBE-9412-EA3B8AB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17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\\\\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9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299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60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1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28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SHIPPING TB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587692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000066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268413"/>
            <a:ext cx="8353425" cy="1470025"/>
          </a:xfrm>
          <a:effectLst>
            <a:outerShdw dist="35921" dir="2700000" algn="ctr" rotWithShape="0">
              <a:srgbClr val="000066"/>
            </a:outerShdw>
          </a:effectLst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3024188"/>
            <a:ext cx="8353425" cy="1196975"/>
          </a:xfrm>
          <a:effectLst>
            <a:outerShdw dist="35921" dir="2700000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54ED4C-37FA-425C-B339-C1A5C1FB8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6014-FE35-4B7F-A28A-97F2D702B1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7972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6250" y="115888"/>
            <a:ext cx="2262188" cy="6010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925" y="115888"/>
            <a:ext cx="6638925" cy="6010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7ADDA-4E23-4BC1-BE48-523EC4D61B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5649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005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557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6361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1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6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1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402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0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821AE-226F-4B00-9DBD-E3CDB6650B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1583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6381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002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17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3B538-1E0B-42A3-BB75-890CB851ED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467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925" y="1125538"/>
            <a:ext cx="4449763" cy="5000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088" y="1125538"/>
            <a:ext cx="4451350" cy="5000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50FAE-FECD-4469-8D25-C0680C990E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4753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5B538-64A9-43F9-8E84-13AD7178C0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33166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2F845-66E8-429A-BC51-F967AE17E8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9756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8BE17-9616-4029-9E8E-7BC1C7CD97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5024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91655-4CC5-4EFE-882D-41E5893FE3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7696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99D64-F54B-4F69-9893-B981D44B85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07019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hyperlink" Target="http://www.m62.net/" TargetMode="Externa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hyperlink" Target="http://www.m62.net/powerpoint-slides/" TargetMode="Externa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hyperlink" Target="http://www.m62.net/presentation-theory/bullet-points-dont-work/beyond-bullet-points/" TargetMode="External"/><Relationship Id="rId10" Type="http://schemas.openxmlformats.org/officeDocument/2006/relationships/slideLayout" Target="../slideLayouts/slideLayout21.xml"/><Relationship Id="rId19" Type="http://schemas.openxmlformats.org/officeDocument/2006/relationships/hyperlink" Target="http://www.m62.net/powerpoint-training/" TargetMode="Externa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SHIPPING SLID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925" y="115888"/>
            <a:ext cx="5832475" cy="5762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925" y="1125538"/>
            <a:ext cx="9053513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399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2875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6800" y="6337300"/>
            <a:ext cx="4464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2763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0066"/>
                </a:solidFill>
              </a:defRPr>
            </a:lvl1pPr>
          </a:lstStyle>
          <a:p>
            <a:fld id="{D9578110-5AF2-45D4-8642-75548C5A580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4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46A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46A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46A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-93663" y="6453188"/>
            <a:ext cx="85328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/>
            <a:r>
              <a:rPr lang="en-US" sz="1200">
                <a:solidFill>
                  <a:srgbClr val="4D4D4D"/>
                </a:solidFill>
                <a:latin typeface="Neo Sans" pitchFamily="34" charset="0"/>
              </a:rPr>
              <a:t>m62 visualcommunications is the global leader in presentation effectiveness, from offices in the UK, USA, and Singapore</a:t>
            </a:r>
          </a:p>
        </p:txBody>
      </p:sp>
      <p:pic>
        <p:nvPicPr>
          <p:cNvPr id="5124" name="Picture 4" descr="m62-logo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650" y="6484938"/>
            <a:ext cx="3810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1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777875"/>
            <a:ext cx="20002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2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73350"/>
            <a:ext cx="20002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3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4568825"/>
            <a:ext cx="20002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Text Box 8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379413" y="2290763"/>
            <a:ext cx="16367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>
                <a:solidFill>
                  <a:srgbClr val="135971"/>
                </a:solidFill>
                <a:latin typeface="Neo Sans" pitchFamily="34" charset="0"/>
              </a:rPr>
              <a:t>Beyond Bullet Points</a:t>
            </a:r>
          </a:p>
        </p:txBody>
      </p:sp>
      <p:sp>
        <p:nvSpPr>
          <p:cNvPr id="5129" name="Text Box 9">
            <a:hlinkClick r:id="rId17"/>
          </p:cNvPr>
          <p:cNvSpPr txBox="1">
            <a:spLocks noChangeArrowheads="1"/>
          </p:cNvSpPr>
          <p:nvPr/>
        </p:nvSpPr>
        <p:spPr bwMode="auto">
          <a:xfrm>
            <a:off x="379413" y="4189413"/>
            <a:ext cx="141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>
                <a:solidFill>
                  <a:srgbClr val="135971"/>
                </a:solidFill>
                <a:latin typeface="Neo Sans" pitchFamily="34" charset="0"/>
              </a:rPr>
              <a:t>PowerPoint Slides</a:t>
            </a:r>
          </a:p>
        </p:txBody>
      </p:sp>
      <p:sp>
        <p:nvSpPr>
          <p:cNvPr id="5130" name="Text Box 10">
            <a:hlinkClick r:id="rId19"/>
          </p:cNvPr>
          <p:cNvSpPr txBox="1">
            <a:spLocks noChangeArrowheads="1"/>
          </p:cNvSpPr>
          <p:nvPr/>
        </p:nvSpPr>
        <p:spPr bwMode="auto">
          <a:xfrm>
            <a:off x="379413" y="6084888"/>
            <a:ext cx="15986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>
                <a:solidFill>
                  <a:srgbClr val="135971"/>
                </a:solidFill>
                <a:latin typeface="Neo Sans" pitchFamily="34" charset="0"/>
              </a:rPr>
              <a:t>PowerPoint Training</a:t>
            </a:r>
          </a:p>
        </p:txBody>
      </p:sp>
      <p:pic>
        <p:nvPicPr>
          <p:cNvPr id="5131" name="Picture 11" descr="b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50" y="777875"/>
            <a:ext cx="636270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8575" y="188913"/>
            <a:ext cx="9115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100">
                <a:solidFill>
                  <a:srgbClr val="333333"/>
                </a:solidFill>
                <a:latin typeface="Neo Sans" pitchFamily="34" charset="0"/>
              </a:rPr>
              <a:t>It’s not the </a:t>
            </a:r>
            <a:r>
              <a:rPr lang="en-US" sz="2100" b="1">
                <a:solidFill>
                  <a:srgbClr val="333333"/>
                </a:solidFill>
                <a:latin typeface="Neo Sans" pitchFamily="34" charset="0"/>
              </a:rPr>
              <a:t>design</a:t>
            </a:r>
            <a:r>
              <a:rPr lang="en-US" sz="2100">
                <a:solidFill>
                  <a:srgbClr val="333333"/>
                </a:solidFill>
                <a:latin typeface="Neo Sans" pitchFamily="34" charset="0"/>
              </a:rPr>
              <a:t> of your template, it’s what you </a:t>
            </a:r>
            <a:r>
              <a:rPr lang="en-US" sz="2100" b="1">
                <a:solidFill>
                  <a:srgbClr val="333333"/>
                </a:solidFill>
                <a:latin typeface="Neo Sans" pitchFamily="34" charset="0"/>
              </a:rPr>
              <a:t>do with it</a:t>
            </a:r>
            <a:r>
              <a:rPr lang="en-US" sz="2100">
                <a:solidFill>
                  <a:srgbClr val="333333"/>
                </a:solidFill>
                <a:latin typeface="Neo Sans" pitchFamily="34" charset="0"/>
              </a:rPr>
              <a:t> that counts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11690"/>
            <a:ext cx="2423786" cy="17312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746495"/>
            <a:ext cx="5944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ĐẠI HỌC NÔNG LÂM TP.HCM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7864" y="2663868"/>
            <a:ext cx="6001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 HỘI HỌC ĐẠI CƯƠNG</a:t>
            </a:r>
            <a:endParaRPr lang="en-US" sz="32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8846" y="3849945"/>
            <a:ext cx="3523465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5: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13131411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13125225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Kim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13131283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Hằng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12113274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Thúy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13131140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13113147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13124312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Sang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13131634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13123090   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57914" y="3295947"/>
            <a:ext cx="2940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GVHD: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763686"/>
              </p:ext>
            </p:extLst>
          </p:nvPr>
        </p:nvGraphicFramePr>
        <p:xfrm>
          <a:off x="1295400" y="2057400"/>
          <a:ext cx="6553200" cy="32054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24000"/>
                <a:gridCol w="2540000"/>
                <a:gridCol w="24892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Cộng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Đặc</a:t>
                      </a:r>
                      <a:r>
                        <a:rPr lang="en-US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Trưng</a:t>
                      </a:r>
                      <a:endParaRPr lang="en-US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nhằm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hướng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đích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Nổi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sắp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xếp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từng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trưng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chúng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lịch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sử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lâu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mọi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sở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chia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sẻ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trách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nhiệm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nghĩa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vụ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phạm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vi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lãnh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hiệu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lãnh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thổ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9148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9"/>
            <a:ext cx="9053513" cy="1933760"/>
          </a:xfrm>
        </p:spPr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091330"/>
            <a:ext cx="4075835" cy="27289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0" y="1135766"/>
            <a:ext cx="4199665" cy="27656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2457136"/>
            <a:ext cx="3506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24200"/>
            <a:ext cx="3605528" cy="288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411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-1371600"/>
            <a:ext cx="9053513" cy="5199061"/>
          </a:xfrm>
        </p:spPr>
        <p:txBody>
          <a:bodyPr/>
          <a:lstStyle/>
          <a:p>
            <a:pPr marL="400050" indent="0" algn="just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dốc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tiềm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óc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966685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1371600"/>
            <a:ext cx="3393239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1319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r>
              <a:rPr lang="en-US" dirty="0" smtClean="0"/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Hay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95400"/>
            <a:ext cx="4191000" cy="299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638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bấy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00" y="762000"/>
            <a:ext cx="6400000" cy="45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386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 trò và vị thế là hai mặt của một vấn đề.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lý thuyết, nho giáo của Khổng Tử, mối quan hệ giữa vị thế và vai trò </a:t>
            </a:r>
            <a:r>
              <a:rPr lang="vi-V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 vấn đề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 danh định phận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 thế thường ổn định hơn, ít biến đổi hơn, còn vai trò thì động hơn và hay biến đổi hơn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 thế biến đổi thì vai trò c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ũn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 biến đ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ự biến đổi của va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trò phụ thuộc vào sự biến đổi của vị thế qua mỗi giai đoạn cụ thể của từng cá nhân cũng như nhóm xã hội.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 trò và vị thế thường thống nhất với nhau, song đôi khi cũng gặp phải mâu thuẫn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534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à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vị trí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ã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ội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của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người hay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nhóm người trong kết cấu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ã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ội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được sắp xếp, thẩm định hay đánh giá của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ã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ội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nơi người đó sinh sống.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2530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Max Weber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 nghĩa về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 lực là "khả năng mà một kẻ hành động trong mối quan hệ xã hội sẽ có một vị trí để thực hiện ý chí mong muốn của mình bất chấp sự chống đối".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 lực là khả năng áp đặt ý chí của một các nhân với cá nhân khác tác động đến khả năng động viên các nguồn lực để đạt được một mục đích của các nhân áp đặt ý chí đó</a:t>
            </a:r>
            <a:r>
              <a:rPr lang="vi-V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3997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quan điểm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Karl Marl: “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 độ sở hữu tư nhân là nguồn gốc tạo ra sự phân chia quyền lực trong xã hộ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i”.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Max Weber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 rằng quyền lực không chỉ có nguồn gốc là 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mà còn có từ nhiều yếu tố phi kinh tế khác nữa (gia đình, học vấn, tôn giáo, uy tín,...).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Talcott Parsons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thì cho rằng nguồn gốc của quyền lực nằm ở vị thế của một cấu trúc xã hội.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194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00050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 LỤC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00050" lvl="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567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22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8"/>
            <a:ext cx="9053513" cy="5656262"/>
          </a:xfrm>
        </p:spPr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mổi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504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09944"/>
              </p:ext>
            </p:extLst>
          </p:nvPr>
        </p:nvGraphicFramePr>
        <p:xfrm>
          <a:off x="1371600" y="1752600"/>
          <a:ext cx="60960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65759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Uy</a:t>
                      </a: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quyền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nguyện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Do 1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đầy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lãnh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đạo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dẩn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dắt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dể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biến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đổi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phụ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nhiều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giữa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với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yếu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en-US" sz="18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Vì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lơi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ích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cầu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Việc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tham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hoàn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toàn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liên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gì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tới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Nguồn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phí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lớn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nhờ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đóng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góp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tài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trợ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một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cấu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chắc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chắn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chặt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chẽ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/>
                      <a:endParaRPr lang="en-US" sz="1800" dirty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5580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379662"/>
              </p:ext>
            </p:extLst>
          </p:nvPr>
        </p:nvGraphicFramePr>
        <p:xfrm>
          <a:off x="1676400" y="2057400"/>
          <a:ext cx="6096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Biệt</a:t>
                      </a: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lập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liêu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dạng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nằm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cực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hiệp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dạng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nằm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cực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hiệp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biệt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nhiều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luật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tắc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cấu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hóa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dưới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chặt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chia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này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bởi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tắc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thủ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sắp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xếp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bậc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lực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31446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8522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chặc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chẽ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415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vẩn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2841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773670"/>
              </p:ext>
            </p:extLst>
          </p:nvPr>
        </p:nvGraphicFramePr>
        <p:xfrm>
          <a:off x="457201" y="1600200"/>
          <a:ext cx="861059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99"/>
                <a:gridCol w="2971800"/>
                <a:gridCol w="2286000"/>
                <a:gridCol w="25908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Gia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đình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Kinh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trị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Khái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niệm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trưng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cùng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trú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cùng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gồm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lớn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mọi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chấp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nhận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con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do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hoặc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nhận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nuôi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phẩm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Quyeát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ñònh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baûn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chaát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giai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caáp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xaõ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hoäi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cuûa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heä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thoáng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chính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trò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xaõ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hoäi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,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quyeát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ñònh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möùc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ñoä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daân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chuû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hoùa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ñôøi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soáng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xaõ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hoäi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hóa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trẻ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chăm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sóc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thỏa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cảm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viên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điều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hòa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liệu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ích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thống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hóa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hiến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pháp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bộ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luật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Thực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điều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luật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Giải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quyết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xung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Thiết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bộ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phận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dịch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vụ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an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ninh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5406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6279"/>
              </p:ext>
            </p:extLst>
          </p:nvPr>
        </p:nvGraphicFramePr>
        <p:xfrm>
          <a:off x="914400" y="1676400"/>
          <a:ext cx="75438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8183"/>
                <a:gridCol w="3106757"/>
                <a:gridCol w="322886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Tôn</a:t>
                      </a:r>
                      <a:r>
                        <a:rPr lang="en-U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giáo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Giáo</a:t>
                      </a:r>
                      <a:r>
                        <a:rPr lang="en-U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dục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Khái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niệm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Mỗi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khoa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nhìn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nghĩa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thể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niềm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tin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trí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do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tồn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trước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truyền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kiến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nghiệm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lĩnh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huy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nghiệm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để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Lễ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Ý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Tâm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điều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cấp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ri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con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Chính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tưởng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8070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Fischer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: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marL="338138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Đôbơrianop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Bungari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):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.”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38138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=&gt;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phàn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2838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CÂU HỎI CỦNG CỐ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1/ </a:t>
            </a:r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đáp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 </a:t>
            </a:r>
            <a:r>
              <a:rPr lang="en-US" dirty="0" err="1" smtClean="0"/>
              <a:t>đúng</a:t>
            </a:r>
            <a:endParaRPr lang="en-US" dirty="0"/>
          </a:p>
          <a:p>
            <a:pPr marL="0" indent="0">
              <a:buNone/>
            </a:pP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a/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sẳn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giành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then </a:t>
            </a:r>
            <a:r>
              <a:rPr lang="en-US" dirty="0" err="1" smtClean="0"/>
              <a:t>chôt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then </a:t>
            </a:r>
            <a:r>
              <a:rPr lang="en-US" dirty="0" err="1" smtClean="0"/>
              <a:t>chốt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/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sẳn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gianh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then </a:t>
            </a:r>
            <a:r>
              <a:rPr lang="en-US" dirty="0" err="1" smtClean="0"/>
              <a:t>chôt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then </a:t>
            </a:r>
            <a:r>
              <a:rPr lang="en-US" dirty="0" err="1" smtClean="0"/>
              <a:t>chốt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c/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then </a:t>
            </a:r>
            <a:r>
              <a:rPr lang="en-US" dirty="0" err="1" smtClean="0"/>
              <a:t>chốt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then </a:t>
            </a:r>
            <a:r>
              <a:rPr lang="en-US" dirty="0" err="1" smtClean="0"/>
              <a:t>chốt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sẳn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d/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giành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then </a:t>
            </a:r>
            <a:r>
              <a:rPr lang="en-US" dirty="0" err="1" smtClean="0"/>
              <a:t>chốt</a:t>
            </a:r>
            <a:r>
              <a:rPr lang="en-US" dirty="0" smtClean="0"/>
              <a:t>,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259777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2/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tới</a:t>
            </a:r>
            <a:r>
              <a:rPr lang="en-US" dirty="0" smtClean="0"/>
              <a:t> </a:t>
            </a:r>
            <a:r>
              <a:rPr lang="en-US" dirty="0" err="1" smtClean="0"/>
              <a:t>tôn</a:t>
            </a:r>
            <a:r>
              <a:rPr lang="en-US" dirty="0" smtClean="0"/>
              <a:t> </a:t>
            </a:r>
            <a:r>
              <a:rPr lang="en-US" dirty="0" err="1" smtClean="0"/>
              <a:t>giáo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/ </a:t>
            </a:r>
            <a:r>
              <a:rPr lang="en-US" dirty="0" err="1" smtClean="0"/>
              <a:t>nhóm</a:t>
            </a:r>
            <a:r>
              <a:rPr lang="en-US" dirty="0" smtClean="0"/>
              <a:t> </a:t>
            </a:r>
            <a:r>
              <a:rPr lang="en-US" dirty="0" err="1" smtClean="0"/>
              <a:t>uy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b/ </a:t>
            </a:r>
            <a:r>
              <a:rPr lang="en-US" dirty="0" err="1" smtClean="0"/>
              <a:t>nhóm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nguyện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c/ </a:t>
            </a:r>
            <a:r>
              <a:rPr lang="en-US" dirty="0" err="1" smtClean="0"/>
              <a:t>nhóm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d/ </a:t>
            </a:r>
            <a:r>
              <a:rPr lang="en-US" dirty="0" err="1" smtClean="0"/>
              <a:t>nhóm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liêu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0278452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3/ </a:t>
            </a:r>
            <a:r>
              <a:rPr lang="en-US" dirty="0" err="1" smtClean="0"/>
              <a:t>gia</a:t>
            </a:r>
            <a:r>
              <a:rPr lang="en-US" dirty="0" smtClean="0"/>
              <a:t> </a:t>
            </a:r>
            <a:r>
              <a:rPr lang="en-US" dirty="0" err="1" smtClean="0"/>
              <a:t>đình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xem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a/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duy</a:t>
            </a:r>
            <a:r>
              <a:rPr lang="en-US" dirty="0" smtClean="0"/>
              <a:t> </a:t>
            </a:r>
            <a:r>
              <a:rPr lang="en-US" dirty="0" err="1" smtClean="0"/>
              <a:t>trì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mối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thẻ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nên</a:t>
            </a:r>
            <a:r>
              <a:rPr lang="en-US" dirty="0" smtClean="0"/>
              <a:t> </a:t>
            </a:r>
            <a:r>
              <a:rPr lang="en-US" dirty="0" err="1" smtClean="0"/>
              <a:t>nhưng</a:t>
            </a:r>
            <a:r>
              <a:rPr lang="en-US" dirty="0" smtClean="0"/>
              <a:t> </a:t>
            </a:r>
            <a:r>
              <a:rPr lang="en-US" dirty="0" err="1" smtClean="0"/>
              <a:t>mối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b/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1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c/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nhu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tinh</a:t>
            </a:r>
            <a:r>
              <a:rPr lang="en-US" dirty="0" smtClean="0"/>
              <a:t> </a:t>
            </a:r>
            <a:r>
              <a:rPr lang="en-US" dirty="0" err="1" smtClean="0"/>
              <a:t>thần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con </a:t>
            </a:r>
            <a:r>
              <a:rPr lang="en-US" dirty="0" err="1" smtClean="0"/>
              <a:t>người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d/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tỏ</a:t>
            </a:r>
            <a:r>
              <a:rPr lang="en-US" dirty="0" smtClean="0"/>
              <a:t> </a:t>
            </a:r>
            <a:r>
              <a:rPr lang="en-US" dirty="0" err="1" smtClean="0"/>
              <a:t>rỏ</a:t>
            </a:r>
            <a:r>
              <a:rPr lang="en-US" dirty="0" smtClean="0"/>
              <a:t> </a:t>
            </a:r>
            <a:r>
              <a:rPr lang="en-US" dirty="0" err="1" smtClean="0"/>
              <a:t>ưu</a:t>
            </a:r>
            <a:r>
              <a:rPr lang="en-US" dirty="0" smtClean="0"/>
              <a:t> </a:t>
            </a:r>
            <a:r>
              <a:rPr lang="en-US" dirty="0" err="1" smtClean="0"/>
              <a:t>thê</a:t>
            </a:r>
            <a:r>
              <a:rPr lang="en-US" dirty="0" smtClean="0"/>
              <a:t> so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735173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 anchorCtr="1"/>
          <a:lstStyle/>
          <a:p>
            <a:pPr marL="0" indent="0" algn="ctr">
              <a:buNone/>
            </a:pPr>
            <a:r>
              <a:rPr lang="en-US" sz="8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8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7204802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3289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71600"/>
            <a:ext cx="6400000" cy="45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98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.Khái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33386"/>
            <a:ext cx="3946360" cy="2818828"/>
          </a:xfrm>
          <a:prstGeom prst="rect">
            <a:avLst/>
          </a:prstGeom>
        </p:spPr>
      </p:pic>
      <p:pic>
        <p:nvPicPr>
          <p:cNvPr id="1028" name="Picture 4" descr="http://yabooklog.nassaulibrary.org/oldblog/VIETNAM%20WA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33386"/>
            <a:ext cx="3215684" cy="30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0684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00" y="1104900"/>
            <a:ext cx="6400000" cy="45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4730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8019"/>
            <a:ext cx="7733333" cy="398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250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132203"/>
              </p:ext>
            </p:extLst>
          </p:nvPr>
        </p:nvGraphicFramePr>
        <p:xfrm>
          <a:off x="990600" y="1905000"/>
          <a:ext cx="6934201" cy="3754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73518"/>
                <a:gridCol w="3149283"/>
                <a:gridCol w="23114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Đám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đông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Đặc</a:t>
                      </a:r>
                      <a:r>
                        <a:rPr lang="en-US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Trưng</a:t>
                      </a:r>
                      <a:endParaRPr lang="en-US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hữu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sở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để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chia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việc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cùng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hướng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FontTx/>
                        <a:buChar char="-"/>
                      </a:pP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Chỉ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ngẫu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chặt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Đám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chỉ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ngẫu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920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theme/theme1.xml><?xml version="1.0" encoding="utf-8"?>
<a:theme xmlns:a="http://schemas.openxmlformats.org/drawingml/2006/main" name="port-powerpoint-template">
  <a:themeElements>
    <a:clrScheme name="port-powerpoint-template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011D86"/>
      </a:accent1>
      <a:accent2>
        <a:srgbClr val="90A2DF"/>
      </a:accent2>
      <a:accent3>
        <a:srgbClr val="FFFFFF"/>
      </a:accent3>
      <a:accent4>
        <a:srgbClr val="000000"/>
      </a:accent4>
      <a:accent5>
        <a:srgbClr val="AAABC3"/>
      </a:accent5>
      <a:accent6>
        <a:srgbClr val="8292CA"/>
      </a:accent6>
      <a:hlink>
        <a:srgbClr val="1059BC"/>
      </a:hlink>
      <a:folHlink>
        <a:srgbClr val="777777"/>
      </a:folHlink>
    </a:clrScheme>
    <a:fontScheme name="port-powerpoint-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rt-powerpoint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011D86"/>
        </a:accent1>
        <a:accent2>
          <a:srgbClr val="90A2DF"/>
        </a:accent2>
        <a:accent3>
          <a:srgbClr val="FFFFFF"/>
        </a:accent3>
        <a:accent4>
          <a:srgbClr val="000000"/>
        </a:accent4>
        <a:accent5>
          <a:srgbClr val="AAABC3"/>
        </a:accent5>
        <a:accent6>
          <a:srgbClr val="8292CA"/>
        </a:accent6>
        <a:hlink>
          <a:srgbClr val="1059BC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t’s not the design of your template">
  <a:themeElements>
    <a:clrScheme name="It’s not the design of your templat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135971"/>
      </a:hlink>
      <a:folHlink>
        <a:srgbClr val="99CC00"/>
      </a:folHlink>
    </a:clrScheme>
    <a:fontScheme name="It’s not the design of your template">
      <a:majorFont>
        <a:latin typeface="Neo San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t’s not the design of your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135971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</TotalTime>
  <Words>3430</Words>
  <Application>Microsoft Office PowerPoint</Application>
  <PresentationFormat>On-screen Show (4:3)</PresentationFormat>
  <Paragraphs>267</Paragraphs>
  <Slides>33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port-powerpoint-template</vt:lpstr>
      <vt:lpstr>It’s not the design of your template</vt:lpstr>
      <vt:lpstr>PowerPoint Presentation</vt:lpstr>
      <vt:lpstr>MỤC LỤC</vt:lpstr>
      <vt:lpstr>I. Cơ cấu xã hội</vt:lpstr>
      <vt:lpstr> I. Cơ cấu xã hội</vt:lpstr>
      <vt:lpstr> I. Cơ cấu xã hội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IV. Tổ chức xã hội</vt:lpstr>
      <vt:lpstr>PowerPoint Presentation</vt:lpstr>
      <vt:lpstr> IV. Tổ chức xã hội</vt:lpstr>
      <vt:lpstr>IV. Tổ chức xã hội</vt:lpstr>
      <vt:lpstr> IV. Tổ chức xã hội</vt:lpstr>
      <vt:lpstr>V. Thiết chế xã hội</vt:lpstr>
      <vt:lpstr> V. Thiết chế xã hội</vt:lpstr>
      <vt:lpstr> V. Thiết chế xã hội</vt:lpstr>
      <vt:lpstr> V. Thiết chế xã hội</vt:lpstr>
      <vt:lpstr> V. Thiết chế xã hội</vt:lpstr>
      <vt:lpstr>CÂU HỎI CỦNG CỐ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Phat</dc:creator>
  <cp:lastModifiedBy>Sony Vaio</cp:lastModifiedBy>
  <cp:revision>65</cp:revision>
  <dcterms:created xsi:type="dcterms:W3CDTF">2014-03-20T16:05:27Z</dcterms:created>
  <dcterms:modified xsi:type="dcterms:W3CDTF">2014-03-25T01:23:13Z</dcterms:modified>
</cp:coreProperties>
</file>