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62"/>
  </p:notesMasterIdLst>
  <p:sldIdLst>
    <p:sldId id="287" r:id="rId2"/>
    <p:sldId id="266" r:id="rId3"/>
    <p:sldId id="267" r:id="rId4"/>
    <p:sldId id="291" r:id="rId5"/>
    <p:sldId id="274" r:id="rId6"/>
    <p:sldId id="275" r:id="rId7"/>
    <p:sldId id="282" r:id="rId8"/>
    <p:sldId id="288" r:id="rId9"/>
    <p:sldId id="289" r:id="rId10"/>
    <p:sldId id="290" r:id="rId11"/>
    <p:sldId id="292" r:id="rId12"/>
    <p:sldId id="295" r:id="rId13"/>
    <p:sldId id="297" r:id="rId14"/>
    <p:sldId id="293" r:id="rId15"/>
    <p:sldId id="298" r:id="rId16"/>
    <p:sldId id="300" r:id="rId17"/>
    <p:sldId id="302" r:id="rId18"/>
    <p:sldId id="304" r:id="rId19"/>
    <p:sldId id="305" r:id="rId20"/>
    <p:sldId id="306" r:id="rId21"/>
    <p:sldId id="312" r:id="rId22"/>
    <p:sldId id="307" r:id="rId23"/>
    <p:sldId id="354" r:id="rId24"/>
    <p:sldId id="310" r:id="rId25"/>
    <p:sldId id="311" r:id="rId26"/>
    <p:sldId id="314" r:id="rId27"/>
    <p:sldId id="313" r:id="rId28"/>
    <p:sldId id="339" r:id="rId29"/>
    <p:sldId id="341" r:id="rId30"/>
    <p:sldId id="342" r:id="rId31"/>
    <p:sldId id="343" r:id="rId32"/>
    <p:sldId id="352" r:id="rId33"/>
    <p:sldId id="344" r:id="rId34"/>
    <p:sldId id="345" r:id="rId35"/>
    <p:sldId id="346" r:id="rId36"/>
    <p:sldId id="347" r:id="rId37"/>
    <p:sldId id="348" r:id="rId38"/>
    <p:sldId id="349" r:id="rId39"/>
    <p:sldId id="350" r:id="rId40"/>
    <p:sldId id="317" r:id="rId41"/>
    <p:sldId id="318" r:id="rId42"/>
    <p:sldId id="319" r:id="rId43"/>
    <p:sldId id="320" r:id="rId44"/>
    <p:sldId id="321" r:id="rId45"/>
    <p:sldId id="322" r:id="rId46"/>
    <p:sldId id="323" r:id="rId47"/>
    <p:sldId id="324" r:id="rId48"/>
    <p:sldId id="325" r:id="rId49"/>
    <p:sldId id="327" r:id="rId50"/>
    <p:sldId id="337" r:id="rId51"/>
    <p:sldId id="329" r:id="rId52"/>
    <p:sldId id="330" r:id="rId53"/>
    <p:sldId id="331" r:id="rId54"/>
    <p:sldId id="332" r:id="rId55"/>
    <p:sldId id="333" r:id="rId56"/>
    <p:sldId id="334" r:id="rId57"/>
    <p:sldId id="336" r:id="rId58"/>
    <p:sldId id="353" r:id="rId59"/>
    <p:sldId id="316" r:id="rId60"/>
    <p:sldId id="338"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F3A67983-6CBA-463D-AEB9-7E68119AEFB2}">
          <p14:sldIdLst>
            <p14:sldId id="287"/>
            <p14:sldId id="266"/>
            <p14:sldId id="267"/>
            <p14:sldId id="291"/>
            <p14:sldId id="274"/>
            <p14:sldId id="275"/>
            <p14:sldId id="282"/>
            <p14:sldId id="288"/>
            <p14:sldId id="289"/>
            <p14:sldId id="290"/>
            <p14:sldId id="292"/>
            <p14:sldId id="295"/>
            <p14:sldId id="297"/>
            <p14:sldId id="293"/>
            <p14:sldId id="298"/>
            <p14:sldId id="300"/>
            <p14:sldId id="302"/>
            <p14:sldId id="304"/>
            <p14:sldId id="305"/>
            <p14:sldId id="306"/>
            <p14:sldId id="312"/>
            <p14:sldId id="307"/>
            <p14:sldId id="354"/>
            <p14:sldId id="310"/>
            <p14:sldId id="311"/>
            <p14:sldId id="314"/>
            <p14:sldId id="313"/>
            <p14:sldId id="339"/>
            <p14:sldId id="341"/>
            <p14:sldId id="342"/>
            <p14:sldId id="343"/>
            <p14:sldId id="352"/>
            <p14:sldId id="344"/>
            <p14:sldId id="345"/>
            <p14:sldId id="346"/>
            <p14:sldId id="347"/>
            <p14:sldId id="348"/>
            <p14:sldId id="349"/>
            <p14:sldId id="350"/>
            <p14:sldId id="317"/>
            <p14:sldId id="318"/>
            <p14:sldId id="319"/>
            <p14:sldId id="320"/>
            <p14:sldId id="321"/>
            <p14:sldId id="322"/>
            <p14:sldId id="323"/>
            <p14:sldId id="324"/>
            <p14:sldId id="325"/>
            <p14:sldId id="327"/>
            <p14:sldId id="337"/>
            <p14:sldId id="329"/>
            <p14:sldId id="330"/>
            <p14:sldId id="331"/>
            <p14:sldId id="332"/>
            <p14:sldId id="333"/>
            <p14:sldId id="334"/>
            <p14:sldId id="336"/>
            <p14:sldId id="353"/>
            <p14:sldId id="316"/>
            <p14:sldId id="33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59" autoAdjust="0"/>
    <p:restoredTop sz="94605" autoAdjust="0"/>
  </p:normalViewPr>
  <p:slideViewPr>
    <p:cSldViewPr>
      <p:cViewPr>
        <p:scale>
          <a:sx n="45" d="100"/>
          <a:sy n="45" d="100"/>
        </p:scale>
        <p:origin x="-1430" y="-173"/>
      </p:cViewPr>
      <p:guideLst>
        <p:guide orient="horz" pos="2160"/>
        <p:guide pos="2880"/>
      </p:guideLst>
    </p:cSldViewPr>
  </p:slideViewPr>
  <p:outlineViewPr>
    <p:cViewPr>
      <p:scale>
        <a:sx n="33" d="100"/>
        <a:sy n="33" d="100"/>
      </p:scale>
      <p:origin x="58" y="3739"/>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5F931B-FB29-4063-8C4B-D502AF4372D5}" type="datetimeFigureOut">
              <a:rPr lang="en-US" smtClean="0"/>
              <a:pPr/>
              <a:t>4/1/2014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4F6865-EACA-4524-8300-0A229BCE299C}" type="slidenum">
              <a:rPr lang="en-US" smtClean="0"/>
              <a:pPr/>
              <a:t>‹#›</a:t>
            </a:fld>
            <a:endParaRPr lang="en-US"/>
          </a:p>
        </p:txBody>
      </p:sp>
    </p:spTree>
    <p:extLst>
      <p:ext uri="{BB962C8B-B14F-4D97-AF65-F5344CB8AC3E}">
        <p14:creationId xmlns:p14="http://schemas.microsoft.com/office/powerpoint/2010/main" val="2980039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DFAB72C-E961-4D92-80A4-1EAD87F681C8}" type="datetimeFigureOut">
              <a:rPr lang="en-US" smtClean="0"/>
              <a:pPr/>
              <a:t>4/1/2014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B2D66FE-FC40-4ACA-B2A7-9655B141B12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AB72C-E961-4D92-80A4-1EAD87F681C8}" type="datetimeFigureOut">
              <a:rPr lang="en-US" smtClean="0"/>
              <a:pPr/>
              <a:t>4/1/2014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AB72C-E961-4D92-80A4-1EAD87F681C8}" type="datetimeFigureOut">
              <a:rPr lang="en-US" smtClean="0"/>
              <a:pPr/>
              <a:t>4/1/2014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pPr>
              <a:defRPr/>
            </a:pPr>
            <a:fld id="{89FFF154-4274-4D68-9521-22396F0DEC36}" type="slidenum">
              <a:rPr lang="en-US"/>
              <a:pPr>
                <a:defRPr/>
              </a:pPr>
              <a:t>‹#›</a:t>
            </a:fld>
            <a:endParaRPr lang="en-US"/>
          </a:p>
        </p:txBody>
      </p:sp>
      <p:sp>
        <p:nvSpPr>
          <p:cNvPr id="7" name="Date Placeholder 6"/>
          <p:cNvSpPr>
            <a:spLocks noGrp="1"/>
          </p:cNvSpPr>
          <p:nvPr>
            <p:ph type="dt" sz="half" idx="12"/>
          </p:nvPr>
        </p:nvSpPr>
        <p:spPr>
          <a:xfrm>
            <a:off x="457200" y="6245225"/>
            <a:ext cx="2133600" cy="476250"/>
          </a:xfrm>
        </p:spPr>
        <p:txBody>
          <a:bodyPr/>
          <a:lstStyle>
            <a:lvl1pPr>
              <a:defRPr/>
            </a:lvl1pPr>
          </a:lstStyle>
          <a:p>
            <a:pPr>
              <a:defRPr/>
            </a:pPr>
            <a:endParaRPr lang="en-US"/>
          </a:p>
        </p:txBody>
      </p:sp>
    </p:spTree>
    <p:extLst>
      <p:ext uri="{BB962C8B-B14F-4D97-AF65-F5344CB8AC3E}">
        <p14:creationId xmlns:p14="http://schemas.microsoft.com/office/powerpoint/2010/main" val="4264971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FAB72C-E961-4D92-80A4-1EAD87F681C8}" type="datetimeFigureOut">
              <a:rPr lang="en-US" smtClean="0"/>
              <a:pPr/>
              <a:t>4/1/2014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DFAB72C-E961-4D92-80A4-1EAD87F681C8}" type="datetimeFigureOut">
              <a:rPr lang="en-US" smtClean="0"/>
              <a:pPr/>
              <a:t>4/1/2014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D66FE-FC40-4ACA-B2A7-9655B141B12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FAB72C-E961-4D92-80A4-1EAD87F681C8}" type="datetimeFigureOut">
              <a:rPr lang="en-US" smtClean="0"/>
              <a:pPr/>
              <a:t>4/1/2014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DFAB72C-E961-4D92-80A4-1EAD87F681C8}" type="datetimeFigureOut">
              <a:rPr lang="en-US" smtClean="0"/>
              <a:pPr/>
              <a:t>4/1/2014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DFAB72C-E961-4D92-80A4-1EAD87F681C8}" type="datetimeFigureOut">
              <a:rPr lang="en-US" smtClean="0"/>
              <a:pPr/>
              <a:t>4/1/2014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AB72C-E961-4D92-80A4-1EAD87F681C8}" type="datetimeFigureOut">
              <a:rPr lang="en-US" smtClean="0"/>
              <a:pPr/>
              <a:t>4/1/2014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FAB72C-E961-4D92-80A4-1EAD87F681C8}" type="datetimeFigureOut">
              <a:rPr lang="en-US" smtClean="0"/>
              <a:pPr/>
              <a:t>4/1/2014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2D66FE-FC40-4ACA-B2A7-9655B141B12D}"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DFAB72C-E961-4D92-80A4-1EAD87F681C8}" type="datetimeFigureOut">
              <a:rPr lang="en-US" smtClean="0"/>
              <a:pPr/>
              <a:t>4/1/2014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B2D66FE-FC40-4ACA-B2A7-9655B141B12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DFAB72C-E961-4D92-80A4-1EAD87F681C8}" type="datetimeFigureOut">
              <a:rPr lang="en-US" smtClean="0"/>
              <a:pPr/>
              <a:t>4/1/2014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B2D66FE-FC40-4ACA-B2A7-9655B141B12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74480" cy="685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447926" cy="1447926"/>
          </a:xfrm>
          <a:prstGeom prst="rect">
            <a:avLst/>
          </a:prstGeom>
        </p:spPr>
      </p:pic>
      <p:sp>
        <p:nvSpPr>
          <p:cNvPr id="6" name="TextBox 5"/>
          <p:cNvSpPr txBox="1"/>
          <p:nvPr/>
        </p:nvSpPr>
        <p:spPr>
          <a:xfrm>
            <a:off x="2057400" y="363802"/>
            <a:ext cx="6163867" cy="523220"/>
          </a:xfrm>
          <a:prstGeom prst="rect">
            <a:avLst/>
          </a:prstGeom>
          <a:noFill/>
          <a:scene3d>
            <a:camera prst="perspectiveAbove"/>
            <a:lightRig rig="threePt" dir="t"/>
          </a:scene3d>
        </p:spPr>
        <p:txBody>
          <a:bodyPr wrap="none" rtlCol="0">
            <a:spAutoFit/>
          </a:bodyPr>
          <a:lstStyle/>
          <a:p>
            <a:r>
              <a:rPr lang="en-US" sz="2800" b="1" err="1" smtClean="0">
                <a:solidFill>
                  <a:srgbClr val="009900"/>
                </a:solidFill>
              </a:rPr>
              <a:t>Trường</a:t>
            </a:r>
            <a:r>
              <a:rPr lang="en-US" sz="2800" b="1" smtClean="0">
                <a:solidFill>
                  <a:srgbClr val="009900"/>
                </a:solidFill>
              </a:rPr>
              <a:t> ĐH </a:t>
            </a:r>
            <a:r>
              <a:rPr lang="en-US" sz="2800" b="1" err="1" smtClean="0">
                <a:solidFill>
                  <a:srgbClr val="009900"/>
                </a:solidFill>
              </a:rPr>
              <a:t>Nông</a:t>
            </a:r>
            <a:r>
              <a:rPr lang="en-US" sz="2800" b="1" smtClean="0">
                <a:solidFill>
                  <a:srgbClr val="009900"/>
                </a:solidFill>
              </a:rPr>
              <a:t> </a:t>
            </a:r>
            <a:r>
              <a:rPr lang="en-US" sz="2800" b="1" err="1" smtClean="0">
                <a:solidFill>
                  <a:srgbClr val="009900"/>
                </a:solidFill>
              </a:rPr>
              <a:t>Lâm</a:t>
            </a:r>
            <a:r>
              <a:rPr lang="en-US" sz="2800" b="1" smtClean="0">
                <a:solidFill>
                  <a:srgbClr val="009900"/>
                </a:solidFill>
              </a:rPr>
              <a:t> TP HCM</a:t>
            </a:r>
            <a:endParaRPr lang="en-US" sz="2800" b="1">
              <a:solidFill>
                <a:srgbClr val="009900"/>
              </a:solidFill>
            </a:endParaRPr>
          </a:p>
        </p:txBody>
      </p:sp>
      <p:sp>
        <p:nvSpPr>
          <p:cNvPr id="7" name="TextBox 6"/>
          <p:cNvSpPr txBox="1"/>
          <p:nvPr/>
        </p:nvSpPr>
        <p:spPr>
          <a:xfrm>
            <a:off x="2206479" y="1097280"/>
            <a:ext cx="5873724" cy="584775"/>
          </a:xfrm>
          <a:prstGeom prst="rect">
            <a:avLst/>
          </a:prstGeom>
          <a:noFill/>
        </p:spPr>
        <p:txBody>
          <a:bodyPr wrap="non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32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Xã Hội Học Đại Cương</a:t>
            </a:r>
            <a:endParaRPr lang="en-US" sz="3200" b="1" cap="all">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 name="TextBox 1"/>
          <p:cNvSpPr txBox="1"/>
          <p:nvPr/>
        </p:nvSpPr>
        <p:spPr>
          <a:xfrm>
            <a:off x="4876800" y="6373892"/>
            <a:ext cx="4107215" cy="369332"/>
          </a:xfrm>
          <a:prstGeom prst="rect">
            <a:avLst/>
          </a:prstGeom>
          <a:noFill/>
        </p:spPr>
        <p:txBody>
          <a:bodyPr wrap="none" rtlCol="0">
            <a:spAutoFit/>
          </a:bodyPr>
          <a:lstStyle/>
          <a:p>
            <a:r>
              <a:rPr lang="en-US" b="1" smtClean="0">
                <a:solidFill>
                  <a:schemeClr val="bg1">
                    <a:lumMod val="95000"/>
                  </a:schemeClr>
                </a:solidFill>
              </a:rPr>
              <a:t>Giảng viên:Nguyễn Đức Thành</a:t>
            </a:r>
            <a:endParaRPr lang="en-US" b="1">
              <a:solidFill>
                <a:schemeClr val="bg1">
                  <a:lumMod val="95000"/>
                </a:schemeClr>
              </a:solidFill>
            </a:endParaRPr>
          </a:p>
        </p:txBody>
      </p:sp>
    </p:spTree>
    <p:extLst>
      <p:ext uri="{BB962C8B-B14F-4D97-AF65-F5344CB8AC3E}">
        <p14:creationId xmlns:p14="http://schemas.microsoft.com/office/powerpoint/2010/main" val="282857241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Tiêu Cực</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304800" y="1752600"/>
            <a:ext cx="3962400" cy="2286000"/>
          </a:xfrm>
        </p:spPr>
        <p:txBody>
          <a:bodyPr/>
          <a:lstStyle/>
          <a:p>
            <a:pPr>
              <a:buFont typeface="Wingdings" pitchFamily="2" charset="2"/>
              <a:buChar char="v"/>
            </a:pPr>
            <a:r>
              <a:rPr lang="vi-VN" sz="2800" smtClean="0"/>
              <a:t>Vấn </a:t>
            </a:r>
            <a:r>
              <a:rPr lang="vi-VN" sz="2800"/>
              <a:t>đề việc </a:t>
            </a:r>
            <a:r>
              <a:rPr lang="vi-VN" sz="2800" smtClean="0"/>
              <a:t>làm.</a:t>
            </a:r>
            <a:endParaRPr lang="en-US" sz="2800" smtClean="0"/>
          </a:p>
          <a:p>
            <a:pPr>
              <a:buFont typeface="Wingdings" pitchFamily="2" charset="2"/>
              <a:buChar char="v"/>
            </a:pPr>
            <a:r>
              <a:rPr lang="vi-VN" sz="2800" smtClean="0"/>
              <a:t>Kết </a:t>
            </a:r>
            <a:r>
              <a:rPr lang="vi-VN" sz="2800"/>
              <a:t>cấu hạ </a:t>
            </a:r>
            <a:r>
              <a:rPr lang="vi-VN" sz="2800" smtClean="0"/>
              <a:t>tầng.</a:t>
            </a:r>
            <a:endParaRPr lang="en-US" sz="2800" smtClean="0"/>
          </a:p>
          <a:p>
            <a:pPr>
              <a:buFont typeface="Wingdings" pitchFamily="2" charset="2"/>
              <a:buChar char="v"/>
            </a:pPr>
            <a:r>
              <a:rPr lang="vi-VN" sz="2800" smtClean="0"/>
              <a:t>Nhà ở.</a:t>
            </a:r>
            <a:endParaRPr lang="en-US" sz="2800" smtClean="0"/>
          </a:p>
          <a:p>
            <a:pPr>
              <a:buFont typeface="Wingdings" pitchFamily="2" charset="2"/>
              <a:buChar char="v"/>
            </a:pPr>
            <a:r>
              <a:rPr lang="vi-VN" sz="2800" smtClean="0"/>
              <a:t>Chất </a:t>
            </a:r>
            <a:r>
              <a:rPr lang="vi-VN" sz="2800"/>
              <a:t>lượng môi trường.</a:t>
            </a:r>
            <a:endParaRPr lang="en-US" sz="2800"/>
          </a:p>
          <a:p>
            <a:pPr>
              <a:buFont typeface="Wingdings" pitchFamily="2" charset="2"/>
              <a:buChar char="v"/>
            </a:pP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651416"/>
            <a:ext cx="4419600" cy="23622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29" y="4013616"/>
            <a:ext cx="4479271" cy="269198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4013616"/>
            <a:ext cx="4419600" cy="2691984"/>
          </a:xfrm>
          <a:prstGeom prst="rect">
            <a:avLst/>
          </a:prstGeom>
        </p:spPr>
      </p:pic>
    </p:spTree>
    <p:extLst>
      <p:ext uri="{BB962C8B-B14F-4D97-AF65-F5344CB8AC3E}">
        <p14:creationId xmlns:p14="http://schemas.microsoft.com/office/powerpoint/2010/main" val="44954103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nhiễm không khí</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Ø"/>
            </a:pPr>
            <a:r>
              <a:rPr lang="en-US" sz="2800" smtClean="0">
                <a:latin typeface="Times New Roman" pitchFamily="18" charset="0"/>
                <a:cs typeface="Times New Roman" pitchFamily="18" charset="0"/>
              </a:rPr>
              <a:t> </a:t>
            </a:r>
            <a:r>
              <a:rPr lang="en-US" sz="2800">
                <a:latin typeface="Times New Roman" pitchFamily="18" charset="0"/>
                <a:cs typeface="Times New Roman" pitchFamily="18" charset="0"/>
              </a:rPr>
              <a:t>V</a:t>
            </a:r>
            <a:r>
              <a:rPr lang="vi-VN" sz="2800" smtClean="0">
                <a:latin typeface="Times New Roman" pitchFamily="18" charset="0"/>
                <a:cs typeface="Times New Roman" pitchFamily="18" charset="0"/>
              </a:rPr>
              <a:t>iệc </a:t>
            </a:r>
            <a:r>
              <a:rPr lang="vi-VN" sz="2800">
                <a:latin typeface="Times New Roman" pitchFamily="18" charset="0"/>
                <a:cs typeface="Times New Roman" pitchFamily="18" charset="0"/>
              </a:rPr>
              <a:t>xả khói chứa bụi và các chất hóa học vào bầu không </a:t>
            </a:r>
            <a:r>
              <a:rPr lang="vi-VN" sz="2800" smtClean="0">
                <a:latin typeface="Times New Roman" pitchFamily="18" charset="0"/>
                <a:cs typeface="Times New Roman" pitchFamily="18" charset="0"/>
              </a:rPr>
              <a:t>khí.</a:t>
            </a:r>
            <a:endParaRPr lang="en-US" sz="2800" smtClean="0">
              <a:latin typeface="Times New Roman" pitchFamily="18" charset="0"/>
              <a:cs typeface="Times New Roman" pitchFamily="18" charset="0"/>
            </a:endParaRPr>
          </a:p>
          <a:p>
            <a:pPr marL="0" indent="0">
              <a:buNone/>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Ví </a:t>
            </a:r>
            <a:r>
              <a:rPr lang="vi-VN" sz="2800">
                <a:latin typeface="Times New Roman" pitchFamily="18" charset="0"/>
                <a:cs typeface="Times New Roman" pitchFamily="18" charset="0"/>
              </a:rPr>
              <a:t>dụ về các khí độc là , điôxít </a:t>
            </a:r>
            <a:r>
              <a:rPr lang="en-US" sz="2800">
                <a:latin typeface="Times New Roman" pitchFamily="18" charset="0"/>
                <a:cs typeface="Times New Roman" pitchFamily="18" charset="0"/>
              </a:rPr>
              <a:t>lưu huỳnh</a:t>
            </a:r>
            <a:r>
              <a:rPr lang="vi-VN" sz="2800">
                <a:latin typeface="Times New Roman" pitchFamily="18" charset="0"/>
                <a:cs typeface="Times New Roman" pitchFamily="18" charset="0"/>
              </a:rPr>
              <a:t>, các chất  (CFCs), và ôxí</a:t>
            </a:r>
            <a:r>
              <a:rPr lang="en-US" sz="2800">
                <a:latin typeface="Times New Roman" pitchFamily="18" charset="0"/>
                <a:cs typeface="Times New Roman" pitchFamily="18" charset="0"/>
              </a:rPr>
              <a:t>a</a:t>
            </a:r>
            <a:r>
              <a:rPr lang="vi-VN" sz="2800">
                <a:latin typeface="Times New Roman" pitchFamily="18" charset="0"/>
                <a:cs typeface="Times New Roman" pitchFamily="18" charset="0"/>
              </a:rPr>
              <a:t>t nitơ là chất thải của công nghiệp và xe </a:t>
            </a:r>
            <a:r>
              <a:rPr lang="vi-VN" sz="2800" smtClean="0">
                <a:latin typeface="Times New Roman" pitchFamily="18" charset="0"/>
                <a:cs typeface="Times New Roman" pitchFamily="18" charset="0"/>
              </a:rPr>
              <a:t>cộ.</a:t>
            </a:r>
            <a:endParaRPr lang="en-US" sz="2800" smtClean="0">
              <a:latin typeface="Times New Roman" pitchFamily="18" charset="0"/>
              <a:cs typeface="Times New Roman" pitchFamily="18" charset="0"/>
            </a:endParaRPr>
          </a:p>
          <a:p>
            <a:pPr marL="0" indent="0">
              <a:buNone/>
            </a:pP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Ôzôn </a:t>
            </a:r>
            <a:r>
              <a:rPr lang="vi-VN" sz="2800">
                <a:latin typeface="Times New Roman" pitchFamily="18" charset="0"/>
                <a:cs typeface="Times New Roman" pitchFamily="18" charset="0"/>
              </a:rPr>
              <a:t>quang hóa và khói lẫn sương</a:t>
            </a:r>
            <a:r>
              <a:rPr lang="en-US" sz="2800">
                <a:latin typeface="Times New Roman" pitchFamily="18" charset="0"/>
                <a:cs typeface="Times New Roman" pitchFamily="18" charset="0"/>
              </a:rPr>
              <a:t>.</a:t>
            </a:r>
            <a:r>
              <a:rPr lang="vi-VN" sz="2800">
                <a:latin typeface="Times New Roman" pitchFamily="18" charset="0"/>
                <a:cs typeface="Times New Roman" pitchFamily="18" charset="0"/>
              </a:rPr>
              <a:t> được tạo ra khi các ôxít nitơ phản ứng với nước trong không khí (chính là sương) xúc tác là ánh sáng mặt trờ</a:t>
            </a:r>
            <a:r>
              <a:rPr lang="en-US" sz="2800">
                <a:latin typeface="Times New Roman" pitchFamily="18" charset="0"/>
                <a:cs typeface="Times New Roman" pitchFamily="18" charset="0"/>
              </a:rPr>
              <a:t>i. Sẽ dẫn tới môi trường bị ô </a:t>
            </a:r>
            <a:r>
              <a:rPr lang="en-US" sz="2800" smtClean="0">
                <a:latin typeface="Times New Roman" pitchFamily="18" charset="0"/>
                <a:cs typeface="Times New Roman" pitchFamily="18" charset="0"/>
              </a:rPr>
              <a:t>nhiêm.</a:t>
            </a:r>
          </a:p>
          <a:p>
            <a:pPr marL="0" indent="0">
              <a:buNone/>
            </a:pPr>
            <a:r>
              <a:rPr lang="en-US" sz="2800" smtClean="0">
                <a:latin typeface="Times New Roman" pitchFamily="18" charset="0"/>
                <a:cs typeface="Times New Roman" pitchFamily="18" charset="0"/>
              </a:rPr>
              <a:t>   -Mà </a:t>
            </a:r>
            <a:r>
              <a:rPr lang="en-US" sz="2800">
                <a:latin typeface="Times New Roman" pitchFamily="18" charset="0"/>
                <a:cs typeface="Times New Roman" pitchFamily="18" charset="0"/>
              </a:rPr>
              <a:t>theo thống kê thì: ô nhiêm môi trường chủ yếu xảy ra ỏ các vùng đô thị và các thành phố lớn.</a:t>
            </a:r>
          </a:p>
          <a:p>
            <a:pPr>
              <a:buFont typeface="Wingdings" pitchFamily="2" charset="2"/>
              <a:buChar char="Ø"/>
            </a:pPr>
            <a:endParaRPr lang="en-US"/>
          </a:p>
        </p:txBody>
      </p:sp>
    </p:spTree>
    <p:extLst>
      <p:ext uri="{BB962C8B-B14F-4D97-AF65-F5344CB8AC3E}">
        <p14:creationId xmlns:p14="http://schemas.microsoft.com/office/powerpoint/2010/main" val="220169572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nhiễm không khí</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2438400"/>
            <a:ext cx="4267200" cy="35052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2438400"/>
            <a:ext cx="4572000" cy="3505200"/>
          </a:xfrm>
          <a:prstGeom prst="rect">
            <a:avLst/>
          </a:prstGeom>
        </p:spPr>
      </p:pic>
    </p:spTree>
    <p:extLst>
      <p:ext uri="{BB962C8B-B14F-4D97-AF65-F5344CB8AC3E}">
        <p14:creationId xmlns:p14="http://schemas.microsoft.com/office/powerpoint/2010/main" val="67912974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Thực Trạng Ô Nhiễm Không Khí Ở Nước Ta</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Content Placeholder 3" descr="a13.png"/>
          <p:cNvPicPr>
            <a:picLocks noGrp="1" noChangeAspect="1"/>
          </p:cNvPicPr>
          <p:nvPr>
            <p:ph idx="1"/>
          </p:nvPr>
        </p:nvPicPr>
        <p:blipFill>
          <a:blip r:embed="rId2" cstate="print"/>
          <a:stretch>
            <a:fillRect/>
          </a:stretch>
        </p:blipFill>
        <p:spPr>
          <a:xfrm>
            <a:off x="1590797" y="2703294"/>
            <a:ext cx="5962405" cy="2853175"/>
          </a:xfrm>
          <a:prstGeom prst="rect">
            <a:avLst/>
          </a:prstGeom>
        </p:spPr>
      </p:pic>
      <p:sp>
        <p:nvSpPr>
          <p:cNvPr id="5" name="TextBox 4"/>
          <p:cNvSpPr txBox="1"/>
          <p:nvPr/>
        </p:nvSpPr>
        <p:spPr>
          <a:xfrm>
            <a:off x="1371600" y="5819745"/>
            <a:ext cx="6297943" cy="400110"/>
          </a:xfrm>
          <a:prstGeom prst="rect">
            <a:avLst/>
          </a:prstGeom>
          <a:noFill/>
        </p:spPr>
        <p:txBody>
          <a:bodyPr wrap="none" rtlCol="0">
            <a:spAutoFit/>
          </a:bodyPr>
          <a:lstStyle/>
          <a:p>
            <a:pPr algn="ctr"/>
            <a:r>
              <a:rPr lang="en-US" sz="2000" b="1" smtClean="0"/>
              <a:t>Ô Nhiễm Không Khí Ở TP HCM Cao Nhất Cả Nước</a:t>
            </a:r>
            <a:endParaRPr lang="en-US" sz="2000" b="1"/>
          </a:p>
        </p:txBody>
      </p:sp>
    </p:spTree>
    <p:extLst>
      <p:ext uri="{BB962C8B-B14F-4D97-AF65-F5344CB8AC3E}">
        <p14:creationId xmlns:p14="http://schemas.microsoft.com/office/powerpoint/2010/main" val="257485034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vi-VN"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nhiễm nước</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228600" y="1676400"/>
            <a:ext cx="8686800" cy="1524000"/>
          </a:xfrm>
        </p:spPr>
        <p:txBody>
          <a:bodyPr/>
          <a:lstStyle/>
          <a:p>
            <a:pPr>
              <a:buFont typeface="Wingdings" pitchFamily="2" charset="2"/>
              <a:buChar char="Ø"/>
            </a:pPr>
            <a:r>
              <a:rPr lang="en-US" sz="2800" smtClean="0">
                <a:latin typeface="Times New Roman" pitchFamily="18" charset="0"/>
                <a:cs typeface="Times New Roman" pitchFamily="18" charset="0"/>
              </a:rPr>
              <a:t> X</a:t>
            </a:r>
            <a:r>
              <a:rPr lang="vi-VN" sz="2800" smtClean="0">
                <a:latin typeface="Times New Roman" pitchFamily="18" charset="0"/>
                <a:cs typeface="Times New Roman" pitchFamily="18" charset="0"/>
              </a:rPr>
              <a:t>ảy </a:t>
            </a:r>
            <a:r>
              <a:rPr lang="vi-VN" sz="2800">
                <a:latin typeface="Times New Roman" pitchFamily="18" charset="0"/>
                <a:cs typeface="Times New Roman" pitchFamily="18" charset="0"/>
              </a:rPr>
              <a:t>ra khi nước bề mặt chảy qua rác thải sinh hoạt, nước rác công nghiệp, các chất ô nhiễm trên mặt đất, rồi thấm xuống nước ngầm</a:t>
            </a:r>
            <a:r>
              <a:rPr lang="en-US" sz="2800">
                <a:latin typeface="Times New Roman" pitchFamily="18" charset="0"/>
                <a:cs typeface="Times New Roman" pitchFamily="18" charset="0"/>
              </a:rPr>
              <a:t>.</a:t>
            </a: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352800"/>
            <a:ext cx="4343400" cy="32766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352800"/>
            <a:ext cx="4368800" cy="3276600"/>
          </a:xfrm>
          <a:prstGeom prst="rect">
            <a:avLst/>
          </a:prstGeom>
        </p:spPr>
      </p:pic>
    </p:spTree>
    <p:extLst>
      <p:ext uri="{BB962C8B-B14F-4D97-AF65-F5344CB8AC3E}">
        <p14:creationId xmlns:p14="http://schemas.microsoft.com/office/powerpoint/2010/main" val="340569822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vi-VN"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nhiễm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SÓNG</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Content Placeholder 5"/>
          <p:cNvSpPr>
            <a:spLocks noGrp="1"/>
          </p:cNvSpPr>
          <p:nvPr>
            <p:ph idx="1"/>
          </p:nvPr>
        </p:nvSpPr>
        <p:spPr/>
        <p:txBody>
          <a:bodyPr/>
          <a:lstStyle/>
          <a:p>
            <a:pPr>
              <a:buFont typeface="Wingdings" pitchFamily="2" charset="2"/>
              <a:buChar char="Ø"/>
            </a:pPr>
            <a:r>
              <a:rPr lang="en-US" sz="2800" smtClean="0"/>
              <a:t> D</a:t>
            </a:r>
            <a:r>
              <a:rPr lang="vi-VN" sz="2800" smtClean="0"/>
              <a:t>o </a:t>
            </a:r>
            <a:r>
              <a:rPr lang="vi-VN" sz="2800"/>
              <a:t>các loại sóng như sóng điện thoại, truyền hình... tồn tại với mật độ </a:t>
            </a:r>
            <a:r>
              <a:rPr lang="vi-VN" sz="2800" smtClean="0"/>
              <a:t>lớn</a:t>
            </a:r>
            <a:r>
              <a:rPr lang="en-US" sz="2800" smtClean="0"/>
              <a:t>.</a:t>
            </a:r>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124200"/>
            <a:ext cx="4572000" cy="35814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3124200"/>
            <a:ext cx="4267200" cy="3581400"/>
          </a:xfrm>
          <a:prstGeom prst="rect">
            <a:avLst/>
          </a:prstGeom>
        </p:spPr>
      </p:pic>
    </p:spTree>
    <p:extLst>
      <p:ext uri="{BB962C8B-B14F-4D97-AF65-F5344CB8AC3E}">
        <p14:creationId xmlns:p14="http://schemas.microsoft.com/office/powerpoint/2010/main" val="198844220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vi-VN"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nhiễm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ánh sáng</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228600" y="1935480"/>
            <a:ext cx="8686800" cy="1417320"/>
          </a:xfrm>
        </p:spPr>
        <p:txBody>
          <a:bodyPr/>
          <a:lstStyle/>
          <a:p>
            <a:pPr>
              <a:buFont typeface="Wingdings" pitchFamily="2" charset="2"/>
              <a:buChar char="Ø"/>
            </a:pPr>
            <a:r>
              <a:rPr lang="en-US" sz="2800" smtClean="0"/>
              <a:t> H</a:t>
            </a:r>
            <a:r>
              <a:rPr lang="vi-VN" sz="2800" smtClean="0"/>
              <a:t>iện </a:t>
            </a:r>
            <a:r>
              <a:rPr lang="vi-VN" sz="2800"/>
              <a:t>nay con người đã sử dụng các thiết bị </a:t>
            </a:r>
            <a:r>
              <a:rPr lang="vi-VN" sz="2800" smtClean="0"/>
              <a:t>chiếu</a:t>
            </a:r>
            <a:r>
              <a:rPr lang="en-US" sz="2800" smtClean="0"/>
              <a:t> </a:t>
            </a:r>
            <a:r>
              <a:rPr lang="vi-VN" sz="2800" smtClean="0"/>
              <a:t>sáng </a:t>
            </a:r>
            <a:r>
              <a:rPr lang="vi-VN" sz="2800"/>
              <a:t>một cách lãng phí ảnh hưởng lớn tới môi trường như ảnh hưởng tới quá trình phát triển của động thực </a:t>
            </a:r>
            <a:r>
              <a:rPr lang="vi-VN" sz="2800" smtClean="0"/>
              <a:t>vật</a:t>
            </a:r>
            <a:r>
              <a:rPr lang="en-US" sz="2800" smtClean="0"/>
              <a:t>.</a:t>
            </a:r>
            <a:endParaRPr lang="en-US"/>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505200"/>
            <a:ext cx="4267200" cy="31877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505200"/>
            <a:ext cx="4419600" cy="3187700"/>
          </a:xfrm>
          <a:prstGeom prst="rect">
            <a:avLst/>
          </a:prstGeom>
        </p:spPr>
      </p:pic>
    </p:spTree>
    <p:extLst>
      <p:ext uri="{BB962C8B-B14F-4D97-AF65-F5344CB8AC3E}">
        <p14:creationId xmlns:p14="http://schemas.microsoft.com/office/powerpoint/2010/main" val="368044252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vi-VN"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nhiễm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Đất</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228600" y="1600200"/>
            <a:ext cx="8686800" cy="4724400"/>
          </a:xfrm>
        </p:spPr>
        <p:txBody>
          <a:bodyPr>
            <a:normAutofit/>
          </a:bodyPr>
          <a:lstStyle/>
          <a:p>
            <a:pPr>
              <a:buFont typeface="Wingdings" pitchFamily="2" charset="2"/>
              <a:buChar char="Ø"/>
            </a:pPr>
            <a:r>
              <a:rPr lang="en-US" sz="2800" smtClean="0">
                <a:latin typeface="Times New Roman" pitchFamily="18" charset="0"/>
                <a:cs typeface="Times New Roman" pitchFamily="18" charset="0"/>
              </a:rPr>
              <a:t> </a:t>
            </a:r>
            <a:r>
              <a:rPr lang="en-US" sz="2800">
                <a:latin typeface="Times New Roman" pitchFamily="18" charset="0"/>
                <a:cs typeface="Times New Roman" pitchFamily="18" charset="0"/>
              </a:rPr>
              <a:t>X</a:t>
            </a:r>
            <a:r>
              <a:rPr lang="vi-VN" sz="2800" smtClean="0">
                <a:latin typeface="Times New Roman" pitchFamily="18" charset="0"/>
                <a:cs typeface="Times New Roman" pitchFamily="18" charset="0"/>
              </a:rPr>
              <a:t>ảy </a:t>
            </a:r>
            <a:r>
              <a:rPr lang="vi-VN" sz="2800">
                <a:latin typeface="Times New Roman" pitchFamily="18" charset="0"/>
                <a:cs typeface="Times New Roman" pitchFamily="18" charset="0"/>
              </a:rPr>
              <a:t>ra khi đất bị nhiễm các chất hóa học độc hại (hàm lượng vượt quá giới hạn thông thường</a:t>
            </a:r>
            <a:r>
              <a:rPr lang="vi-VN" sz="2800" smtClean="0">
                <a:latin typeface="Times New Roman" pitchFamily="18" charset="0"/>
                <a:cs typeface="Times New Roman" pitchFamily="18" charset="0"/>
              </a:rPr>
              <a:t>)</a:t>
            </a: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do </a:t>
            </a:r>
            <a:r>
              <a:rPr lang="vi-VN" sz="2800">
                <a:latin typeface="Times New Roman" pitchFamily="18" charset="0"/>
                <a:cs typeface="Times New Roman" pitchFamily="18" charset="0"/>
              </a:rPr>
              <a:t>các hoạt động chủ động của con người như khai thác khoáng sản, sản xuất công nghiệp, sử dụng phân bón hóa học hoặc thuốc trừ sâu quá nhiều,... hoặc do bị rò rỉ từ các thùng chứa </a:t>
            </a:r>
            <a:r>
              <a:rPr lang="vi-VN" sz="2800" smtClean="0">
                <a:latin typeface="Times New Roman" pitchFamily="18" charset="0"/>
                <a:cs typeface="Times New Roman" pitchFamily="18" charset="0"/>
              </a:rPr>
              <a:t>ngầm.</a:t>
            </a:r>
            <a:endParaRPr lang="en-US" sz="2800" smtClean="0">
              <a:latin typeface="Times New Roman" pitchFamily="18" charset="0"/>
              <a:cs typeface="Times New Roman" pitchFamily="18" charset="0"/>
            </a:endParaRPr>
          </a:p>
          <a:p>
            <a:pPr>
              <a:buFont typeface="Wingdings" pitchFamily="2" charset="2"/>
              <a:buChar char="Ø"/>
            </a:pPr>
            <a:r>
              <a:rPr lang="vi-VN" sz="2800" smtClean="0">
                <a:latin typeface="Times New Roman" pitchFamily="18" charset="0"/>
                <a:cs typeface="Times New Roman" pitchFamily="18" charset="0"/>
              </a:rPr>
              <a:t>Phổ </a:t>
            </a:r>
            <a:r>
              <a:rPr lang="vi-VN" sz="2800">
                <a:latin typeface="Times New Roman" pitchFamily="18" charset="0"/>
                <a:cs typeface="Times New Roman" pitchFamily="18" charset="0"/>
              </a:rPr>
              <a:t>biến nhất trong các loại chất ô nhiễm đất là hydrocacbon, kim lo</a:t>
            </a:r>
            <a:r>
              <a:rPr lang="en-US" sz="2800">
                <a:latin typeface="Times New Roman" pitchFamily="18" charset="0"/>
                <a:cs typeface="Times New Roman" pitchFamily="18" charset="0"/>
              </a:rPr>
              <a:t>ai </a:t>
            </a:r>
            <a:r>
              <a:rPr lang="vi-VN" sz="2800">
                <a:latin typeface="Times New Roman" pitchFamily="18" charset="0"/>
                <a:cs typeface="Times New Roman" pitchFamily="18" charset="0"/>
              </a:rPr>
              <a:t>nặng , thuốc diệt cỏ , thuốc trừ sâu , và các hydrocacbon clo hóa.</a:t>
            </a:r>
            <a:endParaRPr lang="en-US" sz="2800">
              <a:latin typeface="Times New Roman" pitchFamily="18" charset="0"/>
              <a:cs typeface="Times New Roman" pitchFamily="18" charset="0"/>
            </a:endParaRPr>
          </a:p>
          <a:p>
            <a:endParaRPr lang="en-US" sz="2800"/>
          </a:p>
          <a:p>
            <a:pPr marL="0" indent="0">
              <a:buNone/>
            </a:pPr>
            <a:endParaRPr lang="en-US"/>
          </a:p>
        </p:txBody>
      </p:sp>
    </p:spTree>
    <p:extLst>
      <p:ext uri="{BB962C8B-B14F-4D97-AF65-F5344CB8AC3E}">
        <p14:creationId xmlns:p14="http://schemas.microsoft.com/office/powerpoint/2010/main" val="389191442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vi-VN"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Ô nhiễm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Đất</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600200"/>
            <a:ext cx="8534399" cy="5029200"/>
          </a:xfrm>
        </p:spPr>
      </p:pic>
    </p:spTree>
    <p:extLst>
      <p:ext uri="{BB962C8B-B14F-4D97-AF65-F5344CB8AC3E}">
        <p14:creationId xmlns:p14="http://schemas.microsoft.com/office/powerpoint/2010/main" val="299329767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Ùn Tắc Giao Thông</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057400"/>
            <a:ext cx="4343400" cy="4648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057400"/>
            <a:ext cx="4343400" cy="4648200"/>
          </a:xfrm>
          <a:prstGeom prst="rect">
            <a:avLst/>
          </a:prstGeom>
        </p:spPr>
      </p:pic>
    </p:spTree>
    <p:extLst>
      <p:ext uri="{BB962C8B-B14F-4D97-AF65-F5344CB8AC3E}">
        <p14:creationId xmlns:p14="http://schemas.microsoft.com/office/powerpoint/2010/main" val="78403560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407" y="4180344"/>
            <a:ext cx="8991601" cy="2677656"/>
          </a:xfrm>
          <a:prstGeom prst="rect">
            <a:avLst/>
          </a:prstGeom>
          <a:noFill/>
        </p:spPr>
        <p:txBody>
          <a:bodyPr wrap="square" rtlCol="0">
            <a:spAutoFit/>
          </a:bodyPr>
          <a:lstStyle/>
          <a:p>
            <a:pPr marL="457200" indent="-457200">
              <a:buFont typeface="Wingdings" pitchFamily="2" charset="2"/>
              <a:buChar char="v"/>
            </a:pPr>
            <a:r>
              <a:rPr lang="en-US" sz="2800" b="1" smtClean="0">
                <a:solidFill>
                  <a:schemeClr val="accent1">
                    <a:lumMod val="50000"/>
                  </a:schemeClr>
                </a:solidFill>
              </a:rPr>
              <a:t>Lối sống đô thị: Các yếu tố ảnh hưởng và biểu hưởng đến lối sống đô thị.</a:t>
            </a:r>
          </a:p>
          <a:p>
            <a:pPr marL="457200" indent="-457200">
              <a:buFont typeface="Wingdings" pitchFamily="2" charset="2"/>
              <a:buChar char="v"/>
            </a:pPr>
            <a:r>
              <a:rPr lang="en-US" sz="2800" b="1" smtClean="0">
                <a:solidFill>
                  <a:schemeClr val="accent1">
                    <a:lumMod val="50000"/>
                  </a:schemeClr>
                </a:solidFill>
              </a:rPr>
              <a:t>Quá trình đô thị hóa.</a:t>
            </a:r>
          </a:p>
          <a:p>
            <a:pPr marL="457200" indent="-457200">
              <a:buFont typeface="Wingdings" pitchFamily="2" charset="2"/>
              <a:buChar char="v"/>
            </a:pPr>
            <a:r>
              <a:rPr lang="en-US" sz="2800" b="1" smtClean="0">
                <a:solidFill>
                  <a:schemeClr val="accent1">
                    <a:lumMod val="50000"/>
                  </a:schemeClr>
                </a:solidFill>
              </a:rPr>
              <a:t>Tình trạng ly hôn trong quá khứ và hiện nay.</a:t>
            </a:r>
          </a:p>
          <a:p>
            <a:pPr marL="457200" indent="-457200">
              <a:buFont typeface="Wingdings" pitchFamily="2" charset="2"/>
              <a:buChar char="v"/>
            </a:pPr>
            <a:r>
              <a:rPr lang="en-US" sz="2800" b="1" smtClean="0">
                <a:solidFill>
                  <a:schemeClr val="accent1">
                    <a:lumMod val="50000"/>
                  </a:schemeClr>
                </a:solidFill>
              </a:rPr>
              <a:t>Phân tích xu thế ly hôn hiện nay.</a:t>
            </a:r>
          </a:p>
          <a:p>
            <a:pPr marL="457200" indent="-457200">
              <a:buFont typeface="Wingdings" pitchFamily="2" charset="2"/>
              <a:buChar char="v"/>
            </a:pPr>
            <a:r>
              <a:rPr lang="en-US" sz="2800" b="1" smtClean="0">
                <a:solidFill>
                  <a:schemeClr val="accent1">
                    <a:lumMod val="50000"/>
                  </a:schemeClr>
                </a:solidFill>
              </a:rPr>
              <a:t>Hậu quả.</a:t>
            </a:r>
            <a:endParaRPr lang="en-US" sz="2800" b="1" dirty="0">
              <a:solidFill>
                <a:schemeClr val="accent1">
                  <a:lumMod val="50000"/>
                </a:schemeClr>
              </a:solidFill>
            </a:endParaRPr>
          </a:p>
        </p:txBody>
      </p:sp>
      <p:sp>
        <p:nvSpPr>
          <p:cNvPr id="5" name="TextBox 4"/>
          <p:cNvSpPr txBox="1"/>
          <p:nvPr/>
        </p:nvSpPr>
        <p:spPr>
          <a:xfrm>
            <a:off x="0" y="301673"/>
            <a:ext cx="9144000" cy="646331"/>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Nội dung</a:t>
            </a:r>
            <a:endPar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 name="Rounded Rectangle 1"/>
          <p:cNvSpPr/>
          <p:nvPr/>
        </p:nvSpPr>
        <p:spPr>
          <a:xfrm>
            <a:off x="213407" y="948004"/>
            <a:ext cx="8701993" cy="3014396"/>
          </a:xfrm>
          <a:prstGeom prst="roundRect">
            <a:avLst>
              <a:gd name="adj" fmla="val 9145"/>
            </a:avLst>
          </a:prstGeom>
        </p:spPr>
        <p:style>
          <a:lnRef idx="3">
            <a:schemeClr val="lt1"/>
          </a:lnRef>
          <a:fillRef idx="1">
            <a:schemeClr val="accent3"/>
          </a:fillRef>
          <a:effectRef idx="1">
            <a:schemeClr val="accent3"/>
          </a:effectRef>
          <a:fontRef idx="minor">
            <a:schemeClr val="lt1"/>
          </a:fontRef>
        </p:style>
        <p:txBody>
          <a:bodyPr rtlCol="0" anchor="ctr"/>
          <a:lstStyle/>
          <a:p>
            <a:pPr>
              <a:lnSpc>
                <a:spcPct val="150000"/>
              </a:lnSpc>
            </a:pPr>
            <a:r>
              <a:rPr lang="en-US" sz="2800" b="1" smtClean="0">
                <a:solidFill>
                  <a:schemeClr val="accent1">
                    <a:lumMod val="50000"/>
                  </a:schemeClr>
                </a:solidFill>
              </a:rPr>
              <a:t>-</a:t>
            </a:r>
            <a:r>
              <a:rPr lang="vi-VN" sz="2800" b="1" smtClean="0">
                <a:solidFill>
                  <a:schemeClr val="accent1">
                    <a:lumMod val="50000"/>
                  </a:schemeClr>
                </a:solidFill>
              </a:rPr>
              <a:t>Đặc </a:t>
            </a:r>
            <a:r>
              <a:rPr lang="vi-VN" sz="2800" b="1">
                <a:solidFill>
                  <a:schemeClr val="accent1">
                    <a:lumMod val="50000"/>
                  </a:schemeClr>
                </a:solidFill>
              </a:rPr>
              <a:t>điểm của lố</a:t>
            </a:r>
            <a:r>
              <a:rPr lang="en-US" sz="2800" b="1">
                <a:solidFill>
                  <a:schemeClr val="accent1">
                    <a:lumMod val="50000"/>
                  </a:schemeClr>
                </a:solidFill>
              </a:rPr>
              <a:t>i </a:t>
            </a:r>
            <a:r>
              <a:rPr lang="vi-VN" sz="2800" b="1">
                <a:solidFill>
                  <a:schemeClr val="accent1">
                    <a:lumMod val="50000"/>
                  </a:schemeClr>
                </a:solidFill>
              </a:rPr>
              <a:t>sống đô thị.</a:t>
            </a:r>
            <a:endParaRPr lang="en-US" sz="2800" b="1">
              <a:solidFill>
                <a:schemeClr val="accent1">
                  <a:lumMod val="50000"/>
                </a:schemeClr>
              </a:solidFill>
            </a:endParaRPr>
          </a:p>
          <a:p>
            <a:r>
              <a:rPr lang="en-US" sz="2800" b="1">
                <a:solidFill>
                  <a:schemeClr val="accent1">
                    <a:lumMod val="50000"/>
                  </a:schemeClr>
                </a:solidFill>
              </a:rPr>
              <a:t>-</a:t>
            </a:r>
            <a:r>
              <a:rPr lang="vi-VN" sz="2800" b="1">
                <a:solidFill>
                  <a:schemeClr val="accent1">
                    <a:lumMod val="50000"/>
                  </a:schemeClr>
                </a:solidFill>
              </a:rPr>
              <a:t>Trình bày và phân tích hệ quả của quá</a:t>
            </a:r>
            <a:r>
              <a:rPr lang="en-US" sz="2800" b="1">
                <a:solidFill>
                  <a:schemeClr val="accent1">
                    <a:lumMod val="50000"/>
                  </a:schemeClr>
                </a:solidFill>
              </a:rPr>
              <a:t> t</a:t>
            </a:r>
            <a:r>
              <a:rPr lang="vi-VN" sz="2800" b="1">
                <a:solidFill>
                  <a:schemeClr val="accent1">
                    <a:lumMod val="50000"/>
                  </a:schemeClr>
                </a:solidFill>
              </a:rPr>
              <a:t>rình</a:t>
            </a:r>
            <a:r>
              <a:rPr lang="en-US" sz="2800" b="1">
                <a:solidFill>
                  <a:schemeClr val="accent1">
                    <a:lumMod val="50000"/>
                  </a:schemeClr>
                </a:solidFill>
              </a:rPr>
              <a:t> </a:t>
            </a:r>
            <a:r>
              <a:rPr lang="vi-VN" sz="2800" b="1">
                <a:solidFill>
                  <a:schemeClr val="accent1">
                    <a:lumMod val="50000"/>
                  </a:schemeClr>
                </a:solidFill>
              </a:rPr>
              <a:t>đô thị hóa.</a:t>
            </a:r>
            <a:endParaRPr lang="en-US" sz="2800" b="1">
              <a:solidFill>
                <a:schemeClr val="accent1">
                  <a:lumMod val="50000"/>
                </a:schemeClr>
              </a:solidFill>
            </a:endParaRPr>
          </a:p>
          <a:p>
            <a:r>
              <a:rPr lang="en-US" sz="2800" b="1">
                <a:solidFill>
                  <a:schemeClr val="accent1">
                    <a:lumMod val="50000"/>
                  </a:schemeClr>
                </a:solidFill>
              </a:rPr>
              <a:t>-</a:t>
            </a:r>
            <a:r>
              <a:rPr lang="vi-VN" sz="2800" b="1">
                <a:solidFill>
                  <a:schemeClr val="accent1">
                    <a:lumMod val="50000"/>
                  </a:schemeClr>
                </a:solidFill>
              </a:rPr>
              <a:t>Tại sao tình trạng ly hôn ở đô thị thường cao hơn,nhanh hơn ở nông</a:t>
            </a:r>
            <a:r>
              <a:rPr lang="en-US" sz="2800" b="1">
                <a:solidFill>
                  <a:schemeClr val="accent1">
                    <a:lumMod val="50000"/>
                  </a:schemeClr>
                </a:solidFill>
              </a:rPr>
              <a:t> </a:t>
            </a:r>
            <a:r>
              <a:rPr lang="vi-VN" sz="2800" b="1" smtClean="0">
                <a:solidFill>
                  <a:schemeClr val="accent1">
                    <a:lumMod val="50000"/>
                  </a:schemeClr>
                </a:solidFill>
              </a:rPr>
              <a:t>thô</a:t>
            </a:r>
            <a:r>
              <a:rPr lang="en-US" sz="2800" b="1" smtClean="0">
                <a:solidFill>
                  <a:schemeClr val="accent1">
                    <a:lumMod val="50000"/>
                  </a:schemeClr>
                </a:solidFill>
              </a:rPr>
              <a:t>n.</a:t>
            </a:r>
          </a:p>
          <a:p>
            <a:r>
              <a:rPr lang="en-US" sz="2800" b="1">
                <a:solidFill>
                  <a:schemeClr val="accent1">
                    <a:lumMod val="50000"/>
                  </a:schemeClr>
                </a:solidFill>
              </a:rPr>
              <a:t>-</a:t>
            </a:r>
            <a:r>
              <a:rPr lang="en-US" sz="2800" b="1" smtClean="0">
                <a:solidFill>
                  <a:schemeClr val="accent1">
                    <a:lumMod val="50000"/>
                  </a:schemeClr>
                </a:solidFill>
              </a:rPr>
              <a:t>H</a:t>
            </a:r>
            <a:r>
              <a:rPr lang="vi-VN" sz="2800" b="1">
                <a:solidFill>
                  <a:schemeClr val="accent1">
                    <a:lumMod val="50000"/>
                  </a:schemeClr>
                </a:solidFill>
              </a:rPr>
              <a:t>ậu quả xã</a:t>
            </a:r>
            <a:r>
              <a:rPr lang="en-US" sz="2800" b="1">
                <a:solidFill>
                  <a:schemeClr val="accent1">
                    <a:lumMod val="50000"/>
                  </a:schemeClr>
                </a:solidFill>
              </a:rPr>
              <a:t> </a:t>
            </a:r>
            <a:r>
              <a:rPr lang="vi-VN" sz="2800" b="1">
                <a:solidFill>
                  <a:schemeClr val="accent1">
                    <a:lumMod val="50000"/>
                  </a:schemeClr>
                </a:solidFill>
              </a:rPr>
              <a:t>hội của vấn</a:t>
            </a:r>
            <a:r>
              <a:rPr lang="en-US" sz="2800" b="1">
                <a:solidFill>
                  <a:schemeClr val="accent1">
                    <a:lumMod val="50000"/>
                  </a:schemeClr>
                </a:solidFill>
              </a:rPr>
              <a:t> </a:t>
            </a:r>
            <a:r>
              <a:rPr lang="vi-VN" sz="2800" b="1">
                <a:solidFill>
                  <a:schemeClr val="accent1">
                    <a:lumMod val="50000"/>
                  </a:schemeClr>
                </a:solidFill>
              </a:rPr>
              <a:t>đề ly hôn là gì?</a:t>
            </a:r>
            <a:endParaRPr lang="en-US" sz="2800" b="1">
              <a:solidFill>
                <a:schemeClr val="accent1">
                  <a:lumMod val="50000"/>
                </a:schemeClr>
              </a:solidFill>
            </a:endParaRPr>
          </a:p>
          <a:p>
            <a:pPr algn="ctr"/>
            <a:endParaRPr lang="en-US" sz="2800"/>
          </a:p>
        </p:txBody>
      </p:sp>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Văn Hóa giao thông kém</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209800"/>
            <a:ext cx="4343400" cy="4495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209800"/>
            <a:ext cx="4335780" cy="4495800"/>
          </a:xfrm>
          <a:prstGeom prst="rect">
            <a:avLst/>
          </a:prstGeom>
        </p:spPr>
      </p:pic>
    </p:spTree>
    <p:extLst>
      <p:ext uri="{BB962C8B-B14F-4D97-AF65-F5344CB8AC3E}">
        <p14:creationId xmlns:p14="http://schemas.microsoft.com/office/powerpoint/2010/main" val="48753025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Tệ nạn xã hội</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981200"/>
            <a:ext cx="4267200" cy="43434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981200"/>
            <a:ext cx="4191000" cy="4343400"/>
          </a:xfrm>
          <a:prstGeom prst="rect">
            <a:avLst/>
          </a:prstGeom>
        </p:spPr>
      </p:pic>
    </p:spTree>
    <p:extLst>
      <p:ext uri="{BB962C8B-B14F-4D97-AF65-F5344CB8AC3E}">
        <p14:creationId xmlns:p14="http://schemas.microsoft.com/office/powerpoint/2010/main" val="422996354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Kết Luận</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fontScale="85000" lnSpcReduction="20000"/>
          </a:bodyPr>
          <a:lstStyle/>
          <a:p>
            <a:pPr>
              <a:buFont typeface="Wingdings" pitchFamily="2" charset="2"/>
              <a:buChar char="v"/>
            </a:pPr>
            <a:r>
              <a:rPr lang="en-US" sz="2800">
                <a:latin typeface="Times New Roman" pitchFamily="18" charset="0"/>
                <a:cs typeface="Times New Roman" pitchFamily="18" charset="0"/>
              </a:rPr>
              <a:t> </a:t>
            </a:r>
            <a:r>
              <a:rPr lang="en-US" sz="2800" b="1">
                <a:latin typeface="Times New Roman" pitchFamily="18" charset="0"/>
                <a:cs typeface="Times New Roman" pitchFamily="18" charset="0"/>
              </a:rPr>
              <a:t>Những tồn tại và hạn chế:</a:t>
            </a:r>
          </a:p>
          <a:p>
            <a:pPr>
              <a:buFont typeface="Wingdings" pitchFamily="2" charset="2"/>
              <a:buChar char="v"/>
            </a:pPr>
            <a:r>
              <a:rPr lang="en-US" sz="2800">
                <a:latin typeface="Times New Roman" pitchFamily="18" charset="0"/>
                <a:cs typeface="Times New Roman" pitchFamily="18" charset="0"/>
              </a:rPr>
              <a:t>   + Phần lớn đô thị Việt Nam hiện nay vẫn rất yếu kém trong xây dựng các thành tố không gian - vật chất đô thị, nhất là các đô thị vừa và nhỏ. </a:t>
            </a:r>
          </a:p>
          <a:p>
            <a:pPr>
              <a:buFont typeface="Wingdings" pitchFamily="2" charset="2"/>
              <a:buChar char="v"/>
            </a:pPr>
            <a:r>
              <a:rPr lang="en-US" sz="2800">
                <a:latin typeface="Times New Roman" pitchFamily="18" charset="0"/>
                <a:cs typeface="Times New Roman" pitchFamily="18" charset="0"/>
              </a:rPr>
              <a:t>   + Công tác quản lý đô thị ở Việt Nam còn thiếu hiệu quả trong bối cảnh ý thức tuân thủ pháp luật và ý thức pháp luật của người dân đô thị còn ở mức độ thấp. </a:t>
            </a:r>
          </a:p>
          <a:p>
            <a:pPr>
              <a:buFont typeface="Wingdings" pitchFamily="2" charset="2"/>
              <a:buChar char="v"/>
            </a:pPr>
            <a:r>
              <a:rPr lang="en-US" sz="2800">
                <a:latin typeface="Times New Roman" pitchFamily="18" charset="0"/>
                <a:cs typeface="Times New Roman" pitchFamily="18" charset="0"/>
              </a:rPr>
              <a:t> - </a:t>
            </a:r>
            <a:r>
              <a:rPr lang="en-US" sz="2800" b="1">
                <a:latin typeface="Times New Roman" pitchFamily="18" charset="0"/>
                <a:cs typeface="Times New Roman" pitchFamily="18" charset="0"/>
              </a:rPr>
              <a:t>Một số giải pháp cho các vấn đề đô thị hóa</a:t>
            </a:r>
          </a:p>
          <a:p>
            <a:pPr>
              <a:buFont typeface="Wingdings" pitchFamily="2" charset="2"/>
              <a:buChar char="v"/>
            </a:pPr>
            <a:r>
              <a:rPr lang="en-US" sz="2800" b="1">
                <a:latin typeface="Times New Roman" pitchFamily="18" charset="0"/>
                <a:cs typeface="Times New Roman" pitchFamily="18" charset="0"/>
              </a:rPr>
              <a:t>   + </a:t>
            </a:r>
            <a:r>
              <a:rPr lang="en-US" sz="2800">
                <a:latin typeface="Times New Roman" pitchFamily="18" charset="0"/>
                <a:cs typeface="Times New Roman" pitchFamily="18" charset="0"/>
              </a:rPr>
              <a:t>Tăng cường công tác giáo dục nhằm nâng cao nhận thức của người dân.</a:t>
            </a:r>
          </a:p>
          <a:p>
            <a:pPr>
              <a:buFont typeface="Wingdings" pitchFamily="2" charset="2"/>
              <a:buChar char="v"/>
            </a:pPr>
            <a:r>
              <a:rPr lang="en-US" sz="2800" b="1">
                <a:latin typeface="Times New Roman" pitchFamily="18" charset="0"/>
                <a:cs typeface="Times New Roman" pitchFamily="18" charset="0"/>
              </a:rPr>
              <a:t>   + </a:t>
            </a:r>
            <a:r>
              <a:rPr lang="en-US" sz="2800">
                <a:latin typeface="Times New Roman" pitchFamily="18" charset="0"/>
                <a:cs typeface="Times New Roman" pitchFamily="18" charset="0"/>
              </a:rPr>
              <a:t>Tăng cường giáo dục nếp sống văn minh, gia đình văn hoá mới đối với cư dân đô thị, hạn chế những hành vi xấu làm ảnh hưởng đến lối sống văn mình lịch sự của cư dân đô thị.</a:t>
            </a:r>
            <a:endParaRPr lang="en-US" sz="2800" b="1">
              <a:latin typeface="Times New Roman" pitchFamily="18" charset="0"/>
              <a:cs typeface="Times New Roman" pitchFamily="18" charset="0"/>
            </a:endParaRPr>
          </a:p>
          <a:p>
            <a:pPr>
              <a:buFont typeface="Wingdings" pitchFamily="2" charset="2"/>
              <a:buChar char="v"/>
            </a:pPr>
            <a:endParaRPr lang="en-US" sz="2800">
              <a:latin typeface="Times New Roman" pitchFamily="18" charset="0"/>
              <a:cs typeface="Times New Roman" pitchFamily="18" charset="0"/>
            </a:endParaRPr>
          </a:p>
          <a:p>
            <a:pPr>
              <a:buFont typeface="Wingdings" pitchFamily="2" charset="2"/>
              <a:buChar char="v"/>
            </a:pPr>
            <a:endParaRPr lang="en-US"/>
          </a:p>
        </p:txBody>
      </p:sp>
    </p:spTree>
    <p:extLst>
      <p:ext uri="{BB962C8B-B14F-4D97-AF65-F5344CB8AC3E}">
        <p14:creationId xmlns:p14="http://schemas.microsoft.com/office/powerpoint/2010/main" val="70182174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Kết Luận</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0" y="1600200"/>
            <a:ext cx="9144000" cy="5257800"/>
          </a:xfrm>
        </p:spPr>
        <p:txBody>
          <a:bodyPr>
            <a:normAutofit/>
          </a:bodyPr>
          <a:lstStyle/>
          <a:p>
            <a:pPr>
              <a:buFont typeface="Wingdings" pitchFamily="2" charset="2"/>
              <a:buChar char="v"/>
            </a:pPr>
            <a:r>
              <a:rPr lang="en-US"/>
              <a:t> </a:t>
            </a:r>
            <a:r>
              <a:rPr lang="en-US" sz="2400">
                <a:latin typeface="Times New Roman" pitchFamily="18" charset="0"/>
                <a:cs typeface="Times New Roman" pitchFamily="18" charset="0"/>
              </a:rPr>
              <a:t>Hoàn thiện và phát triển mạng lưới cơ sở hạ tầng đô thị, giao thông đường bộ thuận tiện, không ách tắc và ít gây ô nhiễm môi trường .</a:t>
            </a:r>
          </a:p>
          <a:p>
            <a:pPr>
              <a:buFont typeface="Wingdings" pitchFamily="2" charset="2"/>
              <a:buChar char="v"/>
            </a:pPr>
            <a:r>
              <a:rPr lang="en-US" sz="2400">
                <a:latin typeface="Times New Roman" pitchFamily="18" charset="0"/>
                <a:cs typeface="Times New Roman" pitchFamily="18" charset="0"/>
              </a:rPr>
              <a:t> Tăng cường nâng cao nhận thức cho cộng đồng về tầm quan trọng của môi trường đối với sức khoẻ và chất lượng cuộc sống.</a:t>
            </a:r>
          </a:p>
          <a:p>
            <a:pPr>
              <a:buFont typeface="Wingdings" pitchFamily="2" charset="2"/>
              <a:buChar char="v"/>
            </a:pPr>
            <a:r>
              <a:rPr lang="en-US" sz="2400">
                <a:latin typeface="Times New Roman" pitchFamily="18" charset="0"/>
                <a:cs typeface="Times New Roman" pitchFamily="18" charset="0"/>
              </a:rPr>
              <a:t> Ưu tiên phát triển giao thông công cộng, đặc biệt là các phương tiện giao thông công cộng hiện đại, không gây ô nhiễm. để giảm nguy cơ tắc nghẽn giao thông và ô nhiễm môi trường đô thị. </a:t>
            </a:r>
          </a:p>
          <a:p>
            <a:pPr>
              <a:buFont typeface="Wingdings" pitchFamily="2" charset="2"/>
              <a:buChar char="v"/>
            </a:pPr>
            <a:r>
              <a:rPr lang="en-US" sz="2400">
                <a:latin typeface="Times New Roman" pitchFamily="18" charset="0"/>
                <a:cs typeface="Times New Roman" pitchFamily="18" charset="0"/>
              </a:rPr>
              <a:t> Các chiến lược, chính sách quy hoạch đô thị cần phải tiến hành ngay từ bây giờ với tầm nhìn chiến lược lâu dài 5, 10 năm và thậm chí có thể lên tới 50 hoặc 100 năm. Có như vậy, Việt Nam mới tránh được việc phải giải quyết hậu quả nặng nề từ những tác động xấu của quá trình đô thị hoá.</a:t>
            </a:r>
          </a:p>
          <a:p>
            <a:pPr>
              <a:buFont typeface="Wingdings" pitchFamily="2" charset="2"/>
              <a:buChar char="v"/>
            </a:pPr>
            <a:endParaRPr lang="en-US"/>
          </a:p>
          <a:p>
            <a:pPr>
              <a:buFont typeface="Wingdings" pitchFamily="2" charset="2"/>
              <a:buChar char="v"/>
            </a:pPr>
            <a:endParaRPr lang="en-US"/>
          </a:p>
        </p:txBody>
      </p:sp>
    </p:spTree>
    <p:extLst>
      <p:ext uri="{BB962C8B-B14F-4D97-AF65-F5344CB8AC3E}">
        <p14:creationId xmlns:p14="http://schemas.microsoft.com/office/powerpoint/2010/main" val="268612261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images.jpg"/>
          <p:cNvPicPr>
            <a:picLocks noGrp="1" noChangeAspect="1"/>
          </p:cNvPicPr>
          <p:nvPr>
            <p:ph sz="half" idx="1"/>
          </p:nvPr>
        </p:nvPicPr>
        <p:blipFill>
          <a:blip r:embed="rId2" cstate="print"/>
          <a:stretch>
            <a:fillRect/>
          </a:stretch>
        </p:blipFill>
        <p:spPr>
          <a:xfrm>
            <a:off x="4724400" y="1295400"/>
            <a:ext cx="3962400" cy="3886200"/>
          </a:xfrm>
        </p:spPr>
      </p:pic>
      <p:pic>
        <p:nvPicPr>
          <p:cNvPr id="6" name="Picture 5" descr="national-assembly-standing-committee-discusses-revised-environmental-protection-law-1215697-moi-truong.jpg"/>
          <p:cNvPicPr>
            <a:picLocks noChangeAspect="1"/>
          </p:cNvPicPr>
          <p:nvPr/>
        </p:nvPicPr>
        <p:blipFill>
          <a:blip r:embed="rId3" cstate="print"/>
          <a:stretch>
            <a:fillRect/>
          </a:stretch>
        </p:blipFill>
        <p:spPr>
          <a:xfrm>
            <a:off x="533400" y="1295400"/>
            <a:ext cx="4038600" cy="3810000"/>
          </a:xfrm>
          <a:prstGeom prst="rect">
            <a:avLst/>
          </a:prstGeom>
        </p:spPr>
      </p:pic>
      <p:sp>
        <p:nvSpPr>
          <p:cNvPr id="7" name="TextBox 6"/>
          <p:cNvSpPr txBox="1"/>
          <p:nvPr/>
        </p:nvSpPr>
        <p:spPr>
          <a:xfrm>
            <a:off x="3505200" y="5694509"/>
            <a:ext cx="2448619" cy="400110"/>
          </a:xfrm>
          <a:prstGeom prst="rect">
            <a:avLst/>
          </a:prstGeom>
          <a:noFill/>
        </p:spPr>
        <p:txBody>
          <a:bodyPr wrap="none" rtlCol="0">
            <a:spAutoFit/>
          </a:bodyPr>
          <a:lstStyle/>
          <a:p>
            <a:r>
              <a:rPr lang="en-US" sz="2000" b="1" smtClean="0"/>
              <a:t>Bảo </a:t>
            </a:r>
            <a:r>
              <a:rPr lang="en-US" sz="2000" b="1" dirty="0" smtClean="0"/>
              <a:t>vệ môi trường</a:t>
            </a:r>
            <a:endParaRPr lang="en-US" sz="2000" b="1" dirty="0"/>
          </a:p>
        </p:txBody>
      </p:sp>
    </p:spTree>
    <p:extLst>
      <p:ext uri="{BB962C8B-B14F-4D97-AF65-F5344CB8AC3E}">
        <p14:creationId xmlns:p14="http://schemas.microsoft.com/office/powerpoint/2010/main" val="2132581279"/>
      </p:ext>
    </p:extLst>
  </p:cSld>
  <p:clrMapOvr>
    <a:masterClrMapping/>
  </p:clrMapOvr>
  <p:transition>
    <p:diamon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ong-ty-moi-truong-tu-van-bao-ve-moi-truong-1.jpg"/>
          <p:cNvPicPr>
            <a:picLocks noGrp="1" noChangeAspect="1"/>
          </p:cNvPicPr>
          <p:nvPr>
            <p:ph sz="half" idx="1"/>
          </p:nvPr>
        </p:nvPicPr>
        <p:blipFill>
          <a:blip r:embed="rId2" cstate="print"/>
          <a:stretch>
            <a:fillRect/>
          </a:stretch>
        </p:blipFill>
        <p:spPr>
          <a:xfrm>
            <a:off x="4953000" y="1066800"/>
            <a:ext cx="3657600" cy="4419600"/>
          </a:xfrm>
        </p:spPr>
      </p:pic>
      <p:pic>
        <p:nvPicPr>
          <p:cNvPr id="7" name="Picture 6" descr="phong-chong-te-nan-xa-hoi.jpg"/>
          <p:cNvPicPr>
            <a:picLocks noChangeAspect="1"/>
          </p:cNvPicPr>
          <p:nvPr/>
        </p:nvPicPr>
        <p:blipFill>
          <a:blip r:embed="rId3" cstate="print"/>
          <a:stretch>
            <a:fillRect/>
          </a:stretch>
        </p:blipFill>
        <p:spPr>
          <a:xfrm>
            <a:off x="609600" y="1219200"/>
            <a:ext cx="4191000" cy="4267200"/>
          </a:xfrm>
          <a:prstGeom prst="rect">
            <a:avLst/>
          </a:prstGeom>
        </p:spPr>
      </p:pic>
      <p:sp>
        <p:nvSpPr>
          <p:cNvPr id="8" name="TextBox 7"/>
          <p:cNvSpPr txBox="1"/>
          <p:nvPr/>
        </p:nvSpPr>
        <p:spPr>
          <a:xfrm>
            <a:off x="2057400" y="5715000"/>
            <a:ext cx="5275290" cy="400110"/>
          </a:xfrm>
          <a:prstGeom prst="rect">
            <a:avLst/>
          </a:prstGeom>
          <a:noFill/>
        </p:spPr>
        <p:txBody>
          <a:bodyPr wrap="none" rtlCol="0">
            <a:spAutoFit/>
          </a:bodyPr>
          <a:lstStyle/>
          <a:p>
            <a:r>
              <a:rPr lang="en-US" sz="2000" b="1" dirty="0" smtClean="0"/>
              <a:t>Tuyên truyền về các vấn đề nóng của xã hội</a:t>
            </a:r>
            <a:endParaRPr lang="en-US" sz="2000" b="1" dirty="0"/>
          </a:p>
        </p:txBody>
      </p:sp>
    </p:spTree>
    <p:extLst>
      <p:ext uri="{BB962C8B-B14F-4D97-AF65-F5344CB8AC3E}">
        <p14:creationId xmlns:p14="http://schemas.microsoft.com/office/powerpoint/2010/main" val="1637822394"/>
      </p:ext>
    </p:extLst>
  </p:cSld>
  <p:clrMapOvr>
    <a:masterClrMapping/>
  </p:clrMapOvr>
  <p:transition>
    <p:diamon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295400"/>
            <a:ext cx="4358640" cy="48006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295400"/>
            <a:ext cx="4267200" cy="4800600"/>
          </a:xfrm>
          <a:prstGeom prst="rect">
            <a:avLst/>
          </a:prstGeom>
        </p:spPr>
      </p:pic>
      <p:sp>
        <p:nvSpPr>
          <p:cNvPr id="7" name="TextBox 6"/>
          <p:cNvSpPr txBox="1"/>
          <p:nvPr/>
        </p:nvSpPr>
        <p:spPr>
          <a:xfrm>
            <a:off x="1905000" y="6260706"/>
            <a:ext cx="5275290" cy="400110"/>
          </a:xfrm>
          <a:prstGeom prst="rect">
            <a:avLst/>
          </a:prstGeom>
          <a:noFill/>
        </p:spPr>
        <p:txBody>
          <a:bodyPr wrap="none" rtlCol="0">
            <a:spAutoFit/>
          </a:bodyPr>
          <a:lstStyle/>
          <a:p>
            <a:pPr algn="ctr"/>
            <a:r>
              <a:rPr lang="en-US" sz="2000" b="1" smtClean="0"/>
              <a:t>Tuyên truyền về các vấn đề nóng của xã hội</a:t>
            </a:r>
            <a:endParaRPr lang="en-US" sz="2000" b="1"/>
          </a:p>
        </p:txBody>
      </p:sp>
    </p:spTree>
    <p:extLst>
      <p:ext uri="{BB962C8B-B14F-4D97-AF65-F5344CB8AC3E}">
        <p14:creationId xmlns:p14="http://schemas.microsoft.com/office/powerpoint/2010/main" val="417854633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276277709_green-planet.jpg"/>
          <p:cNvPicPr>
            <a:picLocks noGrp="1" noChangeAspect="1"/>
          </p:cNvPicPr>
          <p:nvPr>
            <p:ph sz="half" idx="1"/>
          </p:nvPr>
        </p:nvPicPr>
        <p:blipFill>
          <a:blip r:embed="rId2" cstate="print"/>
          <a:stretch>
            <a:fillRect/>
          </a:stretch>
        </p:blipFill>
        <p:spPr>
          <a:xfrm>
            <a:off x="914400" y="838200"/>
            <a:ext cx="7315200" cy="5029200"/>
          </a:xfrm>
        </p:spPr>
      </p:pic>
      <p:sp>
        <p:nvSpPr>
          <p:cNvPr id="6" name="TextBox 5"/>
          <p:cNvSpPr txBox="1"/>
          <p:nvPr/>
        </p:nvSpPr>
        <p:spPr>
          <a:xfrm>
            <a:off x="2521891" y="6019800"/>
            <a:ext cx="4183709" cy="430887"/>
          </a:xfrm>
          <a:prstGeom prst="rect">
            <a:avLst/>
          </a:prstGeom>
          <a:noFill/>
        </p:spPr>
        <p:txBody>
          <a:bodyPr wrap="none" rtlCol="0">
            <a:spAutoFit/>
          </a:bodyPr>
          <a:lstStyle/>
          <a:p>
            <a:r>
              <a:rPr lang="en-US" sz="2200" dirty="0" smtClean="0"/>
              <a:t>Chung tay vì một hanh tinh xanh</a:t>
            </a:r>
            <a:endParaRPr lang="en-US" sz="2200" dirty="0"/>
          </a:p>
        </p:txBody>
      </p:sp>
    </p:spTree>
    <p:extLst>
      <p:ext uri="{BB962C8B-B14F-4D97-AF65-F5344CB8AC3E}">
        <p14:creationId xmlns:p14="http://schemas.microsoft.com/office/powerpoint/2010/main" val="269376413"/>
      </p:ext>
    </p:extLst>
  </p:cSld>
  <p:clrMapOvr>
    <a:masterClrMapping/>
  </p:clrMapOvr>
  <p:transition>
    <p:diamon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v"/>
            </a:pPr>
            <a:r>
              <a:rPr lang="en-US" sz="2800" b="1" smtClean="0"/>
              <a:t>Khái niệm lối sống</a:t>
            </a:r>
            <a:r>
              <a:rPr lang="en-US" sz="2800" smtClean="0"/>
              <a:t>: </a:t>
            </a:r>
          </a:p>
          <a:p>
            <a:pPr marL="0" indent="0">
              <a:buNone/>
            </a:pPr>
            <a:r>
              <a:rPr lang="en-US" sz="2800" smtClean="0"/>
              <a:t>   -là </a:t>
            </a:r>
            <a:r>
              <a:rPr lang="en-US" sz="2800"/>
              <a:t>một thói quen có định hướng, có chất lượng lý tưởng. Lối sống là phương cách thể hiện tổng hợp tất cả các cấu trúc, nền văn hoá, đặc trưng văn hoá của một con người hay một cộng </a:t>
            </a:r>
            <a:r>
              <a:rPr lang="en-US" sz="2800" smtClean="0"/>
              <a:t>đồng.</a:t>
            </a:r>
          </a:p>
          <a:p>
            <a:pPr>
              <a:buFont typeface="Wingdings" pitchFamily="2" charset="2"/>
              <a:buChar char="v"/>
            </a:pPr>
            <a:r>
              <a:rPr lang="en-US" sz="2800" b="1" smtClean="0"/>
              <a:t>Các yếu tố cấu thành:</a:t>
            </a:r>
          </a:p>
          <a:p>
            <a:pPr marL="0" indent="0">
              <a:buNone/>
            </a:pPr>
            <a:r>
              <a:rPr lang="en-US" sz="2800" smtClean="0"/>
              <a:t>   + </a:t>
            </a:r>
            <a:r>
              <a:rPr lang="en-US" sz="2800"/>
              <a:t>Cách thức lao động, làm ăn, kinh doanh</a:t>
            </a:r>
            <a:r>
              <a:rPr lang="en-US" sz="2800" smtClean="0"/>
              <a:t>...</a:t>
            </a:r>
          </a:p>
          <a:p>
            <a:pPr marL="0" indent="0">
              <a:buNone/>
            </a:pPr>
            <a:r>
              <a:rPr lang="en-US" sz="2800"/>
              <a:t> </a:t>
            </a:r>
            <a:r>
              <a:rPr lang="en-US" sz="2800" smtClean="0"/>
              <a:t>  + </a:t>
            </a:r>
            <a:r>
              <a:rPr lang="en-US" sz="2800"/>
              <a:t>Các phong tục tập quán </a:t>
            </a:r>
          </a:p>
          <a:p>
            <a:pPr marL="0" indent="0">
              <a:buNone/>
            </a:pPr>
            <a:r>
              <a:rPr lang="en-US" sz="2800" smtClean="0"/>
              <a:t>   + </a:t>
            </a:r>
            <a:r>
              <a:rPr lang="en-US" sz="2800"/>
              <a:t>Cách thức giao tiếp, ứng xử với nhau</a:t>
            </a:r>
          </a:p>
          <a:p>
            <a:pPr marL="0" indent="0">
              <a:buNone/>
            </a:pPr>
            <a:r>
              <a:rPr lang="en-US" sz="2800" smtClean="0"/>
              <a:t>   + </a:t>
            </a:r>
            <a:r>
              <a:rPr lang="en-US" sz="2800"/>
              <a:t>Quan niệm về đạo đức và nhân cách” </a:t>
            </a:r>
          </a:p>
          <a:p>
            <a:pPr marL="0" indent="0">
              <a:buNone/>
            </a:pPr>
            <a:endParaRPr lang="en-US" sz="2800" b="1" smtClean="0"/>
          </a:p>
          <a:p>
            <a:pPr marL="0" indent="0">
              <a:buNone/>
            </a:pPr>
            <a:endParaRPr lang="en-US" sz="2800" b="1"/>
          </a:p>
        </p:txBody>
      </p:sp>
    </p:spTree>
    <p:extLst>
      <p:ext uri="{BB962C8B-B14F-4D97-AF65-F5344CB8AC3E}">
        <p14:creationId xmlns:p14="http://schemas.microsoft.com/office/powerpoint/2010/main" val="35228796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sz="2800" b="1" smtClean="0"/>
              <a:t>Khái niệm lối sống đô thị</a:t>
            </a:r>
            <a:r>
              <a:rPr lang="en-US" sz="2800" smtClean="0"/>
              <a:t>: </a:t>
            </a:r>
            <a:r>
              <a:rPr lang="en-US" sz="2800"/>
              <a:t>“Lối sống đô thị là tổng thể các nét cơ bản, đặc trưng cho phương thức hoạt động sống có ý nghĩa xã hội, đặc thù của các cá nhân và các nhóm xã hội , các giai cấp, tầng lớp xã hội tại các đô thị; điểm độc đáo của nó là hình thành dưới ảnh hưởng trực tiếp của đời sống xã hội đô thị với tư cách là môi trường không gian xã </a:t>
            </a:r>
            <a:r>
              <a:rPr lang="en-US" sz="2800" smtClean="0"/>
              <a:t>hội đặc </a:t>
            </a:r>
            <a:r>
              <a:rPr lang="en-US" sz="2800"/>
              <a:t>biệt</a:t>
            </a:r>
            <a:r>
              <a:rPr lang="en-US" sz="2800" smtClean="0"/>
              <a:t>.”</a:t>
            </a:r>
          </a:p>
          <a:p>
            <a:pPr>
              <a:buFont typeface="Wingdings" pitchFamily="2" charset="2"/>
              <a:buChar char="v"/>
            </a:pPr>
            <a:endParaRPr lang="en-US" sz="2800" b="1"/>
          </a:p>
        </p:txBody>
      </p:sp>
    </p:spTree>
    <p:extLst>
      <p:ext uri="{BB962C8B-B14F-4D97-AF65-F5344CB8AC3E}">
        <p14:creationId xmlns:p14="http://schemas.microsoft.com/office/powerpoint/2010/main" val="67205527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Quá </a:t>
            </a:r>
            <a:r>
              <a:rPr lang="en-US" sz="40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Trình</a:t>
            </a:r>
            <a:r>
              <a:rPr lang="en-US" sz="36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Đô Thị Hóa</a:t>
            </a:r>
            <a:endPar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v"/>
            </a:pPr>
            <a:r>
              <a:rPr lang="en-US" sz="2800" b="1" smtClean="0"/>
              <a:t>Khái niệm</a:t>
            </a:r>
            <a:r>
              <a:rPr lang="en-US" smtClean="0"/>
              <a:t>: </a:t>
            </a:r>
            <a:r>
              <a:rPr lang="en-US" sz="2800" smtClean="0">
                <a:latin typeface="Times New Roman" pitchFamily="18" charset="0"/>
                <a:cs typeface="Times New Roman" pitchFamily="18" charset="0"/>
              </a:rPr>
              <a:t>là </a:t>
            </a:r>
            <a:r>
              <a:rPr lang="en-US" sz="2800">
                <a:latin typeface="Times New Roman" pitchFamily="18" charset="0"/>
                <a:cs typeface="Times New Roman" pitchFamily="18" charset="0"/>
              </a:rPr>
              <a:t>sự mở rộng của</a:t>
            </a:r>
            <a:r>
              <a:rPr lang="en-US" sz="2800" b="1">
                <a:latin typeface="Times New Roman" pitchFamily="18" charset="0"/>
                <a:cs typeface="Times New Roman" pitchFamily="18" charset="0"/>
              </a:rPr>
              <a:t> </a:t>
            </a:r>
            <a:r>
              <a:rPr lang="en-US" sz="2800" smtClean="0">
                <a:latin typeface="Times New Roman" pitchFamily="18" charset="0"/>
                <a:cs typeface="Times New Roman" pitchFamily="18" charset="0"/>
              </a:rPr>
              <a:t>đô thị, </a:t>
            </a:r>
            <a:r>
              <a:rPr lang="en-US" sz="2800">
                <a:latin typeface="Times New Roman" pitchFamily="18" charset="0"/>
                <a:cs typeface="Times New Roman" pitchFamily="18" charset="0"/>
              </a:rPr>
              <a:t>tính theo tỉ lệ </a:t>
            </a:r>
            <a:r>
              <a:rPr lang="en-US" sz="2800" smtClean="0">
                <a:latin typeface="Times New Roman" pitchFamily="18" charset="0"/>
                <a:cs typeface="Times New Roman" pitchFamily="18" charset="0"/>
              </a:rPr>
              <a:t>phần trăm</a:t>
            </a:r>
            <a:r>
              <a:rPr lang="en-US" sz="2800" b="1" smtClean="0">
                <a:latin typeface="Times New Roman" pitchFamily="18" charset="0"/>
                <a:cs typeface="Times New Roman" pitchFamily="18" charset="0"/>
              </a:rPr>
              <a:t> </a:t>
            </a:r>
            <a:r>
              <a:rPr lang="en-US" sz="2800">
                <a:latin typeface="Times New Roman" pitchFamily="18" charset="0"/>
                <a:cs typeface="Times New Roman" pitchFamily="18" charset="0"/>
              </a:rPr>
              <a:t>giữa số dân đô thị hay diện tích đô thị trên tổng số dân hay diện tích của một vùng hay khu vực. Nó cũng có thể tính theo tỉ lệ gia tăng của hai yếu tố đó theo thời gian. Nếu tính theo cách đầu thì nó còn được gọi </a:t>
            </a:r>
            <a:r>
              <a:rPr lang="en-US" sz="2800" smtClean="0">
                <a:latin typeface="Times New Roman" pitchFamily="18" charset="0"/>
                <a:cs typeface="Times New Roman" pitchFamily="18" charset="0"/>
              </a:rPr>
              <a:t>là mức đô thị hóa; </a:t>
            </a:r>
            <a:r>
              <a:rPr lang="en-US" sz="2800">
                <a:latin typeface="Times New Roman" pitchFamily="18" charset="0"/>
                <a:cs typeface="Times New Roman" pitchFamily="18" charset="0"/>
              </a:rPr>
              <a:t>còn theo cách thứ hai, nó có tên </a:t>
            </a:r>
            <a:r>
              <a:rPr lang="en-US" sz="2800" smtClean="0">
                <a:latin typeface="Times New Roman" pitchFamily="18" charset="0"/>
                <a:cs typeface="Times New Roman" pitchFamily="18" charset="0"/>
              </a:rPr>
              <a:t>là tốc độ đô thị hóa.</a:t>
            </a:r>
          </a:p>
          <a:p>
            <a:pPr>
              <a:buFont typeface="Wingdings" pitchFamily="2" charset="2"/>
              <a:buChar char="v"/>
            </a:pPr>
            <a:r>
              <a:rPr lang="en-US" sz="2800">
                <a:latin typeface="Times New Roman" pitchFamily="18" charset="0"/>
                <a:cs typeface="Times New Roman" pitchFamily="18" charset="0"/>
              </a:rPr>
              <a:t/>
            </a:r>
            <a:br>
              <a:rPr lang="en-US" sz="2800">
                <a:latin typeface="Times New Roman" pitchFamily="18" charset="0"/>
                <a:cs typeface="Times New Roman" pitchFamily="18" charset="0"/>
              </a:rPr>
            </a:br>
            <a:r>
              <a:rPr lang="en-US" sz="2800">
                <a:latin typeface="Times New Roman" pitchFamily="18" charset="0"/>
                <a:cs typeface="Times New Roman" pitchFamily="18" charset="0"/>
              </a:rPr>
              <a:t>Đô thị hóa là quá trình phát triển rộng rãi lối sống thị thành thể hiện qua các mặt dân số, mật độ dân số, chất lượng cuộc sống,...</a:t>
            </a:r>
            <a:r>
              <a:rPr lang="en-US"/>
              <a:t/>
            </a:r>
            <a:br>
              <a:rPr lang="en-US"/>
            </a:br>
            <a:endParaRPr lang="en-US" smtClean="0"/>
          </a:p>
          <a:p>
            <a:pPr>
              <a:buFont typeface="Wingdings" pitchFamily="2" charset="2"/>
              <a:buChar char="v"/>
            </a:pPr>
            <a:endParaRPr lang="en-US" smtClean="0"/>
          </a:p>
        </p:txBody>
      </p:sp>
    </p:spTree>
    <p:extLst>
      <p:ext uri="{BB962C8B-B14F-4D97-AF65-F5344CB8AC3E}">
        <p14:creationId xmlns:p14="http://schemas.microsoft.com/office/powerpoint/2010/main" val="38005597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Đặc điểm của LỐI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a:bodyPr>
          <a:lstStyle/>
          <a:p>
            <a:pPr>
              <a:buFont typeface="Wingdings" pitchFamily="2" charset="2"/>
              <a:buChar char="v"/>
            </a:pPr>
            <a:r>
              <a:rPr lang="en-US" sz="2800"/>
              <a:t>Lối sống đô thị được hình thành ở những nhóm dân cư hoạt động trong lĩnh vực phi nông </a:t>
            </a:r>
            <a:r>
              <a:rPr lang="en-US" sz="2800" smtClean="0"/>
              <a:t>nghiệp.</a:t>
            </a:r>
          </a:p>
          <a:p>
            <a:pPr>
              <a:buFont typeface="Wingdings" pitchFamily="2" charset="2"/>
              <a:buChar char="v"/>
            </a:pPr>
            <a:r>
              <a:rPr lang="en-US" sz="2800"/>
              <a:t>Lối sống của đô thị mang tính chất của thị </a:t>
            </a:r>
            <a:r>
              <a:rPr lang="en-US" sz="2800" smtClean="0"/>
              <a:t>dân.</a:t>
            </a:r>
          </a:p>
          <a:p>
            <a:pPr>
              <a:buFont typeface="Wingdings" pitchFamily="2" charset="2"/>
              <a:buChar char="v"/>
            </a:pPr>
            <a:r>
              <a:rPr lang="en-US" sz="2800"/>
              <a:t>Lối sống đô thị là lối sống rất phức tạp, vừa có chung của những người ở đô thị, vừa có cái riêng của từng giai cấp xã </a:t>
            </a:r>
            <a:r>
              <a:rPr lang="en-US" sz="2800" smtClean="0"/>
              <a:t>hội.</a:t>
            </a:r>
            <a:endParaRPr lang="en-US" sz="2800" b="1"/>
          </a:p>
        </p:txBody>
      </p:sp>
    </p:spTree>
    <p:extLst>
      <p:ext uri="{BB962C8B-B14F-4D97-AF65-F5344CB8AC3E}">
        <p14:creationId xmlns:p14="http://schemas.microsoft.com/office/powerpoint/2010/main" val="27320064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Ảnh hưởng và biểu hưởng của LỐI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57200" y="2819400"/>
            <a:ext cx="8229600" cy="3886200"/>
          </a:xfrm>
        </p:spPr>
        <p:txBody>
          <a:bodyPr>
            <a:normAutofit fontScale="92500" lnSpcReduction="20000"/>
          </a:bodyPr>
          <a:lstStyle/>
          <a:p>
            <a:pPr>
              <a:buFont typeface="Wingdings" pitchFamily="2" charset="2"/>
              <a:buChar char="Ø"/>
            </a:pPr>
            <a:r>
              <a:rPr lang="en-US" sz="2800"/>
              <a:t>Dân cư vùng đô thị họ sống ở mức sống cao do điều kiện kinh tế phát triển, thu nhập </a:t>
            </a:r>
            <a:r>
              <a:rPr lang="en-US" sz="2800" smtClean="0"/>
              <a:t>cao.</a:t>
            </a:r>
          </a:p>
          <a:p>
            <a:pPr>
              <a:buFont typeface="Wingdings" pitchFamily="2" charset="2"/>
              <a:buChar char="Ø"/>
            </a:pPr>
            <a:r>
              <a:rPr lang="en-US" sz="2800" smtClean="0"/>
              <a:t>Hơn </a:t>
            </a:r>
            <a:r>
              <a:rPr lang="en-US" sz="2800"/>
              <a:t>nữa đô thị thường là nơi tập trung của các cơ quan đầu não do vậy sẽ thu hút được các doanh nghiệp đầu tư vào các siêu thị, trung tâm thương mại. Vì vậy, các cư dân đô thị họ có điều kiện hơn trong việc tiếp nhận nhanh nhạy các dòng văn hóa khác </a:t>
            </a:r>
            <a:r>
              <a:rPr lang="en-US" sz="2800" smtClean="0"/>
              <a:t>nhau.</a:t>
            </a:r>
          </a:p>
          <a:p>
            <a:pPr>
              <a:buFont typeface="Wingdings" pitchFamily="2" charset="2"/>
              <a:buChar char="Ø"/>
            </a:pPr>
            <a:r>
              <a:rPr lang="en-US" sz="2800" smtClean="0"/>
              <a:t>Nhìn </a:t>
            </a:r>
            <a:r>
              <a:rPr lang="en-US" sz="2800"/>
              <a:t>chung, lối sống đô thị Việt Nam ngày càng đa dạng hóa, biến đổi nhanh theo chiều hướng hiện đại, hội nhập với thế giới. </a:t>
            </a:r>
          </a:p>
          <a:p>
            <a:pPr>
              <a:buFont typeface="Wingdings" pitchFamily="2" charset="2"/>
              <a:buChar char="Ø"/>
            </a:pPr>
            <a:endParaRPr lang="en-US" sz="2800" b="1"/>
          </a:p>
        </p:txBody>
      </p:sp>
      <p:sp>
        <p:nvSpPr>
          <p:cNvPr id="4" name="Rounded Rectangle 3"/>
          <p:cNvSpPr/>
          <p:nvPr/>
        </p:nvSpPr>
        <p:spPr>
          <a:xfrm>
            <a:off x="990600" y="1981200"/>
            <a:ext cx="3200400" cy="60960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800" b="1" smtClean="0">
                <a:solidFill>
                  <a:schemeClr val="bg1"/>
                </a:solidFill>
              </a:rPr>
              <a:t>Tích Cực</a:t>
            </a:r>
            <a:endParaRPr lang="en-US" sz="2800" b="1">
              <a:solidFill>
                <a:schemeClr val="bg1"/>
              </a:solidFill>
            </a:endParaRPr>
          </a:p>
        </p:txBody>
      </p:sp>
    </p:spTree>
    <p:extLst>
      <p:ext uri="{BB962C8B-B14F-4D97-AF65-F5344CB8AC3E}">
        <p14:creationId xmlns:p14="http://schemas.microsoft.com/office/powerpoint/2010/main" val="293869005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Ảnh hưởng và biểu hưởng của LỐI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209800"/>
            <a:ext cx="4267200" cy="35052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209800"/>
            <a:ext cx="4419600" cy="3505200"/>
          </a:xfrm>
          <a:prstGeom prst="rect">
            <a:avLst/>
          </a:prstGeom>
        </p:spPr>
      </p:pic>
    </p:spTree>
    <p:extLst>
      <p:ext uri="{BB962C8B-B14F-4D97-AF65-F5344CB8AC3E}">
        <p14:creationId xmlns:p14="http://schemas.microsoft.com/office/powerpoint/2010/main" val="259120923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Ảnh hưởng và biểu hưởng của LỐI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SỐNG ĐÔ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THỊ</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57200" y="2819400"/>
            <a:ext cx="8229600" cy="3886200"/>
          </a:xfrm>
        </p:spPr>
        <p:txBody>
          <a:bodyPr>
            <a:normAutofit fontScale="92500" lnSpcReduction="20000"/>
          </a:bodyPr>
          <a:lstStyle/>
          <a:p>
            <a:pPr>
              <a:buFont typeface="Wingdings" pitchFamily="2" charset="2"/>
              <a:buChar char="Ø"/>
            </a:pPr>
            <a:r>
              <a:rPr lang="en-US" sz="2800"/>
              <a:t>Trong quá trình hội nhập, lối sống của người dân dường như tha hóa dần trong suốt quá trình đô thị hóa. </a:t>
            </a:r>
            <a:r>
              <a:rPr lang="en-US" sz="2800" smtClean="0"/>
              <a:t>Hình </a:t>
            </a:r>
            <a:r>
              <a:rPr lang="en-US" sz="2800"/>
              <a:t>thành những thói quen, lối sống mới gây nhức </a:t>
            </a:r>
            <a:r>
              <a:rPr lang="en-US" sz="2800" smtClean="0"/>
              <a:t>nhối:</a:t>
            </a:r>
          </a:p>
          <a:p>
            <a:pPr>
              <a:buFont typeface="Wingdings" pitchFamily="2" charset="2"/>
              <a:buChar char="ü"/>
            </a:pPr>
            <a:r>
              <a:rPr lang="en-US"/>
              <a:t>Lối sống suy đồi về đạo </a:t>
            </a:r>
            <a:r>
              <a:rPr lang="en-US" smtClean="0"/>
              <a:t>đức.</a:t>
            </a:r>
          </a:p>
          <a:p>
            <a:pPr>
              <a:buFont typeface="Wingdings" pitchFamily="2" charset="2"/>
              <a:buChar char="ü"/>
            </a:pPr>
            <a:r>
              <a:rPr lang="en-US" smtClean="0"/>
              <a:t>Lối </a:t>
            </a:r>
            <a:r>
              <a:rPr lang="en-US"/>
              <a:t>sống vô </a:t>
            </a:r>
            <a:r>
              <a:rPr lang="en-US" smtClean="0"/>
              <a:t>cảm.Vô </a:t>
            </a:r>
            <a:r>
              <a:rPr lang="en-US"/>
              <a:t>cảm từ suy nghĩ đến hành </a:t>
            </a:r>
            <a:r>
              <a:rPr lang="en-US" smtClean="0"/>
              <a:t>động.</a:t>
            </a:r>
            <a:endParaRPr lang="en-US"/>
          </a:p>
          <a:p>
            <a:pPr>
              <a:buFont typeface="Wingdings" pitchFamily="2" charset="2"/>
              <a:buChar char="ü"/>
            </a:pPr>
            <a:r>
              <a:rPr lang="en-US" smtClean="0"/>
              <a:t>Lối sống lệch lac, nỗi loạn.</a:t>
            </a:r>
          </a:p>
          <a:p>
            <a:pPr>
              <a:buFont typeface="Wingdings" pitchFamily="2" charset="2"/>
              <a:buChar char="ü"/>
            </a:pPr>
            <a:r>
              <a:rPr lang="en-US" smtClean="0"/>
              <a:t>Lối sống buông thả.</a:t>
            </a:r>
          </a:p>
          <a:p>
            <a:pPr>
              <a:buFont typeface="Wingdings" pitchFamily="2" charset="2"/>
              <a:buChar char="ü"/>
            </a:pPr>
            <a:r>
              <a:rPr lang="en-US" smtClean="0"/>
              <a:t>Lối sống vô kỉ luật.</a:t>
            </a:r>
          </a:p>
          <a:p>
            <a:pPr>
              <a:buFont typeface="Wingdings" pitchFamily="2" charset="2"/>
              <a:buChar char="ü"/>
            </a:pPr>
            <a:r>
              <a:rPr lang="en-US" smtClean="0"/>
              <a:t>Lối sống bạo lực.</a:t>
            </a:r>
          </a:p>
          <a:p>
            <a:pPr>
              <a:buFont typeface="Wingdings" pitchFamily="2" charset="2"/>
              <a:buChar char="Ø"/>
            </a:pPr>
            <a:endParaRPr lang="en-US" sz="2800" smtClean="0"/>
          </a:p>
          <a:p>
            <a:pPr>
              <a:buFont typeface="Wingdings" pitchFamily="2" charset="2"/>
              <a:buChar char="Ø"/>
            </a:pPr>
            <a:endParaRPr lang="en-US" sz="2800" smtClean="0"/>
          </a:p>
          <a:p>
            <a:pPr>
              <a:buFont typeface="Wingdings" pitchFamily="2" charset="2"/>
              <a:buChar char="Ø"/>
            </a:pPr>
            <a:endParaRPr lang="en-US" sz="2800" b="1"/>
          </a:p>
        </p:txBody>
      </p:sp>
      <p:sp>
        <p:nvSpPr>
          <p:cNvPr id="4" name="Rounded Rectangle 3"/>
          <p:cNvSpPr/>
          <p:nvPr/>
        </p:nvSpPr>
        <p:spPr>
          <a:xfrm>
            <a:off x="990600" y="1981200"/>
            <a:ext cx="3200400" cy="60960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800" b="1" smtClean="0">
                <a:solidFill>
                  <a:schemeClr val="bg1"/>
                </a:solidFill>
              </a:rPr>
              <a:t>Tiêu Cực</a:t>
            </a:r>
            <a:endParaRPr lang="en-US" sz="2800" b="1">
              <a:solidFill>
                <a:schemeClr val="bg1"/>
              </a:solidFill>
            </a:endParaRPr>
          </a:p>
        </p:txBody>
      </p:sp>
    </p:spTree>
    <p:extLst>
      <p:ext uri="{BB962C8B-B14F-4D97-AF65-F5344CB8AC3E}">
        <p14:creationId xmlns:p14="http://schemas.microsoft.com/office/powerpoint/2010/main" val="1905684939"/>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suy đồi về đạo đức</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67" y="2057400"/>
            <a:ext cx="4267200" cy="32956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8066" y="2057400"/>
            <a:ext cx="4563533" cy="3295650"/>
          </a:xfrm>
          <a:prstGeom prst="rect">
            <a:avLst/>
          </a:prstGeom>
        </p:spPr>
      </p:pic>
    </p:spTree>
    <p:extLst>
      <p:ext uri="{BB962C8B-B14F-4D97-AF65-F5344CB8AC3E}">
        <p14:creationId xmlns:p14="http://schemas.microsoft.com/office/powerpoint/2010/main" val="361077489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a:t>
            </a:r>
            <a:r>
              <a:rPr lang="en-US" sz="28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vô cảm</a:t>
            </a:r>
            <a:endPar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981200"/>
            <a:ext cx="4343400" cy="3810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600" y="1981200"/>
            <a:ext cx="4318000" cy="3810000"/>
          </a:xfrm>
          <a:prstGeom prst="rect">
            <a:avLst/>
          </a:prstGeom>
        </p:spPr>
      </p:pic>
    </p:spTree>
    <p:extLst>
      <p:ext uri="{BB962C8B-B14F-4D97-AF65-F5344CB8AC3E}">
        <p14:creationId xmlns:p14="http://schemas.microsoft.com/office/powerpoint/2010/main" val="377589912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a:t>
            </a:r>
            <a:r>
              <a:rPr lang="en-US" sz="28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lệch lạc, nỗi loạn</a:t>
            </a:r>
            <a:endPar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514600"/>
            <a:ext cx="4267200" cy="27432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514600"/>
            <a:ext cx="4419600" cy="2743200"/>
          </a:xfrm>
          <a:prstGeom prst="rect">
            <a:avLst/>
          </a:prstGeom>
        </p:spPr>
      </p:pic>
    </p:spTree>
    <p:extLst>
      <p:ext uri="{BB962C8B-B14F-4D97-AF65-F5344CB8AC3E}">
        <p14:creationId xmlns:p14="http://schemas.microsoft.com/office/powerpoint/2010/main" val="377589912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a:t>
            </a:r>
            <a:r>
              <a:rPr lang="en-US" sz="28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buông thả</a:t>
            </a:r>
            <a:endPar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286000"/>
            <a:ext cx="4343400" cy="287426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2286000"/>
            <a:ext cx="4343400" cy="2874264"/>
          </a:xfrm>
          <a:prstGeom prst="rect">
            <a:avLst/>
          </a:prstGeom>
        </p:spPr>
      </p:pic>
    </p:spTree>
    <p:extLst>
      <p:ext uri="{BB962C8B-B14F-4D97-AF65-F5344CB8AC3E}">
        <p14:creationId xmlns:p14="http://schemas.microsoft.com/office/powerpoint/2010/main" val="377589912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a:t>
            </a:r>
            <a:r>
              <a:rPr lang="en-US" sz="28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vô kỷ luật</a:t>
            </a:r>
            <a:endPar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2133600"/>
            <a:ext cx="4572000" cy="37338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2286000"/>
            <a:ext cx="4191000" cy="3400425"/>
          </a:xfrm>
          <a:prstGeom prst="rect">
            <a:avLst/>
          </a:prstGeom>
        </p:spPr>
      </p:pic>
    </p:spTree>
    <p:extLst>
      <p:ext uri="{BB962C8B-B14F-4D97-AF65-F5344CB8AC3E}">
        <p14:creationId xmlns:p14="http://schemas.microsoft.com/office/powerpoint/2010/main" val="377589912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Lối sống </a:t>
            </a:r>
            <a:r>
              <a:rPr lang="en-US" sz="28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bạo lực</a:t>
            </a:r>
            <a:endParaRPr lang="en-US" sz="28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133600"/>
            <a:ext cx="4267200" cy="32004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019300"/>
            <a:ext cx="4391025" cy="3314700"/>
          </a:xfrm>
          <a:prstGeom prst="rect">
            <a:avLst/>
          </a:prstGeom>
        </p:spPr>
      </p:pic>
    </p:spTree>
    <p:extLst>
      <p:ext uri="{BB962C8B-B14F-4D97-AF65-F5344CB8AC3E}">
        <p14:creationId xmlns:p14="http://schemas.microsoft.com/office/powerpoint/2010/main" val="377589912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THỰC TRẠNG ĐÔ THỊ HÓA Ở THÀNH PHỐ HỒ CHÍ </a:t>
            </a: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MINH</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fontScale="85000" lnSpcReduction="10000"/>
          </a:bodyPr>
          <a:lstStyle/>
          <a:p>
            <a:pPr lvl="0">
              <a:buFont typeface="Wingdings" pitchFamily="2" charset="2"/>
              <a:buChar char="v"/>
            </a:pPr>
            <a:r>
              <a:rPr lang="en-GB" sz="2800">
                <a:latin typeface="Times New Roman" pitchFamily="18" charset="0"/>
                <a:cs typeface="Times New Roman" pitchFamily="18" charset="0"/>
              </a:rPr>
              <a:t> - Thành phố với gồm 19 quận và 5 huyện, tổng diện tích 2.095,06 km</a:t>
            </a:r>
            <a:r>
              <a:rPr lang="en-GB" sz="2800" baseline="30000">
                <a:latin typeface="Times New Roman" pitchFamily="18" charset="0"/>
                <a:cs typeface="Times New Roman" pitchFamily="18" charset="0"/>
              </a:rPr>
              <a:t>2</a:t>
            </a:r>
            <a:r>
              <a:rPr lang="en-GB" sz="2800">
                <a:latin typeface="Times New Roman" pitchFamily="18" charset="0"/>
                <a:cs typeface="Times New Roman" pitchFamily="18" charset="0"/>
              </a:rPr>
              <a:t>.</a:t>
            </a:r>
            <a:endParaRPr lang="en-US" sz="2800">
              <a:latin typeface="Times New Roman" pitchFamily="18" charset="0"/>
              <a:cs typeface="Times New Roman" pitchFamily="18" charset="0"/>
            </a:endParaRPr>
          </a:p>
          <a:p>
            <a:pPr lvl="0">
              <a:buFont typeface="Wingdings" pitchFamily="2" charset="2"/>
              <a:buChar char="v"/>
            </a:pPr>
            <a:r>
              <a:rPr lang="en-GB" sz="2800">
                <a:latin typeface="Times New Roman" pitchFamily="18" charset="0"/>
                <a:cs typeface="Times New Roman" pitchFamily="18" charset="0"/>
              </a:rPr>
              <a:t> - Năm 2009 thì dân số thành phố là 7.162.864 người (chiếm 8,34% dân số Việt Nam), </a:t>
            </a:r>
            <a:r>
              <a:rPr lang="en-GB" sz="2800" b="1" u="sng">
                <a:latin typeface="Times New Roman" pitchFamily="18" charset="0"/>
                <a:cs typeface="Times New Roman" pitchFamily="18" charset="0"/>
              </a:rPr>
              <a:t>mật độ</a:t>
            </a:r>
            <a:r>
              <a:rPr lang="en-GB" sz="2800">
                <a:latin typeface="Times New Roman" pitchFamily="18" charset="0"/>
                <a:cs typeface="Times New Roman" pitchFamily="18" charset="0"/>
              </a:rPr>
              <a:t> trung bình 3.419 người/km². </a:t>
            </a:r>
            <a:endParaRPr lang="en-US" sz="2800">
              <a:latin typeface="Times New Roman" pitchFamily="18" charset="0"/>
              <a:cs typeface="Times New Roman" pitchFamily="18" charset="0"/>
            </a:endParaRPr>
          </a:p>
          <a:p>
            <a:pPr lvl="0">
              <a:buFont typeface="Wingdings" pitchFamily="2" charset="2"/>
              <a:buChar char="v"/>
            </a:pPr>
            <a:r>
              <a:rPr lang="en-GB" sz="2800">
                <a:latin typeface="Times New Roman" pitchFamily="18" charset="0"/>
                <a:cs typeface="Times New Roman" pitchFamily="18" charset="0"/>
              </a:rPr>
              <a:t> - Đến năm 2011 dân số thành phố tăng lên 7.521.138 người </a:t>
            </a:r>
            <a:endParaRPr lang="en-US" sz="2800">
              <a:latin typeface="Times New Roman" pitchFamily="18" charset="0"/>
              <a:cs typeface="Times New Roman" pitchFamily="18" charset="0"/>
            </a:endParaRPr>
          </a:p>
          <a:p>
            <a:pPr>
              <a:buFont typeface="Wingdings" pitchFamily="2" charset="2"/>
              <a:buChar char="v"/>
            </a:pPr>
            <a:r>
              <a:rPr lang="en-GB" sz="2800">
                <a:latin typeface="Times New Roman" pitchFamily="18" charset="0"/>
                <a:cs typeface="Times New Roman" pitchFamily="18" charset="0"/>
              </a:rPr>
              <a:t> - Giải pháp  Để giảm bớt và hạn chế những tác động của di cư tự phát, cần có quy hoạch đô thị một cách khoa học, phát triển hệ thống đô thị một cách hài hoà giữa các vùng, miền và các địa phương. Quá trình phát triển của mỗi cộng đồng, quốc gia nói chung và đô thị hoá nói riêng không thể tách rời vấn đề dân số .</a:t>
            </a:r>
            <a:endParaRPr lang="en-US" sz="2800">
              <a:latin typeface="Times New Roman" pitchFamily="18" charset="0"/>
              <a:cs typeface="Times New Roman" pitchFamily="18" charset="0"/>
            </a:endParaRPr>
          </a:p>
          <a:p>
            <a:pPr>
              <a:buFont typeface="Wingdings" pitchFamily="2" charset="2"/>
              <a:buChar char="v"/>
            </a:pPr>
            <a:endParaRPr lang="en-US"/>
          </a:p>
        </p:txBody>
      </p:sp>
    </p:spTree>
    <p:extLst>
      <p:ext uri="{BB962C8B-B14F-4D97-AF65-F5344CB8AC3E}">
        <p14:creationId xmlns:p14="http://schemas.microsoft.com/office/powerpoint/2010/main" val="90234658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download"/>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76375" y="4365625"/>
            <a:ext cx="5688013" cy="2232025"/>
          </a:xfrm>
          <a:noFill/>
        </p:spPr>
      </p:pic>
      <p:sp>
        <p:nvSpPr>
          <p:cNvPr id="2" name="Title 1"/>
          <p:cNvSpPr>
            <a:spLocks noGrp="1"/>
          </p:cNvSpPr>
          <p:nvPr>
            <p:ph type="title"/>
          </p:nvPr>
        </p:nvSpPr>
        <p:spPr>
          <a:xfrm>
            <a:off x="0" y="457200"/>
            <a:ext cx="9144000" cy="8382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a:ln/>
                <a:solidFill>
                  <a:schemeClr val="accent1"/>
                </a:solidFill>
                <a:effectLst>
                  <a:reflection blurRad="10000" stA="55000" endPos="48000" dist="500" dir="5400000" sy="-100000" algn="bl" rotWithShape="0"/>
                </a:effectLst>
              </a:rPr>
              <a:t>Tình trạng li hôn trong quá khứ và hiện nay</a:t>
            </a:r>
          </a:p>
        </p:txBody>
      </p:sp>
      <p:sp>
        <p:nvSpPr>
          <p:cNvPr id="3" name="Text Placeholder 2"/>
          <p:cNvSpPr>
            <a:spLocks noGrp="1"/>
          </p:cNvSpPr>
          <p:nvPr>
            <p:ph type="body" sz="half" idx="1"/>
          </p:nvPr>
        </p:nvSpPr>
        <p:spPr>
          <a:xfrm>
            <a:off x="457200" y="1981200"/>
            <a:ext cx="8686800" cy="2209800"/>
          </a:xfrm>
        </p:spPr>
        <p:txBody>
          <a:bodyPr>
            <a:noAutofit/>
          </a:bodyPr>
          <a:lstStyle/>
          <a:p>
            <a:pPr>
              <a:buFont typeface="Wingdings" pitchFamily="2" charset="2"/>
              <a:buChar char="v"/>
            </a:pPr>
            <a:r>
              <a:rPr lang="en-US" sz="2800" b="1"/>
              <a:t>Khái niệm</a:t>
            </a:r>
            <a:r>
              <a:rPr lang="en-US" altLang="en-US" sz="2800" b="1"/>
              <a:t> ly hôn</a:t>
            </a:r>
            <a:r>
              <a:rPr lang="en-US" sz="2800"/>
              <a:t>:</a:t>
            </a:r>
            <a:r>
              <a:rPr lang="en-US" altLang="en-US" sz="2800"/>
              <a:t> là hiện tượng theo điều 8 luật hôn nhân và gia đình năm 2000 ''ly hôn'' là chấm dứt quan hệ hôn nhân do tòa án công nhận hoặc quyết định theo yêu cầu của vợ hoặc của chồng hoặc của 2 vợ </a:t>
            </a:r>
            <a:r>
              <a:rPr lang="en-US" altLang="en-US" sz="2800" smtClean="0"/>
              <a:t>chồng.</a:t>
            </a:r>
            <a:endParaRPr lang="en-US" altLang="en-US" sz="2800"/>
          </a:p>
          <a:p>
            <a:pPr>
              <a:buFont typeface="Wingdings" pitchFamily="2" charset="2"/>
              <a:buChar char="v"/>
            </a:pPr>
            <a:endParaRPr lang="en-US" sz="2800"/>
          </a:p>
        </p:txBody>
      </p:sp>
    </p:spTree>
    <p:extLst>
      <p:ext uri="{BB962C8B-B14F-4D97-AF65-F5344CB8AC3E}">
        <p14:creationId xmlns:p14="http://schemas.microsoft.com/office/powerpoint/2010/main" val="4094799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0" y="304800"/>
            <a:ext cx="9144000" cy="9906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857250" indent="-857250"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Arial" charset="0"/>
              </a:rPr>
              <a:t>Hiện trạng ly hôn ở nước ta</a:t>
            </a:r>
          </a:p>
        </p:txBody>
      </p:sp>
      <p:sp>
        <p:nvSpPr>
          <p:cNvPr id="5" name="Content Placeholder 2"/>
          <p:cNvSpPr>
            <a:spLocks noGrp="1"/>
          </p:cNvSpPr>
          <p:nvPr>
            <p:ph idx="4294967295"/>
          </p:nvPr>
        </p:nvSpPr>
        <p:spPr>
          <a:xfrm>
            <a:off x="0" y="1905000"/>
            <a:ext cx="9144000" cy="4953000"/>
          </a:xfrm>
        </p:spPr>
        <p:txBody>
          <a:bodyPr/>
          <a:lstStyle/>
          <a:p>
            <a:pPr eaLnBrk="1" hangingPunct="1">
              <a:lnSpc>
                <a:spcPct val="80000"/>
              </a:lnSpc>
              <a:buFont typeface="Wingdings" pitchFamily="2" charset="2"/>
              <a:buChar char="v"/>
            </a:pPr>
            <a:r>
              <a:rPr lang="en-US" sz="2800" smtClean="0">
                <a:cs typeface="Arial" pitchFamily="34" charset="0"/>
              </a:rPr>
              <a:t>Năm 2000 thì có </a:t>
            </a:r>
            <a:r>
              <a:rPr lang="en-US" sz="2800" smtClean="0">
                <a:solidFill>
                  <a:srgbClr val="0070C0"/>
                </a:solidFill>
                <a:cs typeface="Arial" pitchFamily="34" charset="0"/>
              </a:rPr>
              <a:t>51.361</a:t>
            </a:r>
            <a:r>
              <a:rPr lang="en-US" sz="2800" smtClean="0">
                <a:cs typeface="Arial" pitchFamily="34" charset="0"/>
              </a:rPr>
              <a:t> vụ ly hôn, đến năm 2005 đã tăng lên </a:t>
            </a:r>
            <a:r>
              <a:rPr lang="en-US" sz="2800" smtClean="0">
                <a:solidFill>
                  <a:srgbClr val="0070C0"/>
                </a:solidFill>
                <a:cs typeface="Arial" pitchFamily="34" charset="0"/>
              </a:rPr>
              <a:t>65.929</a:t>
            </a:r>
            <a:r>
              <a:rPr lang="en-US" sz="2800" smtClean="0">
                <a:cs typeface="Arial" pitchFamily="34" charset="0"/>
              </a:rPr>
              <a:t> vụ, và đến năm 2010 la gần </a:t>
            </a:r>
            <a:r>
              <a:rPr lang="en-US" sz="2800" smtClean="0">
                <a:solidFill>
                  <a:srgbClr val="0070C0"/>
                </a:solidFill>
                <a:cs typeface="Arial" pitchFamily="34" charset="0"/>
              </a:rPr>
              <a:t>88.000</a:t>
            </a:r>
            <a:r>
              <a:rPr lang="en-US" sz="2800" smtClean="0">
                <a:cs typeface="Arial" pitchFamily="34" charset="0"/>
              </a:rPr>
              <a:t> vụ.</a:t>
            </a:r>
          </a:p>
          <a:p>
            <a:pPr eaLnBrk="1" hangingPunct="1">
              <a:lnSpc>
                <a:spcPct val="80000"/>
              </a:lnSpc>
              <a:buFont typeface="Wingdings" pitchFamily="2" charset="2"/>
              <a:buChar char="v"/>
            </a:pPr>
            <a:r>
              <a:rPr lang="en-US" sz="2800" smtClean="0">
                <a:cs typeface="Arial" pitchFamily="34" charset="0"/>
              </a:rPr>
              <a:t>Theo công trình nghiên cứu của Tiến sĩ Nguyễn Minh Hòa, trường ĐH Khoa học Xã hội và Nhân văn TP HCM, tỷ lệ ly hôn/kết hôn ở thành phố là </a:t>
            </a:r>
            <a:r>
              <a:rPr lang="en-US" sz="2800" smtClean="0">
                <a:solidFill>
                  <a:srgbClr val="0070C0"/>
                </a:solidFill>
                <a:cs typeface="Arial" pitchFamily="34" charset="0"/>
              </a:rPr>
              <a:t>31,4%</a:t>
            </a:r>
            <a:r>
              <a:rPr lang="en-US" sz="2800" smtClean="0">
                <a:cs typeface="Arial" pitchFamily="34" charset="0"/>
              </a:rPr>
              <a:t>. Con số này cho thấy, gần 3 đôi kết hôn thì có một đôi ly hôn. Ly hôn trong gia đình trẻ đang gia tăng, từ 18-30 tuổi là </a:t>
            </a:r>
            <a:r>
              <a:rPr lang="en-US" sz="2800" smtClean="0">
                <a:solidFill>
                  <a:srgbClr val="0070C0"/>
                </a:solidFill>
                <a:cs typeface="Arial" pitchFamily="34" charset="0"/>
              </a:rPr>
              <a:t>34,7%</a:t>
            </a:r>
            <a:r>
              <a:rPr lang="en-US" sz="2800" smtClean="0">
                <a:cs typeface="Arial" pitchFamily="34" charset="0"/>
              </a:rPr>
              <a:t>, từ 30-dưới 50 là hơn </a:t>
            </a:r>
            <a:r>
              <a:rPr lang="en-US" sz="2800" smtClean="0">
                <a:solidFill>
                  <a:srgbClr val="0070C0"/>
                </a:solidFill>
                <a:cs typeface="Arial" pitchFamily="34" charset="0"/>
              </a:rPr>
              <a:t>55%</a:t>
            </a:r>
            <a:r>
              <a:rPr lang="en-US" sz="2800" smtClean="0">
                <a:cs typeface="Arial" pitchFamily="34" charset="0"/>
              </a:rPr>
              <a:t>, hơn 50 tuổi là </a:t>
            </a:r>
            <a:r>
              <a:rPr lang="en-US" sz="2800" smtClean="0">
                <a:solidFill>
                  <a:srgbClr val="0070C0"/>
                </a:solidFill>
                <a:cs typeface="Arial" pitchFamily="34" charset="0"/>
              </a:rPr>
              <a:t>8,7%</a:t>
            </a:r>
            <a:r>
              <a:rPr lang="en-US" sz="2800" smtClean="0">
                <a:cs typeface="Arial" pitchFamily="34" charset="0"/>
              </a:rPr>
              <a:t>.</a:t>
            </a:r>
          </a:p>
          <a:p>
            <a:pPr eaLnBrk="1" hangingPunct="1">
              <a:lnSpc>
                <a:spcPct val="80000"/>
              </a:lnSpc>
              <a:buFont typeface="Wingdings" pitchFamily="2" charset="2"/>
              <a:buChar char="v"/>
            </a:pPr>
            <a:r>
              <a:rPr lang="vi-VN" sz="2800" smtClean="0">
                <a:cs typeface="Arial" pitchFamily="34" charset="0"/>
              </a:rPr>
              <a:t>Theo thống kê, năm 2010 số lượng án ly hôn tại TAND TP.HCM là khoảng </a:t>
            </a:r>
            <a:r>
              <a:rPr lang="vi-VN" sz="2800" smtClean="0">
                <a:solidFill>
                  <a:srgbClr val="0070C0"/>
                </a:solidFill>
                <a:cs typeface="Arial" pitchFamily="34" charset="0"/>
              </a:rPr>
              <a:t>18.000 </a:t>
            </a:r>
            <a:r>
              <a:rPr lang="vi-VN" sz="2800" smtClean="0">
                <a:cs typeface="Arial" pitchFamily="34" charset="0"/>
              </a:rPr>
              <a:t>vụ, trong đó tỉ lệ ly hôn của các đôi vợ chồng trẻ (độ tuổi 20-30) chiếm hơn </a:t>
            </a:r>
            <a:r>
              <a:rPr lang="vi-VN" sz="2800" smtClean="0">
                <a:solidFill>
                  <a:srgbClr val="0070C0"/>
                </a:solidFill>
                <a:cs typeface="Arial" pitchFamily="34" charset="0"/>
              </a:rPr>
              <a:t>60%</a:t>
            </a:r>
            <a:r>
              <a:rPr lang="vi-VN" sz="2800" smtClean="0">
                <a:cs typeface="Arial" pitchFamily="34" charset="0"/>
              </a:rPr>
              <a:t>.</a:t>
            </a:r>
            <a:endParaRPr lang="en-US" sz="2800" smtClean="0">
              <a:cs typeface="Arial" pitchFamily="34" charset="0"/>
            </a:endParaRPr>
          </a:p>
        </p:txBody>
      </p:sp>
    </p:spTree>
    <p:extLst>
      <p:ext uri="{BB962C8B-B14F-4D97-AF65-F5344CB8AC3E}">
        <p14:creationId xmlns:p14="http://schemas.microsoft.com/office/powerpoint/2010/main" val="428546166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381000" y="457200"/>
            <a:ext cx="8229600" cy="914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Hiện trạng ly hôn ở nước ta</a:t>
            </a:r>
          </a:p>
        </p:txBody>
      </p:sp>
      <p:sp>
        <p:nvSpPr>
          <p:cNvPr id="13315" name="Rectangle 3"/>
          <p:cNvSpPr>
            <a:spLocks noGrp="1" noChangeArrowheads="1"/>
          </p:cNvSpPr>
          <p:nvPr>
            <p:ph idx="1"/>
          </p:nvPr>
        </p:nvSpPr>
        <p:spPr>
          <a:xfrm>
            <a:off x="457200" y="1600200"/>
            <a:ext cx="8229600" cy="5257800"/>
          </a:xfrm>
        </p:spPr>
        <p:txBody>
          <a:bodyPr>
            <a:normAutofit/>
          </a:bodyPr>
          <a:lstStyle/>
          <a:p>
            <a:pPr eaLnBrk="1" hangingPunct="1">
              <a:lnSpc>
                <a:spcPct val="80000"/>
              </a:lnSpc>
              <a:buFont typeface="Wingdings" pitchFamily="2" charset="2"/>
              <a:buChar char="v"/>
            </a:pPr>
            <a:r>
              <a:rPr lang="en-US" sz="2800" smtClean="0"/>
              <a:t>Người vợ đứng đơn ly hôn hiện gấp 2 lần so với người chồng đứng đơn.</a:t>
            </a:r>
          </a:p>
          <a:p>
            <a:pPr eaLnBrk="1" hangingPunct="1">
              <a:lnSpc>
                <a:spcPct val="80000"/>
              </a:lnSpc>
              <a:buFont typeface="Wingdings" pitchFamily="2" charset="2"/>
              <a:buChar char="v"/>
            </a:pPr>
            <a:r>
              <a:rPr lang="en-US" sz="2800" smtClean="0"/>
              <a:t>Người tốt nghiệp đại học, cao đẳng có tỷ lệ ly hôn từ </a:t>
            </a:r>
            <a:r>
              <a:rPr lang="en-US" sz="2800" smtClean="0">
                <a:solidFill>
                  <a:srgbClr val="3399FF"/>
                </a:solidFill>
              </a:rPr>
              <a:t>1,7- 2%,</a:t>
            </a:r>
            <a:r>
              <a:rPr lang="en-US" sz="2800" smtClean="0"/>
              <a:t> thấp hơn tỷ lệ </a:t>
            </a:r>
            <a:r>
              <a:rPr lang="en-US" sz="2800" smtClean="0">
                <a:solidFill>
                  <a:srgbClr val="3399FF"/>
                </a:solidFill>
              </a:rPr>
              <a:t>4- 6%</a:t>
            </a:r>
            <a:r>
              <a:rPr lang="en-US" sz="2800" smtClean="0"/>
              <a:t> của người không có bằng cấp.</a:t>
            </a:r>
          </a:p>
          <a:p>
            <a:pPr eaLnBrk="1" hangingPunct="1">
              <a:buFont typeface="Wingdings" pitchFamily="2" charset="2"/>
              <a:buChar char="v"/>
            </a:pPr>
            <a:r>
              <a:rPr lang="en-US" sz="2800" smtClean="0"/>
              <a:t>Số năm sống trung bình trước khi ly hôn của các cặp vợ chồng 18- 60 tuổi là 9,4 năm; còn riêng ở các khu vực nội thành, các thành phố lớn, chỉ 8 năm.</a:t>
            </a:r>
          </a:p>
          <a:p>
            <a:pPr eaLnBrk="1" hangingPunct="1">
              <a:lnSpc>
                <a:spcPct val="80000"/>
              </a:lnSpc>
              <a:buFont typeface="Wingdings" pitchFamily="2" charset="2"/>
              <a:buChar char="v"/>
            </a:pPr>
            <a:r>
              <a:rPr lang="en-US" sz="2800" smtClean="0"/>
              <a:t>Có 4 nguyên nhân thường xảy ra nhiều là: Mâu thuẫn về lối sống: (chiếm </a:t>
            </a:r>
            <a:r>
              <a:rPr lang="en-US" sz="2800" smtClean="0">
                <a:solidFill>
                  <a:srgbClr val="3399FF"/>
                </a:solidFill>
              </a:rPr>
              <a:t>27,7%</a:t>
            </a:r>
            <a:r>
              <a:rPr lang="en-US" sz="2800" smtClean="0"/>
              <a:t>); ngoại tình (</a:t>
            </a:r>
            <a:r>
              <a:rPr lang="en-US" sz="2800" smtClean="0">
                <a:solidFill>
                  <a:srgbClr val="3399FF"/>
                </a:solidFill>
              </a:rPr>
              <a:t>25,9%</a:t>
            </a:r>
            <a:r>
              <a:rPr lang="en-US" sz="2800" smtClean="0"/>
              <a:t>); kinh tế (</a:t>
            </a:r>
            <a:r>
              <a:rPr lang="en-US" sz="2800" smtClean="0">
                <a:solidFill>
                  <a:srgbClr val="3399FF"/>
                </a:solidFill>
              </a:rPr>
              <a:t>13%</a:t>
            </a:r>
            <a:r>
              <a:rPr lang="en-US" sz="2800" smtClean="0"/>
              <a:t>); bạo lực gia đình (</a:t>
            </a:r>
            <a:r>
              <a:rPr lang="en-US" sz="2800" smtClean="0">
                <a:solidFill>
                  <a:srgbClr val="3399FF"/>
                </a:solidFill>
              </a:rPr>
              <a:t>6,7%</a:t>
            </a:r>
            <a:r>
              <a:rPr lang="en-US" sz="2800" smtClean="0"/>
              <a:t>). </a:t>
            </a:r>
          </a:p>
        </p:txBody>
      </p:sp>
    </p:spTree>
    <p:extLst>
      <p:ext uri="{BB962C8B-B14F-4D97-AF65-F5344CB8AC3E}">
        <p14:creationId xmlns:p14="http://schemas.microsoft.com/office/powerpoint/2010/main" val="29468623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57200" y="304800"/>
            <a:ext cx="8229600" cy="10668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10 nước có tỷ lệ ly hôn cao nhất thế giới</a:t>
            </a:r>
          </a:p>
        </p:txBody>
      </p:sp>
      <p:sp>
        <p:nvSpPr>
          <p:cNvPr id="89091" name="Rectangle 3"/>
          <p:cNvSpPr>
            <a:spLocks noGrp="1" noChangeArrowheads="1"/>
          </p:cNvSpPr>
          <p:nvPr>
            <p:ph idx="1"/>
          </p:nvPr>
        </p:nvSpPr>
        <p:spPr>
          <a:xfrm>
            <a:off x="29980" y="1676400"/>
            <a:ext cx="9114020" cy="5181600"/>
          </a:xfrm>
        </p:spPr>
        <p:txBody>
          <a:bodyPr>
            <a:noAutofit/>
          </a:bodyPr>
          <a:lstStyle/>
          <a:p>
            <a:pPr eaLnBrk="1" fontAlgn="auto" hangingPunct="1">
              <a:lnSpc>
                <a:spcPct val="80000"/>
              </a:lnSpc>
              <a:spcAft>
                <a:spcPts val="0"/>
              </a:spcAft>
              <a:buFont typeface="Wingdings" pitchFamily="2" charset="2"/>
              <a:buChar char="v"/>
              <a:defRPr/>
            </a:pPr>
            <a:r>
              <a:rPr lang="en-US" sz="2000" b="1"/>
              <a:t>Nga</a:t>
            </a:r>
            <a:r>
              <a:rPr lang="en-US" sz="2000">
                <a:solidFill>
                  <a:srgbClr val="FF00FF"/>
                </a:solidFill>
              </a:rPr>
              <a:t/>
            </a:r>
            <a:br>
              <a:rPr lang="en-US" sz="2000">
                <a:solidFill>
                  <a:srgbClr val="FF00FF"/>
                </a:solidFill>
              </a:rPr>
            </a:br>
            <a:r>
              <a:rPr lang="en-US" sz="2000"/>
              <a:t>Đất nước Sa hoàng với diện tích lớn nhất trên thế giới trở thành nhà vô địch với tỷ lệ ly hôn là 5/ 1.000 người </a:t>
            </a:r>
            <a:r>
              <a:rPr lang="en-US" sz="2000" smtClean="0"/>
              <a:t>dân.</a:t>
            </a:r>
          </a:p>
          <a:p>
            <a:pPr eaLnBrk="1" fontAlgn="auto" hangingPunct="1">
              <a:lnSpc>
                <a:spcPct val="80000"/>
              </a:lnSpc>
              <a:spcAft>
                <a:spcPts val="0"/>
              </a:spcAft>
              <a:buFont typeface="Wingdings" pitchFamily="2" charset="2"/>
              <a:buChar char="v"/>
              <a:defRPr/>
            </a:pPr>
            <a:r>
              <a:rPr lang="en-US" sz="2000" b="1" smtClean="0"/>
              <a:t>Bê-la-rút</a:t>
            </a:r>
            <a:r>
              <a:rPr lang="en-US" sz="2000">
                <a:solidFill>
                  <a:srgbClr val="FF00FF"/>
                </a:solidFill>
              </a:rPr>
              <a:t/>
            </a:r>
            <a:br>
              <a:rPr lang="en-US" sz="2000">
                <a:solidFill>
                  <a:srgbClr val="FF00FF"/>
                </a:solidFill>
              </a:rPr>
            </a:br>
            <a:r>
              <a:rPr lang="en-US" sz="2000"/>
              <a:t>Quốc gia thuộc nhà nước Liên Xô cũ có tỷ lệ ly dị 3,8 trên 1.000 người, đưa quốc gia Chính thống giáo Đông Âu vào vị trí thứ </a:t>
            </a:r>
            <a:r>
              <a:rPr lang="en-US" sz="2000" smtClean="0"/>
              <a:t>hai.</a:t>
            </a:r>
          </a:p>
          <a:p>
            <a:pPr eaLnBrk="1" fontAlgn="auto" hangingPunct="1">
              <a:lnSpc>
                <a:spcPct val="80000"/>
              </a:lnSpc>
              <a:spcAft>
                <a:spcPts val="0"/>
              </a:spcAft>
              <a:buFont typeface="Wingdings" pitchFamily="2" charset="2"/>
              <a:buChar char="v"/>
              <a:defRPr/>
            </a:pPr>
            <a:r>
              <a:rPr lang="en-US" sz="2000" b="1" smtClean="0"/>
              <a:t>Ucraina</a:t>
            </a:r>
            <a:r>
              <a:rPr lang="en-US" sz="2000"/>
              <a:t/>
            </a:r>
            <a:br>
              <a:rPr lang="en-US" sz="2000"/>
            </a:br>
            <a:r>
              <a:rPr lang="en-US" sz="2000"/>
              <a:t>Ukraine có được biệt danh là "Giỏ bánh mì của Liên bang Xô viết" bởi tài nguyên thiên nhiên giàu có. Quốc gia sản xuất khí tự nhiên giàu có này có tỷ lệ ly dị 3,6 trên 1.000 </a:t>
            </a:r>
            <a:r>
              <a:rPr lang="en-US" sz="2000" smtClean="0"/>
              <a:t>người.</a:t>
            </a:r>
          </a:p>
          <a:p>
            <a:pPr eaLnBrk="1" fontAlgn="auto" hangingPunct="1">
              <a:lnSpc>
                <a:spcPct val="80000"/>
              </a:lnSpc>
              <a:spcAft>
                <a:spcPts val="0"/>
              </a:spcAft>
              <a:buFont typeface="Wingdings" pitchFamily="2" charset="2"/>
              <a:buChar char="v"/>
              <a:defRPr/>
            </a:pPr>
            <a:r>
              <a:rPr lang="en-US" sz="2000" b="1" smtClean="0"/>
              <a:t>Môn-đô-va</a:t>
            </a:r>
            <a:r>
              <a:rPr lang="en-US" sz="2000"/>
              <a:t/>
            </a:r>
            <a:br>
              <a:rPr lang="en-US" sz="2000"/>
            </a:br>
            <a:r>
              <a:rPr lang="en-US" sz="2000"/>
              <a:t>Đất nước nhỏ bé thuộc nhà nước Xô viết trước đây nằm giữa Romania và Ukraine có con số ly hôn là 3,5 trên 1.000 </a:t>
            </a:r>
            <a:r>
              <a:rPr lang="en-US" sz="2000" smtClean="0"/>
              <a:t>người.</a:t>
            </a:r>
          </a:p>
          <a:p>
            <a:pPr eaLnBrk="1" fontAlgn="auto" hangingPunct="1">
              <a:lnSpc>
                <a:spcPct val="80000"/>
              </a:lnSpc>
              <a:spcAft>
                <a:spcPts val="0"/>
              </a:spcAft>
              <a:buFont typeface="Wingdings" pitchFamily="2" charset="2"/>
              <a:buChar char="v"/>
              <a:defRPr/>
            </a:pPr>
            <a:r>
              <a:rPr lang="en-US" sz="2000" b="1" smtClean="0"/>
              <a:t>Quần </a:t>
            </a:r>
            <a:r>
              <a:rPr lang="en-US" sz="2000" b="1"/>
              <a:t>đảo Cayman</a:t>
            </a:r>
            <a:r>
              <a:rPr lang="en-US" sz="2000"/>
              <a:t/>
            </a:r>
            <a:br>
              <a:rPr lang="en-US" sz="2000"/>
            </a:br>
            <a:r>
              <a:rPr lang="en-US" sz="2000"/>
              <a:t>Mặc dù người dân được hưởng tiêu chuẩn sống cao nhất trong vùng biển Caribbean, người dân quần đảo Cayman dường như không hài lòng với cuộc sống hôn nhân của họ. Đất nước này có tỷ lệ ly dị 3,4 trên 1.000 người. Có một quy định của chính quyền địa phương cấm việc nộp đơn xin ly hôn của công dân Hoa Kỳ tại đất nước có bờ biển xinh đẹp nằm giữa đại dương này.</a:t>
            </a:r>
            <a:br>
              <a:rPr lang="en-US" sz="2000"/>
            </a:br>
            <a:endParaRPr lang="en-US" sz="2000"/>
          </a:p>
        </p:txBody>
      </p:sp>
    </p:spTree>
    <p:extLst>
      <p:ext uri="{BB962C8B-B14F-4D97-AF65-F5344CB8AC3E}">
        <p14:creationId xmlns:p14="http://schemas.microsoft.com/office/powerpoint/2010/main" val="3669749495"/>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457200"/>
            <a:ext cx="8229600" cy="914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10 nước có tỷ lệ ly hôn cao nhất thế giới</a:t>
            </a:r>
          </a:p>
        </p:txBody>
      </p:sp>
      <p:sp>
        <p:nvSpPr>
          <p:cNvPr id="15363" name="Rectangle 3"/>
          <p:cNvSpPr>
            <a:spLocks noGrp="1" noChangeArrowheads="1"/>
          </p:cNvSpPr>
          <p:nvPr>
            <p:ph idx="1"/>
          </p:nvPr>
        </p:nvSpPr>
        <p:spPr>
          <a:xfrm>
            <a:off x="152400" y="1676400"/>
            <a:ext cx="8839200" cy="5181600"/>
          </a:xfrm>
        </p:spPr>
        <p:txBody>
          <a:bodyPr>
            <a:noAutofit/>
          </a:bodyPr>
          <a:lstStyle/>
          <a:p>
            <a:pPr lvl="1">
              <a:lnSpc>
                <a:spcPct val="80000"/>
              </a:lnSpc>
              <a:buFont typeface="Wingdings" pitchFamily="2" charset="2"/>
              <a:buChar char="v"/>
            </a:pPr>
            <a:r>
              <a:rPr lang="en-US" b="1" smtClean="0">
                <a:solidFill>
                  <a:srgbClr val="FF00FF"/>
                </a:solidFill>
              </a:rPr>
              <a:t>   </a:t>
            </a:r>
            <a:r>
              <a:rPr lang="en-US" b="1" smtClean="0"/>
              <a:t>Hoa Kỳ</a:t>
            </a:r>
            <a:r>
              <a:rPr lang="en-US" smtClean="0"/>
              <a:t/>
            </a:r>
            <a:br>
              <a:rPr lang="en-US" smtClean="0"/>
            </a:br>
            <a:r>
              <a:rPr lang="en-US" smtClean="0"/>
              <a:t>bang của Hoa Kỳ có tỷ lệ ly hôn khác nhau, nhưng Hoa Kỳ xếp hạng tổng thể có tỷ lệ ly dị đứng thứ 5 trên thế giới. Trong 1.000 người Mỹ, tỷ lệ ly hôn đã đạt 3.4.</a:t>
            </a:r>
          </a:p>
          <a:p>
            <a:pPr lvl="1">
              <a:lnSpc>
                <a:spcPct val="80000"/>
              </a:lnSpc>
              <a:buFont typeface="Wingdings" pitchFamily="2" charset="2"/>
              <a:buChar char="v"/>
            </a:pPr>
            <a:r>
              <a:rPr lang="en-US" b="1" smtClean="0">
                <a:solidFill>
                  <a:srgbClr val="FF00FF"/>
                </a:solidFill>
              </a:rPr>
              <a:t>   </a:t>
            </a:r>
            <a:r>
              <a:rPr lang="en-US" b="1" smtClean="0"/>
              <a:t>Bermuda</a:t>
            </a:r>
            <a:endParaRPr lang="en-US" smtClean="0"/>
          </a:p>
          <a:p>
            <a:pPr lvl="1">
              <a:lnSpc>
                <a:spcPct val="80000"/>
              </a:lnSpc>
              <a:buFont typeface="Wingdings" pitchFamily="2" charset="2"/>
              <a:buChar char="v"/>
            </a:pPr>
            <a:r>
              <a:rPr lang="en-US" smtClean="0"/>
              <a:t>   Hòn đảo là điểm đến tuần trăng mật phổ biến nhất trên thế giới có tỷ lệ ly hôn cao, 3,3 trên 1.000 người.</a:t>
            </a:r>
          </a:p>
          <a:p>
            <a:pPr lvl="1">
              <a:lnSpc>
                <a:spcPct val="80000"/>
              </a:lnSpc>
              <a:buFont typeface="Wingdings" pitchFamily="2" charset="2"/>
              <a:buChar char="v"/>
            </a:pPr>
            <a:r>
              <a:rPr lang="en-US" b="1" smtClean="0">
                <a:solidFill>
                  <a:srgbClr val="FF00FF"/>
                </a:solidFill>
              </a:rPr>
              <a:t>   </a:t>
            </a:r>
            <a:r>
              <a:rPr lang="en-US" b="1" smtClean="0"/>
              <a:t>Cuba</a:t>
            </a:r>
            <a:r>
              <a:rPr lang="en-US" smtClean="0">
                <a:solidFill>
                  <a:srgbClr val="FF00FF"/>
                </a:solidFill>
              </a:rPr>
              <a:t/>
            </a:r>
            <a:br>
              <a:rPr lang="en-US" smtClean="0">
                <a:solidFill>
                  <a:srgbClr val="FF00FF"/>
                </a:solidFill>
              </a:rPr>
            </a:br>
            <a:r>
              <a:rPr lang="en-US" smtClean="0"/>
              <a:t>Quốc gia quê hương của xì gà chất lượng số một thế giới có 3,2 trường hợp ly hôn trên 1.000 người.</a:t>
            </a:r>
          </a:p>
          <a:p>
            <a:pPr lvl="1">
              <a:lnSpc>
                <a:spcPct val="80000"/>
              </a:lnSpc>
              <a:buFont typeface="Wingdings" pitchFamily="2" charset="2"/>
              <a:buChar char="v"/>
            </a:pPr>
            <a:r>
              <a:rPr lang="en-US" b="1">
                <a:solidFill>
                  <a:srgbClr val="FF00FF"/>
                </a:solidFill>
              </a:rPr>
              <a:t> </a:t>
            </a:r>
            <a:r>
              <a:rPr lang="en-US" b="1" smtClean="0">
                <a:solidFill>
                  <a:srgbClr val="FF00FF"/>
                </a:solidFill>
              </a:rPr>
              <a:t>  </a:t>
            </a:r>
            <a:r>
              <a:rPr lang="en-US" b="1" smtClean="0"/>
              <a:t>Lít- va</a:t>
            </a:r>
            <a:r>
              <a:rPr lang="en-US" smtClean="0"/>
              <a:t/>
            </a:r>
            <a:br>
              <a:rPr lang="en-US" smtClean="0"/>
            </a:br>
            <a:r>
              <a:rPr lang="en-US" smtClean="0"/>
              <a:t>Nhà nước Baltic đầu tiên tuyên bố độc lập ra khỏi Liên bang Xô Viết có chỉ số ly dị 3,1 trên mỗi 1.000 người dân.</a:t>
            </a:r>
          </a:p>
          <a:p>
            <a:pPr lvl="1">
              <a:lnSpc>
                <a:spcPct val="80000"/>
              </a:lnSpc>
              <a:buFont typeface="Wingdings" pitchFamily="2" charset="2"/>
              <a:buChar char="v"/>
            </a:pPr>
            <a:r>
              <a:rPr lang="en-US" b="1" smtClean="0"/>
              <a:t>Cộng hòa Séc</a:t>
            </a:r>
            <a:r>
              <a:rPr lang="en-US" smtClean="0"/>
              <a:t/>
            </a:r>
            <a:br>
              <a:rPr lang="en-US" smtClean="0"/>
            </a:br>
            <a:r>
              <a:rPr lang="en-US" smtClean="0"/>
              <a:t>Đất nước sản xuất và tiêu dùng bia có tỷ lệ ly dị 3/ 1.000 người.</a:t>
            </a:r>
            <a:br>
              <a:rPr lang="en-US" smtClean="0"/>
            </a:br>
            <a:r>
              <a:rPr lang="en-US" b="1" smtClean="0"/>
              <a:t/>
            </a:r>
            <a:br>
              <a:rPr lang="en-US" b="1" smtClean="0"/>
            </a:br>
            <a:endParaRPr lang="en-US" b="1" smtClean="0"/>
          </a:p>
        </p:txBody>
      </p:sp>
    </p:spTree>
    <p:extLst>
      <p:ext uri="{BB962C8B-B14F-4D97-AF65-F5344CB8AC3E}">
        <p14:creationId xmlns:p14="http://schemas.microsoft.com/office/powerpoint/2010/main" val="136884257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52400"/>
            <a:ext cx="9144000" cy="12192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cs typeface="Arial" charset="0"/>
              </a:rPr>
              <a:t>Thực trạng ly hôn ở việt nam</a:t>
            </a:r>
          </a:p>
        </p:txBody>
      </p:sp>
      <p:graphicFrame>
        <p:nvGraphicFramePr>
          <p:cNvPr id="6164" name="Group 20"/>
          <p:cNvGraphicFramePr>
            <a:graphicFrameLocks noGrp="1"/>
          </p:cNvGraphicFramePr>
          <p:nvPr>
            <p:ph idx="4294967295"/>
          </p:nvPr>
        </p:nvGraphicFramePr>
        <p:xfrm>
          <a:off x="533400" y="2133600"/>
          <a:ext cx="8081963" cy="2908301"/>
        </p:xfrm>
        <a:graphic>
          <a:graphicData uri="http://schemas.openxmlformats.org/drawingml/2006/table">
            <a:tbl>
              <a:tblPr/>
              <a:tblGrid>
                <a:gridCol w="4041776"/>
                <a:gridCol w="4040187"/>
              </a:tblGrid>
              <a:tr h="411260">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0" i="0" u="none" strike="noStrike" cap="none" normalizeH="0" baseline="0" smtClean="0">
                          <a:ln>
                            <a:noFill/>
                          </a:ln>
                          <a:solidFill>
                            <a:srgbClr val="FFFFFF"/>
                          </a:solidFill>
                          <a:effectLst/>
                          <a:latin typeface="Arial" charset="0"/>
                        </a:rPr>
                        <a:t>Phân theo nhóm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0" i="0" u="none" strike="noStrike" cap="none" normalizeH="0" baseline="0" smtClean="0">
                          <a:ln>
                            <a:noFill/>
                          </a:ln>
                          <a:solidFill>
                            <a:srgbClr val="FFFFFF"/>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09707">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Chung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D4F3"/>
                    </a:solidFill>
                  </a:tcPr>
                </a:tc>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0,81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D4F3"/>
                    </a:solidFill>
                  </a:tcPr>
                </a:tc>
              </a:tr>
              <a:tr h="1044443">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Khu vực:</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Thành thị</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Nông thôn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BF9"/>
                    </a:solidFill>
                  </a:tcPr>
                </a:tc>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endParaRPr kumimoji="0" lang="en-US" sz="2000" b="1" i="0" u="none" strike="noStrike" cap="none" normalizeH="0" baseline="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1,32</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0.64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BF9"/>
                    </a:solidFill>
                  </a:tcPr>
                </a:tc>
              </a:tr>
              <a:tr h="1042891">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Giới:</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Nam</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smtClean="0">
                          <a:ln>
                            <a:noFill/>
                          </a:ln>
                          <a:solidFill>
                            <a:srgbClr val="000000"/>
                          </a:solidFill>
                          <a:effectLst/>
                          <a:latin typeface="Arial" charset="0"/>
                        </a:rPr>
                        <a:t>Nữ</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D4F3"/>
                    </a:solidFill>
                  </a:tcPr>
                </a:tc>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endParaRPr kumimoji="0" lang="en-US" sz="2000" b="1" i="0" u="none" strike="noStrike" cap="none" normalizeH="0" baseline="0" dirty="0" smtClean="0">
                        <a:ln>
                          <a:noFill/>
                        </a:ln>
                        <a:solidFill>
                          <a:srgbClr val="000000"/>
                        </a:solidFill>
                        <a:effectLst/>
                        <a:latin typeface="Arial" charset="0"/>
                      </a:endParaRP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dirty="0" smtClean="0">
                          <a:ln>
                            <a:noFill/>
                          </a:ln>
                          <a:solidFill>
                            <a:srgbClr val="000000"/>
                          </a:solidFill>
                          <a:effectLst/>
                          <a:latin typeface="Arial" charset="0"/>
                        </a:rPr>
                        <a:t>0.32</a:t>
                      </a:r>
                    </a:p>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2000" b="1" i="0" u="none" strike="noStrike" cap="none" normalizeH="0" baseline="0" dirty="0" smtClean="0">
                          <a:ln>
                            <a:noFill/>
                          </a:ln>
                          <a:solidFill>
                            <a:srgbClr val="000000"/>
                          </a:solidFill>
                          <a:effectLst/>
                          <a:latin typeface="Arial" charset="0"/>
                        </a:rPr>
                        <a:t>1,35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3D4F3"/>
                    </a:solidFill>
                  </a:tcPr>
                </a:tc>
              </a:tr>
            </a:tbl>
          </a:graphicData>
        </a:graphic>
      </p:graphicFrame>
    </p:spTree>
    <p:extLst>
      <p:ext uri="{BB962C8B-B14F-4D97-AF65-F5344CB8AC3E}">
        <p14:creationId xmlns:p14="http://schemas.microsoft.com/office/powerpoint/2010/main" val="238817959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95300" y="5715000"/>
            <a:ext cx="8229600" cy="1143000"/>
          </a:xfrm>
        </p:spPr>
        <p:txBody>
          <a:bodyPr>
            <a:normAutofit/>
          </a:bodyPr>
          <a:lstStyle/>
          <a:p>
            <a:pPr algn="ctr" eaLnBrk="1" fontAlgn="auto" hangingPunct="1">
              <a:spcAft>
                <a:spcPts val="0"/>
              </a:spcAft>
              <a:defRPr/>
            </a:pPr>
            <a:r>
              <a:rPr lang="en-US" sz="2000" b="1">
                <a:solidFill>
                  <a:schemeClr val="tx1"/>
                </a:solidFill>
              </a:rPr>
              <a:t>Biểu đồ số liệu giải quyết sơ thẩm các án hôn nhân gia đình của ngành tòa án từ năm 2006 đến 2013</a:t>
            </a:r>
          </a:p>
        </p:txBody>
      </p:sp>
      <p:pic>
        <p:nvPicPr>
          <p:cNvPr id="17411" name="Picture 4" descr="ch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134" y="990600"/>
            <a:ext cx="8153400" cy="509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384976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0" y="533400"/>
            <a:ext cx="8229600" cy="11430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Tại sao ly hôn ở thành thị cao hơn ở nông thôn</a:t>
            </a:r>
          </a:p>
        </p:txBody>
      </p:sp>
      <p:sp>
        <p:nvSpPr>
          <p:cNvPr id="18435" name="Rectangle 3"/>
          <p:cNvSpPr>
            <a:spLocks noGrp="1" noChangeArrowheads="1"/>
          </p:cNvSpPr>
          <p:nvPr>
            <p:ph idx="1"/>
          </p:nvPr>
        </p:nvSpPr>
        <p:spPr>
          <a:xfrm>
            <a:off x="457200" y="1935480"/>
            <a:ext cx="8229600" cy="4922520"/>
          </a:xfrm>
        </p:spPr>
        <p:txBody>
          <a:bodyPr>
            <a:noAutofit/>
          </a:bodyPr>
          <a:lstStyle/>
          <a:p>
            <a:pPr>
              <a:lnSpc>
                <a:spcPct val="90000"/>
              </a:lnSpc>
              <a:buFont typeface="Wingdings" pitchFamily="2" charset="2"/>
              <a:buChar char="v"/>
            </a:pPr>
            <a:r>
              <a:rPr lang="en-US" sz="2800" smtClean="0"/>
              <a:t>Đặc tính của người nông thôn là cần cù chất phác dễ chịu đựng nên dù có cơm không lành canh không ngọt cũng chịu đựng chứ không ly hôn.</a:t>
            </a:r>
          </a:p>
          <a:p>
            <a:pPr>
              <a:lnSpc>
                <a:spcPct val="90000"/>
              </a:lnSpc>
              <a:buFont typeface="Wingdings" pitchFamily="2" charset="2"/>
              <a:buChar char="v"/>
            </a:pPr>
            <a:r>
              <a:rPr lang="en-US" sz="2800" smtClean="0"/>
              <a:t>Người thôn quê nếu trai đã có vợ , gái đã có chồng rồi thì người ta an phận rồi chỉ lo làm ăn nuôi con, họ cho ly hôn là một đều xấu xa ghê gớm lắm , đồn cả xóm nhiều năm , nên dù có mâu thuẩn ,họ gắng chịu đựng chứ không để tiếng xấu .</a:t>
            </a:r>
          </a:p>
          <a:p>
            <a:pPr>
              <a:lnSpc>
                <a:spcPct val="90000"/>
              </a:lnSpc>
              <a:buFont typeface="Wingdings" pitchFamily="2" charset="2"/>
              <a:buChar char="v"/>
            </a:pPr>
            <a:r>
              <a:rPr lang="en-US" sz="2800" smtClean="0"/>
              <a:t>Người thành thị văn hóa cao hơn, sống hưởng thụ cao hơn, rành pháp luật về hôn nhân hơn nên ly hôn không phải là cái gì ghê gớm lắm, nên tỷ lệ ly hôn nhiều hơn thôn quê . </a:t>
            </a:r>
          </a:p>
        </p:txBody>
      </p:sp>
    </p:spTree>
    <p:extLst>
      <p:ext uri="{BB962C8B-B14F-4D97-AF65-F5344CB8AC3E}">
        <p14:creationId xmlns:p14="http://schemas.microsoft.com/office/powerpoint/2010/main" val="17265883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0"/>
            <a:ext cx="8229600" cy="9906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fontAlgn="auto" hangingPunct="1">
              <a:spcAft>
                <a:spcPts val="0"/>
              </a:spcAft>
              <a:defRPr/>
            </a:pP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Nguyên nhân dẫn đến ly hôn</a:t>
            </a:r>
          </a:p>
        </p:txBody>
      </p:sp>
      <p:sp>
        <p:nvSpPr>
          <p:cNvPr id="11267" name="Rectangle 3"/>
          <p:cNvSpPr>
            <a:spLocks noGrp="1" noChangeArrowheads="1"/>
          </p:cNvSpPr>
          <p:nvPr>
            <p:ph type="body" sz="half" idx="1"/>
          </p:nvPr>
        </p:nvSpPr>
        <p:spPr>
          <a:xfrm>
            <a:off x="228600" y="1281659"/>
            <a:ext cx="4343400" cy="5562600"/>
          </a:xfrm>
        </p:spPr>
        <p:txBody>
          <a:bodyPr>
            <a:normAutofit lnSpcReduction="10000"/>
          </a:bodyPr>
          <a:lstStyle/>
          <a:p>
            <a:pPr eaLnBrk="1" fontAlgn="auto" hangingPunct="1">
              <a:lnSpc>
                <a:spcPct val="80000"/>
              </a:lnSpc>
              <a:spcAft>
                <a:spcPts val="0"/>
              </a:spcAft>
              <a:buFont typeface="Wingdings" pitchFamily="2" charset="2"/>
              <a:buChar char="v"/>
              <a:defRPr/>
            </a:pPr>
            <a:r>
              <a:rPr lang="en-US" sz="1800" b="1" dirty="0" err="1"/>
              <a:t>Thiếu</a:t>
            </a:r>
            <a:r>
              <a:rPr lang="en-US" sz="1800" b="1" dirty="0"/>
              <a:t> cam </a:t>
            </a:r>
            <a:r>
              <a:rPr lang="en-US" sz="1800" b="1" dirty="0" err="1"/>
              <a:t>kết</a:t>
            </a:r>
            <a:endParaRPr lang="en-US" sz="1800" b="1" dirty="0"/>
          </a:p>
          <a:p>
            <a:pPr eaLnBrk="1" fontAlgn="auto" hangingPunct="1">
              <a:lnSpc>
                <a:spcPct val="80000"/>
              </a:lnSpc>
              <a:spcAft>
                <a:spcPts val="0"/>
              </a:spcAft>
              <a:buFont typeface="Wingdings" pitchFamily="2" charset="2"/>
              <a:buChar char="v"/>
              <a:defRPr/>
            </a:pPr>
            <a:r>
              <a:rPr lang="en-US" sz="1800" b="1" dirty="0" err="1"/>
              <a:t>Tranh</a:t>
            </a:r>
            <a:r>
              <a:rPr lang="en-US" sz="1800" b="1" dirty="0"/>
              <a:t> </a:t>
            </a:r>
            <a:r>
              <a:rPr lang="en-US" sz="1800" b="1" dirty="0" err="1"/>
              <a:t>cãi</a:t>
            </a:r>
            <a:r>
              <a:rPr lang="en-US" sz="1800" b="1" dirty="0"/>
              <a:t> </a:t>
            </a:r>
            <a:r>
              <a:rPr lang="en-US" sz="1800" b="1" dirty="0" err="1"/>
              <a:t>quá</a:t>
            </a:r>
            <a:r>
              <a:rPr lang="en-US" sz="1800" b="1" dirty="0"/>
              <a:t> </a:t>
            </a:r>
            <a:r>
              <a:rPr lang="en-US" sz="1800" b="1" dirty="0" err="1"/>
              <a:t>nhiều</a:t>
            </a:r>
            <a:endParaRPr lang="en-US" sz="1800" b="1" dirty="0"/>
          </a:p>
          <a:p>
            <a:pPr eaLnBrk="1" fontAlgn="auto" hangingPunct="1">
              <a:lnSpc>
                <a:spcPct val="80000"/>
              </a:lnSpc>
              <a:spcAft>
                <a:spcPts val="0"/>
              </a:spcAft>
              <a:buFont typeface="Wingdings" pitchFamily="2" charset="2"/>
              <a:buChar char="v"/>
              <a:defRPr/>
            </a:pPr>
            <a:r>
              <a:rPr lang="en-US" sz="1800" b="1" dirty="0" err="1"/>
              <a:t>Không</a:t>
            </a:r>
            <a:r>
              <a:rPr lang="en-US" sz="1800" b="1" dirty="0"/>
              <a:t> </a:t>
            </a:r>
            <a:r>
              <a:rPr lang="en-US" sz="1800" b="1" dirty="0" err="1"/>
              <a:t>chung</a:t>
            </a:r>
            <a:r>
              <a:rPr lang="en-US" sz="1800" b="1" dirty="0"/>
              <a:t> </a:t>
            </a:r>
            <a:r>
              <a:rPr lang="en-US" sz="1800" b="1" dirty="0" err="1"/>
              <a:t>thủy</a:t>
            </a:r>
            <a:endParaRPr lang="en-US" sz="1800" b="1" dirty="0"/>
          </a:p>
          <a:p>
            <a:pPr eaLnBrk="1" fontAlgn="auto" hangingPunct="1">
              <a:lnSpc>
                <a:spcPct val="80000"/>
              </a:lnSpc>
              <a:spcAft>
                <a:spcPts val="0"/>
              </a:spcAft>
              <a:buFont typeface="Wingdings" pitchFamily="2" charset="2"/>
              <a:buChar char="v"/>
              <a:defRPr/>
            </a:pPr>
            <a:r>
              <a:rPr lang="en-US" sz="1800" b="1" dirty="0" err="1"/>
              <a:t>Kết</a:t>
            </a:r>
            <a:r>
              <a:rPr lang="en-US" sz="1800" b="1" dirty="0"/>
              <a:t> </a:t>
            </a:r>
            <a:r>
              <a:rPr lang="en-US" sz="1800" b="1" dirty="0" err="1"/>
              <a:t>hôn</a:t>
            </a:r>
            <a:r>
              <a:rPr lang="en-US" sz="1800" b="1" dirty="0"/>
              <a:t> </a:t>
            </a:r>
            <a:r>
              <a:rPr lang="en-US" sz="1800" b="1" dirty="0" err="1"/>
              <a:t>khi</a:t>
            </a:r>
            <a:r>
              <a:rPr lang="en-US" sz="1800" b="1" dirty="0"/>
              <a:t> </a:t>
            </a:r>
            <a:r>
              <a:rPr lang="en-US" sz="1800" b="1" dirty="0" err="1"/>
              <a:t>quá</a:t>
            </a:r>
            <a:r>
              <a:rPr lang="en-US" sz="1800" b="1" dirty="0"/>
              <a:t> </a:t>
            </a:r>
            <a:r>
              <a:rPr lang="en-US" sz="1800" b="1" dirty="0" err="1"/>
              <a:t>trẻ</a:t>
            </a:r>
            <a:endParaRPr lang="en-US" sz="1800" b="1" dirty="0"/>
          </a:p>
          <a:p>
            <a:pPr eaLnBrk="1" fontAlgn="auto" hangingPunct="1">
              <a:lnSpc>
                <a:spcPct val="80000"/>
              </a:lnSpc>
              <a:spcAft>
                <a:spcPts val="0"/>
              </a:spcAft>
              <a:buFont typeface="Wingdings" pitchFamily="2" charset="2"/>
              <a:buChar char="v"/>
              <a:defRPr/>
            </a:pPr>
            <a:r>
              <a:rPr lang="en-US" sz="1800" b="1" dirty="0" err="1"/>
              <a:t>Thiếu</a:t>
            </a:r>
            <a:r>
              <a:rPr lang="en-US" sz="1800" b="1" dirty="0"/>
              <a:t> </a:t>
            </a:r>
            <a:r>
              <a:rPr lang="en-US" sz="1800" b="1" dirty="0" err="1"/>
              <a:t>bình</a:t>
            </a:r>
            <a:r>
              <a:rPr lang="en-US" sz="1800" b="1" dirty="0"/>
              <a:t> </a:t>
            </a:r>
            <a:r>
              <a:rPr lang="en-US" sz="1800" b="1" dirty="0" err="1"/>
              <a:t>đẳng</a:t>
            </a:r>
            <a:endParaRPr lang="en-US" sz="1800" b="1" dirty="0"/>
          </a:p>
          <a:p>
            <a:pPr eaLnBrk="1" fontAlgn="auto" hangingPunct="1">
              <a:lnSpc>
                <a:spcPct val="80000"/>
              </a:lnSpc>
              <a:spcAft>
                <a:spcPts val="0"/>
              </a:spcAft>
              <a:buFont typeface="Wingdings" pitchFamily="2" charset="2"/>
              <a:buChar char="v"/>
              <a:defRPr/>
            </a:pPr>
            <a:r>
              <a:rPr lang="en-US" sz="1800" b="1" dirty="0" err="1"/>
              <a:t>Thiếu</a:t>
            </a:r>
            <a:r>
              <a:rPr lang="en-US" sz="1800" b="1" dirty="0"/>
              <a:t> </a:t>
            </a:r>
            <a:r>
              <a:rPr lang="en-US" sz="1800" b="1" dirty="0" err="1"/>
              <a:t>sự</a:t>
            </a:r>
            <a:r>
              <a:rPr lang="en-US" sz="1800" b="1" dirty="0"/>
              <a:t> </a:t>
            </a:r>
            <a:r>
              <a:rPr lang="en-US" sz="1800" b="1" dirty="0" err="1"/>
              <a:t>chuẩn</a:t>
            </a:r>
            <a:r>
              <a:rPr lang="en-US" sz="1800" b="1" dirty="0"/>
              <a:t> </a:t>
            </a:r>
            <a:r>
              <a:rPr lang="en-US" sz="1800" b="1" dirty="0" err="1"/>
              <a:t>bị</a:t>
            </a:r>
            <a:endParaRPr lang="en-US" sz="1800" b="1" dirty="0"/>
          </a:p>
          <a:p>
            <a:pPr eaLnBrk="1" fontAlgn="auto" hangingPunct="1">
              <a:lnSpc>
                <a:spcPct val="80000"/>
              </a:lnSpc>
              <a:spcAft>
                <a:spcPts val="0"/>
              </a:spcAft>
              <a:buFont typeface="Wingdings" pitchFamily="2" charset="2"/>
              <a:buChar char="v"/>
              <a:defRPr/>
            </a:pPr>
            <a:r>
              <a:rPr lang="en-US" sz="1800" b="1" dirty="0" err="1"/>
              <a:t>Lạm</a:t>
            </a:r>
            <a:r>
              <a:rPr lang="en-US" sz="1800" b="1" dirty="0"/>
              <a:t> </a:t>
            </a:r>
            <a:r>
              <a:rPr lang="en-US" sz="1800" b="1" dirty="0" err="1"/>
              <a:t>dụng</a:t>
            </a:r>
            <a:endParaRPr lang="en-US" sz="1800" b="1" dirty="0"/>
          </a:p>
          <a:p>
            <a:pPr eaLnBrk="1" fontAlgn="auto" hangingPunct="1">
              <a:lnSpc>
                <a:spcPct val="80000"/>
              </a:lnSpc>
              <a:spcAft>
                <a:spcPts val="0"/>
              </a:spcAft>
              <a:buFont typeface="Wingdings" pitchFamily="2" charset="2"/>
              <a:buChar char="v"/>
              <a:defRPr/>
            </a:pPr>
            <a:r>
              <a:rPr lang="en-US" sz="1800" b="1" dirty="0" err="1"/>
              <a:t>Người</a:t>
            </a:r>
            <a:r>
              <a:rPr lang="en-US" sz="1800" b="1" dirty="0"/>
              <a:t> </a:t>
            </a:r>
            <a:r>
              <a:rPr lang="en-US" sz="1800" b="1" dirty="0" err="1"/>
              <a:t>này</a:t>
            </a:r>
            <a:r>
              <a:rPr lang="en-US" sz="1800" b="1" dirty="0"/>
              <a:t> </a:t>
            </a:r>
            <a:r>
              <a:rPr lang="en-US" sz="1800" b="1" dirty="0" err="1"/>
              <a:t>không</a:t>
            </a:r>
            <a:r>
              <a:rPr lang="en-US" sz="1800" b="1" dirty="0"/>
              <a:t> </a:t>
            </a:r>
            <a:r>
              <a:rPr lang="en-US" sz="1800" b="1" dirty="0" err="1"/>
              <a:t>thích</a:t>
            </a:r>
            <a:r>
              <a:rPr lang="en-US" sz="1800" b="1" dirty="0"/>
              <a:t> </a:t>
            </a:r>
            <a:r>
              <a:rPr lang="en-US" sz="1800" b="1" dirty="0" err="1"/>
              <a:t>công</a:t>
            </a:r>
            <a:r>
              <a:rPr lang="en-US" sz="1800" b="1" dirty="0"/>
              <a:t> </a:t>
            </a:r>
            <a:r>
              <a:rPr lang="en-US" sz="1800" b="1" dirty="0" err="1"/>
              <a:t>việc</a:t>
            </a:r>
            <a:r>
              <a:rPr lang="en-US" sz="1800" b="1" dirty="0"/>
              <a:t> </a:t>
            </a:r>
            <a:r>
              <a:rPr lang="en-US" sz="1800" b="1" dirty="0" err="1"/>
              <a:t>người</a:t>
            </a:r>
            <a:r>
              <a:rPr lang="en-US" sz="1800" b="1" dirty="0"/>
              <a:t> </a:t>
            </a:r>
            <a:r>
              <a:rPr lang="en-US" sz="1800" b="1" dirty="0" err="1"/>
              <a:t>kia</a:t>
            </a:r>
            <a:endParaRPr lang="en-US" sz="1800" b="1" dirty="0"/>
          </a:p>
          <a:p>
            <a:pPr eaLnBrk="1" fontAlgn="auto" hangingPunct="1">
              <a:lnSpc>
                <a:spcPct val="80000"/>
              </a:lnSpc>
              <a:spcAft>
                <a:spcPts val="0"/>
              </a:spcAft>
              <a:buFont typeface="Wingdings" pitchFamily="2" charset="2"/>
              <a:buChar char="v"/>
              <a:defRPr/>
            </a:pPr>
            <a:r>
              <a:rPr lang="en-US" sz="1800" b="1" dirty="0" err="1"/>
              <a:t>Người</a:t>
            </a:r>
            <a:r>
              <a:rPr lang="en-US" sz="1800" b="1" dirty="0"/>
              <a:t> </a:t>
            </a:r>
            <a:r>
              <a:rPr lang="en-US" sz="1800" b="1" dirty="0" err="1"/>
              <a:t>muốn</a:t>
            </a:r>
            <a:r>
              <a:rPr lang="en-US" sz="1800" b="1" dirty="0"/>
              <a:t> </a:t>
            </a:r>
            <a:r>
              <a:rPr lang="en-US" sz="1800" b="1" dirty="0" err="1"/>
              <a:t>có</a:t>
            </a:r>
            <a:r>
              <a:rPr lang="en-US" sz="1800" b="1" dirty="0"/>
              <a:t> con, </a:t>
            </a:r>
            <a:r>
              <a:rPr lang="en-US" sz="1800" b="1" dirty="0" err="1"/>
              <a:t>người</a:t>
            </a:r>
            <a:r>
              <a:rPr lang="en-US" sz="1800" b="1" dirty="0"/>
              <a:t> </a:t>
            </a:r>
            <a:r>
              <a:rPr lang="en-US" sz="1800" b="1" dirty="0" err="1"/>
              <a:t>lại</a:t>
            </a:r>
            <a:r>
              <a:rPr lang="en-US" sz="1800" b="1" dirty="0"/>
              <a:t> </a:t>
            </a:r>
            <a:r>
              <a:rPr lang="en-US" sz="1800" b="1" dirty="0" err="1"/>
              <a:t>không</a:t>
            </a:r>
            <a:endParaRPr lang="en-US" sz="1800" b="1" dirty="0"/>
          </a:p>
          <a:p>
            <a:pPr eaLnBrk="1" fontAlgn="auto" hangingPunct="1">
              <a:lnSpc>
                <a:spcPct val="80000"/>
              </a:lnSpc>
              <a:spcAft>
                <a:spcPts val="0"/>
              </a:spcAft>
              <a:buFont typeface="Wingdings" pitchFamily="2" charset="2"/>
              <a:buChar char="v"/>
              <a:defRPr/>
            </a:pPr>
            <a:r>
              <a:rPr lang="en-US" sz="1800" b="1" dirty="0" err="1"/>
              <a:t>Một</a:t>
            </a:r>
            <a:r>
              <a:rPr lang="en-US" sz="1800" b="1" dirty="0"/>
              <a:t> </a:t>
            </a:r>
            <a:r>
              <a:rPr lang="en-US" sz="1800" b="1" dirty="0" err="1" smtClean="0"/>
              <a:t>ng</a:t>
            </a:r>
            <a:r>
              <a:rPr lang="vi-VN" sz="1800" b="1" dirty="0" smtClean="0"/>
              <a:t>ười</a:t>
            </a:r>
            <a:r>
              <a:rPr lang="en-US" sz="1800" b="1" dirty="0" smtClean="0"/>
              <a:t> </a:t>
            </a:r>
            <a:r>
              <a:rPr lang="en-US" sz="1800" b="1" dirty="0" err="1"/>
              <a:t>mắc</a:t>
            </a:r>
            <a:r>
              <a:rPr lang="en-US" sz="1800" b="1" dirty="0"/>
              <a:t> </a:t>
            </a:r>
            <a:r>
              <a:rPr lang="en-US" sz="1800" b="1" dirty="0" err="1"/>
              <a:t>bệnh</a:t>
            </a:r>
            <a:r>
              <a:rPr lang="en-US" sz="1800" b="1" dirty="0"/>
              <a:t> “</a:t>
            </a:r>
            <a:r>
              <a:rPr lang="en-US" sz="1800" b="1" dirty="0" err="1"/>
              <a:t>thủ</a:t>
            </a:r>
            <a:r>
              <a:rPr lang="en-US" sz="1800" b="1" dirty="0"/>
              <a:t>”</a:t>
            </a:r>
          </a:p>
          <a:p>
            <a:pPr eaLnBrk="1" fontAlgn="auto" hangingPunct="1">
              <a:lnSpc>
                <a:spcPct val="80000"/>
              </a:lnSpc>
              <a:spcAft>
                <a:spcPts val="0"/>
              </a:spcAft>
              <a:buFont typeface="Wingdings" pitchFamily="2" charset="2"/>
              <a:buChar char="v"/>
              <a:defRPr/>
            </a:pPr>
            <a:r>
              <a:rPr lang="en-US" sz="1800" b="1" dirty="0" err="1"/>
              <a:t>Tranh</a:t>
            </a:r>
            <a:r>
              <a:rPr lang="en-US" sz="1800" b="1" dirty="0"/>
              <a:t> </a:t>
            </a:r>
            <a:r>
              <a:rPr lang="en-US" sz="1800" b="1" dirty="0" err="1"/>
              <a:t>cãi</a:t>
            </a:r>
            <a:r>
              <a:rPr lang="en-US" sz="1800" b="1" dirty="0"/>
              <a:t> </a:t>
            </a:r>
            <a:r>
              <a:rPr lang="en-US" sz="1800" b="1" dirty="0" err="1"/>
              <a:t>về</a:t>
            </a:r>
            <a:r>
              <a:rPr lang="en-US" sz="1800" b="1" dirty="0"/>
              <a:t> </a:t>
            </a:r>
            <a:r>
              <a:rPr lang="en-US" sz="1800" b="1" dirty="0" err="1"/>
              <a:t>tài</a:t>
            </a:r>
            <a:r>
              <a:rPr lang="en-US" sz="1800" b="1" dirty="0"/>
              <a:t> </a:t>
            </a:r>
            <a:r>
              <a:rPr lang="en-US" sz="1800" b="1" dirty="0" err="1"/>
              <a:t>chính</a:t>
            </a:r>
            <a:endParaRPr lang="en-US" sz="1800" b="1" dirty="0"/>
          </a:p>
          <a:p>
            <a:pPr eaLnBrk="1" fontAlgn="auto" hangingPunct="1">
              <a:lnSpc>
                <a:spcPct val="80000"/>
              </a:lnSpc>
              <a:spcAft>
                <a:spcPts val="0"/>
              </a:spcAft>
              <a:buFont typeface="Wingdings" pitchFamily="2" charset="2"/>
              <a:buChar char="v"/>
              <a:defRPr/>
            </a:pPr>
            <a:r>
              <a:rPr lang="en-US" sz="1800" b="1" dirty="0" err="1"/>
              <a:t>Không</a:t>
            </a:r>
            <a:r>
              <a:rPr lang="en-US" sz="1800" b="1" dirty="0"/>
              <a:t> </a:t>
            </a:r>
            <a:r>
              <a:rPr lang="en-US" sz="1800" b="1" dirty="0" err="1"/>
              <a:t>có</a:t>
            </a:r>
            <a:r>
              <a:rPr lang="en-US" sz="1800" b="1" dirty="0"/>
              <a:t> </a:t>
            </a:r>
            <a:r>
              <a:rPr lang="en-US" sz="1800" b="1" dirty="0" err="1"/>
              <a:t>đời</a:t>
            </a:r>
            <a:r>
              <a:rPr lang="en-US" sz="1800" b="1" dirty="0"/>
              <a:t> </a:t>
            </a:r>
            <a:r>
              <a:rPr lang="en-US" sz="1800" b="1" dirty="0" err="1"/>
              <a:t>sống</a:t>
            </a:r>
            <a:r>
              <a:rPr lang="en-US" sz="1800" b="1" dirty="0"/>
              <a:t> </a:t>
            </a:r>
            <a:r>
              <a:rPr lang="en-US" sz="1800" b="1" dirty="0" err="1"/>
              <a:t>tình</a:t>
            </a:r>
            <a:r>
              <a:rPr lang="en-US" sz="1800" b="1" dirty="0"/>
              <a:t> </a:t>
            </a:r>
            <a:r>
              <a:rPr lang="en-US" sz="1800" b="1" dirty="0" err="1"/>
              <a:t>dục</a:t>
            </a:r>
            <a:endParaRPr lang="en-US" sz="1800" b="1" dirty="0"/>
          </a:p>
          <a:p>
            <a:pPr eaLnBrk="1" fontAlgn="auto" hangingPunct="1">
              <a:lnSpc>
                <a:spcPct val="80000"/>
              </a:lnSpc>
              <a:spcAft>
                <a:spcPts val="0"/>
              </a:spcAft>
              <a:buFont typeface="Wingdings" pitchFamily="2" charset="2"/>
              <a:buChar char="v"/>
              <a:defRPr/>
            </a:pPr>
            <a:r>
              <a:rPr lang="en-US" sz="1800" b="1" dirty="0" err="1"/>
              <a:t>Ngoại</a:t>
            </a:r>
            <a:r>
              <a:rPr lang="en-US" sz="1800" b="1" dirty="0"/>
              <a:t> </a:t>
            </a:r>
            <a:r>
              <a:rPr lang="en-US" sz="1800" b="1" dirty="0" err="1"/>
              <a:t>tình</a:t>
            </a:r>
            <a:endParaRPr lang="en-US" sz="1800" b="1" dirty="0"/>
          </a:p>
          <a:p>
            <a:pPr eaLnBrk="1" fontAlgn="auto" hangingPunct="1">
              <a:lnSpc>
                <a:spcPct val="80000"/>
              </a:lnSpc>
              <a:spcAft>
                <a:spcPts val="0"/>
              </a:spcAft>
              <a:buFont typeface="Wingdings" pitchFamily="2" charset="2"/>
              <a:buChar char="v"/>
              <a:defRPr/>
            </a:pPr>
            <a:r>
              <a:rPr lang="en-US" sz="1800" b="1" dirty="0" err="1"/>
              <a:t>Hai</a:t>
            </a:r>
            <a:r>
              <a:rPr lang="en-US" sz="1800" b="1" dirty="0"/>
              <a:t> </a:t>
            </a:r>
            <a:r>
              <a:rPr lang="en-US" sz="1800" b="1" dirty="0" err="1"/>
              <a:t>vợ</a:t>
            </a:r>
            <a:r>
              <a:rPr lang="en-US" sz="1800" b="1" dirty="0"/>
              <a:t> </a:t>
            </a:r>
            <a:r>
              <a:rPr lang="en-US" sz="1800" b="1" dirty="0" err="1"/>
              <a:t>chồng</a:t>
            </a:r>
            <a:r>
              <a:rPr lang="en-US" sz="1800" b="1" dirty="0"/>
              <a:t> </a:t>
            </a:r>
            <a:r>
              <a:rPr lang="en-US" sz="1800" b="1" dirty="0" err="1"/>
              <a:t>thiếu</a:t>
            </a:r>
            <a:r>
              <a:rPr lang="en-US" sz="1800" b="1" dirty="0"/>
              <a:t> </a:t>
            </a:r>
            <a:r>
              <a:rPr lang="en-US" sz="1800" b="1" dirty="0" err="1"/>
              <a:t>kỹ</a:t>
            </a:r>
            <a:r>
              <a:rPr lang="en-US" sz="1800" b="1" dirty="0"/>
              <a:t> </a:t>
            </a:r>
            <a:r>
              <a:rPr lang="en-US" sz="1800" b="1" dirty="0" err="1"/>
              <a:t>năng</a:t>
            </a:r>
            <a:r>
              <a:rPr lang="en-US" sz="1800" b="1" dirty="0"/>
              <a:t> </a:t>
            </a:r>
            <a:r>
              <a:rPr lang="en-US" sz="1800" b="1" dirty="0" err="1"/>
              <a:t>tổ</a:t>
            </a:r>
            <a:r>
              <a:rPr lang="en-US" sz="1800" b="1" dirty="0"/>
              <a:t> </a:t>
            </a:r>
            <a:r>
              <a:rPr lang="en-US" sz="1800" b="1" dirty="0" err="1"/>
              <a:t>chức</a:t>
            </a:r>
            <a:r>
              <a:rPr lang="en-US" sz="1800" b="1" dirty="0"/>
              <a:t> </a:t>
            </a:r>
            <a:r>
              <a:rPr lang="en-US" sz="1800" b="1" dirty="0" err="1"/>
              <a:t>gia</a:t>
            </a:r>
            <a:r>
              <a:rPr lang="en-US" sz="1800" b="1" dirty="0"/>
              <a:t> </a:t>
            </a:r>
            <a:r>
              <a:rPr lang="en-US" sz="1800" b="1" dirty="0" err="1"/>
              <a:t>đình</a:t>
            </a:r>
            <a:endParaRPr lang="en-US" sz="1800" b="1" dirty="0"/>
          </a:p>
          <a:p>
            <a:pPr eaLnBrk="1" fontAlgn="auto" hangingPunct="1">
              <a:lnSpc>
                <a:spcPct val="80000"/>
              </a:lnSpc>
              <a:spcAft>
                <a:spcPts val="0"/>
              </a:spcAft>
              <a:buFont typeface="Wingdings" pitchFamily="2" charset="2"/>
              <a:buChar char="v"/>
              <a:defRPr/>
            </a:pPr>
            <a:r>
              <a:rPr lang="en-US" sz="1800" b="1" dirty="0" err="1"/>
              <a:t>Mâu</a:t>
            </a:r>
            <a:r>
              <a:rPr lang="en-US" sz="1800" b="1" dirty="0"/>
              <a:t> </a:t>
            </a:r>
            <a:r>
              <a:rPr lang="en-US" sz="1800" b="1" dirty="0" err="1"/>
              <a:t>thuẫn</a:t>
            </a:r>
            <a:r>
              <a:rPr lang="en-US" sz="1800" b="1" dirty="0"/>
              <a:t>, </a:t>
            </a:r>
            <a:r>
              <a:rPr lang="en-US" sz="1800" b="1" dirty="0" err="1"/>
              <a:t>xung</a:t>
            </a:r>
            <a:r>
              <a:rPr lang="en-US" sz="1800" b="1" dirty="0"/>
              <a:t> </a:t>
            </a:r>
            <a:r>
              <a:rPr lang="en-US" sz="1800" b="1" dirty="0" err="1"/>
              <a:t>đột</a:t>
            </a:r>
            <a:r>
              <a:rPr lang="en-US" sz="1800" b="1" dirty="0"/>
              <a:t> </a:t>
            </a:r>
            <a:r>
              <a:rPr lang="en-US" sz="1800" b="1" dirty="0" err="1"/>
              <a:t>với</a:t>
            </a:r>
            <a:r>
              <a:rPr lang="en-US" sz="1800" b="1" dirty="0"/>
              <a:t> </a:t>
            </a:r>
            <a:r>
              <a:rPr lang="en-US" sz="1800" b="1" dirty="0" err="1"/>
              <a:t>bố</a:t>
            </a:r>
            <a:r>
              <a:rPr lang="en-US" sz="1800" b="1" dirty="0"/>
              <a:t> </a:t>
            </a:r>
            <a:r>
              <a:rPr lang="en-US" sz="1800" b="1" dirty="0" err="1"/>
              <a:t>mẹ</a:t>
            </a:r>
            <a:r>
              <a:rPr lang="en-US" sz="1800" b="1" dirty="0"/>
              <a:t> </a:t>
            </a:r>
            <a:r>
              <a:rPr lang="en-US" sz="1800" b="1" dirty="0" err="1"/>
              <a:t>hai</a:t>
            </a:r>
            <a:r>
              <a:rPr lang="en-US" sz="1800" b="1" dirty="0"/>
              <a:t> </a:t>
            </a:r>
            <a:r>
              <a:rPr lang="en-US" sz="1800" b="1" dirty="0" err="1"/>
              <a:t>bên</a:t>
            </a:r>
            <a:endParaRPr lang="en-US" sz="1800" b="1" dirty="0"/>
          </a:p>
          <a:p>
            <a:pPr eaLnBrk="1" fontAlgn="auto" hangingPunct="1">
              <a:lnSpc>
                <a:spcPct val="80000"/>
              </a:lnSpc>
              <a:spcAft>
                <a:spcPts val="0"/>
              </a:spcAft>
              <a:buFont typeface="Wingdings" pitchFamily="2" charset="2"/>
              <a:buChar char="v"/>
              <a:defRPr/>
            </a:pPr>
            <a:r>
              <a:rPr lang="en-US" sz="1800" b="1" dirty="0" err="1"/>
              <a:t>Mâu</a:t>
            </a:r>
            <a:r>
              <a:rPr lang="en-US" sz="1800" b="1" dirty="0"/>
              <a:t> </a:t>
            </a:r>
            <a:r>
              <a:rPr lang="en-US" sz="1800" b="1" dirty="0" err="1"/>
              <a:t>thuẫn</a:t>
            </a:r>
            <a:r>
              <a:rPr lang="en-US" sz="1800" b="1" dirty="0"/>
              <a:t> </a:t>
            </a:r>
            <a:r>
              <a:rPr lang="en-US" sz="1800" b="1" dirty="0" err="1"/>
              <a:t>xung</a:t>
            </a:r>
            <a:r>
              <a:rPr lang="en-US" sz="1800" b="1" dirty="0"/>
              <a:t> </a:t>
            </a:r>
            <a:r>
              <a:rPr lang="en-US" sz="1800" b="1" dirty="0" err="1"/>
              <a:t>đột</a:t>
            </a:r>
            <a:r>
              <a:rPr lang="en-US" sz="1800" b="1" dirty="0"/>
              <a:t>, </a:t>
            </a:r>
            <a:r>
              <a:rPr lang="en-US" sz="1800" b="1" dirty="0" err="1"/>
              <a:t>bạo</a:t>
            </a:r>
            <a:r>
              <a:rPr lang="en-US" sz="1800" b="1" dirty="0"/>
              <a:t> </a:t>
            </a:r>
            <a:r>
              <a:rPr lang="en-US" sz="1800" b="1" dirty="0" err="1"/>
              <a:t>lực</a:t>
            </a:r>
            <a:r>
              <a:rPr lang="en-US" sz="1800" b="1" dirty="0"/>
              <a:t> </a:t>
            </a:r>
            <a:r>
              <a:rPr lang="en-US" sz="1800" b="1" dirty="0" err="1"/>
              <a:t>kéo</a:t>
            </a:r>
            <a:r>
              <a:rPr lang="en-US" sz="1800" b="1" dirty="0"/>
              <a:t> </a:t>
            </a:r>
            <a:r>
              <a:rPr lang="en-US" sz="1800" b="1" dirty="0" err="1"/>
              <a:t>dài</a:t>
            </a:r>
            <a:endParaRPr lang="en-US" sz="1800" b="1" dirty="0"/>
          </a:p>
          <a:p>
            <a:pPr eaLnBrk="1" fontAlgn="auto" hangingPunct="1">
              <a:lnSpc>
                <a:spcPct val="80000"/>
              </a:lnSpc>
              <a:spcAft>
                <a:spcPts val="0"/>
              </a:spcAft>
              <a:buFont typeface="Wingdings" pitchFamily="2" charset="2"/>
              <a:buChar char="v"/>
              <a:defRPr/>
            </a:pPr>
            <a:r>
              <a:rPr lang="en-US" sz="1800" b="1" dirty="0" err="1"/>
              <a:t>Xung</a:t>
            </a:r>
            <a:r>
              <a:rPr lang="en-US" sz="1800" b="1" dirty="0"/>
              <a:t> </a:t>
            </a:r>
            <a:r>
              <a:rPr lang="en-US" sz="1800" b="1" dirty="0" err="1"/>
              <a:t>khắc</a:t>
            </a:r>
            <a:r>
              <a:rPr lang="en-US" sz="1800" b="1" dirty="0"/>
              <a:t> </a:t>
            </a:r>
            <a:r>
              <a:rPr lang="en-US" sz="1800" b="1" dirty="0" err="1"/>
              <a:t>tính</a:t>
            </a:r>
            <a:r>
              <a:rPr lang="en-US" sz="1800" b="1" dirty="0"/>
              <a:t> </a:t>
            </a:r>
            <a:r>
              <a:rPr lang="en-US" sz="1800" b="1" dirty="0" err="1"/>
              <a:t>nết</a:t>
            </a:r>
            <a:r>
              <a:rPr lang="en-US" sz="1800" b="1" dirty="0"/>
              <a:t>, </a:t>
            </a:r>
            <a:r>
              <a:rPr lang="en-US" sz="1800" b="1" dirty="0" err="1"/>
              <a:t>không</a:t>
            </a:r>
            <a:r>
              <a:rPr lang="en-US" sz="1800" b="1" dirty="0"/>
              <a:t> </a:t>
            </a:r>
            <a:r>
              <a:rPr lang="en-US" sz="1800" b="1" dirty="0" err="1"/>
              <a:t>tìm</a:t>
            </a:r>
            <a:r>
              <a:rPr lang="en-US" sz="1800" b="1" dirty="0"/>
              <a:t> </a:t>
            </a:r>
            <a:r>
              <a:rPr lang="en-US" sz="1800" b="1" dirty="0" err="1"/>
              <a:t>được</a:t>
            </a:r>
            <a:r>
              <a:rPr lang="en-US" sz="1800" b="1" dirty="0"/>
              <a:t> </a:t>
            </a:r>
            <a:r>
              <a:rPr lang="en-US" sz="1800" b="1" err="1"/>
              <a:t>điểm</a:t>
            </a:r>
            <a:r>
              <a:rPr lang="en-US" sz="1800" b="1"/>
              <a:t> </a:t>
            </a:r>
            <a:r>
              <a:rPr lang="en-US" sz="1800" b="1" smtClean="0"/>
              <a:t>chung</a:t>
            </a:r>
          </a:p>
          <a:p>
            <a:pPr eaLnBrk="1" fontAlgn="auto" hangingPunct="1">
              <a:lnSpc>
                <a:spcPct val="80000"/>
              </a:lnSpc>
              <a:spcAft>
                <a:spcPts val="0"/>
              </a:spcAft>
              <a:buFont typeface="Wingdings" pitchFamily="2" charset="2"/>
              <a:buChar char="v"/>
              <a:defRPr/>
            </a:pPr>
            <a:endParaRPr lang="en-US" sz="1800" b="1" dirty="0"/>
          </a:p>
        </p:txBody>
      </p:sp>
      <p:pic>
        <p:nvPicPr>
          <p:cNvPr id="19460" name="Picture 8" descr="vnm_2013_5375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295400"/>
            <a:ext cx="41148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947910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descr="bcebao.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4114800" cy="2905125"/>
          </a:xfrm>
        </p:spPr>
      </p:pic>
      <p:pic>
        <p:nvPicPr>
          <p:cNvPr id="21507" name="Picture 4" descr="images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819400"/>
            <a:ext cx="4038600" cy="401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7" descr="images.jpe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0"/>
            <a:ext cx="50292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3" descr="images (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819400"/>
            <a:ext cx="5105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735963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591312"/>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Tích </a:t>
            </a:r>
            <a:r>
              <a:rPr lang="en-US" sz="36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cực</a:t>
            </a:r>
            <a:endPar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152400" y="1600200"/>
            <a:ext cx="8839200" cy="4846320"/>
          </a:xfrm>
        </p:spPr>
        <p:txBody>
          <a:bodyPr>
            <a:noAutofit/>
          </a:bodyPr>
          <a:lstStyle/>
          <a:p>
            <a:pPr>
              <a:buFont typeface="Wingdings" pitchFamily="2" charset="2"/>
              <a:buChar char="v"/>
            </a:pPr>
            <a:r>
              <a:rPr lang="en-US" sz="2000">
                <a:latin typeface="Times New Roman" pitchFamily="18" charset="0"/>
                <a:cs typeface="Times New Roman" pitchFamily="18" charset="0"/>
              </a:rPr>
              <a:t>- </a:t>
            </a:r>
            <a:r>
              <a:rPr lang="en-US" sz="2000" b="1">
                <a:latin typeface="Times New Roman" pitchFamily="18" charset="0"/>
                <a:cs typeface="Times New Roman" pitchFamily="18" charset="0"/>
              </a:rPr>
              <a:t>Về mặt kinh tế </a:t>
            </a:r>
            <a:r>
              <a:rPr lang="en-US" sz="2000">
                <a:latin typeface="Times New Roman" pitchFamily="18" charset="0"/>
                <a:cs typeface="Times New Roman" pitchFamily="18" charset="0"/>
              </a:rPr>
              <a:t>: </a:t>
            </a:r>
            <a:r>
              <a:rPr lang="vi-VN" sz="2000"/>
              <a:t>Làm chuyển dịch các hoạt động của dân cư</a:t>
            </a:r>
            <a:r>
              <a:rPr lang="en-US" sz="2000"/>
              <a:t> </a:t>
            </a:r>
            <a:r>
              <a:rPr lang="vi-VN" sz="2000"/>
              <a:t>từ khu vực 1 sang khu vực 2 và 3.</a:t>
            </a:r>
            <a:br>
              <a:rPr lang="vi-VN" sz="2000"/>
            </a:br>
            <a:r>
              <a:rPr lang="en-US" sz="2000"/>
              <a:t>     + </a:t>
            </a:r>
            <a:r>
              <a:rPr lang="vi-VN" sz="2000"/>
              <a:t>Tăng quy mô của ngành công nghiệp, dịch vụ.</a:t>
            </a:r>
            <a:br>
              <a:rPr lang="vi-VN" sz="2000"/>
            </a:br>
            <a:r>
              <a:rPr lang="en-US" sz="2000"/>
              <a:t>     + </a:t>
            </a:r>
            <a:r>
              <a:rPr lang="vi-VN" sz="2000"/>
              <a:t>Thay đổi cơ cấu nền kinh tế, đẩy nhanh tốc độ tăng trưởng </a:t>
            </a:r>
            <a:r>
              <a:rPr lang="en-US" sz="2000"/>
              <a:t> </a:t>
            </a:r>
            <a:r>
              <a:rPr lang="vi-VN" sz="2000"/>
              <a:t>kinh tế.</a:t>
            </a:r>
            <a:endParaRPr lang="en-US" sz="2000"/>
          </a:p>
          <a:p>
            <a:pPr>
              <a:buFont typeface="Wingdings" pitchFamily="2" charset="2"/>
              <a:buChar char="v"/>
            </a:pPr>
            <a:r>
              <a:rPr lang="en-US" sz="2000" smtClean="0">
                <a:latin typeface="Times New Roman" pitchFamily="18" charset="0"/>
                <a:cs typeface="Times New Roman" pitchFamily="18" charset="0"/>
              </a:rPr>
              <a:t>- </a:t>
            </a:r>
            <a:r>
              <a:rPr lang="en-US" sz="2000" smtClean="0"/>
              <a:t> </a:t>
            </a:r>
            <a:r>
              <a:rPr lang="vi-VN" sz="2000" b="1"/>
              <a:t>Về mặt văn hóa- xã hội</a:t>
            </a:r>
            <a:r>
              <a:rPr lang="vi-VN" sz="2000"/>
              <a:t/>
            </a:r>
            <a:br>
              <a:rPr lang="vi-VN" sz="2000"/>
            </a:br>
            <a:r>
              <a:rPr lang="en-US" sz="2000"/>
              <a:t>     + </a:t>
            </a:r>
            <a:r>
              <a:rPr lang="vi-VN" sz="2000"/>
              <a:t>Phổ biến lối sống thành thị.</a:t>
            </a:r>
            <a:br>
              <a:rPr lang="vi-VN" sz="2000"/>
            </a:br>
            <a:r>
              <a:rPr lang="en-US" sz="2000"/>
              <a:t>     + </a:t>
            </a:r>
            <a:r>
              <a:rPr lang="vi-VN" sz="2000"/>
              <a:t>Nó mang tính cộng đồng phức tạp, ít có quan hệ huyết thống và thường xuyên được tiếp cận với nền văn minh của nhân loại.</a:t>
            </a:r>
            <a:br>
              <a:rPr lang="vi-VN" sz="2000"/>
            </a:br>
            <a:r>
              <a:rPr lang="en-US" sz="2000"/>
              <a:t>     + </a:t>
            </a:r>
            <a:r>
              <a:rPr lang="vi-VN" sz="2000"/>
              <a:t>Tạo ra nhiều việc làm mới do nơi đây phát triển mạnh ngành công nghiệp, dịch vụ.</a:t>
            </a:r>
            <a:br>
              <a:rPr lang="vi-VN" sz="2000"/>
            </a:br>
            <a:r>
              <a:rPr lang="en-US" sz="2000"/>
              <a:t>     + </a:t>
            </a:r>
            <a:r>
              <a:rPr lang="vi-VN" sz="2000"/>
              <a:t>Làm thay đổi sự phân bố dân cư, lao động, cơ cấu dân số theo lao động, nghề nghiệp, trình độ.</a:t>
            </a:r>
            <a:br>
              <a:rPr lang="vi-VN" sz="2000"/>
            </a:br>
            <a:r>
              <a:rPr lang="en-US" sz="2000"/>
              <a:t>   =&gt; </a:t>
            </a:r>
            <a:r>
              <a:rPr lang="vi-VN" sz="2000"/>
              <a:t>Kết luận: Đây là một quá trình kinh tế</a:t>
            </a:r>
            <a:r>
              <a:rPr lang="en-US" sz="2000"/>
              <a:t> </a:t>
            </a:r>
            <a:r>
              <a:rPr lang="vi-VN" sz="2000"/>
              <a:t>- xã hội tạo nên sự chuyển biến sâu rộng trong cấu trúc kinh tế, đời sống xã hội.</a:t>
            </a:r>
            <a:endParaRPr lang="en-US" sz="2000">
              <a:latin typeface="Times New Roman" pitchFamily="18" charset="0"/>
              <a:cs typeface="Times New Roman" pitchFamily="18" charset="0"/>
            </a:endParaRPr>
          </a:p>
          <a:p>
            <a:pPr>
              <a:buFont typeface="Wingdings" pitchFamily="2" charset="2"/>
              <a:buChar char="v"/>
            </a:pPr>
            <a:endParaRPr lang="en-US" sz="2000"/>
          </a:p>
          <a:p>
            <a:pPr>
              <a:buFont typeface="Wingdings" pitchFamily="2" charset="2"/>
              <a:buChar char="v"/>
            </a:pPr>
            <a:endParaRPr lang="en-US" sz="2000"/>
          </a:p>
        </p:txBody>
      </p:sp>
    </p:spTree>
    <p:extLst>
      <p:ext uri="{BB962C8B-B14F-4D97-AF65-F5344CB8AC3E}">
        <p14:creationId xmlns:p14="http://schemas.microsoft.com/office/powerpoint/2010/main" val="2414654253"/>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a:xfrm>
            <a:off x="419100" y="1706880"/>
            <a:ext cx="8229600" cy="1417320"/>
          </a:xfrm>
        </p:spPr>
        <p:txBody>
          <a:bodyPr/>
          <a:lstStyle/>
          <a:p>
            <a:pPr>
              <a:buFont typeface="Wingdings" pitchFamily="2" charset="2"/>
              <a:buChar char="v"/>
            </a:pPr>
            <a:r>
              <a:rPr lang="en-US" sz="2800">
                <a:latin typeface="Times New Roman" pitchFamily="18" charset="0"/>
                <a:ea typeface="Calibri" pitchFamily="34" charset="0"/>
                <a:cs typeface="Times New Roman" pitchFamily="18" charset="0"/>
              </a:rPr>
              <a:t>Là do sự thiếu chuẩn bị những điều cần thiết trước khi bước vào đời sống gia đình , nhất là ở lứa tuổi trẻ hiện nay ,  đó được gọi là xu hướng </a:t>
            </a:r>
            <a:r>
              <a:rPr lang="en-US" sz="2800" b="1">
                <a:latin typeface="Times New Roman" pitchFamily="18" charset="0"/>
                <a:ea typeface="Calibri" pitchFamily="34" charset="0"/>
                <a:cs typeface="Times New Roman" pitchFamily="18" charset="0"/>
              </a:rPr>
              <a:t>“ly hôn xanh</a:t>
            </a:r>
            <a:r>
              <a:rPr lang="en-US" sz="2800" b="1" smtClean="0">
                <a:latin typeface="Times New Roman" pitchFamily="18" charset="0"/>
                <a:ea typeface="Calibri" pitchFamily="34" charset="0"/>
                <a:cs typeface="Times New Roman" pitchFamily="18" charset="0"/>
              </a:rPr>
              <a:t>”</a:t>
            </a:r>
            <a:r>
              <a:rPr lang="en-US" sz="2800" smtClean="0">
                <a:latin typeface="Times New Roman" pitchFamily="18" charset="0"/>
                <a:ea typeface="Calibri" pitchFamily="34" charset="0"/>
                <a:cs typeface="Times New Roman" pitchFamily="18" charset="0"/>
              </a:rPr>
              <a:t>.</a:t>
            </a:r>
            <a:endParaRPr lang="en-US"/>
          </a:p>
        </p:txBody>
      </p:sp>
      <p:pic>
        <p:nvPicPr>
          <p:cNvPr id="4" name="Picture 3" descr="E:\pii\xhh\images (9).jpg"/>
          <p:cNvPicPr>
            <a:picLocks noChangeAspect="1" noChangeArrowheads="1"/>
          </p:cNvPicPr>
          <p:nvPr/>
        </p:nvPicPr>
        <p:blipFill>
          <a:blip r:embed="rId2"/>
          <a:srcRect/>
          <a:stretch>
            <a:fillRect/>
          </a:stretch>
        </p:blipFill>
        <p:spPr bwMode="auto">
          <a:xfrm>
            <a:off x="1676400" y="3124200"/>
            <a:ext cx="5715000" cy="3581400"/>
          </a:xfrm>
          <a:prstGeom prst="rect">
            <a:avLst/>
          </a:prstGeom>
          <a:noFill/>
        </p:spPr>
      </p:pic>
    </p:spTree>
    <p:extLst>
      <p:ext uri="{BB962C8B-B14F-4D97-AF65-F5344CB8AC3E}">
        <p14:creationId xmlns:p14="http://schemas.microsoft.com/office/powerpoint/2010/main" val="27525779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ight Arrow 3"/>
          <p:cNvSpPr/>
          <p:nvPr/>
        </p:nvSpPr>
        <p:spPr>
          <a:xfrm>
            <a:off x="304800" y="5029200"/>
            <a:ext cx="978408" cy="484632"/>
          </a:xfrm>
          <a:prstGeom prst="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4"/>
          <p:cNvSpPr>
            <a:spLocks noGrp="1"/>
          </p:cNvSpPr>
          <p:nvPr>
            <p:ph idx="1"/>
          </p:nvPr>
        </p:nvSpPr>
        <p:spPr>
          <a:xfrm>
            <a:off x="1524000" y="4343400"/>
            <a:ext cx="7086600" cy="2209800"/>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just" fontAlgn="base">
              <a:spcBef>
                <a:spcPct val="0"/>
              </a:spcBef>
              <a:spcAft>
                <a:spcPct val="0"/>
              </a:spcAft>
              <a:buFont typeface="Wingdings" pitchFamily="2" charset="2"/>
              <a:buChar char="v"/>
              <a:tabLst>
                <a:tab pos="2314575" algn="l"/>
              </a:tabLst>
            </a:pP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Tình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trạng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ly</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hôn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trong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gia</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đình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trẻ</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đang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ở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mức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báo</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Nguyên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nhân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chủ</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yếu</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do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tình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trạng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en-US"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yêu</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nhanh</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cưới</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vội</a:t>
            </a:r>
            <a:r>
              <a:rPr kumimoji="0" lang="en-US"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en-US" sz="24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của</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cặp</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đôi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trẻ</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tuổi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Chính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vì</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yêu</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nhanh</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cưới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vội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nên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họ</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vẫn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chưa</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tìm</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hiểu</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kỹ</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về</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nhau</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cũng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như</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kỹ</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năng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trước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bước</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vào</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đời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sống</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hôn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nhân</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lang="en-US" sz="2400" dirty="0"/>
          </a:p>
        </p:txBody>
      </p:sp>
      <p:pic>
        <p:nvPicPr>
          <p:cNvPr id="18434" name="Picture 2" descr="E:\pii\xhh\tải xuống (3).jpg"/>
          <p:cNvPicPr>
            <a:picLocks noChangeAspect="1" noChangeArrowheads="1"/>
          </p:cNvPicPr>
          <p:nvPr/>
        </p:nvPicPr>
        <p:blipFill>
          <a:blip r:embed="rId2"/>
          <a:srcRect/>
          <a:stretch>
            <a:fillRect/>
          </a:stretch>
        </p:blipFill>
        <p:spPr bwMode="auto">
          <a:xfrm>
            <a:off x="2088356" y="1370351"/>
            <a:ext cx="4967287" cy="2981325"/>
          </a:xfrm>
          <a:prstGeom prst="rect">
            <a:avLst/>
          </a:prstGeom>
          <a:noFill/>
        </p:spPr>
      </p:pic>
      <p:sp>
        <p:nvSpPr>
          <p:cNvPr id="3" name="TextBox 2"/>
          <p:cNvSpPr txBox="1"/>
          <p:nvPr/>
        </p:nvSpPr>
        <p:spPr>
          <a:xfrm>
            <a:off x="0" y="785576"/>
            <a:ext cx="9144000" cy="584775"/>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j-l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j-lt"/>
            </a:endParaRPr>
          </a:p>
        </p:txBody>
      </p:sp>
    </p:spTree>
    <p:extLst>
      <p:ext uri="{BB962C8B-B14F-4D97-AF65-F5344CB8AC3E}">
        <p14:creationId xmlns:p14="http://schemas.microsoft.com/office/powerpoint/2010/main" val="213275094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hevron 4"/>
          <p:cNvSpPr/>
          <p:nvPr/>
        </p:nvSpPr>
        <p:spPr>
          <a:xfrm>
            <a:off x="1143000" y="2362200"/>
            <a:ext cx="304800" cy="685800"/>
          </a:xfrm>
          <a:prstGeom prst="chevron">
            <a:avLst>
              <a:gd name="adj" fmla="val 4890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Chevron 5"/>
          <p:cNvSpPr/>
          <p:nvPr/>
        </p:nvSpPr>
        <p:spPr>
          <a:xfrm>
            <a:off x="914400" y="2286000"/>
            <a:ext cx="304800" cy="762000"/>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Oval 7"/>
          <p:cNvSpPr/>
          <p:nvPr/>
        </p:nvSpPr>
        <p:spPr>
          <a:xfrm>
            <a:off x="1905000" y="1447800"/>
            <a:ext cx="5181600" cy="2286000"/>
          </a:xfrm>
          <a:prstGeom prst="ellipse">
            <a:avLst/>
          </a:prstGeom>
          <a:solidFill>
            <a:schemeClr val="accent5">
              <a:lumMod val="20000"/>
              <a:lumOff val="8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tabLst>
                <a:tab pos="2314575" algn="l"/>
              </a:tabLst>
            </a:pP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Khi</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xảy</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ra</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mâu</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thuẫn</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họ</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không</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biết</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cách</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xử</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lý</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giải</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quyết</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dẫn</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đến</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bạo</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lực</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gia</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đình</a:t>
            </a:r>
            <a:r>
              <a:rPr kumimoji="0" lang="en-US" sz="2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hôn</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nhân</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đổ</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b="1" i="0"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vỡ</a:t>
            </a:r>
            <a:r>
              <a:rPr kumimoji="0" lang="en-US" sz="2200" b="1" i="0"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điều</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tất</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2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nhiên</a:t>
            </a:r>
            <a:r>
              <a:rPr kumimoji="0" lang="en-US" sz="22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20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9458" name="Picture 2" descr="E:\pii\xhh\images472886_ly_hon_1.jpg"/>
          <p:cNvPicPr>
            <a:picLocks noChangeAspect="1" noChangeArrowheads="1"/>
          </p:cNvPicPr>
          <p:nvPr/>
        </p:nvPicPr>
        <p:blipFill>
          <a:blip r:embed="rId2"/>
          <a:srcRect/>
          <a:stretch>
            <a:fillRect/>
          </a:stretch>
        </p:blipFill>
        <p:spPr bwMode="auto">
          <a:xfrm>
            <a:off x="5181600" y="3962400"/>
            <a:ext cx="2971800" cy="2895600"/>
          </a:xfrm>
          <a:prstGeom prst="rect">
            <a:avLst/>
          </a:prstGeom>
          <a:noFill/>
        </p:spPr>
      </p:pic>
      <p:pic>
        <p:nvPicPr>
          <p:cNvPr id="19459" name="Picture 3" descr="E:\pii\xhh\images (10).jpg"/>
          <p:cNvPicPr>
            <a:picLocks noChangeAspect="1" noChangeArrowheads="1"/>
          </p:cNvPicPr>
          <p:nvPr/>
        </p:nvPicPr>
        <p:blipFill>
          <a:blip r:embed="rId3"/>
          <a:srcRect/>
          <a:stretch>
            <a:fillRect/>
          </a:stretch>
        </p:blipFill>
        <p:spPr bwMode="auto">
          <a:xfrm>
            <a:off x="457200" y="3810000"/>
            <a:ext cx="3200400" cy="2895600"/>
          </a:xfrm>
          <a:prstGeom prst="rect">
            <a:avLst/>
          </a:prstGeom>
          <a:noFill/>
        </p:spPr>
      </p:pic>
      <p:sp>
        <p:nvSpPr>
          <p:cNvPr id="2" name="Title 1"/>
          <p:cNvSpPr>
            <a:spLocks noGrp="1"/>
          </p:cNvSpPr>
          <p:nvPr>
            <p:ph type="title"/>
          </p:nvPr>
        </p:nvSpPr>
        <p:spPr>
          <a:xfrm>
            <a:off x="457200" y="0"/>
            <a:ext cx="8229600" cy="1295400"/>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21968755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loud Callout 13"/>
          <p:cNvSpPr/>
          <p:nvPr/>
        </p:nvSpPr>
        <p:spPr>
          <a:xfrm>
            <a:off x="1143000" y="1752600"/>
            <a:ext cx="2438400" cy="1295400"/>
          </a:xfrm>
          <a:prstGeom prst="cloudCallout">
            <a:avLst>
              <a:gd name="adj1" fmla="val 30928"/>
              <a:gd name="adj2" fmla="val 128117"/>
            </a:avLst>
          </a:prstGeom>
          <a:solidFill>
            <a:schemeClr val="accent6">
              <a:lumMod val="20000"/>
              <a:lumOff val="8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Không</a:t>
            </a:r>
            <a:r>
              <a:rPr lang="en-US" sz="2400" b="1" dirty="0" smtClean="0">
                <a:solidFill>
                  <a:schemeClr val="tx1"/>
                </a:solidFill>
              </a:rPr>
              <a:t> </a:t>
            </a:r>
            <a:r>
              <a:rPr lang="en-US" sz="2400" b="1" dirty="0" err="1" smtClean="0">
                <a:solidFill>
                  <a:schemeClr val="tx1"/>
                </a:solidFill>
              </a:rPr>
              <a:t>quan</a:t>
            </a:r>
            <a:r>
              <a:rPr lang="en-US" sz="2400" b="1" dirty="0" smtClean="0">
                <a:solidFill>
                  <a:schemeClr val="tx1"/>
                </a:solidFill>
              </a:rPr>
              <a:t> </a:t>
            </a:r>
            <a:r>
              <a:rPr lang="en-US" sz="2400" b="1" dirty="0" err="1" smtClean="0">
                <a:solidFill>
                  <a:schemeClr val="tx1"/>
                </a:solidFill>
              </a:rPr>
              <a:t>tâm</a:t>
            </a:r>
            <a:endParaRPr lang="en-US" sz="2400" b="1" dirty="0" smtClean="0">
              <a:solidFill>
                <a:schemeClr val="tx1"/>
              </a:solidFill>
            </a:endParaRPr>
          </a:p>
          <a:p>
            <a:pPr algn="ctr"/>
            <a:endParaRPr lang="en-US" dirty="0"/>
          </a:p>
        </p:txBody>
      </p:sp>
      <p:sp>
        <p:nvSpPr>
          <p:cNvPr id="15" name="Cloud Callout 14"/>
          <p:cNvSpPr/>
          <p:nvPr/>
        </p:nvSpPr>
        <p:spPr>
          <a:xfrm>
            <a:off x="6172200" y="1752600"/>
            <a:ext cx="2057400" cy="1600200"/>
          </a:xfrm>
          <a:prstGeom prst="cloudCallout">
            <a:avLst>
              <a:gd name="adj1" fmla="val -102210"/>
              <a:gd name="adj2" fmla="val 85628"/>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smtClean="0">
                <a:solidFill>
                  <a:schemeClr val="tx1"/>
                </a:solidFill>
              </a:rPr>
              <a:t>Phải</a:t>
            </a:r>
            <a:r>
              <a:rPr lang="en-US" sz="2000" b="1" dirty="0" smtClean="0">
                <a:solidFill>
                  <a:schemeClr val="tx1"/>
                </a:solidFill>
              </a:rPr>
              <a:t> </a:t>
            </a:r>
            <a:r>
              <a:rPr lang="en-US" sz="2000" b="1" dirty="0" err="1" smtClean="0">
                <a:solidFill>
                  <a:schemeClr val="tx1"/>
                </a:solidFill>
              </a:rPr>
              <a:t>cung</a:t>
            </a:r>
            <a:r>
              <a:rPr lang="en-US" sz="2000" b="1" dirty="0" smtClean="0">
                <a:solidFill>
                  <a:schemeClr val="tx1"/>
                </a:solidFill>
              </a:rPr>
              <a:t> </a:t>
            </a:r>
            <a:r>
              <a:rPr lang="en-US" sz="2000" b="1" dirty="0" err="1" smtClean="0">
                <a:solidFill>
                  <a:schemeClr val="tx1"/>
                </a:solidFill>
              </a:rPr>
              <a:t>phụng</a:t>
            </a:r>
            <a:r>
              <a:rPr lang="en-US" sz="2000" b="1" dirty="0" smtClean="0">
                <a:solidFill>
                  <a:schemeClr val="tx1"/>
                </a:solidFill>
              </a:rPr>
              <a:t> </a:t>
            </a:r>
            <a:r>
              <a:rPr lang="en-US" sz="2000" b="1" dirty="0" err="1" smtClean="0">
                <a:solidFill>
                  <a:schemeClr val="tx1"/>
                </a:solidFill>
              </a:rPr>
              <a:t>đủ</a:t>
            </a:r>
            <a:r>
              <a:rPr lang="en-US" sz="2000" b="1" dirty="0" smtClean="0">
                <a:solidFill>
                  <a:schemeClr val="tx1"/>
                </a:solidFill>
              </a:rPr>
              <a:t> </a:t>
            </a:r>
            <a:r>
              <a:rPr lang="en-US" sz="2000" b="1" dirty="0" err="1" smtClean="0">
                <a:solidFill>
                  <a:schemeClr val="tx1"/>
                </a:solidFill>
              </a:rPr>
              <a:t>thứ</a:t>
            </a:r>
            <a:endParaRPr lang="en-US" sz="2000" b="1" dirty="0" smtClean="0">
              <a:solidFill>
                <a:schemeClr val="tx1"/>
              </a:solidFill>
            </a:endParaRPr>
          </a:p>
          <a:p>
            <a:pPr algn="ctr"/>
            <a:endParaRPr lang="en-US" dirty="0"/>
          </a:p>
        </p:txBody>
      </p:sp>
      <p:sp>
        <p:nvSpPr>
          <p:cNvPr id="16" name="Cloud Callout 15"/>
          <p:cNvSpPr/>
          <p:nvPr/>
        </p:nvSpPr>
        <p:spPr>
          <a:xfrm>
            <a:off x="3657600" y="1371600"/>
            <a:ext cx="2286000" cy="1371600"/>
          </a:xfrm>
          <a:prstGeom prst="cloudCallout">
            <a:avLst>
              <a:gd name="adj1" fmla="val -37734"/>
              <a:gd name="adj2" fmla="val 138556"/>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Thiếu</a:t>
            </a:r>
            <a:r>
              <a:rPr lang="en-US" sz="2400" b="1" dirty="0" smtClean="0">
                <a:solidFill>
                  <a:schemeClr val="tx1"/>
                </a:solidFill>
              </a:rPr>
              <a:t> </a:t>
            </a:r>
            <a:r>
              <a:rPr lang="en-US" sz="2400" b="1" dirty="0" err="1" smtClean="0">
                <a:solidFill>
                  <a:schemeClr val="tx1"/>
                </a:solidFill>
              </a:rPr>
              <a:t>thông</a:t>
            </a:r>
            <a:r>
              <a:rPr lang="en-US" sz="2400" b="1" dirty="0" smtClean="0">
                <a:solidFill>
                  <a:schemeClr val="tx1"/>
                </a:solidFill>
              </a:rPr>
              <a:t> </a:t>
            </a:r>
            <a:r>
              <a:rPr lang="en-US" sz="2400" b="1" dirty="0" err="1" smtClean="0">
                <a:solidFill>
                  <a:schemeClr val="tx1"/>
                </a:solidFill>
              </a:rPr>
              <a:t>cảm</a:t>
            </a:r>
            <a:endParaRPr lang="en-US" sz="2400" b="1" dirty="0">
              <a:solidFill>
                <a:schemeClr val="tx1"/>
              </a:solidFill>
            </a:endParaRPr>
          </a:p>
        </p:txBody>
      </p:sp>
      <p:pic>
        <p:nvPicPr>
          <p:cNvPr id="17412" name="Picture 4" descr="E:\pii\xhh\tải xuống (10).jpg"/>
          <p:cNvPicPr>
            <a:picLocks noChangeAspect="1" noChangeArrowheads="1"/>
          </p:cNvPicPr>
          <p:nvPr/>
        </p:nvPicPr>
        <p:blipFill>
          <a:blip/>
          <a:srcRect/>
          <a:stretch>
            <a:fillRect/>
          </a:stretch>
        </p:blipFill>
        <p:spPr bwMode="auto">
          <a:xfrm>
            <a:off x="762000" y="4267200"/>
            <a:ext cx="2857500" cy="1600200"/>
          </a:xfrm>
          <a:prstGeom prst="rect">
            <a:avLst/>
          </a:prstGeom>
          <a:noFill/>
        </p:spPr>
      </p:pic>
      <p:pic>
        <p:nvPicPr>
          <p:cNvPr id="17413" name="Picture 5" descr="E:\pii\xhh\images (16).jpg"/>
          <p:cNvPicPr>
            <a:picLocks noChangeAspect="1" noChangeArrowheads="1"/>
          </p:cNvPicPr>
          <p:nvPr/>
        </p:nvPicPr>
        <p:blipFill>
          <a:blip r:embed="rId2"/>
          <a:srcRect/>
          <a:stretch>
            <a:fillRect/>
          </a:stretch>
        </p:blipFill>
        <p:spPr bwMode="auto">
          <a:xfrm>
            <a:off x="4114800" y="4267200"/>
            <a:ext cx="2362200" cy="1676400"/>
          </a:xfrm>
          <a:prstGeom prst="rect">
            <a:avLst/>
          </a:prstGeom>
          <a:noFill/>
        </p:spPr>
      </p:pic>
      <p:sp>
        <p:nvSpPr>
          <p:cNvPr id="2" name="TextBox 1"/>
          <p:cNvSpPr txBox="1"/>
          <p:nvPr/>
        </p:nvSpPr>
        <p:spPr>
          <a:xfrm>
            <a:off x="0" y="685800"/>
            <a:ext cx="9144000" cy="584775"/>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38100" dist="38100" dir="2700000" algn="tl">
                    <a:srgbClr val="000000">
                      <a:alpha val="43137"/>
                    </a:srgbClr>
                  </a:outerShdw>
                  <a:reflection blurRad="10000" stA="55000" endPos="48000" dist="500" dir="5400000" sy="-100000" algn="bl" rotWithShape="0"/>
                </a:effectLst>
                <a:latin typeface="+mj-lt"/>
              </a:rPr>
              <a:t>Xu thế ly hôn hiện nay</a:t>
            </a:r>
            <a:endParaRPr lang="en-US" sz="3200" b="1" cap="all">
              <a:ln/>
              <a:solidFill>
                <a:schemeClr val="accent1"/>
              </a:solidFill>
              <a:effectLst>
                <a:outerShdw blurRad="38100" dist="38100" dir="2700000" algn="tl">
                  <a:srgbClr val="000000">
                    <a:alpha val="43137"/>
                  </a:srgbClr>
                </a:outerShdw>
                <a:reflection blurRad="10000" stA="55000" endPos="48000" dist="500" dir="5400000" sy="-100000" algn="bl" rotWithShape="0"/>
              </a:effectLst>
              <a:latin typeface="+mj-lt"/>
            </a:endParaRPr>
          </a:p>
        </p:txBody>
      </p:sp>
    </p:spTree>
    <p:extLst>
      <p:ext uri="{BB962C8B-B14F-4D97-AF65-F5344CB8AC3E}">
        <p14:creationId xmlns:p14="http://schemas.microsoft.com/office/powerpoint/2010/main" val="1982623156"/>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itchFamily="2" charset="2"/>
              <a:buChar char="v"/>
            </a:pP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Về</a:t>
            </a:r>
            <a:r>
              <a:rPr lang="en-US" sz="3600"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kinh</a:t>
            </a:r>
            <a:r>
              <a:rPr lang="en-US" sz="3600"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tế</a:t>
            </a:r>
            <a:r>
              <a:rPr lang="en-US" sz="3600" dirty="0" smtClean="0">
                <a:latin typeface="Times New Roman" pitchFamily="18" charset="0"/>
                <a:cs typeface="Times New Roman" pitchFamily="18" charset="0"/>
              </a:rPr>
              <a:t>: </a:t>
            </a:r>
          </a:p>
          <a:p>
            <a:pPr>
              <a:buFont typeface="Wingdings" pitchFamily="2" charset="2"/>
              <a:buChar char="v"/>
            </a:pPr>
            <a:endParaRPr lang="en-US" dirty="0"/>
          </a:p>
          <a:p>
            <a:pPr>
              <a:buFont typeface="Wingdings" pitchFamily="2" charset="2"/>
              <a:buChar char="v"/>
            </a:pPr>
            <a:endParaRPr lang="en-US" dirty="0" smtClean="0"/>
          </a:p>
          <a:p>
            <a:pPr>
              <a:buFont typeface="Wingdings" pitchFamily="2" charset="2"/>
              <a:buChar char="v"/>
            </a:pP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Sự</a:t>
            </a:r>
            <a:r>
              <a:rPr lang="en-US" sz="3600"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buồn</a:t>
            </a:r>
            <a:r>
              <a:rPr lang="en-US" sz="3600" u="sng"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3600" u="sng" dirty="0" err="1" smtClean="0">
                <a:effectLst>
                  <a:outerShdw blurRad="38100" dist="38100" dir="2700000" algn="tl">
                    <a:srgbClr val="000000">
                      <a:alpha val="43137"/>
                    </a:srgbClr>
                  </a:outerShdw>
                </a:effectLst>
                <a:latin typeface="Times New Roman" pitchFamily="18" charset="0"/>
                <a:cs typeface="Times New Roman" pitchFamily="18" charset="0"/>
              </a:rPr>
              <a:t>bực</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5" name="Rounded Rectangular Callout 4"/>
          <p:cNvSpPr/>
          <p:nvPr/>
        </p:nvSpPr>
        <p:spPr>
          <a:xfrm>
            <a:off x="3718810" y="1714500"/>
            <a:ext cx="1524000" cy="1143000"/>
          </a:xfrm>
          <a:prstGeom prst="wedgeRoundRectCallout">
            <a:avLst/>
          </a:prstGeom>
          <a:solidFill>
            <a:srgbClr val="E3E32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Chồng</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làm</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ăn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thất</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bại</a:t>
            </a:r>
            <a:endParaRPr lang="en-US" sz="2400" b="1" dirty="0">
              <a:solidFill>
                <a:schemeClr val="tx1"/>
              </a:solidFill>
              <a:latin typeface="Times New Roman" pitchFamily="18" charset="0"/>
              <a:cs typeface="Times New Roman" pitchFamily="18" charset="0"/>
            </a:endParaRPr>
          </a:p>
        </p:txBody>
      </p:sp>
      <p:sp>
        <p:nvSpPr>
          <p:cNvPr id="6" name="Rounded Rectangular Callout 5"/>
          <p:cNvSpPr/>
          <p:nvPr/>
        </p:nvSpPr>
        <p:spPr>
          <a:xfrm>
            <a:off x="6705600" y="1828800"/>
            <a:ext cx="1371600" cy="914400"/>
          </a:xfrm>
          <a:prstGeom prst="wedgeRoundRectCallout">
            <a:avLst/>
          </a:prstGeom>
          <a:solidFill>
            <a:srgbClr val="BDE72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Vợ</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cằn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nhằn</a:t>
            </a:r>
            <a:endParaRPr lang="en-US" sz="2400" b="1" dirty="0">
              <a:solidFill>
                <a:schemeClr val="tx1"/>
              </a:solidFill>
              <a:latin typeface="Times New Roman" pitchFamily="18" charset="0"/>
              <a:cs typeface="Times New Roman" pitchFamily="18" charset="0"/>
            </a:endParaRPr>
          </a:p>
        </p:txBody>
      </p:sp>
      <p:sp>
        <p:nvSpPr>
          <p:cNvPr id="7" name="Right Arrow 6"/>
          <p:cNvSpPr/>
          <p:nvPr/>
        </p:nvSpPr>
        <p:spPr>
          <a:xfrm>
            <a:off x="5853034" y="2126105"/>
            <a:ext cx="4572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3718810" y="3276600"/>
            <a:ext cx="1524000" cy="1447800"/>
          </a:xfrm>
          <a:prstGeom prst="wedgeRoundRectCallout">
            <a:avLst/>
          </a:prstGeom>
          <a:solidFill>
            <a:srgbClr val="E5CE2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Tìm</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đến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môi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trườn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ngoài</a:t>
            </a:r>
            <a:endParaRPr lang="en-US" sz="2400" b="1" dirty="0">
              <a:solidFill>
                <a:schemeClr val="tx1"/>
              </a:solidFill>
              <a:latin typeface="Times New Roman" pitchFamily="18" charset="0"/>
              <a:cs typeface="Times New Roman" pitchFamily="18" charset="0"/>
            </a:endParaRPr>
          </a:p>
        </p:txBody>
      </p:sp>
      <p:sp>
        <p:nvSpPr>
          <p:cNvPr id="9" name="Rounded Rectangular Callout 8"/>
          <p:cNvSpPr/>
          <p:nvPr/>
        </p:nvSpPr>
        <p:spPr>
          <a:xfrm>
            <a:off x="6669374" y="3048000"/>
            <a:ext cx="1447800" cy="1524000"/>
          </a:xfrm>
          <a:prstGeom prst="wedgeRoundRectCallout">
            <a:avLst/>
          </a:prstGeom>
          <a:solidFill>
            <a:srgbClr val="BDE72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Ngoại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tình</a:t>
            </a:r>
            <a:endParaRPr lang="en-US" sz="2400" b="1" dirty="0">
              <a:solidFill>
                <a:schemeClr val="tx1"/>
              </a:solidFill>
              <a:latin typeface="Times New Roman" pitchFamily="18" charset="0"/>
              <a:cs typeface="Times New Roman" pitchFamily="18" charset="0"/>
            </a:endParaRPr>
          </a:p>
        </p:txBody>
      </p:sp>
      <p:sp>
        <p:nvSpPr>
          <p:cNvPr id="10" name="Right Arrow 9"/>
          <p:cNvSpPr/>
          <p:nvPr/>
        </p:nvSpPr>
        <p:spPr>
          <a:xfrm>
            <a:off x="5853034" y="3778146"/>
            <a:ext cx="4572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51867407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0200" y="1999938"/>
            <a:ext cx="6172200" cy="3505200"/>
          </a:xfrm>
        </p:spPr>
        <p:txBody>
          <a:bodyPr>
            <a:normAutofit/>
          </a:bodyPr>
          <a:lstStyle/>
          <a:p>
            <a:pPr>
              <a:buFont typeface="Wingdings" pitchFamily="2" charset="2"/>
              <a:buChar char="v"/>
            </a:pPr>
            <a:r>
              <a:rPr lang="en-US" sz="2800" dirty="0"/>
              <a:t>Theo </a:t>
            </a:r>
            <a:r>
              <a:rPr lang="en-US" sz="2800" dirty="0" err="1"/>
              <a:t>các</a:t>
            </a:r>
            <a:r>
              <a:rPr lang="en-US" sz="2800" dirty="0"/>
              <a:t> con </a:t>
            </a:r>
            <a:r>
              <a:rPr lang="en-US" sz="2800" dirty="0" err="1"/>
              <a:t>số</a:t>
            </a:r>
            <a:r>
              <a:rPr lang="en-US" sz="2800" dirty="0"/>
              <a:t> </a:t>
            </a:r>
            <a:r>
              <a:rPr lang="en-US" sz="2800" dirty="0" err="1"/>
              <a:t>thống</a:t>
            </a:r>
            <a:r>
              <a:rPr lang="en-US" sz="2800" dirty="0"/>
              <a:t> </a:t>
            </a:r>
            <a:r>
              <a:rPr lang="en-US" sz="2800" dirty="0" err="1"/>
              <a:t>kê</a:t>
            </a:r>
            <a:r>
              <a:rPr lang="en-US" sz="2800" dirty="0"/>
              <a:t> </a:t>
            </a:r>
            <a:r>
              <a:rPr lang="en-US" sz="2800" dirty="0" err="1"/>
              <a:t>được</a:t>
            </a:r>
            <a:r>
              <a:rPr lang="en-US" sz="2800" dirty="0"/>
              <a:t> </a:t>
            </a:r>
            <a:r>
              <a:rPr lang="en-US" sz="2800" dirty="0" err="1"/>
              <a:t>cho</a:t>
            </a:r>
            <a:r>
              <a:rPr lang="en-US" sz="2800" dirty="0"/>
              <a:t> </a:t>
            </a:r>
            <a:r>
              <a:rPr lang="en-US" sz="2800" dirty="0" err="1"/>
              <a:t>thấy</a:t>
            </a:r>
            <a:r>
              <a:rPr lang="en-US" sz="2800" dirty="0"/>
              <a:t>, </a:t>
            </a:r>
            <a:r>
              <a:rPr lang="en-US" sz="2800" dirty="0" err="1"/>
              <a:t>các</a:t>
            </a:r>
            <a:r>
              <a:rPr lang="en-US" sz="2800" dirty="0"/>
              <a:t> </a:t>
            </a:r>
            <a:r>
              <a:rPr lang="en-US" sz="2800" dirty="0" err="1"/>
              <a:t>vụ</a:t>
            </a:r>
            <a:r>
              <a:rPr lang="en-US" sz="2800" dirty="0"/>
              <a:t> </a:t>
            </a:r>
            <a:r>
              <a:rPr lang="en-US" sz="2800" dirty="0" err="1"/>
              <a:t>ly</a:t>
            </a:r>
            <a:r>
              <a:rPr lang="en-US" sz="2800" dirty="0"/>
              <a:t> </a:t>
            </a:r>
            <a:r>
              <a:rPr lang="en-US" sz="2800" dirty="0" err="1"/>
              <a:t>hôn</a:t>
            </a:r>
            <a:r>
              <a:rPr lang="en-US" sz="2800" dirty="0"/>
              <a:t> do </a:t>
            </a:r>
            <a:r>
              <a:rPr lang="en-US" sz="2800" dirty="0" err="1"/>
              <a:t>bạo</a:t>
            </a:r>
            <a:r>
              <a:rPr lang="en-US" sz="2800" dirty="0"/>
              <a:t> </a:t>
            </a:r>
            <a:r>
              <a:rPr lang="en-US" sz="2800" dirty="0" err="1"/>
              <a:t>lực</a:t>
            </a:r>
            <a:r>
              <a:rPr lang="en-US" sz="2800" dirty="0"/>
              <a:t> </a:t>
            </a:r>
            <a:r>
              <a:rPr lang="en-US" sz="2800" dirty="0" err="1"/>
              <a:t>gia</a:t>
            </a:r>
            <a:r>
              <a:rPr lang="en-US" sz="2800" dirty="0"/>
              <a:t> </a:t>
            </a:r>
            <a:r>
              <a:rPr lang="en-US" sz="2800" dirty="0" err="1"/>
              <a:t>đình</a:t>
            </a:r>
            <a:r>
              <a:rPr lang="en-US" sz="2800" dirty="0"/>
              <a:t> </a:t>
            </a:r>
            <a:r>
              <a:rPr lang="en-US" sz="2800" dirty="0" err="1"/>
              <a:t>chiếm</a:t>
            </a:r>
            <a:r>
              <a:rPr lang="en-US" sz="2800" dirty="0"/>
              <a:t> </a:t>
            </a:r>
            <a:r>
              <a:rPr lang="en-US" sz="2800" dirty="0">
                <a:solidFill>
                  <a:schemeClr val="accent2"/>
                </a:solidFill>
              </a:rPr>
              <a:t>53,1%, </a:t>
            </a:r>
            <a:r>
              <a:rPr lang="en-US" sz="2800" dirty="0" err="1"/>
              <a:t>cứ</a:t>
            </a:r>
            <a:r>
              <a:rPr lang="en-US" sz="2800" dirty="0"/>
              <a:t> 5 </a:t>
            </a:r>
            <a:r>
              <a:rPr lang="en-US" sz="2800" dirty="0" err="1"/>
              <a:t>gia</a:t>
            </a:r>
            <a:r>
              <a:rPr lang="en-US" sz="2800" dirty="0"/>
              <a:t> </a:t>
            </a:r>
            <a:r>
              <a:rPr lang="en-US" sz="2800" dirty="0" err="1"/>
              <a:t>đình</a:t>
            </a:r>
            <a:r>
              <a:rPr lang="en-US" sz="2800" dirty="0"/>
              <a:t> </a:t>
            </a:r>
            <a:r>
              <a:rPr lang="en-US" sz="2800" dirty="0" err="1"/>
              <a:t>thì</a:t>
            </a:r>
            <a:r>
              <a:rPr lang="en-US" sz="2800" dirty="0"/>
              <a:t> </a:t>
            </a:r>
            <a:r>
              <a:rPr lang="en-US" sz="2800" dirty="0" err="1"/>
              <a:t>có</a:t>
            </a:r>
            <a:r>
              <a:rPr lang="en-US" sz="2800" dirty="0"/>
              <a:t> 1 </a:t>
            </a:r>
            <a:r>
              <a:rPr lang="en-US" sz="2800" dirty="0" err="1"/>
              <a:t>cặp</a:t>
            </a:r>
            <a:r>
              <a:rPr lang="en-US" sz="2800" dirty="0"/>
              <a:t> </a:t>
            </a:r>
            <a:r>
              <a:rPr lang="en-US" sz="2800" dirty="0" err="1"/>
              <a:t>vợ</a:t>
            </a:r>
            <a:r>
              <a:rPr lang="en-US" sz="2800" dirty="0"/>
              <a:t> </a:t>
            </a:r>
            <a:r>
              <a:rPr lang="en-US" sz="2800" dirty="0" err="1"/>
              <a:t>chồng</a:t>
            </a:r>
            <a:r>
              <a:rPr lang="en-US" sz="2800" dirty="0"/>
              <a:t> </a:t>
            </a:r>
            <a:r>
              <a:rPr lang="en-US" sz="2800" dirty="0" err="1"/>
              <a:t>có</a:t>
            </a:r>
            <a:r>
              <a:rPr lang="en-US" sz="2800" dirty="0"/>
              <a:t> </a:t>
            </a:r>
            <a:r>
              <a:rPr lang="en-US" sz="2800" dirty="0" err="1"/>
              <a:t>bạo</a:t>
            </a:r>
            <a:r>
              <a:rPr lang="en-US" sz="2800" dirty="0"/>
              <a:t> </a:t>
            </a:r>
            <a:r>
              <a:rPr lang="en-US" sz="2800" dirty="0" err="1"/>
              <a:t>lực</a:t>
            </a:r>
            <a:r>
              <a:rPr lang="en-US" sz="2800" dirty="0"/>
              <a:t> </a:t>
            </a:r>
            <a:r>
              <a:rPr lang="en-US" sz="2800" dirty="0" err="1"/>
              <a:t>gia</a:t>
            </a:r>
            <a:r>
              <a:rPr lang="en-US" sz="2800" dirty="0"/>
              <a:t> </a:t>
            </a:r>
            <a:r>
              <a:rPr lang="en-US" sz="2800" dirty="0" err="1"/>
              <a:t>đình</a:t>
            </a:r>
            <a:r>
              <a:rPr lang="en-US" sz="2800" dirty="0"/>
              <a:t> </a:t>
            </a:r>
            <a:r>
              <a:rPr lang="en-US" sz="2800" dirty="0" err="1"/>
              <a:t>nghiêm</a:t>
            </a:r>
            <a:r>
              <a:rPr lang="en-US" sz="2800" dirty="0"/>
              <a:t> </a:t>
            </a:r>
            <a:r>
              <a:rPr lang="en-US" sz="2800" dirty="0" err="1"/>
              <a:t>trọng</a:t>
            </a:r>
            <a:r>
              <a:rPr lang="en-US" sz="2800" dirty="0"/>
              <a:t> </a:t>
            </a:r>
            <a:r>
              <a:rPr lang="en-US" sz="2800" dirty="0" err="1"/>
              <a:t>mà</a:t>
            </a:r>
            <a:r>
              <a:rPr lang="en-US" sz="2800" dirty="0"/>
              <a:t> </a:t>
            </a:r>
            <a:r>
              <a:rPr lang="en-US" sz="2800" dirty="0" err="1"/>
              <a:t>phần</a:t>
            </a:r>
            <a:r>
              <a:rPr lang="en-US" sz="2800" dirty="0"/>
              <a:t> </a:t>
            </a:r>
            <a:r>
              <a:rPr lang="en-US" sz="2800" dirty="0" err="1"/>
              <a:t>lớn</a:t>
            </a:r>
            <a:r>
              <a:rPr lang="en-US" sz="2800" dirty="0"/>
              <a:t> </a:t>
            </a:r>
            <a:r>
              <a:rPr lang="en-US" sz="2800" dirty="0" err="1"/>
              <a:t>trong</a:t>
            </a:r>
            <a:r>
              <a:rPr lang="en-US" sz="2800" dirty="0"/>
              <a:t> </a:t>
            </a:r>
            <a:r>
              <a:rPr lang="en-US" sz="2800" dirty="0" err="1"/>
              <a:t>số</a:t>
            </a:r>
            <a:r>
              <a:rPr lang="en-US" sz="2800" dirty="0"/>
              <a:t> </a:t>
            </a:r>
            <a:r>
              <a:rPr lang="en-US" sz="2800" dirty="0" err="1"/>
              <a:t>đó</a:t>
            </a:r>
            <a:r>
              <a:rPr lang="en-US" sz="2800" dirty="0"/>
              <a:t> </a:t>
            </a:r>
            <a:r>
              <a:rPr lang="en-US" sz="2800" b="1" dirty="0" err="1"/>
              <a:t>là</a:t>
            </a:r>
            <a:r>
              <a:rPr lang="en-US" sz="2800" b="1" dirty="0"/>
              <a:t> </a:t>
            </a:r>
            <a:r>
              <a:rPr lang="en-US" sz="2800" b="1" dirty="0" err="1"/>
              <a:t>phụ</a:t>
            </a:r>
            <a:r>
              <a:rPr lang="en-US" sz="2800" b="1" dirty="0"/>
              <a:t> </a:t>
            </a:r>
            <a:r>
              <a:rPr lang="en-US" sz="2800" b="1" dirty="0" err="1"/>
              <a:t>nữ</a:t>
            </a:r>
            <a:r>
              <a:rPr lang="en-US" sz="2800" b="1" dirty="0"/>
              <a:t> </a:t>
            </a:r>
            <a:r>
              <a:rPr lang="en-US" sz="2800" b="1" dirty="0" err="1"/>
              <a:t>bị</a:t>
            </a:r>
            <a:r>
              <a:rPr lang="en-US" sz="2800" b="1" dirty="0"/>
              <a:t> </a:t>
            </a:r>
            <a:r>
              <a:rPr lang="en-US" sz="2800" b="1" dirty="0" err="1"/>
              <a:t>chồng</a:t>
            </a:r>
            <a:r>
              <a:rPr lang="en-US" sz="2800" b="1" dirty="0"/>
              <a:t> </a:t>
            </a:r>
            <a:r>
              <a:rPr lang="en-US" sz="2800" b="1" dirty="0" err="1"/>
              <a:t>bạo</a:t>
            </a:r>
            <a:r>
              <a:rPr lang="en-US" sz="2800" b="1" dirty="0"/>
              <a:t> </a:t>
            </a:r>
            <a:r>
              <a:rPr lang="en-US" sz="2800" b="1" dirty="0" err="1"/>
              <a:t>hành</a:t>
            </a:r>
            <a:r>
              <a:rPr lang="en-US" sz="2800" b="1" dirty="0"/>
              <a:t>.</a:t>
            </a:r>
          </a:p>
          <a:p>
            <a:pPr>
              <a:buFont typeface="Wingdings" pitchFamily="2" charset="2"/>
              <a:buChar char="v"/>
            </a:pPr>
            <a:endParaRPr lang="en-US" sz="2800" b="1" dirty="0"/>
          </a:p>
        </p:txBody>
      </p:sp>
      <p:sp>
        <p:nvSpPr>
          <p:cNvPr id="6" name="Lightning Bolt 5"/>
          <p:cNvSpPr/>
          <p:nvPr/>
        </p:nvSpPr>
        <p:spPr>
          <a:xfrm>
            <a:off x="304800" y="1295400"/>
            <a:ext cx="1295400" cy="1371600"/>
          </a:xfrm>
          <a:prstGeom prst="lightningBolt">
            <a:avLst/>
          </a:prstGeom>
          <a:solidFill>
            <a:srgbClr val="FF000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482" name="Picture 2" descr="E:\pii\xhh\images (10).jpg"/>
          <p:cNvPicPr>
            <a:picLocks noChangeAspect="1" noChangeArrowheads="1"/>
          </p:cNvPicPr>
          <p:nvPr/>
        </p:nvPicPr>
        <p:blipFill>
          <a:blip r:embed="rId2"/>
          <a:srcRect/>
          <a:stretch>
            <a:fillRect/>
          </a:stretch>
        </p:blipFill>
        <p:spPr bwMode="auto">
          <a:xfrm>
            <a:off x="5867400" y="4648200"/>
            <a:ext cx="2933700" cy="2057400"/>
          </a:xfrm>
          <a:prstGeom prst="rect">
            <a:avLst/>
          </a:prstGeom>
          <a:noFill/>
        </p:spPr>
      </p:pic>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326448928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4876800"/>
          </a:xfrm>
        </p:spPr>
        <p:txBody>
          <a:bodyPr/>
          <a:lstStyle/>
          <a:p>
            <a:r>
              <a:rPr lang="en-US" dirty="0" err="1" smtClean="0"/>
              <a:t>Mặt</a:t>
            </a:r>
            <a:r>
              <a:rPr lang="en-US" dirty="0" smtClean="0"/>
              <a:t> </a:t>
            </a:r>
            <a:r>
              <a:rPr lang="en-US" dirty="0" err="1" smtClean="0"/>
              <a:t>khác</a:t>
            </a:r>
            <a:r>
              <a:rPr lang="en-US" dirty="0" smtClean="0"/>
              <a:t> , </a:t>
            </a:r>
            <a:r>
              <a:rPr lang="en-US" dirty="0" err="1" smtClean="0"/>
              <a:t>nguyên</a:t>
            </a:r>
            <a:r>
              <a:rPr lang="en-US" dirty="0" smtClean="0"/>
              <a:t> </a:t>
            </a:r>
            <a:r>
              <a:rPr lang="en-US" dirty="0" err="1" smtClean="0"/>
              <a:t>nhân</a:t>
            </a:r>
            <a:r>
              <a:rPr lang="en-US" dirty="0" smtClean="0"/>
              <a:t> </a:t>
            </a:r>
            <a:r>
              <a:rPr lang="en-US" dirty="0" err="1" smtClean="0"/>
              <a:t>sau</a:t>
            </a:r>
            <a:r>
              <a:rPr lang="en-US" dirty="0" smtClean="0"/>
              <a:t> </a:t>
            </a:r>
            <a:r>
              <a:rPr lang="en-US" dirty="0" err="1" smtClean="0"/>
              <a:t>cũng</a:t>
            </a:r>
            <a:r>
              <a:rPr lang="en-US" dirty="0" smtClean="0"/>
              <a:t> </a:t>
            </a:r>
            <a:r>
              <a:rPr lang="en-US" dirty="0" err="1" smtClean="0"/>
              <a:t>có</a:t>
            </a:r>
            <a:r>
              <a:rPr lang="en-US" dirty="0" smtClean="0"/>
              <a:t> </a:t>
            </a:r>
            <a:r>
              <a:rPr lang="en-US" dirty="0" err="1" smtClean="0"/>
              <a:t>ảnh</a:t>
            </a:r>
            <a:r>
              <a:rPr lang="en-US" dirty="0" smtClean="0"/>
              <a:t> </a:t>
            </a:r>
            <a:r>
              <a:rPr lang="en-US" dirty="0" err="1" smtClean="0"/>
              <a:t>hưởng</a:t>
            </a:r>
            <a:r>
              <a:rPr lang="en-US" dirty="0" smtClean="0"/>
              <a:t> </a:t>
            </a:r>
            <a:r>
              <a:rPr lang="en-US" dirty="0" err="1" smtClean="0"/>
              <a:t>rất</a:t>
            </a:r>
            <a:r>
              <a:rPr lang="en-US" dirty="0" smtClean="0"/>
              <a:t> </a:t>
            </a:r>
            <a:r>
              <a:rPr lang="en-US" dirty="0" err="1" smtClean="0"/>
              <a:t>lớn</a:t>
            </a:r>
            <a:r>
              <a:rPr lang="en-US" dirty="0" smtClean="0"/>
              <a:t> </a:t>
            </a:r>
            <a:r>
              <a:rPr lang="en-US" dirty="0" err="1" smtClean="0"/>
              <a:t>đến</a:t>
            </a:r>
            <a:r>
              <a:rPr lang="en-US" dirty="0" smtClean="0"/>
              <a:t> </a:t>
            </a:r>
            <a:r>
              <a:rPr lang="en-US" dirty="0" err="1" smtClean="0"/>
              <a:t>vấn</a:t>
            </a:r>
            <a:r>
              <a:rPr lang="en-US" dirty="0" smtClean="0"/>
              <a:t> </a:t>
            </a:r>
            <a:r>
              <a:rPr lang="en-US" dirty="0" err="1" smtClean="0"/>
              <a:t>đề</a:t>
            </a:r>
            <a:r>
              <a:rPr lang="en-US" dirty="0" smtClean="0"/>
              <a:t> </a:t>
            </a:r>
            <a:r>
              <a:rPr lang="en-US" dirty="0" err="1" smtClean="0"/>
              <a:t>li</a:t>
            </a:r>
            <a:r>
              <a:rPr lang="en-US" dirty="0" smtClean="0"/>
              <a:t> </a:t>
            </a:r>
            <a:r>
              <a:rPr lang="en-US" dirty="0" err="1" smtClean="0"/>
              <a:t>hôn</a:t>
            </a:r>
            <a:r>
              <a:rPr lang="en-US" dirty="0" smtClean="0"/>
              <a:t>:</a:t>
            </a:r>
          </a:p>
          <a:p>
            <a:endParaRPr lang="en-US" dirty="0" smtClean="0"/>
          </a:p>
          <a:p>
            <a:endParaRPr lang="en-US" dirty="0"/>
          </a:p>
        </p:txBody>
      </p:sp>
      <p:sp>
        <p:nvSpPr>
          <p:cNvPr id="6" name="Explosion 2 5"/>
          <p:cNvSpPr/>
          <p:nvPr/>
        </p:nvSpPr>
        <p:spPr>
          <a:xfrm>
            <a:off x="1528762" y="2209799"/>
            <a:ext cx="2667000" cy="2318479"/>
          </a:xfrm>
          <a:prstGeom prst="irregularSeal2">
            <a:avLst/>
          </a:prstGeom>
          <a:solidFill>
            <a:srgbClr val="0EB4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Lấy</a:t>
            </a:r>
            <a:r>
              <a:rPr lang="en-US" sz="2400" b="1" dirty="0" smtClean="0">
                <a:solidFill>
                  <a:schemeClr val="tx1"/>
                </a:solidFill>
              </a:rPr>
              <a:t> </a:t>
            </a:r>
            <a:r>
              <a:rPr lang="en-US" sz="2400" b="1" dirty="0" err="1" smtClean="0">
                <a:solidFill>
                  <a:schemeClr val="tx1"/>
                </a:solidFill>
              </a:rPr>
              <a:t>chồng</a:t>
            </a:r>
            <a:r>
              <a:rPr lang="en-US" sz="2400" b="1" dirty="0" smtClean="0">
                <a:solidFill>
                  <a:schemeClr val="tx1"/>
                </a:solidFill>
              </a:rPr>
              <a:t> </a:t>
            </a:r>
            <a:r>
              <a:rPr lang="en-US" sz="2400" b="1" dirty="0" err="1" smtClean="0">
                <a:solidFill>
                  <a:schemeClr val="tx1"/>
                </a:solidFill>
              </a:rPr>
              <a:t>ngoại</a:t>
            </a:r>
            <a:r>
              <a:rPr lang="en-US" sz="2400" b="1" dirty="0" smtClean="0">
                <a:solidFill>
                  <a:schemeClr val="tx1"/>
                </a:solidFill>
              </a:rPr>
              <a:t> </a:t>
            </a:r>
            <a:r>
              <a:rPr lang="en-US" sz="2400" b="1" dirty="0" err="1" smtClean="0">
                <a:solidFill>
                  <a:schemeClr val="tx1"/>
                </a:solidFill>
              </a:rPr>
              <a:t>quốc</a:t>
            </a:r>
            <a:r>
              <a:rPr lang="en-US" sz="2400" b="1" dirty="0" smtClean="0">
                <a:solidFill>
                  <a:schemeClr val="tx1"/>
                </a:solidFill>
              </a:rPr>
              <a:t> </a:t>
            </a:r>
            <a:endParaRPr lang="en-US" sz="2400" b="1" dirty="0">
              <a:solidFill>
                <a:schemeClr val="tx1"/>
              </a:solidFill>
            </a:endParaRPr>
          </a:p>
        </p:txBody>
      </p:sp>
      <p:sp>
        <p:nvSpPr>
          <p:cNvPr id="7" name="Explosion 1 6"/>
          <p:cNvSpPr/>
          <p:nvPr/>
        </p:nvSpPr>
        <p:spPr>
          <a:xfrm>
            <a:off x="5270292" y="1947472"/>
            <a:ext cx="2514600" cy="2590800"/>
          </a:xfrm>
          <a:prstGeom prst="irregularSeal1">
            <a:avLst/>
          </a:prstGeom>
          <a:solidFill>
            <a:srgbClr val="0EB4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Cưng</a:t>
            </a:r>
            <a:r>
              <a:rPr lang="en-US" sz="2400" b="1" dirty="0" smtClean="0">
                <a:solidFill>
                  <a:schemeClr val="tx1"/>
                </a:solidFill>
              </a:rPr>
              <a:t> </a:t>
            </a:r>
            <a:r>
              <a:rPr lang="en-US" sz="2400" b="1" dirty="0" err="1" smtClean="0">
                <a:solidFill>
                  <a:schemeClr val="tx1"/>
                </a:solidFill>
              </a:rPr>
              <a:t>chiều</a:t>
            </a:r>
            <a:r>
              <a:rPr lang="en-US" sz="2400" b="1" dirty="0" smtClean="0">
                <a:solidFill>
                  <a:schemeClr val="tx1"/>
                </a:solidFill>
              </a:rPr>
              <a:t> con </a:t>
            </a:r>
            <a:r>
              <a:rPr lang="en-US" sz="2400" b="1" dirty="0" err="1" smtClean="0">
                <a:solidFill>
                  <a:schemeClr val="tx1"/>
                </a:solidFill>
              </a:rPr>
              <a:t>cái</a:t>
            </a:r>
            <a:endParaRPr lang="en-US" sz="2400" b="1" dirty="0">
              <a:solidFill>
                <a:schemeClr val="tx1"/>
              </a:solidFill>
            </a:endParaRPr>
          </a:p>
        </p:txBody>
      </p:sp>
      <p:pic>
        <p:nvPicPr>
          <p:cNvPr id="22530" name="Picture 2" descr="E:\pii\xhh\images (18).jpg"/>
          <p:cNvPicPr>
            <a:picLocks noChangeAspect="1" noChangeArrowheads="1"/>
          </p:cNvPicPr>
          <p:nvPr/>
        </p:nvPicPr>
        <p:blipFill>
          <a:blip r:embed="rId2"/>
          <a:srcRect/>
          <a:stretch>
            <a:fillRect/>
          </a:stretch>
        </p:blipFill>
        <p:spPr bwMode="auto">
          <a:xfrm>
            <a:off x="4800600" y="4495800"/>
            <a:ext cx="3505200" cy="2209800"/>
          </a:xfrm>
          <a:prstGeom prst="rect">
            <a:avLst/>
          </a:prstGeom>
          <a:noFill/>
        </p:spPr>
      </p:pic>
      <p:pic>
        <p:nvPicPr>
          <p:cNvPr id="22531" name="Picture 3" descr="E:\pii\xhh\tải xuống (13).jpg"/>
          <p:cNvPicPr>
            <a:picLocks noChangeAspect="1" noChangeArrowheads="1"/>
          </p:cNvPicPr>
          <p:nvPr/>
        </p:nvPicPr>
        <p:blipFill>
          <a:blip r:embed="rId3"/>
          <a:srcRect/>
          <a:stretch>
            <a:fillRect/>
          </a:stretch>
        </p:blipFill>
        <p:spPr bwMode="auto">
          <a:xfrm>
            <a:off x="762001" y="4487056"/>
            <a:ext cx="3733800" cy="2218544"/>
          </a:xfrm>
          <a:prstGeom prst="rect">
            <a:avLst/>
          </a:prstGeom>
          <a:noFill/>
        </p:spPr>
      </p:pic>
      <p:sp>
        <p:nvSpPr>
          <p:cNvPr id="2" name="Title 1"/>
          <p:cNvSpPr>
            <a:spLocks noGrp="1"/>
          </p:cNvSpPr>
          <p:nvPr>
            <p:ph type="title"/>
          </p:nvPr>
        </p:nvSpPr>
        <p:spPr>
          <a:xfrm>
            <a:off x="457200" y="704088"/>
            <a:ext cx="8229600" cy="5913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22134282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62" name="Picture 10" descr="E:\pii\xhh\images (8).jpg"/>
          <p:cNvPicPr>
            <a:picLocks noChangeAspect="1" noChangeArrowheads="1"/>
          </p:cNvPicPr>
          <p:nvPr/>
        </p:nvPicPr>
        <p:blipFill>
          <a:blip r:embed="rId2"/>
          <a:srcRect/>
          <a:stretch>
            <a:fillRect/>
          </a:stretch>
        </p:blipFill>
        <p:spPr bwMode="auto">
          <a:xfrm>
            <a:off x="228600" y="1905000"/>
            <a:ext cx="8686800" cy="4724400"/>
          </a:xfrm>
          <a:prstGeom prst="rect">
            <a:avLst/>
          </a:prstGeom>
          <a:noFill/>
        </p:spPr>
      </p:pic>
      <p:sp>
        <p:nvSpPr>
          <p:cNvPr id="3" name="Title 2"/>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Xu thế ly hôn hiện nay</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01111004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04088"/>
            <a:ext cx="8229600" cy="667512"/>
          </a:xfrm>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Hậu quả xã hôi của vấn đề ly hôn</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2" name="TextBox 1"/>
          <p:cNvSpPr txBox="1"/>
          <p:nvPr/>
        </p:nvSpPr>
        <p:spPr>
          <a:xfrm>
            <a:off x="16933" y="2059775"/>
            <a:ext cx="8839200" cy="4832092"/>
          </a:xfrm>
          <a:prstGeom prst="rect">
            <a:avLst/>
          </a:prstGeom>
          <a:noFill/>
        </p:spPr>
        <p:txBody>
          <a:bodyPr wrap="square" rtlCol="0">
            <a:spAutoFit/>
          </a:bodyPr>
          <a:lstStyle/>
          <a:p>
            <a:pPr marL="457200" indent="-457200" algn="just">
              <a:buFont typeface="Wingdings" pitchFamily="2" charset="2"/>
              <a:buChar char="v"/>
              <a:defRPr/>
            </a:pPr>
            <a:r>
              <a:rPr lang="en-US" sz="2800">
                <a:latin typeface="Arial" pitchFamily="34" charset="0"/>
                <a:cs typeface="Arial" pitchFamily="34" charset="0"/>
              </a:rPr>
              <a:t>Gia tăng những gia đình phụ nữ nuôi con một minh =&gt; chi phí phúc lợi cho những gia đình này tăng lên do đa số phụ nữ ly hôn nuôi con đều gặp khó khăn về kinh tế.</a:t>
            </a:r>
          </a:p>
          <a:p>
            <a:pPr marL="457200" indent="-457200" algn="just">
              <a:buFont typeface="Wingdings" pitchFamily="2" charset="2"/>
              <a:buChar char="v"/>
              <a:defRPr/>
            </a:pPr>
            <a:r>
              <a:rPr lang="en-US" sz="2800">
                <a:latin typeface="Arial" pitchFamily="34" charset="0"/>
                <a:cs typeface="Arial" pitchFamily="34" charset="0"/>
              </a:rPr>
              <a:t>Trong xã hội hiện đại tỉ lệ ly hôn cao khiến cho một bộ phận nam nữ thanh niên có tâm lý né tránh, sợ kết hôn hoặc muốn làm mẹ nhưng không muốn làm vợ.</a:t>
            </a:r>
          </a:p>
          <a:p>
            <a:pPr marL="457200" indent="-457200" algn="just">
              <a:buFont typeface="Wingdings" pitchFamily="2" charset="2"/>
              <a:buChar char="v"/>
              <a:defRPr/>
            </a:pPr>
            <a:r>
              <a:rPr lang="en-US" sz="2800">
                <a:latin typeface="Arial" pitchFamily="34" charset="0"/>
                <a:cs typeface="Arial" pitchFamily="34" charset="0"/>
              </a:rPr>
              <a:t>Con cái là người chịu hậu quả nhiều nhất của việc ly hôn. </a:t>
            </a:r>
          </a:p>
          <a:p>
            <a:pPr marL="457200" indent="-457200">
              <a:buFont typeface="Wingdings" pitchFamily="2" charset="2"/>
              <a:buChar char="v"/>
            </a:pPr>
            <a:endParaRPr lang="en-US" sz="2800"/>
          </a:p>
        </p:txBody>
      </p:sp>
    </p:spTree>
    <p:extLst>
      <p:ext uri="{BB962C8B-B14F-4D97-AF65-F5344CB8AC3E}">
        <p14:creationId xmlns:p14="http://schemas.microsoft.com/office/powerpoint/2010/main" val="167723428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4114800"/>
          </a:xfrm>
        </p:spPr>
        <p:txBody>
          <a:bodyPr/>
          <a:lstStyle/>
          <a:p>
            <a:r>
              <a:rPr lang="en-US" smtClean="0"/>
              <a:t>Cảm ơn thầy và các bạn đã lắng nghe.</a:t>
            </a:r>
            <a:endParaRPr lang="en-US"/>
          </a:p>
        </p:txBody>
      </p:sp>
    </p:spTree>
    <p:extLst>
      <p:ext uri="{BB962C8B-B14F-4D97-AF65-F5344CB8AC3E}">
        <p14:creationId xmlns:p14="http://schemas.microsoft.com/office/powerpoint/2010/main" val="255967455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143000"/>
            <a:ext cx="4267200" cy="2479548"/>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3900" y="1143000"/>
            <a:ext cx="4457700" cy="247954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3809999"/>
            <a:ext cx="4267200" cy="2834301"/>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3900" y="3809999"/>
            <a:ext cx="4457700" cy="2834301"/>
          </a:xfrm>
          <a:prstGeom prst="rect">
            <a:avLst/>
          </a:prstGeom>
        </p:spPr>
      </p:pic>
    </p:spTree>
    <p:extLst>
      <p:ext uri="{BB962C8B-B14F-4D97-AF65-F5344CB8AC3E}">
        <p14:creationId xmlns:p14="http://schemas.microsoft.com/office/powerpoint/2010/main" val="680784212"/>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72312"/>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rPr>
              <a:t>Nhóm 10</a:t>
            </a:r>
            <a:endParaRPr lang="en-US"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imes New Roman" pitchFamily="18" charset="0"/>
              <a:cs typeface="Times New Roman" pitchFamily="18" charset="0"/>
            </a:endParaRPr>
          </a:p>
        </p:txBody>
      </p:sp>
      <p:sp>
        <p:nvSpPr>
          <p:cNvPr id="3" name="Content Placeholder 2"/>
          <p:cNvSpPr>
            <a:spLocks noGrp="1"/>
          </p:cNvSpPr>
          <p:nvPr>
            <p:ph idx="1"/>
          </p:nvPr>
        </p:nvSpPr>
        <p:spPr>
          <a:xfrm>
            <a:off x="457200" y="1524000"/>
            <a:ext cx="8229600" cy="5334000"/>
          </a:xfrm>
        </p:spPr>
        <p:txBody>
          <a:bodyPr>
            <a:normAutofit/>
          </a:bodyPr>
          <a:lstStyle/>
          <a:p>
            <a:pPr marL="514350" indent="-514350">
              <a:buFont typeface="+mj-lt"/>
              <a:buAutoNum type="arabicPeriod"/>
            </a:pPr>
            <a:r>
              <a:rPr lang="en-US" smtClean="0">
                <a:latin typeface="Times New Roman" pitchFamily="18" charset="0"/>
                <a:cs typeface="Times New Roman" pitchFamily="18" charset="0"/>
              </a:rPr>
              <a:t>Đặng Ngọc Duy                13131237                 DH13TK</a:t>
            </a:r>
          </a:p>
          <a:p>
            <a:pPr marL="514350" indent="-514350">
              <a:buFont typeface="+mj-lt"/>
              <a:buAutoNum type="arabicPeriod"/>
            </a:pPr>
            <a:r>
              <a:rPr lang="en-US" smtClean="0">
                <a:latin typeface="Times New Roman" pitchFamily="18" charset="0"/>
                <a:cs typeface="Times New Roman" pitchFamily="18" charset="0"/>
              </a:rPr>
              <a:t>Nguyễn Thị Thanh Hồng  13131314                 DH13TK</a:t>
            </a:r>
          </a:p>
          <a:p>
            <a:pPr marL="514350" indent="-514350">
              <a:buFont typeface="+mj-lt"/>
              <a:buAutoNum type="arabicPeriod"/>
            </a:pPr>
            <a:r>
              <a:rPr lang="en-US" smtClean="0">
                <a:latin typeface="Times New Roman" pitchFamily="18" charset="0"/>
                <a:cs typeface="Times New Roman" pitchFamily="18" charset="0"/>
              </a:rPr>
              <a:t>Nguyễn Tuyết Nhi            13125340                 DH13DD</a:t>
            </a:r>
          </a:p>
          <a:p>
            <a:pPr marL="514350" indent="-514350">
              <a:buFont typeface="+mj-lt"/>
              <a:buAutoNum type="arabicPeriod"/>
            </a:pPr>
            <a:r>
              <a:rPr lang="en-US" smtClean="0">
                <a:latin typeface="Times New Roman" pitchFamily="18" charset="0"/>
                <a:cs typeface="Times New Roman" pitchFamily="18" charset="0"/>
              </a:rPr>
              <a:t>Trần Thị Ngọc Thảo         13122153                 DH13TM</a:t>
            </a:r>
          </a:p>
          <a:p>
            <a:pPr marL="514350" indent="-514350">
              <a:buFont typeface="+mj-lt"/>
              <a:buAutoNum type="arabicPeriod"/>
            </a:pPr>
            <a:r>
              <a:rPr lang="en-US" smtClean="0">
                <a:latin typeface="Times New Roman" pitchFamily="18" charset="0"/>
                <a:cs typeface="Times New Roman" pitchFamily="18" charset="0"/>
              </a:rPr>
              <a:t>Nguyễn Thị Lưu               12125089                 DH12DD</a:t>
            </a:r>
          </a:p>
          <a:p>
            <a:pPr marL="514350" indent="-514350">
              <a:buFont typeface="+mj-lt"/>
              <a:buAutoNum type="arabicPeriod"/>
            </a:pPr>
            <a:r>
              <a:rPr lang="en-US" smtClean="0">
                <a:latin typeface="Times New Roman" pitchFamily="18" charset="0"/>
                <a:cs typeface="Times New Roman" pitchFamily="18" charset="0"/>
              </a:rPr>
              <a:t>Nguyễn Thị Quỳnh Giao  13116322                 DH13KS</a:t>
            </a:r>
          </a:p>
          <a:p>
            <a:pPr marL="514350" indent="-514350">
              <a:buFont typeface="+mj-lt"/>
              <a:buAutoNum type="arabicPeriod"/>
            </a:pPr>
            <a:r>
              <a:rPr lang="en-US" smtClean="0">
                <a:latin typeface="Times New Roman" pitchFamily="18" charset="0"/>
                <a:cs typeface="Times New Roman" pitchFamily="18" charset="0"/>
              </a:rPr>
              <a:t>Tăng Thị Thùy Ngân        13124230                 DH13QL</a:t>
            </a:r>
          </a:p>
          <a:p>
            <a:pPr marL="514350" indent="-514350">
              <a:buFont typeface="+mj-lt"/>
              <a:buAutoNum type="arabicPeriod"/>
            </a:pPr>
            <a:r>
              <a:rPr lang="en-US" smtClean="0">
                <a:latin typeface="Times New Roman" pitchFamily="18" charset="0"/>
                <a:cs typeface="Times New Roman" pitchFamily="18" charset="0"/>
              </a:rPr>
              <a:t>Nguyễn Thụy Diễm Tiên  13124400                 DH13QL</a:t>
            </a:r>
          </a:p>
          <a:p>
            <a:pPr marL="514350" indent="-514350">
              <a:buFont typeface="+mj-lt"/>
              <a:buAutoNum type="arabicPeriod"/>
            </a:pPr>
            <a:r>
              <a:rPr lang="en-US" smtClean="0">
                <a:latin typeface="Times New Roman" pitchFamily="18" charset="0"/>
                <a:cs typeface="Times New Roman" pitchFamily="18" charset="0"/>
              </a:rPr>
              <a:t>Trịnh Thị Thúy Phương    13131476                 DH13TK</a:t>
            </a:r>
          </a:p>
          <a:p>
            <a:pPr marL="514350" indent="-514350">
              <a:buFont typeface="+mj-lt"/>
              <a:buAutoNum type="arabicPeriod"/>
            </a:pPr>
            <a:r>
              <a:rPr lang="en-US" smtClean="0">
                <a:latin typeface="Times New Roman" pitchFamily="18" charset="0"/>
                <a:cs typeface="Times New Roman" pitchFamily="18" charset="0"/>
              </a:rPr>
              <a:t>Lê Thị Kiều Nga               13155171                 DH13KN</a:t>
            </a:r>
          </a:p>
          <a:p>
            <a:pPr marL="514350" indent="-514350">
              <a:buFont typeface="+mj-lt"/>
              <a:buAutoNum type="arabicPeriod"/>
            </a:pPr>
            <a:r>
              <a:rPr lang="en-US" smtClean="0">
                <a:latin typeface="Times New Roman" pitchFamily="18" charset="0"/>
                <a:cs typeface="Times New Roman" pitchFamily="18" charset="0"/>
              </a:rPr>
              <a:t>Ngô Minh Lâm                 13131066                 DH13TK</a:t>
            </a:r>
          </a:p>
          <a:p>
            <a:pPr marL="514350" indent="-514350">
              <a:buFont typeface="+mj-lt"/>
              <a:buAutoNum type="arabicPeriod"/>
            </a:pPr>
            <a:endParaRPr lang="en-US" smtClean="0">
              <a:latin typeface="Times New Roman" pitchFamily="18" charset="0"/>
              <a:cs typeface="Times New Roman" pitchFamily="18" charset="0"/>
            </a:endParaRPr>
          </a:p>
          <a:p>
            <a:pPr marL="0" indent="0">
              <a:buNone/>
            </a:pPr>
            <a:endParaRPr lang="en-US" smtClean="0">
              <a:latin typeface="Times New Roman" pitchFamily="18" charset="0"/>
              <a:cs typeface="Times New Roman" pitchFamily="18" charset="0"/>
            </a:endParaRPr>
          </a:p>
          <a:p>
            <a:pPr marL="514350" indent="-514350">
              <a:buFont typeface="+mj-lt"/>
              <a:buAutoNum type="arabicPeriod"/>
            </a:pP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421018879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Vài nét tương quan về mặt tích cực của</a:t>
            </a:r>
            <a:b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Quá trình Đô Thị Hóa</a:t>
            </a:r>
            <a:endPar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438400"/>
            <a:ext cx="4343400" cy="304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456" y="2438400"/>
            <a:ext cx="4282315" cy="3048000"/>
          </a:xfrm>
          <a:prstGeom prst="rect">
            <a:avLst/>
          </a:prstGeom>
        </p:spPr>
      </p:pic>
      <p:sp>
        <p:nvSpPr>
          <p:cNvPr id="6" name="TextBox 5"/>
          <p:cNvSpPr txBox="1"/>
          <p:nvPr/>
        </p:nvSpPr>
        <p:spPr>
          <a:xfrm>
            <a:off x="122215" y="5867400"/>
            <a:ext cx="4403770" cy="707886"/>
          </a:xfrm>
          <a:prstGeom prst="rect">
            <a:avLst/>
          </a:prstGeom>
          <a:noFill/>
        </p:spPr>
        <p:txBody>
          <a:bodyPr wrap="none" rtlCol="0">
            <a:spAutoFit/>
          </a:bodyPr>
          <a:lstStyle/>
          <a:p>
            <a:pPr algn="ctr"/>
            <a:r>
              <a:rPr lang="vi-VN" sz="2000" b="1"/>
              <a:t>Trường THPT Trưng </a:t>
            </a:r>
            <a:r>
              <a:rPr lang="vi-VN" sz="2000" b="1" smtClean="0"/>
              <a:t>Vương</a:t>
            </a:r>
            <a:endParaRPr lang="en-US" sz="2000" b="1" smtClean="0"/>
          </a:p>
          <a:p>
            <a:pPr algn="ctr"/>
            <a:r>
              <a:rPr lang="vi-VN" sz="2000" b="1" smtClean="0"/>
              <a:t>nằm </a:t>
            </a:r>
            <a:r>
              <a:rPr lang="vi-VN" sz="2000" b="1"/>
              <a:t>ngay tại trung tâm Sài Gòn (Q.1) </a:t>
            </a:r>
            <a:endParaRPr lang="en-US" sz="2000" b="1"/>
          </a:p>
        </p:txBody>
      </p:sp>
      <p:sp>
        <p:nvSpPr>
          <p:cNvPr id="7" name="TextBox 6"/>
          <p:cNvSpPr txBox="1"/>
          <p:nvPr/>
        </p:nvSpPr>
        <p:spPr>
          <a:xfrm>
            <a:off x="5539727" y="5805844"/>
            <a:ext cx="2481769" cy="830997"/>
          </a:xfrm>
          <a:prstGeom prst="rect">
            <a:avLst/>
          </a:prstGeom>
          <a:noFill/>
        </p:spPr>
        <p:txBody>
          <a:bodyPr wrap="none" rtlCol="0">
            <a:spAutoFit/>
          </a:bodyPr>
          <a:lstStyle/>
          <a:p>
            <a:pPr algn="ctr"/>
            <a:r>
              <a:rPr lang="en-US" sz="2000" b="1" smtClean="0"/>
              <a:t>Trường THPT Số </a:t>
            </a:r>
            <a:r>
              <a:rPr lang="en-US" sz="2800" b="1" smtClean="0"/>
              <a:t>2</a:t>
            </a:r>
          </a:p>
          <a:p>
            <a:pPr algn="ctr"/>
            <a:r>
              <a:rPr lang="en-US" sz="2000" b="1" smtClean="0"/>
              <a:t>Phù Cát-Bình Định</a:t>
            </a:r>
            <a:endParaRPr lang="en-US" sz="2000" b="1"/>
          </a:p>
        </p:txBody>
      </p:sp>
    </p:spTree>
    <p:extLst>
      <p:ext uri="{BB962C8B-B14F-4D97-AF65-F5344CB8AC3E}">
        <p14:creationId xmlns:p14="http://schemas.microsoft.com/office/powerpoint/2010/main" val="3362008191"/>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Vài nét tương </a:t>
            </a: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quan về mặt tích cực của</a:t>
            </a:r>
            <a:b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Quá trình Đô Thị Hóa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590800"/>
            <a:ext cx="4206240" cy="311573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2590799"/>
            <a:ext cx="4297680" cy="3115734"/>
          </a:xfrm>
          <a:prstGeom prst="rect">
            <a:avLst/>
          </a:prstGeom>
        </p:spPr>
      </p:pic>
      <p:sp>
        <p:nvSpPr>
          <p:cNvPr id="6" name="TextBox 5"/>
          <p:cNvSpPr txBox="1"/>
          <p:nvPr/>
        </p:nvSpPr>
        <p:spPr>
          <a:xfrm>
            <a:off x="1756858" y="6000690"/>
            <a:ext cx="997324" cy="400110"/>
          </a:xfrm>
          <a:prstGeom prst="rect">
            <a:avLst/>
          </a:prstGeom>
          <a:noFill/>
        </p:spPr>
        <p:txBody>
          <a:bodyPr wrap="none" rtlCol="0">
            <a:spAutoFit/>
          </a:bodyPr>
          <a:lstStyle/>
          <a:p>
            <a:r>
              <a:rPr lang="en-US" sz="2000" b="1" smtClean="0"/>
              <a:t>Đô Thị</a:t>
            </a:r>
            <a:endParaRPr lang="en-US" sz="2000" b="1"/>
          </a:p>
        </p:txBody>
      </p:sp>
      <p:sp>
        <p:nvSpPr>
          <p:cNvPr id="7" name="TextBox 6"/>
          <p:cNvSpPr txBox="1"/>
          <p:nvPr/>
        </p:nvSpPr>
        <p:spPr>
          <a:xfrm>
            <a:off x="5881162" y="6000690"/>
            <a:ext cx="1526956" cy="400110"/>
          </a:xfrm>
          <a:prstGeom prst="rect">
            <a:avLst/>
          </a:prstGeom>
          <a:noFill/>
        </p:spPr>
        <p:txBody>
          <a:bodyPr wrap="none" rtlCol="0">
            <a:spAutoFit/>
          </a:bodyPr>
          <a:lstStyle/>
          <a:p>
            <a:r>
              <a:rPr lang="en-US" sz="2000" b="1" smtClean="0"/>
              <a:t>Nông Thôn</a:t>
            </a:r>
            <a:endParaRPr lang="en-US" sz="2000" b="1"/>
          </a:p>
        </p:txBody>
      </p:sp>
    </p:spTree>
    <p:extLst>
      <p:ext uri="{BB962C8B-B14F-4D97-AF65-F5344CB8AC3E}">
        <p14:creationId xmlns:p14="http://schemas.microsoft.com/office/powerpoint/2010/main" val="70189325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Vài nét tương quan về mặt tích cực của</a:t>
            </a:r>
            <a:b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en-US" sz="32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Quá trình Đô Thị Hóa</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1" y="2590800"/>
            <a:ext cx="4343399" cy="283546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2590799"/>
            <a:ext cx="4267200" cy="2835461"/>
          </a:xfrm>
          <a:prstGeom prst="rect">
            <a:avLst/>
          </a:prstGeom>
        </p:spPr>
      </p:pic>
      <p:sp>
        <p:nvSpPr>
          <p:cNvPr id="6" name="TextBox 5"/>
          <p:cNvSpPr txBox="1"/>
          <p:nvPr/>
        </p:nvSpPr>
        <p:spPr>
          <a:xfrm>
            <a:off x="1825438" y="5766216"/>
            <a:ext cx="997324" cy="400110"/>
          </a:xfrm>
          <a:prstGeom prst="rect">
            <a:avLst/>
          </a:prstGeom>
          <a:noFill/>
        </p:spPr>
        <p:txBody>
          <a:bodyPr wrap="none" rtlCol="0">
            <a:spAutoFit/>
          </a:bodyPr>
          <a:lstStyle/>
          <a:p>
            <a:r>
              <a:rPr lang="en-US" sz="2000" b="1" smtClean="0"/>
              <a:t>Đô Thị</a:t>
            </a:r>
            <a:endParaRPr lang="en-US" sz="2000" b="1"/>
          </a:p>
        </p:txBody>
      </p:sp>
      <p:sp>
        <p:nvSpPr>
          <p:cNvPr id="7" name="TextBox 6"/>
          <p:cNvSpPr txBox="1"/>
          <p:nvPr/>
        </p:nvSpPr>
        <p:spPr>
          <a:xfrm>
            <a:off x="6094522" y="5766216"/>
            <a:ext cx="1526956" cy="400110"/>
          </a:xfrm>
          <a:prstGeom prst="rect">
            <a:avLst/>
          </a:prstGeom>
          <a:noFill/>
        </p:spPr>
        <p:txBody>
          <a:bodyPr wrap="none" rtlCol="0">
            <a:spAutoFit/>
          </a:bodyPr>
          <a:lstStyle/>
          <a:p>
            <a:r>
              <a:rPr lang="en-US" sz="2000" b="1" smtClean="0"/>
              <a:t>Nông Thôn</a:t>
            </a:r>
            <a:endParaRPr lang="en-US" sz="2000" b="1"/>
          </a:p>
        </p:txBody>
      </p:sp>
    </p:spTree>
    <p:extLst>
      <p:ext uri="{BB962C8B-B14F-4D97-AF65-F5344CB8AC3E}">
        <p14:creationId xmlns:p14="http://schemas.microsoft.com/office/powerpoint/2010/main" val="20062377"/>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3924</TotalTime>
  <Words>2370</Words>
  <Application>Microsoft Office PowerPoint</Application>
  <PresentationFormat>On-screen Show (4:3)</PresentationFormat>
  <Paragraphs>221</Paragraphs>
  <Slides>60</Slides>
  <Notes>0</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Flow</vt:lpstr>
      <vt:lpstr>PowerPoint Presentation</vt:lpstr>
      <vt:lpstr>PowerPoint Presentation</vt:lpstr>
      <vt:lpstr>Quá Trình Đô Thị Hóa</vt:lpstr>
      <vt:lpstr>THỰC TRẠNG ĐÔ THỊ HÓA Ở THÀNH PHỐ HỒ CHÍ MINH</vt:lpstr>
      <vt:lpstr>Tích cực</vt:lpstr>
      <vt:lpstr>PowerPoint Presentation</vt:lpstr>
      <vt:lpstr>Vài nét tương quan về mặt tích cực của Quá trình Đô Thị Hóa</vt:lpstr>
      <vt:lpstr>Vài nét tương quan về mặt tích cực của Quá trình Đô Thị Hóa</vt:lpstr>
      <vt:lpstr>Vài nét tương quan về mặt tích cực của Quá trình Đô Thị Hóa</vt:lpstr>
      <vt:lpstr>Tiêu Cực</vt:lpstr>
      <vt:lpstr>Ô nhiễm không khí</vt:lpstr>
      <vt:lpstr>Ô nhiễm không khí</vt:lpstr>
      <vt:lpstr>Thực Trạng Ô Nhiễm Không Khí Ở Nước Ta</vt:lpstr>
      <vt:lpstr>Ô nhiễm nước</vt:lpstr>
      <vt:lpstr>Ô nhiễm SÓNG</vt:lpstr>
      <vt:lpstr>Ô nhiễm ánh sáng</vt:lpstr>
      <vt:lpstr>Ô nhiễm Đất</vt:lpstr>
      <vt:lpstr>Ô nhiễm Đất</vt:lpstr>
      <vt:lpstr>Ùn Tắc Giao Thông</vt:lpstr>
      <vt:lpstr>Văn Hóa giao thông kém</vt:lpstr>
      <vt:lpstr>Tệ nạn xã hội</vt:lpstr>
      <vt:lpstr>Kết Luận</vt:lpstr>
      <vt:lpstr>Kết Luận</vt:lpstr>
      <vt:lpstr>PowerPoint Presentation</vt:lpstr>
      <vt:lpstr>PowerPoint Presentation</vt:lpstr>
      <vt:lpstr>PowerPoint Presentation</vt:lpstr>
      <vt:lpstr>PowerPoint Presentation</vt:lpstr>
      <vt:lpstr>LỐI SỐNG ĐÔ THỊ</vt:lpstr>
      <vt:lpstr>LỐI SỐNG ĐÔ THỊ</vt:lpstr>
      <vt:lpstr>Đặc điểm của LỐI SỐNG ĐÔ THỊ</vt:lpstr>
      <vt:lpstr>Ảnh hưởng và biểu hưởng của LỐI SỐNG ĐÔ THỊ</vt:lpstr>
      <vt:lpstr>Ảnh hưởng và biểu hưởng của LỐI SỐNG ĐÔ THỊ</vt:lpstr>
      <vt:lpstr>Ảnh hưởng và biểu hưởng của LỐI SỐNG ĐÔ THỊ</vt:lpstr>
      <vt:lpstr>Lối sống suy đồi về đạo đức</vt:lpstr>
      <vt:lpstr>Lối sống vô cảm</vt:lpstr>
      <vt:lpstr>Lối sống lệch lạc, nỗi loạn</vt:lpstr>
      <vt:lpstr>Lối sống buông thả</vt:lpstr>
      <vt:lpstr>Lối sống vô kỷ luật</vt:lpstr>
      <vt:lpstr>Lối sống bạo lực</vt:lpstr>
      <vt:lpstr>Tình trạng li hôn trong quá khứ và hiện nay</vt:lpstr>
      <vt:lpstr>Hiện trạng ly hôn ở nước ta</vt:lpstr>
      <vt:lpstr>Hiện trạng ly hôn ở nước ta</vt:lpstr>
      <vt:lpstr>10 nước có tỷ lệ ly hôn cao nhất thế giới</vt:lpstr>
      <vt:lpstr>10 nước có tỷ lệ ly hôn cao nhất thế giới</vt:lpstr>
      <vt:lpstr>Thực trạng ly hôn ở việt nam</vt:lpstr>
      <vt:lpstr>Biểu đồ số liệu giải quyết sơ thẩm các án hôn nhân gia đình của ngành tòa án từ năm 2006 đến 2013</vt:lpstr>
      <vt:lpstr>Tại sao ly hôn ở thành thị cao hơn ở nông thôn</vt:lpstr>
      <vt:lpstr>Nguyên nhân dẫn đến ly hôn</vt:lpstr>
      <vt:lpstr>PowerPoint Presentation</vt:lpstr>
      <vt:lpstr>Xu thế ly hôn hiện nay</vt:lpstr>
      <vt:lpstr>PowerPoint Presentation</vt:lpstr>
      <vt:lpstr>Xu thế Ly hôn hiện nay</vt:lpstr>
      <vt:lpstr>PowerPoint Presentation</vt:lpstr>
      <vt:lpstr>Xu thế ly hôn hiện nay</vt:lpstr>
      <vt:lpstr>Xu thế ly hôn hiện nay</vt:lpstr>
      <vt:lpstr>Xu thế ly hôn hiện nay</vt:lpstr>
      <vt:lpstr>Xu thế ly hôn hiện nay</vt:lpstr>
      <vt:lpstr>Hậu quả xã hôi của vấn đề ly hôn</vt:lpstr>
      <vt:lpstr>Cảm ơn thầy và các bạn đã lắng nghe.</vt:lpstr>
      <vt:lpstr>Nhóm 10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Win7</dc:creator>
  <cp:lastModifiedBy>user</cp:lastModifiedBy>
  <cp:revision>206</cp:revision>
  <dcterms:created xsi:type="dcterms:W3CDTF">2013-11-19T00:25:51Z</dcterms:created>
  <dcterms:modified xsi:type="dcterms:W3CDTF">2014-04-01T02:14:09Z</dcterms:modified>
</cp:coreProperties>
</file>