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43"/>
  </p:notesMasterIdLst>
  <p:sldIdLst>
    <p:sldId id="302" r:id="rId2"/>
    <p:sldId id="291" r:id="rId3"/>
    <p:sldId id="258" r:id="rId4"/>
    <p:sldId id="259" r:id="rId5"/>
    <p:sldId id="260" r:id="rId6"/>
    <p:sldId id="261" r:id="rId7"/>
    <p:sldId id="262" r:id="rId8"/>
    <p:sldId id="263" r:id="rId9"/>
    <p:sldId id="264" r:id="rId10"/>
    <p:sldId id="265" r:id="rId11"/>
    <p:sldId id="295" r:id="rId12"/>
    <p:sldId id="296" r:id="rId13"/>
    <p:sldId id="266" r:id="rId14"/>
    <p:sldId id="267" r:id="rId15"/>
    <p:sldId id="297" r:id="rId16"/>
    <p:sldId id="268" r:id="rId17"/>
    <p:sldId id="269" r:id="rId18"/>
    <p:sldId id="270" r:id="rId19"/>
    <p:sldId id="271" r:id="rId20"/>
    <p:sldId id="292" r:id="rId21"/>
    <p:sldId id="293"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8" r:id="rId38"/>
    <p:sldId id="299" r:id="rId39"/>
    <p:sldId id="300" r:id="rId40"/>
    <p:sldId id="301" r:id="rId41"/>
    <p:sldId id="303"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15" autoAdjust="0"/>
    <p:restoredTop sz="94662" autoAdjust="0"/>
  </p:normalViewPr>
  <p:slideViewPr>
    <p:cSldViewPr>
      <p:cViewPr>
        <p:scale>
          <a:sx n="70" d="100"/>
          <a:sy n="70" d="100"/>
        </p:scale>
        <p:origin x="-744" y="-60"/>
      </p:cViewPr>
      <p:guideLst>
        <p:guide orient="horz" pos="2160"/>
        <p:guide pos="2880"/>
      </p:guideLst>
    </p:cSldViewPr>
  </p:slideViewPr>
  <p:outlineViewPr>
    <p:cViewPr>
      <p:scale>
        <a:sx n="33" d="100"/>
        <a:sy n="33" d="100"/>
      </p:scale>
      <p:origin x="0" y="31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774BC01-BF3B-4232-9605-AE727806AB3A}" type="datetimeFigureOut">
              <a:rPr lang="en-US" smtClean="0"/>
              <a:t>4/8/2014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C8383E-7ABF-438B-82E0-E25091516AE6}" type="slidenum">
              <a:rPr lang="en-US" smtClean="0"/>
              <a:t>‹#›</a:t>
            </a:fld>
            <a:endParaRPr lang="en-US"/>
          </a:p>
        </p:txBody>
      </p:sp>
    </p:spTree>
    <p:extLst>
      <p:ext uri="{BB962C8B-B14F-4D97-AF65-F5344CB8AC3E}">
        <p14:creationId xmlns:p14="http://schemas.microsoft.com/office/powerpoint/2010/main" val="35868588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DC8383E-7ABF-438B-82E0-E25091516AE6}" type="slidenum">
              <a:rPr lang="en-US" smtClean="0"/>
              <a:t>20</a:t>
            </a:fld>
            <a:endParaRPr lang="en-US"/>
          </a:p>
        </p:txBody>
      </p:sp>
    </p:spTree>
    <p:extLst>
      <p:ext uri="{BB962C8B-B14F-4D97-AF65-F5344CB8AC3E}">
        <p14:creationId xmlns:p14="http://schemas.microsoft.com/office/powerpoint/2010/main" val="23201473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C1204FE0-7DBD-4AC9-9BC5-2598F5D4AF13}" type="datetimeFigureOut">
              <a:rPr lang="en-US" smtClean="0"/>
              <a:t>4/8/2014</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6FEAA428-43D8-4B34-B544-98D9BF5138C3}"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1204FE0-7DBD-4AC9-9BC5-2598F5D4AF13}" type="datetimeFigureOut">
              <a:rPr lang="en-US" smtClean="0"/>
              <a:t>4/8/2014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EAA428-43D8-4B34-B544-98D9BF5138C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1204FE0-7DBD-4AC9-9BC5-2598F5D4AF13}" type="datetimeFigureOut">
              <a:rPr lang="en-US" smtClean="0"/>
              <a:t>4/8/2014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EAA428-43D8-4B34-B544-98D9BF5138C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1204FE0-7DBD-4AC9-9BC5-2598F5D4AF13}" type="datetimeFigureOut">
              <a:rPr lang="en-US" smtClean="0"/>
              <a:t>4/8/2014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EAA428-43D8-4B34-B544-98D9BF5138C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C1204FE0-7DBD-4AC9-9BC5-2598F5D4AF13}" type="datetimeFigureOut">
              <a:rPr lang="en-US" smtClean="0"/>
              <a:t>4/8/2014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FEAA428-43D8-4B34-B544-98D9BF5138C3}"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1204FE0-7DBD-4AC9-9BC5-2598F5D4AF13}" type="datetimeFigureOut">
              <a:rPr lang="en-US" smtClean="0"/>
              <a:t>4/8/2014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EAA428-43D8-4B34-B544-98D9BF5138C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C1204FE0-7DBD-4AC9-9BC5-2598F5D4AF13}" type="datetimeFigureOut">
              <a:rPr lang="en-US" smtClean="0"/>
              <a:t>4/8/2014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FEAA428-43D8-4B34-B544-98D9BF5138C3}"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1204FE0-7DBD-4AC9-9BC5-2598F5D4AF13}" type="datetimeFigureOut">
              <a:rPr lang="en-US" smtClean="0"/>
              <a:t>4/8/2014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FEAA428-43D8-4B34-B544-98D9BF5138C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204FE0-7DBD-4AC9-9BC5-2598F5D4AF13}" type="datetimeFigureOut">
              <a:rPr lang="en-US" smtClean="0"/>
              <a:t>4/8/2014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FEAA428-43D8-4B34-B544-98D9BF5138C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C1204FE0-7DBD-4AC9-9BC5-2598F5D4AF13}" type="datetimeFigureOut">
              <a:rPr lang="en-US" smtClean="0"/>
              <a:t>4/8/2014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FEAA428-43D8-4B34-B544-98D9BF5138C3}"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1204FE0-7DBD-4AC9-9BC5-2598F5D4AF13}" type="datetimeFigureOut">
              <a:rPr lang="en-US" smtClean="0"/>
              <a:t>4/8/2014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6FEAA428-43D8-4B34-B544-98D9BF5138C3}" type="slidenum">
              <a:rPr lang="en-US" smtClean="0"/>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C1204FE0-7DBD-4AC9-9BC5-2598F5D4AF13}" type="datetimeFigureOut">
              <a:rPr lang="en-US" smtClean="0"/>
              <a:t>4/8/2014</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FEAA428-43D8-4B34-B544-98D9BF5138C3}" type="slidenum">
              <a:rPr lang="en-US" smtClean="0"/>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jpg"/></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g"/></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vi.wikipedia.org/wiki/Thi%E1%BA%BFt_ch%E1%BA%BF_x%C3%A3_h%E1%BB%99i"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vi.wikipedia.org/wiki/1902" TargetMode="External"/><Relationship Id="rId2" Type="http://schemas.openxmlformats.org/officeDocument/2006/relationships/hyperlink" Target="http://vi.wikipedia.org/wiki/Talcott_Parsons" TargetMode="External"/><Relationship Id="rId1" Type="http://schemas.openxmlformats.org/officeDocument/2006/relationships/slideLayout" Target="../slideLayouts/slideLayout2.xml"/><Relationship Id="rId4" Type="http://schemas.openxmlformats.org/officeDocument/2006/relationships/hyperlink" Target="http://vi.wikipedia.org/wiki/1979"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vi.wikipedia.org/wiki/1902" TargetMode="External"/><Relationship Id="rId2" Type="http://schemas.openxmlformats.org/officeDocument/2006/relationships/hyperlink" Target="http://vi.wikipedia.org/wiki/Talcott_Parsons" TargetMode="External"/><Relationship Id="rId1" Type="http://schemas.openxmlformats.org/officeDocument/2006/relationships/slideLayout" Target="../slideLayouts/slideLayout2.xml"/><Relationship Id="rId4" Type="http://schemas.openxmlformats.org/officeDocument/2006/relationships/hyperlink" Target="http://vi.wikipedia.org/wiki/1979" TargetMode="External"/></Relationships>
</file>

<file path=ppt/slides/_rels/slide4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C:\Users\Laptop Thanh Dat\Downloads\tải xuống (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27" y="298123"/>
            <a:ext cx="22860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TextBox 3"/>
          <p:cNvSpPr txBox="1">
            <a:spLocks noChangeArrowheads="1"/>
          </p:cNvSpPr>
          <p:nvPr/>
        </p:nvSpPr>
        <p:spPr bwMode="auto">
          <a:xfrm>
            <a:off x="766549" y="298123"/>
            <a:ext cx="815339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Arial" charset="0"/>
              </a:defRPr>
            </a:lvl1pPr>
            <a:lvl2pPr marL="742950" indent="-285750" eaLnBrk="0" hangingPunct="0">
              <a:defRPr sz="2000" b="1">
                <a:solidFill>
                  <a:schemeClr val="tx1"/>
                </a:solidFill>
                <a:latin typeface="Arial" charset="0"/>
              </a:defRPr>
            </a:lvl2pPr>
            <a:lvl3pPr marL="1143000" indent="-228600" eaLnBrk="0" hangingPunct="0">
              <a:defRPr sz="2000" b="1">
                <a:solidFill>
                  <a:schemeClr val="tx1"/>
                </a:solidFill>
                <a:latin typeface="Arial" charset="0"/>
              </a:defRPr>
            </a:lvl3pPr>
            <a:lvl4pPr marL="1600200" indent="-228600" eaLnBrk="0" hangingPunct="0">
              <a:defRPr sz="2000" b="1">
                <a:solidFill>
                  <a:schemeClr val="tx1"/>
                </a:solidFill>
                <a:latin typeface="Arial" charset="0"/>
              </a:defRPr>
            </a:lvl4pPr>
            <a:lvl5pPr marL="2057400" indent="-228600" eaLnBrk="0" hangingPunct="0">
              <a:defRPr sz="2000" b="1">
                <a:solidFill>
                  <a:schemeClr val="tx1"/>
                </a:solidFill>
                <a:latin typeface="Arial" charset="0"/>
              </a:defRPr>
            </a:lvl5pPr>
            <a:lvl6pPr marL="2514600" indent="-228600" eaLnBrk="0" fontAlgn="base" hangingPunct="0">
              <a:spcBef>
                <a:spcPct val="0"/>
              </a:spcBef>
              <a:spcAft>
                <a:spcPct val="0"/>
              </a:spcAft>
              <a:defRPr sz="2000" b="1">
                <a:solidFill>
                  <a:schemeClr val="tx1"/>
                </a:solidFill>
                <a:latin typeface="Arial" charset="0"/>
              </a:defRPr>
            </a:lvl6pPr>
            <a:lvl7pPr marL="2971800" indent="-228600" eaLnBrk="0" fontAlgn="base" hangingPunct="0">
              <a:spcBef>
                <a:spcPct val="0"/>
              </a:spcBef>
              <a:spcAft>
                <a:spcPct val="0"/>
              </a:spcAft>
              <a:defRPr sz="2000" b="1">
                <a:solidFill>
                  <a:schemeClr val="tx1"/>
                </a:solidFill>
                <a:latin typeface="Arial" charset="0"/>
              </a:defRPr>
            </a:lvl7pPr>
            <a:lvl8pPr marL="3429000" indent="-228600" eaLnBrk="0" fontAlgn="base" hangingPunct="0">
              <a:spcBef>
                <a:spcPct val="0"/>
              </a:spcBef>
              <a:spcAft>
                <a:spcPct val="0"/>
              </a:spcAft>
              <a:defRPr sz="2000" b="1">
                <a:solidFill>
                  <a:schemeClr val="tx1"/>
                </a:solidFill>
                <a:latin typeface="Arial" charset="0"/>
              </a:defRPr>
            </a:lvl8pPr>
            <a:lvl9pPr marL="3886200" indent="-228600" eaLnBrk="0" fontAlgn="base" hangingPunct="0">
              <a:spcBef>
                <a:spcPct val="0"/>
              </a:spcBef>
              <a:spcAft>
                <a:spcPct val="0"/>
              </a:spcAft>
              <a:defRPr sz="2000" b="1">
                <a:solidFill>
                  <a:schemeClr val="tx1"/>
                </a:solidFill>
                <a:latin typeface="Arial" charset="0"/>
              </a:defRPr>
            </a:lvl9pPr>
          </a:lstStyle>
          <a:p>
            <a:pPr algn="ctr" eaLnBrk="1" hangingPunct="1"/>
            <a:r>
              <a:rPr lang="en-US" sz="2800">
                <a:solidFill>
                  <a:srgbClr val="FF0000"/>
                </a:solidFill>
                <a:latin typeface="Times New Roman" pitchFamily="18" charset="0"/>
                <a:cs typeface="Times New Roman" pitchFamily="18" charset="0"/>
              </a:rPr>
              <a:t>TRƯỜNG ĐẠI HỌC NÔNG </a:t>
            </a:r>
            <a:r>
              <a:rPr lang="en-US" sz="2800" smtClean="0">
                <a:solidFill>
                  <a:srgbClr val="FF0000"/>
                </a:solidFill>
                <a:latin typeface="Times New Roman" pitchFamily="18" charset="0"/>
                <a:cs typeface="Times New Roman" pitchFamily="18" charset="0"/>
              </a:rPr>
              <a:t>LÂM  </a:t>
            </a:r>
          </a:p>
          <a:p>
            <a:pPr algn="ctr" eaLnBrk="1" hangingPunct="1"/>
            <a:r>
              <a:rPr lang="en-US" sz="2800" smtClean="0">
                <a:solidFill>
                  <a:srgbClr val="FF0000"/>
                </a:solidFill>
                <a:latin typeface="Times New Roman" pitchFamily="18" charset="0"/>
                <a:cs typeface="Times New Roman" pitchFamily="18" charset="0"/>
              </a:rPr>
              <a:t>TP.HCM</a:t>
            </a:r>
            <a:endParaRPr lang="en-US" sz="2800">
              <a:solidFill>
                <a:srgbClr val="FF0000"/>
              </a:solidFill>
              <a:latin typeface="Times New Roman" pitchFamily="18" charset="0"/>
              <a:cs typeface="Times New Roman" pitchFamily="18" charset="0"/>
            </a:endParaRPr>
          </a:p>
        </p:txBody>
      </p:sp>
      <p:sp>
        <p:nvSpPr>
          <p:cNvPr id="11269" name="TextBox 4"/>
          <p:cNvSpPr txBox="1">
            <a:spLocks noChangeArrowheads="1"/>
          </p:cNvSpPr>
          <p:nvPr/>
        </p:nvSpPr>
        <p:spPr bwMode="auto">
          <a:xfrm>
            <a:off x="2350827" y="1133797"/>
            <a:ext cx="58674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Arial" charset="0"/>
              </a:defRPr>
            </a:lvl1pPr>
            <a:lvl2pPr marL="742950" indent="-285750" eaLnBrk="0" hangingPunct="0">
              <a:defRPr sz="2000" b="1">
                <a:solidFill>
                  <a:schemeClr val="tx1"/>
                </a:solidFill>
                <a:latin typeface="Arial" charset="0"/>
              </a:defRPr>
            </a:lvl2pPr>
            <a:lvl3pPr marL="1143000" indent="-228600" eaLnBrk="0" hangingPunct="0">
              <a:defRPr sz="2000" b="1">
                <a:solidFill>
                  <a:schemeClr val="tx1"/>
                </a:solidFill>
                <a:latin typeface="Arial" charset="0"/>
              </a:defRPr>
            </a:lvl3pPr>
            <a:lvl4pPr marL="1600200" indent="-228600" eaLnBrk="0" hangingPunct="0">
              <a:defRPr sz="2000" b="1">
                <a:solidFill>
                  <a:schemeClr val="tx1"/>
                </a:solidFill>
                <a:latin typeface="Arial" charset="0"/>
              </a:defRPr>
            </a:lvl4pPr>
            <a:lvl5pPr marL="2057400" indent="-228600" eaLnBrk="0" hangingPunct="0">
              <a:defRPr sz="2000" b="1">
                <a:solidFill>
                  <a:schemeClr val="tx1"/>
                </a:solidFill>
                <a:latin typeface="Arial" charset="0"/>
              </a:defRPr>
            </a:lvl5pPr>
            <a:lvl6pPr marL="2514600" indent="-228600" eaLnBrk="0" fontAlgn="base" hangingPunct="0">
              <a:spcBef>
                <a:spcPct val="0"/>
              </a:spcBef>
              <a:spcAft>
                <a:spcPct val="0"/>
              </a:spcAft>
              <a:defRPr sz="2000" b="1">
                <a:solidFill>
                  <a:schemeClr val="tx1"/>
                </a:solidFill>
                <a:latin typeface="Arial" charset="0"/>
              </a:defRPr>
            </a:lvl6pPr>
            <a:lvl7pPr marL="2971800" indent="-228600" eaLnBrk="0" fontAlgn="base" hangingPunct="0">
              <a:spcBef>
                <a:spcPct val="0"/>
              </a:spcBef>
              <a:spcAft>
                <a:spcPct val="0"/>
              </a:spcAft>
              <a:defRPr sz="2000" b="1">
                <a:solidFill>
                  <a:schemeClr val="tx1"/>
                </a:solidFill>
                <a:latin typeface="Arial" charset="0"/>
              </a:defRPr>
            </a:lvl7pPr>
            <a:lvl8pPr marL="3429000" indent="-228600" eaLnBrk="0" fontAlgn="base" hangingPunct="0">
              <a:spcBef>
                <a:spcPct val="0"/>
              </a:spcBef>
              <a:spcAft>
                <a:spcPct val="0"/>
              </a:spcAft>
              <a:defRPr sz="2000" b="1">
                <a:solidFill>
                  <a:schemeClr val="tx1"/>
                </a:solidFill>
                <a:latin typeface="Arial" charset="0"/>
              </a:defRPr>
            </a:lvl8pPr>
            <a:lvl9pPr marL="3886200" indent="-228600" eaLnBrk="0" fontAlgn="base" hangingPunct="0">
              <a:spcBef>
                <a:spcPct val="0"/>
              </a:spcBef>
              <a:spcAft>
                <a:spcPct val="0"/>
              </a:spcAft>
              <a:defRPr sz="2000" b="1">
                <a:solidFill>
                  <a:schemeClr val="tx1"/>
                </a:solidFill>
                <a:latin typeface="Arial" charset="0"/>
              </a:defRPr>
            </a:lvl9pPr>
          </a:lstStyle>
          <a:p>
            <a:pPr algn="ctr" eaLnBrk="1" hangingPunct="1"/>
            <a:r>
              <a:rPr lang="en-US" sz="3200">
                <a:solidFill>
                  <a:srgbClr val="00B050"/>
                </a:solidFill>
                <a:latin typeface="Times New Roman" pitchFamily="18" charset="0"/>
                <a:cs typeface="Times New Roman" pitchFamily="18" charset="0"/>
              </a:rPr>
              <a:t>BÀI THUYẾT TRÌNH </a:t>
            </a:r>
            <a:r>
              <a:rPr lang="en-US" sz="3200" smtClean="0">
                <a:solidFill>
                  <a:srgbClr val="00B050"/>
                </a:solidFill>
                <a:latin typeface="Times New Roman" pitchFamily="18" charset="0"/>
                <a:cs typeface="Times New Roman" pitchFamily="18" charset="0"/>
              </a:rPr>
              <a:t>XÃ HỘI HỌC ĐẠI CƯƠNG</a:t>
            </a:r>
            <a:endParaRPr lang="en-US" sz="3200">
              <a:solidFill>
                <a:srgbClr val="00B050"/>
              </a:solidFill>
              <a:latin typeface="Times New Roman" pitchFamily="18" charset="0"/>
              <a:cs typeface="Times New Roman" pitchFamily="18" charset="0"/>
            </a:endParaRPr>
          </a:p>
        </p:txBody>
      </p:sp>
      <p:sp>
        <p:nvSpPr>
          <p:cNvPr id="10" name="TextBox 9"/>
          <p:cNvSpPr txBox="1">
            <a:spLocks noChangeArrowheads="1"/>
          </p:cNvSpPr>
          <p:nvPr/>
        </p:nvSpPr>
        <p:spPr bwMode="auto">
          <a:xfrm>
            <a:off x="3433549" y="6334780"/>
            <a:ext cx="548639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b="1">
                <a:solidFill>
                  <a:schemeClr val="tx1"/>
                </a:solidFill>
                <a:latin typeface="Arial" charset="0"/>
              </a:defRPr>
            </a:lvl1pPr>
            <a:lvl2pPr marL="742950" indent="-285750" eaLnBrk="0" hangingPunct="0">
              <a:defRPr sz="2000" b="1">
                <a:solidFill>
                  <a:schemeClr val="tx1"/>
                </a:solidFill>
                <a:latin typeface="Arial" charset="0"/>
              </a:defRPr>
            </a:lvl2pPr>
            <a:lvl3pPr marL="1143000" indent="-228600" eaLnBrk="0" hangingPunct="0">
              <a:defRPr sz="2000" b="1">
                <a:solidFill>
                  <a:schemeClr val="tx1"/>
                </a:solidFill>
                <a:latin typeface="Arial" charset="0"/>
              </a:defRPr>
            </a:lvl3pPr>
            <a:lvl4pPr marL="1600200" indent="-228600" eaLnBrk="0" hangingPunct="0">
              <a:defRPr sz="2000" b="1">
                <a:solidFill>
                  <a:schemeClr val="tx1"/>
                </a:solidFill>
                <a:latin typeface="Arial" charset="0"/>
              </a:defRPr>
            </a:lvl4pPr>
            <a:lvl5pPr marL="2057400" indent="-228600" eaLnBrk="0" hangingPunct="0">
              <a:defRPr sz="2000" b="1">
                <a:solidFill>
                  <a:schemeClr val="tx1"/>
                </a:solidFill>
                <a:latin typeface="Arial" charset="0"/>
              </a:defRPr>
            </a:lvl5pPr>
            <a:lvl6pPr marL="2514600" indent="-228600" eaLnBrk="0" fontAlgn="base" hangingPunct="0">
              <a:spcBef>
                <a:spcPct val="0"/>
              </a:spcBef>
              <a:spcAft>
                <a:spcPct val="0"/>
              </a:spcAft>
              <a:defRPr sz="2000" b="1">
                <a:solidFill>
                  <a:schemeClr val="tx1"/>
                </a:solidFill>
                <a:latin typeface="Arial" charset="0"/>
              </a:defRPr>
            </a:lvl6pPr>
            <a:lvl7pPr marL="2971800" indent="-228600" eaLnBrk="0" fontAlgn="base" hangingPunct="0">
              <a:spcBef>
                <a:spcPct val="0"/>
              </a:spcBef>
              <a:spcAft>
                <a:spcPct val="0"/>
              </a:spcAft>
              <a:defRPr sz="2000" b="1">
                <a:solidFill>
                  <a:schemeClr val="tx1"/>
                </a:solidFill>
                <a:latin typeface="Arial" charset="0"/>
              </a:defRPr>
            </a:lvl7pPr>
            <a:lvl8pPr marL="3429000" indent="-228600" eaLnBrk="0" fontAlgn="base" hangingPunct="0">
              <a:spcBef>
                <a:spcPct val="0"/>
              </a:spcBef>
              <a:spcAft>
                <a:spcPct val="0"/>
              </a:spcAft>
              <a:defRPr sz="2000" b="1">
                <a:solidFill>
                  <a:schemeClr val="tx1"/>
                </a:solidFill>
                <a:latin typeface="Arial" charset="0"/>
              </a:defRPr>
            </a:lvl8pPr>
            <a:lvl9pPr marL="3886200" indent="-228600" eaLnBrk="0" fontAlgn="base" hangingPunct="0">
              <a:spcBef>
                <a:spcPct val="0"/>
              </a:spcBef>
              <a:spcAft>
                <a:spcPct val="0"/>
              </a:spcAft>
              <a:defRPr sz="2000" b="1">
                <a:solidFill>
                  <a:schemeClr val="tx1"/>
                </a:solidFill>
                <a:latin typeface="Arial" charset="0"/>
              </a:defRPr>
            </a:lvl9pPr>
          </a:lstStyle>
          <a:p>
            <a:pPr eaLnBrk="1" hangingPunct="1"/>
            <a:r>
              <a:rPr lang="en-US" sz="2800">
                <a:solidFill>
                  <a:srgbClr val="0000FF"/>
                </a:solidFill>
                <a:latin typeface="Times New Roman" pitchFamily="18" charset="0"/>
                <a:cs typeface="Times New Roman" pitchFamily="18" charset="0"/>
              </a:rPr>
              <a:t>GVHD: </a:t>
            </a:r>
            <a:r>
              <a:rPr lang="en-US" sz="2800" smtClean="0">
                <a:solidFill>
                  <a:srgbClr val="0000FF"/>
                </a:solidFill>
                <a:latin typeface="Times New Roman" pitchFamily="18" charset="0"/>
                <a:cs typeface="Times New Roman" pitchFamily="18" charset="0"/>
              </a:rPr>
              <a:t>ThS</a:t>
            </a:r>
            <a:r>
              <a:rPr lang="en-US" sz="2800">
                <a:solidFill>
                  <a:srgbClr val="0000FF"/>
                </a:solidFill>
                <a:latin typeface="Times New Roman" pitchFamily="18" charset="0"/>
                <a:cs typeface="Times New Roman" pitchFamily="18" charset="0"/>
              </a:rPr>
              <a:t>. </a:t>
            </a:r>
            <a:r>
              <a:rPr lang="en-US" sz="2800" smtClean="0">
                <a:solidFill>
                  <a:srgbClr val="0000FF"/>
                </a:solidFill>
                <a:latin typeface="Times New Roman" pitchFamily="18" charset="0"/>
                <a:cs typeface="Times New Roman" pitchFamily="18" charset="0"/>
              </a:rPr>
              <a:t>Nguyễn Đức Thành</a:t>
            </a:r>
            <a:endParaRPr lang="en-US" sz="2800">
              <a:solidFill>
                <a:srgbClr val="0000FF"/>
              </a:solidFill>
              <a:latin typeface="Times New Roman" pitchFamily="18" charset="0"/>
              <a:cs typeface="Times New Roman" pitchFamily="18" charset="0"/>
            </a:endParaRPr>
          </a:p>
        </p:txBody>
      </p:sp>
      <p:pic>
        <p:nvPicPr>
          <p:cNvPr id="5123" name="Picture 3" descr="C:\Users\Laptop Thanh Dat\Downloads\XHHDC\hoi-cua_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00200" y="2431723"/>
            <a:ext cx="5024652" cy="3633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41667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1997839"/>
            <a:ext cx="7467600" cy="3046988"/>
          </a:xfrm>
          <a:prstGeom prst="rect">
            <a:avLst/>
          </a:prstGeom>
        </p:spPr>
        <p:txBody>
          <a:bodyPr wrap="square">
            <a:spAutoFit/>
          </a:bodyPr>
          <a:lstStyle/>
          <a:p>
            <a:pPr marL="342900" indent="-342900">
              <a:buFontTx/>
              <a:buChar char="-"/>
            </a:pPr>
            <a:r>
              <a:rPr lang="en-US" sz="2400" smtClean="0">
                <a:latin typeface="Times New Roman" pitchFamily="18" charset="0"/>
                <a:cs typeface="Times New Roman" pitchFamily="18" charset="0"/>
              </a:rPr>
              <a:t>Hành vi sai lệch thụ động – tích cực là hành vi vô ý vi phạm, phá vỡ sự tác động của chuẩn mực xã hội đã lạc hậu, lỗi thời, không còn phù hợp với yêu cầu của đời sống xã hội. </a:t>
            </a:r>
            <a:r>
              <a:rPr lang="en-US" sz="2400" b="1" smtClean="0">
                <a:latin typeface="Times New Roman" pitchFamily="18" charset="0"/>
                <a:cs typeface="Times New Roman" pitchFamily="18" charset="0"/>
              </a:rPr>
              <a:t>VD</a:t>
            </a:r>
            <a:r>
              <a:rPr lang="en-US" sz="2400" b="1" smtClean="0">
                <a:latin typeface="Times New Roman" pitchFamily="18" charset="0"/>
                <a:cs typeface="Times New Roman" pitchFamily="18" charset="0"/>
              </a:rPr>
              <a:t>:</a:t>
            </a:r>
          </a:p>
          <a:p>
            <a:pPr marL="342900" indent="-342900">
              <a:buFontTx/>
              <a:buChar char="-"/>
            </a:pPr>
            <a:r>
              <a:rPr lang="en-US" sz="2400" smtClean="0">
                <a:latin typeface="Times New Roman" pitchFamily="18" charset="0"/>
                <a:cs typeface="Times New Roman" pitchFamily="18" charset="0"/>
              </a:rPr>
              <a:t>Hành </a:t>
            </a:r>
            <a:r>
              <a:rPr lang="en-US" sz="2400" smtClean="0">
                <a:latin typeface="Times New Roman" pitchFamily="18" charset="0"/>
                <a:cs typeface="Times New Roman" pitchFamily="18" charset="0"/>
              </a:rPr>
              <a:t>vi sai lệch thụ động – tiêu cực là hành vi vô ý vi phạm, phá vỡ hiệu lực của các chuẩn mực xã hội tiến bộ, phù hợp, đang phổ biến, thịnh hành và được thừa nhận rộng rãi trong xã hội. </a:t>
            </a:r>
            <a:r>
              <a:rPr lang="en-US" sz="2400" b="1" smtClean="0">
                <a:latin typeface="Times New Roman" pitchFamily="18" charset="0"/>
                <a:cs typeface="Times New Roman" pitchFamily="18" charset="0"/>
              </a:rPr>
              <a:t>VD:</a:t>
            </a:r>
            <a:endParaRPr lang="en-US" sz="2400">
              <a:latin typeface="Times New Roman" pitchFamily="18" charset="0"/>
              <a:cs typeface="Times New Roman" pitchFamily="18" charset="0"/>
            </a:endParaRPr>
          </a:p>
        </p:txBody>
      </p:sp>
      <p:grpSp>
        <p:nvGrpSpPr>
          <p:cNvPr id="5" name="Group 4"/>
          <p:cNvGrpSpPr/>
          <p:nvPr/>
        </p:nvGrpSpPr>
        <p:grpSpPr>
          <a:xfrm>
            <a:off x="0" y="252248"/>
            <a:ext cx="9144000" cy="738352"/>
            <a:chOff x="0" y="252248"/>
            <a:chExt cx="9144000" cy="738352"/>
          </a:xfrm>
        </p:grpSpPr>
        <p:cxnSp>
          <p:nvCxnSpPr>
            <p:cNvPr id="6" name="Straight Connector 5"/>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228600" y="252248"/>
              <a:ext cx="6317755" cy="523220"/>
            </a:xfrm>
            <a:prstGeom prst="rect">
              <a:avLst/>
            </a:prstGeom>
          </p:spPr>
          <p:txBody>
            <a:bodyPr wrap="none">
              <a:spAutoFit/>
            </a:bodyPr>
            <a:lstStyle/>
            <a:p>
              <a:pPr marL="571500" indent="-571500">
                <a:buFont typeface="+mj-lt"/>
                <a:buAutoNum type="romanUcPeriod"/>
              </a:pPr>
              <a:r>
                <a:rPr lang="en-US" sz="2800" b="1" smtClean="0">
                  <a:solidFill>
                    <a:srgbClr val="FF0000"/>
                  </a:solidFill>
                  <a:latin typeface="Times New Roman" pitchFamily="18" charset="0"/>
                  <a:cs typeface="Times New Roman" pitchFamily="18" charset="0"/>
                </a:rPr>
                <a:t>Khái niệm, phân loại lệch lạc xã hội.</a:t>
              </a:r>
            </a:p>
          </p:txBody>
        </p:sp>
      </p:grpSp>
      <p:sp>
        <p:nvSpPr>
          <p:cNvPr id="8" name="TextBox 7"/>
          <p:cNvSpPr txBox="1"/>
          <p:nvPr/>
        </p:nvSpPr>
        <p:spPr>
          <a:xfrm>
            <a:off x="609600" y="1186190"/>
            <a:ext cx="7924800" cy="523220"/>
          </a:xfrm>
          <a:prstGeom prst="rect">
            <a:avLst/>
          </a:prstGeom>
          <a:noFill/>
        </p:spPr>
        <p:txBody>
          <a:bodyPr wrap="square" rtlCol="0">
            <a:spAutoFit/>
          </a:bodyPr>
          <a:lstStyle/>
          <a:p>
            <a:r>
              <a:rPr lang="en-US" sz="2800" smtClean="0">
                <a:solidFill>
                  <a:srgbClr val="FFC000"/>
                </a:solidFill>
                <a:latin typeface="Times New Roman" pitchFamily="18" charset="0"/>
                <a:cs typeface="Times New Roman" pitchFamily="18" charset="0"/>
              </a:rPr>
              <a:t>2. Phân loại: </a:t>
            </a:r>
            <a:r>
              <a:rPr lang="en-US" sz="2800" smtClean="0">
                <a:latin typeface="Times New Roman" pitchFamily="18" charset="0"/>
                <a:cs typeface="Times New Roman" pitchFamily="18" charset="0"/>
              </a:rPr>
              <a:t>Theo 2 tiêu chí.</a:t>
            </a:r>
            <a:endParaRPr lang="en-US" sz="2800">
              <a:solidFill>
                <a:srgbClr val="FFC000"/>
              </a:solidFill>
              <a:latin typeface="Times New Roman" pitchFamily="18" charset="0"/>
              <a:cs typeface="Times New Roman" pitchFamily="18" charset="0"/>
            </a:endParaRPr>
          </a:p>
        </p:txBody>
      </p:sp>
    </p:spTree>
    <p:extLst>
      <p:ext uri="{BB962C8B-B14F-4D97-AF65-F5344CB8AC3E}">
        <p14:creationId xmlns:p14="http://schemas.microsoft.com/office/powerpoint/2010/main" val="3610326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6" descr="C:\Users\DOTHANHHAI\Pictures\1393454_457940824323468_886183978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822" y="3276600"/>
            <a:ext cx="4539018" cy="250209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191834" y="6175926"/>
            <a:ext cx="2743200" cy="369332"/>
          </a:xfrm>
          <a:prstGeom prst="rect">
            <a:avLst/>
          </a:prstGeom>
          <a:noFill/>
        </p:spPr>
        <p:txBody>
          <a:bodyPr wrap="square" rtlCol="0">
            <a:spAutoFit/>
          </a:bodyPr>
          <a:lstStyle/>
          <a:p>
            <a:pPr algn="ctr"/>
            <a:r>
              <a:rPr lang="en-US" b="1" dirty="0" err="1" smtClean="0">
                <a:latin typeface="Times New Roman" panose="02020603050405020304" pitchFamily="18" charset="0"/>
                <a:cs typeface="Times New Roman" panose="02020603050405020304" pitchFamily="18" charset="0"/>
              </a:rPr>
              <a:t>Hiện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tượng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mại</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dâm</a:t>
            </a:r>
            <a:endParaRPr lang="en-US" b="1" dirty="0">
              <a:latin typeface="Times New Roman" panose="02020603050405020304" pitchFamily="18" charset="0"/>
              <a:cs typeface="Times New Roman" panose="02020603050405020304" pitchFamily="18" charset="0"/>
            </a:endParaRPr>
          </a:p>
        </p:txBody>
      </p:sp>
      <p:sp>
        <p:nvSpPr>
          <p:cNvPr id="6" name="TextBox 5"/>
          <p:cNvSpPr txBox="1"/>
          <p:nvPr/>
        </p:nvSpPr>
        <p:spPr>
          <a:xfrm>
            <a:off x="169454" y="6172200"/>
            <a:ext cx="3581400" cy="369332"/>
          </a:xfrm>
          <a:prstGeom prst="rect">
            <a:avLst/>
          </a:prstGeom>
          <a:noFill/>
        </p:spPr>
        <p:txBody>
          <a:bodyPr wrap="square" rtlCol="0">
            <a:spAutoFit/>
          </a:bodyPr>
          <a:lstStyle/>
          <a:p>
            <a:pPr algn="ctr"/>
            <a:r>
              <a:rPr lang="en-US" b="1" dirty="0" err="1" smtClean="0">
                <a:latin typeface="Times New Roman" panose="02020603050405020304" pitchFamily="18" charset="0"/>
                <a:cs typeface="Times New Roman" panose="02020603050405020304" pitchFamily="18" charset="0"/>
              </a:rPr>
              <a:t>Hiện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tượng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tụ</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tập</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nhậu</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nhẹt</a:t>
            </a:r>
            <a:endParaRPr lang="en-US" b="1" dirty="0">
              <a:latin typeface="Times New Roman" panose="02020603050405020304" pitchFamily="18" charset="0"/>
              <a:cs typeface="Times New Roman" panose="02020603050405020304" pitchFamily="18" charset="0"/>
            </a:endParaRPr>
          </a:p>
        </p:txBody>
      </p:sp>
      <p:pic>
        <p:nvPicPr>
          <p:cNvPr id="7" name="Content Placeholder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532" y="304800"/>
            <a:ext cx="3790667" cy="2286000"/>
          </a:xfrm>
          <a:prstGeom prst="rect">
            <a:avLst/>
          </a:prstGeom>
        </p:spPr>
      </p:pic>
      <p:pic>
        <p:nvPicPr>
          <p:cNvPr id="8" name="Content Placeholder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12202" y="304799"/>
            <a:ext cx="4308231" cy="2420453"/>
          </a:xfrm>
          <a:prstGeom prst="rect">
            <a:avLst/>
          </a:prstGeom>
        </p:spPr>
      </p:pic>
      <p:pic>
        <p:nvPicPr>
          <p:cNvPr id="9" name="Picture 5" descr="C:\Users\DOTHANHHAI\Pictures\1390597_457940567656827_1685848333_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68670" y="3429000"/>
            <a:ext cx="3962400" cy="237178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p:nvSpPr>
        <p:spPr>
          <a:xfrm flipH="1">
            <a:off x="781331" y="2703940"/>
            <a:ext cx="3048001" cy="369332"/>
          </a:xfrm>
          <a:prstGeom prst="rect">
            <a:avLst/>
          </a:prstGeom>
          <a:noFill/>
        </p:spPr>
        <p:txBody>
          <a:bodyPr wrap="square" rtlCol="0">
            <a:spAutoFit/>
          </a:bodyPr>
          <a:lstStyle/>
          <a:p>
            <a:pPr algn="ctr"/>
            <a:r>
              <a:rPr lang="en-US" b="1" dirty="0" err="1" smtClean="0">
                <a:latin typeface="Times New Roman" panose="02020603050405020304" pitchFamily="18" charset="0"/>
                <a:cs typeface="Times New Roman" panose="02020603050405020304" pitchFamily="18" charset="0"/>
              </a:rPr>
              <a:t>Hiện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tượng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uống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rượu</a:t>
            </a:r>
            <a:endParaRPr lang="en-US" b="1"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5671780" y="2725253"/>
            <a:ext cx="2286000" cy="369332"/>
          </a:xfrm>
          <a:prstGeom prst="rect">
            <a:avLst/>
          </a:prstGeom>
          <a:noFill/>
        </p:spPr>
        <p:txBody>
          <a:bodyPr wrap="square" rtlCol="0">
            <a:spAutoFit/>
          </a:bodyPr>
          <a:lstStyle/>
          <a:p>
            <a:pPr algn="ctr"/>
            <a:r>
              <a:rPr lang="en-US" b="1" dirty="0" err="1" smtClean="0">
                <a:latin typeface="Times New Roman" panose="02020603050405020304" pitchFamily="18" charset="0"/>
                <a:cs typeface="Times New Roman" panose="02020603050405020304" pitchFamily="18" charset="0"/>
              </a:rPr>
              <a:t>Hiện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tượng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cờ</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bạc</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7385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arn(inVertical)">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circle(in)">
                                      <p:cBhvr>
                                        <p:cTn id="29" dur="2000"/>
                                        <p:tgtEl>
                                          <p:spTgt spid="9"/>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down)">
                                      <p:cBhvr>
                                        <p:cTn id="34" dur="500"/>
                                        <p:tgtEl>
                                          <p:spTgt spid="5"/>
                                        </p:tgtEl>
                                      </p:cBhvr>
                                    </p:animEffect>
                                  </p:childTnLst>
                                </p:cTn>
                              </p:par>
                            </p:childTnLst>
                          </p:cTn>
                        </p:par>
                      </p:childTnLst>
                    </p:cTn>
                  </p:par>
                  <p:par>
                    <p:cTn id="35" fill="hold">
                      <p:stCondLst>
                        <p:cond delay="indefinite"/>
                      </p:stCondLst>
                      <p:childTnLst>
                        <p:par>
                          <p:cTn id="36" fill="hold">
                            <p:stCondLst>
                              <p:cond delay="0"/>
                            </p:stCondLst>
                            <p:childTnLst>
                              <p:par>
                                <p:cTn id="37" presetID="45" presetClass="entr" presetSubtype="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2000"/>
                                        <p:tgtEl>
                                          <p:spTgt spid="8"/>
                                        </p:tgtEl>
                                      </p:cBhvr>
                                    </p:animEffect>
                                    <p:anim calcmode="lin" valueType="num">
                                      <p:cBhvr>
                                        <p:cTn id="40" dur="2000" fill="hold"/>
                                        <p:tgtEl>
                                          <p:spTgt spid="8"/>
                                        </p:tgtEl>
                                        <p:attrNameLst>
                                          <p:attrName>ppt_w</p:attrName>
                                        </p:attrNameLst>
                                      </p:cBhvr>
                                      <p:tavLst>
                                        <p:tav tm="0" fmla="#ppt_w*sin(2.5*pi*$)">
                                          <p:val>
                                            <p:fltVal val="0"/>
                                          </p:val>
                                        </p:tav>
                                        <p:tav tm="100000">
                                          <p:val>
                                            <p:fltVal val="1"/>
                                          </p:val>
                                        </p:tav>
                                      </p:tavLst>
                                    </p:anim>
                                    <p:anim calcmode="lin" valueType="num">
                                      <p:cBhvr>
                                        <p:cTn id="41" dur="20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ppt_x"/>
                                          </p:val>
                                        </p:tav>
                                        <p:tav tm="100000">
                                          <p:val>
                                            <p:strVal val="#ppt_x"/>
                                          </p:val>
                                        </p:tav>
                                      </p:tavLst>
                                    </p:anim>
                                    <p:anim calcmode="lin" valueType="num">
                                      <p:cBhvr additive="base">
                                        <p:cTn id="4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D:\XA HOI HOC DAI CUONG\THAO LUAN NHOM\hinh anh\55327729-1285146164-dua-xe-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76200"/>
            <a:ext cx="7772400" cy="5853289"/>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088943" y="5988208"/>
            <a:ext cx="2133600" cy="461665"/>
          </a:xfrm>
          <a:prstGeom prst="rect">
            <a:avLst/>
          </a:prstGeom>
          <a:noFill/>
        </p:spPr>
        <p:txBody>
          <a:bodyPr wrap="square" rtlCol="0">
            <a:spAutoFit/>
          </a:bodyPr>
          <a:lstStyle/>
          <a:p>
            <a:pPr algn="ctr"/>
            <a:r>
              <a:rPr lang="en-US" sz="2400" b="1" smtClean="0">
                <a:latin typeface="Times New Roman" pitchFamily="18" charset="0"/>
                <a:cs typeface="Times New Roman" pitchFamily="18" charset="0"/>
              </a:rPr>
              <a:t>Đua</a:t>
            </a:r>
            <a:r>
              <a:rPr lang="en-US" sz="2400" b="1" smtClean="0"/>
              <a:t> xe</a:t>
            </a:r>
            <a:endParaRPr lang="en-US" sz="2400" b="1"/>
          </a:p>
        </p:txBody>
      </p:sp>
    </p:spTree>
    <p:extLst>
      <p:ext uri="{BB962C8B-B14F-4D97-AF65-F5344CB8AC3E}">
        <p14:creationId xmlns:p14="http://schemas.microsoft.com/office/powerpoint/2010/main" val="707246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ppt_x"/>
                                          </p:val>
                                        </p:tav>
                                        <p:tav tm="100000">
                                          <p:val>
                                            <p:strVal val="#ppt_x"/>
                                          </p:val>
                                        </p:tav>
                                      </p:tavLst>
                                    </p:anim>
                                    <p:anim calcmode="lin" valueType="num">
                                      <p:cBhvr additive="base">
                                        <p:cTn id="8" dur="25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52248"/>
            <a:ext cx="9144000" cy="738352"/>
            <a:chOff x="0" y="252248"/>
            <a:chExt cx="9144000" cy="738352"/>
          </a:xfrm>
        </p:grpSpPr>
        <p:cxnSp>
          <p:nvCxnSpPr>
            <p:cNvPr id="5" name="Straight Connector 4"/>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6" name="Rectangle 5"/>
            <p:cNvSpPr/>
            <p:nvPr/>
          </p:nvSpPr>
          <p:spPr>
            <a:xfrm>
              <a:off x="228600" y="252248"/>
              <a:ext cx="5780750" cy="523220"/>
            </a:xfrm>
            <a:prstGeom prst="rect">
              <a:avLst/>
            </a:prstGeom>
          </p:spPr>
          <p:txBody>
            <a:bodyPr wrap="none">
              <a:spAutoFit/>
            </a:bodyPr>
            <a:lstStyle/>
            <a:p>
              <a:pPr marL="571500" indent="-571500">
                <a:buFont typeface="+mj-lt"/>
                <a:buAutoNum type="romanUcPeriod" startAt="2"/>
              </a:pPr>
              <a:r>
                <a:rPr lang="en-US" sz="2800" b="1" smtClean="0">
                  <a:solidFill>
                    <a:srgbClr val="FF0000"/>
                  </a:solidFill>
                  <a:latin typeface="Times New Roman" pitchFamily="18" charset="0"/>
                  <a:cs typeface="Times New Roman" pitchFamily="18" charset="0"/>
                </a:rPr>
                <a:t>Nguyên nhân của lệch lạc xã hội.</a:t>
              </a:r>
            </a:p>
          </p:txBody>
        </p:sp>
      </p:grpSp>
      <p:sp>
        <p:nvSpPr>
          <p:cNvPr id="7" name="Rectangle 6"/>
          <p:cNvSpPr/>
          <p:nvPr/>
        </p:nvSpPr>
        <p:spPr>
          <a:xfrm>
            <a:off x="228600" y="1242076"/>
            <a:ext cx="8534400" cy="4893647"/>
          </a:xfrm>
          <a:prstGeom prst="rect">
            <a:avLst/>
          </a:prstGeom>
        </p:spPr>
        <p:txBody>
          <a:bodyPr wrap="square">
            <a:spAutoFit/>
          </a:bodyPr>
          <a:lstStyle/>
          <a:p>
            <a:pPr lvl="0" algn="just"/>
            <a:r>
              <a:rPr lang="en-US" sz="2400" b="1" u="sng" smtClean="0">
                <a:latin typeface="Times New Roman" pitchFamily="18" charset="0"/>
                <a:cs typeface="Times New Roman" pitchFamily="18" charset="0"/>
              </a:rPr>
              <a:t>Nguyên nhân khách quan:</a:t>
            </a:r>
          </a:p>
          <a:p>
            <a:pPr lvl="0" algn="just"/>
            <a:endParaRPr lang="en-US" sz="2400" smtClean="0">
              <a:latin typeface="Times New Roman" pitchFamily="18" charset="0"/>
              <a:cs typeface="Times New Roman" pitchFamily="18" charset="0"/>
            </a:endParaRPr>
          </a:p>
          <a:p>
            <a:pPr lvl="0" algn="just"/>
            <a:r>
              <a:rPr lang="en-US" sz="2400" b="1" u="sng" smtClean="0">
                <a:latin typeface="Times New Roman" pitchFamily="18" charset="0"/>
                <a:cs typeface="Times New Roman" pitchFamily="18" charset="0"/>
              </a:rPr>
              <a:t>Thứ nhất</a:t>
            </a:r>
            <a:r>
              <a:rPr lang="en-US" sz="2400" smtClean="0">
                <a:latin typeface="Times New Roman" pitchFamily="18" charset="0"/>
                <a:cs typeface="Times New Roman" pitchFamily="18" charset="0"/>
              </a:rPr>
              <a:t>: Tính không đồng bộ, không nhất quán trong các hệ thống quy phạm chuẩn mực dẫn đến sự dung túng trong hành vi cá nhân. Trong trường hợp này cá nhân phải lựa chọn những chuẩn mực này là vi phạm những chuẩn mực khác.</a:t>
            </a:r>
          </a:p>
          <a:p>
            <a:pPr algn="just"/>
            <a:r>
              <a:rPr lang="en-US" sz="2400" b="1" i="1" u="sng">
                <a:latin typeface="Times New Roman" pitchFamily="18" charset="0"/>
                <a:cs typeface="Times New Roman" pitchFamily="18" charset="0"/>
              </a:rPr>
              <a:t>V</a:t>
            </a:r>
            <a:r>
              <a:rPr lang="en-US" sz="2400" b="1" i="1" u="sng" smtClean="0">
                <a:latin typeface="Times New Roman" pitchFamily="18" charset="0"/>
                <a:cs typeface="Times New Roman" pitchFamily="18" charset="0"/>
              </a:rPr>
              <a:t>í dụ:</a:t>
            </a:r>
            <a:r>
              <a:rPr lang="en-US" sz="2400" i="1">
                <a:latin typeface="Times New Roman" pitchFamily="18" charset="0"/>
                <a:cs typeface="Times New Roman" pitchFamily="18" charset="0"/>
              </a:rPr>
              <a:t> </a:t>
            </a:r>
            <a:r>
              <a:rPr lang="en-US" sz="2400" i="1" smtClean="0">
                <a:latin typeface="Times New Roman" pitchFamily="18" charset="0"/>
                <a:cs typeface="Times New Roman" pitchFamily="18" charset="0"/>
              </a:rPr>
              <a:t>Trong những năm gần đây một số tội phạm lợi dụng sự không nhất quán của pháp luật để lách luật.</a:t>
            </a:r>
          </a:p>
          <a:p>
            <a:pPr algn="just"/>
            <a:endParaRPr lang="en-US" sz="2400" smtClean="0">
              <a:latin typeface="Times New Roman" pitchFamily="18" charset="0"/>
              <a:cs typeface="Times New Roman" pitchFamily="18" charset="0"/>
            </a:endParaRPr>
          </a:p>
          <a:p>
            <a:pPr lvl="0" algn="just"/>
            <a:r>
              <a:rPr lang="en-US" sz="2400" b="1" u="sng" smtClean="0">
                <a:latin typeface="Times New Roman" pitchFamily="18" charset="0"/>
                <a:cs typeface="Times New Roman" pitchFamily="18" charset="0"/>
              </a:rPr>
              <a:t>Thứ hai:</a:t>
            </a:r>
            <a:r>
              <a:rPr lang="en-US" sz="2400" smtClean="0">
                <a:latin typeface="Times New Roman" pitchFamily="18" charset="0"/>
                <a:cs typeface="Times New Roman" pitchFamily="18" charset="0"/>
              </a:rPr>
              <a:t> Tính không hợp lí của hệ thống chuẩn mực tạo ra sự phản ánh trong hành vi cá nhân.</a:t>
            </a:r>
          </a:p>
          <a:p>
            <a:pPr algn="just"/>
            <a:r>
              <a:rPr lang="en-US" sz="2400" b="1" i="1" u="sng" smtClean="0">
                <a:latin typeface="Times New Roman" pitchFamily="18" charset="0"/>
                <a:cs typeface="Times New Roman" pitchFamily="18" charset="0"/>
              </a:rPr>
              <a:t>Ví dụ:</a:t>
            </a:r>
            <a:r>
              <a:rPr lang="en-US" sz="2400" i="1">
                <a:latin typeface="Times New Roman" pitchFamily="18" charset="0"/>
                <a:cs typeface="Times New Roman" pitchFamily="18" charset="0"/>
              </a:rPr>
              <a:t> </a:t>
            </a:r>
            <a:r>
              <a:rPr lang="en-US" sz="2400" i="1" smtClean="0">
                <a:latin typeface="Times New Roman" pitchFamily="18" charset="0"/>
                <a:cs typeface="Times New Roman" pitchFamily="18" charset="0"/>
              </a:rPr>
              <a:t>Phụ nữ thời phong kiến thì không được đi học, nếu vi phạm thì bị coi là hành vi lệch lạc.</a:t>
            </a:r>
            <a:endParaRPr lang="en-US" sz="2400"/>
          </a:p>
        </p:txBody>
      </p:sp>
    </p:spTree>
    <p:extLst>
      <p:ext uri="{BB962C8B-B14F-4D97-AF65-F5344CB8AC3E}">
        <p14:creationId xmlns:p14="http://schemas.microsoft.com/office/powerpoint/2010/main" val="1249213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52248"/>
            <a:ext cx="9144000" cy="738352"/>
            <a:chOff x="0" y="252248"/>
            <a:chExt cx="9144000" cy="738352"/>
          </a:xfrm>
        </p:grpSpPr>
        <p:cxnSp>
          <p:nvCxnSpPr>
            <p:cNvPr id="5" name="Straight Connector 4"/>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6" name="Rectangle 5"/>
            <p:cNvSpPr/>
            <p:nvPr/>
          </p:nvSpPr>
          <p:spPr>
            <a:xfrm>
              <a:off x="228600" y="252248"/>
              <a:ext cx="5780750" cy="523220"/>
            </a:xfrm>
            <a:prstGeom prst="rect">
              <a:avLst/>
            </a:prstGeom>
          </p:spPr>
          <p:txBody>
            <a:bodyPr wrap="none">
              <a:spAutoFit/>
            </a:bodyPr>
            <a:lstStyle/>
            <a:p>
              <a:pPr marL="571500" indent="-571500">
                <a:buFont typeface="+mj-lt"/>
                <a:buAutoNum type="romanUcPeriod" startAt="2"/>
              </a:pPr>
              <a:r>
                <a:rPr lang="en-US" sz="2800" b="1" smtClean="0">
                  <a:solidFill>
                    <a:srgbClr val="FF0000"/>
                  </a:solidFill>
                  <a:latin typeface="Times New Roman" pitchFamily="18" charset="0"/>
                  <a:cs typeface="Times New Roman" pitchFamily="18" charset="0"/>
                </a:rPr>
                <a:t>Nguyên nhân của lệch lạc xã hội.</a:t>
              </a:r>
            </a:p>
          </p:txBody>
        </p:sp>
      </p:grpSp>
      <p:sp>
        <p:nvSpPr>
          <p:cNvPr id="7" name="Rectangle 6"/>
          <p:cNvSpPr/>
          <p:nvPr/>
        </p:nvSpPr>
        <p:spPr>
          <a:xfrm>
            <a:off x="228600" y="1595021"/>
            <a:ext cx="8610600" cy="2677656"/>
          </a:xfrm>
          <a:prstGeom prst="rect">
            <a:avLst/>
          </a:prstGeom>
        </p:spPr>
        <p:txBody>
          <a:bodyPr wrap="square">
            <a:spAutoFit/>
          </a:bodyPr>
          <a:lstStyle/>
          <a:p>
            <a:pPr lvl="0"/>
            <a:r>
              <a:rPr lang="en-US" sz="2400" b="1" u="sng">
                <a:latin typeface="Times New Roman" pitchFamily="18" charset="0"/>
                <a:cs typeface="Times New Roman" pitchFamily="18" charset="0"/>
              </a:rPr>
              <a:t>T</a:t>
            </a:r>
            <a:r>
              <a:rPr lang="en-US" sz="2400" b="1" u="sng" smtClean="0">
                <a:latin typeface="Times New Roman" pitchFamily="18" charset="0"/>
                <a:cs typeface="Times New Roman" pitchFamily="18" charset="0"/>
              </a:rPr>
              <a:t>hứ ba</a:t>
            </a:r>
            <a:r>
              <a:rPr lang="en-US" sz="2400" u="sng" smtClean="0">
                <a:latin typeface="Times New Roman" pitchFamily="18" charset="0"/>
                <a:cs typeface="Times New Roman" pitchFamily="18" charset="0"/>
              </a:rPr>
              <a:t>:</a:t>
            </a:r>
            <a:r>
              <a:rPr lang="en-US" sz="2400" smtClean="0">
                <a:latin typeface="Times New Roman" pitchFamily="18" charset="0"/>
                <a:cs typeface="Times New Roman" pitchFamily="18" charset="0"/>
              </a:rPr>
              <a:t> Tình </a:t>
            </a:r>
            <a:r>
              <a:rPr lang="en-US" sz="2400">
                <a:latin typeface="Times New Roman" pitchFamily="18" charset="0"/>
                <a:cs typeface="Times New Roman" pitchFamily="18" charset="0"/>
              </a:rPr>
              <a:t>trạng coi thường hệ thống chuẩn mực, hoặc mức độ hiệu lực thấp của hệ thống chuẩn mực cũng là nguyên nhân dẫn đến sự sai lệch hành vi, thậm chí có thể làm cho một hành vi trở nên phổ biến.</a:t>
            </a:r>
          </a:p>
          <a:p>
            <a:r>
              <a:rPr lang="en-US" sz="2400" b="1" i="1" u="sng">
                <a:latin typeface="Times New Roman" pitchFamily="18" charset="0"/>
                <a:cs typeface="Times New Roman" pitchFamily="18" charset="0"/>
              </a:rPr>
              <a:t>V</a:t>
            </a:r>
            <a:r>
              <a:rPr lang="en-US" sz="2400" b="1" i="1" u="sng" smtClean="0">
                <a:latin typeface="Times New Roman" pitchFamily="18" charset="0"/>
                <a:cs typeface="Times New Roman" pitchFamily="18" charset="0"/>
              </a:rPr>
              <a:t>í dụ:</a:t>
            </a:r>
            <a:r>
              <a:rPr lang="en-US" sz="2400" smtClean="0">
                <a:latin typeface="Times New Roman" pitchFamily="18" charset="0"/>
                <a:cs typeface="Times New Roman" pitchFamily="18" charset="0"/>
              </a:rPr>
              <a:t> </a:t>
            </a:r>
            <a:r>
              <a:rPr lang="en-US" sz="2400" i="1" smtClean="0">
                <a:latin typeface="Times New Roman" pitchFamily="18" charset="0"/>
                <a:cs typeface="Times New Roman" pitchFamily="18" charset="0"/>
              </a:rPr>
              <a:t>Nhiều </a:t>
            </a:r>
            <a:r>
              <a:rPr lang="en-US" sz="2400" i="1">
                <a:latin typeface="Times New Roman" pitchFamily="18" charset="0"/>
                <a:cs typeface="Times New Roman" pitchFamily="18" charset="0"/>
              </a:rPr>
              <a:t>người đã lợi dụng việc trợ giá xăng dầu để buôn lợi sang biên giới để chuộc lợi.</a:t>
            </a:r>
          </a:p>
          <a:p>
            <a:endParaRPr lang="en-US" sz="2400">
              <a:latin typeface="Times New Roman" pitchFamily="18" charset="0"/>
              <a:cs typeface="Times New Roman" pitchFamily="18" charset="0"/>
            </a:endParaRPr>
          </a:p>
        </p:txBody>
      </p:sp>
      <p:sp>
        <p:nvSpPr>
          <p:cNvPr id="8" name="Rectangle 7"/>
          <p:cNvSpPr/>
          <p:nvPr/>
        </p:nvSpPr>
        <p:spPr>
          <a:xfrm>
            <a:off x="257549" y="1066800"/>
            <a:ext cx="3669594" cy="461665"/>
          </a:xfrm>
          <a:prstGeom prst="rect">
            <a:avLst/>
          </a:prstGeom>
        </p:spPr>
        <p:txBody>
          <a:bodyPr wrap="none">
            <a:spAutoFit/>
          </a:bodyPr>
          <a:lstStyle/>
          <a:p>
            <a:pPr lvl="0" algn="just"/>
            <a:r>
              <a:rPr lang="en-US" sz="2400" b="1" u="sng" smtClean="0">
                <a:latin typeface="Times New Roman" pitchFamily="18" charset="0"/>
                <a:cs typeface="Times New Roman" pitchFamily="18" charset="0"/>
              </a:rPr>
              <a:t>Nguyên nhân khách quan:</a:t>
            </a:r>
          </a:p>
        </p:txBody>
      </p:sp>
      <p:pic>
        <p:nvPicPr>
          <p:cNvPr id="2050" name="Picture 2" descr="C:\Users\Laptop Thanh Dat\Downloads\XHHDC\buon-lau-xa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6648" y="3802608"/>
            <a:ext cx="4076752" cy="2964976"/>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Laptop Thanh Dat\Downloads\XHHDC\4133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3400" y="3802608"/>
            <a:ext cx="4513997" cy="2971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1076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par>
                                <p:cTn id="15" presetID="22" presetClass="entr" presetSubtype="4" fill="hold" nodeType="with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wipe(down)">
                                      <p:cBhvr>
                                        <p:cTn id="17" dur="500"/>
                                        <p:tgtEl>
                                          <p:spTgt spid="2050"/>
                                        </p:tgtEl>
                                      </p:cBhvr>
                                    </p:animEffect>
                                  </p:childTnLst>
                                </p:cTn>
                              </p:par>
                              <p:par>
                                <p:cTn id="18" presetID="22" presetClass="entr" presetSubtype="4" fill="hold" nodeType="withEffect">
                                  <p:stCondLst>
                                    <p:cond delay="0"/>
                                  </p:stCondLst>
                                  <p:childTnLst>
                                    <p:set>
                                      <p:cBhvr>
                                        <p:cTn id="19" dur="1" fill="hold">
                                          <p:stCondLst>
                                            <p:cond delay="0"/>
                                          </p:stCondLst>
                                        </p:cTn>
                                        <p:tgtEl>
                                          <p:spTgt spid="2051"/>
                                        </p:tgtEl>
                                        <p:attrNameLst>
                                          <p:attrName>style.visibility</p:attrName>
                                        </p:attrNameLst>
                                      </p:cBhvr>
                                      <p:to>
                                        <p:strVal val="visible"/>
                                      </p:to>
                                    </p:set>
                                    <p:animEffect transition="in" filter="wipe(down)">
                                      <p:cBhvr>
                                        <p:cTn id="20" dur="500"/>
                                        <p:tgtEl>
                                          <p:spTgt spid="20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0" y="252248"/>
            <a:ext cx="9144000" cy="738352"/>
            <a:chOff x="0" y="252248"/>
            <a:chExt cx="9144000" cy="738352"/>
          </a:xfrm>
        </p:grpSpPr>
        <p:cxnSp>
          <p:nvCxnSpPr>
            <p:cNvPr id="7" name="Straight Connector 6"/>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8" name="Rectangle 7"/>
            <p:cNvSpPr/>
            <p:nvPr/>
          </p:nvSpPr>
          <p:spPr>
            <a:xfrm>
              <a:off x="228600" y="252248"/>
              <a:ext cx="5780750" cy="523220"/>
            </a:xfrm>
            <a:prstGeom prst="rect">
              <a:avLst/>
            </a:prstGeom>
          </p:spPr>
          <p:txBody>
            <a:bodyPr wrap="none">
              <a:spAutoFit/>
            </a:bodyPr>
            <a:lstStyle/>
            <a:p>
              <a:pPr marL="571500" indent="-571500">
                <a:buFont typeface="+mj-lt"/>
                <a:buAutoNum type="romanUcPeriod" startAt="2"/>
              </a:pPr>
              <a:r>
                <a:rPr lang="en-US" sz="2800" b="1" smtClean="0">
                  <a:solidFill>
                    <a:srgbClr val="FF0000"/>
                  </a:solidFill>
                  <a:latin typeface="Times New Roman" pitchFamily="18" charset="0"/>
                  <a:cs typeface="Times New Roman" pitchFamily="18" charset="0"/>
                </a:rPr>
                <a:t>Nguyên nhân của lệch lạc xã hội.</a:t>
              </a:r>
            </a:p>
          </p:txBody>
        </p:sp>
      </p:grpSp>
      <p:sp>
        <p:nvSpPr>
          <p:cNvPr id="9" name="Rectangle 8"/>
          <p:cNvSpPr/>
          <p:nvPr/>
        </p:nvSpPr>
        <p:spPr>
          <a:xfrm>
            <a:off x="228600" y="1219200"/>
            <a:ext cx="8610600" cy="2677656"/>
          </a:xfrm>
          <a:prstGeom prst="rect">
            <a:avLst/>
          </a:prstGeom>
        </p:spPr>
        <p:txBody>
          <a:bodyPr wrap="square">
            <a:spAutoFit/>
          </a:bodyPr>
          <a:lstStyle/>
          <a:p>
            <a:pPr lvl="0"/>
            <a:r>
              <a:rPr lang="en-US" sz="2400" b="1" u="sng">
                <a:latin typeface="Times New Roman" pitchFamily="18" charset="0"/>
                <a:cs typeface="Times New Roman" pitchFamily="18" charset="0"/>
              </a:rPr>
              <a:t>Thứ tư:</a:t>
            </a:r>
            <a:r>
              <a:rPr lang="en-US" sz="2400">
                <a:latin typeface="Times New Roman" pitchFamily="18" charset="0"/>
                <a:cs typeface="Times New Roman" pitchFamily="18" charset="0"/>
              </a:rPr>
              <a:t> Do sự phản ứng của xã hội đối với hành vi cá nhân (durkheim gọi là cảm xúc tập thể) một hành động bị cả xã hội lên án khi đó là lệch chuẩn nhưng nếu một hành vi lệch chuẩn không bị phê phán thì cái lệch chuẩn trở thành chuẩn và cái chuẩn trở thành lệch chuẩn vào một giai đoạn nào đó.</a:t>
            </a:r>
          </a:p>
          <a:p>
            <a:r>
              <a:rPr lang="en-US" sz="2400" b="1" i="1" u="sng">
                <a:latin typeface="Times New Roman" pitchFamily="18" charset="0"/>
                <a:cs typeface="Times New Roman" pitchFamily="18" charset="0"/>
              </a:rPr>
              <a:t>Ví dụ:</a:t>
            </a:r>
            <a:r>
              <a:rPr lang="en-US" sz="2400">
                <a:latin typeface="Times New Roman" pitchFamily="18" charset="0"/>
                <a:cs typeface="Times New Roman" pitchFamily="18" charset="0"/>
              </a:rPr>
              <a:t> </a:t>
            </a:r>
            <a:r>
              <a:rPr lang="en-US" sz="2400" i="1">
                <a:latin typeface="Times New Roman" pitchFamily="18" charset="0"/>
                <a:cs typeface="Times New Roman" pitchFamily="18" charset="0"/>
              </a:rPr>
              <a:t>Thời phong kiến phụ nữ đi học được coi là lệch chuẩn nhưng  trong xã hội ngày nay nó được xem là chuẩn.</a:t>
            </a:r>
            <a:endParaRPr lang="en-US" sz="2400">
              <a:latin typeface="Times New Roman" pitchFamily="18" charset="0"/>
              <a:cs typeface="Times New Roman" pitchFamily="18" charset="0"/>
            </a:endParaRPr>
          </a:p>
        </p:txBody>
      </p:sp>
      <p:pic>
        <p:nvPicPr>
          <p:cNvPr id="3074" name="Picture 2" descr="C:\Users\Laptop Thanh Dat\Downloads\XHHDC\Anh_sang_tri_thuc_dang_den_voi_chi_em_phu_nu_vung_ca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6006" y="3896856"/>
            <a:ext cx="4471988" cy="2961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6585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fade">
                                      <p:cBhvr>
                                        <p:cTn id="12" dur="1000"/>
                                        <p:tgtEl>
                                          <p:spTgt spid="3074"/>
                                        </p:tgtEl>
                                      </p:cBhvr>
                                    </p:animEffect>
                                    <p:anim calcmode="lin" valueType="num">
                                      <p:cBhvr>
                                        <p:cTn id="13" dur="1000" fill="hold"/>
                                        <p:tgtEl>
                                          <p:spTgt spid="3074"/>
                                        </p:tgtEl>
                                        <p:attrNameLst>
                                          <p:attrName>ppt_x</p:attrName>
                                        </p:attrNameLst>
                                      </p:cBhvr>
                                      <p:tavLst>
                                        <p:tav tm="0">
                                          <p:val>
                                            <p:strVal val="#ppt_x"/>
                                          </p:val>
                                        </p:tav>
                                        <p:tav tm="100000">
                                          <p:val>
                                            <p:strVal val="#ppt_x"/>
                                          </p:val>
                                        </p:tav>
                                      </p:tavLst>
                                    </p:anim>
                                    <p:anim calcmode="lin" valueType="num">
                                      <p:cBhvr>
                                        <p:cTn id="14"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59307" y="1295400"/>
            <a:ext cx="8762999" cy="4524315"/>
          </a:xfrm>
          <a:prstGeom prst="rect">
            <a:avLst/>
          </a:prstGeom>
        </p:spPr>
        <p:txBody>
          <a:bodyPr wrap="square">
            <a:spAutoFit/>
          </a:bodyPr>
          <a:lstStyle/>
          <a:p>
            <a:pPr lvl="0" algn="just"/>
            <a:r>
              <a:rPr lang="en-US" sz="2400" b="1" u="sng">
                <a:latin typeface="Times New Roman" pitchFamily="18" charset="0"/>
                <a:cs typeface="Times New Roman" pitchFamily="18" charset="0"/>
              </a:rPr>
              <a:t>Nguyên nhân chủ </a:t>
            </a:r>
            <a:r>
              <a:rPr lang="en-US" sz="2400" b="1" u="sng" smtClean="0">
                <a:latin typeface="Times New Roman" pitchFamily="18" charset="0"/>
                <a:cs typeface="Times New Roman" pitchFamily="18" charset="0"/>
              </a:rPr>
              <a:t>quan:</a:t>
            </a:r>
            <a:endParaRPr lang="en-US" sz="2400">
              <a:latin typeface="Times New Roman" pitchFamily="18" charset="0"/>
              <a:cs typeface="Times New Roman" pitchFamily="18" charset="0"/>
            </a:endParaRPr>
          </a:p>
          <a:p>
            <a:pPr lvl="0" algn="just"/>
            <a:r>
              <a:rPr lang="en-US" sz="2400" b="1">
                <a:latin typeface="Times New Roman" pitchFamily="18" charset="0"/>
                <a:cs typeface="Times New Roman" pitchFamily="18" charset="0"/>
              </a:rPr>
              <a:t>T</a:t>
            </a:r>
            <a:r>
              <a:rPr lang="en-US" sz="2400" b="1" smtClean="0">
                <a:latin typeface="Times New Roman" pitchFamily="18" charset="0"/>
                <a:cs typeface="Times New Roman" pitchFamily="18" charset="0"/>
              </a:rPr>
              <a:t>hứ </a:t>
            </a:r>
            <a:r>
              <a:rPr lang="en-US" sz="2400" b="1">
                <a:latin typeface="Times New Roman" pitchFamily="18" charset="0"/>
                <a:cs typeface="Times New Roman" pitchFamily="18" charset="0"/>
              </a:rPr>
              <a:t>nhất</a:t>
            </a:r>
            <a:r>
              <a:rPr lang="en-US" sz="2400">
                <a:latin typeface="Times New Roman" pitchFamily="18" charset="0"/>
                <a:cs typeface="Times New Roman" pitchFamily="18" charset="0"/>
              </a:rPr>
              <a:t>: </a:t>
            </a:r>
            <a:r>
              <a:rPr lang="en-US" sz="2400" smtClean="0">
                <a:latin typeface="Times New Roman" pitchFamily="18" charset="0"/>
                <a:cs typeface="Times New Roman" pitchFamily="18" charset="0"/>
              </a:rPr>
              <a:t>Do </a:t>
            </a:r>
            <a:r>
              <a:rPr lang="en-US" sz="2400">
                <a:latin typeface="Times New Roman" pitchFamily="18" charset="0"/>
                <a:cs typeface="Times New Roman" pitchFamily="18" charset="0"/>
              </a:rPr>
              <a:t>điều kiện hoàn cảnh gia đình phản ánh trong quá trình hình thành và phát triển nhân cách của từng cá nhân, hành vi lệch lạc xảy ra từ mọi thành viên trong gia đình.</a:t>
            </a:r>
          </a:p>
          <a:p>
            <a:pPr algn="just"/>
            <a:r>
              <a:rPr lang="en-US" sz="2400" smtClean="0">
                <a:latin typeface="Times New Roman" pitchFamily="18" charset="0"/>
                <a:cs typeface="Times New Roman" pitchFamily="18" charset="0"/>
              </a:rPr>
              <a:t>- Từ </a:t>
            </a:r>
            <a:r>
              <a:rPr lang="en-US" sz="2400">
                <a:latin typeface="Times New Roman" pitchFamily="18" charset="0"/>
                <a:cs typeface="Times New Roman" pitchFamily="18" charset="0"/>
              </a:rPr>
              <a:t>cha mẹ: D</a:t>
            </a:r>
            <a:r>
              <a:rPr lang="en-US" sz="2400" smtClean="0">
                <a:latin typeface="Times New Roman" pitchFamily="18" charset="0"/>
                <a:cs typeface="Times New Roman" pitchFamily="18" charset="0"/>
              </a:rPr>
              <a:t>o </a:t>
            </a:r>
            <a:r>
              <a:rPr lang="en-US" sz="2400">
                <a:latin typeface="Times New Roman" pitchFamily="18" charset="0"/>
                <a:cs typeface="Times New Roman" pitchFamily="18" charset="0"/>
              </a:rPr>
              <a:t>điều kiện kinh tế một số người buôn gian bán lận để đảm bảo kinh tế gia đình</a:t>
            </a:r>
            <a:r>
              <a:rPr lang="en-US" sz="2400" smtClean="0">
                <a:latin typeface="Times New Roman" pitchFamily="18" charset="0"/>
                <a:cs typeface="Times New Roman" pitchFamily="18" charset="0"/>
              </a:rPr>
              <a:t>. Do </a:t>
            </a:r>
            <a:r>
              <a:rPr lang="en-US" sz="2400">
                <a:latin typeface="Times New Roman" pitchFamily="18" charset="0"/>
                <a:cs typeface="Times New Roman" pitchFamily="18" charset="0"/>
              </a:rPr>
              <a:t>sự thỏa mãn tinh thần, bố nhậu nhẹt say xỉn, bố hoặc mẹ ngoại tình không quan tâm đến con cái gia đình.</a:t>
            </a:r>
          </a:p>
          <a:p>
            <a:pPr algn="just"/>
            <a:r>
              <a:rPr lang="en-US" sz="2400" smtClean="0">
                <a:latin typeface="Times New Roman" pitchFamily="18" charset="0"/>
                <a:cs typeface="Times New Roman" pitchFamily="18" charset="0"/>
              </a:rPr>
              <a:t>- Từ </a:t>
            </a:r>
            <a:r>
              <a:rPr lang="en-US" sz="2400">
                <a:latin typeface="Times New Roman" pitchFamily="18" charset="0"/>
                <a:cs typeface="Times New Roman" pitchFamily="18" charset="0"/>
              </a:rPr>
              <a:t>phía con cái: </a:t>
            </a:r>
            <a:r>
              <a:rPr lang="en-US" sz="2400" smtClean="0">
                <a:latin typeface="Times New Roman" pitchFamily="18" charset="0"/>
                <a:cs typeface="Times New Roman" pitchFamily="18" charset="0"/>
              </a:rPr>
              <a:t>Do </a:t>
            </a:r>
            <a:r>
              <a:rPr lang="en-US" sz="2400">
                <a:latin typeface="Times New Roman" pitchFamily="18" charset="0"/>
                <a:cs typeface="Times New Roman" pitchFamily="18" charset="0"/>
              </a:rPr>
              <a:t>sự tác động nhận thức từ phía cha mẹ, qua lối sống và giáo dục của gia đinh từ đó ảnh hưởng tới nhận thức của bản thân.</a:t>
            </a:r>
          </a:p>
          <a:p>
            <a:pPr algn="just"/>
            <a:r>
              <a:rPr lang="en-US" sz="2400">
                <a:latin typeface="Times New Roman" pitchFamily="18" charset="0"/>
                <a:cs typeface="Times New Roman" pitchFamily="18" charset="0"/>
              </a:rPr>
              <a:t>    </a:t>
            </a:r>
            <a:r>
              <a:rPr lang="en-US" sz="2400" b="1" i="1" u="sng">
                <a:latin typeface="Times New Roman" pitchFamily="18" charset="0"/>
                <a:cs typeface="Times New Roman" pitchFamily="18" charset="0"/>
              </a:rPr>
              <a:t>V</a:t>
            </a:r>
            <a:r>
              <a:rPr lang="en-US" sz="2400" b="1" i="1" u="sng" smtClean="0">
                <a:latin typeface="Times New Roman" pitchFamily="18" charset="0"/>
                <a:cs typeface="Times New Roman" pitchFamily="18" charset="0"/>
              </a:rPr>
              <a:t>í </a:t>
            </a:r>
            <a:r>
              <a:rPr lang="en-US" sz="2400" b="1" i="1" u="sng">
                <a:latin typeface="Times New Roman" pitchFamily="18" charset="0"/>
                <a:cs typeface="Times New Roman" pitchFamily="18" charset="0"/>
              </a:rPr>
              <a:t>dụ</a:t>
            </a:r>
            <a:r>
              <a:rPr lang="en-US" sz="2400" i="1" u="sng">
                <a:latin typeface="Times New Roman" pitchFamily="18" charset="0"/>
                <a:cs typeface="Times New Roman" pitchFamily="18" charset="0"/>
              </a:rPr>
              <a:t>:</a:t>
            </a:r>
            <a:r>
              <a:rPr lang="en-US" sz="2400" i="1">
                <a:latin typeface="Times New Roman" pitchFamily="18" charset="0"/>
                <a:cs typeface="Times New Roman" pitchFamily="18" charset="0"/>
              </a:rPr>
              <a:t> cha mẹ chửi bới ,cãi cọ lâu dài ảnh hưởng đến tính cách con cái dẫn đến hành vi lệch lạc của con cái</a:t>
            </a:r>
            <a:r>
              <a:rPr lang="en-US" sz="2400" i="1" smtClean="0">
                <a:latin typeface="Times New Roman" pitchFamily="18" charset="0"/>
                <a:cs typeface="Times New Roman" pitchFamily="18" charset="0"/>
              </a:rPr>
              <a:t>.</a:t>
            </a:r>
            <a:endParaRPr lang="en-US" sz="2400">
              <a:latin typeface="Times New Roman" pitchFamily="18" charset="0"/>
              <a:cs typeface="Times New Roman" pitchFamily="18" charset="0"/>
            </a:endParaRPr>
          </a:p>
        </p:txBody>
      </p:sp>
      <p:grpSp>
        <p:nvGrpSpPr>
          <p:cNvPr id="6" name="Group 5"/>
          <p:cNvGrpSpPr/>
          <p:nvPr/>
        </p:nvGrpSpPr>
        <p:grpSpPr>
          <a:xfrm>
            <a:off x="0" y="252248"/>
            <a:ext cx="9144000" cy="738352"/>
            <a:chOff x="0" y="252248"/>
            <a:chExt cx="9144000" cy="738352"/>
          </a:xfrm>
        </p:grpSpPr>
        <p:cxnSp>
          <p:nvCxnSpPr>
            <p:cNvPr id="7" name="Straight Connector 6"/>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8" name="Rectangle 7"/>
            <p:cNvSpPr/>
            <p:nvPr/>
          </p:nvSpPr>
          <p:spPr>
            <a:xfrm>
              <a:off x="228600" y="252248"/>
              <a:ext cx="5780750" cy="523220"/>
            </a:xfrm>
            <a:prstGeom prst="rect">
              <a:avLst/>
            </a:prstGeom>
          </p:spPr>
          <p:txBody>
            <a:bodyPr wrap="none">
              <a:spAutoFit/>
            </a:bodyPr>
            <a:lstStyle/>
            <a:p>
              <a:pPr marL="571500" indent="-571500">
                <a:buFont typeface="+mj-lt"/>
                <a:buAutoNum type="romanUcPeriod" startAt="2"/>
              </a:pPr>
              <a:r>
                <a:rPr lang="en-US" sz="2800" b="1" smtClean="0">
                  <a:solidFill>
                    <a:srgbClr val="FF0000"/>
                  </a:solidFill>
                  <a:latin typeface="Times New Roman" pitchFamily="18" charset="0"/>
                  <a:cs typeface="Times New Roman" pitchFamily="18" charset="0"/>
                </a:rPr>
                <a:t>Nguyên nhân của lệch lạc xã hội.</a:t>
              </a:r>
            </a:p>
          </p:txBody>
        </p:sp>
      </p:grpSp>
    </p:spTree>
    <p:extLst>
      <p:ext uri="{BB962C8B-B14F-4D97-AF65-F5344CB8AC3E}">
        <p14:creationId xmlns:p14="http://schemas.microsoft.com/office/powerpoint/2010/main" val="3354177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6200" y="1600200"/>
            <a:ext cx="9067800" cy="5632311"/>
          </a:xfrm>
          <a:prstGeom prst="rect">
            <a:avLst/>
          </a:prstGeom>
        </p:spPr>
        <p:txBody>
          <a:bodyPr wrap="square">
            <a:spAutoFit/>
          </a:bodyPr>
          <a:lstStyle/>
          <a:p>
            <a:r>
              <a:rPr lang="en-US" sz="2400" smtClean="0">
                <a:latin typeface="Times New Roman" pitchFamily="18" charset="0"/>
                <a:cs typeface="Times New Roman" pitchFamily="18" charset="0"/>
              </a:rPr>
              <a:t>- Do sự chủ động của cha mẹ. cha mẹ cổ vũ ủng hộ cho con mình phạm tội.</a:t>
            </a:r>
          </a:p>
          <a:p>
            <a:r>
              <a:rPr lang="en-US" sz="2400" smtClean="0">
                <a:latin typeface="Times New Roman" pitchFamily="18" charset="0"/>
                <a:cs typeface="Times New Roman" pitchFamily="18" charset="0"/>
              </a:rPr>
              <a:t>    </a:t>
            </a:r>
            <a:r>
              <a:rPr lang="en-US" sz="2400" b="1" i="1" u="sng">
                <a:latin typeface="Times New Roman" pitchFamily="18" charset="0"/>
                <a:cs typeface="Times New Roman" pitchFamily="18" charset="0"/>
              </a:rPr>
              <a:t>V</a:t>
            </a:r>
            <a:r>
              <a:rPr lang="en-US" sz="2400" b="1" i="1" u="sng" smtClean="0">
                <a:latin typeface="Times New Roman" pitchFamily="18" charset="0"/>
                <a:cs typeface="Times New Roman" pitchFamily="18" charset="0"/>
              </a:rPr>
              <a:t>í dụ</a:t>
            </a:r>
            <a:r>
              <a:rPr lang="en-US" sz="2400" b="1" i="1" smtClean="0">
                <a:latin typeface="Times New Roman" pitchFamily="18" charset="0"/>
                <a:cs typeface="Times New Roman" pitchFamily="18" charset="0"/>
              </a:rPr>
              <a:t>:</a:t>
            </a:r>
            <a:r>
              <a:rPr lang="en-US" sz="2400" smtClean="0">
                <a:latin typeface="Times New Roman" pitchFamily="18" charset="0"/>
                <a:cs typeface="Times New Roman" pitchFamily="18" charset="0"/>
              </a:rPr>
              <a:t> </a:t>
            </a:r>
            <a:r>
              <a:rPr lang="en-US" sz="2400" i="1">
                <a:latin typeface="Times New Roman" pitchFamily="18" charset="0"/>
                <a:cs typeface="Times New Roman" pitchFamily="18" charset="0"/>
              </a:rPr>
              <a:t>V</a:t>
            </a:r>
            <a:r>
              <a:rPr lang="en-US" sz="2400" i="1" smtClean="0">
                <a:latin typeface="Times New Roman" pitchFamily="18" charset="0"/>
                <a:cs typeface="Times New Roman" pitchFamily="18" charset="0"/>
              </a:rPr>
              <a:t>ì gia đình khó khăn, có nhiều cha mẹ phải ép buộc con cái đi trôm cắp</a:t>
            </a:r>
            <a:r>
              <a:rPr lang="en-US" sz="2400" smtClean="0">
                <a:latin typeface="Times New Roman" pitchFamily="18" charset="0"/>
                <a:cs typeface="Times New Roman" pitchFamily="18" charset="0"/>
              </a:rPr>
              <a:t>…</a:t>
            </a:r>
          </a:p>
          <a:p>
            <a:pPr marL="342900" indent="-342900">
              <a:buFontTx/>
              <a:buChar char="-"/>
            </a:pPr>
            <a:r>
              <a:rPr lang="en-US" sz="2400" smtClean="0">
                <a:latin typeface="Times New Roman" pitchFamily="18" charset="0"/>
                <a:cs typeface="Times New Roman" pitchFamily="18" charset="0"/>
              </a:rPr>
              <a:t>Từ xã hội: ảnh hưởng những thói hư tật xấu của bạn bè, phim ảnh…</a:t>
            </a:r>
          </a:p>
          <a:p>
            <a:pPr lvl="0"/>
            <a:r>
              <a:rPr lang="en-US" sz="2400" b="1" smtClean="0">
                <a:latin typeface="Times New Roman" pitchFamily="18" charset="0"/>
                <a:cs typeface="Times New Roman" pitchFamily="18" charset="0"/>
              </a:rPr>
              <a:t>Thứ hai</a:t>
            </a:r>
            <a:r>
              <a:rPr lang="en-US" sz="2400" smtClean="0">
                <a:latin typeface="Times New Roman" pitchFamily="18" charset="0"/>
                <a:cs typeface="Times New Roman" pitchFamily="18" charset="0"/>
              </a:rPr>
              <a:t>: Do mâu thuẫn trong các vai trò, trong đời sống xã hội mỗi cá nhân giữ những vai trò khác nhau, khi cá nhân không thể đảm nhận tốt những trách nhiệm đặc ra cho mỗi vai trò, dễ dẫn đến mâu thuẫn vai trò, từ đó những hành vi lệch lạc có thể xảy ra.</a:t>
            </a:r>
          </a:p>
          <a:p>
            <a:r>
              <a:rPr lang="en-US" sz="2400" i="1" smtClean="0">
                <a:latin typeface="Times New Roman" pitchFamily="18" charset="0"/>
                <a:cs typeface="Times New Roman" pitchFamily="18" charset="0"/>
              </a:rPr>
              <a:t>    </a:t>
            </a:r>
            <a:r>
              <a:rPr lang="en-US" sz="2400" b="1" i="1" u="sng" smtClean="0">
                <a:latin typeface="Times New Roman" pitchFamily="18" charset="0"/>
                <a:cs typeface="Times New Roman" pitchFamily="18" charset="0"/>
              </a:rPr>
              <a:t>Ví dụ</a:t>
            </a:r>
            <a:r>
              <a:rPr lang="en-US" sz="2400" i="1" smtClean="0">
                <a:latin typeface="Times New Roman" pitchFamily="18" charset="0"/>
                <a:cs typeface="Times New Roman" pitchFamily="18" charset="0"/>
              </a:rPr>
              <a:t>: Anh A là công an điều tra một vụ án và phát hiện thủ phạm chính là em trai mình. anh A phải thực hiện trách nhiệm một trong hai vai trò là vai trò của anh trai và vai trò của người công an, nếu anh A dung túng không bắt em trai mình thì anh A đã thực hiện hành vi lệch lạc.</a:t>
            </a:r>
            <a:endParaRPr lang="en-US" sz="2400" smtClean="0">
              <a:latin typeface="Times New Roman" pitchFamily="18" charset="0"/>
              <a:cs typeface="Times New Roman" pitchFamily="18" charset="0"/>
            </a:endParaRPr>
          </a:p>
          <a:p>
            <a:pPr marL="342900" indent="-342900">
              <a:buFontTx/>
              <a:buChar char="-"/>
            </a:pPr>
            <a:endParaRPr lang="en-US" sz="2400">
              <a:latin typeface="Times New Roman" pitchFamily="18" charset="0"/>
              <a:cs typeface="Times New Roman" pitchFamily="18" charset="0"/>
            </a:endParaRPr>
          </a:p>
        </p:txBody>
      </p:sp>
      <p:grpSp>
        <p:nvGrpSpPr>
          <p:cNvPr id="5" name="Group 4"/>
          <p:cNvGrpSpPr/>
          <p:nvPr/>
        </p:nvGrpSpPr>
        <p:grpSpPr>
          <a:xfrm>
            <a:off x="0" y="252248"/>
            <a:ext cx="9144000" cy="738352"/>
            <a:chOff x="0" y="252248"/>
            <a:chExt cx="9144000" cy="738352"/>
          </a:xfrm>
        </p:grpSpPr>
        <p:cxnSp>
          <p:nvCxnSpPr>
            <p:cNvPr id="6" name="Straight Connector 5"/>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228600" y="252248"/>
              <a:ext cx="5780750" cy="523220"/>
            </a:xfrm>
            <a:prstGeom prst="rect">
              <a:avLst/>
            </a:prstGeom>
          </p:spPr>
          <p:txBody>
            <a:bodyPr wrap="none">
              <a:spAutoFit/>
            </a:bodyPr>
            <a:lstStyle/>
            <a:p>
              <a:pPr marL="571500" indent="-571500">
                <a:buFont typeface="+mj-lt"/>
                <a:buAutoNum type="romanUcPeriod" startAt="2"/>
              </a:pPr>
              <a:r>
                <a:rPr lang="en-US" sz="2800" b="1" smtClean="0">
                  <a:solidFill>
                    <a:srgbClr val="FF0000"/>
                  </a:solidFill>
                  <a:latin typeface="Times New Roman" pitchFamily="18" charset="0"/>
                  <a:cs typeface="Times New Roman" pitchFamily="18" charset="0"/>
                </a:rPr>
                <a:t>Nguyên nhân của lệch lạc xã hội.</a:t>
              </a:r>
            </a:p>
          </p:txBody>
        </p:sp>
      </p:grpSp>
      <p:sp>
        <p:nvSpPr>
          <p:cNvPr id="8" name="Rectangle 7"/>
          <p:cNvSpPr/>
          <p:nvPr/>
        </p:nvSpPr>
        <p:spPr>
          <a:xfrm>
            <a:off x="233149" y="990600"/>
            <a:ext cx="3344185" cy="461665"/>
          </a:xfrm>
          <a:prstGeom prst="rect">
            <a:avLst/>
          </a:prstGeom>
        </p:spPr>
        <p:txBody>
          <a:bodyPr wrap="none">
            <a:spAutoFit/>
          </a:bodyPr>
          <a:lstStyle/>
          <a:p>
            <a:pPr lvl="0" algn="just"/>
            <a:r>
              <a:rPr lang="en-US" sz="2400" b="1" u="sng" smtClean="0">
                <a:latin typeface="Times New Roman" pitchFamily="18" charset="0"/>
                <a:cs typeface="Times New Roman" pitchFamily="18" charset="0"/>
              </a:rPr>
              <a:t>Nguyên nhân chủ quan:</a:t>
            </a:r>
            <a:endParaRPr lang="en-US" sz="2400">
              <a:latin typeface="Times New Roman" pitchFamily="18" charset="0"/>
              <a:cs typeface="Times New Roman" pitchFamily="18" charset="0"/>
            </a:endParaRPr>
          </a:p>
        </p:txBody>
      </p:sp>
    </p:spTree>
    <p:extLst>
      <p:ext uri="{BB962C8B-B14F-4D97-AF65-F5344CB8AC3E}">
        <p14:creationId xmlns:p14="http://schemas.microsoft.com/office/powerpoint/2010/main" val="758284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1000"/>
                                        <p:tgtEl>
                                          <p:spTgt spid="4">
                                            <p:txEl>
                                              <p:pRg st="1" end="1"/>
                                            </p:txEl>
                                          </p:spTgt>
                                        </p:tgtEl>
                                      </p:cBhvr>
                                    </p:animEffect>
                                    <p:anim calcmode="lin" valueType="num">
                                      <p:cBhvr>
                                        <p:cTn id="1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anim calcmode="lin" valueType="num">
                                      <p:cBhvr additive="base">
                                        <p:cTn id="23"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4">
                                            <p:txEl>
                                              <p:pRg st="4" end="4"/>
                                            </p:txEl>
                                          </p:spTgt>
                                        </p:tgtEl>
                                        <p:attrNameLst>
                                          <p:attrName>style.visibility</p:attrName>
                                        </p:attrNameLst>
                                      </p:cBhvr>
                                      <p:to>
                                        <p:strVal val="visible"/>
                                      </p:to>
                                    </p:set>
                                    <p:animEffect transition="in" filter="fade">
                                      <p:cBhvr>
                                        <p:cTn id="29" dur="1000"/>
                                        <p:tgtEl>
                                          <p:spTgt spid="4">
                                            <p:txEl>
                                              <p:pRg st="4" end="4"/>
                                            </p:txEl>
                                          </p:spTgt>
                                        </p:tgtEl>
                                      </p:cBhvr>
                                    </p:animEffect>
                                    <p:anim calcmode="lin" valueType="num">
                                      <p:cBhvr>
                                        <p:cTn id="30"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3242" y="1600200"/>
            <a:ext cx="8728358" cy="4401205"/>
          </a:xfrm>
          <a:prstGeom prst="rect">
            <a:avLst/>
          </a:prstGeom>
        </p:spPr>
        <p:txBody>
          <a:bodyPr wrap="square">
            <a:spAutoFit/>
          </a:bodyPr>
          <a:lstStyle/>
          <a:p>
            <a:pPr lvl="0"/>
            <a:r>
              <a:rPr lang="en-US" sz="2000" b="1">
                <a:latin typeface="Times New Roman" pitchFamily="18" charset="0"/>
                <a:cs typeface="Times New Roman" pitchFamily="18" charset="0"/>
              </a:rPr>
              <a:t>T</a:t>
            </a:r>
            <a:r>
              <a:rPr lang="en-US" sz="2000" b="1" smtClean="0">
                <a:latin typeface="Times New Roman" pitchFamily="18" charset="0"/>
                <a:cs typeface="Times New Roman" pitchFamily="18" charset="0"/>
              </a:rPr>
              <a:t>hứ ba</a:t>
            </a:r>
            <a:r>
              <a:rPr lang="en-US" sz="2000">
                <a:latin typeface="Times New Roman" pitchFamily="18" charset="0"/>
                <a:cs typeface="Times New Roman" pitchFamily="18" charset="0"/>
              </a:rPr>
              <a:t>:</a:t>
            </a:r>
            <a:r>
              <a:rPr lang="en-US" sz="2000" smtClean="0">
                <a:latin typeface="Times New Roman" pitchFamily="18" charset="0"/>
                <a:cs typeface="Times New Roman" pitchFamily="18" charset="0"/>
              </a:rPr>
              <a:t> Tự gạt mình ra khỏi nhóm. Khi sống trong một cộng đồng người một số cá nhân phải hòa nhập vào những chuẩn mực xã hội mà mọi người đang thực hiện, ngược lại tự gạt mình ra quy củ chấp hành. Đó cũng chính là hành vi lệch lạc so với cộng đồng.</a:t>
            </a:r>
          </a:p>
          <a:p>
            <a:r>
              <a:rPr lang="en-US" sz="2000" i="1" smtClean="0">
                <a:latin typeface="Times New Roman" pitchFamily="18" charset="0"/>
                <a:cs typeface="Times New Roman" pitchFamily="18" charset="0"/>
              </a:rPr>
              <a:t>    </a:t>
            </a:r>
            <a:r>
              <a:rPr lang="en-US" sz="2000" b="1" i="1" u="sng">
                <a:latin typeface="Times New Roman" pitchFamily="18" charset="0"/>
                <a:cs typeface="Times New Roman" pitchFamily="18" charset="0"/>
              </a:rPr>
              <a:t>V</a:t>
            </a:r>
            <a:r>
              <a:rPr lang="en-US" sz="2000" b="1" i="1" u="sng" smtClean="0">
                <a:latin typeface="Times New Roman" pitchFamily="18" charset="0"/>
                <a:cs typeface="Times New Roman" pitchFamily="18" charset="0"/>
              </a:rPr>
              <a:t>í dụ</a:t>
            </a:r>
            <a:r>
              <a:rPr lang="en-US" sz="2000" i="1" smtClean="0">
                <a:latin typeface="Times New Roman" pitchFamily="18" charset="0"/>
                <a:cs typeface="Times New Roman" pitchFamily="18" charset="0"/>
              </a:rPr>
              <a:t>: Sinh viên B không đóng quỹ lớp trong khi các bạn đã hoàn thành đầy đủ.</a:t>
            </a:r>
          </a:p>
          <a:p>
            <a:pPr lvl="0"/>
            <a:r>
              <a:rPr lang="en-US" sz="2000" b="1" smtClean="0">
                <a:latin typeface="Times New Roman" pitchFamily="18" charset="0"/>
                <a:cs typeface="Times New Roman" pitchFamily="18" charset="0"/>
              </a:rPr>
              <a:t>Thứ tư: </a:t>
            </a:r>
            <a:r>
              <a:rPr lang="en-US" sz="2000">
                <a:latin typeface="Times New Roman" pitchFamily="18" charset="0"/>
                <a:cs typeface="Times New Roman" pitchFamily="18" charset="0"/>
              </a:rPr>
              <a:t>M</a:t>
            </a:r>
            <a:r>
              <a:rPr lang="en-US" sz="2000" smtClean="0">
                <a:latin typeface="Times New Roman" pitchFamily="18" charset="0"/>
                <a:cs typeface="Times New Roman" pitchFamily="18" charset="0"/>
              </a:rPr>
              <a:t>âu thuẫn giữa giá trị và phương tiện mà các cá nhân có thể sử dụng để đạt được giá trị. Giá trị là điều mà xã hội cho là đẹp, là tốt, mang lại lợi ích để thỏa mãn nhu cầu. Nhưng trong những trường hợp có những giá trị mà khả năng của một số cá nhân chưa vương tới được, do đó bằng cách này hay cách khác các cá nhân sử dụng phương tiên vật chất hay tinh thần để đạt được điều mà mình mong muốn.</a:t>
            </a:r>
          </a:p>
          <a:p>
            <a:r>
              <a:rPr lang="en-US" sz="2000" i="1" smtClean="0">
                <a:latin typeface="Times New Roman" pitchFamily="18" charset="0"/>
                <a:cs typeface="Times New Roman" pitchFamily="18" charset="0"/>
              </a:rPr>
              <a:t>    </a:t>
            </a:r>
            <a:r>
              <a:rPr lang="en-US" sz="2000" b="1" i="1" u="sng" smtClean="0">
                <a:latin typeface="Times New Roman" pitchFamily="18" charset="0"/>
                <a:cs typeface="Times New Roman" pitchFamily="18" charset="0"/>
              </a:rPr>
              <a:t>ví dụ</a:t>
            </a:r>
            <a:r>
              <a:rPr lang="en-US" sz="2000" i="1" smtClean="0">
                <a:latin typeface="Times New Roman" pitchFamily="18" charset="0"/>
                <a:cs typeface="Times New Roman" pitchFamily="18" charset="0"/>
              </a:rPr>
              <a:t>: Trong xã hội việt nam, trình độ học vấn cao là giá trị nhưng có một số cá nhân sử dụng bằng  giả, chạy điểm, chạy trường để có được bằng cấp, phương tiện mà họ dùng là tiền.</a:t>
            </a:r>
            <a:endParaRPr lang="en-US" sz="2000" smtClean="0">
              <a:latin typeface="Times New Roman" pitchFamily="18" charset="0"/>
              <a:cs typeface="Times New Roman" pitchFamily="18" charset="0"/>
            </a:endParaRPr>
          </a:p>
          <a:p>
            <a:endParaRPr lang="en-US" sz="2000">
              <a:latin typeface="Times New Roman" pitchFamily="18" charset="0"/>
              <a:cs typeface="Times New Roman" pitchFamily="18" charset="0"/>
            </a:endParaRPr>
          </a:p>
        </p:txBody>
      </p:sp>
      <p:grpSp>
        <p:nvGrpSpPr>
          <p:cNvPr id="5" name="Group 4"/>
          <p:cNvGrpSpPr/>
          <p:nvPr/>
        </p:nvGrpSpPr>
        <p:grpSpPr>
          <a:xfrm>
            <a:off x="0" y="252248"/>
            <a:ext cx="9144000" cy="738352"/>
            <a:chOff x="0" y="252248"/>
            <a:chExt cx="9144000" cy="738352"/>
          </a:xfrm>
        </p:grpSpPr>
        <p:cxnSp>
          <p:nvCxnSpPr>
            <p:cNvPr id="6" name="Straight Connector 5"/>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228600" y="252248"/>
              <a:ext cx="5780750" cy="523220"/>
            </a:xfrm>
            <a:prstGeom prst="rect">
              <a:avLst/>
            </a:prstGeom>
          </p:spPr>
          <p:txBody>
            <a:bodyPr wrap="none">
              <a:spAutoFit/>
            </a:bodyPr>
            <a:lstStyle/>
            <a:p>
              <a:pPr marL="571500" indent="-571500">
                <a:buFont typeface="+mj-lt"/>
                <a:buAutoNum type="romanUcPeriod" startAt="2"/>
              </a:pPr>
              <a:r>
                <a:rPr lang="en-US" sz="2800" b="1" smtClean="0">
                  <a:solidFill>
                    <a:srgbClr val="FF0000"/>
                  </a:solidFill>
                  <a:latin typeface="Times New Roman" pitchFamily="18" charset="0"/>
                  <a:cs typeface="Times New Roman" pitchFamily="18" charset="0"/>
                </a:rPr>
                <a:t>Nguyên nhân của lệch lạc xã hội.</a:t>
              </a:r>
            </a:p>
          </p:txBody>
        </p:sp>
      </p:grpSp>
      <p:sp>
        <p:nvSpPr>
          <p:cNvPr id="8" name="Rectangle 7"/>
          <p:cNvSpPr/>
          <p:nvPr/>
        </p:nvSpPr>
        <p:spPr>
          <a:xfrm>
            <a:off x="233149" y="990600"/>
            <a:ext cx="3344185" cy="461665"/>
          </a:xfrm>
          <a:prstGeom prst="rect">
            <a:avLst/>
          </a:prstGeom>
        </p:spPr>
        <p:txBody>
          <a:bodyPr wrap="none">
            <a:spAutoFit/>
          </a:bodyPr>
          <a:lstStyle/>
          <a:p>
            <a:pPr lvl="0" algn="just"/>
            <a:r>
              <a:rPr lang="en-US" sz="2400" b="1" u="sng" smtClean="0">
                <a:latin typeface="Times New Roman" pitchFamily="18" charset="0"/>
                <a:cs typeface="Times New Roman" pitchFamily="18" charset="0"/>
              </a:rPr>
              <a:t>Nguyên nhân chủ quan:</a:t>
            </a:r>
            <a:endParaRPr lang="en-US" sz="2400">
              <a:latin typeface="Times New Roman" pitchFamily="18" charset="0"/>
              <a:cs typeface="Times New Roman" pitchFamily="18" charset="0"/>
            </a:endParaRPr>
          </a:p>
        </p:txBody>
      </p:sp>
    </p:spTree>
    <p:extLst>
      <p:ext uri="{BB962C8B-B14F-4D97-AF65-F5344CB8AC3E}">
        <p14:creationId xmlns:p14="http://schemas.microsoft.com/office/powerpoint/2010/main" val="28871266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 calcmode="lin" valueType="num">
                                      <p:cBhvr additive="base">
                                        <p:cTn id="14"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additive="base">
                                        <p:cTn id="18"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additive="base">
                                        <p:cTn id="24"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 calcmode="lin" valueType="num">
                                      <p:cBhvr additive="base">
                                        <p:cTn id="28"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52248"/>
            <a:ext cx="9144000" cy="738352"/>
            <a:chOff x="0" y="252248"/>
            <a:chExt cx="9144000" cy="738352"/>
          </a:xfrm>
        </p:grpSpPr>
        <p:cxnSp>
          <p:nvCxnSpPr>
            <p:cNvPr id="5" name="Straight Connector 4"/>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6" name="Rectangle 5"/>
            <p:cNvSpPr/>
            <p:nvPr/>
          </p:nvSpPr>
          <p:spPr>
            <a:xfrm>
              <a:off x="228600" y="252248"/>
              <a:ext cx="8273419" cy="523220"/>
            </a:xfrm>
            <a:prstGeom prst="rect">
              <a:avLst/>
            </a:prstGeom>
          </p:spPr>
          <p:txBody>
            <a:bodyPr wrap="none">
              <a:spAutoFit/>
            </a:bodyPr>
            <a:lstStyle/>
            <a:p>
              <a:pPr marL="571500" indent="-571500">
                <a:buFont typeface="+mj-lt"/>
                <a:buAutoNum type="romanUcPeriod" startAt="3"/>
              </a:pPr>
              <a:r>
                <a:rPr lang="en-US" sz="2800" b="1" smtClean="0">
                  <a:solidFill>
                    <a:srgbClr val="FF0000"/>
                  </a:solidFill>
                  <a:latin typeface="Times New Roman" pitchFamily="18" charset="0"/>
                  <a:cs typeface="Times New Roman" pitchFamily="18" charset="0"/>
                </a:rPr>
                <a:t>Mối quan hệ giữa lệch lạc xã hội và trật tự xã hội</a:t>
              </a:r>
            </a:p>
          </p:txBody>
        </p:sp>
      </p:grpSp>
      <p:sp>
        <p:nvSpPr>
          <p:cNvPr id="7" name="TextBox 6"/>
          <p:cNvSpPr txBox="1"/>
          <p:nvPr/>
        </p:nvSpPr>
        <p:spPr>
          <a:xfrm>
            <a:off x="266700" y="1219200"/>
            <a:ext cx="2476500" cy="3785652"/>
          </a:xfrm>
          <a:prstGeom prst="rect">
            <a:avLst/>
          </a:prstGeom>
          <a:noFill/>
        </p:spPr>
        <p:txBody>
          <a:bodyPr wrap="square" rtlCol="0">
            <a:spAutoFit/>
          </a:bodyPr>
          <a:lstStyle/>
          <a:p>
            <a:pPr algn="just"/>
            <a:r>
              <a:rPr lang="en-US" sz="2400" i="1" smtClean="0">
                <a:latin typeface="Times New Roman" pitchFamily="18" charset="0"/>
                <a:cs typeface="Times New Roman" pitchFamily="18" charset="0"/>
              </a:rPr>
              <a:t>Trật tự xã hội và lệch lạc xã hội có sự mâu thuẫn với nhau, đối lập nhau. Có thể nói trật tự xã hội là tích cực và lệch lạc xã hội biểu hiện của nó là tiêu cực.</a:t>
            </a:r>
            <a:endParaRPr lang="en-US" sz="2400" i="1">
              <a:latin typeface="Times New Roman" pitchFamily="18" charset="0"/>
              <a:cs typeface="Times New Roman" pitchFamily="18" charset="0"/>
            </a:endParaRPr>
          </a:p>
        </p:txBody>
      </p:sp>
      <p:pic>
        <p:nvPicPr>
          <p:cNvPr id="3074" name="Picture 2" descr="C:\Users\Laptop Thanh Dat\Downloads\XHHDC\hoi-cua_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76266" y="1045190"/>
            <a:ext cx="6132394" cy="52794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33747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21"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Effect transition="in" filter="barn(inVertical)">
                                      <p:cBhvr>
                                        <p:cTn id="10"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2057400"/>
            <a:ext cx="6781800" cy="3847207"/>
          </a:xfrm>
          <a:prstGeom prst="rect">
            <a:avLst/>
          </a:prstGeom>
          <a:noFill/>
        </p:spPr>
        <p:txBody>
          <a:bodyPr wrap="square" rtlCol="0">
            <a:spAutoFit/>
          </a:bodyPr>
          <a:lstStyle/>
          <a:p>
            <a:pPr algn="just"/>
            <a:r>
              <a:rPr lang="en-US" sz="2800" b="1" u="sng" smtClean="0">
                <a:latin typeface="Times New Roman" pitchFamily="18" charset="0"/>
                <a:cs typeface="Times New Roman" pitchFamily="18" charset="0"/>
              </a:rPr>
              <a:t>Nhóm 11:</a:t>
            </a:r>
          </a:p>
          <a:p>
            <a:pPr marL="457200" indent="-457200" algn="just">
              <a:buAutoNum type="arabicPeriod"/>
            </a:pPr>
            <a:r>
              <a:rPr lang="en-US" sz="2400" smtClean="0">
                <a:latin typeface="Times New Roman" pitchFamily="18" charset="0"/>
                <a:cs typeface="Times New Roman" pitchFamily="18" charset="0"/>
              </a:rPr>
              <a:t>Nguyễn Thị Tuyết Linh. 13131071 DH13TK</a:t>
            </a:r>
          </a:p>
          <a:p>
            <a:pPr marL="457200" indent="-457200" algn="just">
              <a:buAutoNum type="arabicPeriod"/>
            </a:pPr>
            <a:r>
              <a:rPr lang="en-US" sz="2400" smtClean="0">
                <a:latin typeface="Times New Roman" pitchFamily="18" charset="0"/>
                <a:cs typeface="Times New Roman" pitchFamily="18" charset="0"/>
              </a:rPr>
              <a:t>Đặng Thị Kim Thanh. 13131506 DH13TK</a:t>
            </a:r>
          </a:p>
          <a:p>
            <a:pPr marL="457200" indent="-457200" algn="just">
              <a:buAutoNum type="arabicPeriod"/>
            </a:pPr>
            <a:r>
              <a:rPr lang="en-US" sz="2400" smtClean="0">
                <a:latin typeface="Times New Roman" pitchFamily="18" charset="0"/>
                <a:cs typeface="Times New Roman" pitchFamily="18" charset="0"/>
              </a:rPr>
              <a:t>Bùi Thị Cẩm Tiên. 13116693 DH13KS</a:t>
            </a:r>
          </a:p>
          <a:p>
            <a:pPr marL="457200" indent="-457200" algn="just">
              <a:buAutoNum type="arabicPeriod"/>
            </a:pPr>
            <a:r>
              <a:rPr lang="en-US" sz="2400" smtClean="0">
                <a:latin typeface="Times New Roman" pitchFamily="18" charset="0"/>
                <a:cs typeface="Times New Roman" pitchFamily="18" charset="0"/>
              </a:rPr>
              <a:t>Nguyễn Thị Quê. 13125410 DH13BQ</a:t>
            </a:r>
          </a:p>
          <a:p>
            <a:pPr marL="457200" indent="-457200" algn="just">
              <a:buAutoNum type="arabicPeriod"/>
            </a:pPr>
            <a:r>
              <a:rPr lang="en-US" sz="2400" smtClean="0">
                <a:latin typeface="Times New Roman" pitchFamily="18" charset="0"/>
                <a:cs typeface="Times New Roman" pitchFamily="18" charset="0"/>
              </a:rPr>
              <a:t>Trần Thị Kỳ Duyên. 13131243 DH13TK</a:t>
            </a:r>
          </a:p>
          <a:p>
            <a:pPr marL="457200" indent="-457200" algn="just">
              <a:buAutoNum type="arabicPeriod"/>
            </a:pPr>
            <a:r>
              <a:rPr lang="en-US" sz="2400" smtClean="0">
                <a:latin typeface="Times New Roman" pitchFamily="18" charset="0"/>
                <a:cs typeface="Times New Roman" pitchFamily="18" charset="0"/>
              </a:rPr>
              <a:t>Trần Ngọc Tuyên Hoàng. 12125172 DH12VT</a:t>
            </a:r>
          </a:p>
          <a:p>
            <a:pPr marL="457200" indent="-457200" algn="just">
              <a:buAutoNum type="arabicPeriod"/>
            </a:pPr>
            <a:r>
              <a:rPr lang="en-US" sz="2400" smtClean="0">
                <a:latin typeface="Times New Roman" pitchFamily="18" charset="0"/>
                <a:cs typeface="Times New Roman" pitchFamily="18" charset="0"/>
              </a:rPr>
              <a:t>Trần Thị Nghĩa. 13124235 DH13QL</a:t>
            </a:r>
          </a:p>
          <a:p>
            <a:pPr marL="457200" indent="-457200" algn="just">
              <a:buAutoNum type="arabicPeriod"/>
            </a:pPr>
            <a:r>
              <a:rPr lang="en-US" sz="2400" smtClean="0">
                <a:latin typeface="Times New Roman" pitchFamily="18" charset="0"/>
                <a:cs typeface="Times New Roman" pitchFamily="18" charset="0"/>
              </a:rPr>
              <a:t>Nguyễn Quốc Truyền. 13124445 DH13QL</a:t>
            </a:r>
          </a:p>
          <a:p>
            <a:pPr marL="457200" indent="-457200" algn="just">
              <a:buAutoNum type="arabicPeriod"/>
            </a:pPr>
            <a:r>
              <a:rPr lang="en-US" sz="2400" smtClean="0">
                <a:latin typeface="Times New Roman" pitchFamily="18" charset="0"/>
                <a:cs typeface="Times New Roman" pitchFamily="18" charset="0"/>
              </a:rPr>
              <a:t>Trần Thị Kiều Giang. 13131262 DH13TK</a:t>
            </a:r>
            <a:endParaRPr lang="en-US" sz="2400">
              <a:latin typeface="Times New Roman" pitchFamily="18" charset="0"/>
              <a:cs typeface="Times New Roman" pitchFamily="18" charset="0"/>
            </a:endParaRPr>
          </a:p>
        </p:txBody>
      </p:sp>
      <p:sp>
        <p:nvSpPr>
          <p:cNvPr id="2" name="Rectangle 1"/>
          <p:cNvSpPr/>
          <p:nvPr/>
        </p:nvSpPr>
        <p:spPr>
          <a:xfrm>
            <a:off x="990600" y="152400"/>
            <a:ext cx="6378669" cy="175432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3600" b="1" cap="all" spc="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TẠI SAO LỆCH LẠC XÃ HỘI</a:t>
            </a:r>
          </a:p>
          <a:p>
            <a:pPr algn="ctr"/>
            <a:r>
              <a:rPr lang="en-US" sz="36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LUÔN TỒN TẠI TRONG </a:t>
            </a:r>
          </a:p>
          <a:p>
            <a:pPr algn="ctr"/>
            <a:r>
              <a:rPr lang="en-US" sz="3600" b="1" cap="all"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rPr>
              <a:t>XÃ HỘI</a:t>
            </a:r>
            <a:endParaRPr lang="en-US" sz="3600" b="1" cap="all" spc="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Times New Roman" pitchFamily="18" charset="0"/>
              <a:cs typeface="Times New Roman" pitchFamily="18" charset="0"/>
            </a:endParaRPr>
          </a:p>
        </p:txBody>
      </p:sp>
    </p:spTree>
    <p:extLst>
      <p:ext uri="{BB962C8B-B14F-4D97-AF65-F5344CB8AC3E}">
        <p14:creationId xmlns:p14="http://schemas.microsoft.com/office/powerpoint/2010/main" val="14675491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1646830"/>
            <a:ext cx="3200400" cy="3970318"/>
          </a:xfrm>
          <a:prstGeom prst="rect">
            <a:avLst/>
          </a:prstGeom>
          <a:noFill/>
        </p:spPr>
        <p:txBody>
          <a:bodyPr wrap="square" rtlCol="0">
            <a:spAutoFit/>
          </a:bodyPr>
          <a:lstStyle/>
          <a:p>
            <a:r>
              <a:rPr lang="en-US" sz="2800" smtClean="0">
                <a:latin typeface="Times New Roman" pitchFamily="18" charset="0"/>
                <a:cs typeface="Times New Roman" pitchFamily="18" charset="0"/>
              </a:rPr>
              <a:t>Một xã hội có trật tự thì xã hội mới có thể phát triển và ổn định. Ngược lại xã hội mà lệch lạc tồn tại quá nhiều thì những vi phạm này sẽ kìm hãm sự phát triển của xã hôi.</a:t>
            </a:r>
            <a:endParaRPr lang="en-US" sz="2800">
              <a:latin typeface="Times New Roman" pitchFamily="18" charset="0"/>
              <a:cs typeface="Times New Roman" pitchFamily="18" charset="0"/>
            </a:endParaRPr>
          </a:p>
        </p:txBody>
      </p:sp>
      <p:grpSp>
        <p:nvGrpSpPr>
          <p:cNvPr id="5" name="Group 4"/>
          <p:cNvGrpSpPr/>
          <p:nvPr/>
        </p:nvGrpSpPr>
        <p:grpSpPr>
          <a:xfrm>
            <a:off x="0" y="252248"/>
            <a:ext cx="9144000" cy="738352"/>
            <a:chOff x="0" y="252248"/>
            <a:chExt cx="9144000" cy="738352"/>
          </a:xfrm>
        </p:grpSpPr>
        <p:cxnSp>
          <p:nvCxnSpPr>
            <p:cNvPr id="6" name="Straight Connector 5"/>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228600" y="252248"/>
              <a:ext cx="8273419" cy="523220"/>
            </a:xfrm>
            <a:prstGeom prst="rect">
              <a:avLst/>
            </a:prstGeom>
          </p:spPr>
          <p:txBody>
            <a:bodyPr wrap="none">
              <a:spAutoFit/>
            </a:bodyPr>
            <a:lstStyle/>
            <a:p>
              <a:pPr marL="571500" indent="-571500">
                <a:buFont typeface="+mj-lt"/>
                <a:buAutoNum type="romanUcPeriod" startAt="3"/>
              </a:pPr>
              <a:r>
                <a:rPr lang="en-US" sz="2800" b="1" smtClean="0">
                  <a:solidFill>
                    <a:srgbClr val="FF0000"/>
                  </a:solidFill>
                  <a:latin typeface="Times New Roman" pitchFamily="18" charset="0"/>
                  <a:cs typeface="Times New Roman" pitchFamily="18" charset="0"/>
                </a:rPr>
                <a:t>Mối quan hệ giữa lệch lạc xã hội và trật tự xã hội</a:t>
              </a:r>
            </a:p>
          </p:txBody>
        </p:sp>
      </p:grpSp>
      <p:pic>
        <p:nvPicPr>
          <p:cNvPr id="8" name="Picture 6" descr="C:\Users\DOTHANHHAI\Pictures\1393454_457940824323468_886183978_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661559"/>
            <a:ext cx="4539018" cy="23622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110515" y="6073210"/>
            <a:ext cx="3581400" cy="369332"/>
          </a:xfrm>
          <a:prstGeom prst="rect">
            <a:avLst/>
          </a:prstGeom>
          <a:noFill/>
        </p:spPr>
        <p:txBody>
          <a:bodyPr wrap="square" rtlCol="0">
            <a:spAutoFit/>
          </a:bodyPr>
          <a:lstStyle/>
          <a:p>
            <a:pPr algn="ctr"/>
            <a:r>
              <a:rPr lang="en-US" b="1" dirty="0" err="1" smtClean="0">
                <a:latin typeface="Times New Roman" panose="02020603050405020304" pitchFamily="18" charset="0"/>
                <a:cs typeface="Times New Roman" panose="02020603050405020304" pitchFamily="18" charset="0"/>
              </a:rPr>
              <a:t>Hiện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tượng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tụ</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tập</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nhậu</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nhẹt</a:t>
            </a:r>
            <a:endParaRPr lang="en-US" b="1" dirty="0">
              <a:latin typeface="Times New Roman" panose="02020603050405020304" pitchFamily="18" charset="0"/>
              <a:cs typeface="Times New Roman" panose="02020603050405020304" pitchFamily="18" charset="0"/>
            </a:endParaRPr>
          </a:p>
        </p:txBody>
      </p:sp>
      <p:pic>
        <p:nvPicPr>
          <p:cNvPr id="10" name="Content Placeholder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6800" y="1373876"/>
            <a:ext cx="4000500" cy="1981200"/>
          </a:xfrm>
          <a:prstGeom prst="rect">
            <a:avLst/>
          </a:prstGeom>
        </p:spPr>
      </p:pic>
      <p:sp>
        <p:nvSpPr>
          <p:cNvPr id="11" name="TextBox 10"/>
          <p:cNvSpPr txBox="1"/>
          <p:nvPr/>
        </p:nvSpPr>
        <p:spPr>
          <a:xfrm>
            <a:off x="5705901" y="3355075"/>
            <a:ext cx="2286000" cy="369332"/>
          </a:xfrm>
          <a:prstGeom prst="rect">
            <a:avLst/>
          </a:prstGeom>
          <a:noFill/>
        </p:spPr>
        <p:txBody>
          <a:bodyPr wrap="square" rtlCol="0">
            <a:spAutoFit/>
          </a:bodyPr>
          <a:lstStyle/>
          <a:p>
            <a:pPr algn="ctr"/>
            <a:r>
              <a:rPr lang="en-US" b="1" dirty="0" err="1" smtClean="0">
                <a:latin typeface="Times New Roman" panose="02020603050405020304" pitchFamily="18" charset="0"/>
                <a:cs typeface="Times New Roman" panose="02020603050405020304" pitchFamily="18" charset="0"/>
              </a:rPr>
              <a:t>Hiện</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tượng</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cờ</a:t>
            </a:r>
            <a:r>
              <a:rPr lang="en-US" b="1" dirty="0" smtClean="0">
                <a:latin typeface="Times New Roman" panose="02020603050405020304" pitchFamily="18" charset="0"/>
                <a:cs typeface="Times New Roman" panose="02020603050405020304" pitchFamily="18" charset="0"/>
              </a:rPr>
              <a:t> </a:t>
            </a:r>
            <a:r>
              <a:rPr lang="en-US" b="1" dirty="0" err="1" smtClean="0">
                <a:latin typeface="Times New Roman" panose="02020603050405020304" pitchFamily="18" charset="0"/>
                <a:cs typeface="Times New Roman" panose="02020603050405020304" pitchFamily="18" charset="0"/>
              </a:rPr>
              <a:t>bạc</a:t>
            </a:r>
            <a:endParaRPr lang="en-US"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40815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1000"/>
                                        <p:tgtEl>
                                          <p:spTgt spid="9"/>
                                        </p:tgtEl>
                                      </p:cBhvr>
                                    </p:animEffect>
                                    <p:anim calcmode="lin" valueType="num">
                                      <p:cBhvr>
                                        <p:cTn id="28" dur="1000" fill="hold"/>
                                        <p:tgtEl>
                                          <p:spTgt spid="9"/>
                                        </p:tgtEl>
                                        <p:attrNameLst>
                                          <p:attrName>ppt_x</p:attrName>
                                        </p:attrNameLst>
                                      </p:cBhvr>
                                      <p:tavLst>
                                        <p:tav tm="0">
                                          <p:val>
                                            <p:strVal val="#ppt_x"/>
                                          </p:val>
                                        </p:tav>
                                        <p:tav tm="100000">
                                          <p:val>
                                            <p:strVal val="#ppt_x"/>
                                          </p:val>
                                        </p:tav>
                                      </p:tavLst>
                                    </p:anim>
                                    <p:anim calcmode="lin" valueType="num">
                                      <p:cBhvr>
                                        <p:cTn id="2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52248"/>
            <a:ext cx="9144000" cy="738352"/>
            <a:chOff x="0" y="252248"/>
            <a:chExt cx="9144000" cy="738352"/>
          </a:xfrm>
        </p:grpSpPr>
        <p:cxnSp>
          <p:nvCxnSpPr>
            <p:cNvPr id="5" name="Straight Connector 4"/>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6" name="Rectangle 5"/>
            <p:cNvSpPr/>
            <p:nvPr/>
          </p:nvSpPr>
          <p:spPr>
            <a:xfrm>
              <a:off x="228600" y="252248"/>
              <a:ext cx="8273419" cy="523220"/>
            </a:xfrm>
            <a:prstGeom prst="rect">
              <a:avLst/>
            </a:prstGeom>
          </p:spPr>
          <p:txBody>
            <a:bodyPr wrap="none">
              <a:spAutoFit/>
            </a:bodyPr>
            <a:lstStyle/>
            <a:p>
              <a:pPr marL="571500" indent="-571500">
                <a:buFont typeface="+mj-lt"/>
                <a:buAutoNum type="romanUcPeriod" startAt="3"/>
              </a:pPr>
              <a:r>
                <a:rPr lang="en-US" sz="2800" b="1" smtClean="0">
                  <a:solidFill>
                    <a:srgbClr val="FF0000"/>
                  </a:solidFill>
                  <a:latin typeface="Times New Roman" pitchFamily="18" charset="0"/>
                  <a:cs typeface="Times New Roman" pitchFamily="18" charset="0"/>
                </a:rPr>
                <a:t>Mối quan hệ giữa lệch lạc xã hội và trật tự xã hội</a:t>
              </a:r>
            </a:p>
          </p:txBody>
        </p:sp>
      </p:grpSp>
      <p:sp>
        <p:nvSpPr>
          <p:cNvPr id="7" name="TextBox 6"/>
          <p:cNvSpPr txBox="1"/>
          <p:nvPr/>
        </p:nvSpPr>
        <p:spPr>
          <a:xfrm>
            <a:off x="228600" y="1295400"/>
            <a:ext cx="8610600" cy="830997"/>
          </a:xfrm>
          <a:prstGeom prst="rect">
            <a:avLst/>
          </a:prstGeom>
          <a:noFill/>
        </p:spPr>
        <p:txBody>
          <a:bodyPr wrap="square" rtlCol="0">
            <a:spAutoFit/>
          </a:bodyPr>
          <a:lstStyle/>
          <a:p>
            <a:r>
              <a:rPr lang="en-US" sz="2400" smtClean="0">
                <a:latin typeface="Times New Roman" pitchFamily="18" charset="0"/>
                <a:cs typeface="Times New Roman" pitchFamily="18" charset="0"/>
              </a:rPr>
              <a:t>Tuy nhiên nói về lệch lạc chỉ mang tích tiêu cực không vẫn chưa đúng, lệch lạc vẫn mang ý nghĩa tích cực đối với xã hôi.</a:t>
            </a:r>
            <a:endParaRPr lang="en-US" sz="2400">
              <a:latin typeface="Times New Roman" pitchFamily="18" charset="0"/>
              <a:cs typeface="Times New Roman" pitchFamily="18" charset="0"/>
            </a:endParaRPr>
          </a:p>
        </p:txBody>
      </p:sp>
      <p:pic>
        <p:nvPicPr>
          <p:cNvPr id="1026" name="Picture 2" descr="C:\Users\Laptop Thanh Dat\Downloads\XHHDC\images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3419" y="2356512"/>
            <a:ext cx="4135782" cy="3206087"/>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Laptop Thanh Dat\Downloads\XHHDC\1315877851-lech-lac-gioi-tin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2356512"/>
            <a:ext cx="3771900" cy="313416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54758" y="5596593"/>
            <a:ext cx="8584442" cy="830997"/>
          </a:xfrm>
          <a:prstGeom prst="rect">
            <a:avLst/>
          </a:prstGeom>
          <a:noFill/>
        </p:spPr>
        <p:txBody>
          <a:bodyPr wrap="square" rtlCol="0">
            <a:spAutoFit/>
          </a:bodyPr>
          <a:lstStyle/>
          <a:p>
            <a:r>
              <a:rPr lang="en-US" sz="2400" b="1" u="sng" smtClean="0">
                <a:latin typeface="Times New Roman" pitchFamily="18" charset="0"/>
                <a:cs typeface="Times New Roman" pitchFamily="18" charset="0"/>
              </a:rPr>
              <a:t>VD:</a:t>
            </a:r>
            <a:r>
              <a:rPr lang="en-US" sz="2400" smtClean="0">
                <a:latin typeface="Times New Roman" pitchFamily="18" charset="0"/>
                <a:cs typeface="Times New Roman" pitchFamily="18" charset="0"/>
              </a:rPr>
              <a:t> Lúc trước việc quan hệ đồng tính không được chấp nhận ở Việt Nam. Nhưng hiện nay đã được xã hội có cái nhìn khách quan hơn</a:t>
            </a:r>
            <a:endParaRPr lang="en-US" sz="2400" b="1" u="sng">
              <a:latin typeface="Times New Roman" pitchFamily="18" charset="0"/>
              <a:cs typeface="Times New Roman" pitchFamily="18" charset="0"/>
            </a:endParaRPr>
          </a:p>
        </p:txBody>
      </p:sp>
      <p:pic>
        <p:nvPicPr>
          <p:cNvPr id="11" name="Picture 2" descr="C:\Users\Laptop Thanh Dat\Downloads\XHHDC\images (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7261" y="2356512"/>
            <a:ext cx="4135782" cy="320608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3" descr="C:\Users\Laptop Thanh Dat\Downloads\XHHDC\1315877851-lech-lac-gioi-tinh.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5842" y="2356512"/>
            <a:ext cx="3771900" cy="313416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228600" y="5596593"/>
            <a:ext cx="8584442" cy="830997"/>
          </a:xfrm>
          <a:prstGeom prst="rect">
            <a:avLst/>
          </a:prstGeom>
          <a:noFill/>
        </p:spPr>
        <p:txBody>
          <a:bodyPr wrap="square" rtlCol="0">
            <a:spAutoFit/>
          </a:bodyPr>
          <a:lstStyle/>
          <a:p>
            <a:r>
              <a:rPr lang="en-US" sz="2400" b="1" u="sng" smtClean="0">
                <a:latin typeface="Times New Roman" pitchFamily="18" charset="0"/>
                <a:cs typeface="Times New Roman" pitchFamily="18" charset="0"/>
              </a:rPr>
              <a:t>VD:</a:t>
            </a:r>
            <a:r>
              <a:rPr lang="en-US" sz="2400" smtClean="0">
                <a:latin typeface="Times New Roman" pitchFamily="18" charset="0"/>
                <a:cs typeface="Times New Roman" pitchFamily="18" charset="0"/>
              </a:rPr>
              <a:t> Lúc trước việc quan hệ đồng tính không được chấp nhận ở Việt Nam. Nhưng hiện nay đã được xã hội có cái nhìn khách quan hơn</a:t>
            </a:r>
            <a:endParaRPr lang="en-US" sz="2400" b="1" u="sng">
              <a:latin typeface="Times New Roman" pitchFamily="18" charset="0"/>
              <a:cs typeface="Times New Roman" pitchFamily="18" charset="0"/>
            </a:endParaRPr>
          </a:p>
        </p:txBody>
      </p:sp>
    </p:spTree>
    <p:extLst>
      <p:ext uri="{BB962C8B-B14F-4D97-AF65-F5344CB8AC3E}">
        <p14:creationId xmlns:p14="http://schemas.microsoft.com/office/powerpoint/2010/main" val="16606590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barn(inVertical)">
                                      <p:cBhvr>
                                        <p:cTn id="14" dur="500"/>
                                        <p:tgtEl>
                                          <p:spTgt spid="12"/>
                                        </p:tgtEl>
                                      </p:cBhvr>
                                    </p:animEffect>
                                  </p:childTnLst>
                                </p:cTn>
                              </p:par>
                              <p:par>
                                <p:cTn id="15" presetID="16" presetClass="entr" presetSubtype="21"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arn(inVertical)">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252248"/>
            <a:ext cx="9144000" cy="738352"/>
            <a:chOff x="0" y="252248"/>
            <a:chExt cx="9144000" cy="738352"/>
          </a:xfrm>
        </p:grpSpPr>
        <p:cxnSp>
          <p:nvCxnSpPr>
            <p:cNvPr id="6" name="Straight Connector 5"/>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228600" y="252248"/>
              <a:ext cx="2409634" cy="523220"/>
            </a:xfrm>
            <a:prstGeom prst="rect">
              <a:avLst/>
            </a:prstGeom>
          </p:spPr>
          <p:txBody>
            <a:bodyPr wrap="none">
              <a:spAutoFit/>
            </a:bodyPr>
            <a:lstStyle/>
            <a:p>
              <a:pPr marL="571500" indent="-571500">
                <a:buFont typeface="+mj-lt"/>
                <a:buAutoNum type="romanUcPeriod" startAt="4"/>
              </a:pPr>
              <a:r>
                <a:rPr lang="en-US" sz="2800" b="1" smtClean="0">
                  <a:solidFill>
                    <a:srgbClr val="FF0000"/>
                  </a:solidFill>
                  <a:latin typeface="Times New Roman" pitchFamily="18" charset="0"/>
                  <a:cs typeface="Times New Roman" pitchFamily="18" charset="0"/>
                </a:rPr>
                <a:t>Giải pháp:</a:t>
              </a:r>
            </a:p>
          </p:txBody>
        </p:sp>
      </p:grpSp>
      <p:sp>
        <p:nvSpPr>
          <p:cNvPr id="8" name="TextBox 7"/>
          <p:cNvSpPr txBox="1"/>
          <p:nvPr/>
        </p:nvSpPr>
        <p:spPr>
          <a:xfrm>
            <a:off x="466015" y="1015746"/>
            <a:ext cx="7848600" cy="461665"/>
          </a:xfrm>
          <a:prstGeom prst="rect">
            <a:avLst/>
          </a:prstGeom>
          <a:noFill/>
        </p:spPr>
        <p:txBody>
          <a:bodyPr wrap="square" rtlCol="0">
            <a:spAutoFit/>
          </a:bodyPr>
          <a:lstStyle/>
          <a:p>
            <a:r>
              <a:rPr lang="en-US" sz="2400" b="1" smtClean="0">
                <a:solidFill>
                  <a:srgbClr val="FFC000"/>
                </a:solidFill>
                <a:latin typeface="Times New Roman" pitchFamily="18" charset="0"/>
                <a:cs typeface="Times New Roman" pitchFamily="18" charset="0"/>
              </a:rPr>
              <a:t>1. Trật tự xã hội:</a:t>
            </a:r>
            <a:endParaRPr lang="en-US" sz="2400" b="1">
              <a:solidFill>
                <a:srgbClr val="FFC000"/>
              </a:solidFill>
              <a:latin typeface="Times New Roman" pitchFamily="18" charset="0"/>
              <a:cs typeface="Times New Roman" pitchFamily="18" charset="0"/>
            </a:endParaRPr>
          </a:p>
        </p:txBody>
      </p:sp>
      <p:sp>
        <p:nvSpPr>
          <p:cNvPr id="2" name="TextBox 1"/>
          <p:cNvSpPr txBox="1"/>
          <p:nvPr/>
        </p:nvSpPr>
        <p:spPr>
          <a:xfrm>
            <a:off x="410570" y="1433015"/>
            <a:ext cx="8305800" cy="830997"/>
          </a:xfrm>
          <a:prstGeom prst="rect">
            <a:avLst/>
          </a:prstGeom>
          <a:noFill/>
        </p:spPr>
        <p:txBody>
          <a:bodyPr wrap="square" rtlCol="0">
            <a:spAutoFit/>
          </a:bodyPr>
          <a:lstStyle/>
          <a:p>
            <a:r>
              <a:rPr lang="en-US" sz="2400" b="1" u="sng" smtClean="0">
                <a:latin typeface="Times New Roman" pitchFamily="18" charset="0"/>
                <a:cs typeface="Times New Roman" pitchFamily="18" charset="0"/>
              </a:rPr>
              <a:t>Khái niệm: </a:t>
            </a:r>
            <a:r>
              <a:rPr lang="en-US" sz="2400">
                <a:latin typeface="Times New Roman" pitchFamily="18" charset="0"/>
                <a:cs typeface="Times New Roman" pitchFamily="18" charset="0"/>
              </a:rPr>
              <a:t>là khái niệm chỉ sự hoạt động ổn định hài hòa của các thành phần xã hội </a:t>
            </a:r>
            <a:r>
              <a:rPr lang="en-US" sz="2400" smtClean="0">
                <a:latin typeface="Times New Roman" pitchFamily="18" charset="0"/>
                <a:cs typeface="Times New Roman" pitchFamily="18" charset="0"/>
              </a:rPr>
              <a:t>trong</a:t>
            </a:r>
            <a:r>
              <a:rPr lang="en-US" sz="2400">
                <a:latin typeface="Times New Roman" pitchFamily="18" charset="0"/>
                <a:cs typeface="Times New Roman" pitchFamily="18" charset="0"/>
              </a:rPr>
              <a:t> </a:t>
            </a:r>
            <a:r>
              <a:rPr lang="en-US" sz="2400" smtClean="0">
                <a:latin typeface="Times New Roman" pitchFamily="18" charset="0"/>
                <a:cs typeface="Times New Roman" pitchFamily="18" charset="0"/>
              </a:rPr>
              <a:t>cơ cấu xã hội</a:t>
            </a:r>
            <a:endParaRPr lang="en-US" sz="2400">
              <a:latin typeface="Times New Roman" pitchFamily="18" charset="0"/>
              <a:cs typeface="Times New Roman" pitchFamily="18" charset="0"/>
            </a:endParaRPr>
          </a:p>
        </p:txBody>
      </p:sp>
      <p:pic>
        <p:nvPicPr>
          <p:cNvPr id="1026" name="Picture 2" descr="C:\Users\Laptop Thanh Dat\Downloads\XHHDC\_BAC0012b.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264012"/>
            <a:ext cx="7045090" cy="44115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2478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ppt_x"/>
                                          </p:val>
                                        </p:tav>
                                        <p:tav tm="100000">
                                          <p:val>
                                            <p:strVal val="#ppt_x"/>
                                          </p:val>
                                        </p:tav>
                                      </p:tavLst>
                                    </p:anim>
                                    <p:anim calcmode="lin" valueType="num">
                                      <p:cBhvr additive="base">
                                        <p:cTn id="1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37415" y="1499020"/>
            <a:ext cx="8077200" cy="1200329"/>
          </a:xfrm>
          <a:prstGeom prst="rect">
            <a:avLst/>
          </a:prstGeom>
          <a:noFill/>
        </p:spPr>
        <p:txBody>
          <a:bodyPr wrap="square" rtlCol="0">
            <a:spAutoFit/>
          </a:bodyPr>
          <a:lstStyle/>
          <a:p>
            <a:r>
              <a:rPr lang="en-US" sz="2400" b="1" u="sng" smtClean="0">
                <a:latin typeface="Times New Roman" pitchFamily="18" charset="0"/>
                <a:cs typeface="Times New Roman" pitchFamily="18" charset="0"/>
              </a:rPr>
              <a:t>Điều kiện để duy trì trật tự xã hội:</a:t>
            </a:r>
            <a:r>
              <a:rPr lang="en-US" sz="2400" smtClean="0">
                <a:latin typeface="Times New Roman" pitchFamily="18" charset="0"/>
                <a:cs typeface="Times New Roman" pitchFamily="18" charset="0"/>
              </a:rPr>
              <a:t> </a:t>
            </a:r>
            <a:r>
              <a:rPr lang="en-US" sz="2400">
                <a:latin typeface="Times New Roman" pitchFamily="18" charset="0"/>
                <a:cs typeface="Times New Roman" pitchFamily="18" charset="0"/>
              </a:rPr>
              <a:t>trật tự xã hội nhằm duy trì sự phát triển xã hội và cơ chế bảo đảm tính trật tự xã hội là các </a:t>
            </a:r>
            <a:r>
              <a:rPr lang="en-US" sz="2400" smtClean="0">
                <a:latin typeface="Times New Roman" pitchFamily="18" charset="0"/>
                <a:cs typeface="Times New Roman" pitchFamily="18" charset="0"/>
                <a:hlinkClick r:id="rId2" tooltip="Thiết chế xã hội"/>
              </a:rPr>
              <a:t>thiết chế xã hội</a:t>
            </a:r>
            <a:endParaRPr lang="en-US" sz="2400" b="1" u="sng">
              <a:latin typeface="Times New Roman" pitchFamily="18" charset="0"/>
              <a:cs typeface="Times New Roman" pitchFamily="18" charset="0"/>
            </a:endParaRPr>
          </a:p>
        </p:txBody>
      </p:sp>
      <p:grpSp>
        <p:nvGrpSpPr>
          <p:cNvPr id="5" name="Group 4"/>
          <p:cNvGrpSpPr/>
          <p:nvPr/>
        </p:nvGrpSpPr>
        <p:grpSpPr>
          <a:xfrm>
            <a:off x="0" y="252248"/>
            <a:ext cx="9144000" cy="738352"/>
            <a:chOff x="0" y="252248"/>
            <a:chExt cx="9144000" cy="738352"/>
          </a:xfrm>
        </p:grpSpPr>
        <p:cxnSp>
          <p:nvCxnSpPr>
            <p:cNvPr id="6" name="Straight Connector 5"/>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228600" y="252248"/>
              <a:ext cx="2409634" cy="523220"/>
            </a:xfrm>
            <a:prstGeom prst="rect">
              <a:avLst/>
            </a:prstGeom>
          </p:spPr>
          <p:txBody>
            <a:bodyPr wrap="none">
              <a:spAutoFit/>
            </a:bodyPr>
            <a:lstStyle/>
            <a:p>
              <a:pPr marL="571500" indent="-571500">
                <a:buFont typeface="+mj-lt"/>
                <a:buAutoNum type="romanUcPeriod" startAt="4"/>
              </a:pPr>
              <a:r>
                <a:rPr lang="en-US" sz="2800" b="1" smtClean="0">
                  <a:solidFill>
                    <a:srgbClr val="FF0000"/>
                  </a:solidFill>
                  <a:latin typeface="Times New Roman" pitchFamily="18" charset="0"/>
                  <a:cs typeface="Times New Roman" pitchFamily="18" charset="0"/>
                </a:rPr>
                <a:t>Giải pháp:</a:t>
              </a:r>
            </a:p>
          </p:txBody>
        </p:sp>
      </p:grpSp>
      <p:sp>
        <p:nvSpPr>
          <p:cNvPr id="8" name="TextBox 7"/>
          <p:cNvSpPr txBox="1"/>
          <p:nvPr/>
        </p:nvSpPr>
        <p:spPr>
          <a:xfrm>
            <a:off x="466015" y="1015746"/>
            <a:ext cx="7848600" cy="461665"/>
          </a:xfrm>
          <a:prstGeom prst="rect">
            <a:avLst/>
          </a:prstGeom>
          <a:noFill/>
        </p:spPr>
        <p:txBody>
          <a:bodyPr wrap="square" rtlCol="0">
            <a:spAutoFit/>
          </a:bodyPr>
          <a:lstStyle/>
          <a:p>
            <a:r>
              <a:rPr lang="en-US" sz="2400" b="1" smtClean="0">
                <a:solidFill>
                  <a:srgbClr val="FFC000"/>
                </a:solidFill>
                <a:latin typeface="Times New Roman" pitchFamily="18" charset="0"/>
                <a:cs typeface="Times New Roman" pitchFamily="18" charset="0"/>
              </a:rPr>
              <a:t>1. Trật tự xã hội:</a:t>
            </a:r>
            <a:endParaRPr lang="en-US" sz="2400" b="1">
              <a:solidFill>
                <a:srgbClr val="FFC000"/>
              </a:solidFill>
              <a:latin typeface="Times New Roman" pitchFamily="18" charset="0"/>
              <a:cs typeface="Times New Roman" pitchFamily="18" charset="0"/>
            </a:endParaRPr>
          </a:p>
        </p:txBody>
      </p:sp>
      <p:pic>
        <p:nvPicPr>
          <p:cNvPr id="2050" name="Picture 2" descr="C:\Users\Laptop Thanh Dat\Downloads\XHHDC\can-5554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1850" y="2819400"/>
            <a:ext cx="6096000" cy="38710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0236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050"/>
                                        </p:tgtEl>
                                        <p:attrNameLst>
                                          <p:attrName>style.visibility</p:attrName>
                                        </p:attrNameLst>
                                      </p:cBhvr>
                                      <p:to>
                                        <p:strVal val="visible"/>
                                      </p:to>
                                    </p:set>
                                    <p:animEffect transition="in" filter="fade">
                                      <p:cBhvr>
                                        <p:cTn id="12" dur="1000"/>
                                        <p:tgtEl>
                                          <p:spTgt spid="2050"/>
                                        </p:tgtEl>
                                      </p:cBhvr>
                                    </p:animEffect>
                                    <p:anim calcmode="lin" valueType="num">
                                      <p:cBhvr>
                                        <p:cTn id="13" dur="1000" fill="hold"/>
                                        <p:tgtEl>
                                          <p:spTgt spid="2050"/>
                                        </p:tgtEl>
                                        <p:attrNameLst>
                                          <p:attrName>ppt_x</p:attrName>
                                        </p:attrNameLst>
                                      </p:cBhvr>
                                      <p:tavLst>
                                        <p:tav tm="0">
                                          <p:val>
                                            <p:strVal val="#ppt_x"/>
                                          </p:val>
                                        </p:tav>
                                        <p:tav tm="100000">
                                          <p:val>
                                            <p:strVal val="#ppt_x"/>
                                          </p:val>
                                        </p:tav>
                                      </p:tavLst>
                                    </p:anim>
                                    <p:anim calcmode="lin" valueType="num">
                                      <p:cBhvr>
                                        <p:cTn id="14"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1447800"/>
            <a:ext cx="7162800" cy="830997"/>
          </a:xfrm>
          <a:prstGeom prst="rect">
            <a:avLst/>
          </a:prstGeom>
        </p:spPr>
        <p:txBody>
          <a:bodyPr wrap="square">
            <a:spAutoFit/>
          </a:bodyPr>
          <a:lstStyle/>
          <a:p>
            <a:r>
              <a:rPr lang="en-US" sz="2400" b="1" u="sng" smtClean="0">
                <a:latin typeface="Times New Roman" pitchFamily="18" charset="0"/>
                <a:cs typeface="Times New Roman" pitchFamily="18" charset="0"/>
              </a:rPr>
              <a:t>Thiết chế xã hội:</a:t>
            </a:r>
            <a:r>
              <a:rPr lang="en-US" sz="2400" smtClean="0">
                <a:latin typeface="Times New Roman" pitchFamily="18" charset="0"/>
                <a:cs typeface="Times New Roman" pitchFamily="18" charset="0"/>
              </a:rPr>
              <a:t> l</a:t>
            </a:r>
            <a:r>
              <a:rPr lang="vi-VN" sz="2400" smtClean="0">
                <a:latin typeface="Times New Roman" pitchFamily="18" charset="0"/>
                <a:cs typeface="Times New Roman" pitchFamily="18" charset="0"/>
              </a:rPr>
              <a:t>à </a:t>
            </a:r>
            <a:r>
              <a:rPr lang="vi-VN" sz="2400">
                <a:latin typeface="Times New Roman" pitchFamily="18" charset="0"/>
                <a:cs typeface="Times New Roman" pitchFamily="18" charset="0"/>
              </a:rPr>
              <a:t>một tập hợp các vị thế và vai trò có chủ định nhằm thỏa mãn nhu cầu xã hội quan trọng.</a:t>
            </a:r>
            <a:endParaRPr lang="en-US" sz="2400">
              <a:latin typeface="Times New Roman" pitchFamily="18" charset="0"/>
              <a:cs typeface="Times New Roman" pitchFamily="18" charset="0"/>
            </a:endParaRPr>
          </a:p>
        </p:txBody>
      </p:sp>
      <p:grpSp>
        <p:nvGrpSpPr>
          <p:cNvPr id="5" name="Group 4"/>
          <p:cNvGrpSpPr/>
          <p:nvPr/>
        </p:nvGrpSpPr>
        <p:grpSpPr>
          <a:xfrm>
            <a:off x="0" y="252248"/>
            <a:ext cx="9144000" cy="738352"/>
            <a:chOff x="0" y="252248"/>
            <a:chExt cx="9144000" cy="738352"/>
          </a:xfrm>
        </p:grpSpPr>
        <p:cxnSp>
          <p:nvCxnSpPr>
            <p:cNvPr id="6" name="Straight Connector 5"/>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228600" y="252248"/>
              <a:ext cx="2409634" cy="523220"/>
            </a:xfrm>
            <a:prstGeom prst="rect">
              <a:avLst/>
            </a:prstGeom>
          </p:spPr>
          <p:txBody>
            <a:bodyPr wrap="none">
              <a:spAutoFit/>
            </a:bodyPr>
            <a:lstStyle/>
            <a:p>
              <a:pPr marL="571500" indent="-571500">
                <a:buFont typeface="+mj-lt"/>
                <a:buAutoNum type="romanUcPeriod" startAt="4"/>
              </a:pPr>
              <a:r>
                <a:rPr lang="en-US" sz="2800" b="1" smtClean="0">
                  <a:solidFill>
                    <a:srgbClr val="FF0000"/>
                  </a:solidFill>
                  <a:latin typeface="Times New Roman" pitchFamily="18" charset="0"/>
                  <a:cs typeface="Times New Roman" pitchFamily="18" charset="0"/>
                </a:rPr>
                <a:t>Giải pháp:</a:t>
              </a:r>
            </a:p>
          </p:txBody>
        </p:sp>
      </p:grpSp>
      <p:sp>
        <p:nvSpPr>
          <p:cNvPr id="8" name="TextBox 7"/>
          <p:cNvSpPr txBox="1"/>
          <p:nvPr/>
        </p:nvSpPr>
        <p:spPr>
          <a:xfrm>
            <a:off x="466015" y="1015746"/>
            <a:ext cx="7848600" cy="461665"/>
          </a:xfrm>
          <a:prstGeom prst="rect">
            <a:avLst/>
          </a:prstGeom>
          <a:noFill/>
        </p:spPr>
        <p:txBody>
          <a:bodyPr wrap="square" rtlCol="0">
            <a:spAutoFit/>
          </a:bodyPr>
          <a:lstStyle/>
          <a:p>
            <a:r>
              <a:rPr lang="en-US" sz="2400" b="1" smtClean="0">
                <a:solidFill>
                  <a:srgbClr val="FFC000"/>
                </a:solidFill>
                <a:latin typeface="Times New Roman" pitchFamily="18" charset="0"/>
                <a:cs typeface="Times New Roman" pitchFamily="18" charset="0"/>
              </a:rPr>
              <a:t>1. Trật tự xã hội:</a:t>
            </a:r>
            <a:endParaRPr lang="en-US" sz="2400" b="1">
              <a:solidFill>
                <a:srgbClr val="FFC000"/>
              </a:solidFill>
              <a:latin typeface="Times New Roman" pitchFamily="18" charset="0"/>
              <a:cs typeface="Times New Roman" pitchFamily="18" charset="0"/>
            </a:endParaRPr>
          </a:p>
        </p:txBody>
      </p:sp>
      <p:sp>
        <p:nvSpPr>
          <p:cNvPr id="9" name="Rectangle 8"/>
          <p:cNvSpPr/>
          <p:nvPr/>
        </p:nvSpPr>
        <p:spPr>
          <a:xfrm>
            <a:off x="565245" y="2315488"/>
            <a:ext cx="8449385" cy="4524315"/>
          </a:xfrm>
          <a:prstGeom prst="rect">
            <a:avLst/>
          </a:prstGeom>
        </p:spPr>
        <p:txBody>
          <a:bodyPr wrap="square">
            <a:spAutoFit/>
          </a:bodyPr>
          <a:lstStyle/>
          <a:p>
            <a:pPr algn="just"/>
            <a:r>
              <a:rPr lang="en-US" sz="2400" b="1" u="sng" smtClean="0">
                <a:latin typeface="Times New Roman" pitchFamily="18" charset="0"/>
                <a:cs typeface="Times New Roman" pitchFamily="18" charset="0"/>
              </a:rPr>
              <a:t>Đặc trưng của thiết chế xã hội</a:t>
            </a:r>
          </a:p>
          <a:p>
            <a:pPr algn="just"/>
            <a:r>
              <a:rPr lang="vi-VN" sz="2400" smtClean="0">
                <a:latin typeface="Times New Roman" pitchFamily="18" charset="0"/>
                <a:cs typeface="Times New Roman" pitchFamily="18" charset="0"/>
              </a:rPr>
              <a:t>Mỗi </a:t>
            </a:r>
            <a:r>
              <a:rPr lang="vi-VN" sz="2400">
                <a:latin typeface="Times New Roman" pitchFamily="18" charset="0"/>
                <a:cs typeface="Times New Roman" pitchFamily="18" charset="0"/>
              </a:rPr>
              <a:t>thiết chế đều có mục đích nhằm thỏa mãn những nhu cầu xã hội. Sự nảy sinh thiết chế xã hội là do điều kiện khách quan nhất định, biểu hiện ở tính thống nhất với cơ sở kinh tế - xã hội. Bản thân của thiết chế xã hội có sự độc lập tương đối và có tác động trở lại đối với cơ sở kinh tế - xã hội. Tính không hiệu quả của các thiết chế xã hội, sự tác động không hài hòa của chúng, việc chúng không có khả năng tổ chức các lợi ích xã hội, không thu xếp được một cách đúng theo trật tự sự vận hành của các mối liên hệ xã hội là dấu hiệu nói lên sự khủng hoảng của xã hội. Để khắc phục tình trạng này, cần phải cải tiến cơ bản bản thân các phương thức và cơ chế hoạt động của chúng</a:t>
            </a:r>
            <a:r>
              <a:rPr lang="vi-VN" sz="2400" smtClean="0">
                <a:latin typeface="Times New Roman" pitchFamily="18" charset="0"/>
                <a:cs typeface="Times New Roman" pitchFamily="18" charset="0"/>
              </a:rPr>
              <a:t>.</a:t>
            </a:r>
            <a:endParaRPr lang="vi-VN" sz="2400">
              <a:latin typeface="Times New Roman" pitchFamily="18" charset="0"/>
              <a:cs typeface="Times New Roman" pitchFamily="18" charset="0"/>
            </a:endParaRPr>
          </a:p>
        </p:txBody>
      </p:sp>
    </p:spTree>
    <p:extLst>
      <p:ext uri="{BB962C8B-B14F-4D97-AF65-F5344CB8AC3E}">
        <p14:creationId xmlns:p14="http://schemas.microsoft.com/office/powerpoint/2010/main" val="2235601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66700" y="1828800"/>
            <a:ext cx="8610599" cy="4154984"/>
          </a:xfrm>
          <a:prstGeom prst="rect">
            <a:avLst/>
          </a:prstGeom>
        </p:spPr>
        <p:txBody>
          <a:bodyPr wrap="square">
            <a:spAutoFit/>
          </a:bodyPr>
          <a:lstStyle/>
          <a:p>
            <a:pPr algn="just"/>
            <a:r>
              <a:rPr lang="en-US" sz="2400" b="1" u="sng">
                <a:latin typeface="Times New Roman" pitchFamily="18" charset="0"/>
                <a:cs typeface="Times New Roman" pitchFamily="18" charset="0"/>
              </a:rPr>
              <a:t>Đặc trưng của thiết chế xã hội</a:t>
            </a:r>
          </a:p>
          <a:p>
            <a:pPr algn="just"/>
            <a:r>
              <a:rPr lang="vi-VN" sz="2400" smtClean="0"/>
              <a:t>Thiết </a:t>
            </a:r>
            <a:r>
              <a:rPr lang="vi-VN" sz="2400"/>
              <a:t>chế xã hội được tổ chức thành cơ cấu. Các yếu tố tạo thành thiết chế xã hội có khuynh hướng kết hợp lại với nhau và hỗ trợ lẫn nhau. Khi thiết chế xã hội càng phức tạp, thì xã hội càng phát triển, và như vậy nó xác định vị trí, vai trò của cá nhân càng rõ ràng. Mỗi một thiết chế xã hội có một đối tượng riêng để hướng tới phục vụ, nhằm đáp ứng các nhu cầu xã hội chuyên biệt liên quan tới đối tượng. Để đạt được điều đó mỗi thiết chế lại có một chức năng. Mỗi một thiết chế tự nó được cấu trúc ở mức cao và được tổ chức xung quanh hệ thống các giá trị, chuẩn mực, quy tắc, khuôn mẫu đã được xã hội thừa nhận.</a:t>
            </a:r>
          </a:p>
        </p:txBody>
      </p:sp>
      <p:grpSp>
        <p:nvGrpSpPr>
          <p:cNvPr id="5" name="Group 4"/>
          <p:cNvGrpSpPr/>
          <p:nvPr/>
        </p:nvGrpSpPr>
        <p:grpSpPr>
          <a:xfrm>
            <a:off x="0" y="252248"/>
            <a:ext cx="9144000" cy="738352"/>
            <a:chOff x="0" y="252248"/>
            <a:chExt cx="9144000" cy="738352"/>
          </a:xfrm>
        </p:grpSpPr>
        <p:cxnSp>
          <p:nvCxnSpPr>
            <p:cNvPr id="6" name="Straight Connector 5"/>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228600" y="252248"/>
              <a:ext cx="2409634" cy="523220"/>
            </a:xfrm>
            <a:prstGeom prst="rect">
              <a:avLst/>
            </a:prstGeom>
          </p:spPr>
          <p:txBody>
            <a:bodyPr wrap="none">
              <a:spAutoFit/>
            </a:bodyPr>
            <a:lstStyle/>
            <a:p>
              <a:pPr marL="571500" indent="-571500">
                <a:buFont typeface="+mj-lt"/>
                <a:buAutoNum type="romanUcPeriod" startAt="4"/>
              </a:pPr>
              <a:r>
                <a:rPr lang="en-US" sz="2800" b="1" smtClean="0">
                  <a:solidFill>
                    <a:srgbClr val="FF0000"/>
                  </a:solidFill>
                  <a:latin typeface="Times New Roman" pitchFamily="18" charset="0"/>
                  <a:cs typeface="Times New Roman" pitchFamily="18" charset="0"/>
                </a:rPr>
                <a:t>Giải pháp:</a:t>
              </a:r>
            </a:p>
          </p:txBody>
        </p:sp>
      </p:grpSp>
      <p:sp>
        <p:nvSpPr>
          <p:cNvPr id="8" name="TextBox 7"/>
          <p:cNvSpPr txBox="1"/>
          <p:nvPr/>
        </p:nvSpPr>
        <p:spPr>
          <a:xfrm>
            <a:off x="466015" y="1015746"/>
            <a:ext cx="7848600" cy="461665"/>
          </a:xfrm>
          <a:prstGeom prst="rect">
            <a:avLst/>
          </a:prstGeom>
          <a:noFill/>
        </p:spPr>
        <p:txBody>
          <a:bodyPr wrap="square" rtlCol="0">
            <a:spAutoFit/>
          </a:bodyPr>
          <a:lstStyle/>
          <a:p>
            <a:r>
              <a:rPr lang="en-US" sz="2400" b="1" smtClean="0">
                <a:solidFill>
                  <a:srgbClr val="FFC000"/>
                </a:solidFill>
                <a:latin typeface="Times New Roman" pitchFamily="18" charset="0"/>
                <a:cs typeface="Times New Roman" pitchFamily="18" charset="0"/>
              </a:rPr>
              <a:t>1. Trật tự xã hội:</a:t>
            </a:r>
            <a:endParaRPr lang="en-US" sz="2400" b="1">
              <a:solidFill>
                <a:srgbClr val="FFC000"/>
              </a:solidFill>
              <a:latin typeface="Times New Roman" pitchFamily="18" charset="0"/>
              <a:cs typeface="Times New Roman" pitchFamily="18" charset="0"/>
            </a:endParaRPr>
          </a:p>
        </p:txBody>
      </p:sp>
    </p:spTree>
    <p:extLst>
      <p:ext uri="{BB962C8B-B14F-4D97-AF65-F5344CB8AC3E}">
        <p14:creationId xmlns:p14="http://schemas.microsoft.com/office/powerpoint/2010/main" val="3051976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533400" y="1676400"/>
            <a:ext cx="4322017" cy="461665"/>
          </a:xfrm>
          <a:prstGeom prst="rect">
            <a:avLst/>
          </a:prstGeom>
        </p:spPr>
        <p:txBody>
          <a:bodyPr wrap="none">
            <a:spAutoFit/>
          </a:bodyPr>
          <a:lstStyle/>
          <a:p>
            <a:r>
              <a:rPr lang="vi-VN" sz="2400" b="1" u="sng"/>
              <a:t>Chức năng của thiết chế xã </a:t>
            </a:r>
            <a:r>
              <a:rPr lang="vi-VN" sz="2400" b="1" u="sng" smtClean="0"/>
              <a:t>hội</a:t>
            </a:r>
            <a:r>
              <a:rPr lang="en-US" sz="2400" b="1" u="sng" smtClean="0"/>
              <a:t>:</a:t>
            </a:r>
            <a:endParaRPr lang="vi-VN" sz="2400" b="1" u="sng"/>
          </a:p>
        </p:txBody>
      </p:sp>
      <p:grpSp>
        <p:nvGrpSpPr>
          <p:cNvPr id="5" name="Group 4"/>
          <p:cNvGrpSpPr/>
          <p:nvPr/>
        </p:nvGrpSpPr>
        <p:grpSpPr>
          <a:xfrm>
            <a:off x="0" y="252248"/>
            <a:ext cx="9144000" cy="738352"/>
            <a:chOff x="0" y="252248"/>
            <a:chExt cx="9144000" cy="738352"/>
          </a:xfrm>
        </p:grpSpPr>
        <p:cxnSp>
          <p:nvCxnSpPr>
            <p:cNvPr id="6" name="Straight Connector 5"/>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228600" y="252248"/>
              <a:ext cx="2409634" cy="523220"/>
            </a:xfrm>
            <a:prstGeom prst="rect">
              <a:avLst/>
            </a:prstGeom>
          </p:spPr>
          <p:txBody>
            <a:bodyPr wrap="none">
              <a:spAutoFit/>
            </a:bodyPr>
            <a:lstStyle/>
            <a:p>
              <a:pPr marL="571500" indent="-571500">
                <a:buFont typeface="+mj-lt"/>
                <a:buAutoNum type="romanUcPeriod" startAt="4"/>
              </a:pPr>
              <a:r>
                <a:rPr lang="en-US" sz="2800" b="1" smtClean="0">
                  <a:solidFill>
                    <a:srgbClr val="FF0000"/>
                  </a:solidFill>
                  <a:latin typeface="Times New Roman" pitchFamily="18" charset="0"/>
                  <a:cs typeface="Times New Roman" pitchFamily="18" charset="0"/>
                </a:rPr>
                <a:t>Giải pháp:</a:t>
              </a:r>
            </a:p>
          </p:txBody>
        </p:sp>
      </p:grpSp>
      <p:sp>
        <p:nvSpPr>
          <p:cNvPr id="8" name="TextBox 7"/>
          <p:cNvSpPr txBox="1"/>
          <p:nvPr/>
        </p:nvSpPr>
        <p:spPr>
          <a:xfrm>
            <a:off x="466015" y="1015746"/>
            <a:ext cx="7848600" cy="461665"/>
          </a:xfrm>
          <a:prstGeom prst="rect">
            <a:avLst/>
          </a:prstGeom>
          <a:noFill/>
        </p:spPr>
        <p:txBody>
          <a:bodyPr wrap="square" rtlCol="0">
            <a:spAutoFit/>
          </a:bodyPr>
          <a:lstStyle/>
          <a:p>
            <a:r>
              <a:rPr lang="en-US" sz="2400" b="1" smtClean="0">
                <a:solidFill>
                  <a:srgbClr val="FFC000"/>
                </a:solidFill>
                <a:latin typeface="Times New Roman" pitchFamily="18" charset="0"/>
                <a:cs typeface="Times New Roman" pitchFamily="18" charset="0"/>
              </a:rPr>
              <a:t>1. Trật tự xã hội:</a:t>
            </a:r>
            <a:endParaRPr lang="en-US" sz="2400" b="1">
              <a:solidFill>
                <a:srgbClr val="FFC000"/>
              </a:solidFill>
              <a:latin typeface="Times New Roman" pitchFamily="18" charset="0"/>
              <a:cs typeface="Times New Roman" pitchFamily="18" charset="0"/>
            </a:endParaRPr>
          </a:p>
        </p:txBody>
      </p:sp>
      <p:cxnSp>
        <p:nvCxnSpPr>
          <p:cNvPr id="10" name="Straight Arrow Connector 9"/>
          <p:cNvCxnSpPr>
            <a:stCxn id="4" idx="3"/>
          </p:cNvCxnSpPr>
          <p:nvPr/>
        </p:nvCxnSpPr>
        <p:spPr>
          <a:xfrm flipV="1">
            <a:off x="4855417" y="1907232"/>
            <a:ext cx="1164383" cy="1"/>
          </a:xfrm>
          <a:prstGeom prst="straightConnector1">
            <a:avLst/>
          </a:prstGeom>
          <a:ln>
            <a:tailEnd type="arrow"/>
          </a:ln>
        </p:spPr>
        <p:style>
          <a:lnRef idx="2">
            <a:schemeClr val="accent4"/>
          </a:lnRef>
          <a:fillRef idx="0">
            <a:schemeClr val="accent4"/>
          </a:fillRef>
          <a:effectRef idx="1">
            <a:schemeClr val="accent4"/>
          </a:effectRef>
          <a:fontRef idx="minor">
            <a:schemeClr val="tx1"/>
          </a:fontRef>
        </p:style>
      </p:cxnSp>
      <p:sp>
        <p:nvSpPr>
          <p:cNvPr id="11" name="TextBox 10"/>
          <p:cNvSpPr txBox="1"/>
          <p:nvPr/>
        </p:nvSpPr>
        <p:spPr>
          <a:xfrm>
            <a:off x="5989093" y="1660478"/>
            <a:ext cx="2514600" cy="461665"/>
          </a:xfrm>
          <a:prstGeom prst="rect">
            <a:avLst/>
          </a:prstGeom>
          <a:noFill/>
        </p:spPr>
        <p:txBody>
          <a:bodyPr wrap="square" rtlCol="0">
            <a:spAutoFit/>
          </a:bodyPr>
          <a:lstStyle/>
          <a:p>
            <a:r>
              <a:rPr lang="en-US" sz="2400" smtClean="0">
                <a:latin typeface="Times New Roman" pitchFamily="18" charset="0"/>
                <a:cs typeface="Times New Roman" pitchFamily="18" charset="0"/>
              </a:rPr>
              <a:t>Điều hòa xã hội</a:t>
            </a:r>
            <a:endParaRPr lang="en-US" sz="2400">
              <a:latin typeface="Times New Roman" pitchFamily="18" charset="0"/>
              <a:cs typeface="Times New Roman" pitchFamily="18" charset="0"/>
            </a:endParaRPr>
          </a:p>
        </p:txBody>
      </p:sp>
      <p:cxnSp>
        <p:nvCxnSpPr>
          <p:cNvPr id="16" name="Elbow Connector 15"/>
          <p:cNvCxnSpPr>
            <a:stCxn id="4" idx="3"/>
          </p:cNvCxnSpPr>
          <p:nvPr/>
        </p:nvCxnSpPr>
        <p:spPr>
          <a:xfrm>
            <a:off x="4855417" y="1907233"/>
            <a:ext cx="1133676" cy="607367"/>
          </a:xfrm>
          <a:prstGeom prst="bentConnector3">
            <a:avLst/>
          </a:prstGeom>
          <a:ln>
            <a:tailEnd type="arrow"/>
          </a:ln>
        </p:spPr>
        <p:style>
          <a:lnRef idx="2">
            <a:schemeClr val="accent4"/>
          </a:lnRef>
          <a:fillRef idx="0">
            <a:schemeClr val="accent4"/>
          </a:fillRef>
          <a:effectRef idx="1">
            <a:schemeClr val="accent4"/>
          </a:effectRef>
          <a:fontRef idx="minor">
            <a:schemeClr val="tx1"/>
          </a:fontRef>
        </p:style>
      </p:cxnSp>
      <p:sp>
        <p:nvSpPr>
          <p:cNvPr id="17" name="TextBox 16"/>
          <p:cNvSpPr txBox="1"/>
          <p:nvPr/>
        </p:nvSpPr>
        <p:spPr>
          <a:xfrm>
            <a:off x="6019800" y="2362200"/>
            <a:ext cx="2133600" cy="830997"/>
          </a:xfrm>
          <a:prstGeom prst="rect">
            <a:avLst/>
          </a:prstGeom>
          <a:noFill/>
        </p:spPr>
        <p:txBody>
          <a:bodyPr wrap="square" rtlCol="0">
            <a:spAutoFit/>
          </a:bodyPr>
          <a:lstStyle/>
          <a:p>
            <a:r>
              <a:rPr lang="en-US" sz="2400" smtClean="0">
                <a:latin typeface="Times New Roman" pitchFamily="18" charset="0"/>
                <a:cs typeface="Times New Roman" pitchFamily="18" charset="0"/>
              </a:rPr>
              <a:t>Kiểm soát xã hội</a:t>
            </a:r>
            <a:endParaRPr lang="en-US" sz="2400">
              <a:latin typeface="Times New Roman" pitchFamily="18" charset="0"/>
              <a:cs typeface="Times New Roman" pitchFamily="18" charset="0"/>
            </a:endParaRPr>
          </a:p>
        </p:txBody>
      </p:sp>
      <p:sp>
        <p:nvSpPr>
          <p:cNvPr id="18" name="Rectangle 17"/>
          <p:cNvSpPr/>
          <p:nvPr/>
        </p:nvSpPr>
        <p:spPr>
          <a:xfrm>
            <a:off x="466015" y="3505200"/>
            <a:ext cx="7848600" cy="3046988"/>
          </a:xfrm>
          <a:prstGeom prst="rect">
            <a:avLst/>
          </a:prstGeom>
        </p:spPr>
        <p:txBody>
          <a:bodyPr wrap="square">
            <a:spAutoFit/>
          </a:bodyPr>
          <a:lstStyle/>
          <a:p>
            <a:r>
              <a:rPr lang="vi-VN" sz="2400" b="1" i="1"/>
              <a:t>Các chức năng của các thiết chế xã hội được thực hiện thông qua các nhiệm vụ:</a:t>
            </a:r>
            <a:endParaRPr lang="vi-VN" sz="2400"/>
          </a:p>
          <a:p>
            <a:r>
              <a:rPr lang="vi-VN" sz="2400"/>
              <a:t>Thiết chế xã hội vốn là những mô hình hành vi được đa số thừa nhận là chuẩn và thực hiện theo, do đó các cá nhân sẽ không mất thời gian để suy tính, đắn đo xem cách thức hành động đó là đúng hay sai để thực hiện hay không thực hiện. Nói cách khác, thiết chế đã đơn giản hóa tác phong hành động, lề lối tư duy của cá nhân. </a:t>
            </a:r>
          </a:p>
        </p:txBody>
      </p:sp>
    </p:spTree>
    <p:extLst>
      <p:ext uri="{BB962C8B-B14F-4D97-AF65-F5344CB8AC3E}">
        <p14:creationId xmlns:p14="http://schemas.microsoft.com/office/powerpoint/2010/main" val="2018976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par>
                                <p:cTn id="13" presetID="2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circle(in)">
                                      <p:cBhvr>
                                        <p:cTn id="25" dur="20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ppt_x"/>
                                          </p:val>
                                        </p:tav>
                                        <p:tav tm="100000">
                                          <p:val>
                                            <p:strVal val="#ppt_x"/>
                                          </p:val>
                                        </p:tav>
                                      </p:tavLst>
                                    </p:anim>
                                    <p:anim calcmode="lin" valueType="num">
                                      <p:cBhvr additive="base">
                                        <p:cTn id="3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7" grpId="0"/>
      <p:bldP spid="1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453527"/>
            <a:ext cx="5029199" cy="5262979"/>
          </a:xfrm>
          <a:prstGeom prst="rect">
            <a:avLst/>
          </a:prstGeom>
        </p:spPr>
        <p:txBody>
          <a:bodyPr wrap="square">
            <a:spAutoFit/>
          </a:bodyPr>
          <a:lstStyle/>
          <a:p>
            <a:r>
              <a:rPr lang="vi-VN" sz="2400"/>
              <a:t>Mọi thành viên hành động theo thiết chế một cách tự động hóa.</a:t>
            </a:r>
          </a:p>
          <a:p>
            <a:r>
              <a:rPr lang="vi-VN" sz="2400"/>
              <a:t>Thiết chế xã hội cũng là tập hợp các vai trò đã được chuẩn hóa - Đó chính là các vai trò mà mọi cá nhân cần phải học để thực hiện thông qua quá trình xã hội hóa. Nghĩa là, thiết chế cung cấp cho cá nhân những vai trò có sẵn. </a:t>
            </a:r>
            <a:endParaRPr lang="en-US" sz="2400" smtClean="0"/>
          </a:p>
          <a:p>
            <a:r>
              <a:rPr lang="vi-VN" sz="2400" b="1" u="sng" smtClean="0"/>
              <a:t>Ví dụ</a:t>
            </a:r>
            <a:r>
              <a:rPr lang="en-US" sz="2400" b="1" u="sng" smtClean="0"/>
              <a:t>:</a:t>
            </a:r>
            <a:r>
              <a:rPr lang="en-US" sz="2400" smtClean="0"/>
              <a:t> </a:t>
            </a:r>
            <a:r>
              <a:rPr lang="vi-VN" sz="2400" smtClean="0"/>
              <a:t>thiết </a:t>
            </a:r>
            <a:r>
              <a:rPr lang="vi-VN" sz="2400"/>
              <a:t>chế gia đình cung cấp cho cá nhân những vai trò bố mẹ, con cái,...; thiết chế giáo dục cung cấp cho cá nhân các vai trò thầy, học sinh,... chứ không phải do cá nhân sáng tạo nên các vai trò này.</a:t>
            </a:r>
            <a:endParaRPr lang="en-US" sz="2400"/>
          </a:p>
        </p:txBody>
      </p:sp>
      <p:grpSp>
        <p:nvGrpSpPr>
          <p:cNvPr id="5" name="Group 4"/>
          <p:cNvGrpSpPr/>
          <p:nvPr/>
        </p:nvGrpSpPr>
        <p:grpSpPr>
          <a:xfrm>
            <a:off x="0" y="252248"/>
            <a:ext cx="9144000" cy="738352"/>
            <a:chOff x="0" y="252248"/>
            <a:chExt cx="9144000" cy="738352"/>
          </a:xfrm>
        </p:grpSpPr>
        <p:cxnSp>
          <p:nvCxnSpPr>
            <p:cNvPr id="6" name="Straight Connector 5"/>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228600" y="252248"/>
              <a:ext cx="2409634" cy="523220"/>
            </a:xfrm>
            <a:prstGeom prst="rect">
              <a:avLst/>
            </a:prstGeom>
          </p:spPr>
          <p:txBody>
            <a:bodyPr wrap="none">
              <a:spAutoFit/>
            </a:bodyPr>
            <a:lstStyle/>
            <a:p>
              <a:pPr marL="571500" indent="-571500">
                <a:buFont typeface="+mj-lt"/>
                <a:buAutoNum type="romanUcPeriod" startAt="4"/>
              </a:pPr>
              <a:r>
                <a:rPr lang="en-US" sz="2800" b="1" smtClean="0">
                  <a:solidFill>
                    <a:srgbClr val="FF0000"/>
                  </a:solidFill>
                  <a:latin typeface="Times New Roman" pitchFamily="18" charset="0"/>
                  <a:cs typeface="Times New Roman" pitchFamily="18" charset="0"/>
                </a:rPr>
                <a:t>Giải pháp:</a:t>
              </a:r>
            </a:p>
          </p:txBody>
        </p:sp>
      </p:grpSp>
      <p:sp>
        <p:nvSpPr>
          <p:cNvPr id="8" name="TextBox 7"/>
          <p:cNvSpPr txBox="1"/>
          <p:nvPr/>
        </p:nvSpPr>
        <p:spPr>
          <a:xfrm>
            <a:off x="466015" y="1015746"/>
            <a:ext cx="3801185" cy="461665"/>
          </a:xfrm>
          <a:prstGeom prst="rect">
            <a:avLst/>
          </a:prstGeom>
          <a:noFill/>
        </p:spPr>
        <p:txBody>
          <a:bodyPr wrap="square" rtlCol="0">
            <a:spAutoFit/>
          </a:bodyPr>
          <a:lstStyle/>
          <a:p>
            <a:r>
              <a:rPr lang="en-US" sz="2400" b="1" smtClean="0">
                <a:solidFill>
                  <a:srgbClr val="FFC000"/>
                </a:solidFill>
                <a:latin typeface="Times New Roman" pitchFamily="18" charset="0"/>
                <a:cs typeface="Times New Roman" pitchFamily="18" charset="0"/>
              </a:rPr>
              <a:t>1. Trật tự xã hội:</a:t>
            </a:r>
            <a:endParaRPr lang="en-US" sz="2400" b="1">
              <a:solidFill>
                <a:srgbClr val="FFC000"/>
              </a:solidFill>
              <a:latin typeface="Times New Roman" pitchFamily="18" charset="0"/>
              <a:cs typeface="Times New Roman" pitchFamily="18" charset="0"/>
            </a:endParaRPr>
          </a:p>
        </p:txBody>
      </p:sp>
      <p:pic>
        <p:nvPicPr>
          <p:cNvPr id="4098" name="Picture 2" descr="C:\Users\Laptop Thanh Dat\Downloads\XHHDC\giadinhhanhphu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198" y="37287"/>
            <a:ext cx="4123901" cy="3391713"/>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Laptop Thanh Dat\Downloads\XHHDC\20776951-images1530555_day-hoc-p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199" y="3556988"/>
            <a:ext cx="4114801" cy="33010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5338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arn(inVertical)">
                                      <p:cBhvr>
                                        <p:cTn id="7" dur="500"/>
                                        <p:tgtEl>
                                          <p:spTgt spid="4098"/>
                                        </p:tgtEl>
                                      </p:cBhvr>
                                    </p:animEffect>
                                  </p:childTnLst>
                                </p:cTn>
                              </p:par>
                              <p:par>
                                <p:cTn id="8" presetID="16" presetClass="entr" presetSubtype="21" fill="hold" nodeType="withEffect">
                                  <p:stCondLst>
                                    <p:cond delay="0"/>
                                  </p:stCondLst>
                                  <p:childTnLst>
                                    <p:set>
                                      <p:cBhvr>
                                        <p:cTn id="9" dur="1" fill="hold">
                                          <p:stCondLst>
                                            <p:cond delay="0"/>
                                          </p:stCondLst>
                                        </p:cTn>
                                        <p:tgtEl>
                                          <p:spTgt spid="4099"/>
                                        </p:tgtEl>
                                        <p:attrNameLst>
                                          <p:attrName>style.visibility</p:attrName>
                                        </p:attrNameLst>
                                      </p:cBhvr>
                                      <p:to>
                                        <p:strVal val="visible"/>
                                      </p:to>
                                    </p:set>
                                    <p:animEffect transition="in" filter="barn(inVertical)">
                                      <p:cBhvr>
                                        <p:cTn id="10" dur="500"/>
                                        <p:tgtEl>
                                          <p:spTgt spid="4099"/>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1000"/>
                                        <p:tgtEl>
                                          <p:spTgt spid="4">
                                            <p:txEl>
                                              <p:pRg st="0" end="0"/>
                                            </p:txEl>
                                          </p:spTgt>
                                        </p:tgtEl>
                                      </p:cBhvr>
                                    </p:animEffect>
                                    <p:anim calcmode="lin" valueType="num">
                                      <p:cBhvr>
                                        <p:cTn id="16"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4">
                                            <p:txEl>
                                              <p:pRg st="0" end="0"/>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4">
                                            <p:txEl>
                                              <p:pRg st="1" end="1"/>
                                            </p:txEl>
                                          </p:spTgt>
                                        </p:tgtEl>
                                        <p:attrNameLst>
                                          <p:attrName>style.visibility</p:attrName>
                                        </p:attrNameLst>
                                      </p:cBhvr>
                                      <p:to>
                                        <p:strVal val="visible"/>
                                      </p:to>
                                    </p:set>
                                    <p:animEffect transition="in" filter="fade">
                                      <p:cBhvr>
                                        <p:cTn id="20" dur="1000"/>
                                        <p:tgtEl>
                                          <p:spTgt spid="4">
                                            <p:txEl>
                                              <p:pRg st="1" end="1"/>
                                            </p:txEl>
                                          </p:spTgt>
                                        </p:tgtEl>
                                      </p:cBhvr>
                                    </p:animEffect>
                                    <p:anim calcmode="lin" valueType="num">
                                      <p:cBhvr>
                                        <p:cTn id="21"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2"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4">
                                            <p:txEl>
                                              <p:pRg st="2" end="2"/>
                                            </p:txEl>
                                          </p:spTgt>
                                        </p:tgtEl>
                                        <p:attrNameLst>
                                          <p:attrName>style.visibility</p:attrName>
                                        </p:attrNameLst>
                                      </p:cBhvr>
                                      <p:to>
                                        <p:strVal val="visible"/>
                                      </p:to>
                                    </p:set>
                                    <p:animEffect transition="in" filter="barn(inVertical)">
                                      <p:cBhvr>
                                        <p:cTn id="2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52248"/>
            <a:ext cx="9144000" cy="738352"/>
            <a:chOff x="0" y="252248"/>
            <a:chExt cx="9144000" cy="738352"/>
          </a:xfrm>
        </p:grpSpPr>
        <p:cxnSp>
          <p:nvCxnSpPr>
            <p:cNvPr id="5" name="Straight Connector 4"/>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6" name="Rectangle 5"/>
            <p:cNvSpPr/>
            <p:nvPr/>
          </p:nvSpPr>
          <p:spPr>
            <a:xfrm>
              <a:off x="228600" y="252248"/>
              <a:ext cx="2409634" cy="523220"/>
            </a:xfrm>
            <a:prstGeom prst="rect">
              <a:avLst/>
            </a:prstGeom>
          </p:spPr>
          <p:txBody>
            <a:bodyPr wrap="none">
              <a:spAutoFit/>
            </a:bodyPr>
            <a:lstStyle/>
            <a:p>
              <a:pPr marL="571500" indent="-571500">
                <a:buFont typeface="+mj-lt"/>
                <a:buAutoNum type="romanUcPeriod" startAt="4"/>
              </a:pPr>
              <a:r>
                <a:rPr lang="en-US" sz="2800" b="1" smtClean="0">
                  <a:solidFill>
                    <a:srgbClr val="FF0000"/>
                  </a:solidFill>
                  <a:latin typeface="Times New Roman" pitchFamily="18" charset="0"/>
                  <a:cs typeface="Times New Roman" pitchFamily="18" charset="0"/>
                </a:rPr>
                <a:t>Giải pháp:</a:t>
              </a:r>
            </a:p>
          </p:txBody>
        </p:sp>
      </p:grpSp>
      <p:sp>
        <p:nvSpPr>
          <p:cNvPr id="7" name="TextBox 6"/>
          <p:cNvSpPr txBox="1"/>
          <p:nvPr/>
        </p:nvSpPr>
        <p:spPr>
          <a:xfrm>
            <a:off x="466015" y="1015746"/>
            <a:ext cx="7848600" cy="461665"/>
          </a:xfrm>
          <a:prstGeom prst="rect">
            <a:avLst/>
          </a:prstGeom>
          <a:noFill/>
        </p:spPr>
        <p:txBody>
          <a:bodyPr wrap="square" rtlCol="0">
            <a:spAutoFit/>
          </a:bodyPr>
          <a:lstStyle/>
          <a:p>
            <a:r>
              <a:rPr lang="en-US" sz="2400" b="1" smtClean="0">
                <a:solidFill>
                  <a:srgbClr val="FFC000"/>
                </a:solidFill>
                <a:latin typeface="Times New Roman" pitchFamily="18" charset="0"/>
                <a:cs typeface="Times New Roman" pitchFamily="18" charset="0"/>
              </a:rPr>
              <a:t>2. Kiểm soát xã hội:</a:t>
            </a:r>
            <a:endParaRPr lang="en-US" sz="2400" b="1">
              <a:solidFill>
                <a:srgbClr val="FFC000"/>
              </a:solidFill>
              <a:latin typeface="Times New Roman" pitchFamily="18" charset="0"/>
              <a:cs typeface="Times New Roman" pitchFamily="18" charset="0"/>
            </a:endParaRPr>
          </a:p>
        </p:txBody>
      </p:sp>
      <p:sp>
        <p:nvSpPr>
          <p:cNvPr id="8" name="Rectangle 7"/>
          <p:cNvSpPr/>
          <p:nvPr/>
        </p:nvSpPr>
        <p:spPr>
          <a:xfrm>
            <a:off x="466015" y="1600200"/>
            <a:ext cx="7911152" cy="4893647"/>
          </a:xfrm>
          <a:prstGeom prst="rect">
            <a:avLst/>
          </a:prstGeom>
        </p:spPr>
        <p:txBody>
          <a:bodyPr wrap="square">
            <a:spAutoFit/>
          </a:bodyPr>
          <a:lstStyle/>
          <a:p>
            <a:pPr algn="just"/>
            <a:r>
              <a:rPr lang="en-US" sz="2400">
                <a:latin typeface="Times New Roman" pitchFamily="18" charset="0"/>
                <a:cs typeface="Times New Roman" pitchFamily="18" charset="0"/>
              </a:rPr>
              <a:t> - Là cơ chế tự điều chỉnh trong các hệ thống xã hội (tập đoàn, nhóm, tập thể, tổ chức) và trong toàn xã hội nói chung. Là việc tiến hành sự điều chỉnh hành vi con người thông qua chuẩn mực, đạo đức, pháp luật, hành chính</a:t>
            </a:r>
            <a:r>
              <a:rPr lang="en-US" sz="2400" smtClean="0">
                <a:latin typeface="Times New Roman" pitchFamily="18" charset="0"/>
                <a:cs typeface="Times New Roman" pitchFamily="18" charset="0"/>
              </a:rPr>
              <a:t>…</a:t>
            </a:r>
          </a:p>
          <a:p>
            <a:pPr algn="just"/>
            <a:r>
              <a:rPr lang="en-US" sz="2400">
                <a:latin typeface="Times New Roman" pitchFamily="18" charset="0"/>
                <a:cs typeface="Times New Roman" pitchFamily="18" charset="0"/>
              </a:rPr>
              <a:t/>
            </a:r>
            <a:br>
              <a:rPr lang="en-US" sz="2400">
                <a:latin typeface="Times New Roman" pitchFamily="18" charset="0"/>
                <a:cs typeface="Times New Roman" pitchFamily="18" charset="0"/>
              </a:rPr>
            </a:br>
            <a:r>
              <a:rPr lang="en-US" sz="2400">
                <a:latin typeface="Times New Roman" pitchFamily="18" charset="0"/>
                <a:cs typeface="Times New Roman" pitchFamily="18" charset="0"/>
              </a:rPr>
              <a:t>- Chức năng của kiểm soát xã hội là tạo điều kiện cho sự vững chắc của hệ thống xã hội để duy trì ổn định xã  hội và đồng thời để có những thay đổi tích cực trong hệ thống. Điều này đòi hỏi kiểm soát xã hội phải rất linh hoạt, mềm dẻo, phải có khả năng nhận biết được những sai lệch khác nhau có ý nghĩa đối với các quy tắc xã hội. Những sai lệch cần thiết cho sự phát triển xã hội thì cần được tạo điều kiện và khuyến khích.</a:t>
            </a:r>
            <a:br>
              <a:rPr lang="en-US" sz="2400">
                <a:latin typeface="Times New Roman" pitchFamily="18" charset="0"/>
                <a:cs typeface="Times New Roman" pitchFamily="18" charset="0"/>
              </a:rPr>
            </a:br>
            <a:endParaRPr lang="en-US" sz="2400">
              <a:latin typeface="Times New Roman" pitchFamily="18" charset="0"/>
              <a:cs typeface="Times New Roman" pitchFamily="18" charset="0"/>
            </a:endParaRPr>
          </a:p>
        </p:txBody>
      </p:sp>
    </p:spTree>
    <p:extLst>
      <p:ext uri="{BB962C8B-B14F-4D97-AF65-F5344CB8AC3E}">
        <p14:creationId xmlns:p14="http://schemas.microsoft.com/office/powerpoint/2010/main" val="16114778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arn(inVertical)">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252248"/>
            <a:ext cx="9144000" cy="738352"/>
            <a:chOff x="0" y="252248"/>
            <a:chExt cx="9144000" cy="738352"/>
          </a:xfrm>
        </p:grpSpPr>
        <p:cxnSp>
          <p:nvCxnSpPr>
            <p:cNvPr id="6" name="Straight Connector 5"/>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228600" y="252248"/>
              <a:ext cx="2409634" cy="523220"/>
            </a:xfrm>
            <a:prstGeom prst="rect">
              <a:avLst/>
            </a:prstGeom>
          </p:spPr>
          <p:txBody>
            <a:bodyPr wrap="none">
              <a:spAutoFit/>
            </a:bodyPr>
            <a:lstStyle/>
            <a:p>
              <a:pPr marL="571500" indent="-571500">
                <a:buFont typeface="+mj-lt"/>
                <a:buAutoNum type="romanUcPeriod" startAt="4"/>
              </a:pPr>
              <a:r>
                <a:rPr lang="en-US" sz="2800" b="1" smtClean="0">
                  <a:solidFill>
                    <a:srgbClr val="FF0000"/>
                  </a:solidFill>
                  <a:latin typeface="Times New Roman" pitchFamily="18" charset="0"/>
                  <a:cs typeface="Times New Roman" pitchFamily="18" charset="0"/>
                </a:rPr>
                <a:t>Giải pháp:</a:t>
              </a:r>
            </a:p>
          </p:txBody>
        </p:sp>
      </p:grpSp>
      <p:sp>
        <p:nvSpPr>
          <p:cNvPr id="8" name="TextBox 7"/>
          <p:cNvSpPr txBox="1"/>
          <p:nvPr/>
        </p:nvSpPr>
        <p:spPr>
          <a:xfrm>
            <a:off x="466015" y="1015746"/>
            <a:ext cx="7848600" cy="461665"/>
          </a:xfrm>
          <a:prstGeom prst="rect">
            <a:avLst/>
          </a:prstGeom>
          <a:noFill/>
        </p:spPr>
        <p:txBody>
          <a:bodyPr wrap="square" rtlCol="0">
            <a:spAutoFit/>
          </a:bodyPr>
          <a:lstStyle/>
          <a:p>
            <a:r>
              <a:rPr lang="en-US" sz="2400" b="1" smtClean="0">
                <a:solidFill>
                  <a:srgbClr val="FFC000"/>
                </a:solidFill>
                <a:latin typeface="Times New Roman" pitchFamily="18" charset="0"/>
                <a:cs typeface="Times New Roman" pitchFamily="18" charset="0"/>
              </a:rPr>
              <a:t>2. Kiểm soát xã hội:</a:t>
            </a:r>
            <a:endParaRPr lang="en-US" sz="2400" b="1">
              <a:solidFill>
                <a:srgbClr val="FFC000"/>
              </a:solidFill>
              <a:latin typeface="Times New Roman" pitchFamily="18" charset="0"/>
              <a:cs typeface="Times New Roman" pitchFamily="18" charset="0"/>
            </a:endParaRPr>
          </a:p>
        </p:txBody>
      </p:sp>
      <p:sp>
        <p:nvSpPr>
          <p:cNvPr id="9" name="Rectangle 8"/>
          <p:cNvSpPr/>
          <p:nvPr/>
        </p:nvSpPr>
        <p:spPr>
          <a:xfrm>
            <a:off x="466015" y="1720840"/>
            <a:ext cx="7992185" cy="3046988"/>
          </a:xfrm>
          <a:prstGeom prst="rect">
            <a:avLst/>
          </a:prstGeom>
        </p:spPr>
        <p:txBody>
          <a:bodyPr wrap="square">
            <a:spAutoFit/>
          </a:bodyPr>
          <a:lstStyle/>
          <a:p>
            <a:r>
              <a:rPr lang="en-US" sz="2400">
                <a:latin typeface="Times New Roman" pitchFamily="18" charset="0"/>
                <a:cs typeface="Times New Roman" pitchFamily="18" charset="0"/>
              </a:rPr>
              <a:t>- Kiểm soát xã hội tác động theo nguyên tắc phản hồi.</a:t>
            </a:r>
            <a:br>
              <a:rPr lang="en-US" sz="2400">
                <a:latin typeface="Times New Roman" pitchFamily="18" charset="0"/>
                <a:cs typeface="Times New Roman" pitchFamily="18" charset="0"/>
              </a:rPr>
            </a:br>
            <a:r>
              <a:rPr lang="en-US" sz="2400">
                <a:latin typeface="Times New Roman" pitchFamily="18" charset="0"/>
                <a:cs typeface="Times New Roman" pitchFamily="18" charset="0"/>
              </a:rPr>
              <a:t>- KSXH được thực hiện trong quá trình xã hội hoá: Khi cá nhân nắm vững các chuẩn mực, giá trị xã hội, hình thành sự tự kiểm tra khi chấp nhận các vai trò khác nhau. Nó tác động thường xuyên đến các cá nhân thông qua những phản ứng đối với các ứng xử của cá nhân, qua cơ chế quyền lực, qua các mối quan hệ qua lại trong khi vận dụng đúng hướng hoặc tự phát các chuẩn mực xã hội.</a:t>
            </a:r>
          </a:p>
        </p:txBody>
      </p:sp>
    </p:spTree>
    <p:extLst>
      <p:ext uri="{BB962C8B-B14F-4D97-AF65-F5344CB8AC3E}">
        <p14:creationId xmlns:p14="http://schemas.microsoft.com/office/powerpoint/2010/main" val="3435575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1219200"/>
            <a:ext cx="8001000" cy="5078313"/>
          </a:xfrm>
          <a:prstGeom prst="rect">
            <a:avLst/>
          </a:prstGeom>
          <a:noFill/>
        </p:spPr>
        <p:txBody>
          <a:bodyPr wrap="square" rtlCol="0">
            <a:spAutoFit/>
          </a:bodyPr>
          <a:lstStyle/>
          <a:p>
            <a:pPr marL="571500" indent="-571500">
              <a:buFont typeface="+mj-lt"/>
              <a:buAutoNum type="romanUcPeriod"/>
            </a:pPr>
            <a:r>
              <a:rPr lang="en-US" sz="3600" b="1" smtClean="0">
                <a:latin typeface="Times New Roman" pitchFamily="18" charset="0"/>
                <a:cs typeface="Times New Roman" pitchFamily="18" charset="0"/>
              </a:rPr>
              <a:t>Khái niệm, phân loại lệch lạc xã hội.</a:t>
            </a:r>
          </a:p>
          <a:p>
            <a:pPr marL="571500" indent="-571500">
              <a:buFont typeface="+mj-lt"/>
              <a:buAutoNum type="romanUcPeriod"/>
            </a:pPr>
            <a:endParaRPr lang="en-US" sz="3600" b="1" smtClean="0">
              <a:latin typeface="Times New Roman" pitchFamily="18" charset="0"/>
              <a:cs typeface="Times New Roman" pitchFamily="18" charset="0"/>
            </a:endParaRPr>
          </a:p>
          <a:p>
            <a:pPr marL="571500" indent="-571500">
              <a:buFont typeface="+mj-lt"/>
              <a:buAutoNum type="romanUcPeriod"/>
            </a:pPr>
            <a:r>
              <a:rPr lang="en-US" sz="3600" b="1" smtClean="0">
                <a:latin typeface="Times New Roman" pitchFamily="18" charset="0"/>
                <a:cs typeface="Times New Roman" pitchFamily="18" charset="0"/>
              </a:rPr>
              <a:t>Nguyên nhân của lệch lạc xã hội.</a:t>
            </a:r>
          </a:p>
          <a:p>
            <a:pPr marL="571500" indent="-571500">
              <a:buFont typeface="+mj-lt"/>
              <a:buAutoNum type="romanUcPeriod"/>
            </a:pPr>
            <a:endParaRPr lang="en-US" sz="3600" b="1" smtClean="0">
              <a:latin typeface="Times New Roman" pitchFamily="18" charset="0"/>
              <a:cs typeface="Times New Roman" pitchFamily="18" charset="0"/>
            </a:endParaRPr>
          </a:p>
          <a:p>
            <a:pPr marL="571500" indent="-571500">
              <a:buFont typeface="+mj-lt"/>
              <a:buAutoNum type="romanUcPeriod"/>
            </a:pPr>
            <a:r>
              <a:rPr lang="en-US" sz="3600" b="1" smtClean="0">
                <a:latin typeface="Times New Roman" pitchFamily="18" charset="0"/>
                <a:cs typeface="Times New Roman" pitchFamily="18" charset="0"/>
              </a:rPr>
              <a:t>Mối quan hệ giữa lệch lạc xã hội và trật tự xã hội.</a:t>
            </a:r>
          </a:p>
          <a:p>
            <a:pPr marL="571500" indent="-571500">
              <a:buFont typeface="+mj-lt"/>
              <a:buAutoNum type="romanUcPeriod"/>
            </a:pPr>
            <a:endParaRPr lang="en-US" sz="3600" b="1" smtClean="0">
              <a:latin typeface="Times New Roman" pitchFamily="18" charset="0"/>
              <a:cs typeface="Times New Roman" pitchFamily="18" charset="0"/>
            </a:endParaRPr>
          </a:p>
          <a:p>
            <a:pPr marL="571500" indent="-571500">
              <a:buFont typeface="+mj-lt"/>
              <a:buAutoNum type="romanUcPeriod"/>
            </a:pPr>
            <a:r>
              <a:rPr lang="en-US" sz="3600" b="1" smtClean="0">
                <a:latin typeface="Times New Roman" pitchFamily="18" charset="0"/>
                <a:cs typeface="Times New Roman" pitchFamily="18" charset="0"/>
              </a:rPr>
              <a:t>Giải pháp.</a:t>
            </a:r>
          </a:p>
          <a:p>
            <a:endParaRPr lang="en-US" sz="3600" b="1">
              <a:latin typeface="Times New Roman" pitchFamily="18" charset="0"/>
              <a:cs typeface="Times New Roman" pitchFamily="18" charset="0"/>
            </a:endParaRPr>
          </a:p>
        </p:txBody>
      </p:sp>
      <p:sp>
        <p:nvSpPr>
          <p:cNvPr id="2" name="TextBox 1"/>
          <p:cNvSpPr txBox="1"/>
          <p:nvPr/>
        </p:nvSpPr>
        <p:spPr>
          <a:xfrm>
            <a:off x="1143000" y="304800"/>
            <a:ext cx="6096000" cy="523220"/>
          </a:xfrm>
          <a:prstGeom prst="rect">
            <a:avLst/>
          </a:prstGeom>
          <a:noFill/>
        </p:spPr>
        <p:txBody>
          <a:bodyPr wrap="square" rtlCol="0">
            <a:spAutoFit/>
          </a:bodyPr>
          <a:lstStyle/>
          <a:p>
            <a:pPr algn="ctr"/>
            <a:r>
              <a:rPr lang="en-US" sz="2800" b="1" u="sng"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NỘI DUNG TRÌNH BÀY</a:t>
            </a:r>
            <a:endParaRPr lang="en-US" sz="2800" b="1" u="sng">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577260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1000"/>
                                        <p:tgtEl>
                                          <p:spTgt spid="4">
                                            <p:txEl>
                                              <p:pRg st="0" end="0"/>
                                            </p:txEl>
                                          </p:spTgt>
                                        </p:tgtEl>
                                      </p:cBhvr>
                                    </p:animEffect>
                                    <p:anim calcmode="lin" valueType="num">
                                      <p:cBhvr>
                                        <p:cTn id="13"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4" end="4"/>
                                            </p:txEl>
                                          </p:spTgt>
                                        </p:tgtEl>
                                        <p:attrNameLst>
                                          <p:attrName>style.visibility</p:attrName>
                                        </p:attrNameLst>
                                      </p:cBhvr>
                                      <p:to>
                                        <p:strVal val="visible"/>
                                      </p:to>
                                    </p:set>
                                    <p:anim calcmode="lin" valueType="num">
                                      <p:cBhvr additive="base">
                                        <p:cTn id="25"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 calcmode="lin" valueType="num">
                                      <p:cBhvr additive="base">
                                        <p:cTn id="31"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52248"/>
            <a:ext cx="9144000" cy="738352"/>
            <a:chOff x="0" y="252248"/>
            <a:chExt cx="9144000" cy="738352"/>
          </a:xfrm>
        </p:grpSpPr>
        <p:cxnSp>
          <p:nvCxnSpPr>
            <p:cNvPr id="5" name="Straight Connector 4"/>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6" name="Rectangle 5"/>
            <p:cNvSpPr/>
            <p:nvPr/>
          </p:nvSpPr>
          <p:spPr>
            <a:xfrm>
              <a:off x="228600" y="252248"/>
              <a:ext cx="2409634" cy="523220"/>
            </a:xfrm>
            <a:prstGeom prst="rect">
              <a:avLst/>
            </a:prstGeom>
          </p:spPr>
          <p:txBody>
            <a:bodyPr wrap="none">
              <a:spAutoFit/>
            </a:bodyPr>
            <a:lstStyle/>
            <a:p>
              <a:pPr marL="571500" indent="-571500">
                <a:buFont typeface="+mj-lt"/>
                <a:buAutoNum type="romanUcPeriod" startAt="4"/>
              </a:pPr>
              <a:r>
                <a:rPr lang="en-US" sz="2800" b="1" smtClean="0">
                  <a:solidFill>
                    <a:srgbClr val="FF0000"/>
                  </a:solidFill>
                  <a:latin typeface="Times New Roman" pitchFamily="18" charset="0"/>
                  <a:cs typeface="Times New Roman" pitchFamily="18" charset="0"/>
                </a:rPr>
                <a:t>Giải pháp:</a:t>
              </a:r>
            </a:p>
          </p:txBody>
        </p:sp>
      </p:grpSp>
      <p:sp>
        <p:nvSpPr>
          <p:cNvPr id="7" name="TextBox 6"/>
          <p:cNvSpPr txBox="1"/>
          <p:nvPr/>
        </p:nvSpPr>
        <p:spPr>
          <a:xfrm>
            <a:off x="466015" y="1015746"/>
            <a:ext cx="7848600" cy="461665"/>
          </a:xfrm>
          <a:prstGeom prst="rect">
            <a:avLst/>
          </a:prstGeom>
          <a:noFill/>
        </p:spPr>
        <p:txBody>
          <a:bodyPr wrap="square" rtlCol="0">
            <a:spAutoFit/>
          </a:bodyPr>
          <a:lstStyle/>
          <a:p>
            <a:r>
              <a:rPr lang="en-US" sz="2400" b="1" smtClean="0">
                <a:solidFill>
                  <a:srgbClr val="FFC000"/>
                </a:solidFill>
                <a:latin typeface="Times New Roman" pitchFamily="18" charset="0"/>
                <a:cs typeface="Times New Roman" pitchFamily="18" charset="0"/>
              </a:rPr>
              <a:t>2. Kiểm soát xã hội:</a:t>
            </a:r>
            <a:endParaRPr lang="en-US" sz="2400" b="1">
              <a:solidFill>
                <a:srgbClr val="FFC000"/>
              </a:solidFill>
              <a:latin typeface="Times New Roman" pitchFamily="18" charset="0"/>
              <a:cs typeface="Times New Roman" pitchFamily="18" charset="0"/>
            </a:endParaRPr>
          </a:p>
        </p:txBody>
      </p:sp>
      <p:sp>
        <p:nvSpPr>
          <p:cNvPr id="8" name="Rectangle 7"/>
          <p:cNvSpPr/>
          <p:nvPr/>
        </p:nvSpPr>
        <p:spPr>
          <a:xfrm>
            <a:off x="781150" y="1434868"/>
            <a:ext cx="3732112" cy="461665"/>
          </a:xfrm>
          <a:prstGeom prst="rect">
            <a:avLst/>
          </a:prstGeom>
        </p:spPr>
        <p:txBody>
          <a:bodyPr wrap="none">
            <a:spAutoFit/>
          </a:bodyPr>
          <a:lstStyle/>
          <a:p>
            <a:r>
              <a:rPr lang="en-US" sz="2400" b="1">
                <a:latin typeface="Times New Roman" pitchFamily="18" charset="0"/>
                <a:cs typeface="Times New Roman" pitchFamily="18" charset="0"/>
              </a:rPr>
              <a:t>Phân loại kiểm soát xã </a:t>
            </a:r>
            <a:r>
              <a:rPr lang="en-US" sz="2400" b="1" smtClean="0">
                <a:latin typeface="Times New Roman" pitchFamily="18" charset="0"/>
                <a:cs typeface="Times New Roman" pitchFamily="18" charset="0"/>
              </a:rPr>
              <a:t>hội:</a:t>
            </a:r>
            <a:endParaRPr lang="en-US" sz="2400">
              <a:latin typeface="Times New Roman" pitchFamily="18" charset="0"/>
              <a:cs typeface="Times New Roman" pitchFamily="18" charset="0"/>
            </a:endParaRPr>
          </a:p>
        </p:txBody>
      </p:sp>
      <p:sp>
        <p:nvSpPr>
          <p:cNvPr id="9" name="Rectangle 8"/>
          <p:cNvSpPr/>
          <p:nvPr/>
        </p:nvSpPr>
        <p:spPr>
          <a:xfrm>
            <a:off x="300653" y="1897206"/>
            <a:ext cx="8763000" cy="4493538"/>
          </a:xfrm>
          <a:prstGeom prst="rect">
            <a:avLst/>
          </a:prstGeom>
        </p:spPr>
        <p:txBody>
          <a:bodyPr wrap="square">
            <a:spAutoFit/>
          </a:bodyPr>
          <a:lstStyle/>
          <a:p>
            <a:r>
              <a:rPr lang="en-US" sz="2200">
                <a:latin typeface="Times New Roman" pitchFamily="18" charset="0"/>
                <a:cs typeface="Times New Roman" pitchFamily="18" charset="0"/>
              </a:rPr>
              <a:t>Chia theo biện pháp điều chỉnh hành vi thì có </a:t>
            </a:r>
            <a:r>
              <a:rPr lang="en-US" sz="2200" b="1">
                <a:latin typeface="Times New Roman" pitchFamily="18" charset="0"/>
                <a:cs typeface="Times New Roman" pitchFamily="18" charset="0"/>
              </a:rPr>
              <a:t>kiểm soát cưỡng chế</a:t>
            </a:r>
            <a:r>
              <a:rPr lang="en-US" sz="2200">
                <a:latin typeface="Times New Roman" pitchFamily="18" charset="0"/>
                <a:cs typeface="Times New Roman" pitchFamily="18" charset="0"/>
              </a:rPr>
              <a:t> và </a:t>
            </a:r>
            <a:r>
              <a:rPr lang="en-US" sz="2200" b="1">
                <a:latin typeface="Times New Roman" pitchFamily="18" charset="0"/>
                <a:cs typeface="Times New Roman" pitchFamily="18" charset="0"/>
              </a:rPr>
              <a:t>kiểm soát tự nguyện</a:t>
            </a:r>
          </a:p>
          <a:p>
            <a:r>
              <a:rPr lang="en-US" sz="2200" b="1" smtClean="0">
                <a:latin typeface="Times New Roman" pitchFamily="18" charset="0"/>
                <a:cs typeface="Times New Roman" pitchFamily="18" charset="0"/>
              </a:rPr>
              <a:t>Kiểm soát </a:t>
            </a:r>
            <a:r>
              <a:rPr lang="en-US" sz="2200" b="1">
                <a:latin typeface="Times New Roman" pitchFamily="18" charset="0"/>
                <a:cs typeface="Times New Roman" pitchFamily="18" charset="0"/>
              </a:rPr>
              <a:t>cưỡng </a:t>
            </a:r>
            <a:r>
              <a:rPr lang="en-US" sz="2200" b="1" smtClean="0">
                <a:latin typeface="Times New Roman" pitchFamily="18" charset="0"/>
                <a:cs typeface="Times New Roman" pitchFamily="18" charset="0"/>
              </a:rPr>
              <a:t>chế:</a:t>
            </a:r>
            <a:r>
              <a:rPr lang="en-US" sz="2200" smtClean="0">
                <a:latin typeface="Times New Roman" pitchFamily="18" charset="0"/>
                <a:cs typeface="Times New Roman" pitchFamily="18" charset="0"/>
              </a:rPr>
              <a:t> </a:t>
            </a:r>
            <a:r>
              <a:rPr lang="en-US" sz="2200">
                <a:latin typeface="Times New Roman" pitchFamily="18" charset="0"/>
                <a:cs typeface="Times New Roman" pitchFamily="18" charset="0"/>
              </a:rPr>
              <a:t>là loại </a:t>
            </a:r>
            <a:r>
              <a:rPr lang="en-US" sz="2200" smtClean="0">
                <a:latin typeface="Times New Roman" pitchFamily="18" charset="0"/>
                <a:cs typeface="Times New Roman" pitchFamily="18" charset="0"/>
              </a:rPr>
              <a:t>kiểm soát </a:t>
            </a:r>
            <a:r>
              <a:rPr lang="en-US" sz="2200">
                <a:latin typeface="Times New Roman" pitchFamily="18" charset="0"/>
                <a:cs typeface="Times New Roman" pitchFamily="18" charset="0"/>
              </a:rPr>
              <a:t>nhờ sức mạnh quyền lực. Mệnh lệnh bắt buộc cá nhân bị kiểm soát phải phục tùng những chuẩn mực đã được quy tắc hóa.</a:t>
            </a:r>
            <a:endParaRPr lang="en-US" sz="2200" b="1">
              <a:latin typeface="Times New Roman" pitchFamily="18" charset="0"/>
              <a:cs typeface="Times New Roman" pitchFamily="18" charset="0"/>
            </a:endParaRPr>
          </a:p>
          <a:p>
            <a:r>
              <a:rPr lang="en-US" sz="2200" b="1" smtClean="0">
                <a:latin typeface="Times New Roman" pitchFamily="18" charset="0"/>
                <a:cs typeface="Times New Roman" pitchFamily="18" charset="0"/>
              </a:rPr>
              <a:t>Kiểm soát </a:t>
            </a:r>
            <a:r>
              <a:rPr lang="en-US" sz="2200" b="1">
                <a:latin typeface="Times New Roman" pitchFamily="18" charset="0"/>
                <a:cs typeface="Times New Roman" pitchFamily="18" charset="0"/>
              </a:rPr>
              <a:t>tự nguyện:</a:t>
            </a:r>
            <a:r>
              <a:rPr lang="en-US" sz="2200">
                <a:latin typeface="Times New Roman" pitchFamily="18" charset="0"/>
                <a:cs typeface="Times New Roman" pitchFamily="18" charset="0"/>
              </a:rPr>
              <a:t> giáo dục, thuyết phục.</a:t>
            </a:r>
          </a:p>
          <a:p>
            <a:r>
              <a:rPr lang="en-US" sz="2200">
                <a:latin typeface="Times New Roman" pitchFamily="18" charset="0"/>
                <a:cs typeface="Times New Roman" pitchFamily="18" charset="0"/>
              </a:rPr>
              <a:t>Căn cứ vào hệ thống chuẩn mực có </a:t>
            </a:r>
            <a:r>
              <a:rPr lang="en-US" sz="2200" b="1">
                <a:latin typeface="Times New Roman" pitchFamily="18" charset="0"/>
                <a:cs typeface="Times New Roman" pitchFamily="18" charset="0"/>
              </a:rPr>
              <a:t>kiểm soát chính thức</a:t>
            </a:r>
            <a:r>
              <a:rPr lang="en-US" sz="2200">
                <a:latin typeface="Times New Roman" pitchFamily="18" charset="0"/>
                <a:cs typeface="Times New Roman" pitchFamily="18" charset="0"/>
              </a:rPr>
              <a:t> và </a:t>
            </a:r>
            <a:r>
              <a:rPr lang="en-US" sz="2200" b="1">
                <a:latin typeface="Times New Roman" pitchFamily="18" charset="0"/>
                <a:cs typeface="Times New Roman" pitchFamily="18" charset="0"/>
              </a:rPr>
              <a:t>kiểm soát không chính thức.</a:t>
            </a:r>
          </a:p>
          <a:p>
            <a:r>
              <a:rPr lang="en-US" sz="2200">
                <a:latin typeface="Times New Roman" pitchFamily="18" charset="0"/>
                <a:cs typeface="Times New Roman" pitchFamily="18" charset="0"/>
              </a:rPr>
              <a:t>Kiểm soát xã hội không chính thức: là hình thức kiểm soát thông qua các phong tục, tập quán, truyền thống, tiêu chuẩn, giá trị xã hội mà không được ban bố một cách rõ ràng (luật bất thành văn). Những hình thức của nó có thể là sự phê phán, châm chọc, giễu cợt hoặc nặng nề hơn là phân biệt đối xử hay xa lánh mà xã hội thực hiện đối với người có hành vi lệch lạc.</a:t>
            </a:r>
          </a:p>
        </p:txBody>
      </p:sp>
    </p:spTree>
    <p:extLst>
      <p:ext uri="{BB962C8B-B14F-4D97-AF65-F5344CB8AC3E}">
        <p14:creationId xmlns:p14="http://schemas.microsoft.com/office/powerpoint/2010/main" val="3381762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 calcmode="lin" valueType="num">
                                      <p:cBhvr additive="base">
                                        <p:cTn id="17"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barn(inVertical)">
                                      <p:cBhvr>
                                        <p:cTn id="23" dur="500"/>
                                        <p:tgtEl>
                                          <p:spTgt spid="9">
                                            <p:txEl>
                                              <p:pRg st="2" end="2"/>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9">
                                            <p:txEl>
                                              <p:pRg st="3" end="3"/>
                                            </p:txEl>
                                          </p:spTgt>
                                        </p:tgtEl>
                                        <p:attrNameLst>
                                          <p:attrName>style.visibility</p:attrName>
                                        </p:attrNameLst>
                                      </p:cBhvr>
                                      <p:to>
                                        <p:strVal val="visible"/>
                                      </p:to>
                                    </p:set>
                                    <p:animEffect transition="in" filter="barn(inVertical)">
                                      <p:cBhvr>
                                        <p:cTn id="26" dur="500"/>
                                        <p:tgtEl>
                                          <p:spTgt spid="9">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Effect transition="in" filter="barn(inVertical)">
                                      <p:cBhvr>
                                        <p:cTn id="31"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52248"/>
            <a:ext cx="9144000" cy="738352"/>
            <a:chOff x="0" y="252248"/>
            <a:chExt cx="9144000" cy="738352"/>
          </a:xfrm>
        </p:grpSpPr>
        <p:cxnSp>
          <p:nvCxnSpPr>
            <p:cNvPr id="5" name="Straight Connector 4"/>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6" name="Rectangle 5"/>
            <p:cNvSpPr/>
            <p:nvPr/>
          </p:nvSpPr>
          <p:spPr>
            <a:xfrm>
              <a:off x="228600" y="252248"/>
              <a:ext cx="2409634" cy="523220"/>
            </a:xfrm>
            <a:prstGeom prst="rect">
              <a:avLst/>
            </a:prstGeom>
          </p:spPr>
          <p:txBody>
            <a:bodyPr wrap="none">
              <a:spAutoFit/>
            </a:bodyPr>
            <a:lstStyle/>
            <a:p>
              <a:pPr marL="571500" indent="-571500">
                <a:buFont typeface="+mj-lt"/>
                <a:buAutoNum type="romanUcPeriod" startAt="4"/>
              </a:pPr>
              <a:r>
                <a:rPr lang="en-US" sz="2800" b="1" smtClean="0">
                  <a:solidFill>
                    <a:srgbClr val="FF0000"/>
                  </a:solidFill>
                  <a:latin typeface="Times New Roman" pitchFamily="18" charset="0"/>
                  <a:cs typeface="Times New Roman" pitchFamily="18" charset="0"/>
                </a:rPr>
                <a:t>Giải pháp:</a:t>
              </a:r>
            </a:p>
          </p:txBody>
        </p:sp>
      </p:grpSp>
      <p:sp>
        <p:nvSpPr>
          <p:cNvPr id="7" name="TextBox 6"/>
          <p:cNvSpPr txBox="1"/>
          <p:nvPr/>
        </p:nvSpPr>
        <p:spPr>
          <a:xfrm>
            <a:off x="466015" y="1015746"/>
            <a:ext cx="7848600" cy="461665"/>
          </a:xfrm>
          <a:prstGeom prst="rect">
            <a:avLst/>
          </a:prstGeom>
          <a:noFill/>
        </p:spPr>
        <p:txBody>
          <a:bodyPr wrap="square" rtlCol="0">
            <a:spAutoFit/>
          </a:bodyPr>
          <a:lstStyle/>
          <a:p>
            <a:r>
              <a:rPr lang="en-US" sz="2400" b="1" smtClean="0">
                <a:solidFill>
                  <a:srgbClr val="FFC000"/>
                </a:solidFill>
                <a:latin typeface="Times New Roman" pitchFamily="18" charset="0"/>
                <a:cs typeface="Times New Roman" pitchFamily="18" charset="0"/>
              </a:rPr>
              <a:t>2. Kiểm soát xã hội:</a:t>
            </a:r>
            <a:endParaRPr lang="en-US" sz="2400" b="1">
              <a:solidFill>
                <a:srgbClr val="FFC000"/>
              </a:solidFill>
              <a:latin typeface="Times New Roman" pitchFamily="18" charset="0"/>
              <a:cs typeface="Times New Roman" pitchFamily="18" charset="0"/>
            </a:endParaRPr>
          </a:p>
        </p:txBody>
      </p:sp>
      <p:sp>
        <p:nvSpPr>
          <p:cNvPr id="8" name="Rectangle 7"/>
          <p:cNvSpPr/>
          <p:nvPr/>
        </p:nvSpPr>
        <p:spPr>
          <a:xfrm>
            <a:off x="781150" y="1434868"/>
            <a:ext cx="3732112" cy="461665"/>
          </a:xfrm>
          <a:prstGeom prst="rect">
            <a:avLst/>
          </a:prstGeom>
        </p:spPr>
        <p:txBody>
          <a:bodyPr wrap="none">
            <a:spAutoFit/>
          </a:bodyPr>
          <a:lstStyle/>
          <a:p>
            <a:r>
              <a:rPr lang="en-US" sz="2400" b="1">
                <a:latin typeface="Times New Roman" pitchFamily="18" charset="0"/>
                <a:cs typeface="Times New Roman" pitchFamily="18" charset="0"/>
              </a:rPr>
              <a:t>Phân loại kiểm soát xã </a:t>
            </a:r>
            <a:r>
              <a:rPr lang="en-US" sz="2400" b="1" smtClean="0">
                <a:latin typeface="Times New Roman" pitchFamily="18" charset="0"/>
                <a:cs typeface="Times New Roman" pitchFamily="18" charset="0"/>
              </a:rPr>
              <a:t>hội:</a:t>
            </a:r>
            <a:endParaRPr lang="en-US" sz="2400">
              <a:latin typeface="Times New Roman" pitchFamily="18" charset="0"/>
              <a:cs typeface="Times New Roman" pitchFamily="18" charset="0"/>
            </a:endParaRPr>
          </a:p>
        </p:txBody>
      </p:sp>
      <p:sp>
        <p:nvSpPr>
          <p:cNvPr id="9" name="Rectangle 8"/>
          <p:cNvSpPr/>
          <p:nvPr/>
        </p:nvSpPr>
        <p:spPr>
          <a:xfrm>
            <a:off x="361206" y="2133600"/>
            <a:ext cx="8325594" cy="3416320"/>
          </a:xfrm>
          <a:prstGeom prst="rect">
            <a:avLst/>
          </a:prstGeom>
        </p:spPr>
        <p:txBody>
          <a:bodyPr wrap="square">
            <a:spAutoFit/>
          </a:bodyPr>
          <a:lstStyle/>
          <a:p>
            <a:r>
              <a:rPr lang="en-US" sz="2400">
                <a:latin typeface="Times New Roman" pitchFamily="18" charset="0"/>
                <a:cs typeface="Times New Roman" pitchFamily="18" charset="0"/>
              </a:rPr>
              <a:t>Trong các cơ cấu không chính thức, các nhóm sơ cấp, sự điều chỉnh hành vi vào khuôn phép thường được thực hiện bởi sự kiểm soát không chính thức (informal control) - Đó là một phản ứng xã hội không công khai và phổ biến trong các nhóm. Crocbie đã đưa ra bốn dạng kiểm soát không chính thức như sau:</a:t>
            </a:r>
          </a:p>
          <a:p>
            <a:pPr lvl="0"/>
            <a:r>
              <a:rPr lang="en-US" sz="2400" i="1">
                <a:latin typeface="Times New Roman" pitchFamily="18" charset="0"/>
                <a:cs typeface="Times New Roman" pitchFamily="18" charset="0"/>
              </a:rPr>
              <a:t>Lợi ích xã hội về dân chủ, cơ hội thăng tiến</a:t>
            </a:r>
            <a:r>
              <a:rPr lang="en-US" sz="2400">
                <a:latin typeface="Times New Roman" pitchFamily="18" charset="0"/>
                <a:cs typeface="Times New Roman" pitchFamily="18" charset="0"/>
              </a:rPr>
              <a:t>;</a:t>
            </a:r>
          </a:p>
          <a:p>
            <a:pPr lvl="0"/>
            <a:r>
              <a:rPr lang="en-US" sz="2400" i="1">
                <a:latin typeface="Times New Roman" pitchFamily="18" charset="0"/>
                <a:cs typeface="Times New Roman" pitchFamily="18" charset="0"/>
              </a:rPr>
              <a:t>Sự trừng phạt</a:t>
            </a:r>
            <a:r>
              <a:rPr lang="en-US" sz="2400">
                <a:latin typeface="Times New Roman" pitchFamily="18" charset="0"/>
                <a:cs typeface="Times New Roman" pitchFamily="18" charset="0"/>
              </a:rPr>
              <a:t>;</a:t>
            </a:r>
          </a:p>
          <a:p>
            <a:pPr lvl="0"/>
            <a:r>
              <a:rPr lang="en-US" sz="2400" i="1">
                <a:latin typeface="Times New Roman" pitchFamily="18" charset="0"/>
                <a:cs typeface="Times New Roman" pitchFamily="18" charset="0"/>
              </a:rPr>
              <a:t>Sự thuyết phục</a:t>
            </a:r>
            <a:r>
              <a:rPr lang="en-US" sz="2400">
                <a:latin typeface="Times New Roman" pitchFamily="18" charset="0"/>
                <a:cs typeface="Times New Roman" pitchFamily="18" charset="0"/>
              </a:rPr>
              <a:t>;</a:t>
            </a:r>
          </a:p>
          <a:p>
            <a:pPr lvl="0"/>
            <a:r>
              <a:rPr lang="en-US" sz="2400" i="1">
                <a:latin typeface="Times New Roman" pitchFamily="18" charset="0"/>
                <a:cs typeface="Times New Roman" pitchFamily="18" charset="0"/>
              </a:rPr>
              <a:t>Xác định lại chuẩn mực</a:t>
            </a:r>
            <a:r>
              <a:rPr lang="en-US" sz="2400">
                <a:latin typeface="Times New Roman" pitchFamily="18" charset="0"/>
                <a:cs typeface="Times New Roman" pitchFamily="18" charset="0"/>
              </a:rPr>
              <a:t>.</a:t>
            </a:r>
          </a:p>
        </p:txBody>
      </p:sp>
    </p:spTree>
    <p:extLst>
      <p:ext uri="{BB962C8B-B14F-4D97-AF65-F5344CB8AC3E}">
        <p14:creationId xmlns:p14="http://schemas.microsoft.com/office/powerpoint/2010/main" val="1341109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52248"/>
            <a:ext cx="9144000" cy="738352"/>
            <a:chOff x="0" y="252248"/>
            <a:chExt cx="9144000" cy="738352"/>
          </a:xfrm>
        </p:grpSpPr>
        <p:cxnSp>
          <p:nvCxnSpPr>
            <p:cNvPr id="5" name="Straight Connector 4"/>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6" name="Rectangle 5"/>
            <p:cNvSpPr/>
            <p:nvPr/>
          </p:nvSpPr>
          <p:spPr>
            <a:xfrm>
              <a:off x="228600" y="252248"/>
              <a:ext cx="2409634" cy="523220"/>
            </a:xfrm>
            <a:prstGeom prst="rect">
              <a:avLst/>
            </a:prstGeom>
          </p:spPr>
          <p:txBody>
            <a:bodyPr wrap="none">
              <a:spAutoFit/>
            </a:bodyPr>
            <a:lstStyle/>
            <a:p>
              <a:pPr marL="571500" indent="-571500">
                <a:buFont typeface="+mj-lt"/>
                <a:buAutoNum type="romanUcPeriod" startAt="4"/>
              </a:pPr>
              <a:r>
                <a:rPr lang="en-US" sz="2800" b="1" smtClean="0">
                  <a:solidFill>
                    <a:srgbClr val="FF0000"/>
                  </a:solidFill>
                  <a:latin typeface="Times New Roman" pitchFamily="18" charset="0"/>
                  <a:cs typeface="Times New Roman" pitchFamily="18" charset="0"/>
                </a:rPr>
                <a:t>Giải pháp:</a:t>
              </a:r>
            </a:p>
          </p:txBody>
        </p:sp>
      </p:grpSp>
      <p:sp>
        <p:nvSpPr>
          <p:cNvPr id="7" name="TextBox 6"/>
          <p:cNvSpPr txBox="1"/>
          <p:nvPr/>
        </p:nvSpPr>
        <p:spPr>
          <a:xfrm>
            <a:off x="466015" y="1015746"/>
            <a:ext cx="7848600" cy="461665"/>
          </a:xfrm>
          <a:prstGeom prst="rect">
            <a:avLst/>
          </a:prstGeom>
          <a:noFill/>
        </p:spPr>
        <p:txBody>
          <a:bodyPr wrap="square" rtlCol="0">
            <a:spAutoFit/>
          </a:bodyPr>
          <a:lstStyle/>
          <a:p>
            <a:r>
              <a:rPr lang="en-US" sz="2400" b="1" smtClean="0">
                <a:solidFill>
                  <a:srgbClr val="FFC000"/>
                </a:solidFill>
                <a:latin typeface="Times New Roman" pitchFamily="18" charset="0"/>
                <a:cs typeface="Times New Roman" pitchFamily="18" charset="0"/>
              </a:rPr>
              <a:t>2. Kiểm soát xã hội:</a:t>
            </a:r>
            <a:endParaRPr lang="en-US" sz="2400" b="1">
              <a:solidFill>
                <a:srgbClr val="FFC000"/>
              </a:solidFill>
              <a:latin typeface="Times New Roman" pitchFamily="18" charset="0"/>
              <a:cs typeface="Times New Roman" pitchFamily="18" charset="0"/>
            </a:endParaRPr>
          </a:p>
        </p:txBody>
      </p:sp>
      <p:sp>
        <p:nvSpPr>
          <p:cNvPr id="8" name="Rectangle 7"/>
          <p:cNvSpPr/>
          <p:nvPr/>
        </p:nvSpPr>
        <p:spPr>
          <a:xfrm>
            <a:off x="781150" y="1665194"/>
            <a:ext cx="3732112" cy="461665"/>
          </a:xfrm>
          <a:prstGeom prst="rect">
            <a:avLst/>
          </a:prstGeom>
        </p:spPr>
        <p:txBody>
          <a:bodyPr wrap="none">
            <a:spAutoFit/>
          </a:bodyPr>
          <a:lstStyle/>
          <a:p>
            <a:r>
              <a:rPr lang="en-US" sz="2400" b="1">
                <a:latin typeface="Times New Roman" pitchFamily="18" charset="0"/>
                <a:cs typeface="Times New Roman" pitchFamily="18" charset="0"/>
              </a:rPr>
              <a:t>Phân loại kiểm soát xã </a:t>
            </a:r>
            <a:r>
              <a:rPr lang="en-US" sz="2400" b="1" smtClean="0">
                <a:latin typeface="Times New Roman" pitchFamily="18" charset="0"/>
                <a:cs typeface="Times New Roman" pitchFamily="18" charset="0"/>
              </a:rPr>
              <a:t>hội:</a:t>
            </a:r>
            <a:endParaRPr lang="en-US" sz="2400">
              <a:latin typeface="Times New Roman" pitchFamily="18" charset="0"/>
              <a:cs typeface="Times New Roman" pitchFamily="18" charset="0"/>
            </a:endParaRPr>
          </a:p>
        </p:txBody>
      </p:sp>
      <p:sp>
        <p:nvSpPr>
          <p:cNvPr id="9" name="Rectangle 8"/>
          <p:cNvSpPr/>
          <p:nvPr/>
        </p:nvSpPr>
        <p:spPr>
          <a:xfrm>
            <a:off x="320657" y="2209800"/>
            <a:ext cx="7898826" cy="4154984"/>
          </a:xfrm>
          <a:prstGeom prst="rect">
            <a:avLst/>
          </a:prstGeom>
        </p:spPr>
        <p:txBody>
          <a:bodyPr wrap="square">
            <a:spAutoFit/>
          </a:bodyPr>
          <a:lstStyle/>
          <a:p>
            <a:r>
              <a:rPr lang="en-US" sz="2400">
                <a:latin typeface="Times New Roman" pitchFamily="18" charset="0"/>
                <a:cs typeface="Times New Roman" pitchFamily="18" charset="0"/>
              </a:rPr>
              <a:t>Kiểm soát xã hội chính thức: là hình thức kiểm soát xã hội do những người "có thẩm quyền" thực hiện như </a:t>
            </a:r>
            <a:r>
              <a:rPr lang="en-US" sz="2400" smtClean="0">
                <a:latin typeface="Times New Roman" pitchFamily="18" charset="0"/>
                <a:cs typeface="Times New Roman" pitchFamily="18" charset="0"/>
              </a:rPr>
              <a:t>cảnh sát, bác sỉ, </a:t>
            </a:r>
            <a:r>
              <a:rPr lang="en-US" sz="2400">
                <a:latin typeface="Times New Roman" pitchFamily="18" charset="0"/>
                <a:cs typeface="Times New Roman" pitchFamily="18" charset="0"/>
              </a:rPr>
              <a:t>sỹ quan quân đội, người quản lý các tổ chức, công ty... và sử dụng những biện pháp có tính chất cưỡng chế được ban bố một cách rõ ràng như luật pháp, nội quy, quy chế......     </a:t>
            </a:r>
          </a:p>
          <a:p>
            <a:r>
              <a:rPr lang="en-US" sz="2400">
                <a:latin typeface="Times New Roman" pitchFamily="18" charset="0"/>
                <a:cs typeface="Times New Roman" pitchFamily="18" charset="0"/>
              </a:rPr>
              <a:t> Ba công cụ chính của kiểm soát xã hội được </a:t>
            </a:r>
            <a:r>
              <a:rPr lang="en-US" sz="2400">
                <a:latin typeface="Times New Roman" pitchFamily="18" charset="0"/>
                <a:cs typeface="Times New Roman" pitchFamily="18" charset="0"/>
                <a:hlinkClick r:id="rId2" tooltip="Talcott Parsons"/>
              </a:rPr>
              <a:t>Talcott Parsons</a:t>
            </a:r>
            <a:r>
              <a:rPr lang="en-US" sz="2400">
                <a:latin typeface="Times New Roman" pitchFamily="18" charset="0"/>
                <a:cs typeface="Times New Roman" pitchFamily="18" charset="0"/>
              </a:rPr>
              <a:t> (</a:t>
            </a:r>
            <a:r>
              <a:rPr lang="en-US" sz="2400">
                <a:latin typeface="Times New Roman" pitchFamily="18" charset="0"/>
                <a:cs typeface="Times New Roman" pitchFamily="18" charset="0"/>
                <a:hlinkClick r:id="rId3" tooltip="1902"/>
              </a:rPr>
              <a:t>1902</a:t>
            </a:r>
            <a:r>
              <a:rPr lang="en-US" sz="2400">
                <a:latin typeface="Times New Roman" pitchFamily="18" charset="0"/>
                <a:cs typeface="Times New Roman" pitchFamily="18" charset="0"/>
              </a:rPr>
              <a:t>-</a:t>
            </a:r>
            <a:r>
              <a:rPr lang="en-US" sz="2400">
                <a:latin typeface="Times New Roman" pitchFamily="18" charset="0"/>
                <a:cs typeface="Times New Roman" pitchFamily="18" charset="0"/>
                <a:hlinkClick r:id="rId4" tooltip="1979"/>
              </a:rPr>
              <a:t>1979</a:t>
            </a:r>
            <a:r>
              <a:rPr lang="en-US" sz="2400">
                <a:latin typeface="Times New Roman" pitchFamily="18" charset="0"/>
                <a:cs typeface="Times New Roman" pitchFamily="18" charset="0"/>
              </a:rPr>
              <a:t>) đưa ra, được sử dụng chủ yếu trong dạng kiểm soát chính thức (formal control), như sau:</a:t>
            </a:r>
          </a:p>
          <a:p>
            <a:pPr lvl="0"/>
            <a:r>
              <a:rPr lang="en-US" sz="2400" i="1">
                <a:latin typeface="Times New Roman" pitchFamily="18" charset="0"/>
                <a:cs typeface="Times New Roman" pitchFamily="18" charset="0"/>
              </a:rPr>
              <a:t>Sự cô lập hoàn toàn</a:t>
            </a:r>
            <a:r>
              <a:rPr lang="en-US" sz="2400">
                <a:latin typeface="Times New Roman" pitchFamily="18" charset="0"/>
                <a:cs typeface="Times New Roman" pitchFamily="18" charset="0"/>
              </a:rPr>
              <a:t>;</a:t>
            </a:r>
          </a:p>
          <a:p>
            <a:pPr lvl="0"/>
            <a:r>
              <a:rPr lang="en-US" sz="2400" i="1">
                <a:latin typeface="Times New Roman" pitchFamily="18" charset="0"/>
                <a:cs typeface="Times New Roman" pitchFamily="18" charset="0"/>
              </a:rPr>
              <a:t>Sự hạn chế giao tiếp, quản chế</a:t>
            </a:r>
            <a:r>
              <a:rPr lang="en-US" sz="2400">
                <a:latin typeface="Times New Roman" pitchFamily="18" charset="0"/>
                <a:cs typeface="Times New Roman" pitchFamily="18" charset="0"/>
              </a:rPr>
              <a:t>;</a:t>
            </a:r>
          </a:p>
          <a:p>
            <a:pPr lvl="0"/>
            <a:r>
              <a:rPr lang="en-US" sz="2400" i="1">
                <a:latin typeface="Times New Roman" pitchFamily="18" charset="0"/>
                <a:cs typeface="Times New Roman" pitchFamily="18" charset="0"/>
              </a:rPr>
              <a:t>Sự cải tạo, phục hồi</a:t>
            </a:r>
            <a:r>
              <a:rPr lang="en-US" sz="2400">
                <a:latin typeface="Times New Roman" pitchFamily="18" charset="0"/>
                <a:cs typeface="Times New Roman" pitchFamily="18" charset="0"/>
              </a:rPr>
              <a:t>.</a:t>
            </a:r>
          </a:p>
        </p:txBody>
      </p:sp>
    </p:spTree>
    <p:extLst>
      <p:ext uri="{BB962C8B-B14F-4D97-AF65-F5344CB8AC3E}">
        <p14:creationId xmlns:p14="http://schemas.microsoft.com/office/powerpoint/2010/main" val="1105242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 calcmode="lin" valueType="num">
                                      <p:cBhvr additive="base">
                                        <p:cTn id="14"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9">
                                            <p:txEl>
                                              <p:pRg st="1" end="1"/>
                                            </p:txEl>
                                          </p:spTgt>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9">
                                            <p:txEl>
                                              <p:pRg st="2" end="2"/>
                                            </p:txEl>
                                          </p:spTgt>
                                        </p:tgtEl>
                                        <p:attrNameLst>
                                          <p:attrName>style.visibility</p:attrName>
                                        </p:attrNameLst>
                                      </p:cBhvr>
                                      <p:to>
                                        <p:strVal val="visible"/>
                                      </p:to>
                                    </p:set>
                                    <p:anim calcmode="lin" valueType="num">
                                      <p:cBhvr additive="base">
                                        <p:cTn id="18"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9">
                                            <p:txEl>
                                              <p:pRg st="2" end="2"/>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 calcmode="lin" valueType="num">
                                      <p:cBhvr additive="base">
                                        <p:cTn id="22"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9">
                                            <p:txEl>
                                              <p:pRg st="3" end="3"/>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9">
                                            <p:txEl>
                                              <p:pRg st="4" end="4"/>
                                            </p:txEl>
                                          </p:spTgt>
                                        </p:tgtEl>
                                        <p:attrNameLst>
                                          <p:attrName>style.visibility</p:attrName>
                                        </p:attrNameLst>
                                      </p:cBhvr>
                                      <p:to>
                                        <p:strVal val="visible"/>
                                      </p:to>
                                    </p:set>
                                    <p:anim calcmode="lin" valueType="num">
                                      <p:cBhvr additive="base">
                                        <p:cTn id="26"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0606" y="252248"/>
            <a:ext cx="9144000" cy="738352"/>
            <a:chOff x="0" y="252248"/>
            <a:chExt cx="9144000" cy="738352"/>
          </a:xfrm>
        </p:grpSpPr>
        <p:cxnSp>
          <p:nvCxnSpPr>
            <p:cNvPr id="5" name="Straight Connector 4"/>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6" name="Rectangle 5"/>
            <p:cNvSpPr/>
            <p:nvPr/>
          </p:nvSpPr>
          <p:spPr>
            <a:xfrm>
              <a:off x="228600" y="252248"/>
              <a:ext cx="2409634" cy="523220"/>
            </a:xfrm>
            <a:prstGeom prst="rect">
              <a:avLst/>
            </a:prstGeom>
          </p:spPr>
          <p:txBody>
            <a:bodyPr wrap="none">
              <a:spAutoFit/>
            </a:bodyPr>
            <a:lstStyle/>
            <a:p>
              <a:pPr marL="571500" indent="-571500">
                <a:buFont typeface="+mj-lt"/>
                <a:buAutoNum type="romanUcPeriod" startAt="4"/>
              </a:pPr>
              <a:r>
                <a:rPr lang="en-US" sz="2800" b="1" smtClean="0">
                  <a:solidFill>
                    <a:srgbClr val="FF0000"/>
                  </a:solidFill>
                  <a:latin typeface="Times New Roman" pitchFamily="18" charset="0"/>
                  <a:cs typeface="Times New Roman" pitchFamily="18" charset="0"/>
                </a:rPr>
                <a:t>Giải pháp:</a:t>
              </a:r>
            </a:p>
          </p:txBody>
        </p:sp>
      </p:grpSp>
      <p:sp>
        <p:nvSpPr>
          <p:cNvPr id="7" name="TextBox 6"/>
          <p:cNvSpPr txBox="1"/>
          <p:nvPr/>
        </p:nvSpPr>
        <p:spPr>
          <a:xfrm>
            <a:off x="466015" y="1015746"/>
            <a:ext cx="7848600" cy="461665"/>
          </a:xfrm>
          <a:prstGeom prst="rect">
            <a:avLst/>
          </a:prstGeom>
          <a:noFill/>
        </p:spPr>
        <p:txBody>
          <a:bodyPr wrap="square" rtlCol="0">
            <a:spAutoFit/>
          </a:bodyPr>
          <a:lstStyle/>
          <a:p>
            <a:r>
              <a:rPr lang="en-US" sz="2400" b="1" smtClean="0">
                <a:solidFill>
                  <a:srgbClr val="FFC000"/>
                </a:solidFill>
                <a:latin typeface="Times New Roman" pitchFamily="18" charset="0"/>
                <a:cs typeface="Times New Roman" pitchFamily="18" charset="0"/>
              </a:rPr>
              <a:t>2. Kiểm soát xã hội:</a:t>
            </a:r>
            <a:endParaRPr lang="en-US" sz="2400" b="1">
              <a:solidFill>
                <a:srgbClr val="FFC000"/>
              </a:solidFill>
              <a:latin typeface="Times New Roman" pitchFamily="18" charset="0"/>
              <a:cs typeface="Times New Roman" pitchFamily="18" charset="0"/>
            </a:endParaRPr>
          </a:p>
        </p:txBody>
      </p:sp>
      <p:sp>
        <p:nvSpPr>
          <p:cNvPr id="8" name="Rectangle 7"/>
          <p:cNvSpPr/>
          <p:nvPr/>
        </p:nvSpPr>
        <p:spPr>
          <a:xfrm>
            <a:off x="781150" y="1434868"/>
            <a:ext cx="3732112" cy="461665"/>
          </a:xfrm>
          <a:prstGeom prst="rect">
            <a:avLst/>
          </a:prstGeom>
        </p:spPr>
        <p:txBody>
          <a:bodyPr wrap="none">
            <a:spAutoFit/>
          </a:bodyPr>
          <a:lstStyle/>
          <a:p>
            <a:r>
              <a:rPr lang="en-US" sz="2400" b="1">
                <a:latin typeface="Times New Roman" pitchFamily="18" charset="0"/>
                <a:cs typeface="Times New Roman" pitchFamily="18" charset="0"/>
              </a:rPr>
              <a:t>Phân loại kiểm soát xã </a:t>
            </a:r>
            <a:r>
              <a:rPr lang="en-US" sz="2400" b="1" smtClean="0">
                <a:latin typeface="Times New Roman" pitchFamily="18" charset="0"/>
                <a:cs typeface="Times New Roman" pitchFamily="18" charset="0"/>
              </a:rPr>
              <a:t>hội:</a:t>
            </a:r>
            <a:endParaRPr lang="en-US" sz="2400">
              <a:latin typeface="Times New Roman" pitchFamily="18" charset="0"/>
              <a:cs typeface="Times New Roman" pitchFamily="18" charset="0"/>
            </a:endParaRPr>
          </a:p>
        </p:txBody>
      </p:sp>
      <p:sp>
        <p:nvSpPr>
          <p:cNvPr id="9" name="Rectangle 8"/>
          <p:cNvSpPr/>
          <p:nvPr/>
        </p:nvSpPr>
        <p:spPr>
          <a:xfrm>
            <a:off x="466014" y="1981200"/>
            <a:ext cx="8373185" cy="3785652"/>
          </a:xfrm>
          <a:prstGeom prst="rect">
            <a:avLst/>
          </a:prstGeom>
        </p:spPr>
        <p:txBody>
          <a:bodyPr wrap="square">
            <a:spAutoFit/>
          </a:bodyPr>
          <a:lstStyle/>
          <a:p>
            <a:r>
              <a:rPr lang="en-US" sz="2400">
                <a:latin typeface="Times New Roman" pitchFamily="18" charset="0"/>
                <a:cs typeface="Times New Roman" pitchFamily="18" charset="0"/>
              </a:rPr>
              <a:t>Căn cứ vào kế hoạch kiểm soát có: </a:t>
            </a:r>
            <a:r>
              <a:rPr lang="en-US" sz="2400" smtClean="0">
                <a:latin typeface="Times New Roman" pitchFamily="18" charset="0"/>
                <a:cs typeface="Times New Roman" pitchFamily="18" charset="0"/>
              </a:rPr>
              <a:t>kiểm soát </a:t>
            </a:r>
            <a:r>
              <a:rPr lang="en-US" sz="2400">
                <a:latin typeface="Times New Roman" pitchFamily="18" charset="0"/>
                <a:cs typeface="Times New Roman" pitchFamily="18" charset="0"/>
              </a:rPr>
              <a:t>có hoạch định và </a:t>
            </a:r>
            <a:r>
              <a:rPr lang="en-US" sz="2400" smtClean="0">
                <a:latin typeface="Times New Roman" pitchFamily="18" charset="0"/>
                <a:cs typeface="Times New Roman" pitchFamily="18" charset="0"/>
              </a:rPr>
              <a:t>kiểm soát không </a:t>
            </a:r>
            <a:r>
              <a:rPr lang="en-US" sz="2400">
                <a:latin typeface="Times New Roman" pitchFamily="18" charset="0"/>
                <a:cs typeface="Times New Roman" pitchFamily="18" charset="0"/>
              </a:rPr>
              <a:t>có hoạch định</a:t>
            </a:r>
          </a:p>
          <a:p>
            <a:r>
              <a:rPr lang="en-US" sz="2400" smtClean="0">
                <a:latin typeface="Times New Roman" pitchFamily="18" charset="0"/>
                <a:cs typeface="Times New Roman" pitchFamily="18" charset="0"/>
              </a:rPr>
              <a:t>Kiểm soát </a:t>
            </a:r>
            <a:r>
              <a:rPr lang="en-US" sz="2400">
                <a:latin typeface="Times New Roman" pitchFamily="18" charset="0"/>
                <a:cs typeface="Times New Roman" pitchFamily="18" charset="0"/>
              </a:rPr>
              <a:t>có hoạch định: là kiểm soát theo những kế hoạch định trước, xác định rõ chủ thể, khách thể, nội dung, hình thức cũng như biên pháp xử lý. Chủ thể của kiểm soát này là cảnh sát, viện kiểm soát, tòa án, nhà giam, trại cải tạo...</a:t>
            </a:r>
          </a:p>
          <a:p>
            <a:r>
              <a:rPr lang="en-US" sz="2400" smtClean="0">
                <a:latin typeface="Times New Roman" pitchFamily="18" charset="0"/>
                <a:cs typeface="Times New Roman" pitchFamily="18" charset="0"/>
              </a:rPr>
              <a:t>Kiểm soát </a:t>
            </a:r>
            <a:r>
              <a:rPr lang="en-US" sz="2400">
                <a:latin typeface="Times New Roman" pitchFamily="18" charset="0"/>
                <a:cs typeface="Times New Roman" pitchFamily="18" charset="0"/>
              </a:rPr>
              <a:t>không có hoạch định là: không theo một kế hoạch định trước nào</a:t>
            </a:r>
          </a:p>
          <a:p>
            <a:r>
              <a:rPr lang="en-US" sz="2400">
                <a:latin typeface="Times New Roman" pitchFamily="18" charset="0"/>
                <a:cs typeface="Times New Roman" pitchFamily="18" charset="0"/>
              </a:rPr>
              <a:t>Căn cứ vào công cụ </a:t>
            </a:r>
            <a:r>
              <a:rPr lang="en-US" sz="2400" smtClean="0">
                <a:latin typeface="Times New Roman" pitchFamily="18" charset="0"/>
                <a:cs typeface="Times New Roman" pitchFamily="18" charset="0"/>
              </a:rPr>
              <a:t>kiểm soát </a:t>
            </a:r>
            <a:r>
              <a:rPr lang="en-US" sz="2400">
                <a:latin typeface="Times New Roman" pitchFamily="18" charset="0"/>
                <a:cs typeface="Times New Roman" pitchFamily="18" charset="0"/>
              </a:rPr>
              <a:t>có </a:t>
            </a:r>
            <a:r>
              <a:rPr lang="en-US" sz="2400" smtClean="0">
                <a:latin typeface="Times New Roman" pitchFamily="18" charset="0"/>
                <a:cs typeface="Times New Roman" pitchFamily="18" charset="0"/>
              </a:rPr>
              <a:t>kiểm soát </a:t>
            </a:r>
            <a:r>
              <a:rPr lang="en-US" sz="2400">
                <a:latin typeface="Times New Roman" pitchFamily="18" charset="0"/>
                <a:cs typeface="Times New Roman" pitchFamily="18" charset="0"/>
              </a:rPr>
              <a:t>thiết chế xã hội và dư luận </a:t>
            </a:r>
            <a:r>
              <a:rPr lang="en-US" sz="2400" smtClean="0">
                <a:latin typeface="Times New Roman" pitchFamily="18" charset="0"/>
                <a:cs typeface="Times New Roman" pitchFamily="18" charset="0"/>
              </a:rPr>
              <a:t>xã hội.</a:t>
            </a:r>
            <a:endParaRPr lang="en-US" sz="2400">
              <a:latin typeface="Times New Roman" pitchFamily="18" charset="0"/>
              <a:cs typeface="Times New Roman" pitchFamily="18" charset="0"/>
            </a:endParaRPr>
          </a:p>
        </p:txBody>
      </p:sp>
    </p:spTree>
    <p:extLst>
      <p:ext uri="{BB962C8B-B14F-4D97-AF65-F5344CB8AC3E}">
        <p14:creationId xmlns:p14="http://schemas.microsoft.com/office/powerpoint/2010/main" val="3284587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1000"/>
                                        <p:tgtEl>
                                          <p:spTgt spid="9">
                                            <p:txEl>
                                              <p:pRg st="0" end="0"/>
                                            </p:txEl>
                                          </p:spTgt>
                                        </p:tgtEl>
                                      </p:cBhvr>
                                    </p:animEffect>
                                    <p:anim calcmode="lin" valueType="num">
                                      <p:cBhvr>
                                        <p:cTn id="8" dur="1000" fill="hold"/>
                                        <p:tgtEl>
                                          <p:spTgt spid="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xEl>
                                              <p:pRg st="1" end="1"/>
                                            </p:txEl>
                                          </p:spTgt>
                                        </p:tgtEl>
                                        <p:attrNameLst>
                                          <p:attrName>style.visibility</p:attrName>
                                        </p:attrNameLst>
                                      </p:cBhvr>
                                      <p:to>
                                        <p:strVal val="visible"/>
                                      </p:to>
                                    </p:set>
                                    <p:animEffect transition="in" filter="fade">
                                      <p:cBhvr>
                                        <p:cTn id="14" dur="1000"/>
                                        <p:tgtEl>
                                          <p:spTgt spid="9">
                                            <p:txEl>
                                              <p:pRg st="1" end="1"/>
                                            </p:txEl>
                                          </p:spTgt>
                                        </p:tgtEl>
                                      </p:cBhvr>
                                    </p:animEffect>
                                    <p:anim calcmode="lin" valueType="num">
                                      <p:cBhvr>
                                        <p:cTn id="15" dur="1000" fill="hold"/>
                                        <p:tgtEl>
                                          <p:spTgt spid="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9">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Effect transition="in" filter="fade">
                                      <p:cBhvr>
                                        <p:cTn id="19" dur="1000"/>
                                        <p:tgtEl>
                                          <p:spTgt spid="9">
                                            <p:txEl>
                                              <p:pRg st="2" end="2"/>
                                            </p:txEl>
                                          </p:spTgt>
                                        </p:tgtEl>
                                      </p:cBhvr>
                                    </p:animEffect>
                                    <p:anim calcmode="lin" valueType="num">
                                      <p:cBhvr>
                                        <p:cTn id="20" dur="1000" fill="hold"/>
                                        <p:tgtEl>
                                          <p:spTgt spid="9">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9">
                                            <p:txEl>
                                              <p:pRg st="3" end="3"/>
                                            </p:txEl>
                                          </p:spTgt>
                                        </p:tgtEl>
                                        <p:attrNameLst>
                                          <p:attrName>style.visibility</p:attrName>
                                        </p:attrNameLst>
                                      </p:cBhvr>
                                      <p:to>
                                        <p:strVal val="visible"/>
                                      </p:to>
                                    </p:set>
                                    <p:anim calcmode="lin" valueType="num">
                                      <p:cBhvr additive="base">
                                        <p:cTn id="26"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0606" y="252248"/>
            <a:ext cx="9144000" cy="738352"/>
            <a:chOff x="0" y="252248"/>
            <a:chExt cx="9144000" cy="738352"/>
          </a:xfrm>
        </p:grpSpPr>
        <p:cxnSp>
          <p:nvCxnSpPr>
            <p:cNvPr id="5" name="Straight Connector 4"/>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6" name="Rectangle 5"/>
            <p:cNvSpPr/>
            <p:nvPr/>
          </p:nvSpPr>
          <p:spPr>
            <a:xfrm>
              <a:off x="228600" y="252248"/>
              <a:ext cx="2409634" cy="523220"/>
            </a:xfrm>
            <a:prstGeom prst="rect">
              <a:avLst/>
            </a:prstGeom>
          </p:spPr>
          <p:txBody>
            <a:bodyPr wrap="none">
              <a:spAutoFit/>
            </a:bodyPr>
            <a:lstStyle/>
            <a:p>
              <a:pPr marL="571500" indent="-571500">
                <a:buFont typeface="+mj-lt"/>
                <a:buAutoNum type="romanUcPeriod" startAt="4"/>
              </a:pPr>
              <a:r>
                <a:rPr lang="en-US" sz="2800" b="1" smtClean="0">
                  <a:solidFill>
                    <a:srgbClr val="FF0000"/>
                  </a:solidFill>
                  <a:latin typeface="Times New Roman" pitchFamily="18" charset="0"/>
                  <a:cs typeface="Times New Roman" pitchFamily="18" charset="0"/>
                </a:rPr>
                <a:t>Giải pháp:</a:t>
              </a:r>
            </a:p>
          </p:txBody>
        </p:sp>
      </p:grpSp>
      <p:sp>
        <p:nvSpPr>
          <p:cNvPr id="7" name="TextBox 6"/>
          <p:cNvSpPr txBox="1"/>
          <p:nvPr/>
        </p:nvSpPr>
        <p:spPr>
          <a:xfrm>
            <a:off x="466015" y="1015746"/>
            <a:ext cx="7848600" cy="461665"/>
          </a:xfrm>
          <a:prstGeom prst="rect">
            <a:avLst/>
          </a:prstGeom>
          <a:noFill/>
        </p:spPr>
        <p:txBody>
          <a:bodyPr wrap="square" rtlCol="0">
            <a:spAutoFit/>
          </a:bodyPr>
          <a:lstStyle/>
          <a:p>
            <a:r>
              <a:rPr lang="en-US" sz="2400" b="1" smtClean="0">
                <a:solidFill>
                  <a:srgbClr val="FFC000"/>
                </a:solidFill>
                <a:latin typeface="Times New Roman" pitchFamily="18" charset="0"/>
                <a:cs typeface="Times New Roman" pitchFamily="18" charset="0"/>
              </a:rPr>
              <a:t>2. Kiểm soát xã hội:</a:t>
            </a:r>
            <a:endParaRPr lang="en-US" sz="2400" b="1">
              <a:solidFill>
                <a:srgbClr val="FFC000"/>
              </a:solidFill>
              <a:latin typeface="Times New Roman" pitchFamily="18" charset="0"/>
              <a:cs typeface="Times New Roman" pitchFamily="18" charset="0"/>
            </a:endParaRPr>
          </a:p>
        </p:txBody>
      </p:sp>
      <p:sp>
        <p:nvSpPr>
          <p:cNvPr id="8" name="Rectangle 7"/>
          <p:cNvSpPr/>
          <p:nvPr/>
        </p:nvSpPr>
        <p:spPr>
          <a:xfrm>
            <a:off x="309206" y="1498347"/>
            <a:ext cx="8377594" cy="2308324"/>
          </a:xfrm>
          <a:prstGeom prst="rect">
            <a:avLst/>
          </a:prstGeom>
        </p:spPr>
        <p:txBody>
          <a:bodyPr wrap="square">
            <a:spAutoFit/>
          </a:bodyPr>
          <a:lstStyle/>
          <a:p>
            <a:r>
              <a:rPr lang="en-US" sz="2400" b="1" u="sng">
                <a:latin typeface="Times New Roman" pitchFamily="18" charset="0"/>
                <a:cs typeface="Times New Roman" pitchFamily="18" charset="0"/>
              </a:rPr>
              <a:t>Tự kiểm soát</a:t>
            </a:r>
            <a:r>
              <a:rPr lang="en-US" sz="2400" b="1" u="sng" smtClean="0">
                <a:latin typeface="Times New Roman" pitchFamily="18" charset="0"/>
                <a:cs typeface="Times New Roman" pitchFamily="18" charset="0"/>
              </a:rPr>
              <a:t>:</a:t>
            </a:r>
            <a:r>
              <a:rPr lang="en-US" sz="2400">
                <a:latin typeface="Times New Roman" pitchFamily="18" charset="0"/>
                <a:cs typeface="Times New Roman" pitchFamily="18" charset="0"/>
              </a:rPr>
              <a:t> là khả năng kiểm soát cảm xúc, </a:t>
            </a:r>
            <a:r>
              <a:rPr lang="en-US" sz="2400" smtClean="0">
                <a:latin typeface="Times New Roman" pitchFamily="18" charset="0"/>
                <a:cs typeface="Times New Roman" pitchFamily="18" charset="0"/>
              </a:rPr>
              <a:t>hành vi và</a:t>
            </a:r>
            <a:r>
              <a:rPr lang="en-US" sz="2400">
                <a:latin typeface="Times New Roman" pitchFamily="18" charset="0"/>
                <a:cs typeface="Times New Roman" pitchFamily="18" charset="0"/>
              </a:rPr>
              <a:t> </a:t>
            </a:r>
            <a:r>
              <a:rPr lang="en-US" sz="2400" smtClean="0">
                <a:latin typeface="Times New Roman" pitchFamily="18" charset="0"/>
                <a:cs typeface="Times New Roman" pitchFamily="18" charset="0"/>
              </a:rPr>
              <a:t>mong muốn</a:t>
            </a:r>
            <a:r>
              <a:rPr lang="en-US" sz="2400">
                <a:latin typeface="Times New Roman" pitchFamily="18" charset="0"/>
                <a:cs typeface="Times New Roman" pitchFamily="18" charset="0"/>
              </a:rPr>
              <a:t> của một người để có được một số phần thưởng, hoặc tránh một số hình phạt. Trong </a:t>
            </a:r>
            <a:r>
              <a:rPr lang="en-US" sz="2400" smtClean="0">
                <a:latin typeface="Times New Roman" pitchFamily="18" charset="0"/>
                <a:cs typeface="Times New Roman" pitchFamily="18" charset="0"/>
              </a:rPr>
              <a:t>tâm lý</a:t>
            </a:r>
            <a:r>
              <a:rPr lang="en-US" sz="2400">
                <a:latin typeface="Times New Roman" pitchFamily="18" charset="0"/>
                <a:cs typeface="Times New Roman" pitchFamily="18" charset="0"/>
              </a:rPr>
              <a:t> đôi khi được gọi </a:t>
            </a:r>
            <a:r>
              <a:rPr lang="en-US" sz="2400" smtClean="0">
                <a:latin typeface="Times New Roman" pitchFamily="18" charset="0"/>
                <a:cs typeface="Times New Roman" pitchFamily="18" charset="0"/>
              </a:rPr>
              <a:t>là tự điều chỉnh.</a:t>
            </a:r>
            <a:r>
              <a:rPr lang="en-US" sz="2400">
                <a:latin typeface="Times New Roman" pitchFamily="18" charset="0"/>
                <a:cs typeface="Times New Roman" pitchFamily="18" charset="0"/>
              </a:rPr>
              <a:t> Tự kiểm soát là điều cần thiết trong hành vi để đạt </a:t>
            </a:r>
            <a:r>
              <a:rPr lang="en-US" sz="2400" smtClean="0">
                <a:latin typeface="Times New Roman" pitchFamily="18" charset="0"/>
                <a:cs typeface="Times New Roman" pitchFamily="18" charset="0"/>
              </a:rPr>
              <a:t>được mục tiêu</a:t>
            </a:r>
            <a:r>
              <a:rPr lang="en-US" sz="2400">
                <a:latin typeface="Times New Roman" pitchFamily="18" charset="0"/>
                <a:cs typeface="Times New Roman" pitchFamily="18" charset="0"/>
              </a:rPr>
              <a:t> mà tránh gặp phải xung đột hay để tránh những cảm xúc tiêu cực.</a:t>
            </a:r>
          </a:p>
        </p:txBody>
      </p:sp>
      <p:sp>
        <p:nvSpPr>
          <p:cNvPr id="9" name="Rectangle 8"/>
          <p:cNvSpPr/>
          <p:nvPr/>
        </p:nvSpPr>
        <p:spPr>
          <a:xfrm>
            <a:off x="371023" y="4023815"/>
            <a:ext cx="8253960" cy="2677656"/>
          </a:xfrm>
          <a:prstGeom prst="rect">
            <a:avLst/>
          </a:prstGeom>
        </p:spPr>
        <p:txBody>
          <a:bodyPr wrap="square">
            <a:spAutoFit/>
          </a:bodyPr>
          <a:lstStyle/>
          <a:p>
            <a:r>
              <a:rPr lang="en-US" sz="2400">
                <a:latin typeface="Times New Roman" pitchFamily="18" charset="0"/>
                <a:cs typeface="Times New Roman" pitchFamily="18" charset="0"/>
              </a:rPr>
              <a:t>Sự tự kiểm soát bản thân rất quan trọng đối với sự thành công của chúng ta.</a:t>
            </a:r>
            <a:br>
              <a:rPr lang="en-US" sz="2400">
                <a:latin typeface="Times New Roman" pitchFamily="18" charset="0"/>
                <a:cs typeface="Times New Roman" pitchFamily="18" charset="0"/>
              </a:rPr>
            </a:br>
            <a:r>
              <a:rPr lang="en-US" sz="2400">
                <a:latin typeface="Times New Roman" pitchFamily="18" charset="0"/>
                <a:cs typeface="Times New Roman" pitchFamily="18" charset="0"/>
              </a:rPr>
              <a:t>Những người có khả năng tự kiểm soát bản thân tốt có xu hướng trở nên nổi tiếng và thành công hơn trong nhiều lĩnh vực của cuộc sống. Những người có khả năng tự kiểm soát thấp thường gặp nguy cơ ăn quá mức, nghiện ngập và yếu kém trong công việc, học tập</a:t>
            </a:r>
          </a:p>
        </p:txBody>
      </p:sp>
    </p:spTree>
    <p:extLst>
      <p:ext uri="{BB962C8B-B14F-4D97-AF65-F5344CB8AC3E}">
        <p14:creationId xmlns:p14="http://schemas.microsoft.com/office/powerpoint/2010/main" val="2414378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0606" y="252248"/>
            <a:ext cx="9144000" cy="738352"/>
            <a:chOff x="0" y="252248"/>
            <a:chExt cx="9144000" cy="738352"/>
          </a:xfrm>
        </p:grpSpPr>
        <p:cxnSp>
          <p:nvCxnSpPr>
            <p:cNvPr id="5" name="Straight Connector 4"/>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6" name="Rectangle 5"/>
            <p:cNvSpPr/>
            <p:nvPr/>
          </p:nvSpPr>
          <p:spPr>
            <a:xfrm>
              <a:off x="228600" y="252248"/>
              <a:ext cx="2409634" cy="523220"/>
            </a:xfrm>
            <a:prstGeom prst="rect">
              <a:avLst/>
            </a:prstGeom>
          </p:spPr>
          <p:txBody>
            <a:bodyPr wrap="none">
              <a:spAutoFit/>
            </a:bodyPr>
            <a:lstStyle/>
            <a:p>
              <a:pPr marL="571500" indent="-571500">
                <a:buFont typeface="+mj-lt"/>
                <a:buAutoNum type="romanUcPeriod" startAt="4"/>
              </a:pPr>
              <a:r>
                <a:rPr lang="en-US" sz="2800" b="1" smtClean="0">
                  <a:solidFill>
                    <a:srgbClr val="FF0000"/>
                  </a:solidFill>
                  <a:latin typeface="Times New Roman" pitchFamily="18" charset="0"/>
                  <a:cs typeface="Times New Roman" pitchFamily="18" charset="0"/>
                </a:rPr>
                <a:t>Giải pháp:</a:t>
              </a:r>
            </a:p>
          </p:txBody>
        </p:sp>
      </p:grpSp>
      <p:sp>
        <p:nvSpPr>
          <p:cNvPr id="7" name="TextBox 6"/>
          <p:cNvSpPr txBox="1"/>
          <p:nvPr/>
        </p:nvSpPr>
        <p:spPr>
          <a:xfrm>
            <a:off x="466015" y="1015746"/>
            <a:ext cx="7848600" cy="461665"/>
          </a:xfrm>
          <a:prstGeom prst="rect">
            <a:avLst/>
          </a:prstGeom>
          <a:noFill/>
        </p:spPr>
        <p:txBody>
          <a:bodyPr wrap="square" rtlCol="0">
            <a:spAutoFit/>
          </a:bodyPr>
          <a:lstStyle/>
          <a:p>
            <a:r>
              <a:rPr lang="en-US" sz="2400" b="1" smtClean="0">
                <a:solidFill>
                  <a:srgbClr val="FFC000"/>
                </a:solidFill>
                <a:latin typeface="Times New Roman" pitchFamily="18" charset="0"/>
                <a:cs typeface="Times New Roman" pitchFamily="18" charset="0"/>
              </a:rPr>
              <a:t>2. Kiểm soát xã hội:</a:t>
            </a:r>
            <a:endParaRPr lang="en-US" sz="2400" b="1">
              <a:solidFill>
                <a:srgbClr val="FFC000"/>
              </a:solidFill>
              <a:latin typeface="Times New Roman" pitchFamily="18" charset="0"/>
              <a:cs typeface="Times New Roman" pitchFamily="18" charset="0"/>
            </a:endParaRPr>
          </a:p>
        </p:txBody>
      </p:sp>
      <p:sp>
        <p:nvSpPr>
          <p:cNvPr id="8" name="Rectangle 7"/>
          <p:cNvSpPr/>
          <p:nvPr/>
        </p:nvSpPr>
        <p:spPr>
          <a:xfrm>
            <a:off x="466015" y="1488604"/>
            <a:ext cx="8373185" cy="4893647"/>
          </a:xfrm>
          <a:prstGeom prst="rect">
            <a:avLst/>
          </a:prstGeom>
        </p:spPr>
        <p:txBody>
          <a:bodyPr wrap="square">
            <a:spAutoFit/>
          </a:bodyPr>
          <a:lstStyle/>
          <a:p>
            <a:r>
              <a:rPr lang="en-US" sz="2400" b="1">
                <a:latin typeface="Times New Roman" pitchFamily="18" charset="0"/>
                <a:cs typeface="Times New Roman" pitchFamily="18" charset="0"/>
              </a:rPr>
              <a:t>Kiểm soát hướng nội (tự kiểm soát): </a:t>
            </a:r>
            <a:r>
              <a:rPr lang="en-US" sz="2400">
                <a:latin typeface="Times New Roman" pitchFamily="18" charset="0"/>
                <a:cs typeface="Times New Roman" pitchFamily="18" charset="0"/>
              </a:rPr>
              <a:t>Do ràng buộc bởi các giá trị, chuẩn mực xã hội mà cá nhân đã tự hạn chế hành vi của mình, không để bản thân phạm tội. Nói một cách khác, để tự kiểm soát, “lương tâm” là công cụ đắc lực để kiểm soát mỗi hành vi của mỗi cá nhân do cá nhân đó tự điều chỉnh trong quá trình xã hội hóa, quá trình tích lũy kinh nghiệm sống để từ đó bảo đảm cho việc thực thi vai trò và kiểm soát các hành vi của mình sao cho đúng đắn, trật tự và trong khuôn mẫu chuẩn mực xã hội. Do đó, nếu cá nhân cảm thấy “tự hào” về bản thân mình, về những phẩm chất đạo đức tốt, có năng lực, làm tốt vai trò cá nhân trong xã hội... sẽ làm cho bản thân say mê công việc hơn, tích cực trong mọi hành vi, kiểm soát hành vi, hạn chế những xử sự không tốt cho xã hội và ngược lại.</a:t>
            </a:r>
          </a:p>
        </p:txBody>
      </p:sp>
    </p:spTree>
    <p:extLst>
      <p:ext uri="{BB962C8B-B14F-4D97-AF65-F5344CB8AC3E}">
        <p14:creationId xmlns:p14="http://schemas.microsoft.com/office/powerpoint/2010/main" val="550513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0606" y="252248"/>
            <a:ext cx="9144000" cy="738352"/>
            <a:chOff x="0" y="252248"/>
            <a:chExt cx="9144000" cy="738352"/>
          </a:xfrm>
        </p:grpSpPr>
        <p:cxnSp>
          <p:nvCxnSpPr>
            <p:cNvPr id="5" name="Straight Connector 4"/>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6" name="Rectangle 5"/>
            <p:cNvSpPr/>
            <p:nvPr/>
          </p:nvSpPr>
          <p:spPr>
            <a:xfrm>
              <a:off x="228600" y="252248"/>
              <a:ext cx="2409634" cy="523220"/>
            </a:xfrm>
            <a:prstGeom prst="rect">
              <a:avLst/>
            </a:prstGeom>
          </p:spPr>
          <p:txBody>
            <a:bodyPr wrap="none">
              <a:spAutoFit/>
            </a:bodyPr>
            <a:lstStyle/>
            <a:p>
              <a:pPr marL="571500" indent="-571500">
                <a:buFont typeface="+mj-lt"/>
                <a:buAutoNum type="romanUcPeriod" startAt="4"/>
              </a:pPr>
              <a:r>
                <a:rPr lang="en-US" sz="2800" b="1" smtClean="0">
                  <a:solidFill>
                    <a:srgbClr val="FF0000"/>
                  </a:solidFill>
                  <a:latin typeface="Times New Roman" pitchFamily="18" charset="0"/>
                  <a:cs typeface="Times New Roman" pitchFamily="18" charset="0"/>
                </a:rPr>
                <a:t>Giải pháp:</a:t>
              </a:r>
            </a:p>
          </p:txBody>
        </p:sp>
      </p:grpSp>
      <p:sp>
        <p:nvSpPr>
          <p:cNvPr id="7" name="TextBox 6"/>
          <p:cNvSpPr txBox="1"/>
          <p:nvPr/>
        </p:nvSpPr>
        <p:spPr>
          <a:xfrm>
            <a:off x="466015" y="1015746"/>
            <a:ext cx="7848600" cy="461665"/>
          </a:xfrm>
          <a:prstGeom prst="rect">
            <a:avLst/>
          </a:prstGeom>
          <a:noFill/>
        </p:spPr>
        <p:txBody>
          <a:bodyPr wrap="square" rtlCol="0">
            <a:spAutoFit/>
          </a:bodyPr>
          <a:lstStyle/>
          <a:p>
            <a:r>
              <a:rPr lang="en-US" sz="2400" b="1" smtClean="0">
                <a:solidFill>
                  <a:srgbClr val="FFC000"/>
                </a:solidFill>
                <a:latin typeface="Times New Roman" pitchFamily="18" charset="0"/>
                <a:cs typeface="Times New Roman" pitchFamily="18" charset="0"/>
              </a:rPr>
              <a:t>2. Kiểm soát xã hội:</a:t>
            </a:r>
            <a:endParaRPr lang="en-US" sz="2400" b="1">
              <a:solidFill>
                <a:srgbClr val="FFC000"/>
              </a:solidFill>
              <a:latin typeface="Times New Roman" pitchFamily="18" charset="0"/>
              <a:cs typeface="Times New Roman" pitchFamily="18" charset="0"/>
            </a:endParaRPr>
          </a:p>
        </p:txBody>
      </p:sp>
      <p:sp>
        <p:nvSpPr>
          <p:cNvPr id="8" name="Rectangle 7"/>
          <p:cNvSpPr/>
          <p:nvPr/>
        </p:nvSpPr>
        <p:spPr>
          <a:xfrm>
            <a:off x="466015" y="1582341"/>
            <a:ext cx="7687385" cy="4154984"/>
          </a:xfrm>
          <a:prstGeom prst="rect">
            <a:avLst/>
          </a:prstGeom>
        </p:spPr>
        <p:txBody>
          <a:bodyPr wrap="square">
            <a:spAutoFit/>
          </a:bodyPr>
          <a:lstStyle/>
          <a:p>
            <a:r>
              <a:rPr lang="en-US" sz="2400" b="1">
                <a:latin typeface="Times New Roman" pitchFamily="18" charset="0"/>
                <a:cs typeface="Times New Roman" pitchFamily="18" charset="0"/>
              </a:rPr>
              <a:t>Tự kiềm chế </a:t>
            </a:r>
            <a:r>
              <a:rPr lang="en-US" sz="2400">
                <a:latin typeface="Times New Roman" pitchFamily="18" charset="0"/>
                <a:cs typeface="Times New Roman" pitchFamily="18" charset="0"/>
              </a:rPr>
              <a:t>là khả năng kiểm soát, hạn chế những cảm xúc, mong muốn hoặc những xu hướng và hành động của mỗi người.</a:t>
            </a:r>
          </a:p>
          <a:p>
            <a:r>
              <a:rPr lang="en-US" sz="2400">
                <a:latin typeface="Times New Roman" pitchFamily="18" charset="0"/>
                <a:cs typeface="Times New Roman" pitchFamily="18" charset="0"/>
              </a:rPr>
              <a:t>( Giữ ở một chừng mực nhất định, không cho tự do hoạt động hay tự do phát triển)</a:t>
            </a:r>
          </a:p>
          <a:p>
            <a:r>
              <a:rPr lang="en-US" sz="2400" b="1">
                <a:latin typeface="Times New Roman" pitchFamily="18" charset="0"/>
                <a:cs typeface="Times New Roman" pitchFamily="18" charset="0"/>
              </a:rPr>
              <a:t>Vai trò: </a:t>
            </a:r>
            <a:r>
              <a:rPr lang="en-US" sz="2400">
                <a:latin typeface="Times New Roman" pitchFamily="18" charset="0"/>
                <a:cs typeface="Times New Roman" pitchFamily="18" charset="0"/>
              </a:rPr>
              <a:t>Những người có khả năng kiểm soát tốt sự chú ý, cảm xúc và những hành động của mình thì họ xử lý những xung đột và vượt qua nghịch cảnh tốt hơn, họ thường có cuộc sống khỏe mạnh và hạnh phúc hơn, những mối quan hệ của họ thường kéo dài hơn và có nhiều thành tựu trong sự nghiệp hơn.</a:t>
            </a:r>
          </a:p>
        </p:txBody>
      </p:sp>
    </p:spTree>
    <p:extLst>
      <p:ext uri="{BB962C8B-B14F-4D97-AF65-F5344CB8AC3E}">
        <p14:creationId xmlns:p14="http://schemas.microsoft.com/office/powerpoint/2010/main" val="1472955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xEl>
                                              <p:pRg st="1" end="1"/>
                                            </p:txEl>
                                          </p:spTgt>
                                        </p:tgtEl>
                                        <p:attrNameLst>
                                          <p:attrName>style.visibility</p:attrName>
                                        </p:attrNameLst>
                                      </p:cBhvr>
                                      <p:to>
                                        <p:strVal val="visible"/>
                                      </p:to>
                                    </p:set>
                                    <p:anim calcmode="lin" valueType="num">
                                      <p:cBhvr additive="base">
                                        <p:cTn id="11"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 calcmode="lin" valueType="num">
                                      <p:cBhvr additive="base">
                                        <p:cTn id="1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80606" y="252248"/>
            <a:ext cx="9144000" cy="738352"/>
            <a:chOff x="0" y="252248"/>
            <a:chExt cx="9144000" cy="738352"/>
          </a:xfrm>
        </p:grpSpPr>
        <p:cxnSp>
          <p:nvCxnSpPr>
            <p:cNvPr id="5" name="Straight Connector 4"/>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6" name="Rectangle 5"/>
            <p:cNvSpPr/>
            <p:nvPr/>
          </p:nvSpPr>
          <p:spPr>
            <a:xfrm>
              <a:off x="228600" y="252248"/>
              <a:ext cx="2409634" cy="523220"/>
            </a:xfrm>
            <a:prstGeom prst="rect">
              <a:avLst/>
            </a:prstGeom>
          </p:spPr>
          <p:txBody>
            <a:bodyPr wrap="none">
              <a:spAutoFit/>
            </a:bodyPr>
            <a:lstStyle/>
            <a:p>
              <a:pPr marL="571500" indent="-571500">
                <a:buFont typeface="+mj-lt"/>
                <a:buAutoNum type="romanUcPeriod" startAt="4"/>
              </a:pPr>
              <a:r>
                <a:rPr lang="en-US" sz="2800" b="1" smtClean="0">
                  <a:solidFill>
                    <a:srgbClr val="FF0000"/>
                  </a:solidFill>
                  <a:latin typeface="Times New Roman" pitchFamily="18" charset="0"/>
                  <a:cs typeface="Times New Roman" pitchFamily="18" charset="0"/>
                </a:rPr>
                <a:t>Giải pháp:</a:t>
              </a:r>
            </a:p>
          </p:txBody>
        </p:sp>
      </p:grpSp>
      <p:sp>
        <p:nvSpPr>
          <p:cNvPr id="9" name="TextBox 8"/>
          <p:cNvSpPr txBox="1"/>
          <p:nvPr/>
        </p:nvSpPr>
        <p:spPr>
          <a:xfrm>
            <a:off x="2514600" y="1447800"/>
            <a:ext cx="4800600" cy="523220"/>
          </a:xfrm>
          <a:prstGeom prst="rect">
            <a:avLst/>
          </a:prstGeom>
          <a:noFill/>
        </p:spPr>
        <p:txBody>
          <a:bodyPr wrap="square" rtlCol="0">
            <a:spAutoFit/>
          </a:bodyPr>
          <a:lstStyle/>
          <a:p>
            <a:pPr algn="ctr"/>
            <a:r>
              <a:rPr lang="en-US" sz="2800" b="1" smtClean="0">
                <a:solidFill>
                  <a:srgbClr val="FFC000"/>
                </a:solidFill>
                <a:latin typeface="Times New Roman" pitchFamily="18" charset="0"/>
                <a:cs typeface="Times New Roman" pitchFamily="18" charset="0"/>
              </a:rPr>
              <a:t>Giải pháp do nhóm đề nghị</a:t>
            </a:r>
            <a:endParaRPr lang="en-US" sz="2800" b="1">
              <a:solidFill>
                <a:srgbClr val="FFC000"/>
              </a:solidFill>
              <a:latin typeface="Times New Roman" pitchFamily="18" charset="0"/>
              <a:cs typeface="Times New Roman" pitchFamily="18" charset="0"/>
            </a:endParaRPr>
          </a:p>
        </p:txBody>
      </p:sp>
      <p:sp>
        <p:nvSpPr>
          <p:cNvPr id="10" name="Text Placeholder 1"/>
          <p:cNvSpPr txBox="1">
            <a:spLocks/>
          </p:cNvSpPr>
          <p:nvPr/>
        </p:nvSpPr>
        <p:spPr>
          <a:xfrm>
            <a:off x="537806" y="1971020"/>
            <a:ext cx="8229600" cy="4525963"/>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endParaRPr lang="en-US" smtClean="0">
              <a:latin typeface="Times New Roman" panose="02020603050405020304" pitchFamily="18" charset="0"/>
              <a:cs typeface="Times New Roman" panose="02020603050405020304" pitchFamily="18" charset="0"/>
            </a:endParaRPr>
          </a:p>
          <a:p>
            <a:endParaRPr lang="en-US" smtClean="0">
              <a:latin typeface="Times New Roman" panose="02020603050405020304" pitchFamily="18" charset="0"/>
              <a:cs typeface="Times New Roman" panose="02020603050405020304" pitchFamily="18" charset="0"/>
            </a:endParaRPr>
          </a:p>
          <a:p>
            <a:pPr algn="just"/>
            <a:r>
              <a:rPr lang="en-US" smtClean="0">
                <a:latin typeface="Times New Roman" panose="02020603050405020304" pitchFamily="18" charset="0"/>
                <a:cs typeface="Times New Roman" panose="02020603050405020304" pitchFamily="18" charset="0"/>
              </a:rPr>
              <a:t>Cần xây dựng hoàn thiện hệ thống chuẩn mực để phù hợp trước sự thay đổi của điều kiên hoàn cảnh lịch sử</a:t>
            </a:r>
          </a:p>
          <a:p>
            <a:pPr algn="just"/>
            <a:r>
              <a:rPr lang="en-US" smtClean="0">
                <a:latin typeface="Times New Roman" panose="02020603050405020304" pitchFamily="18" charset="0"/>
                <a:cs typeface="Times New Roman" panose="02020603050405020304" pitchFamily="18" charset="0"/>
              </a:rPr>
              <a:t>Tăng cường giáo dục để hoàn thiện và phát triển nhân cách, cần phối hợp chặt chẽ giữa gia đình nhà trường và xã hội .</a:t>
            </a:r>
          </a:p>
          <a:p>
            <a:pPr algn="just"/>
            <a:r>
              <a:rPr lang="en-US" smtClean="0">
                <a:latin typeface="Times New Roman" panose="02020603050405020304" pitchFamily="18" charset="0"/>
                <a:cs typeface="Times New Roman" panose="02020603050405020304" pitchFamily="18" charset="0"/>
              </a:rPr>
              <a:t>Có thái độ chủ động khắc phục những hành vi lệch lạc .</a:t>
            </a:r>
          </a:p>
          <a:p>
            <a:endParaRPr lang="en-US" dirty="0"/>
          </a:p>
        </p:txBody>
      </p:sp>
    </p:spTree>
    <p:extLst>
      <p:ext uri="{BB962C8B-B14F-4D97-AF65-F5344CB8AC3E}">
        <p14:creationId xmlns:p14="http://schemas.microsoft.com/office/powerpoint/2010/main" val="3345296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2" end="2"/>
                                            </p:txEl>
                                          </p:spTgt>
                                        </p:tgtEl>
                                        <p:attrNameLst>
                                          <p:attrName>style.visibility</p:attrName>
                                        </p:attrNameLst>
                                      </p:cBhvr>
                                      <p:to>
                                        <p:strVal val="visible"/>
                                      </p:to>
                                    </p:set>
                                    <p:animEffect transition="in" filter="wipe(down)">
                                      <p:cBhvr>
                                        <p:cTn id="12" dur="500"/>
                                        <p:tgtEl>
                                          <p:spTgt spid="1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0">
                                            <p:txEl>
                                              <p:pRg st="3" end="3"/>
                                            </p:txEl>
                                          </p:spTgt>
                                        </p:tgtEl>
                                        <p:attrNameLst>
                                          <p:attrName>style.visibility</p:attrName>
                                        </p:attrNameLst>
                                      </p:cBhvr>
                                      <p:to>
                                        <p:strVal val="visible"/>
                                      </p:to>
                                    </p:set>
                                    <p:animEffect transition="in" filter="wipe(down)">
                                      <p:cBhvr>
                                        <p:cTn id="17" dur="500"/>
                                        <p:tgtEl>
                                          <p:spTgt spid="10">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0">
                                            <p:txEl>
                                              <p:pRg st="4" end="4"/>
                                            </p:txEl>
                                          </p:spTgt>
                                        </p:tgtEl>
                                        <p:attrNameLst>
                                          <p:attrName>style.visibility</p:attrName>
                                        </p:attrNameLst>
                                      </p:cBhvr>
                                      <p:to>
                                        <p:strVal val="visible"/>
                                      </p:to>
                                    </p:set>
                                    <p:animEffect transition="in" filter="wipe(down)">
                                      <p:cBhvr>
                                        <p:cTn id="22"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3000" y="914400"/>
            <a:ext cx="6400800" cy="523220"/>
          </a:xfrm>
          <a:prstGeom prst="rect">
            <a:avLst/>
          </a:prstGeom>
          <a:noFill/>
        </p:spPr>
        <p:txBody>
          <a:bodyPr wrap="square" rtlCol="0">
            <a:spAutoFit/>
          </a:bodyPr>
          <a:lstStyle/>
          <a:p>
            <a:pPr algn="ctr"/>
            <a:r>
              <a:rPr lang="en-US" sz="2800" b="1" u="sng" smtClean="0">
                <a:solidFill>
                  <a:srgbClr val="FF0000"/>
                </a:solidFill>
                <a:latin typeface="Times New Roman" pitchFamily="18" charset="0"/>
                <a:cs typeface="Times New Roman" pitchFamily="18" charset="0"/>
              </a:rPr>
              <a:t>CÂU HỎI</a:t>
            </a:r>
            <a:endParaRPr lang="en-US" sz="2800" b="1" u="sng">
              <a:solidFill>
                <a:srgbClr val="FF0000"/>
              </a:solidFill>
              <a:latin typeface="Times New Roman" pitchFamily="18" charset="0"/>
              <a:cs typeface="Times New Roman" pitchFamily="18" charset="0"/>
            </a:endParaRPr>
          </a:p>
        </p:txBody>
      </p:sp>
      <p:sp>
        <p:nvSpPr>
          <p:cNvPr id="5" name="Rectangle 4"/>
          <p:cNvSpPr/>
          <p:nvPr/>
        </p:nvSpPr>
        <p:spPr>
          <a:xfrm>
            <a:off x="609600" y="1600200"/>
            <a:ext cx="8229600" cy="5016758"/>
          </a:xfrm>
          <a:prstGeom prst="rect">
            <a:avLst/>
          </a:prstGeom>
        </p:spPr>
        <p:txBody>
          <a:bodyPr wrap="square">
            <a:spAutoFit/>
          </a:bodyPr>
          <a:lstStyle/>
          <a:p>
            <a:pPr lvl="0"/>
            <a:r>
              <a:rPr lang="en-US" sz="3200" b="1" u="sng">
                <a:solidFill>
                  <a:srgbClr val="FFC000"/>
                </a:solidFill>
                <a:latin typeface="Times New Roman" pitchFamily="18" charset="0"/>
                <a:cs typeface="Times New Roman" pitchFamily="18" charset="0"/>
              </a:rPr>
              <a:t>Chức năng chính yếu của kiểm soát xã hội là gì</a:t>
            </a:r>
            <a:r>
              <a:rPr lang="en-US" sz="3200" b="1" u="sng" smtClean="0">
                <a:solidFill>
                  <a:srgbClr val="FFC000"/>
                </a:solidFill>
                <a:latin typeface="Times New Roman" pitchFamily="18" charset="0"/>
                <a:cs typeface="Times New Roman" pitchFamily="18" charset="0"/>
              </a:rPr>
              <a:t>?</a:t>
            </a:r>
          </a:p>
          <a:p>
            <a:pPr lvl="0"/>
            <a:endParaRPr lang="en-US" sz="3200">
              <a:latin typeface="Times New Roman" pitchFamily="18" charset="0"/>
              <a:cs typeface="Times New Roman" pitchFamily="18" charset="0"/>
            </a:endParaRPr>
          </a:p>
          <a:p>
            <a:r>
              <a:rPr lang="en-US" sz="3200">
                <a:latin typeface="Times New Roman" pitchFamily="18" charset="0"/>
                <a:cs typeface="Times New Roman" pitchFamily="18" charset="0"/>
              </a:rPr>
              <a:t>A: cô </a:t>
            </a:r>
            <a:r>
              <a:rPr lang="en-US" sz="3200" smtClean="0">
                <a:latin typeface="Times New Roman" pitchFamily="18" charset="0"/>
                <a:cs typeface="Times New Roman" pitchFamily="18" charset="0"/>
              </a:rPr>
              <a:t>lập</a:t>
            </a:r>
          </a:p>
          <a:p>
            <a:endParaRPr lang="en-US" sz="3200">
              <a:latin typeface="Times New Roman" pitchFamily="18" charset="0"/>
              <a:cs typeface="Times New Roman" pitchFamily="18" charset="0"/>
            </a:endParaRPr>
          </a:p>
          <a:p>
            <a:r>
              <a:rPr lang="en-US" sz="3200">
                <a:latin typeface="Times New Roman" pitchFamily="18" charset="0"/>
                <a:cs typeface="Times New Roman" pitchFamily="18" charset="0"/>
              </a:rPr>
              <a:t>B: trừng </a:t>
            </a:r>
            <a:r>
              <a:rPr lang="en-US" sz="3200" smtClean="0">
                <a:latin typeface="Times New Roman" pitchFamily="18" charset="0"/>
                <a:cs typeface="Times New Roman" pitchFamily="18" charset="0"/>
              </a:rPr>
              <a:t>phạt</a:t>
            </a:r>
          </a:p>
          <a:p>
            <a:endParaRPr lang="en-US" sz="3200">
              <a:latin typeface="Times New Roman" pitchFamily="18" charset="0"/>
              <a:cs typeface="Times New Roman" pitchFamily="18" charset="0"/>
            </a:endParaRPr>
          </a:p>
          <a:p>
            <a:r>
              <a:rPr lang="en-US" sz="3200">
                <a:latin typeface="Times New Roman" pitchFamily="18" charset="0"/>
                <a:cs typeface="Times New Roman" pitchFamily="18" charset="0"/>
              </a:rPr>
              <a:t>C: can ngăn, răn </a:t>
            </a:r>
            <a:r>
              <a:rPr lang="en-US" sz="3200" smtClean="0">
                <a:latin typeface="Times New Roman" pitchFamily="18" charset="0"/>
                <a:cs typeface="Times New Roman" pitchFamily="18" charset="0"/>
              </a:rPr>
              <a:t>đe</a:t>
            </a:r>
          </a:p>
          <a:p>
            <a:endParaRPr lang="en-US" sz="3200">
              <a:latin typeface="Times New Roman" pitchFamily="18" charset="0"/>
              <a:cs typeface="Times New Roman" pitchFamily="18" charset="0"/>
            </a:endParaRPr>
          </a:p>
          <a:p>
            <a:r>
              <a:rPr lang="en-US" sz="3200">
                <a:latin typeface="Times New Roman" pitchFamily="18" charset="0"/>
                <a:cs typeface="Times New Roman" pitchFamily="18" charset="0"/>
              </a:rPr>
              <a:t>D: cả A, B, C</a:t>
            </a:r>
          </a:p>
        </p:txBody>
      </p:sp>
      <p:sp>
        <p:nvSpPr>
          <p:cNvPr id="6" name="Oval 5"/>
          <p:cNvSpPr/>
          <p:nvPr/>
        </p:nvSpPr>
        <p:spPr>
          <a:xfrm>
            <a:off x="609600" y="6083558"/>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25980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additive="base">
                                        <p:cTn id="13"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 calcmode="lin" valueType="num">
                                      <p:cBhvr additive="base">
                                        <p:cTn id="19"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6" end="6"/>
                                            </p:txEl>
                                          </p:spTgt>
                                        </p:tgtEl>
                                        <p:attrNameLst>
                                          <p:attrName>style.visibility</p:attrName>
                                        </p:attrNameLst>
                                      </p:cBhvr>
                                      <p:to>
                                        <p:strVal val="visible"/>
                                      </p:to>
                                    </p:set>
                                    <p:anim calcmode="lin" valueType="num">
                                      <p:cBhvr additive="base">
                                        <p:cTn id="2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animEffect transition="in" filter="fade">
                                      <p:cBhvr>
                                        <p:cTn id="31" dur="1000"/>
                                        <p:tgtEl>
                                          <p:spTgt spid="5">
                                            <p:txEl>
                                              <p:pRg st="8" end="8"/>
                                            </p:txEl>
                                          </p:spTgt>
                                        </p:tgtEl>
                                      </p:cBhvr>
                                    </p:animEffect>
                                    <p:anim calcmode="lin" valueType="num">
                                      <p:cBhvr>
                                        <p:cTn id="32"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33"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1000"/>
                                        <p:tgtEl>
                                          <p:spTgt spid="6"/>
                                        </p:tgtEl>
                                      </p:cBhvr>
                                    </p:animEffect>
                                    <p:anim calcmode="lin" valueType="num">
                                      <p:cBhvr>
                                        <p:cTn id="39" dur="1000" fill="hold"/>
                                        <p:tgtEl>
                                          <p:spTgt spid="6"/>
                                        </p:tgtEl>
                                        <p:attrNameLst>
                                          <p:attrName>ppt_x</p:attrName>
                                        </p:attrNameLst>
                                      </p:cBhvr>
                                      <p:tavLst>
                                        <p:tav tm="0">
                                          <p:val>
                                            <p:strVal val="#ppt_x"/>
                                          </p:val>
                                        </p:tav>
                                        <p:tav tm="100000">
                                          <p:val>
                                            <p:strVal val="#ppt_x"/>
                                          </p:val>
                                        </p:tav>
                                      </p:tavLst>
                                    </p:anim>
                                    <p:anim calcmode="lin" valueType="num">
                                      <p:cBhvr>
                                        <p:cTn id="4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3000" y="914400"/>
            <a:ext cx="6400800" cy="523220"/>
          </a:xfrm>
          <a:prstGeom prst="rect">
            <a:avLst/>
          </a:prstGeom>
          <a:noFill/>
        </p:spPr>
        <p:txBody>
          <a:bodyPr wrap="square" rtlCol="0">
            <a:spAutoFit/>
          </a:bodyPr>
          <a:lstStyle/>
          <a:p>
            <a:pPr algn="ctr"/>
            <a:r>
              <a:rPr lang="en-US" sz="2800" b="1" u="sng" smtClean="0">
                <a:solidFill>
                  <a:srgbClr val="FF0000"/>
                </a:solidFill>
                <a:latin typeface="Times New Roman" pitchFamily="18" charset="0"/>
                <a:cs typeface="Times New Roman" pitchFamily="18" charset="0"/>
              </a:rPr>
              <a:t>CÂU HỎI</a:t>
            </a:r>
            <a:endParaRPr lang="en-US" sz="2800" b="1" u="sng">
              <a:solidFill>
                <a:srgbClr val="FF0000"/>
              </a:solidFill>
              <a:latin typeface="Times New Roman" pitchFamily="18" charset="0"/>
              <a:cs typeface="Times New Roman" pitchFamily="18" charset="0"/>
            </a:endParaRPr>
          </a:p>
        </p:txBody>
      </p:sp>
      <p:sp>
        <p:nvSpPr>
          <p:cNvPr id="5" name="Rectangle 4"/>
          <p:cNvSpPr/>
          <p:nvPr/>
        </p:nvSpPr>
        <p:spPr>
          <a:xfrm>
            <a:off x="381000" y="1227189"/>
            <a:ext cx="8382000" cy="5509200"/>
          </a:xfrm>
          <a:prstGeom prst="rect">
            <a:avLst/>
          </a:prstGeom>
        </p:spPr>
        <p:txBody>
          <a:bodyPr wrap="square">
            <a:spAutoFit/>
          </a:bodyPr>
          <a:lstStyle/>
          <a:p>
            <a:pPr lvl="0"/>
            <a:r>
              <a:rPr lang="en-US" sz="3200" b="1" u="sng">
                <a:solidFill>
                  <a:srgbClr val="FFC000"/>
                </a:solidFill>
                <a:latin typeface="Times New Roman" pitchFamily="18" charset="0"/>
                <a:cs typeface="Times New Roman" pitchFamily="18" charset="0"/>
              </a:rPr>
              <a:t>Ai người đầu tiên nghiên cứu sâu về khái niệm lệch lạc xã hội</a:t>
            </a:r>
            <a:r>
              <a:rPr lang="en-US" sz="3200" b="1" u="sng" smtClean="0">
                <a:solidFill>
                  <a:srgbClr val="FFC000"/>
                </a:solidFill>
                <a:latin typeface="Times New Roman" pitchFamily="18" charset="0"/>
                <a:cs typeface="Times New Roman" pitchFamily="18" charset="0"/>
              </a:rPr>
              <a:t>?</a:t>
            </a:r>
          </a:p>
          <a:p>
            <a:pPr lvl="0"/>
            <a:endParaRPr lang="en-US" sz="3200">
              <a:latin typeface="Times New Roman" pitchFamily="18" charset="0"/>
              <a:cs typeface="Times New Roman" pitchFamily="18" charset="0"/>
            </a:endParaRPr>
          </a:p>
          <a:p>
            <a:r>
              <a:rPr lang="en-US" sz="3200">
                <a:latin typeface="Times New Roman" pitchFamily="18" charset="0"/>
                <a:cs typeface="Times New Roman" pitchFamily="18" charset="0"/>
              </a:rPr>
              <a:t>A: Emile </a:t>
            </a:r>
            <a:r>
              <a:rPr lang="en-US" sz="3200" smtClean="0">
                <a:latin typeface="Times New Roman" pitchFamily="18" charset="0"/>
                <a:cs typeface="Times New Roman" pitchFamily="18" charset="0"/>
              </a:rPr>
              <a:t>Durkheim</a:t>
            </a:r>
          </a:p>
          <a:p>
            <a:endParaRPr lang="en-US" sz="3200">
              <a:latin typeface="Times New Roman" pitchFamily="18" charset="0"/>
              <a:cs typeface="Times New Roman" pitchFamily="18" charset="0"/>
            </a:endParaRPr>
          </a:p>
          <a:p>
            <a:r>
              <a:rPr lang="en-US" sz="3200">
                <a:latin typeface="Times New Roman" pitchFamily="18" charset="0"/>
                <a:cs typeface="Times New Roman" pitchFamily="18" charset="0"/>
              </a:rPr>
              <a:t>B: Max </a:t>
            </a:r>
            <a:r>
              <a:rPr lang="en-US" sz="3200" smtClean="0">
                <a:latin typeface="Times New Roman" pitchFamily="18" charset="0"/>
                <a:cs typeface="Times New Roman" pitchFamily="18" charset="0"/>
              </a:rPr>
              <a:t>Weber</a:t>
            </a:r>
          </a:p>
          <a:p>
            <a:endParaRPr lang="en-US" sz="3200">
              <a:latin typeface="Times New Roman" pitchFamily="18" charset="0"/>
              <a:cs typeface="Times New Roman" pitchFamily="18" charset="0"/>
            </a:endParaRPr>
          </a:p>
          <a:p>
            <a:r>
              <a:rPr lang="en-US" sz="3200">
                <a:latin typeface="Times New Roman" pitchFamily="18" charset="0"/>
                <a:cs typeface="Times New Roman" pitchFamily="18" charset="0"/>
              </a:rPr>
              <a:t>C: August </a:t>
            </a:r>
            <a:r>
              <a:rPr lang="en-US" sz="3200" smtClean="0">
                <a:latin typeface="Times New Roman" pitchFamily="18" charset="0"/>
                <a:cs typeface="Times New Roman" pitchFamily="18" charset="0"/>
              </a:rPr>
              <a:t>Comte</a:t>
            </a:r>
          </a:p>
          <a:p>
            <a:endParaRPr lang="en-US" sz="3200" smtClean="0">
              <a:latin typeface="Times New Roman" pitchFamily="18" charset="0"/>
              <a:cs typeface="Times New Roman" pitchFamily="18" charset="0"/>
            </a:endParaRPr>
          </a:p>
          <a:p>
            <a:r>
              <a:rPr lang="en-US" sz="3200" smtClean="0">
                <a:latin typeface="Times New Roman" pitchFamily="18" charset="0"/>
                <a:cs typeface="Times New Roman" pitchFamily="18" charset="0"/>
              </a:rPr>
              <a:t>D</a:t>
            </a:r>
            <a:r>
              <a:rPr lang="en-US" sz="3200">
                <a:latin typeface="Times New Roman" pitchFamily="18" charset="0"/>
                <a:cs typeface="Times New Roman" pitchFamily="18" charset="0"/>
              </a:rPr>
              <a:t>: Herpert </a:t>
            </a:r>
            <a:r>
              <a:rPr lang="en-US" sz="3200" smtClean="0">
                <a:latin typeface="Times New Roman" pitchFamily="18" charset="0"/>
                <a:cs typeface="Times New Roman" pitchFamily="18" charset="0"/>
              </a:rPr>
              <a:t>Spencerti</a:t>
            </a:r>
          </a:p>
          <a:p>
            <a:endParaRPr lang="en-US" sz="3200">
              <a:latin typeface="Times New Roman" pitchFamily="18" charset="0"/>
              <a:cs typeface="Times New Roman" pitchFamily="18" charset="0"/>
            </a:endParaRPr>
          </a:p>
        </p:txBody>
      </p:sp>
      <p:sp>
        <p:nvSpPr>
          <p:cNvPr id="6" name="Oval 5"/>
          <p:cNvSpPr/>
          <p:nvPr/>
        </p:nvSpPr>
        <p:spPr>
          <a:xfrm>
            <a:off x="376451" y="27432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2963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 calcmode="lin" valueType="num">
                                      <p:cBhvr additive="base">
                                        <p:cTn id="14"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5">
                                            <p:txEl>
                                              <p:pRg st="4" end="4"/>
                                            </p:txEl>
                                          </p:spTgt>
                                        </p:tgtEl>
                                        <p:attrNameLst>
                                          <p:attrName>style.visibility</p:attrName>
                                        </p:attrNameLst>
                                      </p:cBhvr>
                                      <p:to>
                                        <p:strVal val="visible"/>
                                      </p:to>
                                    </p:set>
                                    <p:animEffect transition="in" filter="fade">
                                      <p:cBhvr>
                                        <p:cTn id="20" dur="1000"/>
                                        <p:tgtEl>
                                          <p:spTgt spid="5">
                                            <p:txEl>
                                              <p:pRg st="4" end="4"/>
                                            </p:txEl>
                                          </p:spTgt>
                                        </p:tgtEl>
                                      </p:cBhvr>
                                    </p:animEffect>
                                    <p:anim calcmode="lin" valueType="num">
                                      <p:cBhvr>
                                        <p:cTn id="21"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2"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 calcmode="lin" valueType="num">
                                      <p:cBhvr additive="base">
                                        <p:cTn id="27"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5">
                                            <p:txEl>
                                              <p:pRg st="8" end="8"/>
                                            </p:txEl>
                                          </p:spTgt>
                                        </p:tgtEl>
                                        <p:attrNameLst>
                                          <p:attrName>style.visibility</p:attrName>
                                        </p:attrNameLst>
                                      </p:cBhvr>
                                      <p:to>
                                        <p:strVal val="visible"/>
                                      </p:to>
                                    </p:set>
                                    <p:animEffect transition="in" filter="fade">
                                      <p:cBhvr>
                                        <p:cTn id="33" dur="1000"/>
                                        <p:tgtEl>
                                          <p:spTgt spid="5">
                                            <p:txEl>
                                              <p:pRg st="8" end="8"/>
                                            </p:txEl>
                                          </p:spTgt>
                                        </p:tgtEl>
                                      </p:cBhvr>
                                    </p:animEffect>
                                    <p:anim calcmode="lin" valueType="num">
                                      <p:cBhvr>
                                        <p:cTn id="34"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35"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1000"/>
                                        <p:tgtEl>
                                          <p:spTgt spid="6"/>
                                        </p:tgtEl>
                                      </p:cBhvr>
                                    </p:animEffect>
                                    <p:anim calcmode="lin" valueType="num">
                                      <p:cBhvr>
                                        <p:cTn id="41" dur="1000" fill="hold"/>
                                        <p:tgtEl>
                                          <p:spTgt spid="6"/>
                                        </p:tgtEl>
                                        <p:attrNameLst>
                                          <p:attrName>ppt_x</p:attrName>
                                        </p:attrNameLst>
                                      </p:cBhvr>
                                      <p:tavLst>
                                        <p:tav tm="0">
                                          <p:val>
                                            <p:strVal val="#ppt_x"/>
                                          </p:val>
                                        </p:tav>
                                        <p:tav tm="100000">
                                          <p:val>
                                            <p:strVal val="#ppt_x"/>
                                          </p:val>
                                        </p:tav>
                                      </p:tavLst>
                                    </p:anim>
                                    <p:anim calcmode="lin" valueType="num">
                                      <p:cBhvr>
                                        <p:cTn id="4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Straight Connector 3"/>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5" name="Rectangle 4"/>
          <p:cNvSpPr/>
          <p:nvPr/>
        </p:nvSpPr>
        <p:spPr>
          <a:xfrm>
            <a:off x="228600" y="252248"/>
            <a:ext cx="6317755" cy="523220"/>
          </a:xfrm>
          <a:prstGeom prst="rect">
            <a:avLst/>
          </a:prstGeom>
        </p:spPr>
        <p:txBody>
          <a:bodyPr wrap="none">
            <a:spAutoFit/>
          </a:bodyPr>
          <a:lstStyle/>
          <a:p>
            <a:pPr marL="571500" indent="-571500">
              <a:buFont typeface="+mj-lt"/>
              <a:buAutoNum type="romanUcPeriod"/>
            </a:pPr>
            <a:r>
              <a:rPr lang="en-US" sz="2800" b="1" smtClean="0">
                <a:solidFill>
                  <a:srgbClr val="FF0000"/>
                </a:solidFill>
                <a:latin typeface="Times New Roman" pitchFamily="18" charset="0"/>
                <a:cs typeface="Times New Roman" pitchFamily="18" charset="0"/>
              </a:rPr>
              <a:t>Khái niệm, phân loại lệch lạc xã hội.</a:t>
            </a:r>
          </a:p>
        </p:txBody>
      </p:sp>
      <p:sp>
        <p:nvSpPr>
          <p:cNvPr id="6" name="TextBox 5"/>
          <p:cNvSpPr txBox="1"/>
          <p:nvPr/>
        </p:nvSpPr>
        <p:spPr>
          <a:xfrm>
            <a:off x="593834" y="1143000"/>
            <a:ext cx="8534400" cy="523220"/>
          </a:xfrm>
          <a:prstGeom prst="rect">
            <a:avLst/>
          </a:prstGeom>
          <a:noFill/>
        </p:spPr>
        <p:txBody>
          <a:bodyPr wrap="square" rtlCol="0">
            <a:spAutoFit/>
          </a:bodyPr>
          <a:lstStyle/>
          <a:p>
            <a:r>
              <a:rPr lang="en-US" sz="2800" b="1" smtClean="0">
                <a:solidFill>
                  <a:srgbClr val="FFC000"/>
                </a:solidFill>
                <a:latin typeface="Times New Roman" pitchFamily="18" charset="0"/>
                <a:cs typeface="Times New Roman" pitchFamily="18" charset="0"/>
              </a:rPr>
              <a:t>Tại sao lệch lạc xã hội luôn tồn tại trong xã hội?</a:t>
            </a:r>
            <a:endParaRPr lang="en-US" sz="2800" b="1">
              <a:solidFill>
                <a:srgbClr val="FFC000"/>
              </a:solidFill>
              <a:latin typeface="Times New Roman" pitchFamily="18" charset="0"/>
              <a:cs typeface="Times New Roman" pitchFamily="18" charset="0"/>
            </a:endParaRPr>
          </a:p>
        </p:txBody>
      </p:sp>
      <p:sp>
        <p:nvSpPr>
          <p:cNvPr id="7" name="TextBox 6"/>
          <p:cNvSpPr txBox="1"/>
          <p:nvPr/>
        </p:nvSpPr>
        <p:spPr>
          <a:xfrm>
            <a:off x="454572" y="1981200"/>
            <a:ext cx="3965028" cy="4154984"/>
          </a:xfrm>
          <a:prstGeom prst="rect">
            <a:avLst/>
          </a:prstGeom>
          <a:noFill/>
        </p:spPr>
        <p:txBody>
          <a:bodyPr wrap="square" rtlCol="0">
            <a:spAutoFit/>
          </a:bodyPr>
          <a:lstStyle/>
          <a:p>
            <a:pPr algn="just"/>
            <a:r>
              <a:rPr lang="en-US" sz="2400">
                <a:latin typeface="Times New Roman" pitchFamily="18" charset="0"/>
                <a:cs typeface="Times New Roman" pitchFamily="18" charset="0"/>
              </a:rPr>
              <a:t>Trong xã hội học, vai trò, vị thế và các hành động xã hội đều được chi phối bởi các yếu tố xã hội. </a:t>
            </a:r>
            <a:r>
              <a:rPr lang="en-US" sz="2400" smtClean="0">
                <a:latin typeface="Times New Roman" pitchFamily="18" charset="0"/>
                <a:cs typeface="Times New Roman" pitchFamily="18" charset="0"/>
              </a:rPr>
              <a:t>Bất </a:t>
            </a:r>
            <a:r>
              <a:rPr lang="en-US" sz="2400">
                <a:latin typeface="Times New Roman" pitchFamily="18" charset="0"/>
                <a:cs typeface="Times New Roman" pitchFamily="18" charset="0"/>
              </a:rPr>
              <a:t>cứ một tổ chức, một cộng đồng một xã hội nào cũng đều có những quy định chung để cộng đồng đó tuân thủ gọi là các chuẩn mực. </a:t>
            </a:r>
            <a:r>
              <a:rPr lang="en-US" sz="2400" smtClean="0">
                <a:latin typeface="Times New Roman" pitchFamily="18" charset="0"/>
                <a:cs typeface="Times New Roman" pitchFamily="18" charset="0"/>
              </a:rPr>
              <a:t>Mục </a:t>
            </a:r>
            <a:r>
              <a:rPr lang="en-US" sz="2400">
                <a:latin typeface="Times New Roman" pitchFamily="18" charset="0"/>
                <a:cs typeface="Times New Roman" pitchFamily="18" charset="0"/>
              </a:rPr>
              <a:t>đích của chuẩn mực là đảm bảo sự ổn định và phát triển ổn định của xã hội</a:t>
            </a:r>
            <a:r>
              <a:rPr lang="en-US" sz="2400" smtClean="0">
                <a:latin typeface="Times New Roman" pitchFamily="18" charset="0"/>
                <a:cs typeface="Times New Roman" pitchFamily="18" charset="0"/>
              </a:rPr>
              <a:t>.</a:t>
            </a:r>
            <a:endParaRPr lang="en-US" sz="2400">
              <a:latin typeface="Times New Roman" pitchFamily="18" charset="0"/>
              <a:cs typeface="Times New Roman" pitchFamily="18" charset="0"/>
            </a:endParaRPr>
          </a:p>
        </p:txBody>
      </p:sp>
      <p:grpSp>
        <p:nvGrpSpPr>
          <p:cNvPr id="10" name="Group 9"/>
          <p:cNvGrpSpPr/>
          <p:nvPr/>
        </p:nvGrpSpPr>
        <p:grpSpPr>
          <a:xfrm>
            <a:off x="4569372" y="1954924"/>
            <a:ext cx="4556234" cy="4746871"/>
            <a:chOff x="4569372" y="1954924"/>
            <a:chExt cx="4556234" cy="4746871"/>
          </a:xfrm>
        </p:grpSpPr>
        <p:pic>
          <p:nvPicPr>
            <p:cNvPr id="8" name="Picture 2" descr="C:\Users\Laptop Thanh Dat\Downloads\XHHDC\3212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9372" y="1954924"/>
              <a:ext cx="4556234" cy="391247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724400" y="5870798"/>
              <a:ext cx="3962400" cy="830997"/>
            </a:xfrm>
            <a:prstGeom prst="rect">
              <a:avLst/>
            </a:prstGeom>
            <a:noFill/>
          </p:spPr>
          <p:txBody>
            <a:bodyPr wrap="square" rtlCol="0">
              <a:spAutoFit/>
            </a:bodyPr>
            <a:lstStyle/>
            <a:p>
              <a:pPr algn="ctr"/>
              <a:r>
                <a:rPr lang="en-US" sz="2400" smtClean="0">
                  <a:latin typeface="Times New Roman" pitchFamily="18" charset="0"/>
                  <a:cs typeface="Times New Roman" pitchFamily="18" charset="0"/>
                </a:rPr>
                <a:t>Lệch lạc trong xây dựng hình mẫu thần tượng</a:t>
              </a:r>
              <a:endParaRPr lang="en-US" sz="2400">
                <a:latin typeface="Times New Roman" pitchFamily="18" charset="0"/>
                <a:cs typeface="Times New Roman" pitchFamily="18" charset="0"/>
              </a:endParaRPr>
            </a:p>
          </p:txBody>
        </p:sp>
      </p:grpSp>
    </p:spTree>
    <p:extLst>
      <p:ext uri="{BB962C8B-B14F-4D97-AF65-F5344CB8AC3E}">
        <p14:creationId xmlns:p14="http://schemas.microsoft.com/office/powerpoint/2010/main" val="1614755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par>
                                <p:cTn id="13" presetID="22" presetClass="entr" presetSubtype="4"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6412" y="391180"/>
            <a:ext cx="6400800" cy="523220"/>
          </a:xfrm>
          <a:prstGeom prst="rect">
            <a:avLst/>
          </a:prstGeom>
          <a:noFill/>
        </p:spPr>
        <p:txBody>
          <a:bodyPr wrap="square" rtlCol="0">
            <a:spAutoFit/>
          </a:bodyPr>
          <a:lstStyle/>
          <a:p>
            <a:pPr algn="ctr"/>
            <a:r>
              <a:rPr lang="en-US" sz="2800" b="1" u="sng" smtClean="0">
                <a:solidFill>
                  <a:srgbClr val="FF0000"/>
                </a:solidFill>
                <a:latin typeface="Times New Roman" pitchFamily="18" charset="0"/>
                <a:cs typeface="Times New Roman" pitchFamily="18" charset="0"/>
              </a:rPr>
              <a:t>CÂU HỎI</a:t>
            </a:r>
            <a:endParaRPr lang="en-US" sz="2800" b="1" u="sng">
              <a:solidFill>
                <a:srgbClr val="FF0000"/>
              </a:solidFill>
              <a:latin typeface="Times New Roman" pitchFamily="18" charset="0"/>
              <a:cs typeface="Times New Roman" pitchFamily="18" charset="0"/>
            </a:endParaRPr>
          </a:p>
        </p:txBody>
      </p:sp>
      <p:sp>
        <p:nvSpPr>
          <p:cNvPr id="5" name="Rectangle 4"/>
          <p:cNvSpPr/>
          <p:nvPr/>
        </p:nvSpPr>
        <p:spPr>
          <a:xfrm>
            <a:off x="457200" y="1143000"/>
            <a:ext cx="8382000" cy="5016758"/>
          </a:xfrm>
          <a:prstGeom prst="rect">
            <a:avLst/>
          </a:prstGeom>
        </p:spPr>
        <p:txBody>
          <a:bodyPr wrap="square">
            <a:spAutoFit/>
          </a:bodyPr>
          <a:lstStyle/>
          <a:p>
            <a:pPr lvl="0"/>
            <a:r>
              <a:rPr lang="en-US" sz="3200" b="1" u="sng" smtClean="0">
                <a:solidFill>
                  <a:srgbClr val="FFC000"/>
                </a:solidFill>
                <a:latin typeface="Times New Roman" pitchFamily="18" charset="0"/>
                <a:cs typeface="Times New Roman" pitchFamily="18" charset="0"/>
              </a:rPr>
              <a:t>Những công cụ chính của kiểm soát xã hội được </a:t>
            </a:r>
            <a:r>
              <a:rPr lang="en-US" sz="3200" b="1" u="sng" smtClean="0">
                <a:solidFill>
                  <a:srgbClr val="FFC000"/>
                </a:solidFill>
                <a:latin typeface="Times New Roman" pitchFamily="18" charset="0"/>
                <a:cs typeface="Times New Roman" pitchFamily="18" charset="0"/>
                <a:hlinkClick r:id="rId2" tooltip="Talcott Parsons"/>
              </a:rPr>
              <a:t>Talcott Parsons</a:t>
            </a:r>
            <a:r>
              <a:rPr lang="en-US" sz="3200" b="1" u="sng" smtClean="0">
                <a:solidFill>
                  <a:srgbClr val="FFC000"/>
                </a:solidFill>
                <a:latin typeface="Times New Roman" pitchFamily="18" charset="0"/>
                <a:cs typeface="Times New Roman" pitchFamily="18" charset="0"/>
              </a:rPr>
              <a:t> (</a:t>
            </a:r>
            <a:r>
              <a:rPr lang="en-US" sz="3200" b="1" u="sng" smtClean="0">
                <a:solidFill>
                  <a:srgbClr val="FFC000"/>
                </a:solidFill>
                <a:latin typeface="Times New Roman" pitchFamily="18" charset="0"/>
                <a:cs typeface="Times New Roman" pitchFamily="18" charset="0"/>
                <a:hlinkClick r:id="rId3" tooltip="1902"/>
              </a:rPr>
              <a:t>1902</a:t>
            </a:r>
            <a:r>
              <a:rPr lang="en-US" sz="3200" b="1" u="sng" smtClean="0">
                <a:solidFill>
                  <a:srgbClr val="FFC000"/>
                </a:solidFill>
                <a:latin typeface="Times New Roman" pitchFamily="18" charset="0"/>
                <a:cs typeface="Times New Roman" pitchFamily="18" charset="0"/>
              </a:rPr>
              <a:t>-</a:t>
            </a:r>
            <a:r>
              <a:rPr lang="en-US" sz="3200" b="1" u="sng" smtClean="0">
                <a:solidFill>
                  <a:srgbClr val="FFC000"/>
                </a:solidFill>
                <a:latin typeface="Times New Roman" pitchFamily="18" charset="0"/>
                <a:cs typeface="Times New Roman" pitchFamily="18" charset="0"/>
                <a:hlinkClick r:id="rId4" tooltip="1979"/>
              </a:rPr>
              <a:t>1979</a:t>
            </a:r>
            <a:r>
              <a:rPr lang="en-US" sz="3200" b="1" u="sng" smtClean="0">
                <a:solidFill>
                  <a:srgbClr val="FFC000"/>
                </a:solidFill>
                <a:latin typeface="Times New Roman" pitchFamily="18" charset="0"/>
                <a:cs typeface="Times New Roman" pitchFamily="18" charset="0"/>
              </a:rPr>
              <a:t>) đưa ra, được sử dụng chủ yếu trong dạng kiểm soát chính </a:t>
            </a:r>
            <a:r>
              <a:rPr lang="en-US" sz="3200" b="1" u="sng">
                <a:solidFill>
                  <a:srgbClr val="FFC000"/>
                </a:solidFill>
                <a:latin typeface="Times New Roman" pitchFamily="18" charset="0"/>
                <a:cs typeface="Times New Roman" pitchFamily="18" charset="0"/>
              </a:rPr>
              <a:t>thức (formal control), bao </a:t>
            </a:r>
            <a:r>
              <a:rPr lang="en-US" sz="3200" b="1" u="sng" smtClean="0">
                <a:solidFill>
                  <a:srgbClr val="FFC000"/>
                </a:solidFill>
                <a:latin typeface="Times New Roman" pitchFamily="18" charset="0"/>
                <a:cs typeface="Times New Roman" pitchFamily="18" charset="0"/>
              </a:rPr>
              <a:t>gồm:</a:t>
            </a:r>
            <a:r>
              <a:rPr lang="en-US" sz="3200" smtClean="0">
                <a:latin typeface="Times New Roman" pitchFamily="18" charset="0"/>
                <a:cs typeface="Times New Roman" pitchFamily="18" charset="0"/>
              </a:rPr>
              <a:t/>
            </a:r>
            <a:br>
              <a:rPr lang="en-US" sz="3200" smtClean="0">
                <a:latin typeface="Times New Roman" pitchFamily="18" charset="0"/>
                <a:cs typeface="Times New Roman" pitchFamily="18" charset="0"/>
              </a:rPr>
            </a:br>
            <a:endParaRPr lang="en-US" sz="3200">
              <a:latin typeface="Times New Roman" pitchFamily="18" charset="0"/>
              <a:cs typeface="Times New Roman" pitchFamily="18" charset="0"/>
            </a:endParaRPr>
          </a:p>
          <a:p>
            <a:r>
              <a:rPr lang="en-US" sz="3200">
                <a:latin typeface="Times New Roman" pitchFamily="18" charset="0"/>
                <a:cs typeface="Times New Roman" pitchFamily="18" charset="0"/>
              </a:rPr>
              <a:t>A: Sự hạn chế giao tiếp, quản chế</a:t>
            </a:r>
            <a:r>
              <a:rPr lang="en-US" sz="3200" smtClean="0">
                <a:latin typeface="Times New Roman" pitchFamily="18" charset="0"/>
                <a:cs typeface="Times New Roman" pitchFamily="18" charset="0"/>
              </a:rPr>
              <a:t>.</a:t>
            </a:r>
            <a:endParaRPr lang="en-US" sz="3200">
              <a:latin typeface="Times New Roman" pitchFamily="18" charset="0"/>
              <a:cs typeface="Times New Roman" pitchFamily="18" charset="0"/>
            </a:endParaRPr>
          </a:p>
          <a:p>
            <a:r>
              <a:rPr lang="en-US" sz="3200">
                <a:latin typeface="Times New Roman" pitchFamily="18" charset="0"/>
                <a:cs typeface="Times New Roman" pitchFamily="18" charset="0"/>
              </a:rPr>
              <a:t>B: Sự cô lập hoàn toàn, sự cải tạo, phục </a:t>
            </a:r>
            <a:r>
              <a:rPr lang="en-US" sz="3200" smtClean="0">
                <a:latin typeface="Times New Roman" pitchFamily="18" charset="0"/>
                <a:cs typeface="Times New Roman" pitchFamily="18" charset="0"/>
              </a:rPr>
              <a:t>hồi.</a:t>
            </a:r>
            <a:endParaRPr lang="en-US" sz="3200">
              <a:latin typeface="Times New Roman" pitchFamily="18" charset="0"/>
              <a:cs typeface="Times New Roman" pitchFamily="18" charset="0"/>
            </a:endParaRPr>
          </a:p>
          <a:p>
            <a:r>
              <a:rPr lang="en-US" sz="3200">
                <a:latin typeface="Times New Roman" pitchFamily="18" charset="0"/>
                <a:cs typeface="Times New Roman" pitchFamily="18" charset="0"/>
              </a:rPr>
              <a:t>C: Sự cải tạo, phục hồi, quản chế</a:t>
            </a:r>
            <a:r>
              <a:rPr lang="en-US" sz="3200" smtClean="0">
                <a:latin typeface="Times New Roman" pitchFamily="18" charset="0"/>
                <a:cs typeface="Times New Roman" pitchFamily="18" charset="0"/>
              </a:rPr>
              <a:t>.</a:t>
            </a:r>
            <a:endParaRPr lang="en-US" sz="3200">
              <a:latin typeface="Times New Roman" pitchFamily="18" charset="0"/>
              <a:cs typeface="Times New Roman" pitchFamily="18" charset="0"/>
            </a:endParaRPr>
          </a:p>
          <a:p>
            <a:r>
              <a:rPr lang="en-US" sz="3200">
                <a:latin typeface="Times New Roman" pitchFamily="18" charset="0"/>
                <a:cs typeface="Times New Roman" pitchFamily="18" charset="0"/>
              </a:rPr>
              <a:t>D: Sự hạn chế giao tiếp, quản chế, </a:t>
            </a:r>
            <a:r>
              <a:rPr lang="en-US" sz="3200" smtClean="0">
                <a:latin typeface="Times New Roman" pitchFamily="18" charset="0"/>
                <a:cs typeface="Times New Roman" pitchFamily="18" charset="0"/>
              </a:rPr>
              <a:t>sự </a:t>
            </a:r>
            <a:r>
              <a:rPr lang="en-US" sz="3200">
                <a:latin typeface="Times New Roman" pitchFamily="18" charset="0"/>
                <a:cs typeface="Times New Roman" pitchFamily="18" charset="0"/>
              </a:rPr>
              <a:t>cô lập hoàn toàn, sự cải tạo, phục hồi.</a:t>
            </a:r>
          </a:p>
        </p:txBody>
      </p:sp>
      <p:sp>
        <p:nvSpPr>
          <p:cNvPr id="6" name="Oval 5"/>
          <p:cNvSpPr/>
          <p:nvPr/>
        </p:nvSpPr>
        <p:spPr>
          <a:xfrm>
            <a:off x="457200" y="5105400"/>
            <a:ext cx="533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3731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ircle(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fade">
                                      <p:cBhvr>
                                        <p:cTn id="22" dur="1000"/>
                                        <p:tgtEl>
                                          <p:spTgt spid="5">
                                            <p:txEl>
                                              <p:pRg st="3" end="3"/>
                                            </p:txEl>
                                          </p:spTgt>
                                        </p:tgtEl>
                                      </p:cBhvr>
                                    </p:animEffect>
                                    <p:anim calcmode="lin" valueType="num">
                                      <p:cBhvr>
                                        <p:cTn id="23"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5">
                                            <p:txEl>
                                              <p:pRg st="4" end="4"/>
                                            </p:txEl>
                                          </p:spTgt>
                                        </p:tgtEl>
                                        <p:attrNameLst>
                                          <p:attrName>style.visibility</p:attrName>
                                        </p:attrNameLst>
                                      </p:cBhvr>
                                      <p:to>
                                        <p:strVal val="visible"/>
                                      </p:to>
                                    </p:set>
                                    <p:animEffect transition="in" filter="fade">
                                      <p:cBhvr>
                                        <p:cTn id="29" dur="1000"/>
                                        <p:tgtEl>
                                          <p:spTgt spid="5">
                                            <p:txEl>
                                              <p:pRg st="4" end="4"/>
                                            </p:txEl>
                                          </p:spTgt>
                                        </p:tgtEl>
                                      </p:cBhvr>
                                    </p:animEffect>
                                    <p:anim calcmode="lin" valueType="num">
                                      <p:cBhvr>
                                        <p:cTn id="30"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1"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1000"/>
                                        <p:tgtEl>
                                          <p:spTgt spid="6"/>
                                        </p:tgtEl>
                                      </p:cBhvr>
                                    </p:animEffect>
                                    <p:anim calcmode="lin" valueType="num">
                                      <p:cBhvr>
                                        <p:cTn id="37" dur="1000" fill="hold"/>
                                        <p:tgtEl>
                                          <p:spTgt spid="6"/>
                                        </p:tgtEl>
                                        <p:attrNameLst>
                                          <p:attrName>ppt_x</p:attrName>
                                        </p:attrNameLst>
                                      </p:cBhvr>
                                      <p:tavLst>
                                        <p:tav tm="0">
                                          <p:val>
                                            <p:strVal val="#ppt_x"/>
                                          </p:val>
                                        </p:tav>
                                        <p:tav tm="100000">
                                          <p:val>
                                            <p:strVal val="#ppt_x"/>
                                          </p:val>
                                        </p:tav>
                                      </p:tavLst>
                                    </p:anim>
                                    <p:anim calcmode="lin" valueType="num">
                                      <p:cBhvr>
                                        <p:cTn id="3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2" descr="C:\Users\DOTHANHHAI\Pictures\273201217454956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52400"/>
            <a:ext cx="9144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22748" y="2667000"/>
            <a:ext cx="9166748" cy="1905000"/>
          </a:xfrm>
          <a:prstGeom prst="rect">
            <a:avLst/>
          </a:prstGeom>
          <a:noFill/>
        </p:spPr>
        <p:txBody>
          <a:bodyPr wrap="none" lIns="91440" tIns="45720" rIns="91440" bIns="45720">
            <a:prstTxWarp prst="textArchUp">
              <a:avLst>
                <a:gd name="adj" fmla="val 5456203"/>
              </a:avLst>
            </a:prstTxWarp>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2">
                      <a:satMod val="175000"/>
                      <a:alpha val="40000"/>
                    </a:schemeClr>
                  </a:glow>
                  <a:outerShdw blurRad="50800" dist="39000" dir="5460000" algn="tl">
                    <a:srgbClr val="000000">
                      <a:alpha val="38000"/>
                    </a:srgbClr>
                  </a:outerShdw>
                </a:effectLst>
              </a:rPr>
              <a:t>Thank for your listening</a:t>
            </a:r>
            <a:endPar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glow rad="228600">
                  <a:schemeClr val="accent2">
                    <a:satMod val="175000"/>
                    <a:alpha val="40000"/>
                  </a:schemeClr>
                </a:glow>
                <a:outerShdw blurRad="50800" dist="39000" dir="5460000" algn="tl">
                  <a:srgbClr val="000000">
                    <a:alpha val="38000"/>
                  </a:srgbClr>
                </a:outerShdw>
              </a:effectLst>
            </a:endParaRPr>
          </a:p>
        </p:txBody>
      </p:sp>
    </p:spTree>
    <p:extLst>
      <p:ext uri="{BB962C8B-B14F-4D97-AF65-F5344CB8AC3E}">
        <p14:creationId xmlns:p14="http://schemas.microsoft.com/office/powerpoint/2010/main" val="3960747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4"/>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8" presetClass="emph" presetSubtype="0" fill="hold" nodeType="clickEffect">
                                  <p:stCondLst>
                                    <p:cond delay="0"/>
                                  </p:stCondLst>
                                  <p:childTnLst>
                                    <p:animRot by="21600000">
                                      <p:cBhvr>
                                        <p:cTn id="10" dur="2000" fill="hold"/>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0" y="252248"/>
            <a:ext cx="9144000" cy="738352"/>
            <a:chOff x="0" y="252248"/>
            <a:chExt cx="9144000" cy="738352"/>
          </a:xfrm>
        </p:grpSpPr>
        <p:cxnSp>
          <p:nvCxnSpPr>
            <p:cNvPr id="4" name="Straight Connector 3"/>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5" name="Rectangle 4"/>
            <p:cNvSpPr/>
            <p:nvPr/>
          </p:nvSpPr>
          <p:spPr>
            <a:xfrm>
              <a:off x="228600" y="252248"/>
              <a:ext cx="6317755" cy="523220"/>
            </a:xfrm>
            <a:prstGeom prst="rect">
              <a:avLst/>
            </a:prstGeom>
          </p:spPr>
          <p:txBody>
            <a:bodyPr wrap="none">
              <a:spAutoFit/>
            </a:bodyPr>
            <a:lstStyle/>
            <a:p>
              <a:pPr marL="571500" indent="-571500">
                <a:buFont typeface="+mj-lt"/>
                <a:buAutoNum type="romanUcPeriod"/>
              </a:pPr>
              <a:r>
                <a:rPr lang="en-US" sz="2800" b="1" smtClean="0">
                  <a:solidFill>
                    <a:srgbClr val="FF0000"/>
                  </a:solidFill>
                  <a:latin typeface="Times New Roman" pitchFamily="18" charset="0"/>
                  <a:cs typeface="Times New Roman" pitchFamily="18" charset="0"/>
                </a:rPr>
                <a:t>Khái niệm, phân loại lệch lạc xã hội.</a:t>
              </a:r>
            </a:p>
          </p:txBody>
        </p:sp>
      </p:grpSp>
      <p:sp>
        <p:nvSpPr>
          <p:cNvPr id="6" name="TextBox 5"/>
          <p:cNvSpPr txBox="1"/>
          <p:nvPr/>
        </p:nvSpPr>
        <p:spPr>
          <a:xfrm>
            <a:off x="593834" y="1143000"/>
            <a:ext cx="8534400" cy="523220"/>
          </a:xfrm>
          <a:prstGeom prst="rect">
            <a:avLst/>
          </a:prstGeom>
          <a:noFill/>
        </p:spPr>
        <p:txBody>
          <a:bodyPr wrap="square" rtlCol="0">
            <a:spAutoFit/>
          </a:bodyPr>
          <a:lstStyle/>
          <a:p>
            <a:r>
              <a:rPr lang="en-US" sz="2800" b="1" smtClean="0">
                <a:solidFill>
                  <a:srgbClr val="FFC000"/>
                </a:solidFill>
                <a:latin typeface="Times New Roman" pitchFamily="18" charset="0"/>
                <a:cs typeface="Times New Roman" pitchFamily="18" charset="0"/>
              </a:rPr>
              <a:t>Tại sao lệch lạc xã hội luôn tồn tại trong xã hội?</a:t>
            </a:r>
            <a:endParaRPr lang="en-US" sz="2800" b="1">
              <a:solidFill>
                <a:srgbClr val="FFC000"/>
              </a:solidFill>
              <a:latin typeface="Times New Roman" pitchFamily="18" charset="0"/>
              <a:cs typeface="Times New Roman" pitchFamily="18" charset="0"/>
            </a:endParaRPr>
          </a:p>
        </p:txBody>
      </p:sp>
      <p:grpSp>
        <p:nvGrpSpPr>
          <p:cNvPr id="7" name="Group 6"/>
          <p:cNvGrpSpPr/>
          <p:nvPr/>
        </p:nvGrpSpPr>
        <p:grpSpPr>
          <a:xfrm>
            <a:off x="4569372" y="1954924"/>
            <a:ext cx="4556234" cy="4746871"/>
            <a:chOff x="4569372" y="1954924"/>
            <a:chExt cx="4556234" cy="4746871"/>
          </a:xfrm>
        </p:grpSpPr>
        <p:pic>
          <p:nvPicPr>
            <p:cNvPr id="8" name="Picture 2" descr="C:\Users\Laptop Thanh Dat\Downloads\XHHDC\32123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9372" y="1954924"/>
              <a:ext cx="4556234" cy="391247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4724400" y="5870798"/>
              <a:ext cx="3962400" cy="830997"/>
            </a:xfrm>
            <a:prstGeom prst="rect">
              <a:avLst/>
            </a:prstGeom>
            <a:noFill/>
          </p:spPr>
          <p:txBody>
            <a:bodyPr wrap="square" rtlCol="0">
              <a:spAutoFit/>
            </a:bodyPr>
            <a:lstStyle/>
            <a:p>
              <a:pPr algn="ctr"/>
              <a:r>
                <a:rPr lang="en-US" sz="2400" smtClean="0">
                  <a:latin typeface="Times New Roman" pitchFamily="18" charset="0"/>
                  <a:cs typeface="Times New Roman" pitchFamily="18" charset="0"/>
                </a:rPr>
                <a:t>Lệch lạc trong xây dựng hình mẫu thần tượng</a:t>
              </a:r>
              <a:endParaRPr lang="en-US" sz="2400">
                <a:latin typeface="Times New Roman" pitchFamily="18" charset="0"/>
                <a:cs typeface="Times New Roman" pitchFamily="18" charset="0"/>
              </a:endParaRPr>
            </a:p>
          </p:txBody>
        </p:sp>
      </p:grpSp>
      <p:sp>
        <p:nvSpPr>
          <p:cNvPr id="10" name="Rectangle 9"/>
          <p:cNvSpPr/>
          <p:nvPr/>
        </p:nvSpPr>
        <p:spPr>
          <a:xfrm>
            <a:off x="381000" y="2004848"/>
            <a:ext cx="3886200" cy="4154984"/>
          </a:xfrm>
          <a:prstGeom prst="rect">
            <a:avLst/>
          </a:prstGeom>
        </p:spPr>
        <p:txBody>
          <a:bodyPr wrap="square">
            <a:spAutoFit/>
          </a:bodyPr>
          <a:lstStyle/>
          <a:p>
            <a:pPr algn="just"/>
            <a:r>
              <a:rPr lang="en-US" sz="2400" smtClean="0">
                <a:latin typeface="Times New Roman" pitchFamily="18" charset="0"/>
                <a:cs typeface="Times New Roman" pitchFamily="18" charset="0"/>
              </a:rPr>
              <a:t>Nhưng ngày nay kinh tế càng phát triển, xã hội càng văn minh hơn thì các biểu hiện lệch lạc như cờ bạc, rượu chè, nghiện hút, mại dâm, bạo lực, tham ô, hối lộ… cũng đồng thời gia tăng gây ra nhiều hậu quả nặng nề cho xã hội và nó cũng đã trở thành chủ đề nóng bỏng, đáng lo ngại cho cộng đồng xã hội.</a:t>
            </a:r>
            <a:endParaRPr lang="en-US" sz="2400">
              <a:latin typeface="Times New Roman" pitchFamily="18" charset="0"/>
              <a:cs typeface="Times New Roman" pitchFamily="18" charset="0"/>
            </a:endParaRPr>
          </a:p>
        </p:txBody>
      </p:sp>
    </p:spTree>
    <p:extLst>
      <p:ext uri="{BB962C8B-B14F-4D97-AF65-F5344CB8AC3E}">
        <p14:creationId xmlns:p14="http://schemas.microsoft.com/office/powerpoint/2010/main" val="2531095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52248"/>
            <a:ext cx="9144000" cy="738352"/>
            <a:chOff x="0" y="252248"/>
            <a:chExt cx="9144000" cy="738352"/>
          </a:xfrm>
        </p:grpSpPr>
        <p:cxnSp>
          <p:nvCxnSpPr>
            <p:cNvPr id="5" name="Straight Connector 4"/>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6" name="Rectangle 5"/>
            <p:cNvSpPr/>
            <p:nvPr/>
          </p:nvSpPr>
          <p:spPr>
            <a:xfrm>
              <a:off x="228600" y="252248"/>
              <a:ext cx="6317755" cy="523220"/>
            </a:xfrm>
            <a:prstGeom prst="rect">
              <a:avLst/>
            </a:prstGeom>
          </p:spPr>
          <p:txBody>
            <a:bodyPr wrap="none">
              <a:spAutoFit/>
            </a:bodyPr>
            <a:lstStyle/>
            <a:p>
              <a:pPr marL="571500" indent="-571500">
                <a:buFont typeface="+mj-lt"/>
                <a:buAutoNum type="romanUcPeriod"/>
              </a:pPr>
              <a:r>
                <a:rPr lang="en-US" sz="2800" b="1" smtClean="0">
                  <a:solidFill>
                    <a:srgbClr val="FF0000"/>
                  </a:solidFill>
                  <a:latin typeface="Times New Roman" pitchFamily="18" charset="0"/>
                  <a:cs typeface="Times New Roman" pitchFamily="18" charset="0"/>
                </a:rPr>
                <a:t>Khái niệm, phân loại lệch lạc xã hội.</a:t>
              </a:r>
            </a:p>
          </p:txBody>
        </p:sp>
      </p:grpSp>
      <p:sp>
        <p:nvSpPr>
          <p:cNvPr id="7" name="Rectangle 6"/>
          <p:cNvSpPr/>
          <p:nvPr/>
        </p:nvSpPr>
        <p:spPr>
          <a:xfrm>
            <a:off x="419100" y="1143000"/>
            <a:ext cx="8305800" cy="5016758"/>
          </a:xfrm>
          <a:prstGeom prst="rect">
            <a:avLst/>
          </a:prstGeom>
        </p:spPr>
        <p:txBody>
          <a:bodyPr wrap="square">
            <a:spAutoFit/>
          </a:bodyPr>
          <a:lstStyle/>
          <a:p>
            <a:pPr marL="514350" indent="-514350">
              <a:buAutoNum type="arabicPeriod"/>
            </a:pPr>
            <a:r>
              <a:rPr lang="en-US" sz="2800" u="sng" smtClean="0">
                <a:solidFill>
                  <a:srgbClr val="FFC000"/>
                </a:solidFill>
                <a:latin typeface="Times New Roman" pitchFamily="18" charset="0"/>
                <a:cs typeface="Times New Roman" pitchFamily="18" charset="0"/>
              </a:rPr>
              <a:t>Khái niệm lệch lạc xã hội:</a:t>
            </a:r>
          </a:p>
          <a:p>
            <a:endParaRPr lang="en-US" sz="2800" u="sng">
              <a:solidFill>
                <a:srgbClr val="FFC000"/>
              </a:solidFill>
              <a:latin typeface="Times New Roman" pitchFamily="18" charset="0"/>
              <a:cs typeface="Times New Roman" pitchFamily="18" charset="0"/>
            </a:endParaRPr>
          </a:p>
          <a:p>
            <a:r>
              <a:rPr lang="en-US" sz="2400" smtClean="0">
                <a:latin typeface="Times New Roman" pitchFamily="18" charset="0"/>
                <a:cs typeface="Times New Roman" pitchFamily="18" charset="0"/>
              </a:rPr>
              <a:t>Trong </a:t>
            </a:r>
            <a:r>
              <a:rPr lang="en-US" sz="2400">
                <a:latin typeface="Times New Roman" pitchFamily="18" charset="0"/>
                <a:cs typeface="Times New Roman" pitchFamily="18" charset="0"/>
              </a:rPr>
              <a:t>bất kì một xã hội nào cũng có những người không tôn trọng hoặc làm trái các chuẩn mực. Đ</a:t>
            </a:r>
            <a:r>
              <a:rPr lang="en-US" sz="2400" smtClean="0">
                <a:latin typeface="Times New Roman" pitchFamily="18" charset="0"/>
                <a:cs typeface="Times New Roman" pitchFamily="18" charset="0"/>
              </a:rPr>
              <a:t>ó </a:t>
            </a:r>
            <a:r>
              <a:rPr lang="en-US" sz="2400">
                <a:latin typeface="Times New Roman" pitchFamily="18" charset="0"/>
                <a:cs typeface="Times New Roman" pitchFamily="18" charset="0"/>
              </a:rPr>
              <a:t>là hiện tượng mà xã hội học gọi là “sự lệch lạc</a:t>
            </a:r>
            <a:r>
              <a:rPr lang="en-US" sz="2400" smtClean="0">
                <a:latin typeface="Times New Roman" pitchFamily="18" charset="0"/>
                <a:cs typeface="Times New Roman" pitchFamily="18" charset="0"/>
              </a:rPr>
              <a:t>”.</a:t>
            </a:r>
          </a:p>
          <a:p>
            <a:endParaRPr lang="en-US" sz="2400">
              <a:latin typeface="Times New Roman" pitchFamily="18" charset="0"/>
              <a:cs typeface="Times New Roman" pitchFamily="18" charset="0"/>
            </a:endParaRPr>
          </a:p>
          <a:p>
            <a:r>
              <a:rPr lang="en-US" sz="2400" i="1">
                <a:latin typeface="Times New Roman" pitchFamily="18" charset="0"/>
                <a:cs typeface="Times New Roman" pitchFamily="18" charset="0"/>
              </a:rPr>
              <a:t>H</a:t>
            </a:r>
            <a:r>
              <a:rPr lang="en-US" sz="2400" i="1" smtClean="0">
                <a:latin typeface="Times New Roman" pitchFamily="18" charset="0"/>
                <a:cs typeface="Times New Roman" pitchFamily="18" charset="0"/>
              </a:rPr>
              <a:t>ành </a:t>
            </a:r>
            <a:r>
              <a:rPr lang="en-US" sz="2400" i="1">
                <a:latin typeface="Times New Roman" pitchFamily="18" charset="0"/>
                <a:cs typeface="Times New Roman" pitchFamily="18" charset="0"/>
              </a:rPr>
              <a:t>vi lệch lạc là hành vi mà vào một lúc nào đó con người làm trái hoặc làm khác so với chuẩn mực. còn kẻ lệch lạc là người thường xuyên có những hành vi lệch lạc</a:t>
            </a:r>
            <a:r>
              <a:rPr lang="en-US" sz="2400" i="1" smtClean="0">
                <a:latin typeface="Times New Roman" pitchFamily="18" charset="0"/>
                <a:cs typeface="Times New Roman" pitchFamily="18" charset="0"/>
              </a:rPr>
              <a:t>.</a:t>
            </a:r>
          </a:p>
          <a:p>
            <a:endParaRPr lang="en-US" sz="2400">
              <a:latin typeface="Times New Roman" pitchFamily="18" charset="0"/>
              <a:cs typeface="Times New Roman" pitchFamily="18" charset="0"/>
            </a:endParaRPr>
          </a:p>
          <a:p>
            <a:r>
              <a:rPr lang="en-US" sz="2400">
                <a:latin typeface="Times New Roman" pitchFamily="18" charset="0"/>
                <a:cs typeface="Times New Roman" pitchFamily="18" charset="0"/>
              </a:rPr>
              <a:t>T</a:t>
            </a:r>
            <a:r>
              <a:rPr lang="en-US" sz="2400" smtClean="0">
                <a:latin typeface="Times New Roman" pitchFamily="18" charset="0"/>
                <a:cs typeface="Times New Roman" pitchFamily="18" charset="0"/>
              </a:rPr>
              <a:t>heo giáo sư Lê Hải Thanh lệch lạc xã hội là hành vi, hành động của các nhóm người trong xã hội hay các cá nhân đi lệch ra khỏi quy tắc hệ thống giá trị pháp luật xã hội hiện hành</a:t>
            </a:r>
            <a:endParaRPr lang="en-US" sz="2400">
              <a:latin typeface="Times New Roman" pitchFamily="18" charset="0"/>
              <a:cs typeface="Times New Roman" pitchFamily="18" charset="0"/>
            </a:endParaRPr>
          </a:p>
        </p:txBody>
      </p:sp>
    </p:spTree>
    <p:extLst>
      <p:ext uri="{BB962C8B-B14F-4D97-AF65-F5344CB8AC3E}">
        <p14:creationId xmlns:p14="http://schemas.microsoft.com/office/powerpoint/2010/main" val="3517540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7">
                                            <p:txEl>
                                              <p:pRg st="2" end="2"/>
                                            </p:txEl>
                                          </p:spTgt>
                                        </p:tgtEl>
                                        <p:attrNameLst>
                                          <p:attrName>style.visibility</p:attrName>
                                        </p:attrNameLst>
                                      </p:cBhvr>
                                      <p:to>
                                        <p:strVal val="visible"/>
                                      </p:to>
                                    </p:set>
                                    <p:anim calcmode="lin" valueType="num">
                                      <p:cBhvr additive="base">
                                        <p:cTn id="14"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7">
                                            <p:txEl>
                                              <p:pRg st="4" end="4"/>
                                            </p:txEl>
                                          </p:spTgt>
                                        </p:tgtEl>
                                        <p:attrNameLst>
                                          <p:attrName>style.visibility</p:attrName>
                                        </p:attrNameLst>
                                      </p:cBhvr>
                                      <p:to>
                                        <p:strVal val="visible"/>
                                      </p:to>
                                    </p:set>
                                    <p:anim calcmode="lin" valueType="num">
                                      <p:cBhvr additive="base">
                                        <p:cTn id="20"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7">
                                            <p:txEl>
                                              <p:pRg st="6" end="6"/>
                                            </p:txEl>
                                          </p:spTgt>
                                        </p:tgtEl>
                                        <p:attrNameLst>
                                          <p:attrName>style.visibility</p:attrName>
                                        </p:attrNameLst>
                                      </p:cBhvr>
                                      <p:to>
                                        <p:strVal val="visible"/>
                                      </p:to>
                                    </p:set>
                                    <p:anim calcmode="lin" valueType="num">
                                      <p:cBhvr additive="base">
                                        <p:cTn id="26"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7">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52248"/>
            <a:ext cx="9144000" cy="738352"/>
            <a:chOff x="0" y="252248"/>
            <a:chExt cx="9144000" cy="738352"/>
          </a:xfrm>
        </p:grpSpPr>
        <p:cxnSp>
          <p:nvCxnSpPr>
            <p:cNvPr id="5" name="Straight Connector 4"/>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6" name="Rectangle 5"/>
            <p:cNvSpPr/>
            <p:nvPr/>
          </p:nvSpPr>
          <p:spPr>
            <a:xfrm>
              <a:off x="228600" y="252248"/>
              <a:ext cx="6317755" cy="523220"/>
            </a:xfrm>
            <a:prstGeom prst="rect">
              <a:avLst/>
            </a:prstGeom>
          </p:spPr>
          <p:txBody>
            <a:bodyPr wrap="none">
              <a:spAutoFit/>
            </a:bodyPr>
            <a:lstStyle/>
            <a:p>
              <a:pPr marL="571500" indent="-571500">
                <a:buFont typeface="+mj-lt"/>
                <a:buAutoNum type="romanUcPeriod"/>
              </a:pPr>
              <a:r>
                <a:rPr lang="en-US" sz="2800" b="1" smtClean="0">
                  <a:solidFill>
                    <a:srgbClr val="FF0000"/>
                  </a:solidFill>
                  <a:latin typeface="Times New Roman" pitchFamily="18" charset="0"/>
                  <a:cs typeface="Times New Roman" pitchFamily="18" charset="0"/>
                </a:rPr>
                <a:t>Khái niệm, phân loại lệch lạc xã hội.</a:t>
              </a:r>
            </a:p>
          </p:txBody>
        </p:sp>
      </p:grpSp>
      <p:sp>
        <p:nvSpPr>
          <p:cNvPr id="7" name="TextBox 6"/>
          <p:cNvSpPr txBox="1"/>
          <p:nvPr/>
        </p:nvSpPr>
        <p:spPr>
          <a:xfrm>
            <a:off x="609600" y="1186190"/>
            <a:ext cx="7924800" cy="523220"/>
          </a:xfrm>
          <a:prstGeom prst="rect">
            <a:avLst/>
          </a:prstGeom>
          <a:noFill/>
        </p:spPr>
        <p:txBody>
          <a:bodyPr wrap="square" rtlCol="0">
            <a:spAutoFit/>
          </a:bodyPr>
          <a:lstStyle/>
          <a:p>
            <a:r>
              <a:rPr lang="en-US" sz="2800" smtClean="0">
                <a:solidFill>
                  <a:srgbClr val="FFC000"/>
                </a:solidFill>
                <a:latin typeface="Times New Roman" pitchFamily="18" charset="0"/>
                <a:cs typeface="Times New Roman" pitchFamily="18" charset="0"/>
              </a:rPr>
              <a:t>2. Phân loại: </a:t>
            </a:r>
            <a:r>
              <a:rPr lang="en-US" sz="2800" smtClean="0">
                <a:latin typeface="Times New Roman" pitchFamily="18" charset="0"/>
                <a:cs typeface="Times New Roman" pitchFamily="18" charset="0"/>
              </a:rPr>
              <a:t>Theo 2 tiêu chí.</a:t>
            </a:r>
            <a:endParaRPr lang="en-US" sz="2800">
              <a:solidFill>
                <a:srgbClr val="FFC000"/>
              </a:solidFill>
              <a:latin typeface="Times New Roman" pitchFamily="18" charset="0"/>
              <a:cs typeface="Times New Roman" pitchFamily="18" charset="0"/>
            </a:endParaRPr>
          </a:p>
        </p:txBody>
      </p:sp>
      <p:sp>
        <p:nvSpPr>
          <p:cNvPr id="8" name="Rectangle 7"/>
          <p:cNvSpPr/>
          <p:nvPr/>
        </p:nvSpPr>
        <p:spPr>
          <a:xfrm>
            <a:off x="609600" y="1709410"/>
            <a:ext cx="8153400" cy="4524315"/>
          </a:xfrm>
          <a:prstGeom prst="rect">
            <a:avLst/>
          </a:prstGeom>
        </p:spPr>
        <p:txBody>
          <a:bodyPr wrap="square">
            <a:spAutoFit/>
          </a:bodyPr>
          <a:lstStyle/>
          <a:p>
            <a:r>
              <a:rPr lang="en-US" sz="2400" b="1" smtClean="0">
                <a:latin typeface="Times New Roman" pitchFamily="18" charset="0"/>
                <a:cs typeface="Times New Roman" pitchFamily="18" charset="0"/>
              </a:rPr>
              <a:t>Thứ </a:t>
            </a:r>
            <a:r>
              <a:rPr lang="en-US" sz="2400" b="1">
                <a:latin typeface="Times New Roman" pitchFamily="18" charset="0"/>
                <a:cs typeface="Times New Roman" pitchFamily="18" charset="0"/>
              </a:rPr>
              <a:t>nhất, căn cứ vào nội dung, tính chất của các chuẩn mực xã hội bị xâm hại gồm có hành vi sai lệch tích cực và hành vi sai </a:t>
            </a:r>
            <a:r>
              <a:rPr lang="en-US" sz="2400" b="1" smtClean="0">
                <a:latin typeface="Times New Roman" pitchFamily="18" charset="0"/>
                <a:cs typeface="Times New Roman" pitchFamily="18" charset="0"/>
              </a:rPr>
              <a:t>lệch tiêu </a:t>
            </a:r>
            <a:r>
              <a:rPr lang="en-US" sz="2400" b="1">
                <a:latin typeface="Times New Roman" pitchFamily="18" charset="0"/>
                <a:cs typeface="Times New Roman" pitchFamily="18" charset="0"/>
              </a:rPr>
              <a:t>cực.</a:t>
            </a:r>
            <a:r>
              <a:rPr lang="en-US" sz="2400">
                <a:latin typeface="Times New Roman" pitchFamily="18" charset="0"/>
                <a:cs typeface="Times New Roman" pitchFamily="18" charset="0"/>
              </a:rPr>
              <a:t/>
            </a:r>
            <a:br>
              <a:rPr lang="en-US" sz="2400">
                <a:latin typeface="Times New Roman" pitchFamily="18" charset="0"/>
                <a:cs typeface="Times New Roman" pitchFamily="18" charset="0"/>
              </a:rPr>
            </a:br>
            <a:r>
              <a:rPr lang="en-US" sz="2400" smtClean="0">
                <a:latin typeface="Times New Roman" pitchFamily="18" charset="0"/>
                <a:cs typeface="Times New Roman" pitchFamily="18" charset="0"/>
              </a:rPr>
              <a:t> </a:t>
            </a:r>
          </a:p>
          <a:p>
            <a:pPr algn="just"/>
            <a:r>
              <a:rPr lang="en-US" sz="2400" i="1" smtClean="0">
                <a:latin typeface="Times New Roman" pitchFamily="18" charset="0"/>
                <a:cs typeface="Times New Roman" pitchFamily="18" charset="0"/>
              </a:rPr>
              <a:t>Hành vi sai lệch xã hội tiêu cực: </a:t>
            </a:r>
            <a:r>
              <a:rPr lang="en-US" sz="2400">
                <a:latin typeface="Times New Roman" pitchFamily="18" charset="0"/>
                <a:cs typeface="Times New Roman" pitchFamily="18" charset="0"/>
              </a:rPr>
              <a:t>là những hành vi (có thể là cố ý hoặc vô ý) vi phạm, phá vỡ hiệu lực của các chuẩn mực xã hội đã lạc hậu, lỗi thời, không còn phù hợp với thực tế xã hội</a:t>
            </a:r>
            <a:r>
              <a:rPr lang="en-US" sz="2400" smtClean="0">
                <a:latin typeface="Times New Roman" pitchFamily="18" charset="0"/>
                <a:cs typeface="Times New Roman" pitchFamily="18" charset="0"/>
              </a:rPr>
              <a:t>. </a:t>
            </a:r>
            <a:r>
              <a:rPr lang="en-US" sz="2400" b="1" smtClean="0">
                <a:latin typeface="Times New Roman" pitchFamily="18" charset="0"/>
                <a:cs typeface="Times New Roman" pitchFamily="18" charset="0"/>
              </a:rPr>
              <a:t>VD:</a:t>
            </a:r>
            <a:r>
              <a:rPr lang="en-US" sz="2400" smtClean="0">
                <a:latin typeface="Times New Roman" pitchFamily="18" charset="0"/>
                <a:cs typeface="Times New Roman" pitchFamily="18" charset="0"/>
              </a:rPr>
              <a:t> </a:t>
            </a:r>
            <a:endParaRPr lang="en-US" sz="2400" i="1" smtClean="0">
              <a:latin typeface="Times New Roman" pitchFamily="18" charset="0"/>
              <a:cs typeface="Times New Roman" pitchFamily="18" charset="0"/>
            </a:endParaRPr>
          </a:p>
          <a:p>
            <a:pPr algn="just"/>
            <a:endParaRPr lang="en-US" sz="2400" smtClean="0">
              <a:latin typeface="Times New Roman" pitchFamily="18" charset="0"/>
              <a:cs typeface="Times New Roman" pitchFamily="18" charset="0"/>
            </a:endParaRPr>
          </a:p>
          <a:p>
            <a:pPr algn="just"/>
            <a:r>
              <a:rPr lang="en-US" sz="2400" i="1" smtClean="0">
                <a:latin typeface="Times New Roman" pitchFamily="18" charset="0"/>
                <a:cs typeface="Times New Roman" pitchFamily="18" charset="0"/>
              </a:rPr>
              <a:t>Hành vi sai lệch xã hội tích cực: </a:t>
            </a:r>
            <a:r>
              <a:rPr lang="en-US" sz="2400">
                <a:latin typeface="Times New Roman" pitchFamily="18" charset="0"/>
                <a:cs typeface="Times New Roman" pitchFamily="18" charset="0"/>
              </a:rPr>
              <a:t>là những hành vi (cố ý hoặc vô ý) vi phạm, phá vỡ hiệu lực, sự tác động của các chuẩn mực xã hội phù hợp, tiến bộ, đang phổ biến, thịnh hành và được thừa nhận rộng rãi trong xã hội</a:t>
            </a:r>
            <a:r>
              <a:rPr lang="en-US" sz="2400" smtClean="0">
                <a:latin typeface="Times New Roman" pitchFamily="18" charset="0"/>
                <a:cs typeface="Times New Roman" pitchFamily="18" charset="0"/>
              </a:rPr>
              <a:t>. </a:t>
            </a:r>
            <a:r>
              <a:rPr lang="en-US" sz="2400" b="1" smtClean="0">
                <a:latin typeface="Times New Roman" pitchFamily="18" charset="0"/>
                <a:cs typeface="Times New Roman" pitchFamily="18" charset="0"/>
              </a:rPr>
              <a:t>VD:</a:t>
            </a:r>
            <a:endParaRPr lang="en-US" sz="2400" b="1">
              <a:latin typeface="Times New Roman" pitchFamily="18" charset="0"/>
              <a:cs typeface="Times New Roman" pitchFamily="18" charset="0"/>
            </a:endParaRPr>
          </a:p>
        </p:txBody>
      </p:sp>
    </p:spTree>
    <p:extLst>
      <p:ext uri="{BB962C8B-B14F-4D97-AF65-F5344CB8AC3E}">
        <p14:creationId xmlns:p14="http://schemas.microsoft.com/office/powerpoint/2010/main" val="2955774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Effect transition="in" filter="fade">
                                      <p:cBhvr>
                                        <p:cTn id="13" dur="1000"/>
                                        <p:tgtEl>
                                          <p:spTgt spid="8">
                                            <p:txEl>
                                              <p:pRg st="1" end="1"/>
                                            </p:txEl>
                                          </p:spTgt>
                                        </p:tgtEl>
                                      </p:cBhvr>
                                    </p:animEffect>
                                    <p:anim calcmode="lin" valueType="num">
                                      <p:cBhvr>
                                        <p:cTn id="14"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15" dur="1000" fill="hold"/>
                                        <p:tgtEl>
                                          <p:spTgt spid="8">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8">
                                            <p:txEl>
                                              <p:pRg st="3" end="3"/>
                                            </p:txEl>
                                          </p:spTgt>
                                        </p:tgtEl>
                                        <p:attrNameLst>
                                          <p:attrName>style.visibility</p:attrName>
                                        </p:attrNameLst>
                                      </p:cBhvr>
                                      <p:to>
                                        <p:strVal val="visible"/>
                                      </p:to>
                                    </p:set>
                                    <p:animEffect transition="in" filter="fade">
                                      <p:cBhvr>
                                        <p:cTn id="20" dur="1000"/>
                                        <p:tgtEl>
                                          <p:spTgt spid="8">
                                            <p:txEl>
                                              <p:pRg st="3" end="3"/>
                                            </p:txEl>
                                          </p:spTgt>
                                        </p:tgtEl>
                                      </p:cBhvr>
                                    </p:animEffect>
                                    <p:anim calcmode="lin" valueType="num">
                                      <p:cBhvr>
                                        <p:cTn id="21"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22" dur="1000" fill="hold"/>
                                        <p:tgtEl>
                                          <p:spTgt spid="8">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0" y="252248"/>
            <a:ext cx="9144000" cy="738352"/>
            <a:chOff x="0" y="252248"/>
            <a:chExt cx="9144000" cy="738352"/>
          </a:xfrm>
        </p:grpSpPr>
        <p:cxnSp>
          <p:nvCxnSpPr>
            <p:cNvPr id="5" name="Straight Connector 4"/>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6" name="Rectangle 5"/>
            <p:cNvSpPr/>
            <p:nvPr/>
          </p:nvSpPr>
          <p:spPr>
            <a:xfrm>
              <a:off x="228600" y="252248"/>
              <a:ext cx="6317755" cy="523220"/>
            </a:xfrm>
            <a:prstGeom prst="rect">
              <a:avLst/>
            </a:prstGeom>
          </p:spPr>
          <p:txBody>
            <a:bodyPr wrap="none">
              <a:spAutoFit/>
            </a:bodyPr>
            <a:lstStyle/>
            <a:p>
              <a:pPr marL="571500" indent="-571500">
                <a:buFont typeface="+mj-lt"/>
                <a:buAutoNum type="romanUcPeriod"/>
              </a:pPr>
              <a:r>
                <a:rPr lang="en-US" sz="2800" b="1" smtClean="0">
                  <a:solidFill>
                    <a:srgbClr val="FF0000"/>
                  </a:solidFill>
                  <a:latin typeface="Times New Roman" pitchFamily="18" charset="0"/>
                  <a:cs typeface="Times New Roman" pitchFamily="18" charset="0"/>
                </a:rPr>
                <a:t>Khái niệm, phân loại lệch lạc xã hội.</a:t>
              </a:r>
            </a:p>
          </p:txBody>
        </p:sp>
      </p:grpSp>
      <p:sp>
        <p:nvSpPr>
          <p:cNvPr id="7" name="TextBox 6"/>
          <p:cNvSpPr txBox="1"/>
          <p:nvPr/>
        </p:nvSpPr>
        <p:spPr>
          <a:xfrm>
            <a:off x="609600" y="1186190"/>
            <a:ext cx="7924800" cy="523220"/>
          </a:xfrm>
          <a:prstGeom prst="rect">
            <a:avLst/>
          </a:prstGeom>
          <a:noFill/>
        </p:spPr>
        <p:txBody>
          <a:bodyPr wrap="square" rtlCol="0">
            <a:spAutoFit/>
          </a:bodyPr>
          <a:lstStyle/>
          <a:p>
            <a:r>
              <a:rPr lang="en-US" sz="2800" smtClean="0">
                <a:solidFill>
                  <a:srgbClr val="FFC000"/>
                </a:solidFill>
                <a:latin typeface="Times New Roman" pitchFamily="18" charset="0"/>
                <a:cs typeface="Times New Roman" pitchFamily="18" charset="0"/>
              </a:rPr>
              <a:t>2. Phân loại: </a:t>
            </a:r>
            <a:r>
              <a:rPr lang="en-US" sz="2800" smtClean="0">
                <a:latin typeface="Times New Roman" pitchFamily="18" charset="0"/>
                <a:cs typeface="Times New Roman" pitchFamily="18" charset="0"/>
              </a:rPr>
              <a:t>Theo 2 tiêu chí.</a:t>
            </a:r>
            <a:endParaRPr lang="en-US" sz="2800">
              <a:solidFill>
                <a:srgbClr val="FFC000"/>
              </a:solidFill>
              <a:latin typeface="Times New Roman" pitchFamily="18" charset="0"/>
              <a:cs typeface="Times New Roman" pitchFamily="18" charset="0"/>
            </a:endParaRPr>
          </a:p>
        </p:txBody>
      </p:sp>
      <p:sp>
        <p:nvSpPr>
          <p:cNvPr id="8" name="Rectangle 7"/>
          <p:cNvSpPr/>
          <p:nvPr/>
        </p:nvSpPr>
        <p:spPr>
          <a:xfrm>
            <a:off x="76200" y="1709410"/>
            <a:ext cx="8610600" cy="4893647"/>
          </a:xfrm>
          <a:prstGeom prst="rect">
            <a:avLst/>
          </a:prstGeom>
        </p:spPr>
        <p:txBody>
          <a:bodyPr wrap="square">
            <a:spAutoFit/>
          </a:bodyPr>
          <a:lstStyle/>
          <a:p>
            <a:r>
              <a:rPr lang="en-US" sz="2400" b="1">
                <a:latin typeface="Times New Roman" pitchFamily="18" charset="0"/>
                <a:cs typeface="Times New Roman" pitchFamily="18" charset="0"/>
              </a:rPr>
              <a:t>Thứ hai, căn cứ vào thái độ, tâm lí chủ quan của người thực hiện hành vi sai lệch gồm có hành vi sai lệch chủ động và hành vi sai lệch thụ động</a:t>
            </a:r>
            <a:r>
              <a:rPr lang="en-US" sz="2400" b="1" smtClean="0">
                <a:latin typeface="Times New Roman" pitchFamily="18" charset="0"/>
                <a:cs typeface="Times New Roman" pitchFamily="18" charset="0"/>
              </a:rPr>
              <a:t>.</a:t>
            </a:r>
          </a:p>
          <a:p>
            <a:r>
              <a:rPr lang="en-US" sz="2400" smtClean="0">
                <a:latin typeface="Times New Roman" pitchFamily="18" charset="0"/>
                <a:cs typeface="Times New Roman" pitchFamily="18" charset="0"/>
              </a:rPr>
              <a:t>     Hành </a:t>
            </a:r>
            <a:r>
              <a:rPr lang="en-US" sz="2400">
                <a:latin typeface="Times New Roman" pitchFamily="18" charset="0"/>
                <a:cs typeface="Times New Roman" pitchFamily="18" charset="0"/>
              </a:rPr>
              <a:t>vi sai lệch chủ động là hành vi có ý thức, có tính toán, cố ý (trực tiếp hay gián tiếp) vi phạm, phá vỡ hiệu lực của các chuẩn mực xã hội, dù chuẩn mực đó đã lạc hậu, lỗi thời hay còn đang tiến bộ. Họ có thể nhận thức được yêu cầu của cộng đồng nhưng họ cứ hành động theo ý họ mặc dù biết không phù hợp</a:t>
            </a:r>
            <a:r>
              <a:rPr lang="en-US" sz="2400" smtClean="0">
                <a:latin typeface="Times New Roman" pitchFamily="18" charset="0"/>
                <a:cs typeface="Times New Roman" pitchFamily="18" charset="0"/>
              </a:rPr>
              <a:t>. </a:t>
            </a:r>
            <a:r>
              <a:rPr lang="en-US" sz="2400" b="1" smtClean="0">
                <a:latin typeface="Times New Roman" pitchFamily="18" charset="0"/>
                <a:cs typeface="Times New Roman" pitchFamily="18" charset="0"/>
              </a:rPr>
              <a:t>VD:</a:t>
            </a:r>
            <a:r>
              <a:rPr lang="en-US" sz="2400" smtClean="0">
                <a:latin typeface="Times New Roman" pitchFamily="18" charset="0"/>
                <a:cs typeface="Times New Roman" pitchFamily="18" charset="0"/>
              </a:rPr>
              <a:t> </a:t>
            </a:r>
          </a:p>
          <a:p>
            <a:r>
              <a:rPr lang="en-US" sz="2400" smtClean="0">
                <a:latin typeface="Times New Roman" pitchFamily="18" charset="0"/>
                <a:cs typeface="Times New Roman" pitchFamily="18" charset="0"/>
              </a:rPr>
              <a:t>     Hành </a:t>
            </a:r>
            <a:r>
              <a:rPr lang="en-US" sz="2400">
                <a:latin typeface="Times New Roman" pitchFamily="18" charset="0"/>
                <a:cs typeface="Times New Roman" pitchFamily="18" charset="0"/>
              </a:rPr>
              <a:t>vi sai lệch thụ động là hành vi vô tình, vô ý, không mong muốn vi phạm, phá vỡ tính ổn định, sự tác động của các chuẩn mực xã hội. Đặc trưng của loại hành vi sai lệch này là người sai lệch không biết hành vi của mình là sai lệch, nguyên nhân là do họ không nắm vững chuẩn mực hoặc do hiểu sai các chuẩn mực</a:t>
            </a:r>
            <a:r>
              <a:rPr lang="en-US" sz="2400" smtClean="0">
                <a:latin typeface="Times New Roman" pitchFamily="18" charset="0"/>
                <a:cs typeface="Times New Roman" pitchFamily="18" charset="0"/>
              </a:rPr>
              <a:t>. </a:t>
            </a:r>
            <a:r>
              <a:rPr lang="en-US" sz="2400" b="1" smtClean="0">
                <a:latin typeface="Times New Roman" pitchFamily="18" charset="0"/>
                <a:cs typeface="Times New Roman" pitchFamily="18" charset="0"/>
              </a:rPr>
              <a:t>VD:</a:t>
            </a:r>
            <a:endParaRPr lang="en-US" sz="2400" b="1">
              <a:latin typeface="Times New Roman" pitchFamily="18" charset="0"/>
              <a:cs typeface="Times New Roman" pitchFamily="18" charset="0"/>
            </a:endParaRPr>
          </a:p>
        </p:txBody>
      </p:sp>
    </p:spTree>
    <p:extLst>
      <p:ext uri="{BB962C8B-B14F-4D97-AF65-F5344CB8AC3E}">
        <p14:creationId xmlns:p14="http://schemas.microsoft.com/office/powerpoint/2010/main" val="31305552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Effect transition="in" filter="fade">
                                      <p:cBhvr>
                                        <p:cTn id="19" dur="1000"/>
                                        <p:tgtEl>
                                          <p:spTgt spid="8">
                                            <p:txEl>
                                              <p:pRg st="2" end="2"/>
                                            </p:txEl>
                                          </p:spTgt>
                                        </p:tgtEl>
                                      </p:cBhvr>
                                    </p:animEffect>
                                    <p:anim calcmode="lin" valueType="num">
                                      <p:cBhvr>
                                        <p:cTn id="20"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8">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09902" y="1905000"/>
            <a:ext cx="8124497" cy="4893647"/>
          </a:xfrm>
          <a:prstGeom prst="rect">
            <a:avLst/>
          </a:prstGeom>
        </p:spPr>
        <p:txBody>
          <a:bodyPr wrap="square">
            <a:spAutoFit/>
          </a:bodyPr>
          <a:lstStyle/>
          <a:p>
            <a:r>
              <a:rPr lang="en-US" sz="2400" b="1">
                <a:latin typeface="Times New Roman" pitchFamily="18" charset="0"/>
                <a:cs typeface="Times New Roman" pitchFamily="18" charset="0"/>
              </a:rPr>
              <a:t>Thứ ba, nếu căn cứ và xem xét đồng thời cả hai tiêu chí phân loại nêu trên thì có thêm bốn loại hành vi, đó là</a:t>
            </a:r>
            <a:r>
              <a:rPr lang="en-US" sz="2400" b="1" smtClean="0">
                <a:latin typeface="Times New Roman" pitchFamily="18" charset="0"/>
                <a:cs typeface="Times New Roman" pitchFamily="18" charset="0"/>
              </a:rPr>
              <a:t>:</a:t>
            </a:r>
          </a:p>
          <a:p>
            <a:r>
              <a:rPr lang="en-US" sz="2400">
                <a:latin typeface="Times New Roman" pitchFamily="18" charset="0"/>
                <a:cs typeface="Times New Roman" pitchFamily="18" charset="0"/>
              </a:rPr>
              <a:t/>
            </a:r>
            <a:br>
              <a:rPr lang="en-US" sz="2400">
                <a:latin typeface="Times New Roman" pitchFamily="18" charset="0"/>
                <a:cs typeface="Times New Roman" pitchFamily="18" charset="0"/>
              </a:rPr>
            </a:br>
            <a:r>
              <a:rPr lang="en-US" sz="2400">
                <a:latin typeface="Times New Roman" pitchFamily="18" charset="0"/>
                <a:cs typeface="Times New Roman" pitchFamily="18" charset="0"/>
              </a:rPr>
              <a:t>- Hành vi sai lệch chủ động – tích cực là hành vi cố ý vi phạm, phá vỡ sự tác động của các chuẩn mực xã hội đã lạc hậu, lỗi thời, không còn phù hợp với yêu cầu của đời sống xã hội hiện tại</a:t>
            </a:r>
            <a:r>
              <a:rPr lang="en-US" sz="2400" smtClean="0">
                <a:latin typeface="Times New Roman" pitchFamily="18" charset="0"/>
                <a:cs typeface="Times New Roman" pitchFamily="18" charset="0"/>
              </a:rPr>
              <a:t>. </a:t>
            </a:r>
            <a:r>
              <a:rPr lang="en-US" sz="2400" b="1" smtClean="0">
                <a:latin typeface="Times New Roman" pitchFamily="18" charset="0"/>
                <a:cs typeface="Times New Roman" pitchFamily="18" charset="0"/>
              </a:rPr>
              <a:t>VD:</a:t>
            </a:r>
          </a:p>
          <a:p>
            <a:r>
              <a:rPr lang="en-US" sz="2400">
                <a:latin typeface="Times New Roman" pitchFamily="18" charset="0"/>
                <a:cs typeface="Times New Roman" pitchFamily="18" charset="0"/>
              </a:rPr>
              <a:t/>
            </a:r>
            <a:br>
              <a:rPr lang="en-US" sz="2400">
                <a:latin typeface="Times New Roman" pitchFamily="18" charset="0"/>
                <a:cs typeface="Times New Roman" pitchFamily="18" charset="0"/>
              </a:rPr>
            </a:br>
            <a:r>
              <a:rPr lang="en-US" sz="2400">
                <a:latin typeface="Times New Roman" pitchFamily="18" charset="0"/>
                <a:cs typeface="Times New Roman" pitchFamily="18" charset="0"/>
              </a:rPr>
              <a:t>- Hành vi sai lệch chủ động – tiêu cực là hành vi cố ý vi phạm, phá vỡ hiệu lực của các chuẩn mực xã hội mang tính chất tiến bộ, phù hợp, đang phổ biến, thịnh hành và được nhà nước, xã hội thừa nhận rộng rãi</a:t>
            </a:r>
            <a:r>
              <a:rPr lang="en-US" sz="2400" smtClean="0">
                <a:latin typeface="Times New Roman" pitchFamily="18" charset="0"/>
                <a:cs typeface="Times New Roman" pitchFamily="18" charset="0"/>
              </a:rPr>
              <a:t>. </a:t>
            </a:r>
            <a:r>
              <a:rPr lang="en-US" sz="2400" b="1" smtClean="0">
                <a:latin typeface="Times New Roman" pitchFamily="18" charset="0"/>
                <a:cs typeface="Times New Roman" pitchFamily="18" charset="0"/>
              </a:rPr>
              <a:t>VD:</a:t>
            </a:r>
            <a:r>
              <a:rPr lang="en-US" sz="2400">
                <a:latin typeface="Times New Roman" pitchFamily="18" charset="0"/>
                <a:cs typeface="Times New Roman" pitchFamily="18" charset="0"/>
              </a:rPr>
              <a:t/>
            </a:r>
            <a:br>
              <a:rPr lang="en-US" sz="2400">
                <a:latin typeface="Times New Roman" pitchFamily="18" charset="0"/>
                <a:cs typeface="Times New Roman" pitchFamily="18" charset="0"/>
              </a:rPr>
            </a:br>
            <a:endParaRPr lang="en-US" sz="2400">
              <a:latin typeface="Times New Roman" pitchFamily="18" charset="0"/>
              <a:cs typeface="Times New Roman" pitchFamily="18" charset="0"/>
            </a:endParaRPr>
          </a:p>
        </p:txBody>
      </p:sp>
      <p:grpSp>
        <p:nvGrpSpPr>
          <p:cNvPr id="5" name="Group 4"/>
          <p:cNvGrpSpPr/>
          <p:nvPr/>
        </p:nvGrpSpPr>
        <p:grpSpPr>
          <a:xfrm>
            <a:off x="0" y="252248"/>
            <a:ext cx="9144000" cy="738352"/>
            <a:chOff x="0" y="252248"/>
            <a:chExt cx="9144000" cy="738352"/>
          </a:xfrm>
        </p:grpSpPr>
        <p:cxnSp>
          <p:nvCxnSpPr>
            <p:cNvPr id="6" name="Straight Connector 5"/>
            <p:cNvCxnSpPr/>
            <p:nvPr/>
          </p:nvCxnSpPr>
          <p:spPr>
            <a:xfrm>
              <a:off x="0" y="990600"/>
              <a:ext cx="9144000" cy="0"/>
            </a:xfrm>
            <a:prstGeom prst="line">
              <a:avLst/>
            </a:prstGeom>
            <a:ln w="57150">
              <a:solidFill>
                <a:schemeClr val="accent5">
                  <a:lumMod val="75000"/>
                </a:schemeClr>
              </a:solidFill>
            </a:ln>
          </p:spPr>
          <p:style>
            <a:lnRef idx="3">
              <a:schemeClr val="accent6"/>
            </a:lnRef>
            <a:fillRef idx="0">
              <a:schemeClr val="accent6"/>
            </a:fillRef>
            <a:effectRef idx="2">
              <a:schemeClr val="accent6"/>
            </a:effectRef>
            <a:fontRef idx="minor">
              <a:schemeClr val="tx1"/>
            </a:fontRef>
          </p:style>
        </p:cxnSp>
        <p:sp>
          <p:nvSpPr>
            <p:cNvPr id="7" name="Rectangle 6"/>
            <p:cNvSpPr/>
            <p:nvPr/>
          </p:nvSpPr>
          <p:spPr>
            <a:xfrm>
              <a:off x="228600" y="252248"/>
              <a:ext cx="6317755" cy="523220"/>
            </a:xfrm>
            <a:prstGeom prst="rect">
              <a:avLst/>
            </a:prstGeom>
          </p:spPr>
          <p:txBody>
            <a:bodyPr wrap="none">
              <a:spAutoFit/>
            </a:bodyPr>
            <a:lstStyle/>
            <a:p>
              <a:pPr marL="571500" indent="-571500">
                <a:buFont typeface="+mj-lt"/>
                <a:buAutoNum type="romanUcPeriod"/>
              </a:pPr>
              <a:r>
                <a:rPr lang="en-US" sz="2800" b="1" smtClean="0">
                  <a:solidFill>
                    <a:srgbClr val="FF0000"/>
                  </a:solidFill>
                  <a:latin typeface="Times New Roman" pitchFamily="18" charset="0"/>
                  <a:cs typeface="Times New Roman" pitchFamily="18" charset="0"/>
                </a:rPr>
                <a:t>Khái niệm, phân loại lệch lạc xã hội.</a:t>
              </a:r>
            </a:p>
          </p:txBody>
        </p:sp>
      </p:grpSp>
      <p:sp>
        <p:nvSpPr>
          <p:cNvPr id="8" name="TextBox 7"/>
          <p:cNvSpPr txBox="1"/>
          <p:nvPr/>
        </p:nvSpPr>
        <p:spPr>
          <a:xfrm>
            <a:off x="609600" y="1186190"/>
            <a:ext cx="7924800" cy="523220"/>
          </a:xfrm>
          <a:prstGeom prst="rect">
            <a:avLst/>
          </a:prstGeom>
          <a:noFill/>
        </p:spPr>
        <p:txBody>
          <a:bodyPr wrap="square" rtlCol="0">
            <a:spAutoFit/>
          </a:bodyPr>
          <a:lstStyle/>
          <a:p>
            <a:r>
              <a:rPr lang="en-US" sz="2800" smtClean="0">
                <a:solidFill>
                  <a:srgbClr val="FFC000"/>
                </a:solidFill>
                <a:latin typeface="Times New Roman" pitchFamily="18" charset="0"/>
                <a:cs typeface="Times New Roman" pitchFamily="18" charset="0"/>
              </a:rPr>
              <a:t>2. Phân loại: </a:t>
            </a:r>
            <a:r>
              <a:rPr lang="en-US" sz="2800" smtClean="0">
                <a:latin typeface="Times New Roman" pitchFamily="18" charset="0"/>
                <a:cs typeface="Times New Roman" pitchFamily="18" charset="0"/>
              </a:rPr>
              <a:t>Theo 2 tiêu chí.</a:t>
            </a:r>
            <a:endParaRPr lang="en-US" sz="2800">
              <a:solidFill>
                <a:srgbClr val="FFC000"/>
              </a:solidFill>
              <a:latin typeface="Times New Roman" pitchFamily="18" charset="0"/>
              <a:cs typeface="Times New Roman" pitchFamily="18" charset="0"/>
            </a:endParaRPr>
          </a:p>
        </p:txBody>
      </p:sp>
    </p:spTree>
    <p:extLst>
      <p:ext uri="{BB962C8B-B14F-4D97-AF65-F5344CB8AC3E}">
        <p14:creationId xmlns:p14="http://schemas.microsoft.com/office/powerpoint/2010/main" val="701589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343</TotalTime>
  <Words>3739</Words>
  <Application>Microsoft Office PowerPoint</Application>
  <PresentationFormat>On-screen Show (4:3)</PresentationFormat>
  <Paragraphs>222</Paragraphs>
  <Slides>41</Slides>
  <Notes>1</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Flow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Laptop Thanh Dat</dc:creator>
  <cp:lastModifiedBy>Laptop Thanh Dat</cp:lastModifiedBy>
  <cp:revision>40</cp:revision>
  <dcterms:created xsi:type="dcterms:W3CDTF">2014-03-26T07:14:48Z</dcterms:created>
  <dcterms:modified xsi:type="dcterms:W3CDTF">2014-04-08T00:12:59Z</dcterms:modified>
</cp:coreProperties>
</file>