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4"/>
  </p:notesMasterIdLst>
  <p:sldIdLst>
    <p:sldId id="257" r:id="rId2"/>
    <p:sldId id="258" r:id="rId3"/>
    <p:sldId id="259" r:id="rId4"/>
    <p:sldId id="260" r:id="rId5"/>
    <p:sldId id="336" r:id="rId6"/>
    <p:sldId id="337" r:id="rId7"/>
    <p:sldId id="338" r:id="rId8"/>
    <p:sldId id="339" r:id="rId9"/>
    <p:sldId id="340" r:id="rId10"/>
    <p:sldId id="341" r:id="rId11"/>
    <p:sldId id="342"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361" r:id="rId25"/>
    <p:sldId id="273" r:id="rId26"/>
    <p:sldId id="274" r:id="rId27"/>
    <p:sldId id="275" r:id="rId28"/>
    <p:sldId id="276" r:id="rId29"/>
    <p:sldId id="277" r:id="rId30"/>
    <p:sldId id="278"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43" r:id="rId63"/>
    <p:sldId id="344" r:id="rId64"/>
    <p:sldId id="345" r:id="rId65"/>
    <p:sldId id="346" r:id="rId66"/>
    <p:sldId id="347" r:id="rId67"/>
    <p:sldId id="348" r:id="rId68"/>
    <p:sldId id="349" r:id="rId69"/>
    <p:sldId id="350" r:id="rId70"/>
    <p:sldId id="351" r:id="rId71"/>
    <p:sldId id="352" r:id="rId72"/>
    <p:sldId id="353" r:id="rId73"/>
    <p:sldId id="354" r:id="rId74"/>
    <p:sldId id="355" r:id="rId75"/>
    <p:sldId id="358" r:id="rId76"/>
    <p:sldId id="356" r:id="rId77"/>
    <p:sldId id="357" r:id="rId78"/>
    <p:sldId id="311" r:id="rId79"/>
    <p:sldId id="312" r:id="rId80"/>
    <p:sldId id="313" r:id="rId81"/>
    <p:sldId id="314" r:id="rId82"/>
    <p:sldId id="315" r:id="rId83"/>
    <p:sldId id="316" r:id="rId84"/>
    <p:sldId id="317" r:id="rId85"/>
    <p:sldId id="318" r:id="rId86"/>
    <p:sldId id="319" r:id="rId87"/>
    <p:sldId id="320" r:id="rId88"/>
    <p:sldId id="321" r:id="rId89"/>
    <p:sldId id="322" r:id="rId90"/>
    <p:sldId id="323" r:id="rId91"/>
    <p:sldId id="324" r:id="rId92"/>
    <p:sldId id="325" r:id="rId93"/>
    <p:sldId id="326" r:id="rId94"/>
    <p:sldId id="327" r:id="rId95"/>
    <p:sldId id="328" r:id="rId96"/>
    <p:sldId id="329" r:id="rId97"/>
    <p:sldId id="330" r:id="rId98"/>
    <p:sldId id="331" r:id="rId99"/>
    <p:sldId id="332" r:id="rId100"/>
    <p:sldId id="333" r:id="rId101"/>
    <p:sldId id="334" r:id="rId102"/>
    <p:sldId id="335" r:id="rId10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2892"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410526-3CEF-4EF1-B5C3-1DC8B1AC08C5}"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US"/>
        </a:p>
      </dgm:t>
    </dgm:pt>
    <dgm:pt modelId="{F20D8B8D-F9F7-470B-8823-406DB5C64637}">
      <dgm:prSet phldrT="[Text]" custT="1"/>
      <dgm:spPr/>
      <dgm:t>
        <a:bodyPr/>
        <a:lstStyle/>
        <a:p>
          <a:r>
            <a:rPr lang="en-US" sz="2400" smtClean="0"/>
            <a:t>Chọn lựa vấn đề</a:t>
          </a:r>
          <a:endParaRPr lang="en-US" sz="2400"/>
        </a:p>
      </dgm:t>
    </dgm:pt>
    <dgm:pt modelId="{054EC1F2-A4F1-44F3-867E-78D2988561FC}" type="parTrans" cxnId="{4861A948-7319-4AEA-BFAF-BDC0911C8689}">
      <dgm:prSet/>
      <dgm:spPr/>
      <dgm:t>
        <a:bodyPr/>
        <a:lstStyle/>
        <a:p>
          <a:endParaRPr lang="en-US"/>
        </a:p>
      </dgm:t>
    </dgm:pt>
    <dgm:pt modelId="{1BCCF4B9-857E-40E0-A8BA-F216117877ED}" type="sibTrans" cxnId="{4861A948-7319-4AEA-BFAF-BDC0911C8689}">
      <dgm:prSet/>
      <dgm:spPr/>
      <dgm:t>
        <a:bodyPr/>
        <a:lstStyle/>
        <a:p>
          <a:endParaRPr lang="en-US"/>
        </a:p>
      </dgm:t>
    </dgm:pt>
    <dgm:pt modelId="{5F59B185-7AAB-4356-93FC-76813E09108A}">
      <dgm:prSet phldrT="[Text]" custT="1"/>
      <dgm:spPr/>
      <dgm:t>
        <a:bodyPr/>
        <a:lstStyle/>
        <a:p>
          <a:r>
            <a:rPr lang="en-US" sz="2400" smtClean="0"/>
            <a:t>Xây dựng các giả thuyết</a:t>
          </a:r>
          <a:endParaRPr lang="en-US" sz="2400"/>
        </a:p>
      </dgm:t>
    </dgm:pt>
    <dgm:pt modelId="{85A4B79F-EBBC-4E30-938E-A288FCC3B5A9}" type="parTrans" cxnId="{DB64A766-7D80-4779-A714-21DDA2B17380}">
      <dgm:prSet/>
      <dgm:spPr/>
      <dgm:t>
        <a:bodyPr/>
        <a:lstStyle/>
        <a:p>
          <a:endParaRPr lang="en-US"/>
        </a:p>
      </dgm:t>
    </dgm:pt>
    <dgm:pt modelId="{FCACB0ED-D3E9-459B-BB6B-70DCF2BDFAA1}" type="sibTrans" cxnId="{DB64A766-7D80-4779-A714-21DDA2B17380}">
      <dgm:prSet/>
      <dgm:spPr/>
      <dgm:t>
        <a:bodyPr/>
        <a:lstStyle/>
        <a:p>
          <a:endParaRPr lang="en-US"/>
        </a:p>
      </dgm:t>
    </dgm:pt>
    <dgm:pt modelId="{F0BA0C5E-5B98-4100-9151-7356D0071162}">
      <dgm:prSet phldrT="[Text]" custT="1"/>
      <dgm:spPr/>
      <dgm:t>
        <a:bodyPr/>
        <a:lstStyle/>
        <a:p>
          <a:r>
            <a:rPr lang="en-US" sz="2400" smtClean="0"/>
            <a:t>Phát triển thiết kế nghiên cứu</a:t>
          </a:r>
          <a:endParaRPr lang="en-US" sz="2400"/>
        </a:p>
      </dgm:t>
    </dgm:pt>
    <dgm:pt modelId="{9AA3D2F8-A833-47F1-B8E6-E172FCF908D5}" type="parTrans" cxnId="{904237E5-ABE3-4C5D-8DC8-A9AD39E0413A}">
      <dgm:prSet/>
      <dgm:spPr/>
      <dgm:t>
        <a:bodyPr/>
        <a:lstStyle/>
        <a:p>
          <a:endParaRPr lang="en-US"/>
        </a:p>
      </dgm:t>
    </dgm:pt>
    <dgm:pt modelId="{67F8BB98-F210-4595-B6BD-B97595F47438}" type="sibTrans" cxnId="{904237E5-ABE3-4C5D-8DC8-A9AD39E0413A}">
      <dgm:prSet/>
      <dgm:spPr/>
      <dgm:t>
        <a:bodyPr/>
        <a:lstStyle/>
        <a:p>
          <a:endParaRPr lang="en-US"/>
        </a:p>
      </dgm:t>
    </dgm:pt>
    <dgm:pt modelId="{F4BA9326-5BD5-4965-A97B-7D7363B0D66C}">
      <dgm:prSet phldrT="[Text]" custT="1"/>
      <dgm:spPr/>
      <dgm:t>
        <a:bodyPr/>
        <a:lstStyle/>
        <a:p>
          <a:r>
            <a:rPr lang="en-US" sz="2400" smtClean="0"/>
            <a:t>Thu nhập dữ liệu </a:t>
          </a:r>
          <a:endParaRPr lang="en-US" sz="2400"/>
        </a:p>
      </dgm:t>
    </dgm:pt>
    <dgm:pt modelId="{93A35459-162E-40B4-B5FA-62A9F9E74955}" type="parTrans" cxnId="{F3328359-0B09-4726-BCC3-99D34612EFDE}">
      <dgm:prSet/>
      <dgm:spPr/>
      <dgm:t>
        <a:bodyPr/>
        <a:lstStyle/>
        <a:p>
          <a:endParaRPr lang="en-US"/>
        </a:p>
      </dgm:t>
    </dgm:pt>
    <dgm:pt modelId="{DFE49642-301E-42E3-B174-8DD3EEBAC1DC}" type="sibTrans" cxnId="{F3328359-0B09-4726-BCC3-99D34612EFDE}">
      <dgm:prSet/>
      <dgm:spPr/>
      <dgm:t>
        <a:bodyPr/>
        <a:lstStyle/>
        <a:p>
          <a:endParaRPr lang="en-US"/>
        </a:p>
      </dgm:t>
    </dgm:pt>
    <dgm:pt modelId="{3B0708AB-8A9D-4EDE-AE86-274520C4F6C9}">
      <dgm:prSet phldrT="[Text]" custT="1"/>
      <dgm:spPr/>
      <dgm:t>
        <a:bodyPr/>
        <a:lstStyle/>
        <a:p>
          <a:r>
            <a:rPr lang="en-US" sz="2400" smtClean="0"/>
            <a:t>Phân tích dữ liệu</a:t>
          </a:r>
          <a:endParaRPr lang="en-US" sz="2400"/>
        </a:p>
      </dgm:t>
    </dgm:pt>
    <dgm:pt modelId="{FB47F5F7-D014-49AD-BEAA-94D20E2E748F}" type="parTrans" cxnId="{C574BFF3-CC6C-446D-847E-397FCAF5F70C}">
      <dgm:prSet/>
      <dgm:spPr/>
      <dgm:t>
        <a:bodyPr/>
        <a:lstStyle/>
        <a:p>
          <a:endParaRPr lang="en-US"/>
        </a:p>
      </dgm:t>
    </dgm:pt>
    <dgm:pt modelId="{10DD4786-554B-44C5-8A66-477EB47D786C}" type="sibTrans" cxnId="{C574BFF3-CC6C-446D-847E-397FCAF5F70C}">
      <dgm:prSet/>
      <dgm:spPr/>
      <dgm:t>
        <a:bodyPr/>
        <a:lstStyle/>
        <a:p>
          <a:endParaRPr lang="en-US"/>
        </a:p>
      </dgm:t>
    </dgm:pt>
    <dgm:pt modelId="{BF2973F8-39A2-4AE2-A019-24E80BC34C27}">
      <dgm:prSet phldrT="[Text]" custT="1"/>
      <dgm:spPr/>
      <dgm:t>
        <a:bodyPr/>
        <a:lstStyle/>
        <a:p>
          <a:r>
            <a:rPr lang="en-US" sz="2400" smtClean="0"/>
            <a:t>Kết luận</a:t>
          </a:r>
          <a:endParaRPr lang="en-US" sz="2400"/>
        </a:p>
      </dgm:t>
    </dgm:pt>
    <dgm:pt modelId="{12DBEF70-31CC-415E-8DD1-2424B98FAF1D}" type="parTrans" cxnId="{108BFA37-B45E-4EF8-B2E8-686AB2C1C5EB}">
      <dgm:prSet/>
      <dgm:spPr/>
      <dgm:t>
        <a:bodyPr/>
        <a:lstStyle/>
        <a:p>
          <a:endParaRPr lang="en-US"/>
        </a:p>
      </dgm:t>
    </dgm:pt>
    <dgm:pt modelId="{D5101D94-3458-4474-AF20-6B26AB6722E0}" type="sibTrans" cxnId="{108BFA37-B45E-4EF8-B2E8-686AB2C1C5EB}">
      <dgm:prSet/>
      <dgm:spPr/>
      <dgm:t>
        <a:bodyPr/>
        <a:lstStyle/>
        <a:p>
          <a:endParaRPr lang="en-US"/>
        </a:p>
      </dgm:t>
    </dgm:pt>
    <dgm:pt modelId="{C6C98E9D-72F0-4A2F-900B-49303C00B612}" type="pres">
      <dgm:prSet presAssocID="{06410526-3CEF-4EF1-B5C3-1DC8B1AC08C5}" presName="diagram" presStyleCnt="0">
        <dgm:presLayoutVars>
          <dgm:dir/>
          <dgm:resizeHandles val="exact"/>
        </dgm:presLayoutVars>
      </dgm:prSet>
      <dgm:spPr/>
      <dgm:t>
        <a:bodyPr/>
        <a:lstStyle/>
        <a:p>
          <a:endParaRPr lang="en-US"/>
        </a:p>
      </dgm:t>
    </dgm:pt>
    <dgm:pt modelId="{0F6A4697-8553-43B4-9B3B-A6A68812AD07}" type="pres">
      <dgm:prSet presAssocID="{F20D8B8D-F9F7-470B-8823-406DB5C64637}" presName="node" presStyleLbl="node1" presStyleIdx="0" presStyleCnt="6">
        <dgm:presLayoutVars>
          <dgm:bulletEnabled val="1"/>
        </dgm:presLayoutVars>
      </dgm:prSet>
      <dgm:spPr>
        <a:prstGeom prst="rect">
          <a:avLst/>
        </a:prstGeom>
      </dgm:spPr>
      <dgm:t>
        <a:bodyPr/>
        <a:lstStyle/>
        <a:p>
          <a:endParaRPr lang="en-US"/>
        </a:p>
      </dgm:t>
    </dgm:pt>
    <dgm:pt modelId="{9C08E658-B3DF-458C-9F45-9BDDAED94EF3}" type="pres">
      <dgm:prSet presAssocID="{1BCCF4B9-857E-40E0-A8BA-F216117877ED}" presName="sibTrans" presStyleLbl="sibTrans2D1" presStyleIdx="0" presStyleCnt="5"/>
      <dgm:spPr/>
      <dgm:t>
        <a:bodyPr/>
        <a:lstStyle/>
        <a:p>
          <a:endParaRPr lang="en-US"/>
        </a:p>
      </dgm:t>
    </dgm:pt>
    <dgm:pt modelId="{256B0D4C-AA11-4CBC-9D77-335BBF1409D4}" type="pres">
      <dgm:prSet presAssocID="{1BCCF4B9-857E-40E0-A8BA-F216117877ED}" presName="connectorText" presStyleLbl="sibTrans2D1" presStyleIdx="0" presStyleCnt="5"/>
      <dgm:spPr/>
      <dgm:t>
        <a:bodyPr/>
        <a:lstStyle/>
        <a:p>
          <a:endParaRPr lang="en-US"/>
        </a:p>
      </dgm:t>
    </dgm:pt>
    <dgm:pt modelId="{EA552709-7C09-4E6B-AF0D-9161A573FCFB}" type="pres">
      <dgm:prSet presAssocID="{5F59B185-7AAB-4356-93FC-76813E09108A}" presName="node" presStyleLbl="node1" presStyleIdx="1" presStyleCnt="6">
        <dgm:presLayoutVars>
          <dgm:bulletEnabled val="1"/>
        </dgm:presLayoutVars>
      </dgm:prSet>
      <dgm:spPr>
        <a:prstGeom prst="rect">
          <a:avLst/>
        </a:prstGeom>
      </dgm:spPr>
      <dgm:t>
        <a:bodyPr/>
        <a:lstStyle/>
        <a:p>
          <a:endParaRPr lang="en-US"/>
        </a:p>
      </dgm:t>
    </dgm:pt>
    <dgm:pt modelId="{D4AF2175-2D2A-46A5-9D71-3C1A98C765A3}" type="pres">
      <dgm:prSet presAssocID="{FCACB0ED-D3E9-459B-BB6B-70DCF2BDFAA1}" presName="sibTrans" presStyleLbl="sibTrans2D1" presStyleIdx="1" presStyleCnt="5"/>
      <dgm:spPr/>
      <dgm:t>
        <a:bodyPr/>
        <a:lstStyle/>
        <a:p>
          <a:endParaRPr lang="en-US"/>
        </a:p>
      </dgm:t>
    </dgm:pt>
    <dgm:pt modelId="{E7895783-18C4-40B4-95B1-488C93B0596D}" type="pres">
      <dgm:prSet presAssocID="{FCACB0ED-D3E9-459B-BB6B-70DCF2BDFAA1}" presName="connectorText" presStyleLbl="sibTrans2D1" presStyleIdx="1" presStyleCnt="5"/>
      <dgm:spPr/>
      <dgm:t>
        <a:bodyPr/>
        <a:lstStyle/>
        <a:p>
          <a:endParaRPr lang="en-US"/>
        </a:p>
      </dgm:t>
    </dgm:pt>
    <dgm:pt modelId="{462DDEB9-FAE2-46F4-B422-37B41486B60E}" type="pres">
      <dgm:prSet presAssocID="{F0BA0C5E-5B98-4100-9151-7356D0071162}" presName="node" presStyleLbl="node1" presStyleIdx="2" presStyleCnt="6">
        <dgm:presLayoutVars>
          <dgm:bulletEnabled val="1"/>
        </dgm:presLayoutVars>
      </dgm:prSet>
      <dgm:spPr>
        <a:prstGeom prst="rect">
          <a:avLst/>
        </a:prstGeom>
      </dgm:spPr>
      <dgm:t>
        <a:bodyPr/>
        <a:lstStyle/>
        <a:p>
          <a:endParaRPr lang="en-US"/>
        </a:p>
      </dgm:t>
    </dgm:pt>
    <dgm:pt modelId="{D6D836CA-579C-498F-8149-72F93E1D608E}" type="pres">
      <dgm:prSet presAssocID="{67F8BB98-F210-4595-B6BD-B97595F47438}" presName="sibTrans" presStyleLbl="sibTrans2D1" presStyleIdx="2" presStyleCnt="5"/>
      <dgm:spPr/>
      <dgm:t>
        <a:bodyPr/>
        <a:lstStyle/>
        <a:p>
          <a:endParaRPr lang="en-US"/>
        </a:p>
      </dgm:t>
    </dgm:pt>
    <dgm:pt modelId="{B6E520A6-89E1-46A3-8948-BB5E5E4053EF}" type="pres">
      <dgm:prSet presAssocID="{67F8BB98-F210-4595-B6BD-B97595F47438}" presName="connectorText" presStyleLbl="sibTrans2D1" presStyleIdx="2" presStyleCnt="5"/>
      <dgm:spPr/>
      <dgm:t>
        <a:bodyPr/>
        <a:lstStyle/>
        <a:p>
          <a:endParaRPr lang="en-US"/>
        </a:p>
      </dgm:t>
    </dgm:pt>
    <dgm:pt modelId="{3E01BF60-BABF-4ADB-890C-8913FEBAA7A8}" type="pres">
      <dgm:prSet presAssocID="{F4BA9326-5BD5-4965-A97B-7D7363B0D66C}" presName="node" presStyleLbl="node1" presStyleIdx="3" presStyleCnt="6">
        <dgm:presLayoutVars>
          <dgm:bulletEnabled val="1"/>
        </dgm:presLayoutVars>
      </dgm:prSet>
      <dgm:spPr>
        <a:prstGeom prst="rect">
          <a:avLst/>
        </a:prstGeom>
      </dgm:spPr>
      <dgm:t>
        <a:bodyPr/>
        <a:lstStyle/>
        <a:p>
          <a:endParaRPr lang="en-US"/>
        </a:p>
      </dgm:t>
    </dgm:pt>
    <dgm:pt modelId="{B132FAF5-E91F-4E69-9353-5BC3166178B3}" type="pres">
      <dgm:prSet presAssocID="{DFE49642-301E-42E3-B174-8DD3EEBAC1DC}" presName="sibTrans" presStyleLbl="sibTrans2D1" presStyleIdx="3" presStyleCnt="5" custAng="0"/>
      <dgm:spPr/>
      <dgm:t>
        <a:bodyPr/>
        <a:lstStyle/>
        <a:p>
          <a:endParaRPr lang="en-US"/>
        </a:p>
      </dgm:t>
    </dgm:pt>
    <dgm:pt modelId="{9A69D79C-40CF-4AB7-9350-DD456AF21574}" type="pres">
      <dgm:prSet presAssocID="{DFE49642-301E-42E3-B174-8DD3EEBAC1DC}" presName="connectorText" presStyleLbl="sibTrans2D1" presStyleIdx="3" presStyleCnt="5"/>
      <dgm:spPr/>
      <dgm:t>
        <a:bodyPr/>
        <a:lstStyle/>
        <a:p>
          <a:endParaRPr lang="en-US"/>
        </a:p>
      </dgm:t>
    </dgm:pt>
    <dgm:pt modelId="{30E0D4E3-67E9-47CA-878D-C27E38990427}" type="pres">
      <dgm:prSet presAssocID="{3B0708AB-8A9D-4EDE-AE86-274520C4F6C9}" presName="node" presStyleLbl="node1" presStyleIdx="4" presStyleCnt="6">
        <dgm:presLayoutVars>
          <dgm:bulletEnabled val="1"/>
        </dgm:presLayoutVars>
      </dgm:prSet>
      <dgm:spPr>
        <a:prstGeom prst="rect">
          <a:avLst/>
        </a:prstGeom>
      </dgm:spPr>
      <dgm:t>
        <a:bodyPr/>
        <a:lstStyle/>
        <a:p>
          <a:endParaRPr lang="en-US"/>
        </a:p>
      </dgm:t>
    </dgm:pt>
    <dgm:pt modelId="{792E77F5-7F8D-444C-BB1D-000D708D4CD4}" type="pres">
      <dgm:prSet presAssocID="{10DD4786-554B-44C5-8A66-477EB47D786C}" presName="sibTrans" presStyleLbl="sibTrans2D1" presStyleIdx="4" presStyleCnt="5" custAng="0"/>
      <dgm:spPr/>
      <dgm:t>
        <a:bodyPr/>
        <a:lstStyle/>
        <a:p>
          <a:endParaRPr lang="en-US"/>
        </a:p>
      </dgm:t>
    </dgm:pt>
    <dgm:pt modelId="{B4251BB7-3E42-488E-9D22-E84DD52DCD8D}" type="pres">
      <dgm:prSet presAssocID="{10DD4786-554B-44C5-8A66-477EB47D786C}" presName="connectorText" presStyleLbl="sibTrans2D1" presStyleIdx="4" presStyleCnt="5"/>
      <dgm:spPr/>
      <dgm:t>
        <a:bodyPr/>
        <a:lstStyle/>
        <a:p>
          <a:endParaRPr lang="en-US"/>
        </a:p>
      </dgm:t>
    </dgm:pt>
    <dgm:pt modelId="{322DA0CB-BB9F-4D88-8F17-F4672D0A0FD7}" type="pres">
      <dgm:prSet presAssocID="{BF2973F8-39A2-4AE2-A019-24E80BC34C27}" presName="node" presStyleLbl="node1" presStyleIdx="5" presStyleCnt="6">
        <dgm:presLayoutVars>
          <dgm:bulletEnabled val="1"/>
        </dgm:presLayoutVars>
      </dgm:prSet>
      <dgm:spPr>
        <a:prstGeom prst="rect">
          <a:avLst/>
        </a:prstGeom>
      </dgm:spPr>
      <dgm:t>
        <a:bodyPr/>
        <a:lstStyle/>
        <a:p>
          <a:endParaRPr lang="en-US"/>
        </a:p>
      </dgm:t>
    </dgm:pt>
  </dgm:ptLst>
  <dgm:cxnLst>
    <dgm:cxn modelId="{5D77E20E-C37B-4B1D-9BF7-4A4AEBDF0C2F}" type="presOf" srcId="{FCACB0ED-D3E9-459B-BB6B-70DCF2BDFAA1}" destId="{E7895783-18C4-40B4-95B1-488C93B0596D}" srcOrd="1" destOrd="0" presId="urn:microsoft.com/office/officeart/2005/8/layout/process5"/>
    <dgm:cxn modelId="{E7F5FE8A-D9A2-44F4-AC2D-8B3C07C7FD74}" type="presOf" srcId="{67F8BB98-F210-4595-B6BD-B97595F47438}" destId="{D6D836CA-579C-498F-8149-72F93E1D608E}" srcOrd="0" destOrd="0" presId="urn:microsoft.com/office/officeart/2005/8/layout/process5"/>
    <dgm:cxn modelId="{904237E5-ABE3-4C5D-8DC8-A9AD39E0413A}" srcId="{06410526-3CEF-4EF1-B5C3-1DC8B1AC08C5}" destId="{F0BA0C5E-5B98-4100-9151-7356D0071162}" srcOrd="2" destOrd="0" parTransId="{9AA3D2F8-A833-47F1-B8E6-E172FCF908D5}" sibTransId="{67F8BB98-F210-4595-B6BD-B97595F47438}"/>
    <dgm:cxn modelId="{65BBDC29-C318-4E15-8A93-31627981F646}" type="presOf" srcId="{F20D8B8D-F9F7-470B-8823-406DB5C64637}" destId="{0F6A4697-8553-43B4-9B3B-A6A68812AD07}" srcOrd="0" destOrd="0" presId="urn:microsoft.com/office/officeart/2005/8/layout/process5"/>
    <dgm:cxn modelId="{2991AD60-7660-4F2A-AF91-3B6BF84F2AFC}" type="presOf" srcId="{10DD4786-554B-44C5-8A66-477EB47D786C}" destId="{792E77F5-7F8D-444C-BB1D-000D708D4CD4}" srcOrd="0" destOrd="0" presId="urn:microsoft.com/office/officeart/2005/8/layout/process5"/>
    <dgm:cxn modelId="{E81F5EFF-6F96-4548-9089-29B19A954981}" type="presOf" srcId="{3B0708AB-8A9D-4EDE-AE86-274520C4F6C9}" destId="{30E0D4E3-67E9-47CA-878D-C27E38990427}" srcOrd="0" destOrd="0" presId="urn:microsoft.com/office/officeart/2005/8/layout/process5"/>
    <dgm:cxn modelId="{C574BFF3-CC6C-446D-847E-397FCAF5F70C}" srcId="{06410526-3CEF-4EF1-B5C3-1DC8B1AC08C5}" destId="{3B0708AB-8A9D-4EDE-AE86-274520C4F6C9}" srcOrd="4" destOrd="0" parTransId="{FB47F5F7-D014-49AD-BEAA-94D20E2E748F}" sibTransId="{10DD4786-554B-44C5-8A66-477EB47D786C}"/>
    <dgm:cxn modelId="{889FF732-61A8-41BE-9D1A-1FAC530F6412}" type="presOf" srcId="{DFE49642-301E-42E3-B174-8DD3EEBAC1DC}" destId="{9A69D79C-40CF-4AB7-9350-DD456AF21574}" srcOrd="1" destOrd="0" presId="urn:microsoft.com/office/officeart/2005/8/layout/process5"/>
    <dgm:cxn modelId="{22984661-0967-47FD-A3EC-5F16A3507245}" type="presOf" srcId="{1BCCF4B9-857E-40E0-A8BA-F216117877ED}" destId="{9C08E658-B3DF-458C-9F45-9BDDAED94EF3}" srcOrd="0" destOrd="0" presId="urn:microsoft.com/office/officeart/2005/8/layout/process5"/>
    <dgm:cxn modelId="{684CC53D-AFE0-49B7-BA19-7D7976F2F57F}" type="presOf" srcId="{1BCCF4B9-857E-40E0-A8BA-F216117877ED}" destId="{256B0D4C-AA11-4CBC-9D77-335BBF1409D4}" srcOrd="1" destOrd="0" presId="urn:microsoft.com/office/officeart/2005/8/layout/process5"/>
    <dgm:cxn modelId="{03B5011A-9A3B-491D-8570-9FAB7B87F84B}" type="presOf" srcId="{67F8BB98-F210-4595-B6BD-B97595F47438}" destId="{B6E520A6-89E1-46A3-8948-BB5E5E4053EF}" srcOrd="1" destOrd="0" presId="urn:microsoft.com/office/officeart/2005/8/layout/process5"/>
    <dgm:cxn modelId="{108BFA37-B45E-4EF8-B2E8-686AB2C1C5EB}" srcId="{06410526-3CEF-4EF1-B5C3-1DC8B1AC08C5}" destId="{BF2973F8-39A2-4AE2-A019-24E80BC34C27}" srcOrd="5" destOrd="0" parTransId="{12DBEF70-31CC-415E-8DD1-2424B98FAF1D}" sibTransId="{D5101D94-3458-4474-AF20-6B26AB6722E0}"/>
    <dgm:cxn modelId="{DB64A766-7D80-4779-A714-21DDA2B17380}" srcId="{06410526-3CEF-4EF1-B5C3-1DC8B1AC08C5}" destId="{5F59B185-7AAB-4356-93FC-76813E09108A}" srcOrd="1" destOrd="0" parTransId="{85A4B79F-EBBC-4E30-938E-A288FCC3B5A9}" sibTransId="{FCACB0ED-D3E9-459B-BB6B-70DCF2BDFAA1}"/>
    <dgm:cxn modelId="{2D5957ED-7A72-4A81-861B-E37E54B6221D}" type="presOf" srcId="{FCACB0ED-D3E9-459B-BB6B-70DCF2BDFAA1}" destId="{D4AF2175-2D2A-46A5-9D71-3C1A98C765A3}" srcOrd="0" destOrd="0" presId="urn:microsoft.com/office/officeart/2005/8/layout/process5"/>
    <dgm:cxn modelId="{2EC90C90-853B-46FE-B839-B3C2C77D8C1D}" type="presOf" srcId="{DFE49642-301E-42E3-B174-8DD3EEBAC1DC}" destId="{B132FAF5-E91F-4E69-9353-5BC3166178B3}" srcOrd="0" destOrd="0" presId="urn:microsoft.com/office/officeart/2005/8/layout/process5"/>
    <dgm:cxn modelId="{4861A948-7319-4AEA-BFAF-BDC0911C8689}" srcId="{06410526-3CEF-4EF1-B5C3-1DC8B1AC08C5}" destId="{F20D8B8D-F9F7-470B-8823-406DB5C64637}" srcOrd="0" destOrd="0" parTransId="{054EC1F2-A4F1-44F3-867E-78D2988561FC}" sibTransId="{1BCCF4B9-857E-40E0-A8BA-F216117877ED}"/>
    <dgm:cxn modelId="{6753B42F-4DA8-4A10-A31B-15973DF89181}" type="presOf" srcId="{F0BA0C5E-5B98-4100-9151-7356D0071162}" destId="{462DDEB9-FAE2-46F4-B422-37B41486B60E}" srcOrd="0" destOrd="0" presId="urn:microsoft.com/office/officeart/2005/8/layout/process5"/>
    <dgm:cxn modelId="{D7BC8F39-2D58-4491-9A61-81F4D43116B7}" type="presOf" srcId="{F4BA9326-5BD5-4965-A97B-7D7363B0D66C}" destId="{3E01BF60-BABF-4ADB-890C-8913FEBAA7A8}" srcOrd="0" destOrd="0" presId="urn:microsoft.com/office/officeart/2005/8/layout/process5"/>
    <dgm:cxn modelId="{A83E1B38-0FA8-49CF-8BB3-CAC622693E68}" type="presOf" srcId="{5F59B185-7AAB-4356-93FC-76813E09108A}" destId="{EA552709-7C09-4E6B-AF0D-9161A573FCFB}" srcOrd="0" destOrd="0" presId="urn:microsoft.com/office/officeart/2005/8/layout/process5"/>
    <dgm:cxn modelId="{F3328359-0B09-4726-BCC3-99D34612EFDE}" srcId="{06410526-3CEF-4EF1-B5C3-1DC8B1AC08C5}" destId="{F4BA9326-5BD5-4965-A97B-7D7363B0D66C}" srcOrd="3" destOrd="0" parTransId="{93A35459-162E-40B4-B5FA-62A9F9E74955}" sibTransId="{DFE49642-301E-42E3-B174-8DD3EEBAC1DC}"/>
    <dgm:cxn modelId="{D639BFC5-F19B-45B9-B37F-98D8E9D91F42}" type="presOf" srcId="{06410526-3CEF-4EF1-B5C3-1DC8B1AC08C5}" destId="{C6C98E9D-72F0-4A2F-900B-49303C00B612}" srcOrd="0" destOrd="0" presId="urn:microsoft.com/office/officeart/2005/8/layout/process5"/>
    <dgm:cxn modelId="{5717BD9B-DC4D-4C09-BFF5-4D656CBCF37F}" type="presOf" srcId="{BF2973F8-39A2-4AE2-A019-24E80BC34C27}" destId="{322DA0CB-BB9F-4D88-8F17-F4672D0A0FD7}" srcOrd="0" destOrd="0" presId="urn:microsoft.com/office/officeart/2005/8/layout/process5"/>
    <dgm:cxn modelId="{FE91A61D-C9E0-4E3E-8958-C7AFF3977482}" type="presOf" srcId="{10DD4786-554B-44C5-8A66-477EB47D786C}" destId="{B4251BB7-3E42-488E-9D22-E84DD52DCD8D}" srcOrd="1" destOrd="0" presId="urn:microsoft.com/office/officeart/2005/8/layout/process5"/>
    <dgm:cxn modelId="{7087238D-FF88-4EE7-AE8C-318B4F31C062}" type="presParOf" srcId="{C6C98E9D-72F0-4A2F-900B-49303C00B612}" destId="{0F6A4697-8553-43B4-9B3B-A6A68812AD07}" srcOrd="0" destOrd="0" presId="urn:microsoft.com/office/officeart/2005/8/layout/process5"/>
    <dgm:cxn modelId="{2B728696-13B3-4C6A-BA1C-1809F16F57A9}" type="presParOf" srcId="{C6C98E9D-72F0-4A2F-900B-49303C00B612}" destId="{9C08E658-B3DF-458C-9F45-9BDDAED94EF3}" srcOrd="1" destOrd="0" presId="urn:microsoft.com/office/officeart/2005/8/layout/process5"/>
    <dgm:cxn modelId="{B289EC3F-3EBC-4C62-BFE7-8E04723712E2}" type="presParOf" srcId="{9C08E658-B3DF-458C-9F45-9BDDAED94EF3}" destId="{256B0D4C-AA11-4CBC-9D77-335BBF1409D4}" srcOrd="0" destOrd="0" presId="urn:microsoft.com/office/officeart/2005/8/layout/process5"/>
    <dgm:cxn modelId="{43E552FE-C595-44BC-A7B5-F9E376723CFD}" type="presParOf" srcId="{C6C98E9D-72F0-4A2F-900B-49303C00B612}" destId="{EA552709-7C09-4E6B-AF0D-9161A573FCFB}" srcOrd="2" destOrd="0" presId="urn:microsoft.com/office/officeart/2005/8/layout/process5"/>
    <dgm:cxn modelId="{3E8D5601-C41F-42CF-9EB1-34AE2BDDDABE}" type="presParOf" srcId="{C6C98E9D-72F0-4A2F-900B-49303C00B612}" destId="{D4AF2175-2D2A-46A5-9D71-3C1A98C765A3}" srcOrd="3" destOrd="0" presId="urn:microsoft.com/office/officeart/2005/8/layout/process5"/>
    <dgm:cxn modelId="{F00F3384-4586-4759-8CC1-12555FF1923C}" type="presParOf" srcId="{D4AF2175-2D2A-46A5-9D71-3C1A98C765A3}" destId="{E7895783-18C4-40B4-95B1-488C93B0596D}" srcOrd="0" destOrd="0" presId="urn:microsoft.com/office/officeart/2005/8/layout/process5"/>
    <dgm:cxn modelId="{86CCBD1C-13C1-4DDB-973D-F796BCBFA915}" type="presParOf" srcId="{C6C98E9D-72F0-4A2F-900B-49303C00B612}" destId="{462DDEB9-FAE2-46F4-B422-37B41486B60E}" srcOrd="4" destOrd="0" presId="urn:microsoft.com/office/officeart/2005/8/layout/process5"/>
    <dgm:cxn modelId="{EB681252-60C0-4778-A448-4CF9CFCD40AF}" type="presParOf" srcId="{C6C98E9D-72F0-4A2F-900B-49303C00B612}" destId="{D6D836CA-579C-498F-8149-72F93E1D608E}" srcOrd="5" destOrd="0" presId="urn:microsoft.com/office/officeart/2005/8/layout/process5"/>
    <dgm:cxn modelId="{FD716C61-DD5A-4E3E-80A0-CDB47A5E0718}" type="presParOf" srcId="{D6D836CA-579C-498F-8149-72F93E1D608E}" destId="{B6E520A6-89E1-46A3-8948-BB5E5E4053EF}" srcOrd="0" destOrd="0" presId="urn:microsoft.com/office/officeart/2005/8/layout/process5"/>
    <dgm:cxn modelId="{F0F61F39-5119-4833-8BAD-0D93550DE866}" type="presParOf" srcId="{C6C98E9D-72F0-4A2F-900B-49303C00B612}" destId="{3E01BF60-BABF-4ADB-890C-8913FEBAA7A8}" srcOrd="6" destOrd="0" presId="urn:microsoft.com/office/officeart/2005/8/layout/process5"/>
    <dgm:cxn modelId="{9B90989E-D1CA-40CC-85D5-FC4F70F989E1}" type="presParOf" srcId="{C6C98E9D-72F0-4A2F-900B-49303C00B612}" destId="{B132FAF5-E91F-4E69-9353-5BC3166178B3}" srcOrd="7" destOrd="0" presId="urn:microsoft.com/office/officeart/2005/8/layout/process5"/>
    <dgm:cxn modelId="{8391D676-0510-4699-A594-5A8B21A715F6}" type="presParOf" srcId="{B132FAF5-E91F-4E69-9353-5BC3166178B3}" destId="{9A69D79C-40CF-4AB7-9350-DD456AF21574}" srcOrd="0" destOrd="0" presId="urn:microsoft.com/office/officeart/2005/8/layout/process5"/>
    <dgm:cxn modelId="{4D79EAFE-1D26-415C-9C5F-E15A7D76D750}" type="presParOf" srcId="{C6C98E9D-72F0-4A2F-900B-49303C00B612}" destId="{30E0D4E3-67E9-47CA-878D-C27E38990427}" srcOrd="8" destOrd="0" presId="urn:microsoft.com/office/officeart/2005/8/layout/process5"/>
    <dgm:cxn modelId="{E6BE6E68-FAE3-403E-A578-2B4D1B8E6D1A}" type="presParOf" srcId="{C6C98E9D-72F0-4A2F-900B-49303C00B612}" destId="{792E77F5-7F8D-444C-BB1D-000D708D4CD4}" srcOrd="9" destOrd="0" presId="urn:microsoft.com/office/officeart/2005/8/layout/process5"/>
    <dgm:cxn modelId="{84312DAD-8AAD-4F46-8C19-094156B2DB50}" type="presParOf" srcId="{792E77F5-7F8D-444C-BB1D-000D708D4CD4}" destId="{B4251BB7-3E42-488E-9D22-E84DD52DCD8D}" srcOrd="0" destOrd="0" presId="urn:microsoft.com/office/officeart/2005/8/layout/process5"/>
    <dgm:cxn modelId="{54B1AA33-D1B9-4FFA-B847-29A5B104A321}" type="presParOf" srcId="{C6C98E9D-72F0-4A2F-900B-49303C00B612}" destId="{322DA0CB-BB9F-4D88-8F17-F4672D0A0FD7}" srcOrd="10" destOrd="0" presId="urn:microsoft.com/office/officeart/2005/8/layout/process5"/>
  </dgm:cxnLst>
  <dgm:bg/>
  <dgm:whole/>
</dgm:dataModel>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B24505F-826E-4BDE-A809-5F948EBE2800}" type="datetimeFigureOut">
              <a:rPr lang="en-US" smtClean="0"/>
              <a:pPr/>
              <a:t>14/04/2014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DA8185-9D0C-44A2-8F85-6614BAE8B07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mtClean="0"/>
          </a:p>
        </p:txBody>
      </p:sp>
      <p:sp>
        <p:nvSpPr>
          <p:cNvPr id="4" name="Slide Number Placeholder 3"/>
          <p:cNvSpPr>
            <a:spLocks noGrp="1"/>
          </p:cNvSpPr>
          <p:nvPr>
            <p:ph type="sldNum" sz="quarter" idx="10"/>
          </p:nvPr>
        </p:nvSpPr>
        <p:spPr/>
        <p:txBody>
          <a:bodyPr/>
          <a:lstStyle/>
          <a:p>
            <a:fld id="{D75BF9B8-45E4-4686-9539-06E10EE286EA}" type="slidenum">
              <a:rPr lang="en-US" smtClean="0"/>
              <a:pPr/>
              <a:t>1</a:t>
            </a:fld>
            <a:endParaRPr lang="en-US"/>
          </a:p>
        </p:txBody>
      </p:sp>
    </p:spTree>
    <p:extLst>
      <p:ext uri="{BB962C8B-B14F-4D97-AF65-F5344CB8AC3E}">
        <p14:creationId xmlns="" xmlns:p14="http://schemas.microsoft.com/office/powerpoint/2010/main" val="72614395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5.png"/><Relationship Id="rId11" Type="http://schemas.openxmlformats.org/officeDocument/2006/relationships/image" Target="../media/image10.png"/><Relationship Id="rId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image" Target="../media/image1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223" name="Rectangle 127"/>
          <p:cNvSpPr>
            <a:spLocks noChangeArrowheads="1"/>
          </p:cNvSpPr>
          <p:nvPr/>
        </p:nvSpPr>
        <p:spPr bwMode="gray">
          <a:xfrm>
            <a:off x="0" y="0"/>
            <a:ext cx="9144000" cy="1828800"/>
          </a:xfrm>
          <a:prstGeom prst="rect">
            <a:avLst/>
          </a:prstGeom>
          <a:gradFill rotWithShape="1">
            <a:gsLst>
              <a:gs pos="0">
                <a:schemeClr val="accent1"/>
              </a:gs>
              <a:gs pos="100000">
                <a:schemeClr val="accent1">
                  <a:gamma/>
                  <a:tint val="0"/>
                  <a:invGamma/>
                  <a:alpha val="0"/>
                </a:schemeClr>
              </a:gs>
            </a:gsLst>
            <a:lin ang="5400000" scaled="1"/>
          </a:gradFill>
          <a:ln w="9525">
            <a:noFill/>
            <a:miter lim="800000"/>
            <a:headEnd/>
            <a:tailEnd/>
          </a:ln>
          <a:effectLst/>
        </p:spPr>
        <p:txBody>
          <a:bodyPr wrap="none" anchor="ctr"/>
          <a:lstStyle/>
          <a:p>
            <a:endParaRPr lang="en-US"/>
          </a:p>
        </p:txBody>
      </p:sp>
      <p:grpSp>
        <p:nvGrpSpPr>
          <p:cNvPr id="2" name="Group 15"/>
          <p:cNvGrpSpPr>
            <a:grpSpLocks/>
          </p:cNvGrpSpPr>
          <p:nvPr/>
        </p:nvGrpSpPr>
        <p:grpSpPr bwMode="auto">
          <a:xfrm>
            <a:off x="152400" y="381000"/>
            <a:ext cx="6838950" cy="3365500"/>
            <a:chOff x="664" y="1951"/>
            <a:chExt cx="4308" cy="2120"/>
          </a:xfrm>
        </p:grpSpPr>
        <p:sp>
          <p:nvSpPr>
            <p:cNvPr id="4112" name="Freeform 16"/>
            <p:cNvSpPr>
              <a:spLocks/>
            </p:cNvSpPr>
            <p:nvPr/>
          </p:nvSpPr>
          <p:spPr bwMode="invGray">
            <a:xfrm>
              <a:off x="743" y="2045"/>
              <a:ext cx="1267" cy="1938"/>
            </a:xfrm>
            <a:custGeom>
              <a:avLst/>
              <a:gdLst/>
              <a:ahLst/>
              <a:cxnLst>
                <a:cxn ang="0">
                  <a:pos x="116" y="258"/>
                </a:cxn>
                <a:cxn ang="0">
                  <a:pos x="320" y="210"/>
                </a:cxn>
                <a:cxn ang="0">
                  <a:pos x="434" y="240"/>
                </a:cxn>
                <a:cxn ang="0">
                  <a:pos x="416" y="444"/>
                </a:cxn>
                <a:cxn ang="0">
                  <a:pos x="272" y="582"/>
                </a:cxn>
                <a:cxn ang="0">
                  <a:pos x="218" y="714"/>
                </a:cxn>
                <a:cxn ang="0">
                  <a:pos x="284" y="964"/>
                </a:cxn>
                <a:cxn ang="0">
                  <a:pos x="316" y="960"/>
                </a:cxn>
                <a:cxn ang="0">
                  <a:pos x="328" y="906"/>
                </a:cxn>
                <a:cxn ang="0">
                  <a:pos x="478" y="1154"/>
                </a:cxn>
                <a:cxn ang="0">
                  <a:pos x="650" y="1200"/>
                </a:cxn>
                <a:cxn ang="0">
                  <a:pos x="794" y="1350"/>
                </a:cxn>
                <a:cxn ang="0">
                  <a:pos x="854" y="1422"/>
                </a:cxn>
                <a:cxn ang="0">
                  <a:pos x="770" y="1608"/>
                </a:cxn>
                <a:cxn ang="0">
                  <a:pos x="916" y="1782"/>
                </a:cxn>
                <a:cxn ang="0">
                  <a:pos x="1034" y="2022"/>
                </a:cxn>
                <a:cxn ang="0">
                  <a:pos x="1094" y="2310"/>
                </a:cxn>
                <a:cxn ang="0">
                  <a:pos x="1194" y="2540"/>
                </a:cxn>
                <a:cxn ang="0">
                  <a:pos x="1280" y="2520"/>
                </a:cxn>
                <a:cxn ang="0">
                  <a:pos x="1244" y="2394"/>
                </a:cxn>
                <a:cxn ang="0">
                  <a:pos x="1288" y="2306"/>
                </a:cxn>
                <a:cxn ang="0">
                  <a:pos x="1368" y="2228"/>
                </a:cxn>
                <a:cxn ang="0">
                  <a:pos x="1448" y="2076"/>
                </a:cxn>
                <a:cxn ang="0">
                  <a:pos x="1568" y="1950"/>
                </a:cxn>
                <a:cxn ang="0">
                  <a:pos x="1622" y="1746"/>
                </a:cxn>
                <a:cxn ang="0">
                  <a:pos x="1552" y="1538"/>
                </a:cxn>
                <a:cxn ang="0">
                  <a:pos x="1376" y="1410"/>
                </a:cxn>
                <a:cxn ang="0">
                  <a:pos x="1104" y="1280"/>
                </a:cxn>
                <a:cxn ang="0">
                  <a:pos x="974" y="1260"/>
                </a:cxn>
                <a:cxn ang="0">
                  <a:pos x="904" y="1268"/>
                </a:cxn>
                <a:cxn ang="0">
                  <a:pos x="794" y="1308"/>
                </a:cxn>
                <a:cxn ang="0">
                  <a:pos x="758" y="1174"/>
                </a:cxn>
                <a:cxn ang="0">
                  <a:pos x="736" y="1062"/>
                </a:cxn>
                <a:cxn ang="0">
                  <a:pos x="632" y="1104"/>
                </a:cxn>
                <a:cxn ang="0">
                  <a:pos x="568" y="950"/>
                </a:cxn>
                <a:cxn ang="0">
                  <a:pos x="740" y="912"/>
                </a:cxn>
                <a:cxn ang="0">
                  <a:pos x="842" y="906"/>
                </a:cxn>
                <a:cxn ang="0">
                  <a:pos x="896" y="900"/>
                </a:cxn>
                <a:cxn ang="0">
                  <a:pos x="1058" y="750"/>
                </a:cxn>
                <a:cxn ang="0">
                  <a:pos x="1184" y="678"/>
                </a:cxn>
                <a:cxn ang="0">
                  <a:pos x="1278" y="636"/>
                </a:cxn>
                <a:cxn ang="0">
                  <a:pos x="1340" y="538"/>
                </a:cxn>
                <a:cxn ang="0">
                  <a:pos x="1288" y="512"/>
                </a:cxn>
                <a:cxn ang="0">
                  <a:pos x="1526" y="456"/>
                </a:cxn>
                <a:cxn ang="0">
                  <a:pos x="1406" y="342"/>
                </a:cxn>
                <a:cxn ang="0">
                  <a:pos x="1328" y="264"/>
                </a:cxn>
                <a:cxn ang="0">
                  <a:pos x="1222" y="364"/>
                </a:cxn>
                <a:cxn ang="0">
                  <a:pos x="1110" y="444"/>
                </a:cxn>
                <a:cxn ang="0">
                  <a:pos x="1022" y="304"/>
                </a:cxn>
                <a:cxn ang="0">
                  <a:pos x="1212" y="240"/>
                </a:cxn>
                <a:cxn ang="0">
                  <a:pos x="1266" y="198"/>
                </a:cxn>
                <a:cxn ang="0">
                  <a:pos x="1328" y="172"/>
                </a:cxn>
                <a:cxn ang="0">
                  <a:pos x="1286" y="144"/>
                </a:cxn>
                <a:cxn ang="0">
                  <a:pos x="1262" y="120"/>
                </a:cxn>
                <a:cxn ang="0">
                  <a:pos x="1202" y="102"/>
                </a:cxn>
                <a:cxn ang="0">
                  <a:pos x="1106" y="136"/>
                </a:cxn>
                <a:cxn ang="0">
                  <a:pos x="950" y="120"/>
                </a:cxn>
                <a:cxn ang="0">
                  <a:pos x="550" y="0"/>
                </a:cxn>
                <a:cxn ang="0">
                  <a:pos x="344" y="32"/>
                </a:cxn>
                <a:cxn ang="0">
                  <a:pos x="290" y="102"/>
                </a:cxn>
                <a:cxn ang="0">
                  <a:pos x="128" y="174"/>
                </a:cxn>
                <a:cxn ang="0">
                  <a:pos x="128" y="216"/>
                </a:cxn>
                <a:cxn ang="0">
                  <a:pos x="2" y="252"/>
                </a:cxn>
              </a:cxnLst>
              <a:rect l="0" t="0" r="r" b="b"/>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3" name="Freeform 17"/>
            <p:cNvSpPr>
              <a:spLocks/>
            </p:cNvSpPr>
            <p:nvPr/>
          </p:nvSpPr>
          <p:spPr bwMode="invGray">
            <a:xfrm>
              <a:off x="703" y="2230"/>
              <a:ext cx="34" cy="28"/>
            </a:xfrm>
            <a:custGeom>
              <a:avLst/>
              <a:gdLst/>
              <a:ahLst/>
              <a:cxnLst>
                <a:cxn ang="0">
                  <a:pos x="16" y="4"/>
                </a:cxn>
                <a:cxn ang="0">
                  <a:pos x="0" y="22"/>
                </a:cxn>
                <a:cxn ang="0">
                  <a:pos x="22" y="38"/>
                </a:cxn>
                <a:cxn ang="0">
                  <a:pos x="46" y="26"/>
                </a:cxn>
                <a:cxn ang="0">
                  <a:pos x="30" y="0"/>
                </a:cxn>
                <a:cxn ang="0">
                  <a:pos x="16" y="4"/>
                </a:cxn>
              </a:cxnLst>
              <a:rect l="0" t="0" r="r" b="b"/>
              <a:pathLst>
                <a:path w="46" h="38">
                  <a:moveTo>
                    <a:pt x="16" y="4"/>
                  </a:moveTo>
                  <a:lnTo>
                    <a:pt x="0" y="22"/>
                  </a:lnTo>
                  <a:lnTo>
                    <a:pt x="22" y="38"/>
                  </a:lnTo>
                  <a:lnTo>
                    <a:pt x="46" y="26"/>
                  </a:lnTo>
                  <a:lnTo>
                    <a:pt x="30" y="0"/>
                  </a:lnTo>
                  <a:lnTo>
                    <a:pt x="16" y="4"/>
                  </a:ln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4" name="Freeform 18"/>
            <p:cNvSpPr>
              <a:spLocks/>
            </p:cNvSpPr>
            <p:nvPr/>
          </p:nvSpPr>
          <p:spPr bwMode="invGray">
            <a:xfrm>
              <a:off x="1010" y="2353"/>
              <a:ext cx="39" cy="32"/>
            </a:xfrm>
            <a:custGeom>
              <a:avLst/>
              <a:gdLst/>
              <a:ahLst/>
              <a:cxnLst>
                <a:cxn ang="0">
                  <a:pos x="12" y="0"/>
                </a:cxn>
                <a:cxn ang="0">
                  <a:pos x="26" y="44"/>
                </a:cxn>
                <a:cxn ang="0">
                  <a:pos x="42" y="42"/>
                </a:cxn>
                <a:cxn ang="0">
                  <a:pos x="38" y="16"/>
                </a:cxn>
                <a:cxn ang="0">
                  <a:pos x="26" y="2"/>
                </a:cxn>
                <a:cxn ang="0">
                  <a:pos x="12" y="0"/>
                </a:cxn>
              </a:cxnLst>
              <a:rect l="0" t="0" r="r" b="b"/>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5" name="Freeform 19"/>
            <p:cNvSpPr>
              <a:spLocks/>
            </p:cNvSpPr>
            <p:nvPr/>
          </p:nvSpPr>
          <p:spPr bwMode="invGray">
            <a:xfrm>
              <a:off x="1792" y="2409"/>
              <a:ext cx="98" cy="74"/>
            </a:xfrm>
            <a:custGeom>
              <a:avLst/>
              <a:gdLst/>
              <a:ahLst/>
              <a:cxnLst>
                <a:cxn ang="0">
                  <a:pos x="97" y="0"/>
                </a:cxn>
                <a:cxn ang="0">
                  <a:pos x="79" y="8"/>
                </a:cxn>
                <a:cxn ang="0">
                  <a:pos x="53" y="24"/>
                </a:cxn>
                <a:cxn ang="0">
                  <a:pos x="39" y="40"/>
                </a:cxn>
                <a:cxn ang="0">
                  <a:pos x="21" y="52"/>
                </a:cxn>
                <a:cxn ang="0">
                  <a:pos x="63" y="82"/>
                </a:cxn>
                <a:cxn ang="0">
                  <a:pos x="79" y="94"/>
                </a:cxn>
                <a:cxn ang="0">
                  <a:pos x="85" y="92"/>
                </a:cxn>
                <a:cxn ang="0">
                  <a:pos x="89" y="86"/>
                </a:cxn>
                <a:cxn ang="0">
                  <a:pos x="97" y="98"/>
                </a:cxn>
                <a:cxn ang="0">
                  <a:pos x="123" y="86"/>
                </a:cxn>
                <a:cxn ang="0">
                  <a:pos x="129" y="74"/>
                </a:cxn>
                <a:cxn ang="0">
                  <a:pos x="101" y="40"/>
                </a:cxn>
                <a:cxn ang="0">
                  <a:pos x="115" y="24"/>
                </a:cxn>
                <a:cxn ang="0">
                  <a:pos x="111" y="4"/>
                </a:cxn>
                <a:cxn ang="0">
                  <a:pos x="97" y="0"/>
                </a:cxn>
              </a:cxnLst>
              <a:rect l="0" t="0" r="r" b="b"/>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6" name="Freeform 20"/>
            <p:cNvSpPr>
              <a:spLocks/>
            </p:cNvSpPr>
            <p:nvPr/>
          </p:nvSpPr>
          <p:spPr bwMode="invGray">
            <a:xfrm>
              <a:off x="1318" y="2793"/>
              <a:ext cx="158" cy="84"/>
            </a:xfrm>
            <a:custGeom>
              <a:avLst/>
              <a:gdLst/>
              <a:ahLst/>
              <a:cxnLst>
                <a:cxn ang="0">
                  <a:pos x="47" y="12"/>
                </a:cxn>
                <a:cxn ang="0">
                  <a:pos x="17" y="12"/>
                </a:cxn>
                <a:cxn ang="0">
                  <a:pos x="5" y="16"/>
                </a:cxn>
                <a:cxn ang="0">
                  <a:pos x="25" y="52"/>
                </a:cxn>
                <a:cxn ang="0">
                  <a:pos x="51" y="44"/>
                </a:cxn>
                <a:cxn ang="0">
                  <a:pos x="93" y="54"/>
                </a:cxn>
                <a:cxn ang="0">
                  <a:pos x="111" y="60"/>
                </a:cxn>
                <a:cxn ang="0">
                  <a:pos x="133" y="88"/>
                </a:cxn>
                <a:cxn ang="0">
                  <a:pos x="141" y="112"/>
                </a:cxn>
                <a:cxn ang="0">
                  <a:pos x="157" y="100"/>
                </a:cxn>
                <a:cxn ang="0">
                  <a:pos x="169" y="96"/>
                </a:cxn>
                <a:cxn ang="0">
                  <a:pos x="187" y="102"/>
                </a:cxn>
                <a:cxn ang="0">
                  <a:pos x="195" y="80"/>
                </a:cxn>
                <a:cxn ang="0">
                  <a:pos x="153" y="54"/>
                </a:cxn>
                <a:cxn ang="0">
                  <a:pos x="105" y="20"/>
                </a:cxn>
                <a:cxn ang="0">
                  <a:pos x="53" y="26"/>
                </a:cxn>
                <a:cxn ang="0">
                  <a:pos x="47" y="12"/>
                </a:cxn>
              </a:cxnLst>
              <a:rect l="0" t="0" r="r" b="b"/>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7" name="Freeform 21"/>
            <p:cNvSpPr>
              <a:spLocks/>
            </p:cNvSpPr>
            <p:nvPr/>
          </p:nvSpPr>
          <p:spPr bwMode="invGray">
            <a:xfrm>
              <a:off x="1448" y="2857"/>
              <a:ext cx="99" cy="41"/>
            </a:xfrm>
            <a:custGeom>
              <a:avLst/>
              <a:gdLst/>
              <a:ahLst/>
              <a:cxnLst>
                <a:cxn ang="0">
                  <a:pos x="57" y="0"/>
                </a:cxn>
                <a:cxn ang="0">
                  <a:pos x="43" y="6"/>
                </a:cxn>
                <a:cxn ang="0">
                  <a:pos x="31" y="30"/>
                </a:cxn>
                <a:cxn ang="0">
                  <a:pos x="15" y="34"/>
                </a:cxn>
                <a:cxn ang="0">
                  <a:pos x="3" y="42"/>
                </a:cxn>
                <a:cxn ang="0">
                  <a:pos x="13" y="54"/>
                </a:cxn>
                <a:cxn ang="0">
                  <a:pos x="133" y="34"/>
                </a:cxn>
                <a:cxn ang="0">
                  <a:pos x="123" y="16"/>
                </a:cxn>
                <a:cxn ang="0">
                  <a:pos x="105" y="8"/>
                </a:cxn>
                <a:cxn ang="0">
                  <a:pos x="101" y="24"/>
                </a:cxn>
                <a:cxn ang="0">
                  <a:pos x="89" y="18"/>
                </a:cxn>
                <a:cxn ang="0">
                  <a:pos x="67" y="14"/>
                </a:cxn>
                <a:cxn ang="0">
                  <a:pos x="57" y="0"/>
                </a:cxn>
              </a:cxnLst>
              <a:rect l="0" t="0" r="r" b="b"/>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8" name="Freeform 22"/>
            <p:cNvSpPr>
              <a:spLocks/>
            </p:cNvSpPr>
            <p:nvPr/>
          </p:nvSpPr>
          <p:spPr bwMode="invGray">
            <a:xfrm>
              <a:off x="1553" y="288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9" name="Freeform 23"/>
            <p:cNvSpPr>
              <a:spLocks/>
            </p:cNvSpPr>
            <p:nvPr/>
          </p:nvSpPr>
          <p:spPr bwMode="invGray">
            <a:xfrm>
              <a:off x="1609" y="2886"/>
              <a:ext cx="12" cy="25"/>
            </a:xfrm>
            <a:custGeom>
              <a:avLst/>
              <a:gdLst/>
              <a:ahLst/>
              <a:cxnLst>
                <a:cxn ang="0">
                  <a:pos x="14" y="0"/>
                </a:cxn>
                <a:cxn ang="0">
                  <a:pos x="0" y="14"/>
                </a:cxn>
                <a:cxn ang="0">
                  <a:pos x="16" y="34"/>
                </a:cxn>
                <a:cxn ang="0">
                  <a:pos x="12" y="18"/>
                </a:cxn>
                <a:cxn ang="0">
                  <a:pos x="16" y="6"/>
                </a:cxn>
                <a:cxn ang="0">
                  <a:pos x="14" y="0"/>
                </a:cxn>
              </a:cxnLst>
              <a:rect l="0" t="0" r="r" b="b"/>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0" name="Freeform 24"/>
            <p:cNvSpPr>
              <a:spLocks/>
            </p:cNvSpPr>
            <p:nvPr/>
          </p:nvSpPr>
          <p:spPr bwMode="invGray">
            <a:xfrm>
              <a:off x="1426" y="2040"/>
              <a:ext cx="180" cy="88"/>
            </a:xfrm>
            <a:custGeom>
              <a:avLst/>
              <a:gdLst/>
              <a:ahLst/>
              <a:cxnLst>
                <a:cxn ang="0">
                  <a:pos x="64" y="1"/>
                </a:cxn>
                <a:cxn ang="0">
                  <a:pos x="24" y="31"/>
                </a:cxn>
                <a:cxn ang="0">
                  <a:pos x="6" y="37"/>
                </a:cxn>
                <a:cxn ang="0">
                  <a:pos x="0" y="39"/>
                </a:cxn>
                <a:cxn ang="0">
                  <a:pos x="26" y="59"/>
                </a:cxn>
                <a:cxn ang="0">
                  <a:pos x="38" y="63"/>
                </a:cxn>
                <a:cxn ang="0">
                  <a:pos x="68" y="47"/>
                </a:cxn>
                <a:cxn ang="0">
                  <a:pos x="80" y="43"/>
                </a:cxn>
                <a:cxn ang="0">
                  <a:pos x="82" y="55"/>
                </a:cxn>
                <a:cxn ang="0">
                  <a:pos x="64" y="61"/>
                </a:cxn>
                <a:cxn ang="0">
                  <a:pos x="72" y="73"/>
                </a:cxn>
                <a:cxn ang="0">
                  <a:pos x="40" y="87"/>
                </a:cxn>
                <a:cxn ang="0">
                  <a:pos x="70" y="109"/>
                </a:cxn>
                <a:cxn ang="0">
                  <a:pos x="82" y="113"/>
                </a:cxn>
                <a:cxn ang="0">
                  <a:pos x="118" y="103"/>
                </a:cxn>
                <a:cxn ang="0">
                  <a:pos x="150" y="105"/>
                </a:cxn>
                <a:cxn ang="0">
                  <a:pos x="168" y="117"/>
                </a:cxn>
                <a:cxn ang="0">
                  <a:pos x="204" y="109"/>
                </a:cxn>
                <a:cxn ang="0">
                  <a:pos x="224" y="103"/>
                </a:cxn>
                <a:cxn ang="0">
                  <a:pos x="222" y="77"/>
                </a:cxn>
                <a:cxn ang="0">
                  <a:pos x="234" y="69"/>
                </a:cxn>
                <a:cxn ang="0">
                  <a:pos x="238" y="47"/>
                </a:cxn>
                <a:cxn ang="0">
                  <a:pos x="210" y="57"/>
                </a:cxn>
                <a:cxn ang="0">
                  <a:pos x="200" y="43"/>
                </a:cxn>
                <a:cxn ang="0">
                  <a:pos x="172" y="45"/>
                </a:cxn>
                <a:cxn ang="0">
                  <a:pos x="134" y="9"/>
                </a:cxn>
                <a:cxn ang="0">
                  <a:pos x="94" y="11"/>
                </a:cxn>
                <a:cxn ang="0">
                  <a:pos x="82" y="1"/>
                </a:cxn>
                <a:cxn ang="0">
                  <a:pos x="64" y="1"/>
                </a:cxn>
              </a:cxnLst>
              <a:rect l="0" t="0" r="r" b="b"/>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1" name="Freeform 25"/>
            <p:cNvSpPr>
              <a:spLocks/>
            </p:cNvSpPr>
            <p:nvPr/>
          </p:nvSpPr>
          <p:spPr bwMode="invGray">
            <a:xfrm>
              <a:off x="1506" y="1999"/>
              <a:ext cx="146" cy="60"/>
            </a:xfrm>
            <a:custGeom>
              <a:avLst/>
              <a:gdLst/>
              <a:ahLst/>
              <a:cxnLst>
                <a:cxn ang="0">
                  <a:pos x="97" y="10"/>
                </a:cxn>
                <a:cxn ang="0">
                  <a:pos x="13" y="24"/>
                </a:cxn>
                <a:cxn ang="0">
                  <a:pos x="9" y="34"/>
                </a:cxn>
                <a:cxn ang="0">
                  <a:pos x="57" y="52"/>
                </a:cxn>
                <a:cxn ang="0">
                  <a:pos x="135" y="74"/>
                </a:cxn>
                <a:cxn ang="0">
                  <a:pos x="175" y="68"/>
                </a:cxn>
                <a:cxn ang="0">
                  <a:pos x="187" y="64"/>
                </a:cxn>
                <a:cxn ang="0">
                  <a:pos x="175" y="44"/>
                </a:cxn>
                <a:cxn ang="0">
                  <a:pos x="163" y="36"/>
                </a:cxn>
                <a:cxn ang="0">
                  <a:pos x="129" y="26"/>
                </a:cxn>
                <a:cxn ang="0">
                  <a:pos x="97" y="10"/>
                </a:cxn>
              </a:cxnLst>
              <a:rect l="0" t="0" r="r" b="b"/>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2" name="Freeform 26"/>
            <p:cNvSpPr>
              <a:spLocks/>
            </p:cNvSpPr>
            <p:nvPr/>
          </p:nvSpPr>
          <p:spPr bwMode="invGray">
            <a:xfrm>
              <a:off x="1711" y="2069"/>
              <a:ext cx="233" cy="190"/>
            </a:xfrm>
            <a:custGeom>
              <a:avLst/>
              <a:gdLst/>
              <a:ahLst/>
              <a:cxnLst>
                <a:cxn ang="0">
                  <a:pos x="67" y="9"/>
                </a:cxn>
                <a:cxn ang="0">
                  <a:pos x="51" y="23"/>
                </a:cxn>
                <a:cxn ang="0">
                  <a:pos x="21" y="39"/>
                </a:cxn>
                <a:cxn ang="0">
                  <a:pos x="53" y="77"/>
                </a:cxn>
                <a:cxn ang="0">
                  <a:pos x="79" y="85"/>
                </a:cxn>
                <a:cxn ang="0">
                  <a:pos x="103" y="99"/>
                </a:cxn>
                <a:cxn ang="0">
                  <a:pos x="127" y="85"/>
                </a:cxn>
                <a:cxn ang="0">
                  <a:pos x="143" y="101"/>
                </a:cxn>
                <a:cxn ang="0">
                  <a:pos x="149" y="127"/>
                </a:cxn>
                <a:cxn ang="0">
                  <a:pos x="115" y="151"/>
                </a:cxn>
                <a:cxn ang="0">
                  <a:pos x="89" y="173"/>
                </a:cxn>
                <a:cxn ang="0">
                  <a:pos x="69" y="169"/>
                </a:cxn>
                <a:cxn ang="0">
                  <a:pos x="57" y="165"/>
                </a:cxn>
                <a:cxn ang="0">
                  <a:pos x="43" y="187"/>
                </a:cxn>
                <a:cxn ang="0">
                  <a:pos x="39" y="199"/>
                </a:cxn>
                <a:cxn ang="0">
                  <a:pos x="73" y="205"/>
                </a:cxn>
                <a:cxn ang="0">
                  <a:pos x="95" y="203"/>
                </a:cxn>
                <a:cxn ang="0">
                  <a:pos x="115" y="231"/>
                </a:cxn>
                <a:cxn ang="0">
                  <a:pos x="127" y="235"/>
                </a:cxn>
                <a:cxn ang="0">
                  <a:pos x="139" y="239"/>
                </a:cxn>
                <a:cxn ang="0">
                  <a:pos x="155" y="251"/>
                </a:cxn>
                <a:cxn ang="0">
                  <a:pos x="181" y="237"/>
                </a:cxn>
                <a:cxn ang="0">
                  <a:pos x="203" y="235"/>
                </a:cxn>
                <a:cxn ang="0">
                  <a:pos x="229" y="213"/>
                </a:cxn>
                <a:cxn ang="0">
                  <a:pos x="225" y="185"/>
                </a:cxn>
                <a:cxn ang="0">
                  <a:pos x="217" y="173"/>
                </a:cxn>
                <a:cxn ang="0">
                  <a:pos x="233" y="167"/>
                </a:cxn>
                <a:cxn ang="0">
                  <a:pos x="245" y="183"/>
                </a:cxn>
                <a:cxn ang="0">
                  <a:pos x="247" y="197"/>
                </a:cxn>
                <a:cxn ang="0">
                  <a:pos x="261" y="193"/>
                </a:cxn>
                <a:cxn ang="0">
                  <a:pos x="303" y="169"/>
                </a:cxn>
                <a:cxn ang="0">
                  <a:pos x="293" y="147"/>
                </a:cxn>
                <a:cxn ang="0">
                  <a:pos x="259" y="123"/>
                </a:cxn>
                <a:cxn ang="0">
                  <a:pos x="265" y="107"/>
                </a:cxn>
                <a:cxn ang="0">
                  <a:pos x="277" y="103"/>
                </a:cxn>
                <a:cxn ang="0">
                  <a:pos x="253" y="63"/>
                </a:cxn>
                <a:cxn ang="0">
                  <a:pos x="233" y="59"/>
                </a:cxn>
                <a:cxn ang="0">
                  <a:pos x="221" y="55"/>
                </a:cxn>
                <a:cxn ang="0">
                  <a:pos x="201" y="33"/>
                </a:cxn>
                <a:cxn ang="0">
                  <a:pos x="155" y="45"/>
                </a:cxn>
                <a:cxn ang="0">
                  <a:pos x="167" y="25"/>
                </a:cxn>
                <a:cxn ang="0">
                  <a:pos x="139" y="17"/>
                </a:cxn>
                <a:cxn ang="0">
                  <a:pos x="119" y="19"/>
                </a:cxn>
                <a:cxn ang="0">
                  <a:pos x="67" y="9"/>
                </a:cxn>
              </a:cxnLst>
              <a:rect l="0" t="0" r="r" b="b"/>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3" name="Freeform 27"/>
            <p:cNvSpPr>
              <a:spLocks/>
            </p:cNvSpPr>
            <p:nvPr/>
          </p:nvSpPr>
          <p:spPr bwMode="invGray">
            <a:xfrm>
              <a:off x="1709" y="1987"/>
              <a:ext cx="44" cy="37"/>
            </a:xfrm>
            <a:custGeom>
              <a:avLst/>
              <a:gdLst/>
              <a:ahLst/>
              <a:cxnLst>
                <a:cxn ang="0">
                  <a:pos x="26" y="0"/>
                </a:cxn>
                <a:cxn ang="0">
                  <a:pos x="0" y="10"/>
                </a:cxn>
                <a:cxn ang="0">
                  <a:pos x="30" y="40"/>
                </a:cxn>
                <a:cxn ang="0">
                  <a:pos x="48" y="50"/>
                </a:cxn>
                <a:cxn ang="0">
                  <a:pos x="58" y="28"/>
                </a:cxn>
                <a:cxn ang="0">
                  <a:pos x="44" y="8"/>
                </a:cxn>
                <a:cxn ang="0">
                  <a:pos x="26" y="0"/>
                </a:cxn>
              </a:cxnLst>
              <a:rect l="0" t="0" r="r" b="b"/>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4" name="Freeform 28"/>
            <p:cNvSpPr>
              <a:spLocks/>
            </p:cNvSpPr>
            <p:nvPr/>
          </p:nvSpPr>
          <p:spPr bwMode="invGray">
            <a:xfrm>
              <a:off x="1625" y="2057"/>
              <a:ext cx="65" cy="42"/>
            </a:xfrm>
            <a:custGeom>
              <a:avLst/>
              <a:gdLst/>
              <a:ahLst/>
              <a:cxnLst>
                <a:cxn ang="0">
                  <a:pos x="44" y="7"/>
                </a:cxn>
                <a:cxn ang="0">
                  <a:pos x="24" y="25"/>
                </a:cxn>
                <a:cxn ang="0">
                  <a:pos x="4" y="27"/>
                </a:cxn>
                <a:cxn ang="0">
                  <a:pos x="16" y="57"/>
                </a:cxn>
                <a:cxn ang="0">
                  <a:pos x="74" y="35"/>
                </a:cxn>
                <a:cxn ang="0">
                  <a:pos x="86" y="17"/>
                </a:cxn>
                <a:cxn ang="0">
                  <a:pos x="56" y="7"/>
                </a:cxn>
                <a:cxn ang="0">
                  <a:pos x="44" y="7"/>
                </a:cxn>
              </a:cxnLst>
              <a:rect l="0" t="0" r="r" b="b"/>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5" name="Freeform 29"/>
            <p:cNvSpPr>
              <a:spLocks/>
            </p:cNvSpPr>
            <p:nvPr/>
          </p:nvSpPr>
          <p:spPr bwMode="invGray">
            <a:xfrm>
              <a:off x="1693" y="2065"/>
              <a:ext cx="54" cy="25"/>
            </a:xfrm>
            <a:custGeom>
              <a:avLst/>
              <a:gdLst/>
              <a:ahLst/>
              <a:cxnLst>
                <a:cxn ang="0">
                  <a:pos x="40" y="0"/>
                </a:cxn>
                <a:cxn ang="0">
                  <a:pos x="10" y="16"/>
                </a:cxn>
                <a:cxn ang="0">
                  <a:pos x="24" y="34"/>
                </a:cxn>
                <a:cxn ang="0">
                  <a:pos x="52" y="28"/>
                </a:cxn>
                <a:cxn ang="0">
                  <a:pos x="64" y="20"/>
                </a:cxn>
                <a:cxn ang="0">
                  <a:pos x="40" y="0"/>
                </a:cxn>
              </a:cxnLst>
              <a:rect l="0" t="0" r="r" b="b"/>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6" name="Freeform 30"/>
            <p:cNvSpPr>
              <a:spLocks/>
            </p:cNvSpPr>
            <p:nvPr/>
          </p:nvSpPr>
          <p:spPr bwMode="invGray">
            <a:xfrm>
              <a:off x="1664" y="2029"/>
              <a:ext cx="64" cy="34"/>
            </a:xfrm>
            <a:custGeom>
              <a:avLst/>
              <a:gdLst/>
              <a:ahLst/>
              <a:cxnLst>
                <a:cxn ang="0">
                  <a:pos x="58" y="10"/>
                </a:cxn>
                <a:cxn ang="0">
                  <a:pos x="28" y="4"/>
                </a:cxn>
                <a:cxn ang="0">
                  <a:pos x="0" y="18"/>
                </a:cxn>
                <a:cxn ang="0">
                  <a:pos x="40" y="32"/>
                </a:cxn>
                <a:cxn ang="0">
                  <a:pos x="64" y="40"/>
                </a:cxn>
                <a:cxn ang="0">
                  <a:pos x="84" y="18"/>
                </a:cxn>
                <a:cxn ang="0">
                  <a:pos x="82" y="6"/>
                </a:cxn>
                <a:cxn ang="0">
                  <a:pos x="64" y="0"/>
                </a:cxn>
                <a:cxn ang="0">
                  <a:pos x="58" y="10"/>
                </a:cxn>
              </a:cxnLst>
              <a:rect l="0" t="0" r="r" b="b"/>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7" name="Freeform 31"/>
            <p:cNvSpPr>
              <a:spLocks/>
            </p:cNvSpPr>
            <p:nvPr/>
          </p:nvSpPr>
          <p:spPr bwMode="invGray">
            <a:xfrm>
              <a:off x="1637" y="1997"/>
              <a:ext cx="44" cy="24"/>
            </a:xfrm>
            <a:custGeom>
              <a:avLst/>
              <a:gdLst/>
              <a:ahLst/>
              <a:cxnLst>
                <a:cxn ang="0">
                  <a:pos x="16" y="4"/>
                </a:cxn>
                <a:cxn ang="0">
                  <a:pos x="0" y="18"/>
                </a:cxn>
                <a:cxn ang="0">
                  <a:pos x="20" y="28"/>
                </a:cxn>
                <a:cxn ang="0">
                  <a:pos x="28" y="20"/>
                </a:cxn>
                <a:cxn ang="0">
                  <a:pos x="52" y="12"/>
                </a:cxn>
                <a:cxn ang="0">
                  <a:pos x="44" y="0"/>
                </a:cxn>
                <a:cxn ang="0">
                  <a:pos x="16" y="4"/>
                </a:cxn>
              </a:cxnLst>
              <a:rect l="0" t="0" r="r" b="b"/>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8" name="Freeform 32"/>
            <p:cNvSpPr>
              <a:spLocks/>
            </p:cNvSpPr>
            <p:nvPr/>
          </p:nvSpPr>
          <p:spPr bwMode="invGray">
            <a:xfrm>
              <a:off x="1751" y="2000"/>
              <a:ext cx="114" cy="77"/>
            </a:xfrm>
            <a:custGeom>
              <a:avLst/>
              <a:gdLst/>
              <a:ahLst/>
              <a:cxnLst>
                <a:cxn ang="0">
                  <a:pos x="38" y="0"/>
                </a:cxn>
                <a:cxn ang="0">
                  <a:pos x="14" y="6"/>
                </a:cxn>
                <a:cxn ang="0">
                  <a:pos x="4" y="38"/>
                </a:cxn>
                <a:cxn ang="0">
                  <a:pos x="12" y="56"/>
                </a:cxn>
                <a:cxn ang="0">
                  <a:pos x="0" y="72"/>
                </a:cxn>
                <a:cxn ang="0">
                  <a:pos x="56" y="86"/>
                </a:cxn>
                <a:cxn ang="0">
                  <a:pos x="82" y="92"/>
                </a:cxn>
                <a:cxn ang="0">
                  <a:pos x="152" y="86"/>
                </a:cxn>
                <a:cxn ang="0">
                  <a:pos x="76" y="70"/>
                </a:cxn>
                <a:cxn ang="0">
                  <a:pos x="54" y="62"/>
                </a:cxn>
                <a:cxn ang="0">
                  <a:pos x="44" y="52"/>
                </a:cxn>
                <a:cxn ang="0">
                  <a:pos x="50" y="34"/>
                </a:cxn>
                <a:cxn ang="0">
                  <a:pos x="38" y="0"/>
                </a:cxn>
              </a:cxnLst>
              <a:rect l="0" t="0" r="r" b="b"/>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9" name="Freeform 33"/>
            <p:cNvSpPr>
              <a:spLocks/>
            </p:cNvSpPr>
            <p:nvPr/>
          </p:nvSpPr>
          <p:spPr bwMode="invGray">
            <a:xfrm>
              <a:off x="664" y="2245"/>
              <a:ext cx="25" cy="15"/>
            </a:xfrm>
            <a:custGeom>
              <a:avLst/>
              <a:gdLst/>
              <a:ahLst/>
              <a:cxnLst>
                <a:cxn ang="0">
                  <a:pos x="34" y="0"/>
                </a:cxn>
                <a:cxn ang="0">
                  <a:pos x="24" y="20"/>
                </a:cxn>
                <a:cxn ang="0">
                  <a:pos x="4" y="18"/>
                </a:cxn>
                <a:cxn ang="0">
                  <a:pos x="4" y="6"/>
                </a:cxn>
                <a:cxn ang="0">
                  <a:pos x="34" y="0"/>
                </a:cxn>
              </a:cxnLst>
              <a:rect l="0" t="0" r="r" b="b"/>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0" name="Freeform 34"/>
            <p:cNvSpPr>
              <a:spLocks/>
            </p:cNvSpPr>
            <p:nvPr/>
          </p:nvSpPr>
          <p:spPr bwMode="invGray">
            <a:xfrm>
              <a:off x="1421" y="2756"/>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1" name="Freeform 35"/>
            <p:cNvSpPr>
              <a:spLocks/>
            </p:cNvSpPr>
            <p:nvPr/>
          </p:nvSpPr>
          <p:spPr bwMode="invGray">
            <a:xfrm>
              <a:off x="1424" y="2781"/>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2" name="Freeform 36"/>
            <p:cNvSpPr>
              <a:spLocks/>
            </p:cNvSpPr>
            <p:nvPr/>
          </p:nvSpPr>
          <p:spPr bwMode="invGray">
            <a:xfrm>
              <a:off x="1628" y="2913"/>
              <a:ext cx="15"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3" name="Freeform 37"/>
            <p:cNvSpPr>
              <a:spLocks/>
            </p:cNvSpPr>
            <p:nvPr/>
          </p:nvSpPr>
          <p:spPr bwMode="invGray">
            <a:xfrm>
              <a:off x="1752" y="2429"/>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4" name="Freeform 38"/>
            <p:cNvSpPr>
              <a:spLocks/>
            </p:cNvSpPr>
            <p:nvPr/>
          </p:nvSpPr>
          <p:spPr bwMode="invGray">
            <a:xfrm>
              <a:off x="1652" y="2224"/>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5" name="Freeform 39"/>
            <p:cNvSpPr>
              <a:spLocks/>
            </p:cNvSpPr>
            <p:nvPr/>
          </p:nvSpPr>
          <p:spPr bwMode="invGray">
            <a:xfrm>
              <a:off x="1717" y="2045"/>
              <a:ext cx="39"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6" name="Freeform 40"/>
            <p:cNvSpPr>
              <a:spLocks/>
            </p:cNvSpPr>
            <p:nvPr/>
          </p:nvSpPr>
          <p:spPr bwMode="invGray">
            <a:xfrm>
              <a:off x="1780" y="215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7" name="Freeform 41"/>
            <p:cNvSpPr>
              <a:spLocks/>
            </p:cNvSpPr>
            <p:nvPr/>
          </p:nvSpPr>
          <p:spPr bwMode="invGray">
            <a:xfrm>
              <a:off x="1796" y="1951"/>
              <a:ext cx="696" cy="346"/>
            </a:xfrm>
            <a:custGeom>
              <a:avLst/>
              <a:gdLst/>
              <a:ahLst/>
              <a:cxnLst>
                <a:cxn ang="0">
                  <a:pos x="28" y="56"/>
                </a:cxn>
                <a:cxn ang="0">
                  <a:pos x="6" y="92"/>
                </a:cxn>
                <a:cxn ang="0">
                  <a:pos x="36" y="100"/>
                </a:cxn>
                <a:cxn ang="0">
                  <a:pos x="16" y="116"/>
                </a:cxn>
                <a:cxn ang="0">
                  <a:pos x="104" y="136"/>
                </a:cxn>
                <a:cxn ang="0">
                  <a:pos x="142" y="130"/>
                </a:cxn>
                <a:cxn ang="0">
                  <a:pos x="250" y="78"/>
                </a:cxn>
                <a:cxn ang="0">
                  <a:pos x="300" y="66"/>
                </a:cxn>
                <a:cxn ang="0">
                  <a:pos x="324" y="80"/>
                </a:cxn>
                <a:cxn ang="0">
                  <a:pos x="272" y="88"/>
                </a:cxn>
                <a:cxn ang="0">
                  <a:pos x="242" y="112"/>
                </a:cxn>
                <a:cxn ang="0">
                  <a:pos x="254" y="120"/>
                </a:cxn>
                <a:cxn ang="0">
                  <a:pos x="260" y="158"/>
                </a:cxn>
                <a:cxn ang="0">
                  <a:pos x="350" y="192"/>
                </a:cxn>
                <a:cxn ang="0">
                  <a:pos x="336" y="210"/>
                </a:cxn>
                <a:cxn ang="0">
                  <a:pos x="368" y="246"/>
                </a:cxn>
                <a:cxn ang="0">
                  <a:pos x="348" y="266"/>
                </a:cxn>
                <a:cxn ang="0">
                  <a:pos x="324" y="294"/>
                </a:cxn>
                <a:cxn ang="0">
                  <a:pos x="294" y="324"/>
                </a:cxn>
                <a:cxn ang="0">
                  <a:pos x="292" y="420"/>
                </a:cxn>
                <a:cxn ang="0">
                  <a:pos x="332" y="446"/>
                </a:cxn>
                <a:cxn ang="0">
                  <a:pos x="388" y="448"/>
                </a:cxn>
                <a:cxn ang="0">
                  <a:pos x="412" y="422"/>
                </a:cxn>
                <a:cxn ang="0">
                  <a:pos x="506" y="356"/>
                </a:cxn>
                <a:cxn ang="0">
                  <a:pos x="572" y="334"/>
                </a:cxn>
                <a:cxn ang="0">
                  <a:pos x="646" y="308"/>
                </a:cxn>
                <a:cxn ang="0">
                  <a:pos x="720" y="290"/>
                </a:cxn>
                <a:cxn ang="0">
                  <a:pos x="762" y="260"/>
                </a:cxn>
                <a:cxn ang="0">
                  <a:pos x="800" y="200"/>
                </a:cxn>
                <a:cxn ang="0">
                  <a:pos x="802" y="154"/>
                </a:cxn>
                <a:cxn ang="0">
                  <a:pos x="802" y="124"/>
                </a:cxn>
                <a:cxn ang="0">
                  <a:pos x="832" y="90"/>
                </a:cxn>
                <a:cxn ang="0">
                  <a:pos x="876" y="94"/>
                </a:cxn>
                <a:cxn ang="0">
                  <a:pos x="922" y="52"/>
                </a:cxn>
                <a:cxn ang="0">
                  <a:pos x="888" y="56"/>
                </a:cxn>
                <a:cxn ang="0">
                  <a:pos x="848" y="46"/>
                </a:cxn>
                <a:cxn ang="0">
                  <a:pos x="794" y="22"/>
                </a:cxn>
                <a:cxn ang="0">
                  <a:pos x="642" y="26"/>
                </a:cxn>
                <a:cxn ang="0">
                  <a:pos x="584" y="38"/>
                </a:cxn>
                <a:cxn ang="0">
                  <a:pos x="556" y="38"/>
                </a:cxn>
                <a:cxn ang="0">
                  <a:pos x="516" y="54"/>
                </a:cxn>
                <a:cxn ang="0">
                  <a:pos x="478" y="30"/>
                </a:cxn>
                <a:cxn ang="0">
                  <a:pos x="432" y="40"/>
                </a:cxn>
                <a:cxn ang="0">
                  <a:pos x="366" y="52"/>
                </a:cxn>
                <a:cxn ang="0">
                  <a:pos x="410" y="38"/>
                </a:cxn>
                <a:cxn ang="0">
                  <a:pos x="352" y="8"/>
                </a:cxn>
                <a:cxn ang="0">
                  <a:pos x="334" y="2"/>
                </a:cxn>
                <a:cxn ang="0">
                  <a:pos x="314" y="8"/>
                </a:cxn>
                <a:cxn ang="0">
                  <a:pos x="240" y="16"/>
                </a:cxn>
                <a:cxn ang="0">
                  <a:pos x="160" y="28"/>
                </a:cxn>
                <a:cxn ang="0">
                  <a:pos x="108" y="26"/>
                </a:cxn>
                <a:cxn ang="0">
                  <a:pos x="114" y="68"/>
                </a:cxn>
                <a:cxn ang="0">
                  <a:pos x="104" y="52"/>
                </a:cxn>
                <a:cxn ang="0">
                  <a:pos x="60" y="42"/>
                </a:cxn>
              </a:cxnLst>
              <a:rect l="0" t="0" r="r" b="b"/>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8" name="Freeform 42"/>
            <p:cNvSpPr>
              <a:spLocks/>
            </p:cNvSpPr>
            <p:nvPr/>
          </p:nvSpPr>
          <p:spPr bwMode="invGray">
            <a:xfrm>
              <a:off x="2009" y="2135"/>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9" name="Freeform 43"/>
            <p:cNvSpPr>
              <a:spLocks/>
            </p:cNvSpPr>
            <p:nvPr/>
          </p:nvSpPr>
          <p:spPr bwMode="invGray">
            <a:xfrm>
              <a:off x="2292" y="2201"/>
              <a:ext cx="128" cy="54"/>
            </a:xfrm>
            <a:custGeom>
              <a:avLst/>
              <a:gdLst/>
              <a:ahLst/>
              <a:cxnLst>
                <a:cxn ang="0">
                  <a:pos x="102" y="8"/>
                </a:cxn>
                <a:cxn ang="0">
                  <a:pos x="66" y="4"/>
                </a:cxn>
                <a:cxn ang="0">
                  <a:pos x="54" y="0"/>
                </a:cxn>
                <a:cxn ang="0">
                  <a:pos x="0" y="28"/>
                </a:cxn>
                <a:cxn ang="0">
                  <a:pos x="28" y="40"/>
                </a:cxn>
                <a:cxn ang="0">
                  <a:pos x="42" y="60"/>
                </a:cxn>
                <a:cxn ang="0">
                  <a:pos x="66" y="68"/>
                </a:cxn>
                <a:cxn ang="0">
                  <a:pos x="78" y="72"/>
                </a:cxn>
                <a:cxn ang="0">
                  <a:pos x="130" y="60"/>
                </a:cxn>
                <a:cxn ang="0">
                  <a:pos x="172" y="44"/>
                </a:cxn>
                <a:cxn ang="0">
                  <a:pos x="148" y="18"/>
                </a:cxn>
                <a:cxn ang="0">
                  <a:pos x="136" y="4"/>
                </a:cxn>
                <a:cxn ang="0">
                  <a:pos x="102" y="8"/>
                </a:cxn>
              </a:cxnLst>
              <a:rect l="0" t="0" r="r" b="b"/>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0" name="Freeform 44"/>
            <p:cNvSpPr>
              <a:spLocks/>
            </p:cNvSpPr>
            <p:nvPr/>
          </p:nvSpPr>
          <p:spPr bwMode="invGray">
            <a:xfrm>
              <a:off x="2393" y="2038"/>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1" name="Freeform 45"/>
            <p:cNvSpPr>
              <a:spLocks/>
            </p:cNvSpPr>
            <p:nvPr/>
          </p:nvSpPr>
          <p:spPr bwMode="invGray">
            <a:xfrm>
              <a:off x="2662" y="2006"/>
              <a:ext cx="155" cy="63"/>
            </a:xfrm>
            <a:custGeom>
              <a:avLst/>
              <a:gdLst/>
              <a:ahLst/>
              <a:cxnLst>
                <a:cxn ang="0">
                  <a:pos x="191" y="7"/>
                </a:cxn>
                <a:cxn ang="0">
                  <a:pos x="103" y="9"/>
                </a:cxn>
                <a:cxn ang="0">
                  <a:pos x="109" y="25"/>
                </a:cxn>
                <a:cxn ang="0">
                  <a:pos x="107" y="33"/>
                </a:cxn>
                <a:cxn ang="0">
                  <a:pos x="89" y="27"/>
                </a:cxn>
                <a:cxn ang="0">
                  <a:pos x="77" y="19"/>
                </a:cxn>
                <a:cxn ang="0">
                  <a:pos x="23" y="27"/>
                </a:cxn>
                <a:cxn ang="0">
                  <a:pos x="31" y="49"/>
                </a:cxn>
                <a:cxn ang="0">
                  <a:pos x="55" y="53"/>
                </a:cxn>
                <a:cxn ang="0">
                  <a:pos x="75" y="73"/>
                </a:cxn>
                <a:cxn ang="0">
                  <a:pos x="89" y="85"/>
                </a:cxn>
                <a:cxn ang="0">
                  <a:pos x="109" y="67"/>
                </a:cxn>
                <a:cxn ang="0">
                  <a:pos x="121" y="59"/>
                </a:cxn>
                <a:cxn ang="0">
                  <a:pos x="127" y="47"/>
                </a:cxn>
                <a:cxn ang="0">
                  <a:pos x="167" y="35"/>
                </a:cxn>
                <a:cxn ang="0">
                  <a:pos x="187" y="31"/>
                </a:cxn>
                <a:cxn ang="0">
                  <a:pos x="199" y="27"/>
                </a:cxn>
                <a:cxn ang="0">
                  <a:pos x="191" y="7"/>
                </a:cxn>
              </a:cxnLst>
              <a:rect l="0" t="0" r="r" b="b"/>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2" name="Freeform 46"/>
            <p:cNvSpPr>
              <a:spLocks/>
            </p:cNvSpPr>
            <p:nvPr/>
          </p:nvSpPr>
          <p:spPr bwMode="invGray">
            <a:xfrm>
              <a:off x="2759" y="2039"/>
              <a:ext cx="48" cy="21"/>
            </a:xfrm>
            <a:custGeom>
              <a:avLst/>
              <a:gdLst/>
              <a:ahLst/>
              <a:cxnLst>
                <a:cxn ang="0">
                  <a:pos x="36" y="6"/>
                </a:cxn>
                <a:cxn ang="0">
                  <a:pos x="8" y="4"/>
                </a:cxn>
                <a:cxn ang="0">
                  <a:pos x="24" y="28"/>
                </a:cxn>
                <a:cxn ang="0">
                  <a:pos x="54" y="14"/>
                </a:cxn>
                <a:cxn ang="0">
                  <a:pos x="36" y="6"/>
                </a:cxn>
              </a:cxnLst>
              <a:rect l="0" t="0" r="r" b="b"/>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3" name="Freeform 47"/>
            <p:cNvSpPr>
              <a:spLocks/>
            </p:cNvSpPr>
            <p:nvPr/>
          </p:nvSpPr>
          <p:spPr bwMode="invGray">
            <a:xfrm>
              <a:off x="2467" y="2311"/>
              <a:ext cx="109" cy="132"/>
            </a:xfrm>
            <a:custGeom>
              <a:avLst/>
              <a:gdLst/>
              <a:ahLst/>
              <a:cxnLst>
                <a:cxn ang="0">
                  <a:pos x="24" y="19"/>
                </a:cxn>
                <a:cxn ang="0">
                  <a:pos x="0" y="25"/>
                </a:cxn>
                <a:cxn ang="0">
                  <a:pos x="14" y="43"/>
                </a:cxn>
                <a:cxn ang="0">
                  <a:pos x="34" y="87"/>
                </a:cxn>
                <a:cxn ang="0">
                  <a:pos x="52" y="91"/>
                </a:cxn>
                <a:cxn ang="0">
                  <a:pos x="50" y="107"/>
                </a:cxn>
                <a:cxn ang="0">
                  <a:pos x="28" y="113"/>
                </a:cxn>
                <a:cxn ang="0">
                  <a:pos x="16" y="131"/>
                </a:cxn>
                <a:cxn ang="0">
                  <a:pos x="18" y="137"/>
                </a:cxn>
                <a:cxn ang="0">
                  <a:pos x="30" y="141"/>
                </a:cxn>
                <a:cxn ang="0">
                  <a:pos x="18" y="169"/>
                </a:cxn>
                <a:cxn ang="0">
                  <a:pos x="20" y="175"/>
                </a:cxn>
                <a:cxn ang="0">
                  <a:pos x="34" y="171"/>
                </a:cxn>
                <a:cxn ang="0">
                  <a:pos x="58" y="169"/>
                </a:cxn>
                <a:cxn ang="0">
                  <a:pos x="92" y="171"/>
                </a:cxn>
                <a:cxn ang="0">
                  <a:pos x="110" y="169"/>
                </a:cxn>
                <a:cxn ang="0">
                  <a:pos x="122" y="165"/>
                </a:cxn>
                <a:cxn ang="0">
                  <a:pos x="128" y="141"/>
                </a:cxn>
                <a:cxn ang="0">
                  <a:pos x="146" y="133"/>
                </a:cxn>
                <a:cxn ang="0">
                  <a:pos x="110" y="109"/>
                </a:cxn>
                <a:cxn ang="0">
                  <a:pos x="88" y="83"/>
                </a:cxn>
                <a:cxn ang="0">
                  <a:pos x="82" y="69"/>
                </a:cxn>
                <a:cxn ang="0">
                  <a:pos x="64" y="61"/>
                </a:cxn>
                <a:cxn ang="0">
                  <a:pos x="86" y="45"/>
                </a:cxn>
                <a:cxn ang="0">
                  <a:pos x="64" y="31"/>
                </a:cxn>
                <a:cxn ang="0">
                  <a:pos x="70" y="13"/>
                </a:cxn>
                <a:cxn ang="0">
                  <a:pos x="46" y="1"/>
                </a:cxn>
                <a:cxn ang="0">
                  <a:pos x="30" y="9"/>
                </a:cxn>
                <a:cxn ang="0">
                  <a:pos x="24" y="19"/>
                </a:cxn>
              </a:cxnLst>
              <a:rect l="0" t="0" r="r" b="b"/>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4" name="Freeform 48"/>
            <p:cNvSpPr>
              <a:spLocks/>
            </p:cNvSpPr>
            <p:nvPr/>
          </p:nvSpPr>
          <p:spPr bwMode="invGray">
            <a:xfrm>
              <a:off x="2413" y="2359"/>
              <a:ext cx="69" cy="68"/>
            </a:xfrm>
            <a:custGeom>
              <a:avLst/>
              <a:gdLst/>
              <a:ahLst/>
              <a:cxnLst>
                <a:cxn ang="0">
                  <a:pos x="58" y="6"/>
                </a:cxn>
                <a:cxn ang="0">
                  <a:pos x="82" y="8"/>
                </a:cxn>
                <a:cxn ang="0">
                  <a:pos x="92" y="26"/>
                </a:cxn>
                <a:cxn ang="0">
                  <a:pos x="78" y="48"/>
                </a:cxn>
                <a:cxn ang="0">
                  <a:pos x="46" y="76"/>
                </a:cxn>
                <a:cxn ang="0">
                  <a:pos x="18" y="92"/>
                </a:cxn>
                <a:cxn ang="0">
                  <a:pos x="8" y="72"/>
                </a:cxn>
                <a:cxn ang="0">
                  <a:pos x="20" y="64"/>
                </a:cxn>
                <a:cxn ang="0">
                  <a:pos x="14" y="46"/>
                </a:cxn>
                <a:cxn ang="0">
                  <a:pos x="40" y="28"/>
                </a:cxn>
                <a:cxn ang="0">
                  <a:pos x="58" y="6"/>
                </a:cxn>
              </a:cxnLst>
              <a:rect l="0" t="0" r="r" b="b"/>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5" name="Freeform 49"/>
            <p:cNvSpPr>
              <a:spLocks/>
            </p:cNvSpPr>
            <p:nvPr/>
          </p:nvSpPr>
          <p:spPr bwMode="invGray">
            <a:xfrm>
              <a:off x="4099" y="3502"/>
              <a:ext cx="474" cy="495"/>
            </a:xfrm>
            <a:custGeom>
              <a:avLst/>
              <a:gdLst/>
              <a:ahLst/>
              <a:cxnLst>
                <a:cxn ang="0">
                  <a:pos x="212" y="11"/>
                </a:cxn>
                <a:cxn ang="0">
                  <a:pos x="176" y="19"/>
                </a:cxn>
                <a:cxn ang="0">
                  <a:pos x="144" y="51"/>
                </a:cxn>
                <a:cxn ang="0">
                  <a:pos x="104" y="59"/>
                </a:cxn>
                <a:cxn ang="0">
                  <a:pos x="84" y="75"/>
                </a:cxn>
                <a:cxn ang="0">
                  <a:pos x="68" y="115"/>
                </a:cxn>
                <a:cxn ang="0">
                  <a:pos x="36" y="167"/>
                </a:cxn>
                <a:cxn ang="0">
                  <a:pos x="0" y="179"/>
                </a:cxn>
                <a:cxn ang="0">
                  <a:pos x="72" y="323"/>
                </a:cxn>
                <a:cxn ang="0">
                  <a:pos x="120" y="427"/>
                </a:cxn>
                <a:cxn ang="0">
                  <a:pos x="144" y="443"/>
                </a:cxn>
                <a:cxn ang="0">
                  <a:pos x="168" y="451"/>
                </a:cxn>
                <a:cxn ang="0">
                  <a:pos x="228" y="431"/>
                </a:cxn>
                <a:cxn ang="0">
                  <a:pos x="252" y="423"/>
                </a:cxn>
                <a:cxn ang="0">
                  <a:pos x="300" y="451"/>
                </a:cxn>
                <a:cxn ang="0">
                  <a:pos x="324" y="527"/>
                </a:cxn>
                <a:cxn ang="0">
                  <a:pos x="336" y="523"/>
                </a:cxn>
                <a:cxn ang="0">
                  <a:pos x="344" y="511"/>
                </a:cxn>
                <a:cxn ang="0">
                  <a:pos x="368" y="547"/>
                </a:cxn>
                <a:cxn ang="0">
                  <a:pos x="404" y="571"/>
                </a:cxn>
                <a:cxn ang="0">
                  <a:pos x="436" y="603"/>
                </a:cxn>
                <a:cxn ang="0">
                  <a:pos x="444" y="615"/>
                </a:cxn>
                <a:cxn ang="0">
                  <a:pos x="456" y="623"/>
                </a:cxn>
                <a:cxn ang="0">
                  <a:pos x="484" y="655"/>
                </a:cxn>
                <a:cxn ang="0">
                  <a:pos x="492" y="631"/>
                </a:cxn>
                <a:cxn ang="0">
                  <a:pos x="540" y="659"/>
                </a:cxn>
                <a:cxn ang="0">
                  <a:pos x="588" y="655"/>
                </a:cxn>
                <a:cxn ang="0">
                  <a:pos x="616" y="531"/>
                </a:cxn>
                <a:cxn ang="0">
                  <a:pos x="632" y="463"/>
                </a:cxn>
                <a:cxn ang="0">
                  <a:pos x="620" y="367"/>
                </a:cxn>
                <a:cxn ang="0">
                  <a:pos x="536" y="271"/>
                </a:cxn>
                <a:cxn ang="0">
                  <a:pos x="528" y="235"/>
                </a:cxn>
                <a:cxn ang="0">
                  <a:pos x="460" y="179"/>
                </a:cxn>
                <a:cxn ang="0">
                  <a:pos x="472" y="155"/>
                </a:cxn>
                <a:cxn ang="0">
                  <a:pos x="456" y="131"/>
                </a:cxn>
                <a:cxn ang="0">
                  <a:pos x="416" y="79"/>
                </a:cxn>
                <a:cxn ang="0">
                  <a:pos x="392" y="31"/>
                </a:cxn>
                <a:cxn ang="0">
                  <a:pos x="388" y="19"/>
                </a:cxn>
                <a:cxn ang="0">
                  <a:pos x="364" y="151"/>
                </a:cxn>
                <a:cxn ang="0">
                  <a:pos x="324" y="115"/>
                </a:cxn>
                <a:cxn ang="0">
                  <a:pos x="292" y="111"/>
                </a:cxn>
                <a:cxn ang="0">
                  <a:pos x="272" y="87"/>
                </a:cxn>
                <a:cxn ang="0">
                  <a:pos x="264" y="63"/>
                </a:cxn>
                <a:cxn ang="0">
                  <a:pos x="276" y="55"/>
                </a:cxn>
                <a:cxn ang="0">
                  <a:pos x="240" y="19"/>
                </a:cxn>
                <a:cxn ang="0">
                  <a:pos x="216" y="11"/>
                </a:cxn>
                <a:cxn ang="0">
                  <a:pos x="204" y="7"/>
                </a:cxn>
                <a:cxn ang="0">
                  <a:pos x="212" y="11"/>
                </a:cxn>
              </a:cxnLst>
              <a:rect l="0" t="0" r="r" b="b"/>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6" name="Freeform 50"/>
            <p:cNvSpPr>
              <a:spLocks/>
            </p:cNvSpPr>
            <p:nvPr/>
          </p:nvSpPr>
          <p:spPr bwMode="invGray">
            <a:xfrm>
              <a:off x="4246" y="3241"/>
              <a:ext cx="319" cy="210"/>
            </a:xfrm>
            <a:custGeom>
              <a:avLst/>
              <a:gdLst/>
              <a:ahLst/>
              <a:cxnLst>
                <a:cxn ang="0">
                  <a:pos x="84" y="60"/>
                </a:cxn>
                <a:cxn ang="0">
                  <a:pos x="68" y="36"/>
                </a:cxn>
                <a:cxn ang="0">
                  <a:pos x="64" y="16"/>
                </a:cxn>
                <a:cxn ang="0">
                  <a:pos x="52" y="12"/>
                </a:cxn>
                <a:cxn ang="0">
                  <a:pos x="16" y="16"/>
                </a:cxn>
                <a:cxn ang="0">
                  <a:pos x="44" y="40"/>
                </a:cxn>
                <a:cxn ang="0">
                  <a:pos x="48" y="52"/>
                </a:cxn>
                <a:cxn ang="0">
                  <a:pos x="24" y="68"/>
                </a:cxn>
                <a:cxn ang="0">
                  <a:pos x="88" y="92"/>
                </a:cxn>
                <a:cxn ang="0">
                  <a:pos x="124" y="112"/>
                </a:cxn>
                <a:cxn ang="0">
                  <a:pos x="128" y="124"/>
                </a:cxn>
                <a:cxn ang="0">
                  <a:pos x="140" y="132"/>
                </a:cxn>
                <a:cxn ang="0">
                  <a:pos x="148" y="156"/>
                </a:cxn>
                <a:cxn ang="0">
                  <a:pos x="132" y="196"/>
                </a:cxn>
                <a:cxn ang="0">
                  <a:pos x="180" y="188"/>
                </a:cxn>
                <a:cxn ang="0">
                  <a:pos x="192" y="216"/>
                </a:cxn>
                <a:cxn ang="0">
                  <a:pos x="216" y="224"/>
                </a:cxn>
                <a:cxn ang="0">
                  <a:pos x="228" y="228"/>
                </a:cxn>
                <a:cxn ang="0">
                  <a:pos x="252" y="224"/>
                </a:cxn>
                <a:cxn ang="0">
                  <a:pos x="276" y="196"/>
                </a:cxn>
                <a:cxn ang="0">
                  <a:pos x="336" y="252"/>
                </a:cxn>
                <a:cxn ang="0">
                  <a:pos x="364" y="280"/>
                </a:cxn>
                <a:cxn ang="0">
                  <a:pos x="360" y="224"/>
                </a:cxn>
                <a:cxn ang="0">
                  <a:pos x="336" y="200"/>
                </a:cxn>
                <a:cxn ang="0">
                  <a:pos x="372" y="168"/>
                </a:cxn>
                <a:cxn ang="0">
                  <a:pos x="408" y="156"/>
                </a:cxn>
                <a:cxn ang="0">
                  <a:pos x="420" y="152"/>
                </a:cxn>
                <a:cxn ang="0">
                  <a:pos x="424" y="140"/>
                </a:cxn>
                <a:cxn ang="0">
                  <a:pos x="356" y="148"/>
                </a:cxn>
                <a:cxn ang="0">
                  <a:pos x="304" y="140"/>
                </a:cxn>
                <a:cxn ang="0">
                  <a:pos x="300" y="128"/>
                </a:cxn>
                <a:cxn ang="0">
                  <a:pos x="292" y="116"/>
                </a:cxn>
                <a:cxn ang="0">
                  <a:pos x="220" y="80"/>
                </a:cxn>
                <a:cxn ang="0">
                  <a:pos x="160" y="60"/>
                </a:cxn>
                <a:cxn ang="0">
                  <a:pos x="136" y="52"/>
                </a:cxn>
                <a:cxn ang="0">
                  <a:pos x="80" y="52"/>
                </a:cxn>
                <a:cxn ang="0">
                  <a:pos x="68" y="32"/>
                </a:cxn>
                <a:cxn ang="0">
                  <a:pos x="68" y="0"/>
                </a:cxn>
              </a:cxnLst>
              <a:rect l="0" t="0" r="r" b="b"/>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7" name="Freeform 51"/>
            <p:cNvSpPr>
              <a:spLocks/>
            </p:cNvSpPr>
            <p:nvPr/>
          </p:nvSpPr>
          <p:spPr bwMode="invGray">
            <a:xfrm>
              <a:off x="4255" y="3243"/>
              <a:ext cx="311" cy="211"/>
            </a:xfrm>
            <a:custGeom>
              <a:avLst/>
              <a:gdLst/>
              <a:ahLst/>
              <a:cxnLst>
                <a:cxn ang="0">
                  <a:pos x="0" y="1"/>
                </a:cxn>
                <a:cxn ang="0">
                  <a:pos x="20" y="37"/>
                </a:cxn>
                <a:cxn ang="0">
                  <a:pos x="28" y="49"/>
                </a:cxn>
                <a:cxn ang="0">
                  <a:pos x="84" y="89"/>
                </a:cxn>
                <a:cxn ang="0">
                  <a:pos x="120" y="113"/>
                </a:cxn>
                <a:cxn ang="0">
                  <a:pos x="132" y="121"/>
                </a:cxn>
                <a:cxn ang="0">
                  <a:pos x="136" y="169"/>
                </a:cxn>
                <a:cxn ang="0">
                  <a:pos x="116" y="201"/>
                </a:cxn>
                <a:cxn ang="0">
                  <a:pos x="136" y="197"/>
                </a:cxn>
                <a:cxn ang="0">
                  <a:pos x="148" y="189"/>
                </a:cxn>
                <a:cxn ang="0">
                  <a:pos x="160" y="201"/>
                </a:cxn>
                <a:cxn ang="0">
                  <a:pos x="184" y="217"/>
                </a:cxn>
                <a:cxn ang="0">
                  <a:pos x="208" y="233"/>
                </a:cxn>
                <a:cxn ang="0">
                  <a:pos x="240" y="221"/>
                </a:cxn>
                <a:cxn ang="0">
                  <a:pos x="248" y="197"/>
                </a:cxn>
                <a:cxn ang="0">
                  <a:pos x="268" y="201"/>
                </a:cxn>
                <a:cxn ang="0">
                  <a:pos x="292" y="209"/>
                </a:cxn>
                <a:cxn ang="0">
                  <a:pos x="340" y="281"/>
                </a:cxn>
                <a:cxn ang="0">
                  <a:pos x="356" y="277"/>
                </a:cxn>
                <a:cxn ang="0">
                  <a:pos x="352" y="253"/>
                </a:cxn>
                <a:cxn ang="0">
                  <a:pos x="316" y="197"/>
                </a:cxn>
                <a:cxn ang="0">
                  <a:pos x="360" y="173"/>
                </a:cxn>
                <a:cxn ang="0">
                  <a:pos x="408" y="145"/>
                </a:cxn>
                <a:cxn ang="0">
                  <a:pos x="409" y="120"/>
                </a:cxn>
                <a:cxn ang="0">
                  <a:pos x="367" y="138"/>
                </a:cxn>
                <a:cxn ang="0">
                  <a:pos x="308" y="137"/>
                </a:cxn>
                <a:cxn ang="0">
                  <a:pos x="264" y="97"/>
                </a:cxn>
                <a:cxn ang="0">
                  <a:pos x="180" y="61"/>
                </a:cxn>
                <a:cxn ang="0">
                  <a:pos x="132" y="33"/>
                </a:cxn>
                <a:cxn ang="0">
                  <a:pos x="92" y="41"/>
                </a:cxn>
                <a:cxn ang="0">
                  <a:pos x="76" y="57"/>
                </a:cxn>
                <a:cxn ang="0">
                  <a:pos x="56" y="17"/>
                </a:cxn>
                <a:cxn ang="0">
                  <a:pos x="0" y="1"/>
                </a:cxn>
              </a:cxnLst>
              <a:rect l="0" t="0" r="r" b="b"/>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8" name="Freeform 52"/>
            <p:cNvSpPr>
              <a:spLocks/>
            </p:cNvSpPr>
            <p:nvPr/>
          </p:nvSpPr>
          <p:spPr bwMode="invGray">
            <a:xfrm>
              <a:off x="4485" y="4013"/>
              <a:ext cx="45" cy="58"/>
            </a:xfrm>
            <a:custGeom>
              <a:avLst/>
              <a:gdLst/>
              <a:ahLst/>
              <a:cxnLst>
                <a:cxn ang="0">
                  <a:pos x="32" y="18"/>
                </a:cxn>
                <a:cxn ang="0">
                  <a:pos x="0" y="18"/>
                </a:cxn>
                <a:cxn ang="0">
                  <a:pos x="20" y="42"/>
                </a:cxn>
                <a:cxn ang="0">
                  <a:pos x="28" y="66"/>
                </a:cxn>
                <a:cxn ang="0">
                  <a:pos x="32" y="78"/>
                </a:cxn>
                <a:cxn ang="0">
                  <a:pos x="60" y="50"/>
                </a:cxn>
                <a:cxn ang="0">
                  <a:pos x="32" y="18"/>
                </a:cxn>
              </a:cxnLst>
              <a:rect l="0" t="0" r="r" b="b"/>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9" name="Freeform 53"/>
            <p:cNvSpPr>
              <a:spLocks/>
            </p:cNvSpPr>
            <p:nvPr/>
          </p:nvSpPr>
          <p:spPr bwMode="invGray">
            <a:xfrm>
              <a:off x="4621" y="3923"/>
              <a:ext cx="164" cy="85"/>
            </a:xfrm>
            <a:custGeom>
              <a:avLst/>
              <a:gdLst/>
              <a:ahLst/>
              <a:cxnLst>
                <a:cxn ang="0">
                  <a:pos x="47" y="73"/>
                </a:cxn>
                <a:cxn ang="0">
                  <a:pos x="39" y="61"/>
                </a:cxn>
                <a:cxn ang="0">
                  <a:pos x="15" y="69"/>
                </a:cxn>
                <a:cxn ang="0">
                  <a:pos x="39" y="113"/>
                </a:cxn>
                <a:cxn ang="0">
                  <a:pos x="123" y="89"/>
                </a:cxn>
                <a:cxn ang="0">
                  <a:pos x="147" y="73"/>
                </a:cxn>
                <a:cxn ang="0">
                  <a:pos x="171" y="65"/>
                </a:cxn>
                <a:cxn ang="0">
                  <a:pos x="219" y="19"/>
                </a:cxn>
                <a:cxn ang="0">
                  <a:pos x="210" y="0"/>
                </a:cxn>
                <a:cxn ang="0">
                  <a:pos x="179" y="17"/>
                </a:cxn>
                <a:cxn ang="0">
                  <a:pos x="107" y="41"/>
                </a:cxn>
                <a:cxn ang="0">
                  <a:pos x="83" y="45"/>
                </a:cxn>
                <a:cxn ang="0">
                  <a:pos x="59" y="53"/>
                </a:cxn>
                <a:cxn ang="0">
                  <a:pos x="47" y="73"/>
                </a:cxn>
              </a:cxnLst>
              <a:rect l="0" t="0" r="r" b="b"/>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0" name="Freeform 54"/>
            <p:cNvSpPr>
              <a:spLocks/>
            </p:cNvSpPr>
            <p:nvPr/>
          </p:nvSpPr>
          <p:spPr bwMode="invGray">
            <a:xfrm>
              <a:off x="4791" y="3873"/>
              <a:ext cx="104" cy="92"/>
            </a:xfrm>
            <a:custGeom>
              <a:avLst/>
              <a:gdLst/>
              <a:ahLst/>
              <a:cxnLst>
                <a:cxn ang="0">
                  <a:pos x="12" y="60"/>
                </a:cxn>
                <a:cxn ang="0">
                  <a:pos x="8" y="84"/>
                </a:cxn>
                <a:cxn ang="0">
                  <a:pos x="0" y="108"/>
                </a:cxn>
                <a:cxn ang="0">
                  <a:pos x="36" y="116"/>
                </a:cxn>
                <a:cxn ang="0">
                  <a:pos x="52" y="96"/>
                </a:cxn>
                <a:cxn ang="0">
                  <a:pos x="124" y="68"/>
                </a:cxn>
                <a:cxn ang="0">
                  <a:pos x="136" y="44"/>
                </a:cxn>
                <a:cxn ang="0">
                  <a:pos x="112" y="28"/>
                </a:cxn>
                <a:cxn ang="0">
                  <a:pos x="100" y="20"/>
                </a:cxn>
                <a:cxn ang="0">
                  <a:pos x="64" y="12"/>
                </a:cxn>
                <a:cxn ang="0">
                  <a:pos x="52" y="36"/>
                </a:cxn>
                <a:cxn ang="0">
                  <a:pos x="12" y="60"/>
                </a:cxn>
              </a:cxnLst>
              <a:rect l="0" t="0" r="r" b="b"/>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1" name="Freeform 55"/>
            <p:cNvSpPr>
              <a:spLocks/>
            </p:cNvSpPr>
            <p:nvPr/>
          </p:nvSpPr>
          <p:spPr bwMode="invGray">
            <a:xfrm>
              <a:off x="4846" y="3832"/>
              <a:ext cx="37" cy="26"/>
            </a:xfrm>
            <a:custGeom>
              <a:avLst/>
              <a:gdLst/>
              <a:ahLst/>
              <a:cxnLst>
                <a:cxn ang="0">
                  <a:pos x="29" y="0"/>
                </a:cxn>
                <a:cxn ang="0">
                  <a:pos x="8" y="11"/>
                </a:cxn>
                <a:cxn ang="0">
                  <a:pos x="24" y="35"/>
                </a:cxn>
                <a:cxn ang="0">
                  <a:pos x="39" y="26"/>
                </a:cxn>
                <a:cxn ang="0">
                  <a:pos x="29" y="0"/>
                </a:cxn>
              </a:cxnLst>
              <a:rect l="0" t="0" r="r" b="b"/>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2" name="Freeform 56"/>
            <p:cNvSpPr>
              <a:spLocks/>
            </p:cNvSpPr>
            <p:nvPr/>
          </p:nvSpPr>
          <p:spPr bwMode="invGray">
            <a:xfrm>
              <a:off x="3123" y="3346"/>
              <a:ext cx="123" cy="201"/>
            </a:xfrm>
            <a:custGeom>
              <a:avLst/>
              <a:gdLst/>
              <a:ahLst/>
              <a:cxnLst>
                <a:cxn ang="0">
                  <a:pos x="128" y="0"/>
                </a:cxn>
                <a:cxn ang="0">
                  <a:pos x="104" y="28"/>
                </a:cxn>
                <a:cxn ang="0">
                  <a:pos x="88" y="64"/>
                </a:cxn>
                <a:cxn ang="0">
                  <a:pos x="36" y="84"/>
                </a:cxn>
                <a:cxn ang="0">
                  <a:pos x="28" y="96"/>
                </a:cxn>
                <a:cxn ang="0">
                  <a:pos x="16" y="100"/>
                </a:cxn>
                <a:cxn ang="0">
                  <a:pos x="20" y="132"/>
                </a:cxn>
                <a:cxn ang="0">
                  <a:pos x="28" y="156"/>
                </a:cxn>
                <a:cxn ang="0">
                  <a:pos x="0" y="200"/>
                </a:cxn>
                <a:cxn ang="0">
                  <a:pos x="28" y="260"/>
                </a:cxn>
                <a:cxn ang="0">
                  <a:pos x="52" y="268"/>
                </a:cxn>
                <a:cxn ang="0">
                  <a:pos x="88" y="216"/>
                </a:cxn>
                <a:cxn ang="0">
                  <a:pos x="104" y="192"/>
                </a:cxn>
                <a:cxn ang="0">
                  <a:pos x="128" y="116"/>
                </a:cxn>
                <a:cxn ang="0">
                  <a:pos x="140" y="76"/>
                </a:cxn>
                <a:cxn ang="0">
                  <a:pos x="164" y="72"/>
                </a:cxn>
                <a:cxn ang="0">
                  <a:pos x="128" y="0"/>
                </a:cxn>
              </a:cxnLst>
              <a:rect l="0" t="0" r="r" b="b"/>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3" name="Freeform 57"/>
            <p:cNvSpPr>
              <a:spLocks/>
            </p:cNvSpPr>
            <p:nvPr/>
          </p:nvSpPr>
          <p:spPr bwMode="invGray">
            <a:xfrm>
              <a:off x="3655" y="3034"/>
              <a:ext cx="49" cy="61"/>
            </a:xfrm>
            <a:custGeom>
              <a:avLst/>
              <a:gdLst/>
              <a:ahLst/>
              <a:cxnLst>
                <a:cxn ang="0">
                  <a:pos x="29" y="0"/>
                </a:cxn>
                <a:cxn ang="0">
                  <a:pos x="25" y="60"/>
                </a:cxn>
                <a:cxn ang="0">
                  <a:pos x="29" y="76"/>
                </a:cxn>
                <a:cxn ang="0">
                  <a:pos x="41" y="80"/>
                </a:cxn>
                <a:cxn ang="0">
                  <a:pos x="57" y="76"/>
                </a:cxn>
                <a:cxn ang="0">
                  <a:pos x="29" y="0"/>
                </a:cxn>
              </a:cxnLst>
              <a:rect l="0" t="0" r="r" b="b"/>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4" name="Freeform 58"/>
            <p:cNvSpPr>
              <a:spLocks/>
            </p:cNvSpPr>
            <p:nvPr/>
          </p:nvSpPr>
          <p:spPr bwMode="invGray">
            <a:xfrm>
              <a:off x="3988" y="3100"/>
              <a:ext cx="111" cy="183"/>
            </a:xfrm>
            <a:custGeom>
              <a:avLst/>
              <a:gdLst/>
              <a:ahLst/>
              <a:cxnLst>
                <a:cxn ang="0">
                  <a:pos x="96" y="0"/>
                </a:cxn>
                <a:cxn ang="0">
                  <a:pos x="60" y="84"/>
                </a:cxn>
                <a:cxn ang="0">
                  <a:pos x="36" y="92"/>
                </a:cxn>
                <a:cxn ang="0">
                  <a:pos x="12" y="108"/>
                </a:cxn>
                <a:cxn ang="0">
                  <a:pos x="40" y="188"/>
                </a:cxn>
                <a:cxn ang="0">
                  <a:pos x="52" y="224"/>
                </a:cxn>
                <a:cxn ang="0">
                  <a:pos x="60" y="236"/>
                </a:cxn>
                <a:cxn ang="0">
                  <a:pos x="84" y="244"/>
                </a:cxn>
                <a:cxn ang="0">
                  <a:pos x="96" y="196"/>
                </a:cxn>
                <a:cxn ang="0">
                  <a:pos x="124" y="168"/>
                </a:cxn>
                <a:cxn ang="0">
                  <a:pos x="112" y="68"/>
                </a:cxn>
                <a:cxn ang="0">
                  <a:pos x="140" y="48"/>
                </a:cxn>
                <a:cxn ang="0">
                  <a:pos x="112" y="20"/>
                </a:cxn>
                <a:cxn ang="0">
                  <a:pos x="96" y="0"/>
                </a:cxn>
              </a:cxnLst>
              <a:rect l="0" t="0" r="r" b="b"/>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5" name="Freeform 59"/>
            <p:cNvSpPr>
              <a:spLocks/>
            </p:cNvSpPr>
            <p:nvPr/>
          </p:nvSpPr>
          <p:spPr bwMode="invGray">
            <a:xfrm>
              <a:off x="3894" y="3043"/>
              <a:ext cx="72" cy="137"/>
            </a:xfrm>
            <a:custGeom>
              <a:avLst/>
              <a:gdLst/>
              <a:ahLst/>
              <a:cxnLst>
                <a:cxn ang="0">
                  <a:pos x="48" y="2"/>
                </a:cxn>
                <a:cxn ang="0">
                  <a:pos x="51" y="35"/>
                </a:cxn>
                <a:cxn ang="0">
                  <a:pos x="60" y="62"/>
                </a:cxn>
                <a:cxn ang="0">
                  <a:pos x="62" y="92"/>
                </a:cxn>
                <a:cxn ang="0">
                  <a:pos x="68" y="105"/>
                </a:cxn>
                <a:cxn ang="0">
                  <a:pos x="71" y="126"/>
                </a:cxn>
                <a:cxn ang="0">
                  <a:pos x="57" y="93"/>
                </a:cxn>
                <a:cxn ang="0">
                  <a:pos x="35" y="78"/>
                </a:cxn>
                <a:cxn ang="0">
                  <a:pos x="5" y="83"/>
                </a:cxn>
                <a:cxn ang="0">
                  <a:pos x="8" y="102"/>
                </a:cxn>
                <a:cxn ang="0">
                  <a:pos x="41" y="114"/>
                </a:cxn>
                <a:cxn ang="0">
                  <a:pos x="57" y="135"/>
                </a:cxn>
                <a:cxn ang="0">
                  <a:pos x="71" y="135"/>
                </a:cxn>
                <a:cxn ang="0">
                  <a:pos x="78" y="150"/>
                </a:cxn>
                <a:cxn ang="0">
                  <a:pos x="96" y="179"/>
                </a:cxn>
                <a:cxn ang="0">
                  <a:pos x="81" y="126"/>
                </a:cxn>
                <a:cxn ang="0">
                  <a:pos x="80" y="93"/>
                </a:cxn>
                <a:cxn ang="0">
                  <a:pos x="71" y="63"/>
                </a:cxn>
                <a:cxn ang="0">
                  <a:pos x="63" y="41"/>
                </a:cxn>
                <a:cxn ang="0">
                  <a:pos x="57" y="20"/>
                </a:cxn>
                <a:cxn ang="0">
                  <a:pos x="48" y="2"/>
                </a:cxn>
              </a:cxnLst>
              <a:rect l="0" t="0" r="r" b="b"/>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6" name="Freeform 60"/>
            <p:cNvSpPr>
              <a:spLocks/>
            </p:cNvSpPr>
            <p:nvPr/>
          </p:nvSpPr>
          <p:spPr bwMode="invGray">
            <a:xfrm>
              <a:off x="3943" y="3153"/>
              <a:ext cx="40" cy="131"/>
            </a:xfrm>
            <a:custGeom>
              <a:avLst/>
              <a:gdLst/>
              <a:ahLst/>
              <a:cxnLst>
                <a:cxn ang="0">
                  <a:pos x="6" y="0"/>
                </a:cxn>
                <a:cxn ang="0">
                  <a:pos x="0" y="25"/>
                </a:cxn>
                <a:cxn ang="0">
                  <a:pos x="9" y="54"/>
                </a:cxn>
                <a:cxn ang="0">
                  <a:pos x="18" y="94"/>
                </a:cxn>
                <a:cxn ang="0">
                  <a:pos x="34" y="129"/>
                </a:cxn>
                <a:cxn ang="0">
                  <a:pos x="54" y="175"/>
                </a:cxn>
                <a:cxn ang="0">
                  <a:pos x="40" y="115"/>
                </a:cxn>
                <a:cxn ang="0">
                  <a:pos x="34" y="93"/>
                </a:cxn>
                <a:cxn ang="0">
                  <a:pos x="28" y="61"/>
                </a:cxn>
                <a:cxn ang="0">
                  <a:pos x="25" y="46"/>
                </a:cxn>
                <a:cxn ang="0">
                  <a:pos x="16" y="37"/>
                </a:cxn>
                <a:cxn ang="0">
                  <a:pos x="6" y="0"/>
                </a:cxn>
              </a:cxnLst>
              <a:rect l="0" t="0" r="r" b="b"/>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7" name="Freeform 61"/>
            <p:cNvSpPr>
              <a:spLocks/>
            </p:cNvSpPr>
            <p:nvPr/>
          </p:nvSpPr>
          <p:spPr bwMode="invGray">
            <a:xfrm>
              <a:off x="3988" y="3290"/>
              <a:ext cx="65" cy="54"/>
            </a:xfrm>
            <a:custGeom>
              <a:avLst/>
              <a:gdLst/>
              <a:ahLst/>
              <a:cxnLst>
                <a:cxn ang="0">
                  <a:pos x="2" y="0"/>
                </a:cxn>
                <a:cxn ang="0">
                  <a:pos x="8" y="34"/>
                </a:cxn>
                <a:cxn ang="0">
                  <a:pos x="23" y="43"/>
                </a:cxn>
                <a:cxn ang="0">
                  <a:pos x="48" y="49"/>
                </a:cxn>
                <a:cxn ang="0">
                  <a:pos x="62" y="57"/>
                </a:cxn>
                <a:cxn ang="0">
                  <a:pos x="74" y="66"/>
                </a:cxn>
                <a:cxn ang="0">
                  <a:pos x="86" y="69"/>
                </a:cxn>
                <a:cxn ang="0">
                  <a:pos x="72" y="39"/>
                </a:cxn>
                <a:cxn ang="0">
                  <a:pos x="63" y="22"/>
                </a:cxn>
                <a:cxn ang="0">
                  <a:pos x="36" y="24"/>
                </a:cxn>
                <a:cxn ang="0">
                  <a:pos x="24" y="19"/>
                </a:cxn>
                <a:cxn ang="0">
                  <a:pos x="6" y="0"/>
                </a:cxn>
                <a:cxn ang="0">
                  <a:pos x="2" y="0"/>
                </a:cxn>
              </a:cxnLst>
              <a:rect l="0" t="0" r="r" b="b"/>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8" name="Freeform 62"/>
            <p:cNvSpPr>
              <a:spLocks/>
            </p:cNvSpPr>
            <p:nvPr/>
          </p:nvSpPr>
          <p:spPr bwMode="invGray">
            <a:xfrm>
              <a:off x="4092" y="3195"/>
              <a:ext cx="83" cy="117"/>
            </a:xfrm>
            <a:custGeom>
              <a:avLst/>
              <a:gdLst/>
              <a:ahLst/>
              <a:cxnLst>
                <a:cxn ang="0">
                  <a:pos x="98" y="0"/>
                </a:cxn>
                <a:cxn ang="0">
                  <a:pos x="75" y="10"/>
                </a:cxn>
                <a:cxn ang="0">
                  <a:pos x="23" y="15"/>
                </a:cxn>
                <a:cxn ang="0">
                  <a:pos x="14" y="33"/>
                </a:cxn>
                <a:cxn ang="0">
                  <a:pos x="11" y="61"/>
                </a:cxn>
                <a:cxn ang="0">
                  <a:pos x="14" y="75"/>
                </a:cxn>
                <a:cxn ang="0">
                  <a:pos x="3" y="88"/>
                </a:cxn>
                <a:cxn ang="0">
                  <a:pos x="14" y="109"/>
                </a:cxn>
                <a:cxn ang="0">
                  <a:pos x="23" y="124"/>
                </a:cxn>
                <a:cxn ang="0">
                  <a:pos x="15" y="144"/>
                </a:cxn>
                <a:cxn ang="0">
                  <a:pos x="24" y="156"/>
                </a:cxn>
                <a:cxn ang="0">
                  <a:pos x="42" y="144"/>
                </a:cxn>
                <a:cxn ang="0">
                  <a:pos x="50" y="93"/>
                </a:cxn>
                <a:cxn ang="0">
                  <a:pos x="56" y="126"/>
                </a:cxn>
                <a:cxn ang="0">
                  <a:pos x="65" y="145"/>
                </a:cxn>
                <a:cxn ang="0">
                  <a:pos x="62" y="112"/>
                </a:cxn>
                <a:cxn ang="0">
                  <a:pos x="72" y="73"/>
                </a:cxn>
                <a:cxn ang="0">
                  <a:pos x="69" y="51"/>
                </a:cxn>
                <a:cxn ang="0">
                  <a:pos x="54" y="60"/>
                </a:cxn>
                <a:cxn ang="0">
                  <a:pos x="35" y="54"/>
                </a:cxn>
                <a:cxn ang="0">
                  <a:pos x="41" y="36"/>
                </a:cxn>
                <a:cxn ang="0">
                  <a:pos x="62" y="34"/>
                </a:cxn>
                <a:cxn ang="0">
                  <a:pos x="78" y="39"/>
                </a:cxn>
                <a:cxn ang="0">
                  <a:pos x="98" y="30"/>
                </a:cxn>
                <a:cxn ang="0">
                  <a:pos x="111" y="13"/>
                </a:cxn>
                <a:cxn ang="0">
                  <a:pos x="98" y="0"/>
                </a:cxn>
              </a:cxnLst>
              <a:rect l="0" t="0" r="r" b="b"/>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9" name="Freeform 63"/>
            <p:cNvSpPr>
              <a:spLocks/>
            </p:cNvSpPr>
            <p:nvPr/>
          </p:nvSpPr>
          <p:spPr bwMode="invGray">
            <a:xfrm>
              <a:off x="4064" y="2777"/>
              <a:ext cx="22" cy="71"/>
            </a:xfrm>
            <a:custGeom>
              <a:avLst/>
              <a:gdLst/>
              <a:ahLst/>
              <a:cxnLst>
                <a:cxn ang="0">
                  <a:pos x="12" y="0"/>
                </a:cxn>
                <a:cxn ang="0">
                  <a:pos x="0" y="16"/>
                </a:cxn>
                <a:cxn ang="0">
                  <a:pos x="6" y="37"/>
                </a:cxn>
                <a:cxn ang="0">
                  <a:pos x="1" y="61"/>
                </a:cxn>
                <a:cxn ang="0">
                  <a:pos x="16" y="94"/>
                </a:cxn>
                <a:cxn ang="0">
                  <a:pos x="30" y="82"/>
                </a:cxn>
                <a:cxn ang="0">
                  <a:pos x="22" y="61"/>
                </a:cxn>
                <a:cxn ang="0">
                  <a:pos x="12" y="0"/>
                </a:cxn>
              </a:cxnLst>
              <a:rect l="0" t="0" r="r" b="b"/>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0" name="Freeform 64"/>
            <p:cNvSpPr>
              <a:spLocks/>
            </p:cNvSpPr>
            <p:nvPr/>
          </p:nvSpPr>
          <p:spPr bwMode="invGray">
            <a:xfrm>
              <a:off x="4078" y="2896"/>
              <a:ext cx="61" cy="118"/>
            </a:xfrm>
            <a:custGeom>
              <a:avLst/>
              <a:gdLst/>
              <a:ahLst/>
              <a:cxnLst>
                <a:cxn ang="0">
                  <a:pos x="12" y="2"/>
                </a:cxn>
                <a:cxn ang="0">
                  <a:pos x="0" y="20"/>
                </a:cxn>
                <a:cxn ang="0">
                  <a:pos x="8" y="49"/>
                </a:cxn>
                <a:cxn ang="0">
                  <a:pos x="6" y="107"/>
                </a:cxn>
                <a:cxn ang="0">
                  <a:pos x="17" y="103"/>
                </a:cxn>
                <a:cxn ang="0">
                  <a:pos x="20" y="115"/>
                </a:cxn>
                <a:cxn ang="0">
                  <a:pos x="29" y="122"/>
                </a:cxn>
                <a:cxn ang="0">
                  <a:pos x="38" y="140"/>
                </a:cxn>
                <a:cxn ang="0">
                  <a:pos x="48" y="128"/>
                </a:cxn>
                <a:cxn ang="0">
                  <a:pos x="65" y="134"/>
                </a:cxn>
                <a:cxn ang="0">
                  <a:pos x="63" y="109"/>
                </a:cxn>
                <a:cxn ang="0">
                  <a:pos x="48" y="104"/>
                </a:cxn>
                <a:cxn ang="0">
                  <a:pos x="39" y="91"/>
                </a:cxn>
                <a:cxn ang="0">
                  <a:pos x="33" y="73"/>
                </a:cxn>
                <a:cxn ang="0">
                  <a:pos x="41" y="53"/>
                </a:cxn>
                <a:cxn ang="0">
                  <a:pos x="35" y="35"/>
                </a:cxn>
                <a:cxn ang="0">
                  <a:pos x="42" y="20"/>
                </a:cxn>
                <a:cxn ang="0">
                  <a:pos x="29" y="4"/>
                </a:cxn>
                <a:cxn ang="0">
                  <a:pos x="18" y="7"/>
                </a:cxn>
                <a:cxn ang="0">
                  <a:pos x="12" y="2"/>
                </a:cxn>
              </a:cxnLst>
              <a:rect l="0" t="0" r="r" b="b"/>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1" name="Freeform 65"/>
            <p:cNvSpPr>
              <a:spLocks/>
            </p:cNvSpPr>
            <p:nvPr/>
          </p:nvSpPr>
          <p:spPr bwMode="invGray">
            <a:xfrm>
              <a:off x="4121" y="3052"/>
              <a:ext cx="64" cy="79"/>
            </a:xfrm>
            <a:custGeom>
              <a:avLst/>
              <a:gdLst/>
              <a:ahLst/>
              <a:cxnLst>
                <a:cxn ang="0">
                  <a:pos x="52" y="0"/>
                </a:cxn>
                <a:cxn ang="0">
                  <a:pos x="44" y="18"/>
                </a:cxn>
                <a:cxn ang="0">
                  <a:pos x="32" y="30"/>
                </a:cxn>
                <a:cxn ang="0">
                  <a:pos x="16" y="35"/>
                </a:cxn>
                <a:cxn ang="0">
                  <a:pos x="8" y="48"/>
                </a:cxn>
                <a:cxn ang="0">
                  <a:pos x="4" y="74"/>
                </a:cxn>
                <a:cxn ang="0">
                  <a:pos x="13" y="71"/>
                </a:cxn>
                <a:cxn ang="0">
                  <a:pos x="25" y="62"/>
                </a:cxn>
                <a:cxn ang="0">
                  <a:pos x="34" y="69"/>
                </a:cxn>
                <a:cxn ang="0">
                  <a:pos x="58" y="99"/>
                </a:cxn>
                <a:cxn ang="0">
                  <a:pos x="71" y="72"/>
                </a:cxn>
                <a:cxn ang="0">
                  <a:pos x="85" y="68"/>
                </a:cxn>
                <a:cxn ang="0">
                  <a:pos x="74" y="39"/>
                </a:cxn>
                <a:cxn ang="0">
                  <a:pos x="52" y="0"/>
                </a:cxn>
              </a:cxnLst>
              <a:rect l="0" t="0" r="r" b="b"/>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2" name="Freeform 66"/>
            <p:cNvSpPr>
              <a:spLocks/>
            </p:cNvSpPr>
            <p:nvPr/>
          </p:nvSpPr>
          <p:spPr bwMode="invGray">
            <a:xfrm>
              <a:off x="4197" y="3193"/>
              <a:ext cx="29" cy="49"/>
            </a:xfrm>
            <a:custGeom>
              <a:avLst/>
              <a:gdLst/>
              <a:ahLst/>
              <a:cxnLst>
                <a:cxn ang="0">
                  <a:pos x="6" y="27"/>
                </a:cxn>
                <a:cxn ang="0">
                  <a:pos x="26" y="66"/>
                </a:cxn>
                <a:cxn ang="0">
                  <a:pos x="30" y="52"/>
                </a:cxn>
                <a:cxn ang="0">
                  <a:pos x="38" y="40"/>
                </a:cxn>
                <a:cxn ang="0">
                  <a:pos x="30" y="25"/>
                </a:cxn>
                <a:cxn ang="0">
                  <a:pos x="20" y="13"/>
                </a:cxn>
                <a:cxn ang="0">
                  <a:pos x="11" y="1"/>
                </a:cxn>
                <a:cxn ang="0">
                  <a:pos x="2" y="12"/>
                </a:cxn>
                <a:cxn ang="0">
                  <a:pos x="6" y="27"/>
                </a:cxn>
              </a:cxnLst>
              <a:rect l="0" t="0" r="r" b="b"/>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3" name="Freeform 67"/>
            <p:cNvSpPr>
              <a:spLocks/>
            </p:cNvSpPr>
            <p:nvPr/>
          </p:nvSpPr>
          <p:spPr bwMode="invGray">
            <a:xfrm>
              <a:off x="4181" y="3275"/>
              <a:ext cx="18" cy="17"/>
            </a:xfrm>
            <a:custGeom>
              <a:avLst/>
              <a:gdLst/>
              <a:ahLst/>
              <a:cxnLst>
                <a:cxn ang="0">
                  <a:pos x="0" y="0"/>
                </a:cxn>
                <a:cxn ang="0">
                  <a:pos x="6" y="23"/>
                </a:cxn>
                <a:cxn ang="0">
                  <a:pos x="24" y="11"/>
                </a:cxn>
                <a:cxn ang="0">
                  <a:pos x="0" y="0"/>
                </a:cxn>
              </a:cxnLst>
              <a:rect l="0" t="0" r="r" b="b"/>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4" name="Freeform 68"/>
            <p:cNvSpPr>
              <a:spLocks/>
            </p:cNvSpPr>
            <p:nvPr/>
          </p:nvSpPr>
          <p:spPr bwMode="invGray">
            <a:xfrm>
              <a:off x="4208" y="3265"/>
              <a:ext cx="45" cy="37"/>
            </a:xfrm>
            <a:custGeom>
              <a:avLst/>
              <a:gdLst/>
              <a:ahLst/>
              <a:cxnLst>
                <a:cxn ang="0">
                  <a:pos x="9" y="0"/>
                </a:cxn>
                <a:cxn ang="0">
                  <a:pos x="0" y="18"/>
                </a:cxn>
                <a:cxn ang="0">
                  <a:pos x="28" y="33"/>
                </a:cxn>
                <a:cxn ang="0">
                  <a:pos x="42" y="46"/>
                </a:cxn>
                <a:cxn ang="0">
                  <a:pos x="60" y="42"/>
                </a:cxn>
                <a:cxn ang="0">
                  <a:pos x="49" y="24"/>
                </a:cxn>
                <a:cxn ang="0">
                  <a:pos x="28" y="3"/>
                </a:cxn>
                <a:cxn ang="0">
                  <a:pos x="19" y="16"/>
                </a:cxn>
                <a:cxn ang="0">
                  <a:pos x="9" y="0"/>
                </a:cxn>
              </a:cxnLst>
              <a:rect l="0" t="0" r="r" b="b"/>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5" name="Freeform 69"/>
            <p:cNvSpPr>
              <a:spLocks/>
            </p:cNvSpPr>
            <p:nvPr/>
          </p:nvSpPr>
          <p:spPr bwMode="invGray">
            <a:xfrm>
              <a:off x="4277" y="3335"/>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6" name="Freeform 70"/>
            <p:cNvSpPr>
              <a:spLocks/>
            </p:cNvSpPr>
            <p:nvPr/>
          </p:nvSpPr>
          <p:spPr bwMode="invGray">
            <a:xfrm>
              <a:off x="4544" y="3293"/>
              <a:ext cx="46" cy="47"/>
            </a:xfrm>
            <a:custGeom>
              <a:avLst/>
              <a:gdLst/>
              <a:ahLst/>
              <a:cxnLst>
                <a:cxn ang="0">
                  <a:pos x="7" y="0"/>
                </a:cxn>
                <a:cxn ang="0">
                  <a:pos x="0" y="14"/>
                </a:cxn>
                <a:cxn ang="0">
                  <a:pos x="24" y="35"/>
                </a:cxn>
                <a:cxn ang="0">
                  <a:pos x="36" y="54"/>
                </a:cxn>
                <a:cxn ang="0">
                  <a:pos x="46" y="63"/>
                </a:cxn>
                <a:cxn ang="0">
                  <a:pos x="61" y="56"/>
                </a:cxn>
                <a:cxn ang="0">
                  <a:pos x="33" y="17"/>
                </a:cxn>
                <a:cxn ang="0">
                  <a:pos x="7" y="0"/>
                </a:cxn>
              </a:cxnLst>
              <a:rect l="0" t="0" r="r" b="b"/>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7" name="Freeform 71"/>
            <p:cNvSpPr>
              <a:spLocks/>
            </p:cNvSpPr>
            <p:nvPr/>
          </p:nvSpPr>
          <p:spPr bwMode="invGray">
            <a:xfrm>
              <a:off x="4147" y="3352"/>
              <a:ext cx="46" cy="50"/>
            </a:xfrm>
            <a:custGeom>
              <a:avLst/>
              <a:gdLst/>
              <a:ahLst/>
              <a:cxnLst>
                <a:cxn ang="0">
                  <a:pos x="28" y="7"/>
                </a:cxn>
                <a:cxn ang="0">
                  <a:pos x="30" y="34"/>
                </a:cxn>
                <a:cxn ang="0">
                  <a:pos x="16" y="43"/>
                </a:cxn>
                <a:cxn ang="0">
                  <a:pos x="22" y="67"/>
                </a:cxn>
                <a:cxn ang="0">
                  <a:pos x="48" y="58"/>
                </a:cxn>
                <a:cxn ang="0">
                  <a:pos x="60" y="47"/>
                </a:cxn>
                <a:cxn ang="0">
                  <a:pos x="51" y="28"/>
                </a:cxn>
                <a:cxn ang="0">
                  <a:pos x="57" y="14"/>
                </a:cxn>
                <a:cxn ang="0">
                  <a:pos x="55" y="2"/>
                </a:cxn>
                <a:cxn ang="0">
                  <a:pos x="46" y="4"/>
                </a:cxn>
                <a:cxn ang="0">
                  <a:pos x="51" y="5"/>
                </a:cxn>
                <a:cxn ang="0">
                  <a:pos x="49" y="16"/>
                </a:cxn>
                <a:cxn ang="0">
                  <a:pos x="43" y="23"/>
                </a:cxn>
                <a:cxn ang="0">
                  <a:pos x="28" y="7"/>
                </a:cxn>
              </a:cxnLst>
              <a:rect l="0" t="0" r="r" b="b"/>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8" name="Freeform 72"/>
            <p:cNvSpPr>
              <a:spLocks/>
            </p:cNvSpPr>
            <p:nvPr/>
          </p:nvSpPr>
          <p:spPr bwMode="invGray">
            <a:xfrm>
              <a:off x="4098" y="3371"/>
              <a:ext cx="32" cy="27"/>
            </a:xfrm>
            <a:custGeom>
              <a:avLst/>
              <a:gdLst/>
              <a:ahLst/>
              <a:cxnLst>
                <a:cxn ang="0">
                  <a:pos x="21" y="3"/>
                </a:cxn>
                <a:cxn ang="0">
                  <a:pos x="6" y="6"/>
                </a:cxn>
                <a:cxn ang="0">
                  <a:pos x="33" y="36"/>
                </a:cxn>
                <a:cxn ang="0">
                  <a:pos x="42" y="30"/>
                </a:cxn>
                <a:cxn ang="0">
                  <a:pos x="21" y="3"/>
                </a:cxn>
              </a:cxnLst>
              <a:rect l="0" t="0" r="r" b="b"/>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9" name="Freeform 73"/>
            <p:cNvSpPr>
              <a:spLocks/>
            </p:cNvSpPr>
            <p:nvPr/>
          </p:nvSpPr>
          <p:spPr bwMode="invGray">
            <a:xfrm>
              <a:off x="4077" y="3342"/>
              <a:ext cx="24" cy="31"/>
            </a:xfrm>
            <a:custGeom>
              <a:avLst/>
              <a:gdLst/>
              <a:ahLst/>
              <a:cxnLst>
                <a:cxn ang="0">
                  <a:pos x="21" y="0"/>
                </a:cxn>
                <a:cxn ang="0">
                  <a:pos x="0" y="26"/>
                </a:cxn>
                <a:cxn ang="0">
                  <a:pos x="16" y="24"/>
                </a:cxn>
                <a:cxn ang="0">
                  <a:pos x="19" y="29"/>
                </a:cxn>
                <a:cxn ang="0">
                  <a:pos x="16" y="35"/>
                </a:cxn>
                <a:cxn ang="0">
                  <a:pos x="30" y="21"/>
                </a:cxn>
                <a:cxn ang="0">
                  <a:pos x="24" y="9"/>
                </a:cxn>
                <a:cxn ang="0">
                  <a:pos x="21" y="0"/>
                </a:cxn>
              </a:cxnLst>
              <a:rect l="0" t="0" r="r" b="b"/>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0" name="Freeform 74"/>
            <p:cNvSpPr>
              <a:spLocks/>
            </p:cNvSpPr>
            <p:nvPr/>
          </p:nvSpPr>
          <p:spPr bwMode="invGray">
            <a:xfrm>
              <a:off x="4111" y="3353"/>
              <a:ext cx="34" cy="24"/>
            </a:xfrm>
            <a:custGeom>
              <a:avLst/>
              <a:gdLst/>
              <a:ahLst/>
              <a:cxnLst>
                <a:cxn ang="0">
                  <a:pos x="21" y="0"/>
                </a:cxn>
                <a:cxn ang="0">
                  <a:pos x="0" y="7"/>
                </a:cxn>
                <a:cxn ang="0">
                  <a:pos x="27" y="31"/>
                </a:cxn>
                <a:cxn ang="0">
                  <a:pos x="45" y="24"/>
                </a:cxn>
                <a:cxn ang="0">
                  <a:pos x="22" y="10"/>
                </a:cxn>
                <a:cxn ang="0">
                  <a:pos x="21" y="0"/>
                </a:cxn>
              </a:cxnLst>
              <a:rect l="0" t="0" r="r" b="b"/>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1" name="Freeform 75"/>
            <p:cNvSpPr>
              <a:spLocks/>
            </p:cNvSpPr>
            <p:nvPr/>
          </p:nvSpPr>
          <p:spPr bwMode="invGray">
            <a:xfrm>
              <a:off x="4062" y="3021"/>
              <a:ext cx="27" cy="55"/>
            </a:xfrm>
            <a:custGeom>
              <a:avLst/>
              <a:gdLst/>
              <a:ahLst/>
              <a:cxnLst>
                <a:cxn ang="0">
                  <a:pos x="30" y="0"/>
                </a:cxn>
                <a:cxn ang="0">
                  <a:pos x="21" y="15"/>
                </a:cxn>
                <a:cxn ang="0">
                  <a:pos x="9" y="36"/>
                </a:cxn>
                <a:cxn ang="0">
                  <a:pos x="0" y="59"/>
                </a:cxn>
                <a:cxn ang="0">
                  <a:pos x="8" y="74"/>
                </a:cxn>
                <a:cxn ang="0">
                  <a:pos x="20" y="59"/>
                </a:cxn>
                <a:cxn ang="0">
                  <a:pos x="35" y="32"/>
                </a:cxn>
                <a:cxn ang="0">
                  <a:pos x="30" y="0"/>
                </a:cxn>
              </a:cxnLst>
              <a:rect l="0" t="0" r="r" b="b"/>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2" name="Freeform 76"/>
            <p:cNvSpPr>
              <a:spLocks/>
            </p:cNvSpPr>
            <p:nvPr/>
          </p:nvSpPr>
          <p:spPr bwMode="invGray">
            <a:xfrm>
              <a:off x="4113" y="3012"/>
              <a:ext cx="19" cy="55"/>
            </a:xfrm>
            <a:custGeom>
              <a:avLst/>
              <a:gdLst/>
              <a:ahLst/>
              <a:cxnLst>
                <a:cxn ang="0">
                  <a:pos x="13" y="7"/>
                </a:cxn>
                <a:cxn ang="0">
                  <a:pos x="4" y="8"/>
                </a:cxn>
                <a:cxn ang="0">
                  <a:pos x="0" y="22"/>
                </a:cxn>
                <a:cxn ang="0">
                  <a:pos x="15" y="41"/>
                </a:cxn>
                <a:cxn ang="0">
                  <a:pos x="25" y="56"/>
                </a:cxn>
                <a:cxn ang="0">
                  <a:pos x="16" y="20"/>
                </a:cxn>
                <a:cxn ang="0">
                  <a:pos x="13" y="7"/>
                </a:cxn>
              </a:cxnLst>
              <a:rect l="0" t="0" r="r" b="b"/>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3" name="Freeform 77"/>
            <p:cNvSpPr>
              <a:spLocks/>
            </p:cNvSpPr>
            <p:nvPr/>
          </p:nvSpPr>
          <p:spPr bwMode="invGray">
            <a:xfrm>
              <a:off x="4135" y="2995"/>
              <a:ext cx="10" cy="25"/>
            </a:xfrm>
            <a:custGeom>
              <a:avLst/>
              <a:gdLst/>
              <a:ahLst/>
              <a:cxnLst>
                <a:cxn ang="0">
                  <a:pos x="11" y="0"/>
                </a:cxn>
                <a:cxn ang="0">
                  <a:pos x="1" y="10"/>
                </a:cxn>
                <a:cxn ang="0">
                  <a:pos x="11" y="25"/>
                </a:cxn>
                <a:cxn ang="0">
                  <a:pos x="11" y="0"/>
                </a:cxn>
              </a:cxnLst>
              <a:rect l="0" t="0" r="r" b="b"/>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4" name="Freeform 78"/>
            <p:cNvSpPr>
              <a:spLocks/>
            </p:cNvSpPr>
            <p:nvPr/>
          </p:nvSpPr>
          <p:spPr bwMode="invGray">
            <a:xfrm>
              <a:off x="4145" y="3007"/>
              <a:ext cx="21" cy="48"/>
            </a:xfrm>
            <a:custGeom>
              <a:avLst/>
              <a:gdLst/>
              <a:ahLst/>
              <a:cxnLst>
                <a:cxn ang="0">
                  <a:pos x="5" y="0"/>
                </a:cxn>
                <a:cxn ang="0">
                  <a:pos x="11" y="14"/>
                </a:cxn>
                <a:cxn ang="0">
                  <a:pos x="20" y="21"/>
                </a:cxn>
                <a:cxn ang="0">
                  <a:pos x="8" y="39"/>
                </a:cxn>
                <a:cxn ang="0">
                  <a:pos x="0" y="56"/>
                </a:cxn>
                <a:cxn ang="0">
                  <a:pos x="11" y="57"/>
                </a:cxn>
                <a:cxn ang="0">
                  <a:pos x="26" y="26"/>
                </a:cxn>
                <a:cxn ang="0">
                  <a:pos x="5" y="0"/>
                </a:cxn>
              </a:cxnLst>
              <a:rect l="0" t="0" r="r" b="b"/>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5" name="Freeform 79"/>
            <p:cNvSpPr>
              <a:spLocks/>
            </p:cNvSpPr>
            <p:nvPr/>
          </p:nvSpPr>
          <p:spPr bwMode="invGray">
            <a:xfrm>
              <a:off x="3876" y="3076"/>
              <a:ext cx="12" cy="27"/>
            </a:xfrm>
            <a:custGeom>
              <a:avLst/>
              <a:gdLst/>
              <a:ahLst/>
              <a:cxnLst>
                <a:cxn ang="0">
                  <a:pos x="14" y="3"/>
                </a:cxn>
                <a:cxn ang="0">
                  <a:pos x="0" y="7"/>
                </a:cxn>
                <a:cxn ang="0">
                  <a:pos x="8" y="22"/>
                </a:cxn>
                <a:cxn ang="0">
                  <a:pos x="14" y="3"/>
                </a:cxn>
              </a:cxnLst>
              <a:rect l="0" t="0" r="r" b="b"/>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6" name="Freeform 80"/>
            <p:cNvSpPr>
              <a:spLocks/>
            </p:cNvSpPr>
            <p:nvPr/>
          </p:nvSpPr>
          <p:spPr bwMode="invGray">
            <a:xfrm>
              <a:off x="3866" y="305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7" name="Freeform 81"/>
            <p:cNvSpPr>
              <a:spLocks/>
            </p:cNvSpPr>
            <p:nvPr/>
          </p:nvSpPr>
          <p:spPr bwMode="invGray">
            <a:xfrm>
              <a:off x="3862" y="3035"/>
              <a:ext cx="12" cy="14"/>
            </a:xfrm>
            <a:custGeom>
              <a:avLst/>
              <a:gdLst/>
              <a:ahLst/>
              <a:cxnLst>
                <a:cxn ang="0">
                  <a:pos x="10" y="5"/>
                </a:cxn>
                <a:cxn ang="0">
                  <a:pos x="0" y="10"/>
                </a:cxn>
                <a:cxn ang="0">
                  <a:pos x="12" y="19"/>
                </a:cxn>
                <a:cxn ang="0">
                  <a:pos x="10" y="5"/>
                </a:cxn>
              </a:cxnLst>
              <a:rect l="0" t="0" r="r" b="b"/>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8" name="Freeform 82"/>
            <p:cNvSpPr>
              <a:spLocks/>
            </p:cNvSpPr>
            <p:nvPr/>
          </p:nvSpPr>
          <p:spPr bwMode="invGray">
            <a:xfrm>
              <a:off x="3850" y="2995"/>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9" name="Freeform 83"/>
            <p:cNvSpPr>
              <a:spLocks/>
            </p:cNvSpPr>
            <p:nvPr/>
          </p:nvSpPr>
          <p:spPr bwMode="invGray">
            <a:xfrm>
              <a:off x="3852" y="3020"/>
              <a:ext cx="16" cy="13"/>
            </a:xfrm>
            <a:custGeom>
              <a:avLst/>
              <a:gdLst/>
              <a:ahLst/>
              <a:cxnLst>
                <a:cxn ang="0">
                  <a:pos x="13" y="0"/>
                </a:cxn>
                <a:cxn ang="0">
                  <a:pos x="19" y="18"/>
                </a:cxn>
                <a:cxn ang="0">
                  <a:pos x="14" y="6"/>
                </a:cxn>
                <a:cxn ang="0">
                  <a:pos x="13" y="0"/>
                </a:cxn>
              </a:cxnLst>
              <a:rect l="0" t="0" r="r" b="b"/>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0" name="Freeform 84"/>
            <p:cNvSpPr>
              <a:spLocks/>
            </p:cNvSpPr>
            <p:nvPr/>
          </p:nvSpPr>
          <p:spPr bwMode="invGray">
            <a:xfrm>
              <a:off x="4688" y="3643"/>
              <a:ext cx="45" cy="60"/>
            </a:xfrm>
            <a:custGeom>
              <a:avLst/>
              <a:gdLst/>
              <a:ahLst/>
              <a:cxnLst>
                <a:cxn ang="0">
                  <a:pos x="10" y="7"/>
                </a:cxn>
                <a:cxn ang="0">
                  <a:pos x="3" y="18"/>
                </a:cxn>
                <a:cxn ang="0">
                  <a:pos x="15" y="39"/>
                </a:cxn>
                <a:cxn ang="0">
                  <a:pos x="27" y="54"/>
                </a:cxn>
                <a:cxn ang="0">
                  <a:pos x="40" y="63"/>
                </a:cxn>
                <a:cxn ang="0">
                  <a:pos x="51" y="81"/>
                </a:cxn>
                <a:cxn ang="0">
                  <a:pos x="52" y="57"/>
                </a:cxn>
                <a:cxn ang="0">
                  <a:pos x="43" y="37"/>
                </a:cxn>
                <a:cxn ang="0">
                  <a:pos x="25" y="18"/>
                </a:cxn>
                <a:cxn ang="0">
                  <a:pos x="10" y="7"/>
                </a:cxn>
              </a:cxnLst>
              <a:rect l="0" t="0" r="r" b="b"/>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1" name="Freeform 85"/>
            <p:cNvSpPr>
              <a:spLocks/>
            </p:cNvSpPr>
            <p:nvPr/>
          </p:nvSpPr>
          <p:spPr bwMode="invGray">
            <a:xfrm>
              <a:off x="4919" y="3594"/>
              <a:ext cx="53" cy="46"/>
            </a:xfrm>
            <a:custGeom>
              <a:avLst/>
              <a:gdLst/>
              <a:ahLst/>
              <a:cxnLst>
                <a:cxn ang="0">
                  <a:pos x="28" y="23"/>
                </a:cxn>
                <a:cxn ang="0">
                  <a:pos x="13" y="32"/>
                </a:cxn>
                <a:cxn ang="0">
                  <a:pos x="1" y="44"/>
                </a:cxn>
                <a:cxn ang="0">
                  <a:pos x="13" y="59"/>
                </a:cxn>
                <a:cxn ang="0">
                  <a:pos x="28" y="44"/>
                </a:cxn>
                <a:cxn ang="0">
                  <a:pos x="40" y="23"/>
                </a:cxn>
                <a:cxn ang="0">
                  <a:pos x="55" y="0"/>
                </a:cxn>
                <a:cxn ang="0">
                  <a:pos x="71" y="11"/>
                </a:cxn>
                <a:cxn ang="0">
                  <a:pos x="35" y="23"/>
                </a:cxn>
                <a:cxn ang="0">
                  <a:pos x="28" y="23"/>
                </a:cxn>
              </a:cxnLst>
              <a:rect l="0" t="0" r="r" b="b"/>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2" name="Freeform 86"/>
            <p:cNvSpPr>
              <a:spLocks/>
            </p:cNvSpPr>
            <p:nvPr/>
          </p:nvSpPr>
          <p:spPr bwMode="invGray">
            <a:xfrm>
              <a:off x="4759" y="3569"/>
              <a:ext cx="17" cy="23"/>
            </a:xfrm>
            <a:custGeom>
              <a:avLst/>
              <a:gdLst/>
              <a:ahLst/>
              <a:cxnLst>
                <a:cxn ang="0">
                  <a:pos x="9" y="0"/>
                </a:cxn>
                <a:cxn ang="0">
                  <a:pos x="0" y="14"/>
                </a:cxn>
                <a:cxn ang="0">
                  <a:pos x="12" y="30"/>
                </a:cxn>
                <a:cxn ang="0">
                  <a:pos x="9" y="0"/>
                </a:cxn>
              </a:cxnLst>
              <a:rect l="0" t="0" r="r" b="b"/>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3" name="Freeform 87"/>
            <p:cNvSpPr>
              <a:spLocks/>
            </p:cNvSpPr>
            <p:nvPr/>
          </p:nvSpPr>
          <p:spPr bwMode="invGray">
            <a:xfrm>
              <a:off x="4751" y="3547"/>
              <a:ext cx="20" cy="17"/>
            </a:xfrm>
            <a:custGeom>
              <a:avLst/>
              <a:gdLst/>
              <a:ahLst/>
              <a:cxnLst>
                <a:cxn ang="0">
                  <a:pos x="19" y="0"/>
                </a:cxn>
                <a:cxn ang="0">
                  <a:pos x="0" y="14"/>
                </a:cxn>
                <a:cxn ang="0">
                  <a:pos x="21" y="20"/>
                </a:cxn>
                <a:cxn ang="0">
                  <a:pos x="19" y="0"/>
                </a:cxn>
              </a:cxnLst>
              <a:rect l="0" t="0" r="r" b="b"/>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4" name="Freeform 88"/>
            <p:cNvSpPr>
              <a:spLocks/>
            </p:cNvSpPr>
            <p:nvPr/>
          </p:nvSpPr>
          <p:spPr bwMode="invGray">
            <a:xfrm>
              <a:off x="4598" y="3353"/>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5" name="Freeform 89"/>
            <p:cNvSpPr>
              <a:spLocks/>
            </p:cNvSpPr>
            <p:nvPr/>
          </p:nvSpPr>
          <p:spPr bwMode="invGray">
            <a:xfrm>
              <a:off x="4632" y="3396"/>
              <a:ext cx="26" cy="33"/>
            </a:xfrm>
            <a:custGeom>
              <a:avLst/>
              <a:gdLst/>
              <a:ahLst/>
              <a:cxnLst>
                <a:cxn ang="0">
                  <a:pos x="30" y="0"/>
                </a:cxn>
                <a:cxn ang="0">
                  <a:pos x="10" y="9"/>
                </a:cxn>
                <a:cxn ang="0">
                  <a:pos x="14" y="32"/>
                </a:cxn>
                <a:cxn ang="0">
                  <a:pos x="26" y="36"/>
                </a:cxn>
                <a:cxn ang="0">
                  <a:pos x="30" y="0"/>
                </a:cxn>
              </a:cxnLst>
              <a:rect l="0" t="0" r="r" b="b"/>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6" name="Freeform 90"/>
            <p:cNvSpPr>
              <a:spLocks/>
            </p:cNvSpPr>
            <p:nvPr/>
          </p:nvSpPr>
          <p:spPr bwMode="invGray">
            <a:xfrm>
              <a:off x="4659" y="3459"/>
              <a:ext cx="28" cy="28"/>
            </a:xfrm>
            <a:custGeom>
              <a:avLst/>
              <a:gdLst/>
              <a:ahLst/>
              <a:cxnLst>
                <a:cxn ang="0">
                  <a:pos x="34" y="2"/>
                </a:cxn>
                <a:cxn ang="0">
                  <a:pos x="10" y="2"/>
                </a:cxn>
                <a:cxn ang="0">
                  <a:pos x="14" y="25"/>
                </a:cxn>
                <a:cxn ang="0">
                  <a:pos x="26" y="29"/>
                </a:cxn>
                <a:cxn ang="0">
                  <a:pos x="34" y="2"/>
                </a:cxn>
              </a:cxnLst>
              <a:rect l="0" t="0" r="r" b="b"/>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7" name="Freeform 91"/>
            <p:cNvSpPr>
              <a:spLocks/>
            </p:cNvSpPr>
            <p:nvPr/>
          </p:nvSpPr>
          <p:spPr bwMode="invGray">
            <a:xfrm>
              <a:off x="4693" y="3449"/>
              <a:ext cx="28" cy="26"/>
            </a:xfrm>
            <a:custGeom>
              <a:avLst/>
              <a:gdLst/>
              <a:ahLst/>
              <a:cxnLst>
                <a:cxn ang="0">
                  <a:pos x="34" y="2"/>
                </a:cxn>
                <a:cxn ang="0">
                  <a:pos x="10" y="2"/>
                </a:cxn>
                <a:cxn ang="0">
                  <a:pos x="16" y="22"/>
                </a:cxn>
                <a:cxn ang="0">
                  <a:pos x="27" y="22"/>
                </a:cxn>
                <a:cxn ang="0">
                  <a:pos x="34" y="2"/>
                </a:cxn>
              </a:cxnLst>
              <a:rect l="0" t="0" r="r" b="b"/>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8" name="Freeform 92"/>
            <p:cNvSpPr>
              <a:spLocks/>
            </p:cNvSpPr>
            <p:nvPr/>
          </p:nvSpPr>
          <p:spPr bwMode="invGray">
            <a:xfrm>
              <a:off x="4683" y="3413"/>
              <a:ext cx="26" cy="20"/>
            </a:xfrm>
            <a:custGeom>
              <a:avLst/>
              <a:gdLst/>
              <a:ahLst/>
              <a:cxnLst>
                <a:cxn ang="0">
                  <a:pos x="31" y="1"/>
                </a:cxn>
                <a:cxn ang="0">
                  <a:pos x="10" y="2"/>
                </a:cxn>
                <a:cxn ang="0">
                  <a:pos x="13" y="15"/>
                </a:cxn>
                <a:cxn ang="0">
                  <a:pos x="25" y="19"/>
                </a:cxn>
                <a:cxn ang="0">
                  <a:pos x="31" y="1"/>
                </a:cxn>
              </a:cxnLst>
              <a:rect l="0" t="0" r="r" b="b"/>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9" name="Freeform 93"/>
            <p:cNvSpPr>
              <a:spLocks/>
            </p:cNvSpPr>
            <p:nvPr/>
          </p:nvSpPr>
          <p:spPr bwMode="invGray">
            <a:xfrm>
              <a:off x="4657" y="3388"/>
              <a:ext cx="26" cy="35"/>
            </a:xfrm>
            <a:custGeom>
              <a:avLst/>
              <a:gdLst/>
              <a:ahLst/>
              <a:cxnLst>
                <a:cxn ang="0">
                  <a:pos x="28" y="16"/>
                </a:cxn>
                <a:cxn ang="0">
                  <a:pos x="19" y="2"/>
                </a:cxn>
                <a:cxn ang="0">
                  <a:pos x="10" y="25"/>
                </a:cxn>
                <a:cxn ang="0">
                  <a:pos x="19" y="35"/>
                </a:cxn>
                <a:cxn ang="0">
                  <a:pos x="27" y="29"/>
                </a:cxn>
                <a:cxn ang="0">
                  <a:pos x="28" y="16"/>
                </a:cxn>
              </a:cxnLst>
              <a:rect l="0" t="0" r="r" b="b"/>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0" name="Freeform 94"/>
            <p:cNvSpPr>
              <a:spLocks/>
            </p:cNvSpPr>
            <p:nvPr/>
          </p:nvSpPr>
          <p:spPr bwMode="invGray">
            <a:xfrm>
              <a:off x="4625" y="3372"/>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1" name="Freeform 95"/>
            <p:cNvSpPr>
              <a:spLocks/>
            </p:cNvSpPr>
            <p:nvPr/>
          </p:nvSpPr>
          <p:spPr bwMode="invGray">
            <a:xfrm>
              <a:off x="4665" y="3425"/>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2" name="Freeform 96"/>
            <p:cNvSpPr>
              <a:spLocks/>
            </p:cNvSpPr>
            <p:nvPr/>
          </p:nvSpPr>
          <p:spPr bwMode="invGray">
            <a:xfrm>
              <a:off x="3055" y="2051"/>
              <a:ext cx="141" cy="108"/>
            </a:xfrm>
            <a:custGeom>
              <a:avLst/>
              <a:gdLst/>
              <a:ahLst/>
              <a:cxnLst>
                <a:cxn ang="0">
                  <a:pos x="171" y="4"/>
                </a:cxn>
                <a:cxn ang="0">
                  <a:pos x="185" y="4"/>
                </a:cxn>
                <a:cxn ang="0">
                  <a:pos x="189" y="16"/>
                </a:cxn>
                <a:cxn ang="0">
                  <a:pos x="187" y="24"/>
                </a:cxn>
                <a:cxn ang="0">
                  <a:pos x="131" y="44"/>
                </a:cxn>
                <a:cxn ang="0">
                  <a:pos x="109" y="58"/>
                </a:cxn>
                <a:cxn ang="0">
                  <a:pos x="97" y="62"/>
                </a:cxn>
                <a:cxn ang="0">
                  <a:pos x="71" y="82"/>
                </a:cxn>
                <a:cxn ang="0">
                  <a:pos x="75" y="92"/>
                </a:cxn>
                <a:cxn ang="0">
                  <a:pos x="83" y="116"/>
                </a:cxn>
                <a:cxn ang="0">
                  <a:pos x="107" y="126"/>
                </a:cxn>
                <a:cxn ang="0">
                  <a:pos x="93" y="140"/>
                </a:cxn>
                <a:cxn ang="0">
                  <a:pos x="83" y="130"/>
                </a:cxn>
                <a:cxn ang="0">
                  <a:pos x="71" y="134"/>
                </a:cxn>
                <a:cxn ang="0">
                  <a:pos x="21" y="122"/>
                </a:cxn>
                <a:cxn ang="0">
                  <a:pos x="19" y="106"/>
                </a:cxn>
                <a:cxn ang="0">
                  <a:pos x="47" y="90"/>
                </a:cxn>
                <a:cxn ang="0">
                  <a:pos x="51" y="76"/>
                </a:cxn>
                <a:cxn ang="0">
                  <a:pos x="47" y="64"/>
                </a:cxn>
                <a:cxn ang="0">
                  <a:pos x="73" y="46"/>
                </a:cxn>
                <a:cxn ang="0">
                  <a:pos x="97" y="36"/>
                </a:cxn>
                <a:cxn ang="0">
                  <a:pos x="113" y="24"/>
                </a:cxn>
                <a:cxn ang="0">
                  <a:pos x="171" y="4"/>
                </a:cxn>
              </a:cxnLst>
              <a:rect l="0" t="0" r="r" b="b"/>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3" name="Freeform 97"/>
            <p:cNvSpPr>
              <a:spLocks/>
            </p:cNvSpPr>
            <p:nvPr/>
          </p:nvSpPr>
          <p:spPr bwMode="invGray">
            <a:xfrm>
              <a:off x="3139" y="2155"/>
              <a:ext cx="40" cy="12"/>
            </a:xfrm>
            <a:custGeom>
              <a:avLst/>
              <a:gdLst/>
              <a:ahLst/>
              <a:cxnLst>
                <a:cxn ang="0">
                  <a:pos x="24" y="0"/>
                </a:cxn>
                <a:cxn ang="0">
                  <a:pos x="12" y="2"/>
                </a:cxn>
                <a:cxn ang="0">
                  <a:pos x="32" y="16"/>
                </a:cxn>
                <a:cxn ang="0">
                  <a:pos x="44" y="14"/>
                </a:cxn>
                <a:cxn ang="0">
                  <a:pos x="24" y="0"/>
                </a:cxn>
              </a:cxnLst>
              <a:rect l="0" t="0" r="r" b="b"/>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4" name="Freeform 98"/>
            <p:cNvSpPr>
              <a:spLocks/>
            </p:cNvSpPr>
            <p:nvPr/>
          </p:nvSpPr>
          <p:spPr bwMode="invGray">
            <a:xfrm>
              <a:off x="3344" y="1999"/>
              <a:ext cx="42" cy="28"/>
            </a:xfrm>
            <a:custGeom>
              <a:avLst/>
              <a:gdLst/>
              <a:ahLst/>
              <a:cxnLst>
                <a:cxn ang="0">
                  <a:pos x="57" y="4"/>
                </a:cxn>
                <a:cxn ang="0">
                  <a:pos x="25" y="24"/>
                </a:cxn>
                <a:cxn ang="0">
                  <a:pos x="11" y="34"/>
                </a:cxn>
                <a:cxn ang="0">
                  <a:pos x="9" y="4"/>
                </a:cxn>
                <a:cxn ang="0">
                  <a:pos x="21" y="0"/>
                </a:cxn>
                <a:cxn ang="0">
                  <a:pos x="57" y="4"/>
                </a:cxn>
              </a:cxnLst>
              <a:rect l="0" t="0" r="r" b="b"/>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5" name="Freeform 99"/>
            <p:cNvSpPr>
              <a:spLocks/>
            </p:cNvSpPr>
            <p:nvPr/>
          </p:nvSpPr>
          <p:spPr bwMode="invGray">
            <a:xfrm>
              <a:off x="3374" y="2012"/>
              <a:ext cx="50" cy="20"/>
            </a:xfrm>
            <a:custGeom>
              <a:avLst/>
              <a:gdLst/>
              <a:ahLst/>
              <a:cxnLst>
                <a:cxn ang="0">
                  <a:pos x="29" y="0"/>
                </a:cxn>
                <a:cxn ang="0">
                  <a:pos x="11" y="6"/>
                </a:cxn>
                <a:cxn ang="0">
                  <a:pos x="57" y="26"/>
                </a:cxn>
                <a:cxn ang="0">
                  <a:pos x="63" y="24"/>
                </a:cxn>
                <a:cxn ang="0">
                  <a:pos x="29" y="0"/>
                </a:cxn>
              </a:cxnLst>
              <a:rect l="0" t="0" r="r" b="b"/>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6" name="Freeform 100"/>
            <p:cNvSpPr>
              <a:spLocks/>
            </p:cNvSpPr>
            <p:nvPr/>
          </p:nvSpPr>
          <p:spPr bwMode="invGray">
            <a:xfrm>
              <a:off x="3428" y="2015"/>
              <a:ext cx="50" cy="32"/>
            </a:xfrm>
            <a:custGeom>
              <a:avLst/>
              <a:gdLst/>
              <a:ahLst/>
              <a:cxnLst>
                <a:cxn ang="0">
                  <a:pos x="50" y="9"/>
                </a:cxn>
                <a:cxn ang="0">
                  <a:pos x="26" y="9"/>
                </a:cxn>
                <a:cxn ang="0">
                  <a:pos x="10" y="9"/>
                </a:cxn>
                <a:cxn ang="0">
                  <a:pos x="8" y="35"/>
                </a:cxn>
                <a:cxn ang="0">
                  <a:pos x="32" y="43"/>
                </a:cxn>
                <a:cxn ang="0">
                  <a:pos x="62" y="27"/>
                </a:cxn>
                <a:cxn ang="0">
                  <a:pos x="50" y="9"/>
                </a:cxn>
              </a:cxnLst>
              <a:rect l="0" t="0" r="r" b="b"/>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7" name="Freeform 101"/>
            <p:cNvSpPr>
              <a:spLocks/>
            </p:cNvSpPr>
            <p:nvPr/>
          </p:nvSpPr>
          <p:spPr bwMode="invGray">
            <a:xfrm>
              <a:off x="3777" y="2042"/>
              <a:ext cx="88" cy="31"/>
            </a:xfrm>
            <a:custGeom>
              <a:avLst/>
              <a:gdLst/>
              <a:ahLst/>
              <a:cxnLst>
                <a:cxn ang="0">
                  <a:pos x="14" y="0"/>
                </a:cxn>
                <a:cxn ang="0">
                  <a:pos x="8" y="16"/>
                </a:cxn>
                <a:cxn ang="0">
                  <a:pos x="50" y="30"/>
                </a:cxn>
                <a:cxn ang="0">
                  <a:pos x="76" y="36"/>
                </a:cxn>
                <a:cxn ang="0">
                  <a:pos x="112" y="22"/>
                </a:cxn>
                <a:cxn ang="0">
                  <a:pos x="78" y="4"/>
                </a:cxn>
                <a:cxn ang="0">
                  <a:pos x="14" y="0"/>
                </a:cxn>
              </a:cxnLst>
              <a:rect l="0" t="0" r="r" b="b"/>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8" name="Freeform 102"/>
            <p:cNvSpPr>
              <a:spLocks/>
            </p:cNvSpPr>
            <p:nvPr/>
          </p:nvSpPr>
          <p:spPr bwMode="invGray">
            <a:xfrm>
              <a:off x="3867" y="2041"/>
              <a:ext cx="46" cy="24"/>
            </a:xfrm>
            <a:custGeom>
              <a:avLst/>
              <a:gdLst/>
              <a:ahLst/>
              <a:cxnLst>
                <a:cxn ang="0">
                  <a:pos x="32" y="4"/>
                </a:cxn>
                <a:cxn ang="0">
                  <a:pos x="62" y="10"/>
                </a:cxn>
                <a:cxn ang="0">
                  <a:pos x="30" y="32"/>
                </a:cxn>
                <a:cxn ang="0">
                  <a:pos x="6" y="22"/>
                </a:cxn>
                <a:cxn ang="0">
                  <a:pos x="32" y="4"/>
                </a:cxn>
              </a:cxnLst>
              <a:rect l="0" t="0" r="r" b="b"/>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9" name="Freeform 103"/>
            <p:cNvSpPr>
              <a:spLocks/>
            </p:cNvSpPr>
            <p:nvPr/>
          </p:nvSpPr>
          <p:spPr bwMode="invGray">
            <a:xfrm>
              <a:off x="3846" y="2070"/>
              <a:ext cx="37" cy="17"/>
            </a:xfrm>
            <a:custGeom>
              <a:avLst/>
              <a:gdLst/>
              <a:ahLst/>
              <a:cxnLst>
                <a:cxn ang="0">
                  <a:pos x="20" y="1"/>
                </a:cxn>
                <a:cxn ang="0">
                  <a:pos x="6" y="5"/>
                </a:cxn>
                <a:cxn ang="0">
                  <a:pos x="38" y="23"/>
                </a:cxn>
                <a:cxn ang="0">
                  <a:pos x="20" y="1"/>
                </a:cxn>
              </a:cxnLst>
              <a:rect l="0" t="0" r="r" b="b"/>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0" name="Freeform 104"/>
            <p:cNvSpPr>
              <a:spLocks/>
            </p:cNvSpPr>
            <p:nvPr/>
          </p:nvSpPr>
          <p:spPr bwMode="invGray">
            <a:xfrm>
              <a:off x="4098" y="2294"/>
              <a:ext cx="76" cy="114"/>
            </a:xfrm>
            <a:custGeom>
              <a:avLst/>
              <a:gdLst/>
              <a:ahLst/>
              <a:cxnLst>
                <a:cxn ang="0">
                  <a:pos x="6" y="0"/>
                </a:cxn>
                <a:cxn ang="0">
                  <a:pos x="0" y="18"/>
                </a:cxn>
                <a:cxn ang="0">
                  <a:pos x="14" y="42"/>
                </a:cxn>
                <a:cxn ang="0">
                  <a:pos x="32" y="72"/>
                </a:cxn>
                <a:cxn ang="0">
                  <a:pos x="36" y="104"/>
                </a:cxn>
                <a:cxn ang="0">
                  <a:pos x="80" y="152"/>
                </a:cxn>
                <a:cxn ang="0">
                  <a:pos x="86" y="124"/>
                </a:cxn>
                <a:cxn ang="0">
                  <a:pos x="74" y="102"/>
                </a:cxn>
                <a:cxn ang="0">
                  <a:pos x="62" y="92"/>
                </a:cxn>
                <a:cxn ang="0">
                  <a:pos x="52" y="74"/>
                </a:cxn>
                <a:cxn ang="0">
                  <a:pos x="42" y="44"/>
                </a:cxn>
                <a:cxn ang="0">
                  <a:pos x="4" y="12"/>
                </a:cxn>
                <a:cxn ang="0">
                  <a:pos x="6" y="0"/>
                </a:cxn>
              </a:cxnLst>
              <a:rect l="0" t="0" r="r" b="b"/>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1" name="Freeform 105"/>
            <p:cNvSpPr>
              <a:spLocks/>
            </p:cNvSpPr>
            <p:nvPr/>
          </p:nvSpPr>
          <p:spPr bwMode="invGray">
            <a:xfrm>
              <a:off x="4159" y="2412"/>
              <a:ext cx="55" cy="78"/>
            </a:xfrm>
            <a:custGeom>
              <a:avLst/>
              <a:gdLst/>
              <a:ahLst/>
              <a:cxnLst>
                <a:cxn ang="0">
                  <a:pos x="64" y="22"/>
                </a:cxn>
                <a:cxn ang="0">
                  <a:pos x="74" y="40"/>
                </a:cxn>
                <a:cxn ang="0">
                  <a:pos x="30" y="84"/>
                </a:cxn>
                <a:cxn ang="0">
                  <a:pos x="32" y="100"/>
                </a:cxn>
                <a:cxn ang="0">
                  <a:pos x="20" y="94"/>
                </a:cxn>
                <a:cxn ang="0">
                  <a:pos x="6" y="84"/>
                </a:cxn>
                <a:cxn ang="0">
                  <a:pos x="0" y="82"/>
                </a:cxn>
                <a:cxn ang="0">
                  <a:pos x="10" y="58"/>
                </a:cxn>
                <a:cxn ang="0">
                  <a:pos x="12" y="52"/>
                </a:cxn>
                <a:cxn ang="0">
                  <a:pos x="2" y="24"/>
                </a:cxn>
                <a:cxn ang="0">
                  <a:pos x="4" y="14"/>
                </a:cxn>
                <a:cxn ang="0">
                  <a:pos x="26" y="22"/>
                </a:cxn>
                <a:cxn ang="0">
                  <a:pos x="36" y="36"/>
                </a:cxn>
                <a:cxn ang="0">
                  <a:pos x="64" y="22"/>
                </a:cxn>
              </a:cxnLst>
              <a:rect l="0" t="0" r="r" b="b"/>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2" name="Freeform 106"/>
            <p:cNvSpPr>
              <a:spLocks/>
            </p:cNvSpPr>
            <p:nvPr/>
          </p:nvSpPr>
          <p:spPr bwMode="invGray">
            <a:xfrm>
              <a:off x="4123" y="2492"/>
              <a:ext cx="109" cy="189"/>
            </a:xfrm>
            <a:custGeom>
              <a:avLst/>
              <a:gdLst/>
              <a:ahLst/>
              <a:cxnLst>
                <a:cxn ang="0">
                  <a:pos x="82" y="100"/>
                </a:cxn>
                <a:cxn ang="0">
                  <a:pos x="66" y="106"/>
                </a:cxn>
                <a:cxn ang="0">
                  <a:pos x="64" y="132"/>
                </a:cxn>
                <a:cxn ang="0">
                  <a:pos x="22" y="146"/>
                </a:cxn>
                <a:cxn ang="0">
                  <a:pos x="8" y="168"/>
                </a:cxn>
                <a:cxn ang="0">
                  <a:pos x="20" y="182"/>
                </a:cxn>
                <a:cxn ang="0">
                  <a:pos x="8" y="198"/>
                </a:cxn>
                <a:cxn ang="0">
                  <a:pos x="24" y="252"/>
                </a:cxn>
                <a:cxn ang="0">
                  <a:pos x="28" y="214"/>
                </a:cxn>
                <a:cxn ang="0">
                  <a:pos x="22" y="192"/>
                </a:cxn>
                <a:cxn ang="0">
                  <a:pos x="42" y="176"/>
                </a:cxn>
                <a:cxn ang="0">
                  <a:pos x="52" y="158"/>
                </a:cxn>
                <a:cxn ang="0">
                  <a:pos x="66" y="174"/>
                </a:cxn>
                <a:cxn ang="0">
                  <a:pos x="44" y="190"/>
                </a:cxn>
                <a:cxn ang="0">
                  <a:pos x="56" y="200"/>
                </a:cxn>
                <a:cxn ang="0">
                  <a:pos x="68" y="178"/>
                </a:cxn>
                <a:cxn ang="0">
                  <a:pos x="84" y="184"/>
                </a:cxn>
                <a:cxn ang="0">
                  <a:pos x="104" y="148"/>
                </a:cxn>
                <a:cxn ang="0">
                  <a:pos x="114" y="156"/>
                </a:cxn>
                <a:cxn ang="0">
                  <a:pos x="136" y="148"/>
                </a:cxn>
                <a:cxn ang="0">
                  <a:pos x="146" y="130"/>
                </a:cxn>
                <a:cxn ang="0">
                  <a:pos x="142" y="110"/>
                </a:cxn>
                <a:cxn ang="0">
                  <a:pos x="134" y="98"/>
                </a:cxn>
                <a:cxn ang="0">
                  <a:pos x="122" y="40"/>
                </a:cxn>
                <a:cxn ang="0">
                  <a:pos x="94" y="0"/>
                </a:cxn>
                <a:cxn ang="0">
                  <a:pos x="78" y="12"/>
                </a:cxn>
                <a:cxn ang="0">
                  <a:pos x="96" y="34"/>
                </a:cxn>
                <a:cxn ang="0">
                  <a:pos x="96" y="64"/>
                </a:cxn>
                <a:cxn ang="0">
                  <a:pos x="82" y="100"/>
                </a:cxn>
              </a:cxnLst>
              <a:rect l="0" t="0" r="r" b="b"/>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3" name="Freeform 107"/>
            <p:cNvSpPr>
              <a:spLocks/>
            </p:cNvSpPr>
            <p:nvPr/>
          </p:nvSpPr>
          <p:spPr bwMode="invGray">
            <a:xfrm>
              <a:off x="3062" y="1988"/>
              <a:ext cx="52" cy="30"/>
            </a:xfrm>
            <a:custGeom>
              <a:avLst/>
              <a:gdLst/>
              <a:ahLst/>
              <a:cxnLst>
                <a:cxn ang="0">
                  <a:pos x="59" y="0"/>
                </a:cxn>
                <a:cxn ang="0">
                  <a:pos x="65" y="20"/>
                </a:cxn>
                <a:cxn ang="0">
                  <a:pos x="41" y="24"/>
                </a:cxn>
                <a:cxn ang="0">
                  <a:pos x="31" y="40"/>
                </a:cxn>
                <a:cxn ang="0">
                  <a:pos x="7" y="38"/>
                </a:cxn>
                <a:cxn ang="0">
                  <a:pos x="1" y="36"/>
                </a:cxn>
                <a:cxn ang="0">
                  <a:pos x="33" y="20"/>
                </a:cxn>
                <a:cxn ang="0">
                  <a:pos x="59" y="0"/>
                </a:cxn>
              </a:cxnLst>
              <a:rect l="0" t="0" r="r" b="b"/>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4" name="Freeform 108"/>
            <p:cNvSpPr>
              <a:spLocks/>
            </p:cNvSpPr>
            <p:nvPr/>
          </p:nvSpPr>
          <p:spPr bwMode="invGray">
            <a:xfrm>
              <a:off x="2955" y="1997"/>
              <a:ext cx="19" cy="22"/>
            </a:xfrm>
            <a:custGeom>
              <a:avLst/>
              <a:gdLst/>
              <a:ahLst/>
              <a:cxnLst>
                <a:cxn ang="0">
                  <a:pos x="18" y="0"/>
                </a:cxn>
                <a:cxn ang="0">
                  <a:pos x="0" y="18"/>
                </a:cxn>
                <a:cxn ang="0">
                  <a:pos x="18" y="26"/>
                </a:cxn>
                <a:cxn ang="0">
                  <a:pos x="18" y="0"/>
                </a:cxn>
              </a:cxnLst>
              <a:rect l="0" t="0" r="r" b="b"/>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5" name="Freeform 109"/>
            <p:cNvSpPr>
              <a:spLocks/>
            </p:cNvSpPr>
            <p:nvPr/>
          </p:nvSpPr>
          <p:spPr bwMode="invGray">
            <a:xfrm>
              <a:off x="2979" y="1996"/>
              <a:ext cx="37" cy="27"/>
            </a:xfrm>
            <a:custGeom>
              <a:avLst/>
              <a:gdLst/>
              <a:ahLst/>
              <a:cxnLst>
                <a:cxn ang="0">
                  <a:pos x="14" y="6"/>
                </a:cxn>
                <a:cxn ang="0">
                  <a:pos x="0" y="18"/>
                </a:cxn>
                <a:cxn ang="0">
                  <a:pos x="6" y="32"/>
                </a:cxn>
                <a:cxn ang="0">
                  <a:pos x="18" y="36"/>
                </a:cxn>
                <a:cxn ang="0">
                  <a:pos x="40" y="26"/>
                </a:cxn>
                <a:cxn ang="0">
                  <a:pos x="14" y="6"/>
                </a:cxn>
              </a:cxnLst>
              <a:rect l="0" t="0" r="r" b="b"/>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6" name="Freeform 110"/>
            <p:cNvSpPr>
              <a:spLocks/>
            </p:cNvSpPr>
            <p:nvPr/>
          </p:nvSpPr>
          <p:spPr bwMode="invGray">
            <a:xfrm>
              <a:off x="3040" y="1987"/>
              <a:ext cx="20" cy="16"/>
            </a:xfrm>
            <a:custGeom>
              <a:avLst/>
              <a:gdLst/>
              <a:ahLst/>
              <a:cxnLst>
                <a:cxn ang="0">
                  <a:pos x="11" y="0"/>
                </a:cxn>
                <a:cxn ang="0">
                  <a:pos x="3" y="12"/>
                </a:cxn>
                <a:cxn ang="0">
                  <a:pos x="19" y="22"/>
                </a:cxn>
                <a:cxn ang="0">
                  <a:pos x="11" y="0"/>
                </a:cxn>
              </a:cxnLst>
              <a:rect l="0" t="0" r="r" b="b"/>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7" name="Freeform 111"/>
            <p:cNvSpPr>
              <a:spLocks/>
            </p:cNvSpPr>
            <p:nvPr/>
          </p:nvSpPr>
          <p:spPr bwMode="invGray">
            <a:xfrm>
              <a:off x="3022" y="2005"/>
              <a:ext cx="15" cy="13"/>
            </a:xfrm>
            <a:custGeom>
              <a:avLst/>
              <a:gdLst/>
              <a:ahLst/>
              <a:cxnLst>
                <a:cxn ang="0">
                  <a:pos x="11" y="0"/>
                </a:cxn>
                <a:cxn ang="0">
                  <a:pos x="9" y="18"/>
                </a:cxn>
                <a:cxn ang="0">
                  <a:pos x="11" y="0"/>
                </a:cxn>
              </a:cxnLst>
              <a:rect l="0" t="0" r="r" b="b"/>
              <a:pathLst>
                <a:path w="20" h="18">
                  <a:moveTo>
                    <a:pt x="11" y="0"/>
                  </a:moveTo>
                  <a:cubicBezTo>
                    <a:pt x="1" y="14"/>
                    <a:pt x="0" y="9"/>
                    <a:pt x="9" y="18"/>
                  </a:cubicBezTo>
                  <a:cubicBezTo>
                    <a:pt x="20" y="14"/>
                    <a:pt x="16" y="18"/>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8" name="Freeform 112"/>
            <p:cNvSpPr>
              <a:spLocks/>
            </p:cNvSpPr>
            <p:nvPr/>
          </p:nvSpPr>
          <p:spPr bwMode="invGray">
            <a:xfrm>
              <a:off x="4162" y="2021"/>
              <a:ext cx="18" cy="33"/>
            </a:xfrm>
            <a:custGeom>
              <a:avLst/>
              <a:gdLst/>
              <a:ahLst/>
              <a:cxnLst>
                <a:cxn ang="0">
                  <a:pos x="24" y="0"/>
                </a:cxn>
                <a:cxn ang="0">
                  <a:pos x="8" y="16"/>
                </a:cxn>
                <a:cxn ang="0">
                  <a:pos x="0" y="34"/>
                </a:cxn>
                <a:cxn ang="0">
                  <a:pos x="16" y="40"/>
                </a:cxn>
                <a:cxn ang="0">
                  <a:pos x="24" y="0"/>
                </a:cxn>
              </a:cxnLst>
              <a:rect l="0" t="0" r="r" b="b"/>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9" name="Freeform 113"/>
            <p:cNvSpPr>
              <a:spLocks/>
            </p:cNvSpPr>
            <p:nvPr/>
          </p:nvSpPr>
          <p:spPr bwMode="invGray">
            <a:xfrm>
              <a:off x="3278" y="3473"/>
              <a:ext cx="31" cy="18"/>
            </a:xfrm>
            <a:custGeom>
              <a:avLst/>
              <a:gdLst/>
              <a:ahLst/>
              <a:cxnLst>
                <a:cxn ang="0">
                  <a:pos x="30" y="0"/>
                </a:cxn>
                <a:cxn ang="0">
                  <a:pos x="26" y="24"/>
                </a:cxn>
                <a:cxn ang="0">
                  <a:pos x="30" y="0"/>
                </a:cxn>
              </a:cxnLst>
              <a:rect l="0" t="0" r="r" b="b"/>
              <a:pathLst>
                <a:path w="41" h="24">
                  <a:moveTo>
                    <a:pt x="30" y="0"/>
                  </a:moveTo>
                  <a:cubicBezTo>
                    <a:pt x="4" y="4"/>
                    <a:pt x="0" y="17"/>
                    <a:pt x="26" y="24"/>
                  </a:cubicBezTo>
                  <a:cubicBezTo>
                    <a:pt x="41" y="19"/>
                    <a:pt x="38" y="10"/>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0" name="Freeform 114"/>
            <p:cNvSpPr>
              <a:spLocks/>
            </p:cNvSpPr>
            <p:nvPr/>
          </p:nvSpPr>
          <p:spPr bwMode="invGray">
            <a:xfrm>
              <a:off x="3318" y="3466"/>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1" name="Freeform 115"/>
            <p:cNvSpPr>
              <a:spLocks/>
            </p:cNvSpPr>
            <p:nvPr/>
          </p:nvSpPr>
          <p:spPr bwMode="invGray">
            <a:xfrm>
              <a:off x="3251" y="3312"/>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2" name="Freeform 116"/>
            <p:cNvSpPr>
              <a:spLocks/>
            </p:cNvSpPr>
            <p:nvPr/>
          </p:nvSpPr>
          <p:spPr bwMode="invGray">
            <a:xfrm>
              <a:off x="3311" y="3239"/>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3" name="Freeform 117"/>
            <p:cNvSpPr>
              <a:spLocks/>
            </p:cNvSpPr>
            <p:nvPr/>
          </p:nvSpPr>
          <p:spPr bwMode="invGray">
            <a:xfrm>
              <a:off x="3287" y="3238"/>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4" name="Freeform 118"/>
            <p:cNvSpPr>
              <a:spLocks/>
            </p:cNvSpPr>
            <p:nvPr/>
          </p:nvSpPr>
          <p:spPr bwMode="invGray">
            <a:xfrm>
              <a:off x="3276" y="3260"/>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5" name="Freeform 119"/>
            <p:cNvSpPr>
              <a:spLocks/>
            </p:cNvSpPr>
            <p:nvPr/>
          </p:nvSpPr>
          <p:spPr bwMode="invGray">
            <a:xfrm>
              <a:off x="3251" y="3294"/>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6" name="Freeform 120"/>
            <p:cNvSpPr>
              <a:spLocks/>
            </p:cNvSpPr>
            <p:nvPr/>
          </p:nvSpPr>
          <p:spPr bwMode="invGray">
            <a:xfrm>
              <a:off x="3270" y="3281"/>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7" name="Freeform 121"/>
            <p:cNvSpPr>
              <a:spLocks/>
            </p:cNvSpPr>
            <p:nvPr/>
          </p:nvSpPr>
          <p:spPr bwMode="invGray">
            <a:xfrm>
              <a:off x="2537" y="229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8" name="Freeform 122"/>
            <p:cNvSpPr>
              <a:spLocks/>
            </p:cNvSpPr>
            <p:nvPr/>
          </p:nvSpPr>
          <p:spPr bwMode="invGray">
            <a:xfrm>
              <a:off x="2476" y="2259"/>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9" name="Freeform 123"/>
            <p:cNvSpPr>
              <a:spLocks/>
            </p:cNvSpPr>
            <p:nvPr/>
          </p:nvSpPr>
          <p:spPr bwMode="invGray">
            <a:xfrm>
              <a:off x="2238" y="2042"/>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r" b="b"/>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grpSp>
      <p:sp>
        <p:nvSpPr>
          <p:cNvPr id="4100" name="Rectangle 4"/>
          <p:cNvSpPr>
            <a:spLocks noGrp="1" noChangeArrowheads="1"/>
          </p:cNvSpPr>
          <p:nvPr>
            <p:ph type="dt" sz="half" idx="2"/>
          </p:nvPr>
        </p:nvSpPr>
        <p:spPr>
          <a:xfrm>
            <a:off x="304800" y="6477000"/>
            <a:ext cx="2133600" cy="168275"/>
          </a:xfrm>
        </p:spPr>
        <p:txBody>
          <a:bodyPr/>
          <a:lstStyle>
            <a:lvl1pPr>
              <a:defRPr/>
            </a:lvl1pPr>
          </a:lstStyle>
          <a:p>
            <a:fld id="{F8EAE478-BA84-4066-A127-86BF4EA041E0}" type="datetimeFigureOut">
              <a:rPr lang="en-US" smtClean="0"/>
              <a:pPr/>
              <a:t>14/04/2014</a:t>
            </a:fld>
            <a:endParaRPr lang="en-US"/>
          </a:p>
        </p:txBody>
      </p:sp>
      <p:sp>
        <p:nvSpPr>
          <p:cNvPr id="4101" name="Rectangle 5"/>
          <p:cNvSpPr>
            <a:spLocks noGrp="1" noChangeArrowheads="1"/>
          </p:cNvSpPr>
          <p:nvPr>
            <p:ph type="ftr" sz="quarter" idx="3"/>
          </p:nvPr>
        </p:nvSpPr>
        <p:spPr>
          <a:xfrm>
            <a:off x="6705600" y="6477000"/>
            <a:ext cx="2286000" cy="168275"/>
          </a:xfrm>
        </p:spPr>
        <p:txBody>
          <a:bodyPr/>
          <a:lstStyle>
            <a:lvl1pPr algn="r">
              <a:defRPr/>
            </a:lvl1pPr>
          </a:lstStyle>
          <a:p>
            <a:endParaRPr lang="en-US"/>
          </a:p>
        </p:txBody>
      </p:sp>
      <p:sp>
        <p:nvSpPr>
          <p:cNvPr id="4102" name="Rectangle 6"/>
          <p:cNvSpPr>
            <a:spLocks noGrp="1" noChangeArrowheads="1"/>
          </p:cNvSpPr>
          <p:nvPr>
            <p:ph type="sldNum" sz="quarter" idx="4"/>
          </p:nvPr>
        </p:nvSpPr>
        <p:spPr>
          <a:xfrm>
            <a:off x="3657600" y="6477000"/>
            <a:ext cx="2133600" cy="168275"/>
          </a:xfrm>
        </p:spPr>
        <p:txBody>
          <a:bodyPr/>
          <a:lstStyle>
            <a:lvl1pPr algn="ctr">
              <a:defRPr/>
            </a:lvl1pPr>
          </a:lstStyle>
          <a:p>
            <a:fld id="{443430F9-84DA-4D29-8266-C3E7F9AE72A7}" type="slidenum">
              <a:rPr lang="en-US" smtClean="0"/>
              <a:pPr/>
              <a:t>‹#›</a:t>
            </a:fld>
            <a:endParaRPr lang="en-US"/>
          </a:p>
        </p:txBody>
      </p:sp>
      <p:pic>
        <p:nvPicPr>
          <p:cNvPr id="4103" name="Picture 7" descr="artplus_nature_naturalcity42_a"/>
          <p:cNvPicPr>
            <a:picLocks noChangeAspect="1" noChangeArrowheads="1"/>
          </p:cNvPicPr>
          <p:nvPr/>
        </p:nvPicPr>
        <p:blipFill>
          <a:blip r:embed="rId3"/>
          <a:srcRect/>
          <a:stretch>
            <a:fillRect/>
          </a:stretch>
        </p:blipFill>
        <p:spPr bwMode="auto">
          <a:xfrm>
            <a:off x="4870450" y="3167063"/>
            <a:ext cx="4425950" cy="2989262"/>
          </a:xfrm>
          <a:prstGeom prst="rect">
            <a:avLst/>
          </a:prstGeom>
          <a:noFill/>
        </p:spPr>
      </p:pic>
      <p:pic>
        <p:nvPicPr>
          <p:cNvPr id="4108" name="Picture 12" descr="artplus_nature_naturalcity42_i"/>
          <p:cNvPicPr>
            <a:picLocks noChangeAspect="1" noChangeArrowheads="1"/>
          </p:cNvPicPr>
          <p:nvPr/>
        </p:nvPicPr>
        <p:blipFill>
          <a:blip r:embed="rId4"/>
          <a:srcRect/>
          <a:stretch>
            <a:fillRect/>
          </a:stretch>
        </p:blipFill>
        <p:spPr bwMode="auto">
          <a:xfrm>
            <a:off x="6956425" y="3352800"/>
            <a:ext cx="1654175" cy="877888"/>
          </a:xfrm>
          <a:prstGeom prst="rect">
            <a:avLst/>
          </a:prstGeom>
          <a:noFill/>
        </p:spPr>
      </p:pic>
      <p:pic>
        <p:nvPicPr>
          <p:cNvPr id="4106" name="Picture 10" descr="artplus_nature_naturalcity42_c"/>
          <p:cNvPicPr>
            <a:picLocks noChangeAspect="1" noChangeArrowheads="1"/>
          </p:cNvPicPr>
          <p:nvPr/>
        </p:nvPicPr>
        <p:blipFill>
          <a:blip r:embed="rId5"/>
          <a:srcRect/>
          <a:stretch>
            <a:fillRect/>
          </a:stretch>
        </p:blipFill>
        <p:spPr bwMode="auto">
          <a:xfrm>
            <a:off x="9296400" y="2895600"/>
            <a:ext cx="1112838" cy="866775"/>
          </a:xfrm>
          <a:prstGeom prst="rect">
            <a:avLst/>
          </a:prstGeom>
          <a:noFill/>
        </p:spPr>
      </p:pic>
      <p:pic>
        <p:nvPicPr>
          <p:cNvPr id="4109" name="Picture 13" descr="artplus_nature_naturalcity42_f"/>
          <p:cNvPicPr>
            <a:picLocks noChangeAspect="1" noChangeArrowheads="1"/>
          </p:cNvPicPr>
          <p:nvPr/>
        </p:nvPicPr>
        <p:blipFill>
          <a:blip r:embed="rId6"/>
          <a:srcRect/>
          <a:stretch>
            <a:fillRect/>
          </a:stretch>
        </p:blipFill>
        <p:spPr bwMode="auto">
          <a:xfrm>
            <a:off x="4994275" y="4594225"/>
            <a:ext cx="4911725" cy="1882775"/>
          </a:xfrm>
          <a:prstGeom prst="rect">
            <a:avLst/>
          </a:prstGeom>
          <a:noFill/>
        </p:spPr>
      </p:pic>
      <p:sp>
        <p:nvSpPr>
          <p:cNvPr id="4098" name="Rectangle 2"/>
          <p:cNvSpPr>
            <a:spLocks noGrp="1" noChangeArrowheads="1"/>
          </p:cNvSpPr>
          <p:nvPr>
            <p:ph type="ctrTitle"/>
          </p:nvPr>
        </p:nvSpPr>
        <p:spPr>
          <a:xfrm>
            <a:off x="304800" y="4419600"/>
            <a:ext cx="6400800" cy="1143000"/>
          </a:xfrm>
        </p:spPr>
        <p:txBody>
          <a:bodyPr/>
          <a:lstStyle>
            <a:lvl1pPr algn="l">
              <a:defRPr sz="4300">
                <a:solidFill>
                  <a:schemeClr val="bg1"/>
                </a:solidFill>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304800" y="5715000"/>
            <a:ext cx="6400800" cy="381000"/>
          </a:xfrm>
        </p:spPr>
        <p:txBody>
          <a:bodyPr/>
          <a:lstStyle>
            <a:lvl1pPr marL="0" indent="0">
              <a:buFont typeface="Wingdings" pitchFamily="2" charset="2"/>
              <a:buNone/>
              <a:defRPr sz="1800" b="1" i="1">
                <a:solidFill>
                  <a:schemeClr val="bg1"/>
                </a:solidFill>
              </a:defRPr>
            </a:lvl1pPr>
          </a:lstStyle>
          <a:p>
            <a:r>
              <a:rPr lang="en-US" smtClean="0"/>
              <a:t>Click to edit Master subtitle style</a:t>
            </a:r>
            <a:endParaRPr lang="en-US"/>
          </a:p>
        </p:txBody>
      </p:sp>
      <p:sp>
        <p:nvSpPr>
          <p:cNvPr id="4222" name="Text Box 126"/>
          <p:cNvSpPr txBox="1">
            <a:spLocks noChangeArrowheads="1"/>
          </p:cNvSpPr>
          <p:nvPr/>
        </p:nvSpPr>
        <p:spPr bwMode="auto">
          <a:xfrm>
            <a:off x="8007350" y="152400"/>
            <a:ext cx="984250" cy="396875"/>
          </a:xfrm>
          <a:prstGeom prst="rect">
            <a:avLst/>
          </a:prstGeom>
          <a:noFill/>
          <a:ln w="9525">
            <a:noFill/>
            <a:miter lim="800000"/>
            <a:headEnd/>
            <a:tailEnd/>
          </a:ln>
          <a:effectLst/>
        </p:spPr>
        <p:txBody>
          <a:bodyPr wrap="none">
            <a:spAutoFit/>
          </a:bodyPr>
          <a:lstStyle/>
          <a:p>
            <a:pPr algn="r"/>
            <a:r>
              <a:rPr lang="en-US" sz="2000" b="1">
                <a:solidFill>
                  <a:srgbClr val="000000"/>
                </a:solidFill>
                <a:latin typeface="Verdana" pitchFamily="34" charset="0"/>
              </a:rPr>
              <a:t>LOGO</a:t>
            </a:r>
          </a:p>
        </p:txBody>
      </p:sp>
      <p:pic>
        <p:nvPicPr>
          <p:cNvPr id="4105" name="Picture 9" descr="artplus_nature_naturalcity42_b"/>
          <p:cNvPicPr>
            <a:picLocks noChangeAspect="1" noChangeArrowheads="1"/>
          </p:cNvPicPr>
          <p:nvPr/>
        </p:nvPicPr>
        <p:blipFill>
          <a:blip r:embed="rId7"/>
          <a:srcRect/>
          <a:stretch>
            <a:fillRect/>
          </a:stretch>
        </p:blipFill>
        <p:spPr bwMode="auto">
          <a:xfrm>
            <a:off x="5195888" y="3097213"/>
            <a:ext cx="2971800" cy="571500"/>
          </a:xfrm>
          <a:prstGeom prst="rect">
            <a:avLst/>
          </a:prstGeom>
          <a:noFill/>
        </p:spPr>
      </p:pic>
      <p:pic>
        <p:nvPicPr>
          <p:cNvPr id="4104" name="Picture 8" descr="artplus_nature_naturalcity42_e"/>
          <p:cNvPicPr>
            <a:picLocks noChangeAspect="1" noChangeArrowheads="1"/>
          </p:cNvPicPr>
          <p:nvPr/>
        </p:nvPicPr>
        <p:blipFill>
          <a:blip r:embed="rId8"/>
          <a:srcRect/>
          <a:stretch>
            <a:fillRect/>
          </a:stretch>
        </p:blipFill>
        <p:spPr bwMode="auto">
          <a:xfrm>
            <a:off x="5943600" y="1993900"/>
            <a:ext cx="1546225" cy="1663700"/>
          </a:xfrm>
          <a:prstGeom prst="rect">
            <a:avLst/>
          </a:prstGeom>
          <a:noFill/>
        </p:spPr>
      </p:pic>
      <p:pic>
        <p:nvPicPr>
          <p:cNvPr id="4107" name="Picture 11" descr="artplus_nature_naturalcity42_d"/>
          <p:cNvPicPr>
            <a:picLocks noChangeAspect="1" noChangeArrowheads="1"/>
          </p:cNvPicPr>
          <p:nvPr/>
        </p:nvPicPr>
        <p:blipFill>
          <a:blip r:embed="rId9"/>
          <a:srcRect/>
          <a:stretch>
            <a:fillRect/>
          </a:stretch>
        </p:blipFill>
        <p:spPr bwMode="auto">
          <a:xfrm>
            <a:off x="5626100" y="2862263"/>
            <a:ext cx="623888" cy="579437"/>
          </a:xfrm>
          <a:prstGeom prst="rect">
            <a:avLst/>
          </a:prstGeom>
          <a:noFill/>
        </p:spPr>
      </p:pic>
      <p:pic>
        <p:nvPicPr>
          <p:cNvPr id="4224" name="Picture 128" descr="a1"/>
          <p:cNvPicPr>
            <a:picLocks noChangeAspect="1" noChangeArrowheads="1"/>
          </p:cNvPicPr>
          <p:nvPr/>
        </p:nvPicPr>
        <p:blipFill>
          <a:blip r:embed="rId10"/>
          <a:srcRect/>
          <a:stretch>
            <a:fillRect/>
          </a:stretch>
        </p:blipFill>
        <p:spPr bwMode="auto">
          <a:xfrm>
            <a:off x="9359900" y="95250"/>
            <a:ext cx="1803400" cy="2070100"/>
          </a:xfrm>
          <a:prstGeom prst="rect">
            <a:avLst/>
          </a:prstGeom>
          <a:noFill/>
        </p:spPr>
      </p:pic>
      <p:pic>
        <p:nvPicPr>
          <p:cNvPr id="4225" name="Picture 129" descr="b_1"/>
          <p:cNvPicPr>
            <a:picLocks noChangeAspect="1" noChangeArrowheads="1"/>
          </p:cNvPicPr>
          <p:nvPr/>
        </p:nvPicPr>
        <p:blipFill>
          <a:blip r:embed="rId11"/>
          <a:srcRect/>
          <a:stretch>
            <a:fillRect/>
          </a:stretch>
        </p:blipFill>
        <p:spPr bwMode="auto">
          <a:xfrm>
            <a:off x="10204450" y="1968500"/>
            <a:ext cx="1079500" cy="469900"/>
          </a:xfrm>
          <a:prstGeom prst="rect">
            <a:avLst/>
          </a:prstGeom>
          <a:noFill/>
        </p:spPr>
      </p:pic>
      <p:sp>
        <p:nvSpPr>
          <p:cNvPr id="127" name="TextBox 126"/>
          <p:cNvSpPr txBox="1"/>
          <p:nvPr/>
        </p:nvSpPr>
        <p:spPr>
          <a:xfrm>
            <a:off x="0" y="6627168"/>
            <a:ext cx="1608133" cy="230832"/>
          </a:xfrm>
          <a:prstGeom prst="rect">
            <a:avLst/>
          </a:prstGeom>
          <a:noFill/>
        </p:spPr>
        <p:txBody>
          <a:bodyPr wrap="none" rtlCol="0">
            <a:spAutoFit/>
          </a:bodyPr>
          <a:lstStyle/>
          <a:p>
            <a:r>
              <a:rPr lang="en-US" sz="900" smtClean="0">
                <a:solidFill>
                  <a:schemeClr val="bg1"/>
                </a:solidFill>
                <a:latin typeface="+mn-lt"/>
              </a:rPr>
              <a:t>www.trungtamtinhoc.edu.vn</a:t>
            </a:r>
            <a:endParaRPr lang="en-US" sz="900">
              <a:solidFill>
                <a:schemeClr val="bg1"/>
              </a:solidFill>
              <a:latin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23"/>
                                        </p:tgtEl>
                                        <p:attrNameLst>
                                          <p:attrName>style.visibility</p:attrName>
                                        </p:attrNameLst>
                                      </p:cBhvr>
                                      <p:to>
                                        <p:strVal val="visible"/>
                                      </p:to>
                                    </p:set>
                                    <p:animEffect transition="in" filter="fade">
                                      <p:cBhvr>
                                        <p:cTn id="7" dur="2000"/>
                                        <p:tgtEl>
                                          <p:spTgt spid="4223"/>
                                        </p:tgtEl>
                                      </p:cBhvr>
                                    </p:animEffect>
                                  </p:childTnLst>
                                </p:cTn>
                              </p:par>
                              <p:par>
                                <p:cTn id="8" presetID="10" presetClass="entr" presetSubtype="0" fill="hold" nodeType="withEffect">
                                  <p:stCondLst>
                                    <p:cond delay="0"/>
                                  </p:stCondLst>
                                  <p:childTnLst>
                                    <p:set>
                                      <p:cBhvr>
                                        <p:cTn id="9" dur="1" fill="hold">
                                          <p:stCondLst>
                                            <p:cond delay="0"/>
                                          </p:stCondLst>
                                        </p:cTn>
                                        <p:tgtEl>
                                          <p:spTgt spid="4103"/>
                                        </p:tgtEl>
                                        <p:attrNameLst>
                                          <p:attrName>style.visibility</p:attrName>
                                        </p:attrNameLst>
                                      </p:cBhvr>
                                      <p:to>
                                        <p:strVal val="visible"/>
                                      </p:to>
                                    </p:set>
                                    <p:animEffect transition="in" filter="fade">
                                      <p:cBhvr>
                                        <p:cTn id="10" dur="2000"/>
                                        <p:tgtEl>
                                          <p:spTgt spid="4103"/>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4105"/>
                                        </p:tgtEl>
                                        <p:attrNameLst>
                                          <p:attrName>style.visibility</p:attrName>
                                        </p:attrNameLst>
                                      </p:cBhvr>
                                      <p:to>
                                        <p:strVal val="visible"/>
                                      </p:to>
                                    </p:set>
                                    <p:animEffect transition="in" filter="fade">
                                      <p:cBhvr>
                                        <p:cTn id="14" dur="1000"/>
                                        <p:tgtEl>
                                          <p:spTgt spid="4105"/>
                                        </p:tgtEl>
                                      </p:cBhvr>
                                    </p:animEffect>
                                  </p:childTnLst>
                                </p:cTn>
                              </p:par>
                            </p:childTnLst>
                          </p:cTn>
                        </p:par>
                        <p:par>
                          <p:cTn id="15" fill="hold">
                            <p:stCondLst>
                              <p:cond delay="3000"/>
                            </p:stCondLst>
                            <p:childTnLst>
                              <p:par>
                                <p:cTn id="16" presetID="22" presetClass="entr" presetSubtype="4" fill="hold" nodeType="afterEffect">
                                  <p:stCondLst>
                                    <p:cond delay="0"/>
                                  </p:stCondLst>
                                  <p:childTnLst>
                                    <p:set>
                                      <p:cBhvr>
                                        <p:cTn id="17" dur="1" fill="hold">
                                          <p:stCondLst>
                                            <p:cond delay="0"/>
                                          </p:stCondLst>
                                        </p:cTn>
                                        <p:tgtEl>
                                          <p:spTgt spid="4107"/>
                                        </p:tgtEl>
                                        <p:attrNameLst>
                                          <p:attrName>style.visibility</p:attrName>
                                        </p:attrNameLst>
                                      </p:cBhvr>
                                      <p:to>
                                        <p:strVal val="visible"/>
                                      </p:to>
                                    </p:set>
                                    <p:animEffect transition="in" filter="wipe(down)">
                                      <p:cBhvr>
                                        <p:cTn id="18" dur="500"/>
                                        <p:tgtEl>
                                          <p:spTgt spid="4107"/>
                                        </p:tgtEl>
                                      </p:cBhvr>
                                    </p:animEffect>
                                  </p:childTnLst>
                                </p:cTn>
                              </p:par>
                            </p:childTnLst>
                          </p:cTn>
                        </p:par>
                        <p:par>
                          <p:cTn id="19" fill="hold">
                            <p:stCondLst>
                              <p:cond delay="3500"/>
                            </p:stCondLst>
                            <p:childTnLst>
                              <p:par>
                                <p:cTn id="20" presetID="22" presetClass="entr" presetSubtype="4" fill="hold" nodeType="afterEffect">
                                  <p:stCondLst>
                                    <p:cond delay="0"/>
                                  </p:stCondLst>
                                  <p:childTnLst>
                                    <p:set>
                                      <p:cBhvr>
                                        <p:cTn id="21" dur="1" fill="hold">
                                          <p:stCondLst>
                                            <p:cond delay="0"/>
                                          </p:stCondLst>
                                        </p:cTn>
                                        <p:tgtEl>
                                          <p:spTgt spid="4104"/>
                                        </p:tgtEl>
                                        <p:attrNameLst>
                                          <p:attrName>style.visibility</p:attrName>
                                        </p:attrNameLst>
                                      </p:cBhvr>
                                      <p:to>
                                        <p:strVal val="visible"/>
                                      </p:to>
                                    </p:set>
                                    <p:animEffect transition="in" filter="wipe(down)">
                                      <p:cBhvr>
                                        <p:cTn id="22" dur="500"/>
                                        <p:tgtEl>
                                          <p:spTgt spid="4104"/>
                                        </p:tgtEl>
                                      </p:cBhvr>
                                    </p:animEffect>
                                  </p:childTnLst>
                                </p:cTn>
                              </p:par>
                            </p:childTnLst>
                          </p:cTn>
                        </p:par>
                        <p:par>
                          <p:cTn id="23" fill="hold">
                            <p:stCondLst>
                              <p:cond delay="4000"/>
                            </p:stCondLst>
                            <p:childTnLst>
                              <p:par>
                                <p:cTn id="24" presetID="35" presetClass="path" presetSubtype="0" accel="50000" decel="50000" fill="hold" nodeType="afterEffect">
                                  <p:stCondLst>
                                    <p:cond delay="0"/>
                                  </p:stCondLst>
                                  <p:childTnLst>
                                    <p:animMotion origin="layout" path="M -5.55556E-7 2.37743E-6 L -0.21076 0.04787 " pathEditMode="relative" rAng="0" ptsTypes="AA">
                                      <p:cBhvr>
                                        <p:cTn id="25" dur="2000" fill="hold"/>
                                        <p:tgtEl>
                                          <p:spTgt spid="4106"/>
                                        </p:tgtEl>
                                        <p:attrNameLst>
                                          <p:attrName>ppt_x</p:attrName>
                                          <p:attrName>ppt_y</p:attrName>
                                        </p:attrNameLst>
                                      </p:cBhvr>
                                      <p:rCtr x="-10500" y="2400"/>
                                    </p:animMotion>
                                  </p:childTnLst>
                                </p:cTn>
                              </p:par>
                              <p:par>
                                <p:cTn id="26" presetID="10" presetClass="entr" presetSubtype="0" fill="hold" nodeType="withEffect">
                                  <p:stCondLst>
                                    <p:cond delay="0"/>
                                  </p:stCondLst>
                                  <p:childTnLst>
                                    <p:set>
                                      <p:cBhvr>
                                        <p:cTn id="27" dur="1" fill="hold">
                                          <p:stCondLst>
                                            <p:cond delay="0"/>
                                          </p:stCondLst>
                                        </p:cTn>
                                        <p:tgtEl>
                                          <p:spTgt spid="4106"/>
                                        </p:tgtEl>
                                        <p:attrNameLst>
                                          <p:attrName>style.visibility</p:attrName>
                                        </p:attrNameLst>
                                      </p:cBhvr>
                                      <p:to>
                                        <p:strVal val="visible"/>
                                      </p:to>
                                    </p:set>
                                    <p:animEffect transition="in" filter="fade">
                                      <p:cBhvr>
                                        <p:cTn id="28" dur="1000"/>
                                        <p:tgtEl>
                                          <p:spTgt spid="4106"/>
                                        </p:tgtEl>
                                      </p:cBhvr>
                                    </p:animEffect>
                                  </p:childTnLst>
                                </p:cTn>
                              </p:par>
                            </p:childTnLst>
                          </p:cTn>
                        </p:par>
                        <p:par>
                          <p:cTn id="29" fill="hold">
                            <p:stCondLst>
                              <p:cond delay="6000"/>
                            </p:stCondLst>
                            <p:childTnLst>
                              <p:par>
                                <p:cTn id="30" presetID="22" presetClass="entr" presetSubtype="4" fill="hold" nodeType="afterEffect">
                                  <p:stCondLst>
                                    <p:cond delay="0"/>
                                  </p:stCondLst>
                                  <p:childTnLst>
                                    <p:set>
                                      <p:cBhvr>
                                        <p:cTn id="31" dur="1" fill="hold">
                                          <p:stCondLst>
                                            <p:cond delay="0"/>
                                          </p:stCondLst>
                                        </p:cTn>
                                        <p:tgtEl>
                                          <p:spTgt spid="4108"/>
                                        </p:tgtEl>
                                        <p:attrNameLst>
                                          <p:attrName>style.visibility</p:attrName>
                                        </p:attrNameLst>
                                      </p:cBhvr>
                                      <p:to>
                                        <p:strVal val="visible"/>
                                      </p:to>
                                    </p:set>
                                    <p:animEffect transition="in" filter="wipe(down)">
                                      <p:cBhvr>
                                        <p:cTn id="32" dur="500"/>
                                        <p:tgtEl>
                                          <p:spTgt spid="4108"/>
                                        </p:tgtEl>
                                      </p:cBhvr>
                                    </p:animEffect>
                                  </p:childTnLst>
                                </p:cTn>
                              </p:par>
                            </p:childTnLst>
                          </p:cTn>
                        </p:par>
                        <p:par>
                          <p:cTn id="33" fill="hold">
                            <p:stCondLst>
                              <p:cond delay="6500"/>
                            </p:stCondLst>
                            <p:childTnLst>
                              <p:par>
                                <p:cTn id="34" presetID="22" presetClass="entr" presetSubtype="4" fill="hold" nodeType="afterEffect">
                                  <p:stCondLst>
                                    <p:cond delay="0"/>
                                  </p:stCondLst>
                                  <p:childTnLst>
                                    <p:set>
                                      <p:cBhvr>
                                        <p:cTn id="35" dur="1" fill="hold">
                                          <p:stCondLst>
                                            <p:cond delay="0"/>
                                          </p:stCondLst>
                                        </p:cTn>
                                        <p:tgtEl>
                                          <p:spTgt spid="4109"/>
                                        </p:tgtEl>
                                        <p:attrNameLst>
                                          <p:attrName>style.visibility</p:attrName>
                                        </p:attrNameLst>
                                      </p:cBhvr>
                                      <p:to>
                                        <p:strVal val="visible"/>
                                      </p:to>
                                    </p:set>
                                    <p:animEffect transition="in" filter="wipe(down)">
                                      <p:cBhvr>
                                        <p:cTn id="36" dur="1000"/>
                                        <p:tgtEl>
                                          <p:spTgt spid="4109"/>
                                        </p:tgtEl>
                                      </p:cBhvr>
                                    </p:animEffect>
                                  </p:childTnLst>
                                </p:cTn>
                              </p:par>
                              <p:par>
                                <p:cTn id="37" presetID="10" presetClass="entr" presetSubtype="0" fill="hold" nodeType="withEffect">
                                  <p:stCondLst>
                                    <p:cond delay="80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2000"/>
                                        <p:tgtEl>
                                          <p:spTgt spid="2"/>
                                        </p:tgtEl>
                                      </p:cBhvr>
                                    </p:animEffect>
                                  </p:childTnLst>
                                </p:cTn>
                              </p:par>
                            </p:childTnLst>
                          </p:cTn>
                        </p:par>
                        <p:par>
                          <p:cTn id="40" fill="hold">
                            <p:stCondLst>
                              <p:cond delay="9300"/>
                            </p:stCondLst>
                            <p:childTnLst>
                              <p:par>
                                <p:cTn id="41"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42" dur="2000" fill="hold"/>
                                        <p:tgtEl>
                                          <p:spTgt spid="4224"/>
                                        </p:tgtEl>
                                        <p:attrNameLst>
                                          <p:attrName>ppt_x</p:attrName>
                                          <p:attrName>ppt_y</p:attrName>
                                        </p:attrNameLst>
                                      </p:cBhvr>
                                      <p:rCtr x="-47500" y="20200"/>
                                    </p:animMotion>
                                  </p:childTnLst>
                                </p:cTn>
                              </p:par>
                              <p:par>
                                <p:cTn id="43"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44" dur="2000" fill="hold"/>
                                        <p:tgtEl>
                                          <p:spTgt spid="4225"/>
                                        </p:tgtEl>
                                        <p:attrNameLst>
                                          <p:attrName>ppt_x</p:attrName>
                                          <p:attrName>ppt_y</p:attrName>
                                        </p:attrNameLst>
                                      </p:cBhvr>
                                      <p:rCtr x="-43300" y="7000"/>
                                    </p:animMotion>
                                  </p:childTnLst>
                                </p:cTn>
                              </p:par>
                            </p:childTnLst>
                          </p:cTn>
                        </p:par>
                        <p:par>
                          <p:cTn id="45" fill="hold">
                            <p:stCondLst>
                              <p:cond delay="11800"/>
                            </p:stCondLst>
                            <p:childTnLst>
                              <p:par>
                                <p:cTn id="46" presetID="22" presetClass="entr" presetSubtype="8" fill="hold" grpId="0" nodeType="afterEffect">
                                  <p:stCondLst>
                                    <p:cond delay="0"/>
                                  </p:stCondLst>
                                  <p:childTnLst>
                                    <p:set>
                                      <p:cBhvr>
                                        <p:cTn id="47" dur="1" fill="hold">
                                          <p:stCondLst>
                                            <p:cond delay="0"/>
                                          </p:stCondLst>
                                        </p:cTn>
                                        <p:tgtEl>
                                          <p:spTgt spid="4098"/>
                                        </p:tgtEl>
                                        <p:attrNameLst>
                                          <p:attrName>style.visibility</p:attrName>
                                        </p:attrNameLst>
                                      </p:cBhvr>
                                      <p:to>
                                        <p:strVal val="visible"/>
                                      </p:to>
                                    </p:set>
                                    <p:animEffect transition="in" filter="wipe(left)">
                                      <p:cBhvr>
                                        <p:cTn id="48" dur="1000"/>
                                        <p:tgtEl>
                                          <p:spTgt spid="4098"/>
                                        </p:tgtEl>
                                      </p:cBhvr>
                                    </p:animEffect>
                                  </p:childTnLst>
                                </p:cTn>
                              </p:par>
                            </p:childTnLst>
                          </p:cTn>
                        </p:par>
                        <p:par>
                          <p:cTn id="49" fill="hold">
                            <p:stCondLst>
                              <p:cond delay="12800"/>
                            </p:stCondLst>
                            <p:childTnLst>
                              <p:par>
                                <p:cTn id="50" presetID="22" presetClass="entr" presetSubtype="8" fill="hold" grpId="0" nodeType="afterEffect">
                                  <p:stCondLst>
                                    <p:cond delay="0"/>
                                  </p:stCondLst>
                                  <p:childTnLst>
                                    <p:set>
                                      <p:cBhvr>
                                        <p:cTn id="51" dur="1" fill="hold">
                                          <p:stCondLst>
                                            <p:cond delay="0"/>
                                          </p:stCondLst>
                                        </p:cTn>
                                        <p:tgtEl>
                                          <p:spTgt spid="4099">
                                            <p:txEl>
                                              <p:pRg st="0" end="0"/>
                                            </p:txEl>
                                          </p:spTgt>
                                        </p:tgtEl>
                                        <p:attrNameLst>
                                          <p:attrName>style.visibility</p:attrName>
                                        </p:attrNameLst>
                                      </p:cBhvr>
                                      <p:to>
                                        <p:strVal val="visible"/>
                                      </p:to>
                                    </p:set>
                                    <p:animEffect transition="in" filter="wipe(left)">
                                      <p:cBhvr>
                                        <p:cTn id="52" dur="1000"/>
                                        <p:tgtEl>
                                          <p:spTgt spid="40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3" grpId="0" animBg="1"/>
      <p:bldP spid="4098" grpId="0"/>
      <p:bldP spid="4099" grpId="0" build="p">
        <p:tmplLst>
          <p:tmpl lvl="1">
            <p:tnLst>
              <p:par>
                <p:cTn presetID="22" presetClass="entr" presetSubtype="8" fill="hold" nodeType="afterEffect">
                  <p:stCondLst>
                    <p:cond delay="0"/>
                  </p:stCondLst>
                  <p:childTnLst>
                    <p:set>
                      <p:cBhvr>
                        <p:cTn dur="1" fill="hold">
                          <p:stCondLst>
                            <p:cond delay="0"/>
                          </p:stCondLst>
                        </p:cTn>
                        <p:tgtEl>
                          <p:spTgt spid="4099"/>
                        </p:tgtEl>
                        <p:attrNameLst>
                          <p:attrName>style.visibility</p:attrName>
                        </p:attrNameLst>
                      </p:cBhvr>
                      <p:to>
                        <p:strVal val="visible"/>
                      </p:to>
                    </p:set>
                    <p:animEffect transition="in" filter="wipe(left)">
                      <p:cBhvr>
                        <p:cTn dur="1000"/>
                        <p:tgtEl>
                          <p:spTgt spid="4099"/>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F8EAE478-BA84-4066-A127-86BF4EA041E0}" type="datetimeFigureOut">
              <a:rPr lang="en-US" smtClean="0"/>
              <a:pPr/>
              <a:t>14/04/2014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43430F9-84DA-4D29-8266-C3E7F9AE72A7}" type="slidenum">
              <a:rPr lang="en-US" smtClean="0"/>
              <a:pPr/>
              <a:t>‹#›</a:t>
            </a:fld>
            <a:endParaRPr lang="en-US"/>
          </a:p>
        </p:txBody>
      </p:sp>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600"/>
            <a:ext cx="20574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0198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F8EAE478-BA84-4066-A127-86BF4EA041E0}" type="datetimeFigureOut">
              <a:rPr lang="en-US" smtClean="0"/>
              <a:pPr/>
              <a:t>14/04/2014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43430F9-84DA-4D29-8266-C3E7F9AE72A7}" type="slidenum">
              <a:rPr lang="en-US" smtClean="0"/>
              <a:pPr/>
              <a:t>‹#›</a:t>
            </a:fld>
            <a:endParaRPr lang="en-US"/>
          </a:p>
        </p:txBody>
      </p:sp>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683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295400"/>
            <a:ext cx="8229600" cy="5029200"/>
          </a:xfrm>
        </p:spPr>
        <p:txBody>
          <a:bodyPr/>
          <a:lstStyle/>
          <a:p>
            <a:r>
              <a:rPr lang="en-US" smtClean="0"/>
              <a:t>Click icon to add table</a:t>
            </a:r>
            <a:endParaRPr lang="en-US"/>
          </a:p>
        </p:txBody>
      </p:sp>
      <p:sp>
        <p:nvSpPr>
          <p:cNvPr id="4" name="Date Placeholder 3"/>
          <p:cNvSpPr>
            <a:spLocks noGrp="1"/>
          </p:cNvSpPr>
          <p:nvPr>
            <p:ph type="dt" sz="half" idx="10"/>
          </p:nvPr>
        </p:nvSpPr>
        <p:spPr>
          <a:xfrm>
            <a:off x="457200" y="6537325"/>
            <a:ext cx="2133600" cy="244475"/>
          </a:xfrm>
        </p:spPr>
        <p:txBody>
          <a:bodyPr/>
          <a:lstStyle>
            <a:lvl1pPr>
              <a:defRPr/>
            </a:lvl1pPr>
          </a:lstStyle>
          <a:p>
            <a:fld id="{F8EAE478-BA84-4066-A127-86BF4EA041E0}" type="datetimeFigureOut">
              <a:rPr lang="en-US" smtClean="0"/>
              <a:pPr/>
              <a:t>14/04/2014</a:t>
            </a:fld>
            <a:endParaRPr lang="en-US"/>
          </a:p>
        </p:txBody>
      </p:sp>
      <p:sp>
        <p:nvSpPr>
          <p:cNvPr id="5" name="Footer Placeholder 4"/>
          <p:cNvSpPr>
            <a:spLocks noGrp="1"/>
          </p:cNvSpPr>
          <p:nvPr>
            <p:ph type="ftr" sz="quarter" idx="11"/>
          </p:nvPr>
        </p:nvSpPr>
        <p:spPr>
          <a:xfrm>
            <a:off x="3124200" y="6537325"/>
            <a:ext cx="2895600" cy="244475"/>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537325"/>
            <a:ext cx="2133600" cy="244475"/>
          </a:xfrm>
        </p:spPr>
        <p:txBody>
          <a:bodyPr/>
          <a:lstStyle>
            <a:lvl1pPr>
              <a:defRPr/>
            </a:lvl1pPr>
          </a:lstStyle>
          <a:p>
            <a:fld id="{443430F9-84DA-4D29-8266-C3E7F9AE72A7}" type="slidenum">
              <a:rPr lang="en-US" smtClean="0"/>
              <a:pPr/>
              <a:t>‹#›</a:t>
            </a:fld>
            <a:endParaRPr 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i="0">
                <a:solidFill>
                  <a:schemeClr val="tx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algn="just">
              <a:spcBef>
                <a:spcPts val="0"/>
              </a:spcBef>
              <a:defRPr>
                <a:solidFill>
                  <a:schemeClr val="tx1"/>
                </a:solidFill>
              </a:defRPr>
            </a:lvl1pPr>
            <a:lvl2pPr marL="0" algn="just">
              <a:spcBef>
                <a:spcPts val="0"/>
              </a:spcBef>
              <a:defRPr>
                <a:solidFill>
                  <a:schemeClr val="tx1"/>
                </a:solidFill>
              </a:defRPr>
            </a:lvl2pPr>
            <a:lvl3pPr marL="0" algn="just">
              <a:spcBef>
                <a:spcPts val="0"/>
              </a:spcBef>
              <a:defRPr>
                <a:solidFill>
                  <a:schemeClr val="tx1"/>
                </a:solidFill>
              </a:defRPr>
            </a:lvl3pPr>
            <a:lvl4pPr marL="0" algn="just">
              <a:spcBef>
                <a:spcPts val="0"/>
              </a:spcBef>
              <a:defRPr>
                <a:solidFill>
                  <a:schemeClr val="tx1"/>
                </a:solidFill>
              </a:defRPr>
            </a:lvl4pPr>
            <a:lvl5pPr marL="0" algn="just">
              <a:spcBef>
                <a:spcPts val="0"/>
              </a:spcBef>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fld id="{F8EAE478-BA84-4066-A127-86BF4EA041E0}" type="datetimeFigureOut">
              <a:rPr lang="en-US" smtClean="0"/>
              <a:pPr/>
              <a:t>14/04/2014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43430F9-84DA-4D29-8266-C3E7F9AE72A7}" type="slidenum">
              <a:rPr lang="en-US" smtClean="0"/>
              <a:pPr/>
              <a:t>‹#›</a:t>
            </a:fld>
            <a:endParaRPr lang="en-US"/>
          </a:p>
        </p:txBody>
      </p:sp>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F8EAE478-BA84-4066-A127-86BF4EA041E0}" type="datetimeFigureOut">
              <a:rPr lang="en-US" smtClean="0"/>
              <a:pPr/>
              <a:t>14/04/2014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43430F9-84DA-4D29-8266-C3E7F9AE72A7}" type="slidenum">
              <a:rPr lang="en-US" smtClean="0"/>
              <a:pPr/>
              <a:t>‹#›</a:t>
            </a:fld>
            <a:endParaRPr lang="en-US"/>
          </a:p>
        </p:txBody>
      </p:sp>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F8EAE478-BA84-4066-A127-86BF4EA041E0}" type="datetimeFigureOut">
              <a:rPr lang="en-US" smtClean="0"/>
              <a:pPr/>
              <a:t>14/04/2014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43430F9-84DA-4D29-8266-C3E7F9AE72A7}" type="slidenum">
              <a:rPr lang="en-US" smtClean="0"/>
              <a:pPr/>
              <a:t>‹#›</a:t>
            </a:fld>
            <a:endParaRPr lang="en-US"/>
          </a:p>
        </p:txBody>
      </p:sp>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F8EAE478-BA84-4066-A127-86BF4EA041E0}" type="datetimeFigureOut">
              <a:rPr lang="en-US" smtClean="0"/>
              <a:pPr/>
              <a:t>14/04/2014</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443430F9-84DA-4D29-8266-C3E7F9AE72A7}" type="slidenum">
              <a:rPr lang="en-US" smtClean="0"/>
              <a:pPr/>
              <a:t>‹#›</a:t>
            </a:fld>
            <a:endParaRPr lang="en-US"/>
          </a:p>
        </p:txBody>
      </p:sp>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F8EAE478-BA84-4066-A127-86BF4EA041E0}" type="datetimeFigureOut">
              <a:rPr lang="en-US" smtClean="0"/>
              <a:pPr/>
              <a:t>14/04/2014</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43430F9-84DA-4D29-8266-C3E7F9AE72A7}" type="slidenum">
              <a:rPr lang="en-US" smtClean="0"/>
              <a:pPr/>
              <a:t>‹#›</a:t>
            </a:fld>
            <a:endParaRPr lang="en-US"/>
          </a:p>
        </p:txBody>
      </p:sp>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F8EAE478-BA84-4066-A127-86BF4EA041E0}" type="datetimeFigureOut">
              <a:rPr lang="en-US" smtClean="0"/>
              <a:pPr/>
              <a:t>14/04/2014</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43430F9-84DA-4D29-8266-C3E7F9AE72A7}" type="slidenum">
              <a:rPr lang="en-US" smtClean="0"/>
              <a:pPr/>
              <a:t>‹#›</a:t>
            </a:fld>
            <a:endParaRPr lang="en-US"/>
          </a:p>
        </p:txBody>
      </p:sp>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F8EAE478-BA84-4066-A127-86BF4EA041E0}" type="datetimeFigureOut">
              <a:rPr lang="en-US" smtClean="0"/>
              <a:pPr/>
              <a:t>14/04/2014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43430F9-84DA-4D29-8266-C3E7F9AE72A7}" type="slidenum">
              <a:rPr lang="en-US" smtClean="0"/>
              <a:pPr/>
              <a:t>‹#›</a:t>
            </a:fld>
            <a:endParaRPr lang="en-US"/>
          </a:p>
        </p:txBody>
      </p:sp>
    </p:spTree>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F8EAE478-BA84-4066-A127-86BF4EA041E0}" type="datetimeFigureOut">
              <a:rPr lang="en-US" smtClean="0"/>
              <a:pPr/>
              <a:t>14/04/2014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43430F9-84DA-4D29-8266-C3E7F9AE72A7}" type="slidenum">
              <a:rPr lang="en-US" smtClean="0"/>
              <a:pPr/>
              <a:t>‹#›</a:t>
            </a:fld>
            <a:endParaRPr 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21" Type="http://schemas.openxmlformats.org/officeDocument/2006/relationships/image" Target="../media/image8.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23" Type="http://schemas.openxmlformats.org/officeDocument/2006/relationships/image" Target="../media/image10.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 Id="rId22"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43" name="Picture 19" descr="1"/>
          <p:cNvPicPr>
            <a:picLocks noChangeAspect="1" noChangeArrowheads="1"/>
          </p:cNvPicPr>
          <p:nvPr/>
        </p:nvPicPr>
        <p:blipFill>
          <a:blip r:embed="rId14"/>
          <a:srcRect b="38461"/>
          <a:stretch>
            <a:fillRect/>
          </a:stretch>
        </p:blipFill>
        <p:spPr bwMode="auto">
          <a:xfrm>
            <a:off x="0" y="6324600"/>
            <a:ext cx="9144000" cy="542925"/>
          </a:xfrm>
          <a:prstGeom prst="rect">
            <a:avLst/>
          </a:prstGeom>
          <a:noFill/>
        </p:spPr>
      </p:pic>
      <p:sp>
        <p:nvSpPr>
          <p:cNvPr id="1041" name="Rectangle 17"/>
          <p:cNvSpPr>
            <a:spLocks noChangeArrowheads="1"/>
          </p:cNvSpPr>
          <p:nvPr/>
        </p:nvSpPr>
        <p:spPr bwMode="gray">
          <a:xfrm>
            <a:off x="0" y="0"/>
            <a:ext cx="9144000" cy="1219200"/>
          </a:xfrm>
          <a:prstGeom prst="rect">
            <a:avLst/>
          </a:prstGeom>
          <a:gradFill rotWithShape="1">
            <a:gsLst>
              <a:gs pos="0">
                <a:schemeClr val="accent1"/>
              </a:gs>
              <a:gs pos="100000">
                <a:schemeClr val="accent1">
                  <a:gamma/>
                  <a:tint val="0"/>
                  <a:invGamma/>
                </a:schemeClr>
              </a:gs>
            </a:gsLst>
            <a:lin ang="5400000" scaled="1"/>
          </a:gradFill>
          <a:ln w="9525">
            <a:noFill/>
            <a:miter lim="800000"/>
            <a:headEnd/>
            <a:tailEnd/>
          </a:ln>
          <a:effectLst/>
        </p:spPr>
        <p:txBody>
          <a:bodyPr wrap="none" anchor="ctr"/>
          <a:lstStyle/>
          <a:p>
            <a:endParaRPr lang="en-US"/>
          </a:p>
        </p:txBody>
      </p:sp>
      <p:sp>
        <p:nvSpPr>
          <p:cNvPr id="1027" name="Rectangle 3"/>
          <p:cNvSpPr>
            <a:spLocks noGrp="1" noChangeArrowheads="1"/>
          </p:cNvSpPr>
          <p:nvPr>
            <p:ph type="body" idx="1"/>
          </p:nvPr>
        </p:nvSpPr>
        <p:spPr bwMode="auto">
          <a:xfrm>
            <a:off x="457200" y="1295400"/>
            <a:ext cx="82296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537325"/>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bg1"/>
                </a:solidFill>
              </a:defRPr>
            </a:lvl1pPr>
          </a:lstStyle>
          <a:p>
            <a:fld id="{F8EAE478-BA84-4066-A127-86BF4EA041E0}" type="datetimeFigureOut">
              <a:rPr lang="en-US" smtClean="0"/>
              <a:pPr/>
              <a:t>14/04/2014</a:t>
            </a:fld>
            <a:endParaRPr lang="en-US"/>
          </a:p>
        </p:txBody>
      </p:sp>
      <p:sp>
        <p:nvSpPr>
          <p:cNvPr id="1029" name="Rectangle 5"/>
          <p:cNvSpPr>
            <a:spLocks noGrp="1" noChangeArrowheads="1"/>
          </p:cNvSpPr>
          <p:nvPr>
            <p:ph type="ftr" sz="quarter" idx="3"/>
          </p:nvPr>
        </p:nvSpPr>
        <p:spPr bwMode="auto">
          <a:xfrm>
            <a:off x="3124200" y="6537325"/>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chemeClr val="bg1"/>
                </a:solidFill>
              </a:defRPr>
            </a:lvl1pPr>
          </a:lstStyle>
          <a:p>
            <a:endParaRPr lang="en-US"/>
          </a:p>
        </p:txBody>
      </p:sp>
      <p:sp>
        <p:nvSpPr>
          <p:cNvPr id="1030" name="Rectangle 6"/>
          <p:cNvSpPr>
            <a:spLocks noGrp="1" noChangeArrowheads="1"/>
          </p:cNvSpPr>
          <p:nvPr>
            <p:ph type="sldNum" sz="quarter" idx="4"/>
          </p:nvPr>
        </p:nvSpPr>
        <p:spPr bwMode="auto">
          <a:xfrm>
            <a:off x="6553200" y="6537325"/>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bg1"/>
                </a:solidFill>
              </a:defRPr>
            </a:lvl1pPr>
          </a:lstStyle>
          <a:p>
            <a:fld id="{443430F9-84DA-4D29-8266-C3E7F9AE72A7}" type="slidenum">
              <a:rPr lang="en-US" smtClean="0"/>
              <a:pPr/>
              <a:t>‹#›</a:t>
            </a:fld>
            <a:endParaRPr lang="en-US"/>
          </a:p>
        </p:txBody>
      </p:sp>
      <p:pic>
        <p:nvPicPr>
          <p:cNvPr id="1033" name="Picture 9" descr="artplus_nature_naturalcity42_a"/>
          <p:cNvPicPr>
            <a:picLocks noChangeAspect="1" noChangeArrowheads="1"/>
          </p:cNvPicPr>
          <p:nvPr/>
        </p:nvPicPr>
        <p:blipFill>
          <a:blip r:embed="rId15" cstate="print"/>
          <a:srcRect/>
          <a:stretch>
            <a:fillRect/>
          </a:stretch>
        </p:blipFill>
        <p:spPr bwMode="auto">
          <a:xfrm>
            <a:off x="7891463" y="5935663"/>
            <a:ext cx="1235075" cy="833437"/>
          </a:xfrm>
          <a:prstGeom prst="rect">
            <a:avLst/>
          </a:prstGeom>
          <a:noFill/>
        </p:spPr>
      </p:pic>
      <p:pic>
        <p:nvPicPr>
          <p:cNvPr id="1034" name="Picture 10" descr="artplus_nature_naturalcity42_b"/>
          <p:cNvPicPr>
            <a:picLocks noChangeAspect="1" noChangeArrowheads="1"/>
          </p:cNvPicPr>
          <p:nvPr/>
        </p:nvPicPr>
        <p:blipFill>
          <a:blip r:embed="rId16" cstate="print"/>
          <a:srcRect/>
          <a:stretch>
            <a:fillRect/>
          </a:stretch>
        </p:blipFill>
        <p:spPr bwMode="auto">
          <a:xfrm>
            <a:off x="7981950" y="5916613"/>
            <a:ext cx="828675" cy="158750"/>
          </a:xfrm>
          <a:prstGeom prst="rect">
            <a:avLst/>
          </a:prstGeom>
          <a:noFill/>
        </p:spPr>
      </p:pic>
      <p:pic>
        <p:nvPicPr>
          <p:cNvPr id="1035" name="Picture 11" descr="artplus_nature_naturalcity42_e"/>
          <p:cNvPicPr>
            <a:picLocks noChangeAspect="1" noChangeArrowheads="1"/>
          </p:cNvPicPr>
          <p:nvPr/>
        </p:nvPicPr>
        <p:blipFill>
          <a:blip r:embed="rId17" cstate="print"/>
          <a:srcRect/>
          <a:stretch>
            <a:fillRect/>
          </a:stretch>
        </p:blipFill>
        <p:spPr bwMode="auto">
          <a:xfrm>
            <a:off x="8161338" y="5608638"/>
            <a:ext cx="430212" cy="463550"/>
          </a:xfrm>
          <a:prstGeom prst="rect">
            <a:avLst/>
          </a:prstGeom>
          <a:noFill/>
        </p:spPr>
      </p:pic>
      <p:pic>
        <p:nvPicPr>
          <p:cNvPr id="1036" name="Picture 12" descr="artplus_nature_naturalcity42_d"/>
          <p:cNvPicPr>
            <a:picLocks noChangeAspect="1" noChangeArrowheads="1"/>
          </p:cNvPicPr>
          <p:nvPr/>
        </p:nvPicPr>
        <p:blipFill>
          <a:blip r:embed="rId18" cstate="print"/>
          <a:srcRect/>
          <a:stretch>
            <a:fillRect/>
          </a:stretch>
        </p:blipFill>
        <p:spPr bwMode="auto">
          <a:xfrm>
            <a:off x="8102600" y="5849938"/>
            <a:ext cx="173038" cy="161925"/>
          </a:xfrm>
          <a:prstGeom prst="rect">
            <a:avLst/>
          </a:prstGeom>
          <a:noFill/>
        </p:spPr>
      </p:pic>
      <p:pic>
        <p:nvPicPr>
          <p:cNvPr id="1037" name="Picture 13" descr="artplus_nature_naturalcity42_i"/>
          <p:cNvPicPr>
            <a:picLocks noChangeAspect="1" noChangeArrowheads="1"/>
          </p:cNvPicPr>
          <p:nvPr/>
        </p:nvPicPr>
        <p:blipFill>
          <a:blip r:embed="rId19" cstate="print"/>
          <a:srcRect/>
          <a:stretch>
            <a:fillRect/>
          </a:stretch>
        </p:blipFill>
        <p:spPr bwMode="auto">
          <a:xfrm>
            <a:off x="8469313" y="5969000"/>
            <a:ext cx="461962" cy="244475"/>
          </a:xfrm>
          <a:prstGeom prst="rect">
            <a:avLst/>
          </a:prstGeom>
          <a:noFill/>
        </p:spPr>
      </p:pic>
      <p:pic>
        <p:nvPicPr>
          <p:cNvPr id="1038" name="Picture 14" descr="artplus_nature_naturalcity42_c"/>
          <p:cNvPicPr>
            <a:picLocks noChangeAspect="1" noChangeArrowheads="1"/>
          </p:cNvPicPr>
          <p:nvPr/>
        </p:nvPicPr>
        <p:blipFill>
          <a:blip r:embed="rId20" cstate="print"/>
          <a:srcRect/>
          <a:stretch>
            <a:fillRect/>
          </a:stretch>
        </p:blipFill>
        <p:spPr bwMode="auto">
          <a:xfrm>
            <a:off x="8562975" y="5943600"/>
            <a:ext cx="309563" cy="241300"/>
          </a:xfrm>
          <a:prstGeom prst="rect">
            <a:avLst/>
          </a:prstGeom>
          <a:noFill/>
        </p:spPr>
      </p:pic>
      <p:pic>
        <p:nvPicPr>
          <p:cNvPr id="1039" name="Picture 15" descr="artplus_nature_naturalcity42_f"/>
          <p:cNvPicPr>
            <a:picLocks noChangeAspect="1" noChangeArrowheads="1"/>
          </p:cNvPicPr>
          <p:nvPr/>
        </p:nvPicPr>
        <p:blipFill>
          <a:blip r:embed="rId21" cstate="print"/>
          <a:srcRect/>
          <a:stretch>
            <a:fillRect/>
          </a:stretch>
        </p:blipFill>
        <p:spPr bwMode="auto">
          <a:xfrm>
            <a:off x="7926388" y="6334125"/>
            <a:ext cx="1370012" cy="523875"/>
          </a:xfrm>
          <a:prstGeom prst="rect">
            <a:avLst/>
          </a:prstGeom>
          <a:noFill/>
        </p:spPr>
      </p:pic>
      <p:sp>
        <p:nvSpPr>
          <p:cNvPr id="1026" name="Rectangle 2"/>
          <p:cNvSpPr>
            <a:spLocks noGrp="1" noChangeArrowheads="1"/>
          </p:cNvSpPr>
          <p:nvPr>
            <p:ph type="title"/>
          </p:nvPr>
        </p:nvSpPr>
        <p:spPr bwMode="auto">
          <a:xfrm>
            <a:off x="457200" y="228600"/>
            <a:ext cx="8229600" cy="8683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pic>
        <p:nvPicPr>
          <p:cNvPr id="1044" name="Picture 20" descr="a1"/>
          <p:cNvPicPr>
            <a:picLocks noChangeAspect="1" noChangeArrowheads="1"/>
          </p:cNvPicPr>
          <p:nvPr/>
        </p:nvPicPr>
        <p:blipFill>
          <a:blip r:embed="rId22"/>
          <a:srcRect/>
          <a:stretch>
            <a:fillRect/>
          </a:stretch>
        </p:blipFill>
        <p:spPr bwMode="auto">
          <a:xfrm>
            <a:off x="9625013" y="328613"/>
            <a:ext cx="942975" cy="1082675"/>
          </a:xfrm>
          <a:prstGeom prst="rect">
            <a:avLst/>
          </a:prstGeom>
          <a:noFill/>
        </p:spPr>
      </p:pic>
      <p:pic>
        <p:nvPicPr>
          <p:cNvPr id="1045" name="Picture 21" descr="b_1"/>
          <p:cNvPicPr>
            <a:picLocks noChangeAspect="1" noChangeArrowheads="1"/>
          </p:cNvPicPr>
          <p:nvPr/>
        </p:nvPicPr>
        <p:blipFill>
          <a:blip r:embed="rId23"/>
          <a:srcRect/>
          <a:stretch>
            <a:fillRect/>
          </a:stretch>
        </p:blipFill>
        <p:spPr bwMode="auto">
          <a:xfrm>
            <a:off x="-990600" y="1371600"/>
            <a:ext cx="825500" cy="358775"/>
          </a:xfrm>
          <a:prstGeom prst="rect">
            <a:avLst/>
          </a:prstGeom>
          <a:noFill/>
        </p:spPr>
      </p:pic>
      <p:sp>
        <p:nvSpPr>
          <p:cNvPr id="18" name="TextBox 17"/>
          <p:cNvSpPr txBox="1"/>
          <p:nvPr/>
        </p:nvSpPr>
        <p:spPr>
          <a:xfrm>
            <a:off x="0" y="6627168"/>
            <a:ext cx="1608133" cy="230832"/>
          </a:xfrm>
          <a:prstGeom prst="rect">
            <a:avLst/>
          </a:prstGeom>
          <a:noFill/>
        </p:spPr>
        <p:txBody>
          <a:bodyPr wrap="none" rtlCol="0">
            <a:spAutoFit/>
          </a:bodyPr>
          <a:lstStyle/>
          <a:p>
            <a:r>
              <a:rPr lang="en-US" sz="900" smtClean="0">
                <a:solidFill>
                  <a:schemeClr val="bg1"/>
                </a:solidFill>
                <a:latin typeface="+mn-lt"/>
              </a:rPr>
              <a:t>www.trungtamtinhoc.edu.vn</a:t>
            </a:r>
            <a:endParaRPr lang="en-US" sz="900">
              <a:solidFill>
                <a:schemeClr val="bg1"/>
              </a:solidFill>
              <a:latin typeface="+mn-lt"/>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39"/>
                                        </p:tgtEl>
                                        <p:attrNameLst>
                                          <p:attrName>style.visibility</p:attrName>
                                        </p:attrNameLst>
                                      </p:cBhvr>
                                      <p:to>
                                        <p:strVal val="visible"/>
                                      </p:to>
                                    </p:set>
                                    <p:animEffect transition="in" filter="wipe(down)">
                                      <p:cBhvr>
                                        <p:cTn id="7" dur="1000"/>
                                        <p:tgtEl>
                                          <p:spTgt spid="1039"/>
                                        </p:tgtEl>
                                      </p:cBhvr>
                                    </p:animEffect>
                                  </p:childTnLst>
                                </p:cTn>
                              </p:par>
                            </p:childTnLst>
                          </p:cTn>
                        </p:par>
                        <p:par>
                          <p:cTn id="8" fill="hold">
                            <p:stCondLst>
                              <p:cond delay="1000"/>
                            </p:stCondLst>
                            <p:childTnLst>
                              <p:par>
                                <p:cTn id="9"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10" dur="2000" fill="hold"/>
                                        <p:tgtEl>
                                          <p:spTgt spid="1044"/>
                                        </p:tgtEl>
                                        <p:attrNameLst>
                                          <p:attrName>ppt_x</p:attrName>
                                          <p:attrName>ppt_y</p:attrName>
                                        </p:attrNameLst>
                                      </p:cBhvr>
                                      <p:rCtr x="-52100" y="-5200"/>
                                    </p:animMotion>
                                  </p:childTnLst>
                                </p:cTn>
                              </p:par>
                            </p:childTnLst>
                          </p:cTn>
                        </p:par>
                        <p:par>
                          <p:cTn id="11" fill="hold">
                            <p:stCondLst>
                              <p:cond delay="3000"/>
                            </p:stCondLst>
                            <p:childTnLst>
                              <p:par>
                                <p:cTn id="12"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13" dur="2000" fill="hold"/>
                                        <p:tgtEl>
                                          <p:spTgt spid="1045"/>
                                        </p:tgtEl>
                                        <p:attrNameLst>
                                          <p:attrName>ppt_x</p:attrName>
                                          <p:attrName>ppt_y</p:attrName>
                                        </p:attrNameLst>
                                      </p:cBhvr>
                                      <p:rCtr x="5800" y="-4800"/>
                                    </p:animMotion>
                                  </p:childTnLst>
                                </p:cTn>
                              </p:par>
                              <p:par>
                                <p:cTn id="14" presetID="22" presetClass="entr" presetSubtype="8" fill="hold" grpId="0" nodeType="withEffect">
                                  <p:stCondLst>
                                    <p:cond delay="900"/>
                                  </p:stCondLst>
                                  <p:childTnLst>
                                    <p:set>
                                      <p:cBhvr>
                                        <p:cTn id="15" dur="1" fill="hold">
                                          <p:stCondLst>
                                            <p:cond delay="0"/>
                                          </p:stCondLst>
                                        </p:cTn>
                                        <p:tgtEl>
                                          <p:spTgt spid="1026"/>
                                        </p:tgtEl>
                                        <p:attrNameLst>
                                          <p:attrName>style.visibility</p:attrName>
                                        </p:attrNameLst>
                                      </p:cBhvr>
                                      <p:to>
                                        <p:strVal val="visible"/>
                                      </p:to>
                                    </p:set>
                                    <p:animEffect transition="in" filter="wipe(left)">
                                      <p:cBhvr>
                                        <p:cTn id="16"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ctr" rtl="0" eaLnBrk="1" fontAlgn="base" hangingPunct="1">
        <a:spcBef>
          <a:spcPct val="0"/>
        </a:spcBef>
        <a:spcAft>
          <a:spcPct val="0"/>
        </a:spcAft>
        <a:defRPr sz="4200" b="1" i="1">
          <a:solidFill>
            <a:schemeClr val="tx1"/>
          </a:solidFill>
          <a:latin typeface="+mj-lt"/>
          <a:ea typeface="+mj-ea"/>
          <a:cs typeface="+mj-cs"/>
        </a:defRPr>
      </a:lvl1pPr>
      <a:lvl2pPr algn="ctr" rtl="0" eaLnBrk="1" fontAlgn="base" hangingPunct="1">
        <a:spcBef>
          <a:spcPct val="0"/>
        </a:spcBef>
        <a:spcAft>
          <a:spcPct val="0"/>
        </a:spcAft>
        <a:defRPr sz="4200" b="1" i="1">
          <a:solidFill>
            <a:schemeClr val="tx1"/>
          </a:solidFill>
          <a:latin typeface="Arial" charset="0"/>
        </a:defRPr>
      </a:lvl2pPr>
      <a:lvl3pPr algn="ctr" rtl="0" eaLnBrk="1" fontAlgn="base" hangingPunct="1">
        <a:spcBef>
          <a:spcPct val="0"/>
        </a:spcBef>
        <a:spcAft>
          <a:spcPct val="0"/>
        </a:spcAft>
        <a:defRPr sz="4200" b="1" i="1">
          <a:solidFill>
            <a:schemeClr val="tx1"/>
          </a:solidFill>
          <a:latin typeface="Arial" charset="0"/>
        </a:defRPr>
      </a:lvl3pPr>
      <a:lvl4pPr algn="ctr" rtl="0" eaLnBrk="1" fontAlgn="base" hangingPunct="1">
        <a:spcBef>
          <a:spcPct val="0"/>
        </a:spcBef>
        <a:spcAft>
          <a:spcPct val="0"/>
        </a:spcAft>
        <a:defRPr sz="4200" b="1" i="1">
          <a:solidFill>
            <a:schemeClr val="tx1"/>
          </a:solidFill>
          <a:latin typeface="Arial" charset="0"/>
        </a:defRPr>
      </a:lvl4pPr>
      <a:lvl5pPr algn="ctr" rtl="0" eaLnBrk="1" fontAlgn="base" hangingPunct="1">
        <a:spcBef>
          <a:spcPct val="0"/>
        </a:spcBef>
        <a:spcAft>
          <a:spcPct val="0"/>
        </a:spcAft>
        <a:defRPr sz="4200" b="1" i="1">
          <a:solidFill>
            <a:schemeClr val="tx1"/>
          </a:solidFill>
          <a:latin typeface="Arial" charset="0"/>
        </a:defRPr>
      </a:lvl5pPr>
      <a:lvl6pPr marL="457200" algn="ctr" rtl="0" eaLnBrk="1" fontAlgn="base" hangingPunct="1">
        <a:spcBef>
          <a:spcPct val="0"/>
        </a:spcBef>
        <a:spcAft>
          <a:spcPct val="0"/>
        </a:spcAft>
        <a:defRPr sz="4200" b="1" i="1">
          <a:solidFill>
            <a:schemeClr val="tx1"/>
          </a:solidFill>
          <a:latin typeface="Arial" charset="0"/>
        </a:defRPr>
      </a:lvl6pPr>
      <a:lvl7pPr marL="914400" algn="ctr" rtl="0" eaLnBrk="1" fontAlgn="base" hangingPunct="1">
        <a:spcBef>
          <a:spcPct val="0"/>
        </a:spcBef>
        <a:spcAft>
          <a:spcPct val="0"/>
        </a:spcAft>
        <a:defRPr sz="4200" b="1" i="1">
          <a:solidFill>
            <a:schemeClr val="tx1"/>
          </a:solidFill>
          <a:latin typeface="Arial" charset="0"/>
        </a:defRPr>
      </a:lvl7pPr>
      <a:lvl8pPr marL="1371600" algn="ctr" rtl="0" eaLnBrk="1" fontAlgn="base" hangingPunct="1">
        <a:spcBef>
          <a:spcPct val="0"/>
        </a:spcBef>
        <a:spcAft>
          <a:spcPct val="0"/>
        </a:spcAft>
        <a:defRPr sz="4200" b="1" i="1">
          <a:solidFill>
            <a:schemeClr val="tx1"/>
          </a:solidFill>
          <a:latin typeface="Arial" charset="0"/>
        </a:defRPr>
      </a:lvl8pPr>
      <a:lvl9pPr marL="1828800" algn="ctr" rtl="0" eaLnBrk="1" fontAlgn="base" hangingPunct="1">
        <a:spcBef>
          <a:spcPct val="0"/>
        </a:spcBef>
        <a:spcAft>
          <a:spcPct val="0"/>
        </a:spcAft>
        <a:defRPr sz="4200" b="1" i="1">
          <a:solidFill>
            <a:schemeClr val="tx1"/>
          </a:solidFill>
          <a:latin typeface="Arial" charset="0"/>
        </a:defRPr>
      </a:lvl9pPr>
    </p:titleStyle>
    <p:bodyStyle>
      <a:lvl1pPr marL="342900" indent="-342900" algn="l" rtl="0" eaLnBrk="1" fontAlgn="base" hangingPunct="1">
        <a:spcBef>
          <a:spcPct val="20000"/>
        </a:spcBef>
        <a:spcAft>
          <a:spcPct val="0"/>
        </a:spcAft>
        <a:buClr>
          <a:schemeClr val="folHlink"/>
        </a:buClr>
        <a:buFont typeface="Wingdings" pitchFamily="2" charset="2"/>
        <a:buChar char="v"/>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2"/>
        </a:buClr>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ftr" sz="quarter" idx="3"/>
          </p:nvPr>
        </p:nvSpPr>
        <p:spPr>
          <a:xfrm>
            <a:off x="6705600" y="6477000"/>
            <a:ext cx="2286000" cy="381000"/>
          </a:xfrm>
          <a:prstGeom prst="rect">
            <a:avLst/>
          </a:prstGeom>
        </p:spPr>
        <p:txBody>
          <a:bodyPr/>
          <a:lstStyle/>
          <a:p>
            <a:pPr algn="ctr"/>
            <a:r>
              <a:rPr lang="en-US" smtClean="0"/>
              <a:t>HTC</a:t>
            </a:r>
            <a:endParaRPr lang="en-US"/>
          </a:p>
        </p:txBody>
      </p:sp>
      <p:sp>
        <p:nvSpPr>
          <p:cNvPr id="2050" name="Rectangle 2"/>
          <p:cNvSpPr>
            <a:spLocks noGrp="1" noChangeArrowheads="1"/>
          </p:cNvSpPr>
          <p:nvPr>
            <p:ph type="ctrTitle"/>
          </p:nvPr>
        </p:nvSpPr>
        <p:spPr>
          <a:xfrm>
            <a:off x="785786" y="571480"/>
            <a:ext cx="6324600" cy="915429"/>
          </a:xfrm>
        </p:spPr>
        <p:style>
          <a:lnRef idx="0">
            <a:schemeClr val="accent1"/>
          </a:lnRef>
          <a:fillRef idx="3">
            <a:schemeClr val="accent1"/>
          </a:fillRef>
          <a:effectRef idx="3">
            <a:schemeClr val="accent1"/>
          </a:effectRef>
          <a:fontRef idx="minor">
            <a:schemeClr val="lt1"/>
          </a:fontRef>
        </p:style>
        <p:txBody>
          <a:bodyPr/>
          <a:lstStyle/>
          <a:p>
            <a:pPr algn="ctr"/>
            <a:r>
              <a:rPr lang="en-US" sz="3200" i="0" smtClean="0">
                <a:solidFill>
                  <a:srgbClr val="FF0000"/>
                </a:solidFill>
                <a:latin typeface="Times New Roman" pitchFamily="18" charset="0"/>
                <a:ea typeface="Liberation Serif" pitchFamily="18" charset="0"/>
                <a:cs typeface="Times New Roman" pitchFamily="18" charset="0"/>
              </a:rPr>
              <a:t>Đại Học Nông Lâm</a:t>
            </a:r>
            <a:endParaRPr lang="en-US" sz="3200" i="0">
              <a:solidFill>
                <a:srgbClr val="FF0000"/>
              </a:solidFill>
              <a:latin typeface="Times New Roman" pitchFamily="18" charset="0"/>
              <a:ea typeface="Liberation Serif" pitchFamily="18" charset="0"/>
              <a:cs typeface="Times New Roman" pitchFamily="18" charset="0"/>
            </a:endParaRPr>
          </a:p>
        </p:txBody>
      </p:sp>
      <p:pic>
        <p:nvPicPr>
          <p:cNvPr id="7" name="Picture 6" descr="nong lam.jpg"/>
          <p:cNvPicPr>
            <a:picLocks noChangeAspect="1"/>
          </p:cNvPicPr>
          <p:nvPr/>
        </p:nvPicPr>
        <p:blipFill>
          <a:blip r:embed="rId3"/>
          <a:stretch>
            <a:fillRect/>
          </a:stretch>
        </p:blipFill>
        <p:spPr>
          <a:xfrm>
            <a:off x="7500941" y="214290"/>
            <a:ext cx="1643059" cy="1643059"/>
          </a:xfrm>
          <a:prstGeom prst="rect">
            <a:avLst/>
          </a:prstGeom>
        </p:spPr>
      </p:pic>
      <p:sp>
        <p:nvSpPr>
          <p:cNvPr id="6" name="TextBox 5"/>
          <p:cNvSpPr txBox="1"/>
          <p:nvPr/>
        </p:nvSpPr>
        <p:spPr>
          <a:xfrm>
            <a:off x="1295400" y="2357430"/>
            <a:ext cx="6553200" cy="1323439"/>
          </a:xfrm>
          <a:prstGeom prst="rect">
            <a:avLst/>
          </a:prstGeom>
          <a:noFill/>
        </p:spPr>
        <p:txBody>
          <a:bodyPr wrap="square" rtlCol="0">
            <a:spAutoFit/>
          </a:bodyPr>
          <a:lstStyle/>
          <a:p>
            <a:pPr algn="ctr"/>
            <a:r>
              <a:rPr lang="en-US" sz="4000" b="1" smtClean="0">
                <a:solidFill>
                  <a:srgbClr val="FF0000"/>
                </a:solidFill>
                <a:latin typeface="Arial" pitchFamily="34" charset="0"/>
                <a:cs typeface="Arial" pitchFamily="34" charset="0"/>
              </a:rPr>
              <a:t>BÀI THUYẾT TRÌNH MÔN XÃ HỘI HỌC ĐẠI CƯƠNG</a:t>
            </a:r>
            <a:endParaRPr lang="en-US" sz="4000" b="1">
              <a:solidFill>
                <a:srgbClr val="FF0000"/>
              </a:solidFill>
              <a:latin typeface="Arial" pitchFamily="34" charset="0"/>
              <a:cs typeface="Arial" pitchFamily="34" charset="0"/>
            </a:endParaRPr>
          </a:p>
        </p:txBody>
      </p:sp>
      <p:sp>
        <p:nvSpPr>
          <p:cNvPr id="10" name="TextBox 9"/>
          <p:cNvSpPr txBox="1"/>
          <p:nvPr/>
        </p:nvSpPr>
        <p:spPr>
          <a:xfrm>
            <a:off x="571472" y="4572008"/>
            <a:ext cx="3429024" cy="1200329"/>
          </a:xfrm>
          <a:prstGeom prst="rect">
            <a:avLst/>
          </a:prstGeom>
          <a:noFill/>
        </p:spPr>
        <p:txBody>
          <a:bodyPr wrap="square" rtlCol="0">
            <a:spAutoFit/>
          </a:bodyPr>
          <a:lstStyle/>
          <a:p>
            <a:r>
              <a:rPr lang="en-US" sz="2400" smtClean="0">
                <a:solidFill>
                  <a:srgbClr val="FF0000"/>
                </a:solidFill>
              </a:rPr>
              <a:t>GIÁO VIÊN: </a:t>
            </a:r>
          </a:p>
          <a:p>
            <a:r>
              <a:rPr lang="en-US" sz="2400" smtClean="0">
                <a:solidFill>
                  <a:srgbClr val="FF0000"/>
                </a:solidFill>
              </a:rPr>
              <a:t>NGUYỄN ĐỨC THÀNH</a:t>
            </a:r>
          </a:p>
          <a:p>
            <a:endParaRPr lang="en-US" sz="2400">
              <a:solidFill>
                <a:srgbClr val="FF0000"/>
              </a:solidFill>
            </a:endParaRPr>
          </a:p>
        </p:txBody>
      </p:sp>
    </p:spTree>
  </p:cSld>
  <p:clrMapOvr>
    <a:masterClrMapping/>
  </p:clrMapOvr>
  <p:transition spd="slow" advClick="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blinds(horizontal)">
                                      <p:cBhvr>
                                        <p:cTn id="17" dur="5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mph" presetSubtype="0" fill="hold" nodeType="clickEffect">
                                  <p:stCondLst>
                                    <p:cond delay="0"/>
                                  </p:stCondLst>
                                  <p:childTnLst>
                                    <p:animScale>
                                      <p:cBhvr>
                                        <p:cTn id="21" dur="2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2050"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334963"/>
          </a:xfrm>
        </p:spPr>
        <p:txBody>
          <a:bodyPr/>
          <a:lstStyle/>
          <a:p>
            <a:pPr algn="l"/>
            <a:r>
              <a:rPr lang="en-US" sz="3600" smtClean="0"/>
              <a:t>2.Phương pháp luận</a:t>
            </a:r>
            <a:r>
              <a:rPr lang="en-US" sz="4400" smtClean="0"/>
              <a:t/>
            </a:r>
            <a:br>
              <a:rPr lang="en-US" sz="4400" smtClean="0"/>
            </a:br>
            <a:endParaRPr lang="en-US"/>
          </a:p>
        </p:txBody>
      </p:sp>
      <p:sp>
        <p:nvSpPr>
          <p:cNvPr id="3" name="Content Placeholder 2"/>
          <p:cNvSpPr>
            <a:spLocks noGrp="1"/>
          </p:cNvSpPr>
          <p:nvPr>
            <p:ph idx="1"/>
          </p:nvPr>
        </p:nvSpPr>
        <p:spPr>
          <a:xfrm>
            <a:off x="457200" y="990600"/>
            <a:ext cx="8229600" cy="5334000"/>
          </a:xfrm>
        </p:spPr>
        <p:txBody>
          <a:bodyPr/>
          <a:lstStyle/>
          <a:p>
            <a:pPr>
              <a:buNone/>
            </a:pPr>
            <a:r>
              <a:rPr lang="en-US" sz="2800" smtClean="0"/>
              <a:t>Trong một chừng mực nào đó phương pháp luận có thể hiểu theo hai nghĩa: thứ nhất ,đó là toàn bộ các bộ các biện pháp nghiên cứu được áp dụng trong một khoa học cụ thể nào đó .Thứ hai, phương pháp luận là lý luận về phương pháp,là sự luận chứng về mặt lý luận những phương pháp nghiên cứu khoa học.Phương pháp cũng bao gồm ba cấp độ khác nhau:phương pháp luận cụ thể,phương pháp luận chung,phương pháp lý luận chung nhất.Phương pháp này là cơ sở cho mọi hoạt động nghiên cứu khoa học cũng như hoạt động thực tiễn của con người trong quá trình cải biến hiện thực.</a:t>
            </a:r>
          </a:p>
          <a:p>
            <a:endParaRPr lang="en-US" sz="2800"/>
          </a:p>
        </p:txBody>
      </p:sp>
    </p:spTree>
  </p:cSld>
  <p:clrMapOvr>
    <a:masterClrMapping/>
  </p:clrMapOvr>
  <p:transition spd="slow">
    <p:random/>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pPr>
              <a:buClrTx/>
            </a:pPr>
            <a:r>
              <a:rPr lang="en-US" smtClean="0">
                <a:latin typeface="Times New Roman" pitchFamily="18" charset="0"/>
                <a:cs typeface="Times New Roman" pitchFamily="18" charset="0"/>
              </a:rPr>
              <a:t>Thảo luận nhóm tập trung có thể là nhóm lớn, hay nhóm nhỏ (7-8) người. Nhóm nhỏ được áp dụng khá phổ biến do những đặc tính như:</a:t>
            </a:r>
          </a:p>
          <a:p>
            <a:pPr>
              <a:buNone/>
            </a:pPr>
            <a:r>
              <a:rPr lang="en-US" smtClean="0">
                <a:latin typeface="Times New Roman" pitchFamily="18" charset="0"/>
                <a:cs typeface="Times New Roman" pitchFamily="18" charset="0"/>
              </a:rPr>
              <a:t>- Khuyến khích sự tham gia suy nghĩ  và phát biểu ý kiến của các thành viên</a:t>
            </a:r>
          </a:p>
          <a:p>
            <a:pPr>
              <a:buNone/>
            </a:pPr>
            <a:r>
              <a:rPr lang="en-US" smtClean="0">
                <a:latin typeface="Times New Roman" pitchFamily="18" charset="0"/>
                <a:cs typeface="Times New Roman" pitchFamily="18" charset="0"/>
              </a:rPr>
              <a:t>- Mọi người trong nhóm có cơ hội tham gia nhiều hơn.</a:t>
            </a:r>
          </a:p>
          <a:p>
            <a:pPr>
              <a:buNone/>
            </a:pPr>
            <a:r>
              <a:rPr lang="en-US" smtClean="0">
                <a:latin typeface="Times New Roman" pitchFamily="18" charset="0"/>
                <a:cs typeface="Times New Roman" pitchFamily="18" charset="0"/>
              </a:rPr>
              <a:t>- Khắc phục tâm lý e ngại, giúp các thành viên tự nhiên, tự tin hơn.</a:t>
            </a:r>
          </a:p>
          <a:p>
            <a:pPr>
              <a:buNone/>
            </a:pPr>
            <a:r>
              <a:rPr lang="en-US" smtClean="0">
                <a:latin typeface="Times New Roman" pitchFamily="18" charset="0"/>
                <a:cs typeface="Times New Roman" pitchFamily="18" charset="0"/>
              </a:rPr>
              <a:t>- Vấn đề được tìm hiểu sâu hơn.</a:t>
            </a:r>
          </a:p>
        </p:txBody>
      </p:sp>
    </p:spTree>
  </p:cSld>
  <p:clrMapOvr>
    <a:masterClrMapping/>
  </p:clrMapOvr>
  <p:transition spd="slow">
    <p:random/>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2895600"/>
          </a:xfrm>
        </p:spPr>
        <p:txBody>
          <a:bodyPr/>
          <a:lstStyle/>
          <a:p>
            <a:pPr>
              <a:buClrTx/>
            </a:pPr>
            <a:r>
              <a:rPr lang="en-US" smtClean="0"/>
              <a:t>Khác với hình thức trên, các nhóm tâp trung là những nhóm người họp lại với nhau để thảo luận những vấn đề được lựa chọn một cách chính thức hơn. Ở đây chúng ta đã quyết định trước những người mình muốn nói chuyện về các chủ đề và khi nào thực hiện.</a:t>
            </a:r>
            <a:endParaRPr lang="en-US"/>
          </a:p>
        </p:txBody>
      </p:sp>
    </p:spTree>
  </p:cSld>
  <p:clrMapOvr>
    <a:masterClrMapping/>
  </p:clrMapOvr>
  <p:transition spd="slow">
    <p:random/>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ownloads\Thank-You.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17489"/>
            <a:ext cx="9144000" cy="6920265"/>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rot="1646290">
            <a:off x="-166413" y="4497802"/>
            <a:ext cx="7181110" cy="584775"/>
          </a:xfrm>
          <a:prstGeom prst="rect">
            <a:avLst/>
          </a:prstGeom>
          <a:noFill/>
        </p:spPr>
        <p:txBody>
          <a:bodyPr wrap="square" rtlCol="0">
            <a:spAutoFit/>
          </a:bodyPr>
          <a:lstStyle/>
          <a:p>
            <a:r>
              <a:rPr lang="en-US" sz="3200" b="1" i="1" smtClean="0">
                <a:solidFill>
                  <a:schemeClr val="accent1">
                    <a:lumMod val="20000"/>
                    <a:lumOff val="80000"/>
                  </a:schemeClr>
                </a:solidFill>
                <a:latin typeface="Chiller" pitchFamily="82" charset="0"/>
              </a:rPr>
              <a:t>Cảm ơn thầy cô cùng các bạn đã chú ý theo dõi!!</a:t>
            </a:r>
            <a:endParaRPr lang="en-US" sz="3200" b="1" i="1">
              <a:solidFill>
                <a:schemeClr val="accent1">
                  <a:lumMod val="20000"/>
                  <a:lumOff val="80000"/>
                </a:schemeClr>
              </a:solidFill>
              <a:latin typeface="Chiller" pitchFamily="82" charset="0"/>
            </a:endParaRPr>
          </a:p>
        </p:txBody>
      </p:sp>
    </p:spTree>
    <p:extLst>
      <p:ext uri="{BB962C8B-B14F-4D97-AF65-F5344CB8AC3E}">
        <p14:creationId xmlns="" xmlns:p14="http://schemas.microsoft.com/office/powerpoint/2010/main" val="3815471993"/>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334963"/>
          </a:xfrm>
        </p:spPr>
        <p:txBody>
          <a:bodyPr/>
          <a:lstStyle/>
          <a:p>
            <a:pPr algn="l"/>
            <a:r>
              <a:rPr lang="en-US" sz="3600" smtClean="0"/>
              <a:t>3.Phương pháp luận xã hội học</a:t>
            </a:r>
            <a:br>
              <a:rPr lang="en-US" sz="3600" smtClean="0"/>
            </a:br>
            <a:endParaRPr lang="en-US" sz="3600"/>
          </a:p>
        </p:txBody>
      </p:sp>
      <p:sp>
        <p:nvSpPr>
          <p:cNvPr id="3" name="Content Placeholder 2"/>
          <p:cNvSpPr>
            <a:spLocks noGrp="1"/>
          </p:cNvSpPr>
          <p:nvPr>
            <p:ph idx="1"/>
          </p:nvPr>
        </p:nvSpPr>
        <p:spPr/>
        <p:txBody>
          <a:bodyPr/>
          <a:lstStyle/>
          <a:p>
            <a:pPr>
              <a:buNone/>
            </a:pPr>
            <a:r>
              <a:rPr lang="en-US" sz="2800" smtClean="0"/>
              <a:t>    Theo từ điển xã hội học phương tây hiện đại ,phương pháp luận xã hội học là học thuyết về phương pháp nhận thức xã hội học,là hệ thống của các nguyên tắc triết học và lịch sử triết học nhằm giải thích con đường và luận giải cho những phương pháp để xây dựng và vận dụng tri thức xã hội…..</a:t>
            </a:r>
          </a:p>
          <a:p>
            <a:pPr>
              <a:buNone/>
            </a:pPr>
            <a:r>
              <a:rPr lang="en-US" sz="2800" smtClean="0"/>
              <a:t>    Phương pháp luận xã hội học được dựa trên những định đề bản thể luận về những đặc trưng của hiện thực xã hội , vì thế có nhiều phương pháp luận xã hội học khác nhau.Tuy nhiên cũng cần phân biệt nó với phương pháp của việc nghiên cứu xã hội học cụ thể.</a:t>
            </a:r>
          </a:p>
          <a:p>
            <a:endParaRPr lang="en-US" sz="2800"/>
          </a:p>
        </p:txBody>
      </p:sp>
    </p:spTree>
  </p:cSld>
  <p:clrMapOvr>
    <a:masterClrMapping/>
  </p:clrMapOvr>
  <p:transition spd="slow">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557194"/>
          </a:xfrm>
        </p:spPr>
        <p:txBody>
          <a:bodyPr>
            <a:noAutofit/>
          </a:bodyPr>
          <a:lstStyle/>
          <a:p>
            <a:pPr algn="l"/>
            <a:r>
              <a:rPr lang="en-US" sz="3600" i="0" smtClean="0">
                <a:solidFill>
                  <a:srgbClr val="FF0000"/>
                </a:solidFill>
                <a:latin typeface="Times New Roman" pitchFamily="18" charset="0"/>
                <a:cs typeface="Times New Roman" pitchFamily="18" charset="0"/>
              </a:rPr>
              <a:t>II.</a:t>
            </a:r>
            <a:r>
              <a:rPr lang="en-US" sz="3600" smtClean="0">
                <a:solidFill>
                  <a:srgbClr val="FF0000"/>
                </a:solidFill>
              </a:rPr>
              <a:t> Các bước thực hiện một nghiên cứu xã hội học</a:t>
            </a:r>
            <a:r>
              <a:rPr lang="en-US" sz="3600" smtClean="0">
                <a:sym typeface="Wingdings"/>
              </a:rPr>
              <a:t/>
            </a:r>
            <a:br>
              <a:rPr lang="en-US" sz="3600" smtClean="0">
                <a:sym typeface="Wingdings"/>
              </a:rPr>
            </a:br>
            <a:endParaRPr lang="en-US" sz="3600" i="0">
              <a:solidFill>
                <a:srgbClr val="FF0000"/>
              </a:solidFill>
            </a:endParaRPr>
          </a:p>
        </p:txBody>
      </p:sp>
      <p:graphicFrame>
        <p:nvGraphicFramePr>
          <p:cNvPr id="4" name="Content Placeholder 3"/>
          <p:cNvGraphicFramePr>
            <a:graphicFrameLocks noGrp="1"/>
          </p:cNvGraphicFramePr>
          <p:nvPr>
            <p:ph idx="1"/>
          </p:nvPr>
        </p:nvGraphicFramePr>
        <p:xfrm>
          <a:off x="457200" y="1295400"/>
          <a:ext cx="82296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577234" cy="685800"/>
          </a:xfrm>
        </p:spPr>
        <p:txBody>
          <a:bodyPr>
            <a:noAutofit/>
          </a:bodyPr>
          <a:lstStyle/>
          <a:p>
            <a:pPr algn="l"/>
            <a:r>
              <a:rPr lang="en-US" sz="3300" i="0" smtClean="0">
                <a:latin typeface="Times New Roman" pitchFamily="18" charset="0"/>
                <a:cs typeface="Times New Roman" pitchFamily="18" charset="0"/>
              </a:rPr>
              <a:t>1.Chọn lựa vấn đề và xây dựng các giả thuyết</a:t>
            </a:r>
            <a:r>
              <a:rPr lang="en-US" sz="3300" smtClean="0">
                <a:latin typeface="Times New Roman" pitchFamily="18" charset="0"/>
                <a:cs typeface="Times New Roman" pitchFamily="18" charset="0"/>
              </a:rPr>
              <a:t/>
            </a:r>
            <a:br>
              <a:rPr lang="en-US" sz="3300" smtClean="0">
                <a:latin typeface="Times New Roman" pitchFamily="18" charset="0"/>
                <a:cs typeface="Times New Roman" pitchFamily="18" charset="0"/>
              </a:rPr>
            </a:br>
            <a:endParaRPr lang="en-US" sz="3300"/>
          </a:p>
        </p:txBody>
      </p:sp>
      <p:sp>
        <p:nvSpPr>
          <p:cNvPr id="3" name="Content Placeholder 2"/>
          <p:cNvSpPr>
            <a:spLocks noGrp="1"/>
          </p:cNvSpPr>
          <p:nvPr>
            <p:ph idx="1"/>
          </p:nvPr>
        </p:nvSpPr>
        <p:spPr>
          <a:xfrm>
            <a:off x="381000" y="1600200"/>
            <a:ext cx="8229600" cy="4243382"/>
          </a:xfrm>
        </p:spPr>
        <p:txBody>
          <a:bodyPr/>
          <a:lstStyle/>
          <a:p>
            <a:pPr marL="0" indent="0" algn="just">
              <a:buNone/>
            </a:pPr>
            <a:r>
              <a:rPr lang="en-US" smtClean="0">
                <a:latin typeface="Times New Roman" pitchFamily="18" charset="0"/>
                <a:cs typeface="Times New Roman" pitchFamily="18" charset="0"/>
              </a:rPr>
              <a:t>Quá trình nghiên cứu khoa học bắt đầu bằng việc thiết lập (formulation) hoặc chọn lựa vấn đề nghiên cứu. Sau khi vấn đề nghiên cứu hoặc chủ đề đã được lựa chọn nhà nghiên cứu sẽ phải nêu vấn đề dưới dạng những thuật ngữ chính xác, rõ ràng.</a:t>
            </a:r>
          </a:p>
          <a:p>
            <a:pPr marL="0" indent="0">
              <a:buNone/>
            </a:pPr>
            <a:endParaRPr lang="en-US" smtClean="0"/>
          </a:p>
          <a:p>
            <a:pPr marL="0" indent="0">
              <a:buNone/>
            </a:pPr>
            <a:endParaRPr lang="en-US" smtClean="0"/>
          </a:p>
          <a:p>
            <a:endParaRPr lang="en-US"/>
          </a:p>
        </p:txBody>
      </p:sp>
    </p:spTree>
  </p:cSld>
  <p:clrMapOvr>
    <a:masterClrMapping/>
  </p:clrMapOvr>
  <p:transition spd="slow">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95400"/>
            <a:ext cx="8229600" cy="5029200"/>
          </a:xfrm>
        </p:spPr>
        <p:txBody>
          <a:bodyPr/>
          <a:lstStyle/>
          <a:p>
            <a:pPr marL="0" indent="0">
              <a:lnSpc>
                <a:spcPct val="150000"/>
              </a:lnSpc>
              <a:buNone/>
            </a:pPr>
            <a:r>
              <a:rPr lang="en-US" sz="3000" smtClean="0">
                <a:latin typeface="Times New Roman" pitchFamily="18" charset="0"/>
                <a:cs typeface="Times New Roman" pitchFamily="18" charset="0"/>
              </a:rPr>
              <a:t>Để xác dịnh vấn đề nghiên cứu, các nhà nghiên cứu phải trả lời câu hỏi:</a:t>
            </a:r>
          </a:p>
          <a:p>
            <a:pPr marL="0" indent="0" algn="just">
              <a:lnSpc>
                <a:spcPct val="150000"/>
              </a:lnSpc>
              <a:buNone/>
            </a:pPr>
            <a:r>
              <a:rPr lang="en-US" sz="3000" smtClean="0">
                <a:latin typeface="Times New Roman" pitchFamily="18" charset="0"/>
                <a:cs typeface="Times New Roman" pitchFamily="18" charset="0"/>
              </a:rPr>
              <a:t>Nghiên cứu nội dung gì ?( nghiên cứu vần đề gì ?)</a:t>
            </a:r>
          </a:p>
          <a:p>
            <a:pPr marL="0" indent="0">
              <a:lnSpc>
                <a:spcPct val="150000"/>
              </a:lnSpc>
              <a:buNone/>
            </a:pPr>
            <a:r>
              <a:rPr lang="en-US" sz="3000" smtClean="0">
                <a:latin typeface="Times New Roman" pitchFamily="18" charset="0"/>
                <a:cs typeface="Times New Roman" pitchFamily="18" charset="0"/>
              </a:rPr>
              <a:t>Nghiên cứu đối tượng nào ?( nghiên cứu ai ?)</a:t>
            </a:r>
          </a:p>
          <a:p>
            <a:pPr marL="0" indent="0">
              <a:lnSpc>
                <a:spcPct val="150000"/>
              </a:lnSpc>
              <a:buNone/>
            </a:pPr>
            <a:r>
              <a:rPr lang="en-US" sz="3000" smtClean="0">
                <a:latin typeface="Times New Roman" pitchFamily="18" charset="0"/>
                <a:cs typeface="Times New Roman" pitchFamily="18" charset="0"/>
              </a:rPr>
              <a:t>Nghiên cứu ở địa bàn nào ?( nghiên cứu ở đâu?)</a:t>
            </a:r>
          </a:p>
          <a:p>
            <a:pPr>
              <a:lnSpc>
                <a:spcPct val="150000"/>
              </a:lnSpc>
            </a:pPr>
            <a:endParaRPr lang="en-US" sz="3000"/>
          </a:p>
        </p:txBody>
      </p:sp>
    </p:spTree>
  </p:cSld>
  <p:clrMapOvr>
    <a:masterClrMapping/>
  </p:clrMapOvr>
  <p:transition spd="slow">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42918"/>
            <a:ext cx="8229600" cy="5681682"/>
          </a:xfrm>
        </p:spPr>
        <p:txBody>
          <a:bodyPr/>
          <a:lstStyle/>
          <a:p>
            <a:pPr marL="0" indent="0" algn="just">
              <a:buNone/>
            </a:pPr>
            <a:r>
              <a:rPr lang="en-US" sz="3600" smtClean="0">
                <a:latin typeface="Times New Roman" pitchFamily="18" charset="0"/>
                <a:cs typeface="Times New Roman" pitchFamily="18" charset="0"/>
              </a:rPr>
              <a:t>Đối tượng nghiên cứu có những đặc trưng xã hội mà cuộc nghiên cứu phải hướng vào đó để làm nổi bật lên những vấn đề có tính bản chất của nó.</a:t>
            </a:r>
          </a:p>
          <a:p>
            <a:pPr marL="0" indent="0" algn="just">
              <a:buNone/>
            </a:pPr>
            <a:r>
              <a:rPr lang="en-US" sz="3600" smtClean="0">
                <a:latin typeface="Times New Roman" pitchFamily="18" charset="0"/>
                <a:cs typeface="Times New Roman" pitchFamily="18" charset="0"/>
              </a:rPr>
              <a:t>Sau khi đã xác định được các vấn đề nghiên cứu phải xác định mục đích và nhiệm vụ của cuộc nghiên cứu.Đó là tìm kiếm các thông tin để làm sáng tỏ tương quan giữa các mục đích : lý luận thực tiễn.</a:t>
            </a:r>
          </a:p>
          <a:p>
            <a:endParaRPr lang="en-US" sz="3600"/>
          </a:p>
        </p:txBody>
      </p:sp>
    </p:spTree>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105400"/>
          </a:xfrm>
        </p:spPr>
        <p:txBody>
          <a:bodyPr>
            <a:normAutofit/>
          </a:bodyPr>
          <a:lstStyle/>
          <a:p>
            <a:pPr algn="just">
              <a:spcBef>
                <a:spcPts val="0"/>
              </a:spcBef>
              <a:buNone/>
            </a:pPr>
            <a:r>
              <a:rPr lang="en-US" sz="3600" smtClean="0">
                <a:latin typeface="Times New Roman" pitchFamily="18" charset="0"/>
                <a:cs typeface="Times New Roman" pitchFamily="18" charset="0"/>
              </a:rPr>
              <a:t>     Không </a:t>
            </a:r>
            <a:r>
              <a:rPr lang="en-US" sz="3600" dirty="0" err="1" smtClean="0">
                <a:latin typeface="Times New Roman" pitchFamily="18" charset="0"/>
                <a:cs typeface="Times New Roman" pitchFamily="18" charset="0"/>
              </a:rPr>
              <a:t>phải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tất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cả</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cuộc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nghiên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cứu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xã</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hội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học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thực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nghiệm</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nào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cũng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điều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phải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đạt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được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cà</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hai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mục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đích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đó</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Có</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những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nghiên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cứu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mang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tính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chất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lý</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luận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là</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chủ</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yếu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có</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những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mang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tính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thực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tiễn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là</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chủ</a:t>
            </a:r>
            <a:r>
              <a:rPr lang="en-US" sz="3600" dirty="0" smtClean="0">
                <a:latin typeface="Times New Roman" pitchFamily="18" charset="0"/>
                <a:cs typeface="Times New Roman" pitchFamily="18" charset="0"/>
              </a:rPr>
              <a:t> </a:t>
            </a:r>
            <a:r>
              <a:rPr lang="en-US" sz="3600" err="1" smtClean="0">
                <a:latin typeface="Times New Roman" pitchFamily="18" charset="0"/>
                <a:cs typeface="Times New Roman" pitchFamily="18" charset="0"/>
              </a:rPr>
              <a:t>yếu</a:t>
            </a:r>
            <a:r>
              <a:rPr lang="en-US" sz="3600" smtClean="0">
                <a:latin typeface="Times New Roman" pitchFamily="18" charset="0"/>
                <a:cs typeface="Times New Roman" pitchFamily="18" charset="0"/>
              </a:rPr>
              <a:t>..</a:t>
            </a:r>
            <a:endParaRPr lang="en-US" sz="3600" dirty="0" smtClean="0">
              <a:latin typeface="Times New Roman" pitchFamily="18" charset="0"/>
              <a:cs typeface="Times New Roman" pitchFamily="18" charset="0"/>
            </a:endParaRPr>
          </a:p>
          <a:p>
            <a:endParaRPr lang="en-US" sz="3600" dirty="0"/>
          </a:p>
        </p:txBody>
      </p:sp>
    </p:spTree>
    <p:extLst>
      <p:ext uri="{BB962C8B-B14F-4D97-AF65-F5344CB8AC3E}">
        <p14:creationId xmlns:p14="http://schemas.microsoft.com/office/powerpoint/2010/main" xmlns="" val="3654854923"/>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14356"/>
            <a:ext cx="8229600" cy="5610244"/>
          </a:xfrm>
        </p:spPr>
        <p:txBody>
          <a:bodyPr/>
          <a:lstStyle/>
          <a:p>
            <a:pPr algn="just">
              <a:spcBef>
                <a:spcPts val="0"/>
              </a:spcBef>
              <a:buNone/>
            </a:pPr>
            <a:r>
              <a:rPr lang="en-US" sz="3600" smtClean="0">
                <a:latin typeface="Times New Roman" pitchFamily="18" charset="0"/>
                <a:cs typeface="Times New Roman" pitchFamily="18" charset="0"/>
              </a:rPr>
              <a:t>   Do vậy càng phải làm sáng tỏ mục đích của cuộc nghiên cứu vì mục đích sẽ quy định các phương pháp tiến hành thu nhập và xử lý thông tin</a:t>
            </a:r>
          </a:p>
          <a:p>
            <a:pPr algn="just">
              <a:spcBef>
                <a:spcPts val="0"/>
              </a:spcBef>
              <a:buNone/>
            </a:pPr>
            <a:r>
              <a:rPr lang="en-US" sz="3600" smtClean="0">
                <a:latin typeface="Times New Roman" pitchFamily="18" charset="0"/>
                <a:cs typeface="Times New Roman" pitchFamily="18" charset="0"/>
              </a:rPr>
              <a:t>   Ngược lại, một số nhà nghiên cứu thường phát triển kiểu giả thuyết thứ 2 giả thuyết giải thích (explanatory). </a:t>
            </a:r>
            <a:endParaRPr lang="en-US" sz="3600"/>
          </a:p>
        </p:txBody>
      </p:sp>
    </p:spTree>
  </p:cSld>
  <p:clrMapOvr>
    <a:masterClrMapping/>
  </p:clrMapOvr>
  <p:transition spd="slow">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219200"/>
            <a:ext cx="7848600" cy="5334000"/>
          </a:xfrm>
        </p:spPr>
        <p:txBody>
          <a:bodyPr>
            <a:noAutofit/>
          </a:bodyPr>
          <a:lstStyle/>
          <a:p>
            <a:pPr algn="just">
              <a:buNone/>
            </a:pPr>
            <a:r>
              <a:rPr lang="en-US" sz="2800" smtClean="0">
                <a:latin typeface="Times New Roman" pitchFamily="18" charset="0"/>
                <a:cs typeface="Times New Roman" pitchFamily="18" charset="0"/>
              </a:rPr>
              <a:t>   Giả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lưu</a:t>
            </a:r>
            <a:r>
              <a:rPr lang="en-US" sz="2800" dirty="0" smtClean="0">
                <a:latin typeface="Times New Roman" pitchFamily="18" charset="0"/>
                <a:cs typeface="Times New Roman" pitchFamily="18" charset="0"/>
              </a:rPr>
              <a:t> ý </a:t>
            </a:r>
            <a:r>
              <a:rPr lang="en-US" sz="2800" dirty="0" err="1" smtClean="0">
                <a:latin typeface="Times New Roman" pitchFamily="18" charset="0"/>
                <a:cs typeface="Times New Roman" pitchFamily="18" charset="0"/>
              </a:rPr>
              <a:t>bốn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sau</a:t>
            </a:r>
            <a:r>
              <a:rPr lang="en-US" sz="2800" dirty="0" smtClean="0">
                <a:latin typeface="Times New Roman" pitchFamily="18" charset="0"/>
                <a:cs typeface="Times New Roman" pitchFamily="18" charset="0"/>
              </a:rPr>
              <a:t>:</a:t>
            </a:r>
          </a:p>
          <a:p>
            <a:pPr algn="just">
              <a:buNone/>
            </a:pPr>
            <a:r>
              <a:rPr lang="en-US" sz="2800" smtClean="0">
                <a:latin typeface="Times New Roman" pitchFamily="18" charset="0"/>
                <a:cs typeface="Times New Roman" pitchFamily="18" charset="0"/>
              </a:rPr>
              <a:t>   Những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đúng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a:t>
            </a:r>
          </a:p>
          <a:p>
            <a:pPr algn="just">
              <a:buNone/>
            </a:pPr>
            <a:r>
              <a:rPr lang="en-US" sz="2800" smtClean="0">
                <a:latin typeface="Times New Roman" pitchFamily="18" charset="0"/>
                <a:cs typeface="Times New Roman" pitchFamily="18" charset="0"/>
              </a:rPr>
              <a:t>   Giả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đưa</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ra</a:t>
            </a:r>
            <a:r>
              <a:rPr lang="en-US" sz="2800" smtClean="0">
                <a:latin typeface="Times New Roman" pitchFamily="18" charset="0"/>
                <a:cs typeface="Times New Roman" pitchFamily="18" charset="0"/>
              </a:rPr>
              <a:t> phải </a:t>
            </a:r>
            <a:r>
              <a:rPr lang="en-US" sz="2800" dirty="0" err="1" smtClean="0">
                <a:latin typeface="Times New Roman" pitchFamily="18" charset="0"/>
                <a:cs typeface="Times New Roman" pitchFamily="18" charset="0"/>
              </a:rPr>
              <a:t>phù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nghĩa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lịch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nhằm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sàng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chọn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tin </a:t>
            </a:r>
            <a:r>
              <a:rPr lang="en-US" sz="2800" dirty="0" err="1" smtClean="0">
                <a:latin typeface="Times New Roman" pitchFamily="18" charset="0"/>
                <a:cs typeface="Times New Roman" pitchFamily="18" charset="0"/>
              </a:rPr>
              <a:t>cậy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cứu</a:t>
            </a:r>
            <a:r>
              <a:rPr lang="en-US" sz="280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xmlns="" val="2536637331"/>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buNone/>
            </a:pPr>
            <a:r>
              <a:rPr lang="en-US" smtClean="0">
                <a:latin typeface="Times New Roman" pitchFamily="18" charset="0"/>
                <a:cs typeface="Times New Roman" pitchFamily="18" charset="0"/>
              </a:rPr>
              <a:t>   Giả thiết phải kiểm tra. Trong quá trình lập giả thiết phải chú ý tập hợp các nguyên nhân dẫn đến một hiện tượng nào đó và phải kiểm tra được các nguyên nhân đó.</a:t>
            </a:r>
          </a:p>
          <a:p>
            <a:pPr algn="just">
              <a:buNone/>
            </a:pPr>
            <a:r>
              <a:rPr lang="en-US" smtClean="0">
                <a:latin typeface="Times New Roman" pitchFamily="18" charset="0"/>
                <a:cs typeface="Times New Roman" pitchFamily="18" charset="0"/>
              </a:rPr>
              <a:t>   Việc phân tích logic của các gia thiết phải khẳng định được tính không mâu thuẫn của nó, cho phép trả lời các câu hỏi về một số mệnh đề của giả thiết xem có phải là giả thiết tạo ra hay không?</a:t>
            </a:r>
          </a:p>
          <a:p>
            <a:endParaRPr lang="en-US"/>
          </a:p>
        </p:txBody>
      </p:sp>
    </p:spTree>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8670"/>
            <a:ext cx="8229600" cy="357190"/>
          </a:xfrm>
        </p:spPr>
        <p:txBody>
          <a:bodyPr>
            <a:normAutofit fontScale="90000"/>
          </a:bodyPr>
          <a:lstStyle/>
          <a:p>
            <a:r>
              <a:rPr lang="en-US" sz="3200" i="0" smtClean="0">
                <a:latin typeface="Times New Roman" pitchFamily="18" charset="0"/>
                <a:cs typeface="Times New Roman" pitchFamily="18" charset="0"/>
              </a:rPr>
              <a:t>DANH SÁCH THỰC HIỆN (NHÓM 14)</a:t>
            </a:r>
            <a:r>
              <a:rPr lang="en-US" sz="3200" smtClean="0">
                <a:latin typeface="Times New Roman" pitchFamily="18" charset="0"/>
                <a:cs typeface="Times New Roman" pitchFamily="18" charset="0"/>
              </a:rPr>
              <a:t/>
            </a:r>
            <a:br>
              <a:rPr lang="en-US" sz="3200" smtClean="0">
                <a:latin typeface="Times New Roman" pitchFamily="18" charset="0"/>
                <a:cs typeface="Times New Roman" pitchFamily="18" charset="0"/>
              </a:rPr>
            </a:br>
            <a:endParaRPr lang="en-US" sz="3200" u="sng">
              <a:solidFill>
                <a:srgbClr val="FF0000"/>
              </a:solidFill>
            </a:endParaRPr>
          </a:p>
        </p:txBody>
      </p:sp>
      <p:sp>
        <p:nvSpPr>
          <p:cNvPr id="5" name="Content Placeholder 4"/>
          <p:cNvSpPr>
            <a:spLocks noGrp="1"/>
          </p:cNvSpPr>
          <p:nvPr>
            <p:ph idx="1"/>
          </p:nvPr>
        </p:nvSpPr>
        <p:spPr>
          <a:xfrm>
            <a:off x="1071538" y="1214422"/>
            <a:ext cx="7615262" cy="5110178"/>
          </a:xfrm>
        </p:spPr>
        <p:txBody>
          <a:bodyPr/>
          <a:lstStyle/>
          <a:p>
            <a:pPr>
              <a:buFont typeface="+mj-lt"/>
              <a:buAutoNum type="arabicPeriod"/>
            </a:pPr>
            <a:r>
              <a:rPr lang="en-US" sz="2400" smtClean="0">
                <a:latin typeface="Times New Roman" pitchFamily="18" charset="0"/>
                <a:cs typeface="Times New Roman" pitchFamily="18" charset="0"/>
              </a:rPr>
              <a:t>Trần Kiên Thành			12333294</a:t>
            </a:r>
          </a:p>
          <a:p>
            <a:pPr>
              <a:buFont typeface="+mj-lt"/>
              <a:buAutoNum type="arabicPeriod"/>
            </a:pPr>
            <a:r>
              <a:rPr lang="en-US" sz="2400" smtClean="0">
                <a:latin typeface="Times New Roman" pitchFamily="18" charset="0"/>
                <a:cs typeface="Times New Roman" pitchFamily="18" charset="0"/>
              </a:rPr>
              <a:t>Đào Thị Trúc Ly			13122085</a:t>
            </a:r>
          </a:p>
          <a:p>
            <a:pPr>
              <a:buFont typeface="+mj-lt"/>
              <a:buAutoNum type="arabicPeriod"/>
            </a:pPr>
            <a:r>
              <a:rPr lang="en-US" sz="2400" smtClean="0">
                <a:latin typeface="Times New Roman" pitchFamily="18" charset="0"/>
                <a:cs typeface="Times New Roman" pitchFamily="18" charset="0"/>
              </a:rPr>
              <a:t>Nguyễn Thị Tuyết Nương		13124275</a:t>
            </a:r>
          </a:p>
          <a:p>
            <a:pPr>
              <a:buFont typeface="+mj-lt"/>
              <a:buAutoNum type="arabicPeriod"/>
            </a:pPr>
            <a:r>
              <a:rPr lang="en-US" sz="2400" smtClean="0">
                <a:latin typeface="Times New Roman" pitchFamily="18" charset="0"/>
                <a:cs typeface="Times New Roman" pitchFamily="18" charset="0"/>
              </a:rPr>
              <a:t>Dương Thị Vân Anh		13125008</a:t>
            </a:r>
          </a:p>
          <a:p>
            <a:pPr>
              <a:buFont typeface="+mj-lt"/>
              <a:buAutoNum type="arabicPeriod"/>
            </a:pPr>
            <a:r>
              <a:rPr lang="en-US" sz="2400" smtClean="0">
                <a:latin typeface="Times New Roman" pitchFamily="18" charset="0"/>
                <a:cs typeface="Times New Roman" pitchFamily="18" charset="0"/>
              </a:rPr>
              <a:t>Lê Thị Kim Thoa			13125477</a:t>
            </a:r>
          </a:p>
          <a:p>
            <a:pPr>
              <a:buFont typeface="+mj-lt"/>
              <a:buAutoNum type="arabicPeriod"/>
            </a:pPr>
            <a:r>
              <a:rPr lang="en-US" sz="2400" smtClean="0">
                <a:latin typeface="Times New Roman" pitchFamily="18" charset="0"/>
                <a:cs typeface="Times New Roman" pitchFamily="18" charset="0"/>
              </a:rPr>
              <a:t>Lưu Trần Mỹ Phụng		13131103</a:t>
            </a:r>
          </a:p>
          <a:p>
            <a:pPr>
              <a:buFont typeface="+mj-lt"/>
              <a:buAutoNum type="arabicPeriod"/>
            </a:pPr>
            <a:r>
              <a:rPr lang="en-US" sz="2400" smtClean="0">
                <a:latin typeface="Times New Roman" pitchFamily="18" charset="0"/>
                <a:cs typeface="Times New Roman" pitchFamily="18" charset="0"/>
              </a:rPr>
              <a:t>Đàm Ngọc Đức			13131256</a:t>
            </a:r>
          </a:p>
          <a:p>
            <a:pPr>
              <a:buFont typeface="+mj-lt"/>
              <a:buAutoNum type="arabicPeriod"/>
            </a:pPr>
            <a:r>
              <a:rPr lang="en-US" sz="2400" smtClean="0">
                <a:latin typeface="Times New Roman" pitchFamily="18" charset="0"/>
                <a:cs typeface="Times New Roman" pitchFamily="18" charset="0"/>
              </a:rPr>
              <a:t>Tống Thị Mỹ Linh			13131360</a:t>
            </a:r>
          </a:p>
          <a:p>
            <a:pPr>
              <a:buFont typeface="+mj-lt"/>
              <a:buAutoNum type="arabicPeriod"/>
            </a:pPr>
            <a:r>
              <a:rPr lang="en-US" sz="2400" smtClean="0">
                <a:latin typeface="Times New Roman" pitchFamily="18" charset="0"/>
                <a:cs typeface="Times New Roman" pitchFamily="18" charset="0"/>
              </a:rPr>
              <a:t>Trần Thu Trang 			13131584</a:t>
            </a:r>
          </a:p>
          <a:p>
            <a:pPr>
              <a:buFont typeface="+mj-lt"/>
              <a:buAutoNum type="arabicPeriod"/>
            </a:pPr>
            <a:r>
              <a:rPr lang="en-US" sz="2400" smtClean="0">
                <a:latin typeface="Times New Roman" pitchFamily="18" charset="0"/>
                <a:cs typeface="Times New Roman" pitchFamily="18" charset="0"/>
              </a:rPr>
              <a:t> Lê Hoàng Quốc Tuấn		13122205</a:t>
            </a:r>
          </a:p>
          <a:p>
            <a:pPr>
              <a:buFont typeface="+mj-lt"/>
              <a:buAutoNum type="arabicPeriod"/>
            </a:pPr>
            <a:r>
              <a:rPr lang="en-US" sz="2400" smtClean="0">
                <a:latin typeface="Times New Roman" pitchFamily="18" charset="0"/>
                <a:cs typeface="Times New Roman" pitchFamily="18" charset="0"/>
              </a:rPr>
              <a:t>Nguyễn Lê Hồng Thái		13124359</a:t>
            </a:r>
          </a:p>
        </p:txBody>
      </p:sp>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28670"/>
            <a:ext cx="8229600" cy="5472130"/>
          </a:xfrm>
        </p:spPr>
        <p:txBody>
          <a:bodyPr>
            <a:normAutofit/>
          </a:bodyPr>
          <a:lstStyle/>
          <a:p>
            <a:pPr marL="0" indent="0" algn="just">
              <a:buNone/>
            </a:pPr>
            <a:r>
              <a:rPr lang="en-US" b="1" dirty="0" smtClean="0">
                <a:latin typeface="Times New Roman" pitchFamily="18" charset="0"/>
                <a:cs typeface="Times New Roman" pitchFamily="18" charset="0"/>
              </a:rPr>
              <a:t>2. </a:t>
            </a:r>
            <a:r>
              <a:rPr lang="en-US" b="1" dirty="0" err="1" smtClean="0">
                <a:latin typeface="Times New Roman" pitchFamily="18" charset="0"/>
                <a:cs typeface="Times New Roman" pitchFamily="18" charset="0"/>
              </a:rPr>
              <a:t>Xây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dựng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các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giả</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thuyết</a:t>
            </a:r>
            <a:endParaRPr lang="en-US" b="1" dirty="0" smtClean="0">
              <a:latin typeface="Times New Roman" pitchFamily="18" charset="0"/>
              <a:cs typeface="Times New Roman" pitchFamily="18" charset="0"/>
            </a:endParaRPr>
          </a:p>
          <a:p>
            <a:pPr algn="just">
              <a:buNone/>
            </a:pPr>
            <a:r>
              <a:rPr lang="en-US" sz="2800" smtClean="0">
                <a:latin typeface="Times New Roman" pitchFamily="18" charset="0"/>
                <a:cs typeface="Times New Roman" pitchFamily="18" charset="0"/>
              </a:rPr>
              <a:t>  </a:t>
            </a:r>
          </a:p>
          <a:p>
            <a:pPr algn="just">
              <a:buNone/>
            </a:pPr>
            <a:r>
              <a:rPr lang="en-US" sz="2800" smtClean="0">
                <a:latin typeface="Times New Roman" pitchFamily="18" charset="0"/>
                <a:cs typeface="Times New Roman" pitchFamily="18" charset="0"/>
              </a:rPr>
              <a:t> Giả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giúp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r>
              <a:rPr lang="en-US" sz="2800" dirty="0" smtClean="0">
                <a:latin typeface="Times New Roman" pitchFamily="18" charset="0"/>
                <a:cs typeface="Times New Roman" pitchFamily="18" charset="0"/>
              </a:rPr>
              <a:t> ta </a:t>
            </a:r>
            <a:r>
              <a:rPr lang="en-US" sz="2800" dirty="0" err="1" smtClean="0">
                <a:latin typeface="Times New Roman" pitchFamily="18" charset="0"/>
                <a:cs typeface="Times New Roman" pitchFamily="18" charset="0"/>
              </a:rPr>
              <a:t>xây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gọi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giả</a:t>
            </a:r>
            <a:r>
              <a:rPr lang="en-US" sz="2800" smtClean="0">
                <a:latin typeface="Times New Roman" pitchFamily="18" charset="0"/>
                <a:cs typeface="Times New Roman" pitchFamily="18" charset="0"/>
              </a:rPr>
              <a:t> thuyết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cụ</a:t>
            </a:r>
            <a:r>
              <a:rPr lang="en-US" sz="2800" smtClean="0">
                <a:latin typeface="Times New Roman" pitchFamily="18" charset="0"/>
                <a:cs typeface="Times New Roman" pitchFamily="18" charset="0"/>
              </a:rPr>
              <a:t> thể. Giả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nghiên</a:t>
            </a:r>
            <a:r>
              <a:rPr lang="en-US" sz="2800" smtClean="0">
                <a:latin typeface="Times New Roman" pitchFamily="18" charset="0"/>
                <a:cs typeface="Times New Roman" pitchFamily="18" charset="0"/>
              </a:rPr>
              <a:t> cứu. Có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giả</a:t>
            </a:r>
            <a:r>
              <a:rPr lang="en-US" sz="2800" smtClean="0">
                <a:latin typeface="Times New Roman" pitchFamily="18" charset="0"/>
                <a:cs typeface="Times New Roman" pitchFamily="18" charset="0"/>
              </a:rPr>
              <a:t> thuyết </a:t>
            </a:r>
            <a:r>
              <a:rPr lang="en-US" sz="2800" dirty="0" err="1" smtClean="0">
                <a:latin typeface="Times New Roman" pitchFamily="18" charset="0"/>
                <a:cs typeface="Times New Roman" pitchFamily="18" charset="0"/>
              </a:rPr>
              <a:t>phụ</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giả</a:t>
            </a:r>
            <a:r>
              <a:rPr lang="en-US" sz="2800" smtClean="0">
                <a:latin typeface="Times New Roman" pitchFamily="18" charset="0"/>
                <a:cs typeface="Times New Roman" pitchFamily="18" charset="0"/>
              </a:rPr>
              <a:t> thuyết </a:t>
            </a:r>
            <a:r>
              <a:rPr lang="en-US" sz="2800" dirty="0" err="1" smtClean="0">
                <a:latin typeface="Times New Roman" pitchFamily="18" charset="0"/>
                <a:cs typeface="Times New Roman" pitchFamily="18" charset="0"/>
              </a:rPr>
              <a:t>phụ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bổ</a:t>
            </a:r>
            <a:r>
              <a:rPr lang="en-US" sz="2800" dirty="0" smtClean="0">
                <a:latin typeface="Times New Roman" pitchFamily="18" charset="0"/>
                <a:cs typeface="Times New Roman" pitchFamily="18" charset="0"/>
              </a:rPr>
              <a:t> sung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a:t>
            </a:r>
          </a:p>
          <a:p>
            <a:endParaRPr lang="en-US" sz="2800" dirty="0" smtClean="0"/>
          </a:p>
          <a:p>
            <a:pPr>
              <a:buNone/>
            </a:pPr>
            <a:endParaRPr lang="en-US" sz="2800" dirty="0"/>
          </a:p>
        </p:txBody>
      </p:sp>
    </p:spTree>
    <p:extLst>
      <p:ext uri="{BB962C8B-B14F-4D97-AF65-F5344CB8AC3E}">
        <p14:creationId xmlns:p14="http://schemas.microsoft.com/office/powerpoint/2010/main" xmlns="" val="2579848694"/>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lstStyle/>
          <a:p>
            <a:pPr marL="0" indent="0">
              <a:buNone/>
            </a:pPr>
            <a:r>
              <a:rPr lang="en-US" b="1" smtClean="0">
                <a:latin typeface="Times New Roman" pitchFamily="18" charset="0"/>
                <a:cs typeface="Times New Roman" pitchFamily="18" charset="0"/>
              </a:rPr>
              <a:t>3. Thiết kế nghiên cứu .</a:t>
            </a:r>
          </a:p>
          <a:p>
            <a:pPr>
              <a:buNone/>
            </a:pPr>
            <a:r>
              <a:rPr lang="en-US" smtClean="0">
                <a:latin typeface="Times New Roman" pitchFamily="18" charset="0"/>
                <a:cs typeface="Times New Roman" pitchFamily="18" charset="0"/>
              </a:rPr>
              <a:t>  </a:t>
            </a:r>
          </a:p>
          <a:p>
            <a:pPr>
              <a:buNone/>
            </a:pPr>
            <a:r>
              <a:rPr lang="en-US" smtClean="0">
                <a:latin typeface="Times New Roman" pitchFamily="18" charset="0"/>
                <a:cs typeface="Times New Roman" pitchFamily="18" charset="0"/>
              </a:rPr>
              <a:t> Sau khi xây được một giả thuyết có thể kiểm chứng, nhà khoa học phát triển một thiết kế nghiên cứu nhằm xác định loại dữ liệu cần được thu nhập, thời gian cần thiết và phương pháp được sử dụng để thu nhập những thông tin đó, và phương pháp để phân loại và phân tích dữ liệu.</a:t>
            </a:r>
          </a:p>
          <a:p>
            <a:endParaRPr lang="en-US"/>
          </a:p>
        </p:txBody>
      </p:sp>
    </p:spTree>
  </p:cSld>
  <p:clrMapOvr>
    <a:masterClrMapping/>
  </p:clrMapOvr>
  <p:transition spd="slow">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715000"/>
          </a:xfrm>
        </p:spPr>
        <p:txBody>
          <a:bodyPr>
            <a:normAutofit/>
          </a:bodyPr>
          <a:lstStyle/>
          <a:p>
            <a:pPr marL="0" indent="0">
              <a:buNone/>
            </a:pPr>
            <a:r>
              <a:rPr lang="en-US" b="1" dirty="0" smtClean="0">
                <a:latin typeface="Times New Roman" pitchFamily="18" charset="0"/>
                <a:cs typeface="Times New Roman" pitchFamily="18" charset="0"/>
              </a:rPr>
              <a:t>4.Thu </a:t>
            </a:r>
            <a:r>
              <a:rPr lang="en-US" b="1" dirty="0" err="1" smtClean="0">
                <a:latin typeface="Times New Roman" pitchFamily="18" charset="0"/>
                <a:cs typeface="Times New Roman" pitchFamily="18" charset="0"/>
              </a:rPr>
              <a:t>nhập</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dữ</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liệu</a:t>
            </a:r>
            <a:r>
              <a:rPr lang="en-US" dirty="0" smtClean="0">
                <a:latin typeface="Times New Roman" pitchFamily="18" charset="0"/>
                <a:cs typeface="Times New Roman" pitchFamily="18" charset="0"/>
              </a:rPr>
              <a:t>.</a:t>
            </a:r>
          </a:p>
          <a:p>
            <a:pPr>
              <a:buNone/>
            </a:pPr>
            <a:r>
              <a:rPr lang="en-US" smtClean="0">
                <a:latin typeface="Times New Roman" pitchFamily="18" charset="0"/>
                <a:cs typeface="Times New Roman" pitchFamily="18" charset="0"/>
              </a:rPr>
              <a:t>    </a:t>
            </a:r>
          </a:p>
          <a:p>
            <a:pPr>
              <a:buNone/>
            </a:pPr>
            <a:r>
              <a:rPr lang="en-US" smtClean="0">
                <a:latin typeface="Times New Roman" pitchFamily="18" charset="0"/>
                <a:cs typeface="Times New Roman" pitchFamily="18" charset="0"/>
              </a:rPr>
              <a:t>     Một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dùng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cứu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sử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liệu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sẵn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phỏng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vấn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thảo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luận</a:t>
            </a:r>
            <a:r>
              <a:rPr lang="en-US" dirty="0" smtClean="0">
                <a:latin typeface="Times New Roman" pitchFamily="18" charset="0"/>
                <a:cs typeface="Times New Roman" pitchFamily="18" charset="0"/>
              </a:rPr>
              <a:t> </a:t>
            </a:r>
            <a:r>
              <a:rPr lang="en-US" err="1" smtClean="0">
                <a:latin typeface="Times New Roman" pitchFamily="18" charset="0"/>
                <a:cs typeface="Times New Roman" pitchFamily="18" charset="0"/>
              </a:rPr>
              <a:t>nhóm</a:t>
            </a:r>
            <a:r>
              <a:rPr lang="en-US" smtClean="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endParaRPr lang="en-US" dirty="0" smtClean="0"/>
          </a:p>
          <a:p>
            <a:endParaRPr lang="en-US" dirty="0"/>
          </a:p>
        </p:txBody>
      </p:sp>
    </p:spTree>
    <p:extLst>
      <p:ext uri="{BB962C8B-B14F-4D97-AF65-F5344CB8AC3E}">
        <p14:creationId xmlns:p14="http://schemas.microsoft.com/office/powerpoint/2010/main" xmlns="" val="1002144267"/>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638800"/>
          </a:xfrm>
        </p:spPr>
        <p:txBody>
          <a:bodyPr/>
          <a:lstStyle/>
          <a:p>
            <a:pPr marL="0" indent="0">
              <a:buNone/>
            </a:pPr>
            <a:r>
              <a:rPr lang="en-US" b="1" smtClean="0">
                <a:latin typeface="Times New Roman" pitchFamily="18" charset="0"/>
                <a:cs typeface="Times New Roman" pitchFamily="18" charset="0"/>
              </a:rPr>
              <a:t>5. Phân tích dữ liệu</a:t>
            </a:r>
          </a:p>
          <a:p>
            <a:pPr>
              <a:buNone/>
            </a:pPr>
            <a:r>
              <a:rPr lang="en-US" smtClean="0">
                <a:latin typeface="Times New Roman" pitchFamily="18" charset="0"/>
                <a:cs typeface="Times New Roman" pitchFamily="18" charset="0"/>
              </a:rPr>
              <a:t>   </a:t>
            </a:r>
          </a:p>
          <a:p>
            <a:pPr>
              <a:buNone/>
            </a:pPr>
            <a:r>
              <a:rPr lang="en-US" smtClean="0">
                <a:latin typeface="Times New Roman" pitchFamily="18" charset="0"/>
                <a:cs typeface="Times New Roman" pitchFamily="18" charset="0"/>
              </a:rPr>
              <a:t>   Trong bước phân tích dữ liệu nhà nghiên cứu phải tập hợp, phân loại và lập thành bảng các dữ liệu, kết hợp nhiều tính toán thống kê, kiểm chứng để thu được kết quả nghiên cứu.</a:t>
            </a:r>
          </a:p>
          <a:p>
            <a:pPr>
              <a:buNone/>
            </a:pPr>
            <a:r>
              <a:rPr lang="en-US" smtClean="0">
                <a:latin typeface="Times New Roman" pitchFamily="18" charset="0"/>
                <a:cs typeface="Times New Roman" pitchFamily="18" charset="0"/>
              </a:rPr>
              <a:t>   </a:t>
            </a:r>
            <a:endParaRPr lang="en-US" dirty="0" smtClean="0">
              <a:latin typeface="Times New Roman" pitchFamily="18" charset="0"/>
              <a:cs typeface="Times New Roman" pitchFamily="18" charset="0"/>
            </a:endParaRPr>
          </a:p>
        </p:txBody>
      </p:sp>
    </p:spTree>
  </p:cSld>
  <p:clrMapOvr>
    <a:masterClrMapping/>
  </p:clrMapOvr>
  <p:transition spd="slow">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868363"/>
          </a:xfrm>
        </p:spPr>
        <p:txBody>
          <a:bodyPr/>
          <a:lstStyle/>
          <a:p>
            <a:pPr algn="l"/>
            <a:r>
              <a:rPr lang="en-US" sz="3600" smtClean="0"/>
              <a:t>6.Kết luận:</a:t>
            </a:r>
            <a:endParaRPr lang="en-US" sz="3600"/>
          </a:p>
        </p:txBody>
      </p:sp>
      <p:sp>
        <p:nvSpPr>
          <p:cNvPr id="3" name="Content Placeholder 2"/>
          <p:cNvSpPr>
            <a:spLocks noGrp="1"/>
          </p:cNvSpPr>
          <p:nvPr>
            <p:ph idx="1"/>
          </p:nvPr>
        </p:nvSpPr>
        <p:spPr>
          <a:xfrm>
            <a:off x="457200" y="2438400"/>
            <a:ext cx="8229600" cy="5029200"/>
          </a:xfrm>
        </p:spPr>
        <p:txBody>
          <a:bodyPr/>
          <a:lstStyle/>
          <a:p>
            <a:pPr>
              <a:buNone/>
            </a:pPr>
            <a:r>
              <a:rPr lang="en-US" smtClean="0">
                <a:latin typeface="Times New Roman" pitchFamily="18" charset="0"/>
                <a:cs typeface="Times New Roman" pitchFamily="18" charset="0"/>
              </a:rPr>
              <a:t>Cuối cùng nhà nghiên cứu đưa ra kết luận và chấp nhận hoặc phủ nhận giả thuyết ban đầu.</a:t>
            </a:r>
          </a:p>
          <a:p>
            <a:pPr>
              <a:buNone/>
            </a:pPr>
            <a:endParaRPr lang="en-US"/>
          </a:p>
        </p:txBody>
      </p:sp>
    </p:spTree>
  </p:cSld>
  <p:clrMapOvr>
    <a:masterClrMapping/>
  </p:clrMapOvr>
  <p:transition spd="slow">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2209800"/>
          </a:xfrm>
        </p:spPr>
        <p:txBody>
          <a:bodyPr>
            <a:noAutofit/>
          </a:bodyPr>
          <a:lstStyle/>
          <a:p>
            <a:pPr lvl="0" algn="l"/>
            <a:r>
              <a:rPr lang="en-US" sz="3600" smtClean="0">
                <a:solidFill>
                  <a:srgbClr val="FF0000"/>
                </a:solidFill>
              </a:rPr>
              <a:t>III. Mẫu, giai đoạn lấy mẫu, phương pháp chọn mẫu:</a:t>
            </a:r>
            <a:br>
              <a:rPr lang="en-US" sz="3600" smtClean="0">
                <a:solidFill>
                  <a:srgbClr val="FF0000"/>
                </a:solidFill>
              </a:rPr>
            </a:br>
            <a:endParaRPr lang="en-US" sz="3600">
              <a:solidFill>
                <a:srgbClr val="FF0000"/>
              </a:solidFill>
            </a:endParaRPr>
          </a:p>
        </p:txBody>
      </p:sp>
      <p:sp>
        <p:nvSpPr>
          <p:cNvPr id="3" name="Content Placeholder 2"/>
          <p:cNvSpPr>
            <a:spLocks noGrp="1"/>
          </p:cNvSpPr>
          <p:nvPr>
            <p:ph idx="1"/>
          </p:nvPr>
        </p:nvSpPr>
        <p:spPr>
          <a:xfrm>
            <a:off x="457200" y="1828800"/>
            <a:ext cx="8229600" cy="4495800"/>
          </a:xfrm>
        </p:spPr>
        <p:txBody>
          <a:bodyPr/>
          <a:lstStyle/>
          <a:p>
            <a:pPr>
              <a:buNone/>
            </a:pPr>
            <a:r>
              <a:rPr lang="en-US" b="1" smtClean="0"/>
              <a:t>1. Khái niệm:   </a:t>
            </a:r>
          </a:p>
          <a:p>
            <a:pPr>
              <a:buNone/>
            </a:pPr>
            <a:r>
              <a:rPr lang="en-US" smtClean="0"/>
              <a:t>   Mẫu là tập  hợp các yếu tố(các đơn vị) đã được chọn từ một tổng thể các yếu tố. Tổng thể này có thể được liệt kê một cách đầy đủ nhưng cũng có thể chỉ là giả thiết.</a:t>
            </a:r>
          </a:p>
          <a:p>
            <a:endParaRPr 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mph" presetSubtype="0" fill="hold" nodeType="clickEffect">
                                  <p:stCondLst>
                                    <p:cond delay="0"/>
                                  </p:stCondLst>
                                  <p:childTnLst>
                                    <p:animScale>
                                      <p:cBhvr>
                                        <p:cTn id="12" dur="2000" fill="hold"/>
                                        <p:tgtEl>
                                          <p:spTgt spid="3">
                                            <p:txEl>
                                              <p:pRg st="0" end="0"/>
                                            </p:txEl>
                                          </p:spTgt>
                                        </p:tgtEl>
                                      </p:cBhvr>
                                      <p:by x="150000" y="150000"/>
                                    </p:animScale>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nodeType="clickEffect">
                                  <p:stCondLst>
                                    <p:cond delay="0"/>
                                  </p:stCondLst>
                                  <p:childTnLst>
                                    <p:animScale>
                                      <p:cBhvr>
                                        <p:cTn id="16" dur="2000" fill="hold"/>
                                        <p:tgtEl>
                                          <p:spTgt spid="3">
                                            <p:txEl>
                                              <p:pRg st="1" end="1"/>
                                            </p:txEl>
                                          </p:spTgt>
                                        </p:tgtEl>
                                      </p:cBhvr>
                                      <p:by x="150000" y="150000"/>
                                    </p:animScale>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1"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ox(in)">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2"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ox(i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371600"/>
          </a:xfrm>
        </p:spPr>
        <p:txBody>
          <a:bodyPr/>
          <a:lstStyle/>
          <a:p>
            <a:pPr algn="l"/>
            <a:r>
              <a:rPr lang="en-US" b="0" smtClean="0">
                <a:effectLst>
                  <a:outerShdw blurRad="38100" dist="38100" dir="2700000" algn="tl">
                    <a:srgbClr val="000000">
                      <a:alpha val="43137"/>
                    </a:srgbClr>
                  </a:outerShdw>
                </a:effectLst>
              </a:rPr>
              <a:t> </a:t>
            </a:r>
            <a:r>
              <a:rPr lang="en-US" sz="3600" smtClean="0"/>
              <a:t>2.Lấy</a:t>
            </a:r>
            <a:r>
              <a:rPr lang="en-US" sz="3600" smtClean="0">
                <a:effectLst>
                  <a:outerShdw blurRad="38100" dist="38100" dir="2700000" algn="tl">
                    <a:srgbClr val="000000">
                      <a:alpha val="43137"/>
                    </a:srgbClr>
                  </a:outerShdw>
                </a:effectLst>
              </a:rPr>
              <a:t> </a:t>
            </a:r>
            <a:r>
              <a:rPr lang="en-US" sz="3600" smtClean="0"/>
              <a:t>Mẫu</a:t>
            </a:r>
            <a:endParaRPr lang="en-US" sz="3600"/>
          </a:p>
        </p:txBody>
      </p:sp>
      <p:sp>
        <p:nvSpPr>
          <p:cNvPr id="3" name="Content Placeholder 2"/>
          <p:cNvSpPr>
            <a:spLocks noGrp="1"/>
          </p:cNvSpPr>
          <p:nvPr>
            <p:ph idx="1"/>
          </p:nvPr>
        </p:nvSpPr>
        <p:spPr>
          <a:xfrm>
            <a:off x="457200" y="1981200"/>
            <a:ext cx="8229600" cy="4876800"/>
          </a:xfrm>
        </p:spPr>
        <p:txBody>
          <a:bodyPr/>
          <a:lstStyle/>
          <a:p>
            <a:pPr marL="0">
              <a:spcBef>
                <a:spcPts val="0"/>
              </a:spcBef>
              <a:buNone/>
            </a:pPr>
            <a:r>
              <a:rPr lang="en-US" smtClean="0"/>
              <a:t>Lấy mẫu(chọn mẫu) là 1 quá trình lựa chọn phần đại diện của khổi dân cư, nó trái ngược với quá trình liệt kê đầy đủ( tức là mọi thành viên trong nhóm nghiên cứu đều cần đưa vào).</a:t>
            </a:r>
          </a:p>
          <a:p>
            <a:endParaRPr 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lstStyle/>
          <a:p>
            <a:pPr>
              <a:buClrTx/>
              <a:buBlip>
                <a:blip r:embed="rId2"/>
              </a:buBlip>
            </a:pPr>
            <a:r>
              <a:rPr lang="en-US" smtClean="0"/>
              <a:t>Vì sao phải chọn mẫu khảo sát:</a:t>
            </a:r>
          </a:p>
          <a:p>
            <a:pPr marL="514350" indent="-514350" fontAlgn="auto">
              <a:spcAft>
                <a:spcPts val="0"/>
              </a:spcAft>
              <a:buClrTx/>
              <a:buFont typeface="Arial" pitchFamily="34" charset="0"/>
              <a:buChar char="•"/>
              <a:defRPr/>
            </a:pPr>
            <a:r>
              <a:rPr lang="en-US" sz="2800" smtClean="0"/>
              <a:t>Khảo sát theo mẫu sẽ nhanh hơn chính xác hơn.</a:t>
            </a:r>
          </a:p>
          <a:p>
            <a:pPr marL="514350" indent="-514350" fontAlgn="auto">
              <a:spcAft>
                <a:spcPts val="0"/>
              </a:spcAft>
              <a:buClrTx/>
              <a:buFont typeface="Arial" pitchFamily="34" charset="0"/>
              <a:buChar char="•"/>
              <a:defRPr/>
            </a:pPr>
            <a:r>
              <a:rPr lang="en-US" sz="2800" smtClean="0"/>
              <a:t>Thông tin do mẫu đem lại sẽ cặn kẽ hơn, ít sai sót và có khả năng tập trung một nhóm chuyên gia có trình độ hơn.</a:t>
            </a:r>
          </a:p>
          <a:p>
            <a:pPr marL="514350" indent="-514350" fontAlgn="auto">
              <a:spcAft>
                <a:spcPts val="0"/>
              </a:spcAft>
              <a:buClrTx/>
              <a:buFont typeface="Arial" pitchFamily="34" charset="0"/>
              <a:buChar char="•"/>
              <a:defRPr/>
            </a:pPr>
            <a:r>
              <a:rPr lang="en-US" sz="2800" smtClean="0"/>
              <a:t>Vì nó kinh tế hơn về mặt tiền bạc và thời gian cho nên khảo sát mẫu có thể giúp ta nghiên cứu các khối dân cư lớn hơn và biến động hơn so với cuộc nghiên cứu tổng thể.</a:t>
            </a:r>
          </a:p>
          <a:p>
            <a:pPr>
              <a:buClrTx/>
            </a:pPr>
            <a:endParaRPr lang="en-US"/>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Blip>
                <a:blip r:embed="rId2"/>
              </a:buBlip>
            </a:pPr>
            <a:r>
              <a:rPr lang="en-US" smtClean="0"/>
              <a:t>Trong cuộc nghiên cứu mẫu cần phân biệt 2 khối dân cư:</a:t>
            </a:r>
          </a:p>
          <a:p>
            <a:pPr>
              <a:buClrTx/>
              <a:buFont typeface="Arial" pitchFamily="34" charset="0"/>
              <a:buChar char="•"/>
            </a:pPr>
            <a:r>
              <a:rPr lang="en-US" sz="2800" smtClean="0"/>
              <a:t>Khối dân cư lấy mẫu là khi dân cư mà từ đó một mẫu cụ thể được chọn ra dựa trên khuôn mẫu.</a:t>
            </a:r>
          </a:p>
          <a:p>
            <a:pPr>
              <a:buClrTx/>
              <a:buFont typeface="Arial" pitchFamily="34" charset="0"/>
              <a:buChar char="•"/>
            </a:pPr>
            <a:r>
              <a:rPr lang="en-US" sz="2800" smtClean="0"/>
              <a:t>Khối dân cư mục tiêu: là khối dân cư mà nhà nghiên cứu cần có thông tin đại diện.</a:t>
            </a:r>
          </a:p>
          <a:p>
            <a:pPr>
              <a:buClrTx/>
              <a:buFont typeface="Arial" pitchFamily="34" charset="0"/>
              <a:buChar char="•"/>
            </a:pPr>
            <a:r>
              <a:rPr lang="en-US" sz="2800" smtClean="0"/>
              <a:t>Khung mẫu là danh sách các đơn vị lấy mẫu( của cá nhân) đại diện cho khối dân cư</a:t>
            </a:r>
          </a:p>
          <a:p>
            <a:pPr>
              <a:buNone/>
            </a:pPr>
            <a:endParaRPr lang="en-US"/>
          </a:p>
        </p:txBody>
      </p: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2000"/>
                                        <p:tgtEl>
                                          <p:spTgt spid="3">
                                            <p:txEl>
                                              <p:pRg st="1" end="1"/>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diamond(in)">
                                      <p:cBhvr>
                                        <p:cTn id="10" dur="2000"/>
                                        <p:tgtEl>
                                          <p:spTgt spid="3">
                                            <p:txEl>
                                              <p:pRg st="3" end="3"/>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amond(in)">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2209800"/>
          </a:xfrm>
        </p:spPr>
        <p:txBody>
          <a:bodyPr>
            <a:normAutofit/>
          </a:bodyPr>
          <a:lstStyle/>
          <a:p>
            <a:pPr algn="l"/>
            <a:r>
              <a:rPr lang="en-US" sz="2800" smtClean="0"/>
              <a:t>Ví dụ: </a:t>
            </a:r>
            <a:r>
              <a:rPr lang="en-US" sz="2800" b="0" smtClean="0"/>
              <a:t>Nghiên cứu một cộng đồng dân cư tại quận Thủ Đức TP.HCM trong đó:</a:t>
            </a:r>
            <a:r>
              <a:rPr lang="en-US" sz="2800" smtClean="0"/>
              <a:t/>
            </a:r>
            <a:br>
              <a:rPr lang="en-US" sz="2800" smtClean="0"/>
            </a:br>
            <a:endParaRPr lang="en-US" sz="2800"/>
          </a:p>
        </p:txBody>
      </p:sp>
      <p:sp>
        <p:nvSpPr>
          <p:cNvPr id="3" name="Content Placeholder 2"/>
          <p:cNvSpPr>
            <a:spLocks noGrp="1"/>
          </p:cNvSpPr>
          <p:nvPr>
            <p:ph idx="1"/>
          </p:nvPr>
        </p:nvSpPr>
        <p:spPr>
          <a:xfrm>
            <a:off x="457200" y="1905000"/>
            <a:ext cx="8229600" cy="4419600"/>
          </a:xfrm>
        </p:spPr>
        <p:txBody>
          <a:bodyPr/>
          <a:lstStyle/>
          <a:p>
            <a:pPr>
              <a:buClr>
                <a:schemeClr val="tx1"/>
              </a:buClr>
              <a:buFont typeface="Symbol" pitchFamily="18" charset="2"/>
              <a:buChar char=""/>
            </a:pPr>
            <a:r>
              <a:rPr lang="en-US" sz="2800" smtClean="0"/>
              <a:t>Khối dân cư lấy mẫu: là những hộ gia đình còn lại của quận 1 khi số hộ dân chuyển sang nơi khác ở hoặc những hộ tạm trú lại trở về nới cư trú cũ.</a:t>
            </a:r>
          </a:p>
          <a:p>
            <a:pPr>
              <a:buClr>
                <a:schemeClr val="tx1"/>
              </a:buClr>
              <a:buFont typeface="Symbol" pitchFamily="18" charset="2"/>
              <a:buChar char=""/>
            </a:pPr>
            <a:r>
              <a:rPr lang="en-US" sz="2800" smtClean="0"/>
              <a:t>Khung mẫu là danh sách ghi lại các hộ dân.</a:t>
            </a:r>
          </a:p>
          <a:p>
            <a:pPr>
              <a:buClr>
                <a:schemeClr val="tx1"/>
              </a:buClr>
              <a:buFont typeface="Symbol" pitchFamily="18" charset="2"/>
              <a:buChar char=""/>
            </a:pPr>
            <a:r>
              <a:rPr lang="en-US" sz="2800" smtClean="0"/>
              <a:t>Những hộ có tên trong mẫu thì được gọi là đơn vị lấy mẫu</a:t>
            </a:r>
          </a:p>
          <a:p>
            <a:pPr>
              <a:buClr>
                <a:schemeClr val="tx1"/>
              </a:buClr>
              <a:buNone/>
            </a:pPr>
            <a:endParaRPr lang="en-US"/>
          </a:p>
        </p:txBody>
      </p:sp>
    </p:spTree>
  </p:cSld>
  <p:clrMapOvr>
    <a:masterClrMapping/>
  </p:clrMapOvr>
  <p:transition spd="slow">
    <p:comb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202" y="571480"/>
            <a:ext cx="8429596" cy="1511305"/>
          </a:xfrm>
        </p:spPr>
        <p:txBody>
          <a:bodyPr/>
          <a:lstStyle/>
          <a:p>
            <a:r>
              <a:rPr lang="en-US" sz="4000" smtClean="0"/>
              <a:t>	</a:t>
            </a:r>
            <a:r>
              <a:rPr lang="en-US" sz="4000" i="0" smtClean="0">
                <a:solidFill>
                  <a:schemeClr val="accent2">
                    <a:lumMod val="60000"/>
                    <a:lumOff val="40000"/>
                  </a:schemeClr>
                </a:solidFill>
                <a:effectLst>
                  <a:outerShdw blurRad="38100" dist="38100" dir="2700000" algn="tl">
                    <a:srgbClr val="000000">
                      <a:alpha val="43137"/>
                    </a:srgbClr>
                  </a:outerShdw>
                </a:effectLst>
                <a:latin typeface="Times New Roman" pitchFamily="18" charset="0"/>
                <a:cs typeface="Times New Roman" pitchFamily="18" charset="0"/>
              </a:rPr>
              <a:t>PHƯƠNG PHÁP NGHIÊN CỨU </a:t>
            </a:r>
            <a:br>
              <a:rPr lang="en-US" sz="4000" i="0" smtClean="0">
                <a:solidFill>
                  <a:schemeClr val="accent2">
                    <a:lumMod val="60000"/>
                    <a:lumOff val="4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en-US" sz="4000" i="0" smtClean="0">
                <a:solidFill>
                  <a:schemeClr val="accent2">
                    <a:lumMod val="60000"/>
                    <a:lumOff val="40000"/>
                  </a:schemeClr>
                </a:solidFill>
                <a:effectLst>
                  <a:outerShdw blurRad="38100" dist="38100" dir="2700000" algn="tl">
                    <a:srgbClr val="000000">
                      <a:alpha val="43137"/>
                    </a:srgbClr>
                  </a:outerShdw>
                </a:effectLst>
                <a:latin typeface="Times New Roman" pitchFamily="18" charset="0"/>
                <a:cs typeface="Times New Roman" pitchFamily="18" charset="0"/>
              </a:rPr>
              <a:t>XÃ HỘI HỌC</a:t>
            </a:r>
            <a:endParaRPr lang="en-US" sz="4000" i="0">
              <a:solidFill>
                <a:schemeClr val="accent2">
                  <a:lumMod val="60000"/>
                  <a:lumOff val="40000"/>
                </a:schemeClr>
              </a:solidFill>
              <a:effectLst>
                <a:outerShdw blurRad="38100" dist="38100" dir="2700000" algn="tl">
                  <a:srgbClr val="000000">
                    <a:alpha val="43137"/>
                  </a:srgbClr>
                </a:outerShdw>
              </a:effectLst>
            </a:endParaRPr>
          </a:p>
        </p:txBody>
      </p:sp>
      <p:pic>
        <p:nvPicPr>
          <p:cNvPr id="4" name="Content Placeholder 4" descr="download (1).jpg"/>
          <p:cNvPicPr>
            <a:picLocks noGrp="1" noChangeAspect="1"/>
          </p:cNvPicPr>
          <p:nvPr>
            <p:ph idx="1"/>
          </p:nvPr>
        </p:nvPicPr>
        <p:blipFill>
          <a:blip r:embed="rId2"/>
          <a:stretch>
            <a:fillRect/>
          </a:stretch>
        </p:blipFill>
        <p:spPr>
          <a:xfrm>
            <a:off x="1752600" y="2286000"/>
            <a:ext cx="5486400" cy="3962399"/>
          </a:xfrm>
        </p:spPr>
      </p:pic>
    </p:spTree>
  </p:cSld>
  <p:clrMapOvr>
    <a:masterClrMapping/>
  </p:clrMapOvr>
  <p:transition spd="slow">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500042"/>
            <a:ext cx="8229600" cy="868363"/>
          </a:xfrm>
        </p:spPr>
        <p:txBody>
          <a:bodyPr>
            <a:normAutofit fontScale="90000"/>
          </a:bodyPr>
          <a:lstStyle/>
          <a:p>
            <a:pPr algn="l"/>
            <a:r>
              <a:rPr lang="en-US" sz="3600" smtClean="0"/>
              <a:t>3.Các Phương Pháp Chọn Mẫu:</a:t>
            </a:r>
            <a:br>
              <a:rPr lang="en-US" sz="3600" smtClean="0"/>
            </a:br>
            <a:endParaRPr lang="en-US" sz="3600"/>
          </a:p>
        </p:txBody>
      </p:sp>
      <p:sp>
        <p:nvSpPr>
          <p:cNvPr id="3" name="Content Placeholder 2"/>
          <p:cNvSpPr>
            <a:spLocks noGrp="1"/>
          </p:cNvSpPr>
          <p:nvPr>
            <p:ph idx="1"/>
          </p:nvPr>
        </p:nvSpPr>
        <p:spPr>
          <a:xfrm>
            <a:off x="457200" y="1066800"/>
            <a:ext cx="8229600" cy="5257800"/>
          </a:xfrm>
        </p:spPr>
        <p:txBody>
          <a:bodyPr/>
          <a:lstStyle/>
          <a:p>
            <a:pPr>
              <a:buClrTx/>
              <a:buNone/>
            </a:pPr>
            <a:r>
              <a:rPr lang="en-US" sz="2800" smtClean="0"/>
              <a:t>Gồm 2 loại:</a:t>
            </a:r>
          </a:p>
          <a:p>
            <a:pPr marL="171450" indent="-514350">
              <a:buClrTx/>
              <a:buAutoNum type="alphaLcPeriod"/>
            </a:pPr>
            <a:r>
              <a:rPr lang="en-US" sz="3000" b="1" smtClean="0"/>
              <a:t>Các loại mẫu xác xuất:</a:t>
            </a:r>
          </a:p>
          <a:p>
            <a:pPr marL="171450" indent="-514350">
              <a:buClrTx/>
            </a:pPr>
            <a:r>
              <a:rPr lang="vi-VN" sz="2800" smtClean="0"/>
              <a:t>.</a:t>
            </a:r>
            <a:r>
              <a:rPr lang="en-US" sz="2800" smtClean="0"/>
              <a:t>Mẫu ngẫu nhiên đơn giản:</a:t>
            </a:r>
          </a:p>
          <a:p>
            <a:pPr indent="-514350" fontAlgn="auto">
              <a:spcAft>
                <a:spcPts val="0"/>
              </a:spcAft>
              <a:buNone/>
              <a:defRPr/>
            </a:pPr>
            <a:r>
              <a:rPr lang="en-US" sz="2800" smtClean="0"/>
              <a:t>Mẫu ngẫu nhiên đơn giản là cách chọn trong đó các</a:t>
            </a:r>
            <a:r>
              <a:rPr lang="vi-VN" sz="2800" smtClean="0"/>
              <a:t> </a:t>
            </a:r>
            <a:r>
              <a:rPr lang="en-US" sz="2800" smtClean="0"/>
              <a:t>yếu tố trong khung mẫu được đánh số, mỗi số được đánh ứng với một đối tượng trong danh sách ta chọn ra 1 cách bất kì, và với công nghệ hiện nay có một phần mềm máy tính giúp ta làm được việc này( SPSS</a:t>
            </a:r>
            <a:r>
              <a:rPr lang="vi-VN" sz="2800" smtClean="0"/>
              <a:t> phần mềm thống kê phân tích dữ liệu). Tuy nhiên cách này có thể phụ thuộc vào khung mẫu của chúng ta</a:t>
            </a:r>
          </a:p>
          <a:p>
            <a:pPr indent="-514350" fontAlgn="auto">
              <a:spcAft>
                <a:spcPts val="0"/>
              </a:spcAft>
              <a:buNone/>
              <a:defRPr/>
            </a:pPr>
            <a:r>
              <a:rPr lang="vi-VN" sz="2800" u="sng" smtClean="0"/>
              <a:t>Ví dụ: </a:t>
            </a:r>
            <a:r>
              <a:rPr lang="vi-VN" sz="2800" smtClean="0"/>
              <a:t>rút thăm trong lớp để chia ra các tổ hoặc nhóm để thực hiện bài tập nhóm.</a:t>
            </a:r>
          </a:p>
          <a:p>
            <a:pPr marL="171450" indent="-514350">
              <a:buClrTx/>
              <a:buNone/>
            </a:pPr>
            <a:endParaRPr lang="en-US" sz="2800" smtClean="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09600"/>
          </a:xfrm>
        </p:spPr>
        <p:txBody>
          <a:bodyPr/>
          <a:lstStyle/>
          <a:p>
            <a:pPr algn="l">
              <a:buFont typeface="Wingdings" pitchFamily="2" charset="2"/>
              <a:buChar char="v"/>
            </a:pPr>
            <a:r>
              <a:rPr lang="vi-VN" smtClean="0"/>
              <a:t> </a:t>
            </a:r>
            <a:r>
              <a:rPr lang="vi-VN" sz="3200" b="0" smtClean="0"/>
              <a:t>Mẫu hệ thống</a:t>
            </a:r>
            <a:r>
              <a:rPr lang="en-US" sz="3200" b="0" smtClean="0"/>
              <a:t>:</a:t>
            </a:r>
            <a:endParaRPr lang="en-US" sz="3200" b="0"/>
          </a:p>
        </p:txBody>
      </p:sp>
      <p:sp>
        <p:nvSpPr>
          <p:cNvPr id="3" name="Content Placeholder 2"/>
          <p:cNvSpPr>
            <a:spLocks noGrp="1"/>
          </p:cNvSpPr>
          <p:nvPr>
            <p:ph idx="1"/>
          </p:nvPr>
        </p:nvSpPr>
        <p:spPr>
          <a:xfrm>
            <a:off x="457200" y="1295400"/>
            <a:ext cx="8229600" cy="4572000"/>
          </a:xfrm>
        </p:spPr>
        <p:txBody>
          <a:bodyPr/>
          <a:lstStyle/>
          <a:p>
            <a:pPr marL="0" fontAlgn="auto">
              <a:spcBef>
                <a:spcPts val="0"/>
              </a:spcBef>
              <a:spcAft>
                <a:spcPts val="0"/>
              </a:spcAft>
              <a:buNone/>
              <a:defRPr/>
            </a:pPr>
            <a:r>
              <a:rPr lang="en-US" sz="2400" smtClean="0"/>
              <a:t>   </a:t>
            </a:r>
            <a:r>
              <a:rPr lang="vi-VN" sz="2400" smtClean="0"/>
              <a:t>Mẫu hệ thống là chọn một mẫu người thứ n khi đã chọn 1 số ngẫu nhiên đầu tiên.</a:t>
            </a:r>
          </a:p>
          <a:p>
            <a:pPr fontAlgn="auto">
              <a:spcAft>
                <a:spcPts val="0"/>
              </a:spcAft>
              <a:buNone/>
              <a:defRPr/>
            </a:pPr>
            <a:r>
              <a:rPr lang="en-US" sz="2400" smtClean="0"/>
              <a:t>  </a:t>
            </a:r>
            <a:r>
              <a:rPr lang="vi-VN" sz="2400" b="1" smtClean="0"/>
              <a:t>Ví dụ</a:t>
            </a:r>
            <a:r>
              <a:rPr lang="vi-VN" sz="2400" smtClean="0"/>
              <a:t>: chọn 10 sinh viên trong 100 sinh viên để đi làm tình nguyện như vậy cứ 10 người thì ta có thể chọn ra 1 người. Chọn bất kì không nhất thiết là người đầu tiên, mỗi người trong danh sách đều có cơ hội được như nhau. Chẳng hạn ta chọn người có thứ tự số 3 trong top 10 người đầu tiên thì người thứ 13 sẽ được chọn tiếp theo...23,33,43 đến khi chọn được 10 người.</a:t>
            </a:r>
          </a:p>
          <a:p>
            <a:pPr marL="514350" indent="-514350" fontAlgn="auto">
              <a:spcAft>
                <a:spcPts val="0"/>
              </a:spcAft>
              <a:buFont typeface="Wingdings" pitchFamily="2" charset="2"/>
              <a:buChar char="Ø"/>
              <a:defRPr/>
            </a:pPr>
            <a:r>
              <a:rPr lang="vi-VN" sz="2400" smtClean="0"/>
              <a:t>Lưu ý: khung mẫu không được sắp xếp theo 1 trật tự nào để tạo nên khoảng cách mang tính hệ thống</a:t>
            </a:r>
            <a:endParaRPr lang="en-US" sz="2400"/>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ox(i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371600"/>
          </a:xfrm>
        </p:spPr>
        <p:txBody>
          <a:bodyPr/>
          <a:lstStyle/>
          <a:p>
            <a:pPr algn="l">
              <a:buFont typeface="Wingdings" pitchFamily="2" charset="2"/>
              <a:buChar char="v"/>
            </a:pPr>
            <a:r>
              <a:rPr lang="en-US" sz="3200" b="0" smtClean="0"/>
              <a:t>.</a:t>
            </a:r>
            <a:r>
              <a:rPr lang="vi-VN" sz="3200" b="0" smtClean="0"/>
              <a:t>Mẫu phân tầng</a:t>
            </a:r>
            <a:r>
              <a:rPr lang="en-US" sz="3200" b="0" smtClean="0"/>
              <a:t>:</a:t>
            </a:r>
            <a:endParaRPr lang="en-US" sz="3200" b="0"/>
          </a:p>
        </p:txBody>
      </p:sp>
      <p:sp>
        <p:nvSpPr>
          <p:cNvPr id="3" name="Content Placeholder 2"/>
          <p:cNvSpPr>
            <a:spLocks noGrp="1"/>
          </p:cNvSpPr>
          <p:nvPr>
            <p:ph idx="1"/>
          </p:nvPr>
        </p:nvSpPr>
        <p:spPr/>
        <p:txBody>
          <a:bodyPr/>
          <a:lstStyle/>
          <a:p>
            <a:pPr fontAlgn="auto">
              <a:spcAft>
                <a:spcPts val="0"/>
              </a:spcAft>
              <a:buNone/>
              <a:defRPr/>
            </a:pPr>
            <a:r>
              <a:rPr lang="en-US" sz="2800" smtClean="0"/>
              <a:t>   </a:t>
            </a:r>
            <a:r>
              <a:rPr lang="vi-VN" sz="2800" smtClean="0"/>
              <a:t>Mẫ</a:t>
            </a:r>
            <a:r>
              <a:rPr lang="en-US" sz="2800" smtClean="0"/>
              <a:t>u</a:t>
            </a:r>
            <a:r>
              <a:rPr lang="vi-VN" sz="2800" smtClean="0"/>
              <a:t> phân tần</a:t>
            </a:r>
            <a:r>
              <a:rPr lang="en-US" sz="2800" smtClean="0"/>
              <a:t>g</a:t>
            </a:r>
            <a:r>
              <a:rPr lang="vi-VN" sz="2800" smtClean="0"/>
              <a:t> khi chọn mẫu cần chú ý một số đặc điểm của khung mẫu, rồi chia khung mẫu theo các tầng lớp khác nhau.</a:t>
            </a:r>
            <a:endParaRPr lang="en-US" sz="2800" smtClean="0"/>
          </a:p>
          <a:p>
            <a:pPr fontAlgn="auto">
              <a:spcAft>
                <a:spcPts val="0"/>
              </a:spcAft>
              <a:buNone/>
              <a:defRPr/>
            </a:pPr>
            <a:r>
              <a:rPr lang="en-US" sz="2800" smtClean="0"/>
              <a:t>   </a:t>
            </a:r>
            <a:r>
              <a:rPr lang="vi-VN" sz="2800" b="1" smtClean="0"/>
              <a:t>Ví dụ: </a:t>
            </a:r>
            <a:r>
              <a:rPr lang="en-US" sz="2800" smtClean="0"/>
              <a:t>T</a:t>
            </a:r>
            <a:r>
              <a:rPr lang="vi-VN" sz="2800" smtClean="0"/>
              <a:t>ổng số 4842 hộ dân ở phường 3 quận 8 TP.HCM  cần chọn vài mẫu khoảng 480 hộ nghiên cứu với tỉ lệ 10/100. Theo thống kê chúng tôi có hai nhóm phụ: xét về hộ khẩu(2713 hộ) và không có hộ khẩu(2129 hộ). Tiếp theo chúng ta cũng thống kê được số hộ có giới tính khác nhau làm chủ hộ</a:t>
            </a:r>
            <a:endParaRPr lang="en-US" sz="280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a:buNone/>
            </a:pPr>
            <a:r>
              <a:rPr lang="en-US" smtClean="0"/>
              <a:t>  </a:t>
            </a:r>
            <a:r>
              <a:rPr lang="vi-VN" smtClean="0"/>
              <a:t>Nữ làm chủ hộ</a:t>
            </a:r>
            <a:r>
              <a:rPr lang="en-US" smtClean="0"/>
              <a:t>	</a:t>
            </a:r>
            <a:r>
              <a:rPr lang="vi-VN" smtClean="0">
                <a:sym typeface="Wingdings" pitchFamily="2" charset="2"/>
              </a:rPr>
              <a:t>có hộ khẩu là 900 hộ</a:t>
            </a:r>
            <a:endParaRPr lang="en-US" smtClean="0">
              <a:sym typeface="Wingdings" pitchFamily="2" charset="2"/>
            </a:endParaRPr>
          </a:p>
          <a:p>
            <a:pPr algn="l">
              <a:buNone/>
            </a:pPr>
            <a:r>
              <a:rPr lang="en-US" smtClean="0">
                <a:sym typeface="Wingdings" pitchFamily="2" charset="2"/>
              </a:rPr>
              <a:t>			</a:t>
            </a:r>
            <a:r>
              <a:rPr lang="vi-VN" smtClean="0">
                <a:sym typeface="Wingdings" pitchFamily="2" charset="2"/>
              </a:rPr>
              <a:t>không có hộ khẩu là  720 hộ</a:t>
            </a:r>
            <a:br>
              <a:rPr lang="vi-VN" smtClean="0">
                <a:sym typeface="Wingdings" pitchFamily="2" charset="2"/>
              </a:rPr>
            </a:br>
            <a:r>
              <a:rPr lang="vi-VN" smtClean="0">
                <a:sym typeface="Wingdings" pitchFamily="2" charset="2"/>
              </a:rPr>
              <a:t>Nam làm chủ hộ</a:t>
            </a:r>
            <a:r>
              <a:rPr lang="en-US" smtClean="0">
                <a:sym typeface="Wingdings" pitchFamily="2" charset="2"/>
              </a:rPr>
              <a:t>	</a:t>
            </a:r>
            <a:r>
              <a:rPr lang="vi-VN" smtClean="0">
                <a:sym typeface="Wingdings" pitchFamily="2" charset="2"/>
              </a:rPr>
              <a:t>có hộ khẩu là 1813 hộ</a:t>
            </a:r>
            <a:br>
              <a:rPr lang="vi-VN" smtClean="0">
                <a:sym typeface="Wingdings" pitchFamily="2" charset="2"/>
              </a:rPr>
            </a:br>
            <a:r>
              <a:rPr lang="en-US" smtClean="0">
                <a:sym typeface="Wingdings" pitchFamily="2" charset="2"/>
              </a:rPr>
              <a:t>			</a:t>
            </a:r>
            <a:r>
              <a:rPr lang="vi-VN" smtClean="0">
                <a:sym typeface="Wingdings" pitchFamily="2" charset="2"/>
              </a:rPr>
              <a:t>không có hộ khẩu 1409 hộ</a:t>
            </a:r>
            <a:endParaRPr lang="en-US"/>
          </a:p>
        </p:txBody>
      </p:sp>
    </p:spTree>
  </p:cSld>
  <p:clrMapOvr>
    <a:masterClrMapping/>
  </p:clrMapOvr>
  <p:transition spd="slow">
    <p:wedg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vi-VN" sz="3200" b="0" smtClean="0"/>
              <a:t>Chia theo tỉ lệ thì:</a:t>
            </a:r>
            <a:endParaRPr lang="en-US" sz="3200" b="0"/>
          </a:p>
        </p:txBody>
      </p:sp>
      <p:sp>
        <p:nvSpPr>
          <p:cNvPr id="3" name="Content Placeholder 2"/>
          <p:cNvSpPr>
            <a:spLocks noGrp="1"/>
          </p:cNvSpPr>
          <p:nvPr>
            <p:ph idx="1"/>
          </p:nvPr>
        </p:nvSpPr>
        <p:spPr/>
        <p:txBody>
          <a:bodyPr/>
          <a:lstStyle/>
          <a:p>
            <a:pPr>
              <a:buNone/>
            </a:pPr>
            <a:r>
              <a:rPr lang="vi-VN" smtClean="0"/>
              <a:t>Nữ chủ hộ</a:t>
            </a:r>
            <a:r>
              <a:rPr lang="en-US" smtClean="0"/>
              <a:t>		</a:t>
            </a:r>
            <a:r>
              <a:rPr lang="vi-VN" smtClean="0">
                <a:sym typeface="Wingdings" pitchFamily="2" charset="2"/>
              </a:rPr>
              <a:t> có hộ khẩu 90 hộ</a:t>
            </a:r>
          </a:p>
          <a:p>
            <a:pPr>
              <a:buNone/>
            </a:pPr>
            <a:r>
              <a:rPr lang="en-US" smtClean="0">
                <a:sym typeface="Wingdings" pitchFamily="2" charset="2"/>
              </a:rPr>
              <a:t>			</a:t>
            </a:r>
            <a:r>
              <a:rPr lang="vi-VN" smtClean="0">
                <a:sym typeface="Wingdings" pitchFamily="2" charset="2"/>
              </a:rPr>
              <a:t> không có chủ hộ 72 hộ</a:t>
            </a:r>
          </a:p>
          <a:p>
            <a:pPr>
              <a:buNone/>
            </a:pPr>
            <a:r>
              <a:rPr lang="vi-VN" smtClean="0">
                <a:sym typeface="Wingdings" pitchFamily="2" charset="2"/>
              </a:rPr>
              <a:t>Nam chủ hộ</a:t>
            </a:r>
            <a:r>
              <a:rPr lang="en-US" smtClean="0">
                <a:sym typeface="Wingdings" pitchFamily="2" charset="2"/>
              </a:rPr>
              <a:t>	</a:t>
            </a:r>
            <a:r>
              <a:rPr lang="vi-VN" smtClean="0">
                <a:sym typeface="Wingdings" pitchFamily="2" charset="2"/>
              </a:rPr>
              <a:t> có hộ khẩu 181 hộ</a:t>
            </a:r>
          </a:p>
          <a:p>
            <a:pPr>
              <a:buNone/>
            </a:pPr>
            <a:r>
              <a:rPr lang="en-US" smtClean="0">
                <a:sym typeface="Wingdings" pitchFamily="2" charset="2"/>
              </a:rPr>
              <a:t>			</a:t>
            </a:r>
            <a:r>
              <a:rPr lang="vi-VN" smtClean="0">
                <a:sym typeface="Wingdings" pitchFamily="2" charset="2"/>
              </a:rPr>
              <a:t> không có hộ khậu 140</a:t>
            </a:r>
          </a:p>
          <a:p>
            <a:pPr>
              <a:buNone/>
            </a:pPr>
            <a:r>
              <a:rPr lang="vi-VN" smtClean="0">
                <a:sym typeface="Wingdings" pitchFamily="2" charset="2"/>
              </a:rPr>
              <a:t>Tổng lại thì mẫu dư sẽ là 3 đơn vị( 3 hộ) đó đơn vị mẫu dự trữ cho những trường hợp chủ hộ không có ở nhà hoặc từ chối trả lời.</a:t>
            </a:r>
          </a:p>
        </p:txBody>
      </p:sp>
    </p:spTree>
  </p:cSld>
  <p:clrMapOvr>
    <a:masterClrMapping/>
  </p:clrMapOvr>
  <p:transition spd="slow">
    <p:checke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8229600" cy="868363"/>
          </a:xfrm>
        </p:spPr>
        <p:txBody>
          <a:bodyPr/>
          <a:lstStyle/>
          <a:p>
            <a:pPr algn="l">
              <a:buFont typeface="Wingdings" pitchFamily="2" charset="2"/>
              <a:buChar char="v"/>
            </a:pPr>
            <a:r>
              <a:rPr lang="vi-VN" sz="3200" b="0" smtClean="0"/>
              <a:t> </a:t>
            </a:r>
            <a:r>
              <a:rPr lang="vi-VN" sz="3600" b="0" smtClean="0"/>
              <a:t>Mẫu cụm nhiều giai đoạn</a:t>
            </a:r>
            <a:r>
              <a:rPr lang="en-US" sz="3600" b="0" smtClean="0"/>
              <a:t>:</a:t>
            </a:r>
            <a:endParaRPr lang="en-US" sz="3600" b="0"/>
          </a:p>
        </p:txBody>
      </p:sp>
      <p:sp>
        <p:nvSpPr>
          <p:cNvPr id="3" name="Content Placeholder 2"/>
          <p:cNvSpPr>
            <a:spLocks noGrp="1"/>
          </p:cNvSpPr>
          <p:nvPr>
            <p:ph idx="1"/>
          </p:nvPr>
        </p:nvSpPr>
        <p:spPr>
          <a:xfrm>
            <a:off x="457200" y="1857364"/>
            <a:ext cx="8229600" cy="4467236"/>
          </a:xfrm>
        </p:spPr>
        <p:txBody>
          <a:bodyPr/>
          <a:lstStyle/>
          <a:p>
            <a:pPr algn="l">
              <a:buNone/>
            </a:pPr>
            <a:r>
              <a:rPr lang="en-US" smtClean="0"/>
              <a:t>M</a:t>
            </a:r>
            <a:r>
              <a:rPr lang="vi-VN" smtClean="0"/>
              <a:t>ẫu cụm nhiều giai đoạn là loại mẫu sát xuất mang tính tổng hợp</a:t>
            </a:r>
            <a:r>
              <a:rPr lang="en-US" smtClean="0"/>
              <a:t> </a:t>
            </a:r>
            <a:r>
              <a:rPr lang="vi-VN" smtClean="0"/>
              <a:t>(các kiểu chọn mẫu kể trên). Tuy nhiên mẫu cụm lại là  liên kết các nh</a:t>
            </a:r>
            <a:r>
              <a:rPr lang="en-US" smtClean="0"/>
              <a:t>óm không đồng nhất lại với nhau để tạo thành các nhóm</a:t>
            </a:r>
            <a:r>
              <a:rPr lang="en-US"/>
              <a:t>.</a:t>
            </a:r>
            <a:endParaRPr lang="en-US" smtClean="0"/>
          </a:p>
        </p:txBody>
      </p:sp>
    </p:spTree>
  </p:cSld>
  <p:clrMapOvr>
    <a:masterClrMapping/>
  </p:clrMapOvr>
  <p:transition spd="slow">
    <p:comb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8229600" cy="533400"/>
          </a:xfrm>
        </p:spPr>
        <p:txBody>
          <a:bodyPr/>
          <a:lstStyle/>
          <a:p>
            <a:pPr algn="l"/>
            <a:r>
              <a:rPr lang="en-US" smtClean="0"/>
              <a:t> </a:t>
            </a:r>
            <a:r>
              <a:rPr lang="en-US" b="0" smtClean="0"/>
              <a:t>Ví dụ:</a:t>
            </a:r>
            <a:endParaRPr lang="en-US" b="0"/>
          </a:p>
        </p:txBody>
      </p:sp>
      <p:sp>
        <p:nvSpPr>
          <p:cNvPr id="3" name="Content Placeholder 2"/>
          <p:cNvSpPr>
            <a:spLocks noGrp="1"/>
          </p:cNvSpPr>
          <p:nvPr>
            <p:ph idx="1"/>
          </p:nvPr>
        </p:nvSpPr>
        <p:spPr>
          <a:xfrm>
            <a:off x="457200" y="2133600"/>
            <a:ext cx="8229600" cy="4191000"/>
          </a:xfrm>
        </p:spPr>
        <p:txBody>
          <a:bodyPr/>
          <a:lstStyle/>
          <a:p>
            <a:pPr>
              <a:buNone/>
            </a:pPr>
            <a:r>
              <a:rPr lang="en-US" smtClean="0"/>
              <a:t>Mẫu phân tầng trong dự án là dựa theo những đặc trưng như giới tính, dân tộc, học vấn… thuộc đặc trưng cá nhân còn mẫu cụm là các tổ chức xã hội, các cơ sở sản xuất…</a:t>
            </a:r>
            <a:endParaRPr lang="en-US"/>
          </a:p>
        </p:txBody>
      </p:sp>
    </p:spTree>
  </p:cSld>
  <p:clrMapOvr>
    <a:masterClrMapping/>
  </p:clrMapOvr>
  <p:transition spd="slow">
    <p:cover dir="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buFont typeface="Arial" pitchFamily="34" charset="0"/>
              <a:buChar char="•"/>
            </a:pPr>
            <a:r>
              <a:rPr lang="en-US" sz="3600" b="0" smtClean="0"/>
              <a:t>Các bước thực hiện cụm nhiều giai đoạn:</a:t>
            </a:r>
            <a:endParaRPr lang="en-US" sz="3600" b="0"/>
          </a:p>
        </p:txBody>
      </p:sp>
      <p:sp>
        <p:nvSpPr>
          <p:cNvPr id="3" name="Content Placeholder 2"/>
          <p:cNvSpPr>
            <a:spLocks noGrp="1"/>
          </p:cNvSpPr>
          <p:nvPr>
            <p:ph idx="1"/>
          </p:nvPr>
        </p:nvSpPr>
        <p:spPr/>
        <p:txBody>
          <a:bodyPr/>
          <a:lstStyle/>
          <a:p>
            <a:pPr fontAlgn="auto">
              <a:spcAft>
                <a:spcPts val="0"/>
              </a:spcAft>
              <a:buNone/>
              <a:defRPr/>
            </a:pPr>
            <a:r>
              <a:rPr lang="en-US" sz="2800" smtClean="0"/>
              <a:t>Lập danh sách quận</a:t>
            </a:r>
            <a:r>
              <a:rPr lang="en-US" sz="2800" smtClean="0">
                <a:sym typeface="Wingdings" pitchFamily="2" charset="2"/>
              </a:rPr>
              <a:t> sử dụng phương pháp chọn ngẫu nhiên đơn giản hoặc phương pháp hệ thống  để lập danh sách chọn chủ hộ thành viên hộ để phỏng vấn</a:t>
            </a:r>
          </a:p>
          <a:p>
            <a:pPr fontAlgn="auto">
              <a:spcAft>
                <a:spcPts val="0"/>
              </a:spcAft>
              <a:buFont typeface="Wingdings" pitchFamily="2" charset="2"/>
              <a:buChar char="Ø"/>
              <a:defRPr/>
            </a:pPr>
            <a:r>
              <a:rPr lang="en-US" sz="2800" smtClean="0">
                <a:sym typeface="Wingdings" pitchFamily="2" charset="2"/>
              </a:rPr>
              <a:t> vậy chọn mẫu sát xuất đòi hỏi 1 số tiêu chuẩn nhất định. Các mẫu sát xuất phải có khung mẫu và nếu không có đủ danh sách  hay kinh phí thì không thể chọn mẫu theo kiểu sát xuất được vì phải đòi hỏi với 1 số lượng thông tin lớn</a:t>
            </a:r>
            <a:endParaRPr lang="en-US" sz="2800"/>
          </a:p>
        </p:txBody>
      </p:sp>
    </p:spTree>
  </p:cSld>
  <p:clrMapOvr>
    <a:masterClrMapping/>
  </p:clrMapOvr>
  <p:transition spd="slow">
    <p:blinds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68363"/>
          </a:xfrm>
        </p:spPr>
        <p:txBody>
          <a:bodyPr/>
          <a:lstStyle/>
          <a:p>
            <a:pPr algn="l"/>
            <a:r>
              <a:rPr lang="en-US" sz="3400" smtClean="0"/>
              <a:t>b. Các Mẫu Phi Sản Xuất</a:t>
            </a:r>
            <a:endParaRPr lang="en-US" sz="3400"/>
          </a:p>
        </p:txBody>
      </p:sp>
      <p:sp>
        <p:nvSpPr>
          <p:cNvPr id="3" name="Content Placeholder 2"/>
          <p:cNvSpPr>
            <a:spLocks noGrp="1"/>
          </p:cNvSpPr>
          <p:nvPr>
            <p:ph idx="1"/>
          </p:nvPr>
        </p:nvSpPr>
        <p:spPr/>
        <p:txBody>
          <a:bodyPr>
            <a:normAutofit/>
          </a:bodyPr>
          <a:lstStyle/>
          <a:p>
            <a:pPr fontAlgn="auto">
              <a:spcAft>
                <a:spcPts val="0"/>
              </a:spcAft>
              <a:buClrTx/>
              <a:buNone/>
              <a:defRPr/>
            </a:pPr>
            <a:r>
              <a:rPr lang="en-US" smtClean="0"/>
              <a:t>Thường được sử dụng để kiểm tra  lại các cuộc khảo sát lớn, hoặc sử dụng trong những cuộc nghiên cứu mang tính khám phá hay kiểm định giả thuyết.</a:t>
            </a:r>
          </a:p>
          <a:p>
            <a:pPr fontAlgn="auto">
              <a:spcAft>
                <a:spcPts val="0"/>
              </a:spcAft>
              <a:buClrTx/>
              <a:defRPr/>
            </a:pPr>
            <a:r>
              <a:rPr lang="en-US" smtClean="0"/>
              <a:t>Có 4 mẫu thông dụng</a:t>
            </a:r>
          </a:p>
          <a:p>
            <a:pPr fontAlgn="auto">
              <a:spcAft>
                <a:spcPts val="0"/>
              </a:spcAft>
              <a:buClrTx/>
              <a:buFont typeface="Wingdings" pitchFamily="2" charset="2"/>
              <a:buChar char="§"/>
              <a:defRPr/>
            </a:pPr>
            <a:r>
              <a:rPr lang="en-US" smtClean="0"/>
              <a:t>Mẫu thuận tiện</a:t>
            </a:r>
          </a:p>
          <a:p>
            <a:pPr fontAlgn="auto">
              <a:spcAft>
                <a:spcPts val="0"/>
              </a:spcAft>
              <a:buClrTx/>
              <a:buFont typeface="Wingdings" pitchFamily="2" charset="2"/>
              <a:buChar char="§"/>
              <a:defRPr/>
            </a:pPr>
            <a:r>
              <a:rPr lang="en-US" smtClean="0"/>
              <a:t>Mẫu phán đoán</a:t>
            </a:r>
          </a:p>
          <a:p>
            <a:pPr fontAlgn="auto">
              <a:spcAft>
                <a:spcPts val="0"/>
              </a:spcAft>
              <a:buClrTx/>
              <a:buFont typeface="Wingdings" pitchFamily="2" charset="2"/>
              <a:buChar char="§"/>
              <a:defRPr/>
            </a:pPr>
            <a:r>
              <a:rPr lang="en-US" smtClean="0"/>
              <a:t>Mẫu chỉ tiêu</a:t>
            </a:r>
          </a:p>
          <a:p>
            <a:pPr fontAlgn="auto">
              <a:spcAft>
                <a:spcPts val="0"/>
              </a:spcAft>
              <a:buClrTx/>
              <a:buFont typeface="Wingdings" pitchFamily="2" charset="2"/>
              <a:buChar char="§"/>
              <a:defRPr/>
            </a:pPr>
            <a:r>
              <a:rPr lang="en-US" smtClean="0"/>
              <a:t>Mẫu tăng nhanh</a:t>
            </a:r>
            <a:endParaRPr lang="en-US" dirty="0" smtClean="0"/>
          </a:p>
        </p:txBody>
      </p:sp>
    </p:spTree>
  </p:cSld>
  <p:clrMapOvr>
    <a:masterClrMapping/>
  </p:clrMapOvr>
  <p:transition spd="slow">
    <p:comb/>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868363"/>
          </a:xfrm>
        </p:spPr>
        <p:txBody>
          <a:bodyPr/>
          <a:lstStyle/>
          <a:p>
            <a:pPr algn="l">
              <a:buFont typeface="Wingdings" pitchFamily="2" charset="2"/>
              <a:buChar char="v"/>
            </a:pPr>
            <a:r>
              <a:rPr lang="en-US" sz="3600" b="0" smtClean="0"/>
              <a:t>Mẫu thuận tiện:</a:t>
            </a:r>
            <a:endParaRPr lang="en-US" sz="3600" b="0"/>
          </a:p>
        </p:txBody>
      </p:sp>
      <p:sp>
        <p:nvSpPr>
          <p:cNvPr id="3" name="Content Placeholder 2"/>
          <p:cNvSpPr>
            <a:spLocks noGrp="1"/>
          </p:cNvSpPr>
          <p:nvPr>
            <p:ph idx="1"/>
          </p:nvPr>
        </p:nvSpPr>
        <p:spPr>
          <a:xfrm>
            <a:off x="457200" y="1676400"/>
            <a:ext cx="8229600" cy="4648200"/>
          </a:xfrm>
        </p:spPr>
        <p:txBody>
          <a:bodyPr/>
          <a:lstStyle/>
          <a:p>
            <a:pPr>
              <a:buNone/>
            </a:pPr>
            <a:r>
              <a:rPr lang="en-US" smtClean="0"/>
              <a:t>   Là những người sẵn lòng trả lời những thông tin mà người nghiên cứu cần mà không cần tuân theo quy tắc nào.</a:t>
            </a:r>
          </a:p>
          <a:p>
            <a:pPr>
              <a:buNone/>
            </a:pPr>
            <a:r>
              <a:rPr lang="en-US" b="1" smtClean="0"/>
              <a:t> Ví dụ:</a:t>
            </a:r>
            <a:r>
              <a:rPr lang="en-US" smtClean="0"/>
              <a:t> 1 giáo sư muốn thực hiện một cuộc khảo sát và ông muốn lấy ý kiến từ một sinh viên. Lưu ý là không phải sinh viên nào cũng đáp ứng những điều giáo sư cần như những vấn đề tế nhị</a:t>
            </a:r>
          </a:p>
          <a:p>
            <a:pPr>
              <a:buNone/>
            </a:pPr>
            <a:endParaRPr lang="en-US"/>
          </a:p>
        </p:txBody>
      </p:sp>
    </p:spTree>
  </p:cSld>
  <p:clrMapOvr>
    <a:masterClrMapping/>
  </p:clrMapOvr>
  <p:transition spd="slow">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381000"/>
            <a:ext cx="8229600" cy="1295400"/>
          </a:xfrm>
        </p:spPr>
        <p:txBody>
          <a:bodyPr>
            <a:noAutofit/>
          </a:bodyPr>
          <a:lstStyle/>
          <a:p>
            <a:pPr algn="ctr"/>
            <a:r>
              <a:rPr lang="en-US" sz="4000" b="1" i="0" smtClean="0">
                <a:sym typeface="Wingdings"/>
              </a:rPr>
              <a:t>NỘI DUNG CHÍNH</a:t>
            </a:r>
            <a:br>
              <a:rPr lang="en-US" sz="4000" b="1" i="0" smtClean="0">
                <a:sym typeface="Wingdings"/>
              </a:rPr>
            </a:br>
            <a:endParaRPr lang="en-US" sz="4000" b="1" i="0"/>
          </a:p>
        </p:txBody>
      </p:sp>
      <p:sp>
        <p:nvSpPr>
          <p:cNvPr id="3" name="Content Placeholder 2"/>
          <p:cNvSpPr>
            <a:spLocks noGrp="1"/>
          </p:cNvSpPr>
          <p:nvPr>
            <p:ph idx="1"/>
          </p:nvPr>
        </p:nvSpPr>
        <p:spPr>
          <a:xfrm>
            <a:off x="457200" y="1143000"/>
            <a:ext cx="8229600" cy="5181600"/>
          </a:xfrm>
        </p:spPr>
        <p:txBody>
          <a:bodyPr/>
          <a:lstStyle/>
          <a:p>
            <a:r>
              <a:rPr lang="en-US" sz="3000" smtClean="0">
                <a:sym typeface="Wingdings"/>
              </a:rPr>
              <a:t>Một số khái niệm</a:t>
            </a:r>
          </a:p>
          <a:p>
            <a:r>
              <a:rPr lang="en-US" sz="3000" smtClean="0"/>
              <a:t>Các bước thực hiện một nghiên </a:t>
            </a:r>
            <a:r>
              <a:rPr lang="en-US" sz="3000" smtClean="0"/>
              <a:t>cứu </a:t>
            </a:r>
            <a:r>
              <a:rPr lang="en-US" sz="3000" smtClean="0"/>
              <a:t>xã hội học</a:t>
            </a:r>
            <a:endParaRPr lang="en-US" sz="3000" smtClean="0">
              <a:sym typeface="Wingdings"/>
            </a:endParaRPr>
          </a:p>
          <a:p>
            <a:r>
              <a:rPr lang="en-US" sz="3000" smtClean="0"/>
              <a:t>Mẫu, giai đoạn lấy mẫu, phương pháp chọn mẫu</a:t>
            </a:r>
            <a:endParaRPr lang="en-US" sz="3000" smtClean="0">
              <a:sym typeface="Wingdings"/>
            </a:endParaRPr>
          </a:p>
          <a:p>
            <a:r>
              <a:rPr lang="en-US" sz="3000" smtClean="0"/>
              <a:t>Bảng hỏi, các loại </a:t>
            </a:r>
            <a:r>
              <a:rPr lang="en-US" sz="3000" smtClean="0"/>
              <a:t>thang </a:t>
            </a:r>
            <a:r>
              <a:rPr lang="en-US" sz="3000" smtClean="0"/>
              <a:t>đo</a:t>
            </a:r>
          </a:p>
          <a:p>
            <a:r>
              <a:rPr lang="en-US" sz="3000" smtClean="0"/>
              <a:t>Phương pháp quan sát trong nghiên </a:t>
            </a:r>
            <a:r>
              <a:rPr lang="en-US" sz="3000" smtClean="0"/>
              <a:t>cứu </a:t>
            </a:r>
            <a:r>
              <a:rPr lang="en-US" sz="3000" smtClean="0"/>
              <a:t>xã hội học</a:t>
            </a:r>
          </a:p>
          <a:p>
            <a:r>
              <a:rPr lang="en-US" sz="3000" smtClean="0"/>
              <a:t>Phương pháp trưng cầu ý kiến (Anket)</a:t>
            </a:r>
          </a:p>
          <a:p>
            <a:r>
              <a:rPr lang="en-US" sz="3000" smtClean="0"/>
              <a:t>Phương pháp phân tích </a:t>
            </a:r>
            <a:r>
              <a:rPr lang="en-US" sz="3000" smtClean="0"/>
              <a:t>tài </a:t>
            </a:r>
            <a:r>
              <a:rPr lang="en-US" sz="3000" smtClean="0"/>
              <a:t>liệu</a:t>
            </a:r>
          </a:p>
          <a:p>
            <a:r>
              <a:rPr lang="en-US" sz="3000" smtClean="0"/>
              <a:t>Phỏng vấn, phương pháp phỏng vấn, phỏng vấn sâu và thảo luận nhóm tập trung...</a:t>
            </a:r>
            <a:endParaRPr lang="en-US" sz="3000" smtClean="0"/>
          </a:p>
          <a:p>
            <a:pPr algn="l">
              <a:buNone/>
            </a:pPr>
            <a:endParaRPr lang="en-US" sz="3000"/>
          </a:p>
        </p:txBody>
      </p:sp>
    </p:spTree>
  </p:cSld>
  <p:clrMapOvr>
    <a:masterClrMapping/>
  </p:clrMapOvr>
  <p:transition spd="slow">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868363"/>
          </a:xfrm>
        </p:spPr>
        <p:txBody>
          <a:bodyPr/>
          <a:lstStyle/>
          <a:p>
            <a:pPr algn="l">
              <a:buFont typeface="Wingdings" pitchFamily="2" charset="2"/>
              <a:buChar char="v"/>
            </a:pPr>
            <a:r>
              <a:rPr lang="en-US" sz="3600" b="0" smtClean="0"/>
              <a:t>Mẫu phán đoán:</a:t>
            </a:r>
            <a:endParaRPr lang="en-US" sz="3600" b="0"/>
          </a:p>
        </p:txBody>
      </p:sp>
      <p:sp>
        <p:nvSpPr>
          <p:cNvPr id="3" name="Content Placeholder 2"/>
          <p:cNvSpPr>
            <a:spLocks noGrp="1"/>
          </p:cNvSpPr>
          <p:nvPr>
            <p:ph idx="1"/>
          </p:nvPr>
        </p:nvSpPr>
        <p:spPr>
          <a:xfrm>
            <a:off x="457200" y="1905000"/>
            <a:ext cx="8229600" cy="4419600"/>
          </a:xfrm>
        </p:spPr>
        <p:txBody>
          <a:bodyPr/>
          <a:lstStyle/>
          <a:p>
            <a:pPr>
              <a:buNone/>
            </a:pPr>
            <a:r>
              <a:rPr lang="en-US" smtClean="0"/>
              <a:t>Nhóm nghiên cứu sẽ dự đoán về những nhóm người phù hợp với yêu cầu cung cấp thông tin cho họ</a:t>
            </a:r>
          </a:p>
          <a:p>
            <a:pPr>
              <a:buNone/>
            </a:pPr>
            <a:r>
              <a:rPr lang="en-US" b="1" smtClean="0"/>
              <a:t>Ví dụ: </a:t>
            </a:r>
            <a:r>
              <a:rPr lang="en-US" smtClean="0"/>
              <a:t>nhắc đến tệ nạn hút chích trong TP.HCM thì các nhà nghiên cứu nghĩ ngay đến Bình Thạnh</a:t>
            </a:r>
          </a:p>
        </p:txBody>
      </p:sp>
    </p:spTree>
  </p:cSld>
  <p:clrMapOvr>
    <a:masterClrMapping/>
  </p:clrMapOvr>
  <p:transition spd="slow">
    <p:randomBar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229600" cy="868363"/>
          </a:xfrm>
        </p:spPr>
        <p:txBody>
          <a:bodyPr/>
          <a:lstStyle/>
          <a:p>
            <a:pPr algn="l">
              <a:buFont typeface="Wingdings" pitchFamily="2" charset="2"/>
              <a:buChar char="v"/>
            </a:pPr>
            <a:r>
              <a:rPr lang="en-US" sz="3600" b="0" smtClean="0"/>
              <a:t>Mẫu Chỉ Tiêu:</a:t>
            </a:r>
            <a:endParaRPr lang="en-US" sz="3600" b="0"/>
          </a:p>
        </p:txBody>
      </p:sp>
      <p:sp>
        <p:nvSpPr>
          <p:cNvPr id="3" name="Content Placeholder 2"/>
          <p:cNvSpPr>
            <a:spLocks noGrp="1"/>
          </p:cNvSpPr>
          <p:nvPr>
            <p:ph idx="1"/>
          </p:nvPr>
        </p:nvSpPr>
        <p:spPr>
          <a:xfrm>
            <a:off x="457200" y="1981200"/>
            <a:ext cx="8229600" cy="4343400"/>
          </a:xfrm>
        </p:spPr>
        <p:txBody>
          <a:bodyPr/>
          <a:lstStyle/>
          <a:p>
            <a:pPr>
              <a:buNone/>
            </a:pPr>
            <a:r>
              <a:rPr lang="en-US" smtClean="0"/>
              <a:t>Đối tượng được chọn trên cơ sở những nhóm đã xác định rõ ràng nhưng không có khung mẫu</a:t>
            </a:r>
          </a:p>
          <a:p>
            <a:pPr>
              <a:buNone/>
            </a:pPr>
            <a:r>
              <a:rPr lang="en-US" b="1" smtClean="0"/>
              <a:t>Ví dụ: </a:t>
            </a:r>
            <a:r>
              <a:rPr lang="en-US" smtClean="0"/>
              <a:t>khi phỏng vấn 1 xã huyện ta không cần phải có danh sách trong khung mẫu mà chỉ cần hỏi tổ trưởng về những thông tin cần nắm.</a:t>
            </a:r>
          </a:p>
          <a:p>
            <a:pPr>
              <a:buNone/>
            </a:pPr>
            <a:endParaRPr lang="en-US"/>
          </a:p>
        </p:txBody>
      </p:sp>
    </p:spTree>
  </p:cSld>
  <p:clrMapOvr>
    <a:masterClrMapping/>
  </p:clrMapOvr>
  <p:transition spd="slow">
    <p:randomBar dir="ver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229600" cy="868363"/>
          </a:xfrm>
        </p:spPr>
        <p:txBody>
          <a:bodyPr/>
          <a:lstStyle/>
          <a:p>
            <a:pPr algn="l">
              <a:buFont typeface="Wingdings" pitchFamily="2" charset="2"/>
              <a:buChar char="v"/>
            </a:pPr>
            <a:r>
              <a:rPr lang="en-US" sz="3600" b="0" smtClean="0"/>
              <a:t>Mẫu tăng nhanh:</a:t>
            </a:r>
            <a:endParaRPr lang="en-US" sz="3600" b="0"/>
          </a:p>
        </p:txBody>
      </p:sp>
      <p:sp>
        <p:nvSpPr>
          <p:cNvPr id="3" name="Content Placeholder 2"/>
          <p:cNvSpPr>
            <a:spLocks noGrp="1"/>
          </p:cNvSpPr>
          <p:nvPr>
            <p:ph idx="1"/>
          </p:nvPr>
        </p:nvSpPr>
        <p:spPr>
          <a:xfrm>
            <a:off x="457200" y="1828800"/>
            <a:ext cx="8229600" cy="4495800"/>
          </a:xfrm>
        </p:spPr>
        <p:txBody>
          <a:bodyPr/>
          <a:lstStyle/>
          <a:p>
            <a:pPr>
              <a:buNone/>
            </a:pPr>
            <a:r>
              <a:rPr lang="en-US" smtClean="0"/>
              <a:t>   Chọn một số người có tiêu chuẩn ta muốn sau đó nhờ họ giới thiệu thêm những người tương tự. Cách dùng mẫu này rất thích hợp để phỏng vấn những vấn đề tế nhị như đồng tính, bệnh nhân hiv…</a:t>
            </a:r>
          </a:p>
        </p:txBody>
      </p:sp>
    </p:spTree>
  </p:cSld>
  <p:clrMapOvr>
    <a:masterClrMapping/>
  </p:clrMapOvr>
  <p:transition spd="slow">
    <p:pull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868363"/>
          </a:xfrm>
        </p:spPr>
        <p:txBody>
          <a:bodyPr/>
          <a:lstStyle/>
          <a:p>
            <a:r>
              <a:rPr lang="en-US" u="sng" smtClean="0"/>
              <a:t>Kết Luận</a:t>
            </a:r>
            <a:endParaRPr lang="en-US"/>
          </a:p>
        </p:txBody>
      </p:sp>
      <p:sp>
        <p:nvSpPr>
          <p:cNvPr id="3" name="Content Placeholder 2"/>
          <p:cNvSpPr>
            <a:spLocks noGrp="1"/>
          </p:cNvSpPr>
          <p:nvPr>
            <p:ph idx="1"/>
          </p:nvPr>
        </p:nvSpPr>
        <p:spPr>
          <a:xfrm>
            <a:off x="457200" y="1828800"/>
            <a:ext cx="8229600" cy="5029200"/>
          </a:xfrm>
        </p:spPr>
        <p:txBody>
          <a:bodyPr/>
          <a:lstStyle/>
          <a:p>
            <a:pPr>
              <a:lnSpc>
                <a:spcPct val="150000"/>
              </a:lnSpc>
              <a:buClrTx/>
              <a:buFont typeface="Wingdings" pitchFamily="2" charset="2"/>
              <a:buChar char="§"/>
            </a:pPr>
            <a:r>
              <a:rPr lang="en-US" smtClean="0"/>
              <a:t>Không có cách chọn nào được coi là tối ưu của mọi cuộc nghiên cứu. </a:t>
            </a:r>
          </a:p>
          <a:p>
            <a:pPr>
              <a:lnSpc>
                <a:spcPct val="150000"/>
              </a:lnSpc>
              <a:buClrTx/>
              <a:buFont typeface="Wingdings" pitchFamily="2" charset="2"/>
              <a:buChar char="§"/>
            </a:pPr>
            <a:r>
              <a:rPr lang="en-US" smtClean="0"/>
              <a:t>Mẫu tốt là khi được chọn phù hợp với mục tiêu nhiệm vụ	quy mô và tài chính của cuộc nghiên cứu.</a:t>
            </a:r>
          </a:p>
        </p:txBody>
      </p:sp>
    </p:spTree>
  </p:cSld>
  <p:clrMapOvr>
    <a:masterClrMapping/>
  </p:clrMapOvr>
  <p:transition spd="slow">
    <p:randomBar dir="ver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mtClean="0">
                <a:solidFill>
                  <a:srgbClr val="FF0000"/>
                </a:solidFill>
              </a:rPr>
              <a:t>IV.Bảng hỏi, các loại thang đo</a:t>
            </a:r>
            <a:endParaRPr lang="en-US">
              <a:solidFill>
                <a:srgbClr val="FF0000"/>
              </a:solidFill>
            </a:endParaRPr>
          </a:p>
        </p:txBody>
      </p:sp>
      <p:sp>
        <p:nvSpPr>
          <p:cNvPr id="3" name="Content Placeholder 2"/>
          <p:cNvSpPr>
            <a:spLocks noGrp="1"/>
          </p:cNvSpPr>
          <p:nvPr>
            <p:ph idx="1"/>
          </p:nvPr>
        </p:nvSpPr>
        <p:spPr>
          <a:xfrm>
            <a:off x="457200" y="990600"/>
            <a:ext cx="8229600" cy="5334000"/>
          </a:xfrm>
        </p:spPr>
        <p:txBody>
          <a:bodyPr>
            <a:normAutofit/>
          </a:bodyPr>
          <a:lstStyle/>
          <a:p>
            <a:pPr algn="just">
              <a:buClrTx/>
              <a:buNone/>
            </a:pPr>
            <a:r>
              <a:rPr lang="en-US" sz="3600" b="1" smtClean="0">
                <a:latin typeface="Times New Roman" pitchFamily="18" charset="0"/>
                <a:cs typeface="Times New Roman" pitchFamily="18" charset="0"/>
              </a:rPr>
              <a:t>1. Bảng hỏi:</a:t>
            </a:r>
          </a:p>
          <a:p>
            <a:pPr algn="just">
              <a:buClrTx/>
              <a:buNone/>
            </a:pPr>
            <a:r>
              <a:rPr lang="en-US" b="1" smtClean="0">
                <a:latin typeface="Times New Roman" pitchFamily="18" charset="0"/>
                <a:cs typeface="Times New Roman" pitchFamily="18" charset="0"/>
              </a:rPr>
              <a:t>a. Khái niệm:</a:t>
            </a:r>
          </a:p>
          <a:p>
            <a:pPr algn="just">
              <a:buClrTx/>
              <a:buFont typeface="Arial" pitchFamily="34" charset="0"/>
              <a:buChar char="•"/>
            </a:pPr>
            <a:r>
              <a:rPr lang="en-US" smtClean="0">
                <a:latin typeface="Times New Roman" pitchFamily="18" charset="0"/>
                <a:cs typeface="Times New Roman" pitchFamily="18" charset="0"/>
              </a:rPr>
              <a:t> Bảng hỏi là tổ hợp các câu hỏi đã được vạch ra nhằm khai thác và thu thập thông tin trên cơ sở các giả thiết và mục đích của cuộc điều tra </a:t>
            </a:r>
          </a:p>
          <a:p>
            <a:pPr algn="just">
              <a:buClrTx/>
              <a:buFont typeface="Arial" pitchFamily="34" charset="0"/>
              <a:buChar char="•"/>
            </a:pPr>
            <a:r>
              <a:rPr lang="en-US" smtClean="0">
                <a:latin typeface="Times New Roman" pitchFamily="18" charset="0"/>
                <a:cs typeface="Times New Roman" pitchFamily="18" charset="0"/>
              </a:rPr>
              <a:t> Thông thường lập một bảng hỏi phải đảm bảo 2 yêu cầu sau:</a:t>
            </a:r>
          </a:p>
          <a:p>
            <a:pPr algn="just">
              <a:buClrTx/>
              <a:buFontTx/>
              <a:buChar char="-"/>
            </a:pPr>
            <a:r>
              <a:rPr lang="en-US" smtClean="0">
                <a:latin typeface="Times New Roman" pitchFamily="18" charset="0"/>
                <a:cs typeface="Times New Roman" pitchFamily="18" charset="0"/>
              </a:rPr>
              <a:t>Phải đáp ứng mục tiêu của cuộc điều tra</a:t>
            </a:r>
          </a:p>
          <a:p>
            <a:pPr algn="just">
              <a:buClrTx/>
              <a:buFontTx/>
              <a:buChar char="-"/>
            </a:pPr>
            <a:r>
              <a:rPr lang="en-US" smtClean="0">
                <a:latin typeface="Times New Roman" pitchFamily="18" charset="0"/>
                <a:cs typeface="Times New Roman" pitchFamily="18" charset="0"/>
              </a:rPr>
              <a:t>Phải phù hợp với trình độ và tâm lý người được hỏi</a:t>
            </a:r>
          </a:p>
          <a:p>
            <a:pPr>
              <a:buClrTx/>
            </a:pPr>
            <a:endParaRPr lang="en-US"/>
          </a:p>
        </p:txBody>
      </p:sp>
    </p:spTree>
  </p:cSld>
  <p:clrMapOvr>
    <a:masterClrMapping/>
  </p:clrMapOvr>
  <p:transition spd="slow">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792162"/>
          </a:xfrm>
        </p:spPr>
        <p:txBody>
          <a:bodyPr>
            <a:normAutofit/>
          </a:bodyPr>
          <a:lstStyle/>
          <a:p>
            <a:pPr algn="l"/>
            <a:r>
              <a:rPr lang="en-US" sz="3200" smtClean="0"/>
              <a:t>b</a:t>
            </a:r>
            <a:r>
              <a:rPr lang="en-US" sz="3200" b="1" smtClean="0"/>
              <a:t>. Các dạng câu hỏi thường dùng:</a:t>
            </a:r>
            <a:endParaRPr lang="en-US" sz="3200" b="1"/>
          </a:p>
        </p:txBody>
      </p:sp>
      <p:sp>
        <p:nvSpPr>
          <p:cNvPr id="3" name="Content Placeholder 2"/>
          <p:cNvSpPr>
            <a:spLocks noGrp="1"/>
          </p:cNvSpPr>
          <p:nvPr>
            <p:ph idx="1"/>
          </p:nvPr>
        </p:nvSpPr>
        <p:spPr>
          <a:xfrm>
            <a:off x="533400" y="1722437"/>
            <a:ext cx="8229600" cy="5135563"/>
          </a:xfrm>
        </p:spPr>
        <p:txBody>
          <a:bodyPr>
            <a:noAutofit/>
          </a:bodyPr>
          <a:lstStyle/>
          <a:p>
            <a:pPr marL="0" algn="just">
              <a:spcBef>
                <a:spcPts val="0"/>
              </a:spcBef>
              <a:buClrTx/>
            </a:pPr>
            <a:r>
              <a:rPr lang="en-US" sz="2800" b="1" smtClean="0">
                <a:latin typeface="Times New Roman" pitchFamily="18" charset="0"/>
                <a:cs typeface="Times New Roman" pitchFamily="18" charset="0"/>
              </a:rPr>
              <a:t>Câu hỏi đóng</a:t>
            </a:r>
            <a:r>
              <a:rPr lang="en-US" sz="2800" smtClean="0">
                <a:latin typeface="Times New Roman" pitchFamily="18" charset="0"/>
                <a:cs typeface="Times New Roman" pitchFamily="18" charset="0"/>
              </a:rPr>
              <a:t>: là câu hỏi đã có sẵn các phương án trả lời. Thông thường gồm có 2 dạng:</a:t>
            </a:r>
          </a:p>
          <a:p>
            <a:pPr marL="0" algn="just">
              <a:spcBef>
                <a:spcPts val="0"/>
              </a:spcBef>
              <a:buClrTx/>
              <a:buFontTx/>
              <a:buChar char="-"/>
            </a:pPr>
            <a:r>
              <a:rPr lang="en-US" sz="2800" smtClean="0">
                <a:latin typeface="Times New Roman" pitchFamily="18" charset="0"/>
                <a:cs typeface="Times New Roman" pitchFamily="18" charset="0"/>
              </a:rPr>
              <a:t>Câu hỏi đóng đơn giản: là loại câu hỏi chỉ gồn 2 phương án trả lời: có-không </a:t>
            </a:r>
          </a:p>
          <a:p>
            <a:pPr marL="0" algn="just">
              <a:spcBef>
                <a:spcPts val="0"/>
              </a:spcBef>
              <a:buClrTx/>
              <a:buFontTx/>
              <a:buChar char="-"/>
            </a:pPr>
            <a:r>
              <a:rPr lang="en-US" sz="2800" smtClean="0">
                <a:latin typeface="Times New Roman" pitchFamily="18" charset="0"/>
                <a:cs typeface="Times New Roman" pitchFamily="18" charset="0"/>
              </a:rPr>
              <a:t>Câu hỏi đóng phức tạp: là loại câu hỏi có nhiều phương án trả lời. </a:t>
            </a:r>
          </a:p>
          <a:p>
            <a:pPr marL="0" algn="just">
              <a:spcBef>
                <a:spcPts val="0"/>
              </a:spcBef>
              <a:buClrTx/>
            </a:pPr>
            <a:r>
              <a:rPr lang="en-US" sz="2800" b="1" smtClean="0">
                <a:latin typeface="Times New Roman" pitchFamily="18" charset="0"/>
                <a:cs typeface="Times New Roman" pitchFamily="18" charset="0"/>
              </a:rPr>
              <a:t>Câu hỏi mở</a:t>
            </a:r>
            <a:r>
              <a:rPr lang="en-US" sz="2800" smtClean="0">
                <a:latin typeface="Times New Roman" pitchFamily="18" charset="0"/>
                <a:cs typeface="Times New Roman" pitchFamily="18" charset="0"/>
              </a:rPr>
              <a:t>: là loại câu hỏi chưa có phương án trả lời. Người được phỏng vấn tự mình đưa ra cách trả lời riêng của mình</a:t>
            </a:r>
            <a:r>
              <a:rPr lang="vi-VN" sz="2800" smtClean="0">
                <a:latin typeface="Times New Roman" pitchFamily="18" charset="0"/>
                <a:cs typeface="Times New Roman" pitchFamily="18" charset="0"/>
              </a:rPr>
              <a:t>.</a:t>
            </a:r>
            <a:endParaRPr lang="vi-VN" sz="2800">
              <a:latin typeface="Times New Roman" pitchFamily="18" charset="0"/>
              <a:cs typeface="Times New Roman" pitchFamily="18" charset="0"/>
            </a:endParaRPr>
          </a:p>
          <a:p>
            <a:pPr marL="0" algn="just">
              <a:lnSpc>
                <a:spcPct val="150000"/>
              </a:lnSpc>
              <a:spcBef>
                <a:spcPts val="0"/>
              </a:spcBef>
              <a:buClrTx/>
              <a:buNone/>
            </a:pPr>
            <a:endParaRPr lang="en-US" sz="2800" smtClean="0">
              <a:latin typeface="Times New Roman" pitchFamily="18" charset="0"/>
              <a:cs typeface="Times New Roman" pitchFamily="18" charset="0"/>
            </a:endParaRPr>
          </a:p>
          <a:p>
            <a:pPr marL="0" algn="just">
              <a:lnSpc>
                <a:spcPct val="150000"/>
              </a:lnSpc>
              <a:spcBef>
                <a:spcPts val="0"/>
              </a:spcBef>
              <a:buClrTx/>
              <a:buNone/>
            </a:pPr>
            <a:endParaRPr lang="en-US" sz="2800">
              <a:latin typeface="Times New Roman" pitchFamily="18" charset="0"/>
              <a:cs typeface="Times New Roman" pitchFamily="18" charset="0"/>
            </a:endParaRPr>
          </a:p>
        </p:txBody>
      </p:sp>
    </p:spTree>
  </p:cSld>
  <p:clrMapOvr>
    <a:masterClrMapping/>
  </p:clrMapOvr>
  <p:transition spd="slow">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pPr marL="0" algn="just">
              <a:lnSpc>
                <a:spcPct val="150000"/>
              </a:lnSpc>
              <a:spcBef>
                <a:spcPts val="0"/>
              </a:spcBef>
              <a:buClrTx/>
              <a:buFont typeface="Wingdings" pitchFamily="2" charset="2"/>
              <a:buChar char="v"/>
            </a:pPr>
            <a:r>
              <a:rPr lang="vi-VN" sz="2800" u="sng" smtClean="0">
                <a:latin typeface="+mj-lt"/>
              </a:rPr>
              <a:t>Ư</a:t>
            </a:r>
            <a:r>
              <a:rPr lang="en-US" sz="2800" u="sng" smtClean="0">
                <a:latin typeface="+mj-lt"/>
              </a:rPr>
              <a:t>u điểm:</a:t>
            </a:r>
          </a:p>
          <a:p>
            <a:pPr marL="0" algn="just">
              <a:lnSpc>
                <a:spcPct val="150000"/>
              </a:lnSpc>
              <a:spcBef>
                <a:spcPts val="0"/>
              </a:spcBef>
              <a:buClrTx/>
              <a:buNone/>
            </a:pPr>
            <a:r>
              <a:rPr lang="en-US" sz="2800" smtClean="0">
                <a:latin typeface="+mj-lt"/>
              </a:rPr>
              <a:t>- </a:t>
            </a:r>
            <a:r>
              <a:rPr lang="vi-VN" sz="2800" smtClean="0">
                <a:latin typeface="+mj-lt"/>
                <a:cs typeface="Calibri" pitchFamily="34" charset="0"/>
              </a:rPr>
              <a:t>Câu hỏi mở: Khai thác được hết ý kiến của người trả lời.</a:t>
            </a:r>
            <a:endParaRPr lang="en-US" sz="2800" smtClean="0">
              <a:latin typeface="+mj-lt"/>
              <a:cs typeface="Calibri" pitchFamily="34" charset="0"/>
            </a:endParaRPr>
          </a:p>
          <a:p>
            <a:pPr algn="just" fontAlgn="base">
              <a:lnSpc>
                <a:spcPct val="150000"/>
              </a:lnSpc>
              <a:spcBef>
                <a:spcPts val="0"/>
              </a:spcBef>
              <a:buClrTx/>
              <a:buNone/>
            </a:pPr>
            <a:r>
              <a:rPr lang="en-US" sz="2800" smtClean="0">
                <a:latin typeface="+mj-lt"/>
                <a:cs typeface="Calibri" pitchFamily="34" charset="0"/>
              </a:rPr>
              <a:t>- </a:t>
            </a:r>
            <a:r>
              <a:rPr lang="vi-VN" sz="2800" smtClean="0">
                <a:latin typeface="+mj-lt"/>
                <a:cs typeface="Calibri" pitchFamily="34" charset="0"/>
              </a:rPr>
              <a:t>Câu hỏi đóng: Dễ xử lý, dễ khái quát hóa vấn đề.</a:t>
            </a:r>
          </a:p>
          <a:p>
            <a:pPr marL="0" algn="just">
              <a:lnSpc>
                <a:spcPct val="150000"/>
              </a:lnSpc>
              <a:spcBef>
                <a:spcPts val="0"/>
              </a:spcBef>
              <a:buClrTx/>
              <a:buFont typeface="Wingdings" pitchFamily="2" charset="2"/>
              <a:buChar char="v"/>
            </a:pPr>
            <a:r>
              <a:rPr lang="en-US" sz="2800" u="sng" smtClean="0">
                <a:latin typeface="+mj-lt"/>
              </a:rPr>
              <a:t>Nhược điểm:</a:t>
            </a:r>
          </a:p>
          <a:p>
            <a:pPr algn="just" fontAlgn="base">
              <a:lnSpc>
                <a:spcPct val="150000"/>
              </a:lnSpc>
              <a:spcBef>
                <a:spcPts val="0"/>
              </a:spcBef>
              <a:buClrTx/>
              <a:buNone/>
            </a:pPr>
            <a:r>
              <a:rPr lang="en-US" sz="2800" smtClean="0">
                <a:latin typeface="+mj-lt"/>
              </a:rPr>
              <a:t>-</a:t>
            </a:r>
            <a:r>
              <a:rPr lang="vi-VN" sz="2800" smtClean="0">
                <a:latin typeface="+mj-lt"/>
              </a:rPr>
              <a:t> Câu hỏi mở: Khó xử lý, khó khái quát hóa vấn đề.</a:t>
            </a:r>
          </a:p>
          <a:p>
            <a:pPr marL="0" algn="just" fontAlgn="base">
              <a:lnSpc>
                <a:spcPct val="150000"/>
              </a:lnSpc>
              <a:spcBef>
                <a:spcPts val="0"/>
              </a:spcBef>
              <a:buClrTx/>
              <a:buNone/>
            </a:pPr>
            <a:r>
              <a:rPr lang="en-US" sz="2800" smtClean="0">
                <a:latin typeface="+mj-lt"/>
              </a:rPr>
              <a:t>- </a:t>
            </a:r>
            <a:r>
              <a:rPr lang="vi-VN" sz="2800" smtClean="0">
                <a:latin typeface="+mj-lt"/>
              </a:rPr>
              <a:t>Câu hỏi đóng: Ép người trả lời theo ý kiến của nhà nghiên cứu, độ khách quan không cao.</a:t>
            </a:r>
            <a:endParaRPr lang="en-US" sz="2800" smtClean="0">
              <a:latin typeface="+mj-lt"/>
            </a:endParaRPr>
          </a:p>
          <a:p>
            <a:pPr marL="0" algn="just" fontAlgn="base">
              <a:lnSpc>
                <a:spcPct val="150000"/>
              </a:lnSpc>
              <a:spcBef>
                <a:spcPts val="0"/>
              </a:spcBef>
              <a:buClrTx/>
              <a:buFontTx/>
              <a:buChar char="-"/>
            </a:pPr>
            <a:endParaRPr lang="vi-VN" sz="2800" smtClean="0">
              <a:latin typeface="+mj-lt"/>
            </a:endParaRPr>
          </a:p>
          <a:p>
            <a:pPr algn="just">
              <a:buClrTx/>
            </a:pPr>
            <a:endParaRPr lang="en-US"/>
          </a:p>
        </p:txBody>
      </p:sp>
    </p:spTree>
  </p:cSld>
  <p:clrMapOvr>
    <a:masterClrMapping/>
  </p:clrMapOvr>
  <p:transition spd="slow">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229600" cy="6553200"/>
          </a:xfrm>
        </p:spPr>
        <p:txBody>
          <a:bodyPr>
            <a:normAutofit/>
          </a:bodyPr>
          <a:lstStyle/>
          <a:p>
            <a:pPr marL="0" algn="just">
              <a:lnSpc>
                <a:spcPct val="150000"/>
              </a:lnSpc>
              <a:spcBef>
                <a:spcPts val="0"/>
              </a:spcBef>
              <a:buClrTx/>
            </a:pPr>
            <a:r>
              <a:rPr lang="en-US" sz="3400" b="1" smtClean="0">
                <a:latin typeface="Times New Roman" pitchFamily="18" charset="0"/>
                <a:cs typeface="Times New Roman" pitchFamily="18" charset="0"/>
              </a:rPr>
              <a:t>Câu hỏi kết hợp </a:t>
            </a:r>
            <a:r>
              <a:rPr lang="en-US" sz="3400" smtClean="0">
                <a:latin typeface="Times New Roman" pitchFamily="18" charset="0"/>
                <a:cs typeface="Times New Roman" pitchFamily="18" charset="0"/>
              </a:rPr>
              <a:t>(vừa đóng vừa mở): là loại câu hỏi có một số phương án trả lời cho sẵn và một phương án để ngỏ.</a:t>
            </a:r>
          </a:p>
          <a:p>
            <a:pPr marL="0" algn="just">
              <a:lnSpc>
                <a:spcPct val="150000"/>
              </a:lnSpc>
              <a:spcBef>
                <a:spcPts val="0"/>
              </a:spcBef>
              <a:buClrTx/>
            </a:pPr>
            <a:r>
              <a:rPr lang="en-US" sz="3400" b="1" smtClean="0">
                <a:latin typeface="Times New Roman" pitchFamily="18" charset="0"/>
                <a:cs typeface="Times New Roman" pitchFamily="18" charset="0"/>
              </a:rPr>
              <a:t>Câu hỏi sự kiện</a:t>
            </a:r>
            <a:r>
              <a:rPr lang="en-US" sz="3400" smtClean="0">
                <a:latin typeface="Times New Roman" pitchFamily="18" charset="0"/>
                <a:cs typeface="Times New Roman" pitchFamily="18" charset="0"/>
              </a:rPr>
              <a:t>: là những câu hỏi về thân thế, nghề nghiệp, lứa tuổi, giới tính, thành phần gia đình, địa vị xã hội.</a:t>
            </a:r>
          </a:p>
          <a:p>
            <a:pPr marL="0" algn="just">
              <a:lnSpc>
                <a:spcPct val="150000"/>
              </a:lnSpc>
              <a:spcBef>
                <a:spcPts val="0"/>
              </a:spcBef>
              <a:buClrTx/>
            </a:pPr>
            <a:endParaRPr lang="en-US">
              <a:latin typeface="Times New Roman" pitchFamily="18" charset="0"/>
              <a:cs typeface="Times New Roman" pitchFamily="18" charset="0"/>
            </a:endParaRPr>
          </a:p>
        </p:txBody>
      </p:sp>
    </p:spTree>
  </p:cSld>
  <p:clrMapOvr>
    <a:masterClrMapping/>
  </p:clrMapOvr>
  <p:transition spd="slow">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943600"/>
          </a:xfrm>
        </p:spPr>
        <p:txBody>
          <a:bodyPr>
            <a:normAutofit fontScale="92500" lnSpcReduction="10000"/>
          </a:bodyPr>
          <a:lstStyle/>
          <a:p>
            <a:pPr marL="0" algn="just">
              <a:lnSpc>
                <a:spcPct val="150000"/>
              </a:lnSpc>
              <a:spcBef>
                <a:spcPts val="0"/>
              </a:spcBef>
              <a:buClrTx/>
            </a:pPr>
            <a:r>
              <a:rPr lang="en-US" b="1" smtClean="0">
                <a:latin typeface="Times New Roman" pitchFamily="18" charset="0"/>
                <a:cs typeface="Times New Roman" pitchFamily="18" charset="0"/>
              </a:rPr>
              <a:t>Câu hỏi chức năng </a:t>
            </a:r>
            <a:r>
              <a:rPr lang="en-US" smtClean="0">
                <a:latin typeface="Times New Roman" pitchFamily="18" charset="0"/>
                <a:cs typeface="Times New Roman" pitchFamily="18" charset="0"/>
              </a:rPr>
              <a:t>thường bao gồm 3 dạng: </a:t>
            </a:r>
          </a:p>
          <a:p>
            <a:pPr marL="0" algn="just">
              <a:lnSpc>
                <a:spcPct val="150000"/>
              </a:lnSpc>
              <a:spcBef>
                <a:spcPts val="0"/>
              </a:spcBef>
              <a:buClrTx/>
              <a:buFontTx/>
              <a:buChar char="-"/>
            </a:pPr>
            <a:r>
              <a:rPr lang="en-US" smtClean="0">
                <a:latin typeface="Times New Roman" pitchFamily="18" charset="0"/>
                <a:cs typeface="Times New Roman" pitchFamily="18" charset="0"/>
              </a:rPr>
              <a:t>Kiểm tra sự am hiểu của người được hỏi đối với vấn đề do nhà nghiên cứu đặt ra.</a:t>
            </a:r>
          </a:p>
          <a:p>
            <a:pPr marL="0" algn="just">
              <a:lnSpc>
                <a:spcPct val="150000"/>
              </a:lnSpc>
              <a:spcBef>
                <a:spcPts val="0"/>
              </a:spcBef>
              <a:buClrTx/>
              <a:buFontTx/>
              <a:buChar char="-"/>
            </a:pPr>
            <a:r>
              <a:rPr lang="en-US" smtClean="0">
                <a:latin typeface="Times New Roman" pitchFamily="18" charset="0"/>
                <a:cs typeface="Times New Roman" pitchFamily="18" charset="0"/>
              </a:rPr>
              <a:t>Kiểm tra tính trung thực của câu trả lời</a:t>
            </a:r>
          </a:p>
          <a:p>
            <a:pPr marL="0" algn="just">
              <a:lnSpc>
                <a:spcPct val="150000"/>
              </a:lnSpc>
              <a:spcBef>
                <a:spcPts val="0"/>
              </a:spcBef>
              <a:buClrTx/>
              <a:buFontTx/>
              <a:buChar char="-"/>
            </a:pPr>
            <a:r>
              <a:rPr lang="en-US" smtClean="0">
                <a:latin typeface="Times New Roman" pitchFamily="18" charset="0"/>
                <a:cs typeface="Times New Roman" pitchFamily="18" charset="0"/>
              </a:rPr>
              <a:t>Chức năng tâm lý: tạo ra sự hứng thú, xóa bỏ các hàng rào tâm lý, giảm bớt sự căng thẳng, mệt mỏi cho người rả lời</a:t>
            </a:r>
          </a:p>
          <a:p>
            <a:pPr marL="0" algn="just">
              <a:lnSpc>
                <a:spcPct val="150000"/>
              </a:lnSpc>
              <a:spcBef>
                <a:spcPts val="0"/>
              </a:spcBef>
              <a:buClrTx/>
            </a:pPr>
            <a:r>
              <a:rPr lang="en-US" b="1" smtClean="0">
                <a:latin typeface="Times New Roman" pitchFamily="18" charset="0"/>
                <a:cs typeface="Times New Roman" pitchFamily="18" charset="0"/>
              </a:rPr>
              <a:t>Câu hỏi nội dung</a:t>
            </a:r>
            <a:r>
              <a:rPr lang="en-US" smtClean="0">
                <a:latin typeface="Times New Roman" pitchFamily="18" charset="0"/>
                <a:cs typeface="Times New Roman" pitchFamily="18" charset="0"/>
              </a:rPr>
              <a:t>: là câu hỏi nhằm vào những vấn đề cơ bản mà nhà nghiên cứu cần nắm được.</a:t>
            </a:r>
          </a:p>
          <a:p>
            <a:pPr algn="just">
              <a:buClrTx/>
            </a:pPr>
            <a:endParaRPr lang="en-US"/>
          </a:p>
        </p:txBody>
      </p:sp>
    </p:spTree>
  </p:cSld>
  <p:clrMapOvr>
    <a:masterClrMapping/>
  </p:clrMapOvr>
  <p:transition spd="slow">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304800"/>
          </a:xfrm>
        </p:spPr>
        <p:txBody>
          <a:bodyPr>
            <a:noAutofit/>
          </a:bodyPr>
          <a:lstStyle/>
          <a:p>
            <a:pPr algn="l"/>
            <a:r>
              <a:rPr lang="en-US" sz="3600" smtClean="0"/>
              <a:t>c</a:t>
            </a:r>
            <a:r>
              <a:rPr lang="en-US" sz="3600" b="1" smtClean="0"/>
              <a:t>. Bố cục của bảng hỏi:</a:t>
            </a:r>
            <a:endParaRPr lang="en-US" sz="3600" b="1"/>
          </a:p>
        </p:txBody>
      </p:sp>
      <p:sp>
        <p:nvSpPr>
          <p:cNvPr id="3" name="Content Placeholder 2"/>
          <p:cNvSpPr>
            <a:spLocks noGrp="1"/>
          </p:cNvSpPr>
          <p:nvPr>
            <p:ph idx="1"/>
          </p:nvPr>
        </p:nvSpPr>
        <p:spPr>
          <a:xfrm>
            <a:off x="381000" y="838200"/>
            <a:ext cx="8229600" cy="5791200"/>
          </a:xfrm>
        </p:spPr>
        <p:txBody>
          <a:bodyPr>
            <a:noAutofit/>
          </a:bodyPr>
          <a:lstStyle/>
          <a:p>
            <a:pPr marL="0" algn="just">
              <a:lnSpc>
                <a:spcPct val="150000"/>
              </a:lnSpc>
              <a:spcBef>
                <a:spcPts val="0"/>
              </a:spcBef>
              <a:buClrTx/>
            </a:pPr>
            <a:r>
              <a:rPr lang="en-US" smtClean="0">
                <a:latin typeface="Times New Roman" pitchFamily="18" charset="0"/>
                <a:cs typeface="Times New Roman" pitchFamily="18" charset="0"/>
              </a:rPr>
              <a:t>Thông thường bảng hỏi trong điều tra xã hội học gồm 3 phần:</a:t>
            </a:r>
          </a:p>
          <a:p>
            <a:pPr marL="0" algn="just">
              <a:lnSpc>
                <a:spcPct val="150000"/>
              </a:lnSpc>
              <a:spcBef>
                <a:spcPts val="0"/>
              </a:spcBef>
              <a:buClrTx/>
              <a:buFontTx/>
              <a:buChar char="-"/>
            </a:pPr>
            <a:r>
              <a:rPr lang="en-US" b="1" smtClean="0">
                <a:latin typeface="Times New Roman" pitchFamily="18" charset="0"/>
                <a:cs typeface="Times New Roman" pitchFamily="18" charset="0"/>
              </a:rPr>
              <a:t>Phần mở đầu</a:t>
            </a:r>
            <a:r>
              <a:rPr lang="en-US" smtClean="0">
                <a:latin typeface="Times New Roman" pitchFamily="18" charset="0"/>
                <a:cs typeface="Times New Roman" pitchFamily="18" charset="0"/>
              </a:rPr>
              <a:t>: bao gồm tên của bảng hỏi, tên người hay cơ quan tổ chức nghiên cứu và lời giới thiệu. Trong lời giới thiệu cần nêu được mục đích, ý nghĩa của nghiên cứu, hướng dẫn cách trả lời câu hỏi và khẳng định tính khuyết danh của cuộc điều tra.</a:t>
            </a:r>
          </a:p>
          <a:p>
            <a:pPr marL="0" algn="just">
              <a:lnSpc>
                <a:spcPct val="150000"/>
              </a:lnSpc>
              <a:spcBef>
                <a:spcPts val="0"/>
              </a:spcBef>
              <a:buClrTx/>
              <a:buFontTx/>
              <a:buChar char="-"/>
            </a:pPr>
            <a:endParaRPr lang="en-US"/>
          </a:p>
        </p:txBody>
      </p:sp>
    </p:spTree>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229600" cy="868363"/>
          </a:xfrm>
        </p:spPr>
        <p:txBody>
          <a:bodyPr/>
          <a:lstStyle/>
          <a:p>
            <a:pPr algn="l"/>
            <a:r>
              <a:rPr lang="en-US" sz="3600" smtClean="0">
                <a:solidFill>
                  <a:srgbClr val="FF0000"/>
                </a:solidFill>
              </a:rPr>
              <a:t>I. Một số khái niệm:</a:t>
            </a:r>
            <a:endParaRPr lang="en-US" sz="3600">
              <a:solidFill>
                <a:srgbClr val="FF0000"/>
              </a:solidFill>
            </a:endParaRPr>
          </a:p>
        </p:txBody>
      </p:sp>
      <p:sp>
        <p:nvSpPr>
          <p:cNvPr id="3" name="Content Placeholder 2"/>
          <p:cNvSpPr>
            <a:spLocks noGrp="1"/>
          </p:cNvSpPr>
          <p:nvPr>
            <p:ph idx="1"/>
          </p:nvPr>
        </p:nvSpPr>
        <p:spPr/>
        <p:txBody>
          <a:bodyPr/>
          <a:lstStyle/>
          <a:p>
            <a:pPr>
              <a:buNone/>
            </a:pPr>
            <a:r>
              <a:rPr lang="en-US" b="1" smtClean="0"/>
              <a:t>1.Khái niệm phương pháp:</a:t>
            </a:r>
            <a:endParaRPr lang="en-US" smtClean="0"/>
          </a:p>
          <a:p>
            <a:pPr>
              <a:buNone/>
            </a:pPr>
            <a:r>
              <a:rPr lang="en-US" smtClean="0"/>
              <a:t>-Theo mục tiêu chung nhất thì phương pháp là cách thức để đạt được mục tiêu ,là một hoạt động được sắp xếp theo một trật tự nhất định.</a:t>
            </a:r>
          </a:p>
          <a:p>
            <a:pPr>
              <a:buNone/>
            </a:pPr>
            <a:endParaRPr lang="en-US" smtClean="0"/>
          </a:p>
          <a:p>
            <a:pPr>
              <a:buNone/>
            </a:pPr>
            <a:r>
              <a:rPr lang="en-US" smtClean="0"/>
              <a:t>-Theo nghĩa triết học thì phương pháp là phương tiện để nhận thức,là cách thức tái hiện lại đối tượng nghiên cứu trong tư duy.</a:t>
            </a:r>
          </a:p>
          <a:p>
            <a:pPr>
              <a:buNone/>
            </a:pPr>
            <a:endParaRPr lang="en-US"/>
          </a:p>
        </p:txBody>
      </p:sp>
    </p:spTree>
  </p:cSld>
  <p:clrMapOvr>
    <a:masterClrMapping/>
  </p:clrMapOvr>
  <p:transition spd="slow">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a:bodyPr>
          <a:lstStyle/>
          <a:p>
            <a:pPr marL="0" algn="just">
              <a:lnSpc>
                <a:spcPct val="150000"/>
              </a:lnSpc>
              <a:spcBef>
                <a:spcPts val="0"/>
              </a:spcBef>
              <a:buClrTx/>
              <a:buFontTx/>
              <a:buChar char="-"/>
            </a:pPr>
            <a:r>
              <a:rPr lang="en-US" b="1" smtClean="0">
                <a:latin typeface="Times New Roman" pitchFamily="18" charset="0"/>
                <a:cs typeface="Times New Roman" pitchFamily="18" charset="0"/>
              </a:rPr>
              <a:t>Phần nội dung</a:t>
            </a:r>
            <a:r>
              <a:rPr lang="en-US" smtClean="0">
                <a:latin typeface="Times New Roman" pitchFamily="18" charset="0"/>
                <a:cs typeface="Times New Roman" pitchFamily="18" charset="0"/>
              </a:rPr>
              <a:t>: gồm tất cả các câu hỏi nhằm thu nhập thông tin chủ yếu của đề tài. Một bảng câu hỏi vừa phải và thông dụng ở nước ta có từ 18 đến 24 câu hỏi (ước tính phải trả lời trong thời gian từ 20 đến 50 phút).</a:t>
            </a:r>
          </a:p>
          <a:p>
            <a:pPr marL="0" algn="just">
              <a:lnSpc>
                <a:spcPct val="150000"/>
              </a:lnSpc>
              <a:spcBef>
                <a:spcPts val="0"/>
              </a:spcBef>
              <a:buClrTx/>
              <a:buFontTx/>
              <a:buChar char="-"/>
            </a:pPr>
            <a:r>
              <a:rPr lang="en-US" b="1" smtClean="0">
                <a:latin typeface="Times New Roman" pitchFamily="18" charset="0"/>
                <a:cs typeface="Times New Roman" pitchFamily="18" charset="0"/>
              </a:rPr>
              <a:t>Phần kết luận</a:t>
            </a:r>
            <a:r>
              <a:rPr lang="en-US" smtClean="0">
                <a:latin typeface="Times New Roman" pitchFamily="18" charset="0"/>
                <a:cs typeface="Times New Roman" pitchFamily="18" charset="0"/>
              </a:rPr>
              <a:t>: thường bao gồm một hay vài câu hỏi nhằm đi ra khỏi cuộc tiếp xúc.</a:t>
            </a:r>
          </a:p>
          <a:p>
            <a:pPr algn="just">
              <a:buClrTx/>
            </a:pPr>
            <a:endParaRPr lang="en-US"/>
          </a:p>
        </p:txBody>
      </p:sp>
    </p:spTree>
  </p:cSld>
  <p:clrMapOvr>
    <a:masterClrMapping/>
  </p:clrMapOvr>
  <p:transition spd="slow">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8229600" cy="579438"/>
          </a:xfrm>
        </p:spPr>
        <p:txBody>
          <a:bodyPr>
            <a:normAutofit/>
          </a:bodyPr>
          <a:lstStyle/>
          <a:p>
            <a:pPr algn="l"/>
            <a:r>
              <a:rPr lang="en-US" sz="3200" smtClean="0">
                <a:latin typeface="Times New Roman" pitchFamily="18" charset="0"/>
                <a:cs typeface="Times New Roman" pitchFamily="18" charset="0"/>
              </a:rPr>
              <a:t>d</a:t>
            </a:r>
            <a:r>
              <a:rPr lang="en-US" sz="3200" b="1" smtClean="0">
                <a:latin typeface="Times New Roman" pitchFamily="18" charset="0"/>
                <a:cs typeface="Times New Roman" pitchFamily="18" charset="0"/>
              </a:rPr>
              <a:t>. </a:t>
            </a:r>
            <a:r>
              <a:rPr lang="vi-VN" sz="3200" b="1" smtClean="0">
                <a:latin typeface="Times New Roman" pitchFamily="18" charset="0"/>
                <a:cs typeface="Times New Roman" pitchFamily="18" charset="0"/>
              </a:rPr>
              <a:t>Ư</a:t>
            </a:r>
            <a:r>
              <a:rPr lang="en-US" sz="3200" b="1" smtClean="0">
                <a:latin typeface="Times New Roman" pitchFamily="18" charset="0"/>
                <a:cs typeface="Times New Roman" pitchFamily="18" charset="0"/>
              </a:rPr>
              <a:t>u điểm và hạn chế của bảng hỏi:</a:t>
            </a:r>
            <a:endParaRPr lang="en-US" sz="3200" b="1">
              <a:latin typeface="Times New Roman" pitchFamily="18" charset="0"/>
              <a:cs typeface="Times New Roman" pitchFamily="18" charset="0"/>
            </a:endParaRPr>
          </a:p>
        </p:txBody>
      </p:sp>
      <p:sp>
        <p:nvSpPr>
          <p:cNvPr id="3" name="Content Placeholder 2"/>
          <p:cNvSpPr>
            <a:spLocks noGrp="1"/>
          </p:cNvSpPr>
          <p:nvPr>
            <p:ph idx="1"/>
          </p:nvPr>
        </p:nvSpPr>
        <p:spPr>
          <a:xfrm>
            <a:off x="457200" y="1295400"/>
            <a:ext cx="8229600" cy="5287963"/>
          </a:xfrm>
        </p:spPr>
        <p:txBody>
          <a:bodyPr>
            <a:noAutofit/>
          </a:bodyPr>
          <a:lstStyle/>
          <a:p>
            <a:pPr marL="0" algn="just" fontAlgn="base">
              <a:lnSpc>
                <a:spcPct val="150000"/>
              </a:lnSpc>
              <a:spcBef>
                <a:spcPts val="0"/>
              </a:spcBef>
              <a:buNone/>
            </a:pPr>
            <a:r>
              <a:rPr lang="vi-VN" sz="2800" smtClean="0">
                <a:latin typeface="+mj-lt"/>
              </a:rPr>
              <a:t>- </a:t>
            </a:r>
            <a:r>
              <a:rPr lang="vi-VN" sz="2800" b="1" smtClean="0">
                <a:latin typeface="+mj-lt"/>
              </a:rPr>
              <a:t>Ưu điểm:</a:t>
            </a:r>
          </a:p>
          <a:p>
            <a:pPr marL="0" algn="just" fontAlgn="base">
              <a:lnSpc>
                <a:spcPct val="150000"/>
              </a:lnSpc>
              <a:spcBef>
                <a:spcPts val="0"/>
              </a:spcBef>
              <a:buNone/>
            </a:pPr>
            <a:r>
              <a:rPr lang="vi-VN" sz="2800" smtClean="0">
                <a:latin typeface="+mj-lt"/>
              </a:rPr>
              <a:t>+ Có thể điều tra được trên diện rộng về mặt địa lý, một số</a:t>
            </a:r>
            <a:r>
              <a:rPr lang="en-US" sz="2800">
                <a:latin typeface="+mj-lt"/>
              </a:rPr>
              <a:t> </a:t>
            </a:r>
            <a:r>
              <a:rPr lang="vi-VN" sz="2800" smtClean="0">
                <a:latin typeface="+mj-lt"/>
              </a:rPr>
              <a:t>lượng lớn khách thể nghiên cứu trong thời gian ngắn.</a:t>
            </a:r>
          </a:p>
          <a:p>
            <a:pPr marL="0" algn="just" fontAlgn="base">
              <a:lnSpc>
                <a:spcPct val="150000"/>
              </a:lnSpc>
              <a:spcBef>
                <a:spcPts val="0"/>
              </a:spcBef>
              <a:buNone/>
            </a:pPr>
            <a:r>
              <a:rPr lang="vi-VN" sz="2800" smtClean="0">
                <a:latin typeface="+mj-lt"/>
              </a:rPr>
              <a:t>+ Dễ khái quát vấn đề vì phương pháp này cho phép làm theo</a:t>
            </a:r>
            <a:r>
              <a:rPr lang="en-US" sz="2800">
                <a:latin typeface="+mj-lt"/>
              </a:rPr>
              <a:t> </a:t>
            </a:r>
            <a:r>
              <a:rPr lang="vi-VN" sz="2800" smtClean="0">
                <a:latin typeface="+mj-lt"/>
              </a:rPr>
              <a:t>số đông, càng đông càng dễ khái quát.</a:t>
            </a:r>
          </a:p>
          <a:p>
            <a:pPr marL="0" algn="just" fontAlgn="base">
              <a:lnSpc>
                <a:spcPct val="150000"/>
              </a:lnSpc>
              <a:spcBef>
                <a:spcPts val="0"/>
              </a:spcBef>
              <a:buNone/>
            </a:pPr>
            <a:r>
              <a:rPr lang="vi-VN" sz="2800" smtClean="0">
                <a:latin typeface="+mj-lt"/>
              </a:rPr>
              <a:t>+ Đơn giản về thiết bị và dễ sử dụng.</a:t>
            </a:r>
          </a:p>
          <a:p>
            <a:pPr marL="0" algn="just" fontAlgn="base">
              <a:lnSpc>
                <a:spcPct val="150000"/>
              </a:lnSpc>
              <a:spcBef>
                <a:spcPts val="0"/>
              </a:spcBef>
              <a:buNone/>
            </a:pPr>
            <a:r>
              <a:rPr lang="vi-VN" sz="2800" smtClean="0">
                <a:latin typeface="+mj-lt"/>
              </a:rPr>
              <a:t>+ Mang tính chủ động cao.</a:t>
            </a:r>
            <a:endParaRPr lang="vi-VN" sz="2800">
              <a:latin typeface="+mj-lt"/>
            </a:endParaRPr>
          </a:p>
        </p:txBody>
      </p:sp>
    </p:spTree>
  </p:cSld>
  <p:clrMapOvr>
    <a:masterClrMapping/>
  </p:clrMapOvr>
  <p:transition spd="slow">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fontScale="92500"/>
          </a:bodyPr>
          <a:lstStyle/>
          <a:p>
            <a:pPr algn="just" fontAlgn="base">
              <a:buNone/>
            </a:pPr>
            <a:r>
              <a:rPr lang="vi-VN" sz="3600">
                <a:latin typeface="+mj-lt"/>
              </a:rPr>
              <a:t>- </a:t>
            </a:r>
            <a:r>
              <a:rPr lang="vi-VN" sz="3600" b="1">
                <a:latin typeface="+mj-lt"/>
              </a:rPr>
              <a:t>Hạn chế:</a:t>
            </a:r>
          </a:p>
          <a:p>
            <a:pPr marL="0" algn="just" fontAlgn="base">
              <a:lnSpc>
                <a:spcPct val="150000"/>
              </a:lnSpc>
              <a:spcBef>
                <a:spcPts val="0"/>
              </a:spcBef>
              <a:buNone/>
            </a:pPr>
            <a:r>
              <a:rPr lang="vi-VN" sz="3600">
                <a:latin typeface="+mj-lt"/>
              </a:rPr>
              <a:t>+ Phương pháp này tiếp cận nghiên cứu tâm </a:t>
            </a:r>
            <a:r>
              <a:rPr lang="vi-VN" sz="3600" smtClean="0">
                <a:latin typeface="+mj-lt"/>
              </a:rPr>
              <a:t>lý</a:t>
            </a:r>
            <a:endParaRPr lang="en-US" sz="3600" smtClean="0">
              <a:latin typeface="+mj-lt"/>
            </a:endParaRPr>
          </a:p>
          <a:p>
            <a:pPr marL="0" algn="just" fontAlgn="base">
              <a:lnSpc>
                <a:spcPct val="150000"/>
              </a:lnSpc>
              <a:spcBef>
                <a:spcPts val="0"/>
              </a:spcBef>
              <a:buNone/>
            </a:pPr>
            <a:r>
              <a:rPr lang="vi-VN" sz="3600" smtClean="0">
                <a:latin typeface="+mj-lt"/>
              </a:rPr>
              <a:t>con </a:t>
            </a:r>
            <a:r>
              <a:rPr lang="vi-VN" sz="3600">
                <a:latin typeface="+mj-lt"/>
              </a:rPr>
              <a:t>người </a:t>
            </a:r>
            <a:r>
              <a:rPr lang="vi-VN" sz="3600" smtClean="0">
                <a:latin typeface="+mj-lt"/>
              </a:rPr>
              <a:t>dưới</a:t>
            </a:r>
            <a:r>
              <a:rPr lang="en-US" sz="3600" smtClean="0">
                <a:latin typeface="+mj-lt"/>
              </a:rPr>
              <a:t> </a:t>
            </a:r>
            <a:r>
              <a:rPr lang="vi-VN" sz="3600" smtClean="0">
                <a:latin typeface="+mj-lt"/>
              </a:rPr>
              <a:t>góc </a:t>
            </a:r>
            <a:r>
              <a:rPr lang="vi-VN" sz="3600">
                <a:latin typeface="+mj-lt"/>
              </a:rPr>
              <a:t>độ nhận thức luận, tức </a:t>
            </a:r>
            <a:r>
              <a:rPr lang="vi-VN" sz="3600" smtClean="0">
                <a:latin typeface="+mj-lt"/>
              </a:rPr>
              <a:t>là</a:t>
            </a:r>
            <a:r>
              <a:rPr lang="en-US" sz="3600" smtClean="0">
                <a:latin typeface="+mj-lt"/>
              </a:rPr>
              <a:t> </a:t>
            </a:r>
            <a:r>
              <a:rPr lang="vi-VN" sz="3600" smtClean="0">
                <a:latin typeface="+mj-lt"/>
              </a:rPr>
              <a:t>thông </a:t>
            </a:r>
            <a:r>
              <a:rPr lang="vi-VN" sz="3600">
                <a:latin typeface="+mj-lt"/>
              </a:rPr>
              <a:t>qua câu </a:t>
            </a:r>
            <a:r>
              <a:rPr lang="vi-VN" sz="3600" smtClean="0">
                <a:latin typeface="+mj-lt"/>
              </a:rPr>
              <a:t>trả</a:t>
            </a:r>
            <a:r>
              <a:rPr lang="en-US" sz="3600" smtClean="0">
                <a:latin typeface="+mj-lt"/>
              </a:rPr>
              <a:t> </a:t>
            </a:r>
            <a:r>
              <a:rPr lang="vi-VN" sz="3600" smtClean="0">
                <a:latin typeface="+mj-lt"/>
              </a:rPr>
              <a:t>lời </a:t>
            </a:r>
            <a:r>
              <a:rPr lang="vi-VN" sz="3600">
                <a:latin typeface="+mj-lt"/>
              </a:rPr>
              <a:t>để suy ra </a:t>
            </a:r>
            <a:r>
              <a:rPr lang="vi-VN" sz="3600" smtClean="0">
                <a:latin typeface="+mj-lt"/>
              </a:rPr>
              <a:t>về</a:t>
            </a:r>
            <a:r>
              <a:rPr lang="en-US" sz="3600" smtClean="0">
                <a:latin typeface="+mj-lt"/>
              </a:rPr>
              <a:t> </a:t>
            </a:r>
            <a:r>
              <a:rPr lang="vi-VN" sz="3600" smtClean="0">
                <a:latin typeface="+mj-lt"/>
              </a:rPr>
              <a:t>mặt </a:t>
            </a:r>
            <a:r>
              <a:rPr lang="vi-VN" sz="3600">
                <a:latin typeface="+mj-lt"/>
              </a:rPr>
              <a:t>tâm </a:t>
            </a:r>
            <a:r>
              <a:rPr lang="vi-VN" sz="3600" smtClean="0">
                <a:latin typeface="+mj-lt"/>
              </a:rPr>
              <a:t>lý</a:t>
            </a:r>
            <a:endParaRPr lang="en-US" sz="3600">
              <a:latin typeface="+mj-lt"/>
            </a:endParaRPr>
          </a:p>
          <a:p>
            <a:pPr marL="0" algn="just" fontAlgn="base">
              <a:lnSpc>
                <a:spcPct val="150000"/>
              </a:lnSpc>
              <a:spcBef>
                <a:spcPts val="0"/>
              </a:spcBef>
              <a:buNone/>
            </a:pPr>
            <a:r>
              <a:rPr lang="en-US" sz="3600">
                <a:latin typeface="+mj-lt"/>
              </a:rPr>
              <a:t>c</a:t>
            </a:r>
            <a:r>
              <a:rPr lang="vi-VN" sz="3600" smtClean="0">
                <a:latin typeface="+mj-lt"/>
              </a:rPr>
              <a:t>ho</a:t>
            </a:r>
            <a:r>
              <a:rPr lang="en-US" sz="3600" smtClean="0">
                <a:latin typeface="+mj-lt"/>
              </a:rPr>
              <a:t> </a:t>
            </a:r>
            <a:r>
              <a:rPr lang="vi-VN" sz="3600" smtClean="0">
                <a:latin typeface="+mj-lt"/>
              </a:rPr>
              <a:t>nên </a:t>
            </a:r>
            <a:r>
              <a:rPr lang="vi-VN" sz="3600">
                <a:latin typeface="+mj-lt"/>
              </a:rPr>
              <a:t>nhiều </a:t>
            </a:r>
            <a:r>
              <a:rPr lang="vi-VN" sz="3600" smtClean="0">
                <a:latin typeface="+mj-lt"/>
              </a:rPr>
              <a:t>khi</a:t>
            </a:r>
            <a:r>
              <a:rPr lang="en-US" sz="3600" smtClean="0">
                <a:latin typeface="+mj-lt"/>
              </a:rPr>
              <a:t> </a:t>
            </a:r>
            <a:r>
              <a:rPr lang="vi-VN" sz="3600" smtClean="0">
                <a:latin typeface="+mj-lt"/>
              </a:rPr>
              <a:t>không </a:t>
            </a:r>
            <a:r>
              <a:rPr lang="vi-VN" sz="3600">
                <a:latin typeface="+mj-lt"/>
              </a:rPr>
              <a:t>đảm bảo độ </a:t>
            </a:r>
            <a:r>
              <a:rPr lang="vi-VN" sz="3600" smtClean="0">
                <a:latin typeface="+mj-lt"/>
              </a:rPr>
              <a:t>khách</a:t>
            </a:r>
            <a:endParaRPr lang="en-US" sz="3600" smtClean="0">
              <a:latin typeface="+mj-lt"/>
            </a:endParaRPr>
          </a:p>
          <a:p>
            <a:pPr marL="0" algn="just" fontAlgn="base">
              <a:lnSpc>
                <a:spcPct val="150000"/>
              </a:lnSpc>
              <a:spcBef>
                <a:spcPts val="0"/>
              </a:spcBef>
              <a:buNone/>
            </a:pPr>
            <a:r>
              <a:rPr lang="en-US" sz="3600">
                <a:latin typeface="+mj-lt"/>
              </a:rPr>
              <a:t>q</a:t>
            </a:r>
            <a:r>
              <a:rPr lang="vi-VN" sz="3600" smtClean="0">
                <a:latin typeface="+mj-lt"/>
              </a:rPr>
              <a:t>uan</a:t>
            </a:r>
            <a:r>
              <a:rPr lang="en-US" sz="3600" smtClean="0">
                <a:latin typeface="+mj-lt"/>
              </a:rPr>
              <a:t> v</a:t>
            </a:r>
            <a:r>
              <a:rPr lang="vi-VN" sz="3600" smtClean="0">
                <a:latin typeface="+mj-lt"/>
              </a:rPr>
              <a:t>à</a:t>
            </a:r>
            <a:r>
              <a:rPr lang="en-US" sz="3600" smtClean="0">
                <a:latin typeface="+mj-lt"/>
              </a:rPr>
              <a:t> </a:t>
            </a:r>
            <a:r>
              <a:rPr lang="vi-VN" sz="3600" smtClean="0">
                <a:latin typeface="+mj-lt"/>
              </a:rPr>
              <a:t>tính </a:t>
            </a:r>
            <a:r>
              <a:rPr lang="vi-VN" sz="3600">
                <a:latin typeface="+mj-lt"/>
              </a:rPr>
              <a:t>trung </a:t>
            </a:r>
            <a:r>
              <a:rPr lang="vi-VN" sz="3600" smtClean="0">
                <a:latin typeface="+mj-lt"/>
              </a:rPr>
              <a:t>thực</a:t>
            </a:r>
            <a:r>
              <a:rPr lang="en-US" sz="3600">
                <a:latin typeface="+mj-lt"/>
              </a:rPr>
              <a:t> </a:t>
            </a:r>
            <a:r>
              <a:rPr lang="vi-VN" sz="3600" smtClean="0">
                <a:latin typeface="+mj-lt"/>
              </a:rPr>
              <a:t>của </a:t>
            </a:r>
            <a:r>
              <a:rPr lang="vi-VN" sz="3600">
                <a:latin typeface="+mj-lt"/>
              </a:rPr>
              <a:t>kết quả nghiên cứu.</a:t>
            </a:r>
          </a:p>
          <a:p>
            <a:pPr marL="0" algn="just" fontAlgn="base">
              <a:lnSpc>
                <a:spcPct val="150000"/>
              </a:lnSpc>
              <a:spcBef>
                <a:spcPts val="0"/>
              </a:spcBef>
              <a:buNone/>
            </a:pPr>
            <a:r>
              <a:rPr lang="vi-VN" sz="3600">
                <a:latin typeface="+mj-lt"/>
              </a:rPr>
              <a:t>+ Tốn kém về mặt kinh phí.</a:t>
            </a:r>
          </a:p>
          <a:p>
            <a:pPr algn="just">
              <a:buNone/>
            </a:pPr>
            <a:endParaRPr lang="en-US">
              <a:latin typeface="+mj-lt"/>
            </a:endParaRPr>
          </a:p>
        </p:txBody>
      </p:sp>
    </p:spTree>
  </p:cSld>
  <p:clrMapOvr>
    <a:masterClrMapping/>
  </p:clrMapOvr>
  <p:transition spd="slow">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19200"/>
            <a:ext cx="8229600" cy="715962"/>
          </a:xfrm>
        </p:spPr>
        <p:txBody>
          <a:bodyPr>
            <a:noAutofit/>
          </a:bodyPr>
          <a:lstStyle/>
          <a:p>
            <a:pPr algn="l"/>
            <a:r>
              <a:rPr lang="en-US" sz="3400" smtClean="0">
                <a:latin typeface="Times New Roman" pitchFamily="18" charset="0"/>
                <a:cs typeface="Times New Roman" pitchFamily="18" charset="0"/>
              </a:rPr>
              <a:t>e</a:t>
            </a:r>
            <a:r>
              <a:rPr lang="en-US" sz="3400" b="1" smtClean="0">
                <a:latin typeface="Times New Roman" pitchFamily="18" charset="0"/>
                <a:cs typeface="Times New Roman" pitchFamily="18" charset="0"/>
              </a:rPr>
              <a:t>. Một số lưu ý khi xây dựng và sử dụng bảng hỏi:</a:t>
            </a:r>
            <a:endParaRPr lang="en-US" sz="3400" b="1">
              <a:latin typeface="Times New Roman" pitchFamily="18" charset="0"/>
              <a:cs typeface="Times New Roman" pitchFamily="18" charset="0"/>
            </a:endParaRPr>
          </a:p>
        </p:txBody>
      </p:sp>
      <p:sp>
        <p:nvSpPr>
          <p:cNvPr id="3" name="Content Placeholder 2"/>
          <p:cNvSpPr>
            <a:spLocks noGrp="1"/>
          </p:cNvSpPr>
          <p:nvPr>
            <p:ph idx="1"/>
          </p:nvPr>
        </p:nvSpPr>
        <p:spPr>
          <a:xfrm>
            <a:off x="304800" y="2103437"/>
            <a:ext cx="8229600" cy="4754563"/>
          </a:xfrm>
        </p:spPr>
        <p:txBody>
          <a:bodyPr>
            <a:noAutofit/>
          </a:bodyPr>
          <a:lstStyle/>
          <a:p>
            <a:pPr marL="0" algn="just" fontAlgn="base">
              <a:spcBef>
                <a:spcPts val="0"/>
              </a:spcBef>
              <a:buNone/>
            </a:pPr>
            <a:r>
              <a:rPr lang="vi-VN" sz="3000">
                <a:latin typeface="+mj-lt"/>
              </a:rPr>
              <a:t>- Các câu hỏi phải rõ ý, không được mập mờ, không gây nên nhiều cách hiểu khác nhau, cách hiểu nước đôi.</a:t>
            </a:r>
          </a:p>
          <a:p>
            <a:pPr marL="0" algn="just" fontAlgn="base">
              <a:spcBef>
                <a:spcPts val="0"/>
              </a:spcBef>
              <a:buNone/>
            </a:pPr>
            <a:r>
              <a:rPr lang="vi-VN" sz="3000">
                <a:latin typeface="+mj-lt"/>
              </a:rPr>
              <a:t>- Với câu hỏi nhị phân (thang trả lời “có” hoặc “không”) thì nhất thiết </a:t>
            </a:r>
            <a:r>
              <a:rPr lang="vi-VN" sz="3000" smtClean="0">
                <a:latin typeface="+mj-lt"/>
              </a:rPr>
              <a:t>khôngđược </a:t>
            </a:r>
            <a:r>
              <a:rPr lang="vi-VN" sz="3000">
                <a:latin typeface="+mj-lt"/>
              </a:rPr>
              <a:t>đặt dưới dạng phủ định.</a:t>
            </a:r>
          </a:p>
          <a:p>
            <a:pPr marL="0" algn="just" fontAlgn="base">
              <a:spcBef>
                <a:spcPts val="0"/>
              </a:spcBef>
              <a:buNone/>
            </a:pPr>
            <a:r>
              <a:rPr lang="vi-VN" sz="3000">
                <a:latin typeface="+mj-lt"/>
              </a:rPr>
              <a:t>- Trong các câu hỏi tuyển, các phương án trả lời không được giao nhau.</a:t>
            </a:r>
          </a:p>
          <a:p>
            <a:pPr marL="0" algn="just">
              <a:lnSpc>
                <a:spcPct val="150000"/>
              </a:lnSpc>
              <a:spcBef>
                <a:spcPts val="0"/>
              </a:spcBef>
            </a:pPr>
            <a:endParaRPr lang="en-US" sz="3000">
              <a:latin typeface="+mj-lt"/>
            </a:endParaRPr>
          </a:p>
        </p:txBody>
      </p:sp>
    </p:spTree>
  </p:cSld>
  <p:clrMapOvr>
    <a:masterClrMapping/>
  </p:clrMapOvr>
  <p:transition spd="slow">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87963"/>
          </a:xfrm>
        </p:spPr>
        <p:txBody>
          <a:bodyPr>
            <a:normAutofit/>
          </a:bodyPr>
          <a:lstStyle/>
          <a:p>
            <a:pPr marL="0" algn="just" fontAlgn="base">
              <a:spcBef>
                <a:spcPts val="0"/>
              </a:spcBef>
              <a:buClrTx/>
              <a:buFontTx/>
              <a:buChar char="-"/>
            </a:pPr>
            <a:r>
              <a:rPr lang="vi-VN" smtClean="0">
                <a:latin typeface="Times New Roman" pitchFamily="18" charset="0"/>
                <a:cs typeface="Times New Roman" pitchFamily="18" charset="0"/>
              </a:rPr>
              <a:t>Với các câu hỏi có sắp xếp thứ tự ưu tiên, không nên đưa ra nhiều có thể sẽ gây kh</a:t>
            </a:r>
            <a:r>
              <a:rPr lang="en-US" smtClean="0">
                <a:latin typeface="Times New Roman" pitchFamily="18" charset="0"/>
                <a:cs typeface="Times New Roman" pitchFamily="18" charset="0"/>
              </a:rPr>
              <a:t>ó</a:t>
            </a:r>
          </a:p>
          <a:p>
            <a:pPr algn="just" fontAlgn="base">
              <a:buNone/>
            </a:pPr>
            <a:r>
              <a:rPr lang="vi-VN" smtClean="0">
                <a:latin typeface="Times New Roman" pitchFamily="18" charset="0"/>
                <a:cs typeface="Times New Roman" pitchFamily="18" charset="0"/>
              </a:rPr>
              <a:t>khăn và người trả lời dễ có thái độ “qua quít”, trả</a:t>
            </a:r>
            <a:endParaRPr lang="en-US" smtClean="0">
              <a:latin typeface="Times New Roman" pitchFamily="18" charset="0"/>
              <a:cs typeface="Times New Roman" pitchFamily="18" charset="0"/>
            </a:endParaRPr>
          </a:p>
          <a:p>
            <a:pPr algn="just" fontAlgn="base">
              <a:buNone/>
            </a:pPr>
            <a:r>
              <a:rPr lang="vi-VN" smtClean="0">
                <a:latin typeface="Times New Roman" pitchFamily="18" charset="0"/>
                <a:cs typeface="Times New Roman" pitchFamily="18" charset="0"/>
              </a:rPr>
              <a:t>lời cho xong, kết quả khó đảm bảo chính xác.</a:t>
            </a:r>
            <a:endParaRPr lang="en-US" smtClean="0">
              <a:latin typeface="Times New Roman" pitchFamily="18" charset="0"/>
              <a:cs typeface="Times New Roman" pitchFamily="18" charset="0"/>
            </a:endParaRPr>
          </a:p>
          <a:p>
            <a:pPr algn="just" fontAlgn="base">
              <a:buNone/>
            </a:pPr>
            <a:endParaRPr lang="vi-VN" smtClean="0">
              <a:latin typeface="Times New Roman" pitchFamily="18" charset="0"/>
              <a:cs typeface="Times New Roman" pitchFamily="18" charset="0"/>
            </a:endParaRPr>
          </a:p>
          <a:p>
            <a:pPr marL="0" algn="just" fontAlgn="base">
              <a:spcBef>
                <a:spcPts val="0"/>
              </a:spcBef>
              <a:buClrTx/>
              <a:buFontTx/>
              <a:buChar char="-"/>
            </a:pPr>
            <a:r>
              <a:rPr lang="vi-VN" smtClean="0">
                <a:latin typeface="Times New Roman" pitchFamily="18" charset="0"/>
                <a:cs typeface="Times New Roman" pitchFamily="18" charset="0"/>
              </a:rPr>
              <a:t>Trong phiếu điều tra có thể sử dụng câu hỏi</a:t>
            </a:r>
            <a:r>
              <a:rPr lang="en-US" smtClean="0">
                <a:latin typeface="Times New Roman" pitchFamily="18" charset="0"/>
                <a:cs typeface="Times New Roman" pitchFamily="18" charset="0"/>
              </a:rPr>
              <a:t> </a:t>
            </a:r>
            <a:r>
              <a:rPr lang="vi-VN" smtClean="0">
                <a:latin typeface="Times New Roman" pitchFamily="18" charset="0"/>
                <a:cs typeface="Times New Roman" pitchFamily="18" charset="0"/>
              </a:rPr>
              <a:t>mở</a:t>
            </a:r>
            <a:r>
              <a:rPr lang="en-US" smtClean="0">
                <a:latin typeface="Times New Roman" pitchFamily="18" charset="0"/>
                <a:cs typeface="Times New Roman" pitchFamily="18" charset="0"/>
              </a:rPr>
              <a:t> </a:t>
            </a:r>
            <a:r>
              <a:rPr lang="vi-VN" smtClean="0">
                <a:latin typeface="Times New Roman" pitchFamily="18" charset="0"/>
                <a:cs typeface="Times New Roman" pitchFamily="18" charset="0"/>
              </a:rPr>
              <a:t>nhằm thu thập tối đa ý kiến riêng của người trả lời, giúp cho việc xử lý kết quả có chiều sâu tâm lý.</a:t>
            </a:r>
          </a:p>
          <a:p>
            <a:pPr marL="0" algn="just">
              <a:lnSpc>
                <a:spcPct val="150000"/>
              </a:lnSpc>
              <a:spcBef>
                <a:spcPts val="0"/>
              </a:spcBef>
            </a:pPr>
            <a:endParaRPr lang="en-US">
              <a:latin typeface="Times New Roman" pitchFamily="18" charset="0"/>
              <a:cs typeface="Times New Roman" pitchFamily="18" charset="0"/>
            </a:endParaRPr>
          </a:p>
        </p:txBody>
      </p:sp>
    </p:spTree>
  </p:cSld>
  <p:clrMapOvr>
    <a:masterClrMapping/>
  </p:clrMapOvr>
  <p:transition spd="slow">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096000"/>
          </a:xfrm>
        </p:spPr>
        <p:txBody>
          <a:bodyPr>
            <a:normAutofit fontScale="85000" lnSpcReduction="20000"/>
          </a:bodyPr>
          <a:lstStyle/>
          <a:p>
            <a:pPr marL="0" algn="just" fontAlgn="base">
              <a:lnSpc>
                <a:spcPct val="160000"/>
              </a:lnSpc>
              <a:spcBef>
                <a:spcPts val="0"/>
              </a:spcBef>
              <a:buNone/>
            </a:pPr>
            <a:r>
              <a:rPr lang="vi-VN" smtClean="0">
                <a:latin typeface="+mj-lt"/>
              </a:rPr>
              <a:t>- Phải lựa chọn biến đổi nội dung câu hỏi cho phù hợp với khách thể nghiên cứu, địa bàn nghiên cứu.</a:t>
            </a:r>
          </a:p>
          <a:p>
            <a:pPr marL="0" algn="just" fontAlgn="base">
              <a:lnSpc>
                <a:spcPct val="160000"/>
              </a:lnSpc>
              <a:spcBef>
                <a:spcPts val="0"/>
              </a:spcBef>
              <a:buNone/>
            </a:pPr>
            <a:r>
              <a:rPr lang="vi-VN" smtClean="0">
                <a:latin typeface="+mj-lt"/>
              </a:rPr>
              <a:t>- Hình thức phải đẹp, độ dài của phiếu vừa phải, thường khoảng 30 câu.</a:t>
            </a:r>
          </a:p>
          <a:p>
            <a:pPr marL="0" algn="just" fontAlgn="base">
              <a:lnSpc>
                <a:spcPct val="160000"/>
              </a:lnSpc>
              <a:spcBef>
                <a:spcPts val="0"/>
              </a:spcBef>
              <a:buNone/>
            </a:pPr>
            <a:r>
              <a:rPr lang="vi-VN" smtClean="0">
                <a:latin typeface="+mj-lt"/>
              </a:rPr>
              <a:t>- Đảm bảo sự cân đối giữa câu hỏi đóng và mở (thường trong một bảng hỏi có khoảng 80% câu hỏi đóng và 20% câu hỏi mở.</a:t>
            </a:r>
          </a:p>
          <a:p>
            <a:pPr marL="0" algn="just" fontAlgn="base">
              <a:lnSpc>
                <a:spcPct val="160000"/>
              </a:lnSpc>
              <a:spcBef>
                <a:spcPts val="0"/>
              </a:spcBef>
              <a:buNone/>
            </a:pPr>
            <a:r>
              <a:rPr lang="vi-VN" smtClean="0">
                <a:latin typeface="+mj-lt"/>
              </a:rPr>
              <a:t>- Trong những trường hợp cần thiết, phải giữ bí mật cho người trả lời.</a:t>
            </a:r>
          </a:p>
          <a:p>
            <a:pPr marL="0" algn="just" fontAlgn="base">
              <a:lnSpc>
                <a:spcPct val="160000"/>
              </a:lnSpc>
              <a:spcBef>
                <a:spcPts val="0"/>
              </a:spcBef>
              <a:buNone/>
            </a:pPr>
            <a:r>
              <a:rPr lang="vi-VN" smtClean="0">
                <a:latin typeface="+mj-lt"/>
              </a:rPr>
              <a:t>- Nên có hình thức thưởng, phạt vật chất cho người trả lời.</a:t>
            </a:r>
          </a:p>
          <a:p>
            <a:pPr marL="0" algn="just">
              <a:lnSpc>
                <a:spcPct val="160000"/>
              </a:lnSpc>
              <a:spcBef>
                <a:spcPts val="0"/>
              </a:spcBef>
            </a:pPr>
            <a:endParaRPr lang="en-US">
              <a:latin typeface="+mj-lt"/>
            </a:endParaRPr>
          </a:p>
        </p:txBody>
      </p:sp>
    </p:spTree>
  </p:cSld>
  <p:clrMapOvr>
    <a:masterClrMapping/>
  </p:clrMapOvr>
  <p:transition spd="slow">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38200"/>
          </a:xfrm>
        </p:spPr>
        <p:txBody>
          <a:bodyPr>
            <a:normAutofit/>
          </a:bodyPr>
          <a:lstStyle/>
          <a:p>
            <a:pPr algn="l"/>
            <a:r>
              <a:rPr lang="en-US" sz="3400" b="1" smtClean="0">
                <a:latin typeface="Times New Roman" pitchFamily="18" charset="0"/>
                <a:cs typeface="Times New Roman" pitchFamily="18" charset="0"/>
              </a:rPr>
              <a:t>2.CÁC LOẠI THANG ĐO</a:t>
            </a:r>
            <a:endParaRPr lang="en-US" sz="3400" b="1">
              <a:latin typeface="Times New Roman" pitchFamily="18" charset="0"/>
              <a:cs typeface="Times New Roman" pitchFamily="18" charset="0"/>
            </a:endParaRPr>
          </a:p>
        </p:txBody>
      </p:sp>
      <p:sp>
        <p:nvSpPr>
          <p:cNvPr id="3" name="Content Placeholder 2"/>
          <p:cNvSpPr>
            <a:spLocks noGrp="1"/>
          </p:cNvSpPr>
          <p:nvPr>
            <p:ph idx="1"/>
          </p:nvPr>
        </p:nvSpPr>
        <p:spPr>
          <a:xfrm>
            <a:off x="457200" y="838200"/>
            <a:ext cx="8229600" cy="6477000"/>
          </a:xfrm>
        </p:spPr>
        <p:txBody>
          <a:bodyPr>
            <a:normAutofit fontScale="85000" lnSpcReduction="10000"/>
          </a:bodyPr>
          <a:lstStyle/>
          <a:p>
            <a:pPr marL="0" algn="just">
              <a:lnSpc>
                <a:spcPct val="150000"/>
              </a:lnSpc>
              <a:spcBef>
                <a:spcPts val="0"/>
              </a:spcBef>
              <a:buClrTx/>
              <a:buNone/>
            </a:pPr>
            <a:r>
              <a:rPr lang="en-US" sz="3300" b="1" smtClean="0">
                <a:latin typeface="Times New Roman" pitchFamily="18" charset="0"/>
                <a:cs typeface="Times New Roman" pitchFamily="18" charset="0"/>
              </a:rPr>
              <a:t>a. Thang đo định danh</a:t>
            </a:r>
          </a:p>
          <a:p>
            <a:pPr marL="0" algn="just">
              <a:lnSpc>
                <a:spcPct val="150000"/>
              </a:lnSpc>
              <a:spcBef>
                <a:spcPts val="0"/>
              </a:spcBef>
              <a:buClrTx/>
            </a:pPr>
            <a:r>
              <a:rPr lang="en-US" smtClean="0">
                <a:latin typeface="Times New Roman" pitchFamily="18" charset="0"/>
                <a:cs typeface="Times New Roman" pitchFamily="18" charset="0"/>
              </a:rPr>
              <a:t>Đây là loại thang đo có mức độ đo lường yếu nhất.</a:t>
            </a:r>
          </a:p>
          <a:p>
            <a:pPr marL="0" algn="just">
              <a:lnSpc>
                <a:spcPct val="150000"/>
              </a:lnSpc>
              <a:spcBef>
                <a:spcPts val="0"/>
              </a:spcBef>
              <a:buClrTx/>
            </a:pPr>
            <a:r>
              <a:rPr lang="en-US" smtClean="0">
                <a:latin typeface="Times New Roman" pitchFamily="18" charset="0"/>
                <a:cs typeface="Times New Roman" pitchFamily="18" charset="0"/>
              </a:rPr>
              <a:t>Thang đo định danh là loại thang đo định tính và thường được dùng rất rộng rãi với các tiêu thức thuộc tính mà các biểu hiện của nó là một hệ thống các loại khác nhau, như: Giới tính, khu vực địa lý, nghề nghiệp, tôn giáo... Các con số trên thang đo không biểu thị quan hệ hơn kém, cao thấp, nhưng khi chuyển từ số này sang số khác thì dấu hiệu đo đã có sự thay đổi về chất. </a:t>
            </a:r>
          </a:p>
          <a:p>
            <a:pPr marL="0" algn="just">
              <a:lnSpc>
                <a:spcPct val="150000"/>
              </a:lnSpc>
              <a:spcBef>
                <a:spcPts val="0"/>
              </a:spcBef>
              <a:buClrTx/>
            </a:pPr>
            <a:endParaRPr lang="en-US">
              <a:latin typeface="Times New Roman" pitchFamily="18" charset="0"/>
              <a:cs typeface="Times New Roman" pitchFamily="18" charset="0"/>
            </a:endParaRPr>
          </a:p>
        </p:txBody>
      </p:sp>
    </p:spTree>
  </p:cSld>
  <p:clrMapOvr>
    <a:masterClrMapping/>
  </p:clrMapOvr>
  <p:transition spd="slow">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lnSpcReduction="10000"/>
          </a:bodyPr>
          <a:lstStyle/>
          <a:p>
            <a:pPr marL="0">
              <a:lnSpc>
                <a:spcPct val="150000"/>
              </a:lnSpc>
              <a:spcBef>
                <a:spcPts val="0"/>
              </a:spcBef>
              <a:buNone/>
            </a:pPr>
            <a:r>
              <a:rPr lang="en-US" smtClean="0">
                <a:latin typeface="Times New Roman" pitchFamily="18" charset="0"/>
                <a:cs typeface="Times New Roman" pitchFamily="18" charset="0"/>
              </a:rPr>
              <a:t>Như khi đo lường về tôn giáo, ta có thể xây dựng thang đo định danh sau:</a:t>
            </a:r>
          </a:p>
          <a:p>
            <a:pPr>
              <a:lnSpc>
                <a:spcPct val="150000"/>
              </a:lnSpc>
              <a:buNone/>
            </a:pPr>
            <a:r>
              <a:rPr lang="en-US" smtClean="0">
                <a:latin typeface="Times New Roman" pitchFamily="18" charset="0"/>
                <a:cs typeface="Times New Roman" pitchFamily="18" charset="0"/>
              </a:rPr>
              <a:t>1- Không theo tôn giáo nào</a:t>
            </a:r>
          </a:p>
          <a:p>
            <a:pPr>
              <a:lnSpc>
                <a:spcPct val="150000"/>
              </a:lnSpc>
              <a:buNone/>
            </a:pPr>
            <a:r>
              <a:rPr lang="en-US" smtClean="0">
                <a:latin typeface="Times New Roman" pitchFamily="18" charset="0"/>
                <a:cs typeface="Times New Roman" pitchFamily="18" charset="0"/>
              </a:rPr>
              <a:t>2- Phật giáo</a:t>
            </a:r>
          </a:p>
          <a:p>
            <a:pPr>
              <a:lnSpc>
                <a:spcPct val="150000"/>
              </a:lnSpc>
              <a:buNone/>
            </a:pPr>
            <a:r>
              <a:rPr lang="en-US" smtClean="0">
                <a:latin typeface="Times New Roman" pitchFamily="18" charset="0"/>
                <a:cs typeface="Times New Roman" pitchFamily="18" charset="0"/>
              </a:rPr>
              <a:t>3- Thiên chúa giáo</a:t>
            </a:r>
          </a:p>
          <a:p>
            <a:pPr>
              <a:lnSpc>
                <a:spcPct val="150000"/>
              </a:lnSpc>
              <a:buNone/>
            </a:pPr>
            <a:r>
              <a:rPr lang="en-US" smtClean="0">
                <a:latin typeface="Times New Roman" pitchFamily="18" charset="0"/>
                <a:cs typeface="Times New Roman" pitchFamily="18" charset="0"/>
              </a:rPr>
              <a:t>4- Tin lành</a:t>
            </a:r>
          </a:p>
          <a:p>
            <a:pPr>
              <a:lnSpc>
                <a:spcPct val="150000"/>
              </a:lnSpc>
              <a:buNone/>
            </a:pPr>
            <a:r>
              <a:rPr lang="en-US" smtClean="0">
                <a:latin typeface="Times New Roman" pitchFamily="18" charset="0"/>
                <a:cs typeface="Times New Roman" pitchFamily="18" charset="0"/>
              </a:rPr>
              <a:t>5- Hồi giáo</a:t>
            </a:r>
          </a:p>
          <a:p>
            <a:pPr>
              <a:lnSpc>
                <a:spcPct val="150000"/>
              </a:lnSpc>
              <a:buNone/>
            </a:pPr>
            <a:r>
              <a:rPr lang="en-US" smtClean="0">
                <a:latin typeface="Times New Roman" pitchFamily="18" charset="0"/>
                <a:cs typeface="Times New Roman" pitchFamily="18" charset="0"/>
              </a:rPr>
              <a:t>6- Các tôn giáo khác.</a:t>
            </a:r>
          </a:p>
          <a:p>
            <a:endParaRPr lang="en-US"/>
          </a:p>
        </p:txBody>
      </p:sp>
    </p:spTree>
  </p:cSld>
  <p:clrMapOvr>
    <a:masterClrMapping/>
  </p:clrMapOvr>
  <p:transition spd="slow">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639762"/>
          </a:xfrm>
        </p:spPr>
        <p:txBody>
          <a:bodyPr>
            <a:noAutofit/>
          </a:bodyPr>
          <a:lstStyle/>
          <a:p>
            <a:pPr algn="l"/>
            <a:r>
              <a:rPr lang="en-US" sz="3200" smtClean="0">
                <a:latin typeface="Times New Roman" pitchFamily="18" charset="0"/>
                <a:cs typeface="Times New Roman" pitchFamily="18" charset="0"/>
              </a:rPr>
              <a:t>b</a:t>
            </a:r>
            <a:r>
              <a:rPr lang="en-US" sz="3200" b="1" smtClean="0">
                <a:latin typeface="Times New Roman" pitchFamily="18" charset="0"/>
                <a:cs typeface="Times New Roman" pitchFamily="18" charset="0"/>
              </a:rPr>
              <a:t>. Thang đo thứ bậc</a:t>
            </a:r>
            <a:br>
              <a:rPr lang="en-US" sz="3200" b="1" smtClean="0">
                <a:latin typeface="Times New Roman" pitchFamily="18" charset="0"/>
                <a:cs typeface="Times New Roman" pitchFamily="18" charset="0"/>
              </a:rPr>
            </a:br>
            <a:endParaRPr lang="en-US" sz="3200" b="1">
              <a:latin typeface="Times New Roman" pitchFamily="18" charset="0"/>
              <a:cs typeface="Times New Roman" pitchFamily="18" charset="0"/>
            </a:endParaRPr>
          </a:p>
        </p:txBody>
      </p:sp>
      <p:sp>
        <p:nvSpPr>
          <p:cNvPr id="3" name="Content Placeholder 2"/>
          <p:cNvSpPr>
            <a:spLocks noGrp="1"/>
          </p:cNvSpPr>
          <p:nvPr>
            <p:ph idx="1"/>
          </p:nvPr>
        </p:nvSpPr>
        <p:spPr>
          <a:xfrm>
            <a:off x="457200" y="838200"/>
            <a:ext cx="8229600" cy="5287963"/>
          </a:xfrm>
        </p:spPr>
        <p:txBody>
          <a:bodyPr>
            <a:normAutofit fontScale="92500" lnSpcReduction="10000"/>
          </a:bodyPr>
          <a:lstStyle/>
          <a:p>
            <a:pPr marL="0" algn="just">
              <a:lnSpc>
                <a:spcPct val="150000"/>
              </a:lnSpc>
              <a:spcBef>
                <a:spcPts val="0"/>
              </a:spcBef>
              <a:buClrTx/>
            </a:pPr>
            <a:r>
              <a:rPr lang="en-US" smtClean="0">
                <a:latin typeface="Times New Roman" pitchFamily="18" charset="0"/>
                <a:cs typeface="Times New Roman" pitchFamily="18" charset="0"/>
              </a:rPr>
              <a:t>   Đây là thang đo định danh nhưng giữa các biểu hiện của tiêu thức có quan hệ hơn kém, cao thấp.</a:t>
            </a:r>
          </a:p>
          <a:p>
            <a:pPr marL="0" algn="just">
              <a:lnSpc>
                <a:spcPct val="150000"/>
              </a:lnSpc>
              <a:spcBef>
                <a:spcPts val="0"/>
              </a:spcBef>
              <a:buClrTx/>
            </a:pPr>
            <a:r>
              <a:rPr lang="en-US" smtClean="0">
                <a:latin typeface="Times New Roman" pitchFamily="18" charset="0"/>
                <a:cs typeface="Times New Roman" pitchFamily="18" charset="0"/>
              </a:rPr>
              <a:t>   Loại thang đo này cũng được dùng rất nhiều trong các nghiên cứu xã hội, để đo các tiêu thức mà các biểu hiện có quan hệ thứ tự như đo thái độ, quan điểm của con người đối với một hiện tượng xã hội nào đó hoặc thứ tự chất lượng sản phẩm, huân chương, bậc thợ ...</a:t>
            </a:r>
            <a:endParaRPr lang="en-US">
              <a:latin typeface="Times New Roman" pitchFamily="18" charset="0"/>
              <a:cs typeface="Times New Roman" pitchFamily="18" charset="0"/>
            </a:endParaRPr>
          </a:p>
        </p:txBody>
      </p:sp>
    </p:spTree>
  </p:cSld>
  <p:clrMapOvr>
    <a:masterClrMapping/>
  </p:clrMapOvr>
  <p:transition spd="slow">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1"/>
            <a:ext cx="8229600" cy="4114800"/>
          </a:xfrm>
        </p:spPr>
        <p:txBody>
          <a:bodyPr>
            <a:normAutofit/>
          </a:bodyPr>
          <a:lstStyle/>
          <a:p>
            <a:pPr marL="0" algn="just">
              <a:lnSpc>
                <a:spcPct val="150000"/>
              </a:lnSpc>
              <a:spcBef>
                <a:spcPts val="0"/>
              </a:spcBef>
              <a:buNone/>
            </a:pPr>
            <a:r>
              <a:rPr lang="en-US" sz="2800" smtClean="0">
                <a:latin typeface="Times New Roman" pitchFamily="18" charset="0"/>
                <a:cs typeface="Times New Roman" pitchFamily="18" charset="0"/>
              </a:rPr>
              <a:t>   Thang đo thứ bậc được dùng nhiều trong điều tra xã hội. Những câu hỏi về mức độ hài lòng, khó khăn, sự đồng tình, phản đối, các câu hỏi cần xếp theo thứ tự ưu tiên… đều sử dụng thang đo thứ bậc</a:t>
            </a:r>
          </a:p>
          <a:p>
            <a:pPr algn="just">
              <a:buNone/>
            </a:pPr>
            <a:endParaRPr lang="en-US" sz="3600"/>
          </a:p>
        </p:txBody>
      </p:sp>
    </p:spTree>
  </p:cSld>
  <p:clrMapOvr>
    <a:masterClrMapping/>
  </p:clrMapOvr>
  <p:transition spd="slow">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638800"/>
          </a:xfrm>
        </p:spPr>
        <p:txBody>
          <a:bodyPr/>
          <a:lstStyle/>
          <a:p>
            <a:pPr>
              <a:buNone/>
            </a:pPr>
            <a:r>
              <a:rPr lang="en-US" smtClean="0"/>
              <a:t>Một số phương pháp và quy tắc chung của tư duy khoa học :</a:t>
            </a:r>
          </a:p>
          <a:p>
            <a:pPr>
              <a:buNone/>
            </a:pPr>
            <a:r>
              <a:rPr lang="en-US" smtClean="0"/>
              <a:t>-Phương pháp quy nạp và diễn dịch</a:t>
            </a:r>
          </a:p>
          <a:p>
            <a:pPr>
              <a:buNone/>
            </a:pPr>
            <a:r>
              <a:rPr lang="en-US" smtClean="0"/>
              <a:t>-Phương pháp phân tích và tổng hợp</a:t>
            </a:r>
          </a:p>
          <a:p>
            <a:pPr>
              <a:buNone/>
            </a:pPr>
            <a:r>
              <a:rPr lang="en-US" smtClean="0"/>
              <a:t>-Phương pháp thực nghiệm</a:t>
            </a:r>
          </a:p>
          <a:p>
            <a:pPr>
              <a:buNone/>
            </a:pPr>
            <a:r>
              <a:rPr lang="en-US" smtClean="0"/>
              <a:t>-Phương pháp so sánh</a:t>
            </a:r>
          </a:p>
          <a:p>
            <a:pPr>
              <a:buNone/>
            </a:pPr>
            <a:r>
              <a:rPr lang="en-US" smtClean="0"/>
              <a:t>-Phương pháp phân tích hệ thống –cấu trúc</a:t>
            </a:r>
          </a:p>
          <a:p>
            <a:pPr>
              <a:buNone/>
            </a:pPr>
            <a:r>
              <a:rPr lang="en-US" smtClean="0"/>
              <a:t>-Phương pháp lịch sử lô gic</a:t>
            </a:r>
          </a:p>
          <a:p>
            <a:pPr>
              <a:buNone/>
            </a:pPr>
            <a:r>
              <a:rPr lang="en-US" smtClean="0"/>
              <a:t>-Phương pháp đi từ trừu tượng đến cụ thể</a:t>
            </a:r>
            <a:endParaRPr lang="en-US"/>
          </a:p>
        </p:txBody>
      </p:sp>
    </p:spTree>
  </p:cSld>
  <p:clrMapOvr>
    <a:masterClrMapping/>
  </p:clrMapOvr>
  <p:transition spd="slow">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457200"/>
          </a:xfrm>
        </p:spPr>
        <p:txBody>
          <a:bodyPr>
            <a:noAutofit/>
          </a:bodyPr>
          <a:lstStyle/>
          <a:p>
            <a:pPr algn="l"/>
            <a:r>
              <a:rPr lang="en-US" sz="3200" smtClean="0">
                <a:latin typeface="Times New Roman" pitchFamily="18" charset="0"/>
                <a:cs typeface="Times New Roman" pitchFamily="18" charset="0"/>
              </a:rPr>
              <a:t>c</a:t>
            </a:r>
            <a:r>
              <a:rPr lang="en-US" sz="3200" b="1" smtClean="0">
                <a:latin typeface="Times New Roman" pitchFamily="18" charset="0"/>
                <a:cs typeface="Times New Roman" pitchFamily="18" charset="0"/>
              </a:rPr>
              <a:t>. Thang đo khoảng</a:t>
            </a:r>
            <a:br>
              <a:rPr lang="en-US" sz="3200" b="1" smtClean="0">
                <a:latin typeface="Times New Roman" pitchFamily="18" charset="0"/>
                <a:cs typeface="Times New Roman" pitchFamily="18" charset="0"/>
              </a:rPr>
            </a:br>
            <a:endParaRPr lang="en-US" sz="3200" b="1">
              <a:latin typeface="Times New Roman" pitchFamily="18" charset="0"/>
              <a:cs typeface="Times New Roman" pitchFamily="18" charset="0"/>
            </a:endParaRPr>
          </a:p>
        </p:txBody>
      </p:sp>
      <p:sp>
        <p:nvSpPr>
          <p:cNvPr id="3" name="Content Placeholder 2"/>
          <p:cNvSpPr>
            <a:spLocks noGrp="1"/>
          </p:cNvSpPr>
          <p:nvPr>
            <p:ph idx="1"/>
          </p:nvPr>
        </p:nvSpPr>
        <p:spPr>
          <a:xfrm>
            <a:off x="457200" y="990600"/>
            <a:ext cx="8229600" cy="5135563"/>
          </a:xfrm>
        </p:spPr>
        <p:txBody>
          <a:bodyPr>
            <a:normAutofit fontScale="85000" lnSpcReduction="10000"/>
          </a:bodyPr>
          <a:lstStyle/>
          <a:p>
            <a:pPr marL="0" algn="just">
              <a:lnSpc>
                <a:spcPct val="150000"/>
              </a:lnSpc>
              <a:spcBef>
                <a:spcPts val="0"/>
              </a:spcBef>
              <a:buClrTx/>
            </a:pPr>
            <a:r>
              <a:rPr lang="en-US" smtClean="0">
                <a:latin typeface="Times New Roman" pitchFamily="18" charset="0"/>
                <a:cs typeface="Times New Roman" pitchFamily="18" charset="0"/>
              </a:rPr>
              <a:t>Là thang đo thứ bậc có các khoảng cách đều nhau nhưng không có điểm gốc là 0.</a:t>
            </a:r>
          </a:p>
          <a:p>
            <a:pPr marL="0" algn="just">
              <a:lnSpc>
                <a:spcPct val="150000"/>
              </a:lnSpc>
              <a:spcBef>
                <a:spcPts val="0"/>
              </a:spcBef>
              <a:buClrTx/>
            </a:pPr>
            <a:r>
              <a:rPr lang="en-US" smtClean="0">
                <a:latin typeface="Times New Roman" pitchFamily="18" charset="0"/>
                <a:cs typeface="Times New Roman" pitchFamily="18" charset="0"/>
              </a:rPr>
              <a:t>Đặc điểm cơ bản của thang đo khoảng là chưa có giá trị “0 tuyệt đối”, mà đó chỉ là số 0 quy ước.</a:t>
            </a:r>
          </a:p>
          <a:p>
            <a:pPr marL="0" algn="just">
              <a:lnSpc>
                <a:spcPct val="150000"/>
              </a:lnSpc>
              <a:spcBef>
                <a:spcPts val="0"/>
              </a:spcBef>
              <a:buClrTx/>
            </a:pPr>
            <a:r>
              <a:rPr lang="en-US" smtClean="0">
                <a:latin typeface="Times New Roman" pitchFamily="18" charset="0"/>
                <a:cs typeface="Times New Roman" pitchFamily="18" charset="0"/>
              </a:rPr>
              <a:t>Trong thực tế nghiên cứu xã hội, nhiều thang đo thứ bậc được dùng như thang đo khoảng, tức là đã có những cải tiến thang đo thứ bậc theo hướng thang đo khoảng nhằm định lượng sự hơn, kém theo một dấu hiệu nào đó.</a:t>
            </a:r>
            <a:endParaRPr lang="en-US">
              <a:latin typeface="Times New Roman" pitchFamily="18" charset="0"/>
              <a:cs typeface="Times New Roman" pitchFamily="18" charset="0"/>
            </a:endParaRPr>
          </a:p>
        </p:txBody>
      </p:sp>
    </p:spTree>
  </p:cSld>
  <p:clrMapOvr>
    <a:masterClrMapping/>
  </p:clrMapOvr>
  <p:transition spd="slow">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229600" cy="503238"/>
          </a:xfrm>
        </p:spPr>
        <p:txBody>
          <a:bodyPr>
            <a:noAutofit/>
          </a:bodyPr>
          <a:lstStyle/>
          <a:p>
            <a:pPr algn="l"/>
            <a:r>
              <a:rPr lang="en-US" sz="3200" smtClean="0">
                <a:latin typeface="Times New Roman" pitchFamily="18" charset="0"/>
                <a:cs typeface="Times New Roman" pitchFamily="18" charset="0"/>
              </a:rPr>
              <a:t>d</a:t>
            </a:r>
            <a:r>
              <a:rPr lang="en-US" sz="3200" b="1" smtClean="0">
                <a:latin typeface="Times New Roman" pitchFamily="18" charset="0"/>
                <a:cs typeface="Times New Roman" pitchFamily="18" charset="0"/>
              </a:rPr>
              <a:t>. Thang đo tỷ lệ</a:t>
            </a:r>
            <a:br>
              <a:rPr lang="en-US" sz="3200" b="1" smtClean="0">
                <a:latin typeface="Times New Roman" pitchFamily="18" charset="0"/>
                <a:cs typeface="Times New Roman" pitchFamily="18" charset="0"/>
              </a:rPr>
            </a:br>
            <a:endParaRPr lang="en-US" sz="3200" b="1">
              <a:latin typeface="Times New Roman" pitchFamily="18" charset="0"/>
              <a:cs typeface="Times New Roman" pitchFamily="18" charset="0"/>
            </a:endParaRPr>
          </a:p>
        </p:txBody>
      </p:sp>
      <p:sp>
        <p:nvSpPr>
          <p:cNvPr id="3" name="Content Placeholder 2"/>
          <p:cNvSpPr>
            <a:spLocks noGrp="1"/>
          </p:cNvSpPr>
          <p:nvPr>
            <p:ph idx="1"/>
          </p:nvPr>
        </p:nvSpPr>
        <p:spPr>
          <a:xfrm>
            <a:off x="457200" y="990600"/>
            <a:ext cx="8229600" cy="5135563"/>
          </a:xfrm>
        </p:spPr>
        <p:txBody>
          <a:bodyPr/>
          <a:lstStyle/>
          <a:p>
            <a:pPr marL="0" algn="just">
              <a:lnSpc>
                <a:spcPct val="150000"/>
              </a:lnSpc>
              <a:spcBef>
                <a:spcPts val="0"/>
              </a:spcBef>
              <a:buClrTx/>
            </a:pPr>
            <a:r>
              <a:rPr lang="en-US" smtClean="0">
                <a:latin typeface="Times New Roman" pitchFamily="18" charset="0"/>
                <a:cs typeface="Times New Roman" pitchFamily="18" charset="0"/>
              </a:rPr>
              <a:t>Là thang đo khoảng với một điểm 0 tuyệt đối (điểm gốc) trên thang đo. Nhờ điểm gốc và một tiêu chuẩn đo cụ thể, ta có thể sử dụng được mọi công cụ toán - thống kê để phân tích dữ liệu, so sánh được tỷ lệ giữa các trị số đo.</a:t>
            </a:r>
            <a:endParaRPr lang="en-US">
              <a:latin typeface="Times New Roman" pitchFamily="18" charset="0"/>
              <a:cs typeface="Times New Roman" pitchFamily="18" charset="0"/>
            </a:endParaRPr>
          </a:p>
        </p:txBody>
      </p:sp>
    </p:spTree>
  </p:cSld>
  <p:clrMapOvr>
    <a:masterClrMapping/>
  </p:clrMapOvr>
  <p:transition spd="slow">
    <p:rand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609600"/>
          </a:xfrm>
        </p:spPr>
        <p:txBody>
          <a:bodyPr/>
          <a:lstStyle/>
          <a:p>
            <a:pPr algn="l"/>
            <a:r>
              <a:rPr lang="en-US" sz="3600" smtClean="0">
                <a:solidFill>
                  <a:srgbClr val="FF0000"/>
                </a:solidFill>
              </a:rPr>
              <a:t>V. Phương pháp quan sát trong nghiên cứu xã hội học</a:t>
            </a:r>
            <a:br>
              <a:rPr lang="en-US" sz="3600" smtClean="0">
                <a:solidFill>
                  <a:srgbClr val="FF0000"/>
                </a:solidFill>
              </a:rPr>
            </a:br>
            <a:endParaRPr lang="en-US" sz="3600">
              <a:solidFill>
                <a:srgbClr val="FF0000"/>
              </a:solidFill>
            </a:endParaRPr>
          </a:p>
        </p:txBody>
      </p:sp>
      <p:sp>
        <p:nvSpPr>
          <p:cNvPr id="3" name="Content Placeholder 2"/>
          <p:cNvSpPr>
            <a:spLocks noGrp="1"/>
          </p:cNvSpPr>
          <p:nvPr>
            <p:ph idx="1"/>
          </p:nvPr>
        </p:nvSpPr>
        <p:spPr>
          <a:xfrm>
            <a:off x="457200" y="1524000"/>
            <a:ext cx="8229600" cy="4800600"/>
          </a:xfrm>
        </p:spPr>
        <p:txBody>
          <a:bodyPr/>
          <a:lstStyle/>
          <a:p>
            <a:pPr algn="l">
              <a:buNone/>
            </a:pPr>
            <a:r>
              <a:rPr lang="en-US" smtClean="0"/>
              <a:t>1.</a:t>
            </a:r>
            <a:r>
              <a:rPr lang="en-US" b="1" smtClean="0"/>
              <a:t>Khái niệm phương pháp quan sát trong nghiên cứu xã hội học:</a:t>
            </a:r>
            <a:r>
              <a:rPr lang="en-US" smtClean="0"/>
              <a:t/>
            </a:r>
            <a:br>
              <a:rPr lang="en-US" smtClean="0"/>
            </a:br>
            <a:r>
              <a:rPr lang="en-US" smtClean="0"/>
              <a:t>Quan sát là một trong những phương pháp cụ thể cho việc thu thập thông tin cá biệt về đối tượng nghiên cứu trong nghiên cứu xã hội học. Quan sát xã hội học là quá trình tri giác và việc ghi chép mọi yếu tố có liên quan đến đối tượng nghiên cứu phù hợp với đề tài và mục đích nghiên cứu.</a:t>
            </a:r>
          </a:p>
          <a:p>
            <a:endParaRPr lang="en-US"/>
          </a:p>
        </p:txBody>
      </p:sp>
    </p:spTree>
  </p:cSld>
  <p:clrMapOvr>
    <a:masterClrMapping/>
  </p:clrMapOvr>
  <p:transition spd="slow">
    <p:random/>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68363"/>
          </a:xfrm>
        </p:spPr>
        <p:txBody>
          <a:bodyPr/>
          <a:lstStyle/>
          <a:p>
            <a:pPr algn="l"/>
            <a:r>
              <a:rPr lang="en-US" sz="2800" smtClean="0"/>
              <a:t>2. NGUYÊN TẮC VÀ KỸ THUẬT QUAN SÁT:</a:t>
            </a:r>
            <a:endParaRPr lang="en-US" sz="2800"/>
          </a:p>
        </p:txBody>
      </p:sp>
      <p:sp>
        <p:nvSpPr>
          <p:cNvPr id="3" name="Content Placeholder 2"/>
          <p:cNvSpPr>
            <a:spLocks noGrp="1"/>
          </p:cNvSpPr>
          <p:nvPr>
            <p:ph idx="1"/>
          </p:nvPr>
        </p:nvSpPr>
        <p:spPr>
          <a:xfrm>
            <a:off x="457200" y="990600"/>
            <a:ext cx="8229600" cy="5334000"/>
          </a:xfrm>
        </p:spPr>
        <p:txBody>
          <a:bodyPr/>
          <a:lstStyle/>
          <a:p>
            <a:pPr algn="l">
              <a:buClrTx/>
              <a:buNone/>
            </a:pPr>
            <a:r>
              <a:rPr lang="en-US" sz="2800" b="1" smtClean="0"/>
              <a:t/>
            </a:r>
            <a:br>
              <a:rPr lang="en-US" sz="2800" b="1" smtClean="0"/>
            </a:br>
            <a:r>
              <a:rPr lang="en-US" sz="2800" b="1" smtClean="0"/>
              <a:t>a</a:t>
            </a:r>
            <a:r>
              <a:rPr lang="en-US" sz="2800" smtClean="0"/>
              <a:t>. </a:t>
            </a:r>
            <a:r>
              <a:rPr lang="en-US" sz="2800" b="1" smtClean="0"/>
              <a:t>Nguyên tắc quan sát</a:t>
            </a:r>
            <a:r>
              <a:rPr lang="en-US" sz="2800" smtClean="0"/>
              <a:t>:</a:t>
            </a:r>
            <a:br>
              <a:rPr lang="en-US" sz="2800" smtClean="0"/>
            </a:br>
            <a:r>
              <a:rPr lang="en-US" sz="2800" smtClean="0"/>
              <a:t>* Theo quan điểm của August Comte:</a:t>
            </a:r>
            <a:br>
              <a:rPr lang="en-US" sz="2800" smtClean="0"/>
            </a:br>
            <a:r>
              <a:rPr lang="en-US" sz="2800" smtClean="0"/>
              <a:t>- Quan sát phải có mục đích: nhằm định hướng cho hoạt động quan sát và nâng cao hiệu quả của hoạt động quan sát (thu thập thông tin có mục đích).</a:t>
            </a:r>
            <a:br>
              <a:rPr lang="en-US" sz="2800" smtClean="0"/>
            </a:br>
            <a:r>
              <a:rPr lang="en-US" sz="2800" smtClean="0"/>
              <a:t>- Quan sát phải gắn liền với lý thuyết trên cơ sở nắm bắt quy luật của các hiện tượng trong đời sống xã hội. </a:t>
            </a:r>
          </a:p>
          <a:p>
            <a:pPr algn="l">
              <a:buClrTx/>
              <a:buNone/>
            </a:pPr>
            <a:r>
              <a:rPr lang="en-US" sz="2800" smtClean="0"/>
              <a:t>- Quan sát không giáo điều, không lý thuyết suông.</a:t>
            </a:r>
            <a:br>
              <a:rPr lang="en-US" sz="2800" smtClean="0"/>
            </a:br>
            <a:endParaRPr lang="en-US" sz="2800"/>
          </a:p>
        </p:txBody>
      </p:sp>
    </p:spTree>
  </p:cSld>
  <p:clrMapOvr>
    <a:masterClrMapping/>
  </p:clrMapOvr>
  <p:transition spd="slow">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lstStyle/>
          <a:p>
            <a:pPr algn="l">
              <a:buNone/>
            </a:pPr>
            <a:r>
              <a:rPr lang="en-US" sz="2400" b="1" smtClean="0"/>
              <a:t>b.Kỹ thuật quan sát phải chuẩn bị một kế hoạch chu đáo trước khi quan sát</a:t>
            </a:r>
            <a:r>
              <a:rPr lang="en-US" sz="2400" smtClean="0"/>
              <a:t>. Bao gồm:</a:t>
            </a:r>
            <a:br>
              <a:rPr lang="en-US" sz="2400" smtClean="0"/>
            </a:br>
            <a:r>
              <a:rPr lang="en-US" sz="2400" smtClean="0"/>
              <a:t>- Xác định rõ mục tiêu quan sát (để trả lời cho câu hỏi nghiên cứu nào?</a:t>
            </a:r>
            <a:br>
              <a:rPr lang="en-US" sz="2400" smtClean="0"/>
            </a:br>
            <a:r>
              <a:rPr lang="en-US" sz="2400" smtClean="0"/>
              <a:t>- Phải xác định đối tượng quan sát (quan sát ai?)</a:t>
            </a:r>
            <a:br>
              <a:rPr lang="en-US" sz="2400" smtClean="0"/>
            </a:br>
            <a:r>
              <a:rPr lang="en-US" sz="2400" smtClean="0"/>
              <a:t>- Xác định thời điểm quan sát (quan sát ở đâu thì hợp lý?)</a:t>
            </a:r>
            <a:br>
              <a:rPr lang="en-US" sz="2400" smtClean="0"/>
            </a:br>
            <a:r>
              <a:rPr lang="en-US" sz="2400" smtClean="0"/>
              <a:t>- Các thức tiếp cận để quan sát.</a:t>
            </a:r>
            <a:br>
              <a:rPr lang="en-US" sz="2400" smtClean="0"/>
            </a:br>
            <a:r>
              <a:rPr lang="en-US" sz="2400" smtClean="0"/>
              <a:t>- Xác định thời gian quan sát (quan sát khi nào?, bao lâu?)</a:t>
            </a:r>
            <a:br>
              <a:rPr lang="en-US" sz="2400" smtClean="0"/>
            </a:br>
            <a:r>
              <a:rPr lang="en-US" sz="2400" smtClean="0"/>
              <a:t>- Hình thức ghi lại thông tin quan sát ( ghi chép bằng gì? ghi âm, chụp ảnh, quay camera).</a:t>
            </a:r>
            <a:br>
              <a:rPr lang="en-US" sz="2400" smtClean="0"/>
            </a:br>
            <a:r>
              <a:rPr lang="en-US" sz="2400" smtClean="0"/>
              <a:t>- Tổ chức quan sát: phải tổ chức chặt chẽ, phối hợp giữa các quan sát viên.</a:t>
            </a:r>
          </a:p>
          <a:p>
            <a:endParaRPr lang="en-US" sz="2400"/>
          </a:p>
        </p:txBody>
      </p:sp>
    </p:spTree>
  </p:cSld>
  <p:clrMapOvr>
    <a:masterClrMapping/>
  </p:clrMapOvr>
  <p:transition spd="slow">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19200"/>
            <a:ext cx="8229600" cy="868363"/>
          </a:xfrm>
        </p:spPr>
        <p:txBody>
          <a:bodyPr/>
          <a:lstStyle/>
          <a:p>
            <a:pPr algn="l"/>
            <a:r>
              <a:rPr lang="en-US" sz="3600" smtClean="0"/>
              <a:t>3. Các bước thực hiện quan sát trong nghiên cứu xã hội học :</a:t>
            </a:r>
            <a:br>
              <a:rPr lang="en-US" sz="3600" smtClean="0"/>
            </a:br>
            <a:endParaRPr lang="en-US" sz="3600"/>
          </a:p>
        </p:txBody>
      </p:sp>
      <p:sp>
        <p:nvSpPr>
          <p:cNvPr id="3" name="Content Placeholder 2"/>
          <p:cNvSpPr>
            <a:spLocks noGrp="1"/>
          </p:cNvSpPr>
          <p:nvPr>
            <p:ph idx="1"/>
          </p:nvPr>
        </p:nvSpPr>
        <p:spPr>
          <a:xfrm>
            <a:off x="457200" y="2057400"/>
            <a:ext cx="8229600" cy="4267200"/>
          </a:xfrm>
        </p:spPr>
        <p:txBody>
          <a:bodyPr/>
          <a:lstStyle/>
          <a:p>
            <a:pPr algn="l">
              <a:buClrTx/>
            </a:pPr>
            <a:r>
              <a:rPr lang="en-US" smtClean="0"/>
              <a:t>Bước 1: phải xác định được một cách sơ bộ khách thể của quan sát, cần chỉ ra những đặc trưng, các tình huống và những điều kiện hoạt động của đối tượng quan sát và những biến đổi của chúng.</a:t>
            </a:r>
            <a:br>
              <a:rPr lang="en-US" smtClean="0"/>
            </a:br>
            <a:r>
              <a:rPr lang="en-US" smtClean="0"/>
              <a:t>Cụ thể cần phải trả lời chắc chắn câu hỏi: Quan sát ai? Quan sát cái gì?</a:t>
            </a:r>
            <a:br>
              <a:rPr lang="en-US" smtClean="0"/>
            </a:br>
            <a:endParaRPr lang="en-US"/>
          </a:p>
        </p:txBody>
      </p:sp>
    </p:spTree>
  </p:cSld>
  <p:clrMapOvr>
    <a:masterClrMapping/>
  </p:clrMapOvr>
  <p:transition spd="slow">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a:buClrTx/>
            </a:pPr>
            <a:r>
              <a:rPr lang="en-US" sz="2400" smtClean="0"/>
              <a:t>Bước 2: phải xác định được thời gian quan sát, địa điểm và thời điểm để thực hiện quan sát, thời gian và cách thức tiếp cận với đối tượng.</a:t>
            </a:r>
            <a:br>
              <a:rPr lang="en-US" sz="2400" smtClean="0"/>
            </a:br>
            <a:r>
              <a:rPr lang="en-US" sz="2400" smtClean="0"/>
              <a:t>- Tùy theo mục tiêu của từng đối tượng nghiên cứu mà ấn định thời gian, thời điểm quan sát cho phù hợp.</a:t>
            </a:r>
            <a:br>
              <a:rPr lang="en-US" sz="2400" smtClean="0"/>
            </a:br>
            <a:r>
              <a:rPr lang="en-US" sz="2400" smtClean="0"/>
              <a:t>- Thời điểm quan sát vào ngày giờ nào và địa diểm quan sát ở đâu cũng cần phải xác định cụ thể để quan sát đạt hiệu quả cao nhất. </a:t>
            </a:r>
          </a:p>
          <a:p>
            <a:pPr>
              <a:buNone/>
            </a:pPr>
            <a:r>
              <a:rPr lang="en-US" sz="2400" smtClean="0"/>
              <a:t>- Cần chọn đựoc thời điểm và địa điểm thực hiện quan sát mà ở đó đối tượng được quan sát có những hành vi thể hiện đựơc đầy đủ những đặc trưng, những khía cạnh, những giá trị phù hợp nhất với mục tiêu nghiên cứu của đề tài.</a:t>
            </a:r>
            <a:endParaRPr lang="en-US" sz="2400"/>
          </a:p>
        </p:txBody>
      </p:sp>
    </p:spTree>
  </p:cSld>
  <p:clrMapOvr>
    <a:masterClrMapping/>
  </p:clrMapOvr>
  <p:transition spd="slow">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724400"/>
          </a:xfrm>
        </p:spPr>
        <p:txBody>
          <a:bodyPr/>
          <a:lstStyle/>
          <a:p>
            <a:pPr algn="l">
              <a:buClrTx/>
            </a:pPr>
            <a:r>
              <a:rPr lang="en-US" smtClean="0"/>
              <a:t>Bước 3: Lựa chọn cách thức quan sát.</a:t>
            </a:r>
            <a:br>
              <a:rPr lang="en-US" smtClean="0"/>
            </a:br>
            <a:r>
              <a:rPr lang="en-US" smtClean="0"/>
              <a:t>Căn cứ vào nội dung quan sát, vào đối tượng quan sát cụ thể và từng loại quan sát mà lựa chọn cho phương pháp cho phù hợp để thu thập thông tin.</a:t>
            </a:r>
            <a:br>
              <a:rPr lang="en-US" smtClean="0"/>
            </a:br>
            <a:endParaRPr lang="en-US"/>
          </a:p>
        </p:txBody>
      </p:sp>
    </p:spTree>
  </p:cSld>
  <p:clrMapOvr>
    <a:masterClrMapping/>
  </p:clrMapOvr>
  <p:transition spd="slow">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lstStyle/>
          <a:p>
            <a:pPr>
              <a:buClrTx/>
            </a:pPr>
            <a:r>
              <a:rPr lang="en-US" smtClean="0"/>
              <a:t>Bước 4: tiến trình quan sát thu thập thông tin</a:t>
            </a:r>
            <a:br>
              <a:rPr lang="en-US" smtClean="0"/>
            </a:br>
            <a:r>
              <a:rPr lang="en-US" smtClean="0"/>
              <a:t>+ Trong mỗi một quan sát trước hết cần quan sát môi trường( bối cảnh) xung quanh đối tượng được quan sát</a:t>
            </a:r>
          </a:p>
          <a:p>
            <a:pPr>
              <a:buNone/>
            </a:pPr>
            <a:r>
              <a:rPr lang="en-US" smtClean="0"/>
              <a:t>+ Tiến hành quan sát và ghi nhận những hành vi của đối tượng được quan sát qua những hành đông không thể thiếu ở đây là quan sát các sự vật, sự xếp đặt các đồ vật có liên quan đến đối tượng quan sát</a:t>
            </a:r>
            <a:endParaRPr lang="en-US"/>
          </a:p>
        </p:txBody>
      </p:sp>
    </p:spTree>
  </p:cSld>
  <p:clrMapOvr>
    <a:masterClrMapping/>
  </p:clrMapOvr>
  <p:transition spd="slow">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562600"/>
          </a:xfrm>
        </p:spPr>
        <p:txBody>
          <a:bodyPr/>
          <a:lstStyle/>
          <a:p>
            <a:pPr algn="l">
              <a:buClrTx/>
            </a:pPr>
            <a:r>
              <a:rPr lang="en-US" sz="2800" smtClean="0"/>
              <a:t>Bước 5: thực hiện việc ghi chép các ấn tượng từ quan sát.</a:t>
            </a:r>
            <a:br>
              <a:rPr lang="en-US" sz="2800" smtClean="0"/>
            </a:br>
            <a:r>
              <a:rPr lang="en-US" sz="2800" smtClean="0"/>
              <a:t>- Ghi chép công khai </a:t>
            </a:r>
            <a:br>
              <a:rPr lang="en-US" sz="2800" smtClean="0"/>
            </a:br>
            <a:r>
              <a:rPr lang="en-US" sz="2800" smtClean="0"/>
              <a:t>- Ghi chép theo hồi tưởng.</a:t>
            </a:r>
            <a:br>
              <a:rPr lang="en-US" sz="2800" smtClean="0"/>
            </a:br>
            <a:r>
              <a:rPr lang="en-US" sz="2800" smtClean="0"/>
              <a:t>- Ghi chép theo các phiếu dùng để ghi thông tin có quan hệ đến đối tượng được quan sát.</a:t>
            </a:r>
            <a:br>
              <a:rPr lang="en-US" sz="2800" smtClean="0"/>
            </a:br>
            <a:r>
              <a:rPr lang="en-US" sz="2800" smtClean="0"/>
              <a:t>- Ghi theo biên bản như là một loại phiếu mở rộng (bảng hỏi).</a:t>
            </a:r>
            <a:br>
              <a:rPr lang="en-US" sz="2800" smtClean="0"/>
            </a:br>
            <a:r>
              <a:rPr lang="en-US" sz="2800" smtClean="0"/>
              <a:t>- Ghi theo dạng nhật ký những kết quả quan sát một cách có hệ thống tất cả những thông tin cần thiết.</a:t>
            </a:r>
            <a:br>
              <a:rPr lang="en-US" sz="2800" smtClean="0"/>
            </a:br>
            <a:r>
              <a:rPr lang="en-US" sz="2800" smtClean="0"/>
              <a:t>-Ghi bằng các phương tiện phim ảnh ghi âm..</a:t>
            </a:r>
            <a:endParaRPr lang="en-US" sz="2800"/>
          </a:p>
        </p:txBody>
      </p:sp>
    </p:spTree>
  </p:cSld>
  <p:clrMapOvr>
    <a:masterClrMapping/>
  </p:clrMapOvr>
  <p:transition spd="slow">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lstStyle/>
          <a:p>
            <a:pPr>
              <a:buNone/>
            </a:pPr>
            <a:endParaRPr lang="en-US" smtClean="0"/>
          </a:p>
          <a:p>
            <a:pPr>
              <a:buNone/>
            </a:pPr>
            <a:r>
              <a:rPr lang="en-US" smtClean="0"/>
              <a:t>Phương pháp luôn gắn chặt với lý luận.Dựa vào mức độ khái quát ,phạm vi ứng dụng của từng loại phương pháp mà chia làm ba phương pháp khác nhau:</a:t>
            </a:r>
          </a:p>
          <a:p>
            <a:pPr>
              <a:buNone/>
            </a:pPr>
            <a:r>
              <a:rPr lang="en-US" smtClean="0"/>
              <a:t> -Phương pháp chung nhất</a:t>
            </a:r>
          </a:p>
          <a:p>
            <a:pPr>
              <a:buNone/>
            </a:pPr>
            <a:r>
              <a:rPr lang="en-US" smtClean="0"/>
              <a:t> -Phương pháp chung</a:t>
            </a:r>
          </a:p>
          <a:p>
            <a:pPr>
              <a:buNone/>
            </a:pPr>
            <a:r>
              <a:rPr lang="en-US" smtClean="0"/>
              <a:t> -Phương pháp cụ thể</a:t>
            </a:r>
            <a:endParaRPr lang="en-US"/>
          </a:p>
        </p:txBody>
      </p:sp>
    </p:spTree>
  </p:cSld>
  <p:clrMapOvr>
    <a:masterClrMapping/>
  </p:clrMapOvr>
  <p:transition spd="slow">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lstStyle/>
          <a:p>
            <a:pPr algn="l">
              <a:buClrTx/>
            </a:pPr>
            <a:r>
              <a:rPr lang="en-US" sz="2800" smtClean="0"/>
              <a:t>Bước 6: tiến hành kiểm tra.</a:t>
            </a:r>
            <a:br>
              <a:rPr lang="en-US" sz="2800" smtClean="0"/>
            </a:br>
            <a:r>
              <a:rPr lang="en-US" sz="2800" smtClean="0"/>
              <a:t>Có thể có một số biện pháp kiểm tra việc quan sát như sau</a:t>
            </a:r>
            <a:br>
              <a:rPr lang="en-US" sz="2800" smtClean="0"/>
            </a:br>
            <a:r>
              <a:rPr lang="en-US" sz="2800" smtClean="0"/>
              <a:t>- Trò chuyện, trao đổi với những người có trong tình huống quan sát, hay người là chủ thể của những hành vi được quan sát.</a:t>
            </a:r>
            <a:br>
              <a:rPr lang="en-US" sz="2800" smtClean="0"/>
            </a:br>
            <a:r>
              <a:rPr lang="en-US" sz="2800" smtClean="0"/>
              <a:t>- Sử dụng những tài liệu có liên quan đến những sự kiện đó.</a:t>
            </a:r>
            <a:br>
              <a:rPr lang="en-US" sz="2800" smtClean="0"/>
            </a:br>
            <a:r>
              <a:rPr lang="en-US" sz="2800" smtClean="0"/>
              <a:t>- Bằng sự quan sát lại của những người quan sát khác có trình độ cao hơ</a:t>
            </a:r>
            <a:br>
              <a:rPr lang="en-US" sz="2800" smtClean="0"/>
            </a:br>
            <a:r>
              <a:rPr lang="en-US" sz="2800" smtClean="0"/>
              <a:t>- Bằng hình thức quan sát lại.</a:t>
            </a:r>
          </a:p>
          <a:p>
            <a:pPr>
              <a:buNone/>
            </a:pPr>
            <a:endParaRPr lang="en-US" sz="2800"/>
          </a:p>
        </p:txBody>
      </p:sp>
    </p:spTree>
  </p:cSld>
  <p:clrMapOvr>
    <a:masterClrMapping/>
  </p:clrMapOvr>
  <p:transition spd="slow">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8363"/>
          </a:xfrm>
        </p:spPr>
        <p:txBody>
          <a:bodyPr/>
          <a:lstStyle/>
          <a:p>
            <a:pPr algn="l"/>
            <a:r>
              <a:rPr lang="en-US" smtClean="0"/>
              <a:t>4.Lựa chọn các loại quan sát:</a:t>
            </a:r>
            <a:endParaRPr lang="en-US"/>
          </a:p>
        </p:txBody>
      </p:sp>
      <p:sp>
        <p:nvSpPr>
          <p:cNvPr id="3" name="Content Placeholder 2"/>
          <p:cNvSpPr>
            <a:spLocks noGrp="1"/>
          </p:cNvSpPr>
          <p:nvPr>
            <p:ph idx="1"/>
          </p:nvPr>
        </p:nvSpPr>
        <p:spPr>
          <a:xfrm>
            <a:off x="457200" y="1143000"/>
            <a:ext cx="8229600" cy="5181600"/>
          </a:xfrm>
        </p:spPr>
        <p:txBody>
          <a:bodyPr/>
          <a:lstStyle/>
          <a:p>
            <a:pPr algn="l">
              <a:buNone/>
            </a:pPr>
            <a:r>
              <a:rPr lang="en-US" smtClean="0"/>
              <a:t>Tuỳ theo vấn đề nghiên cứu và đối tượng nghiên cứu mà lưụa chọn hình thức quan sát cho phù hợp.</a:t>
            </a:r>
            <a:br>
              <a:rPr lang="en-US" smtClean="0"/>
            </a:br>
            <a:r>
              <a:rPr lang="en-US" smtClean="0"/>
              <a:t> - Theo mức độ chuẩn bị:</a:t>
            </a:r>
            <a:br>
              <a:rPr lang="en-US" smtClean="0"/>
            </a:br>
            <a:r>
              <a:rPr lang="en-US" smtClean="0"/>
              <a:t> + Quan sát có chuẩn bị: Là dạng quan sát mà người đi nghiên cứu đã tác động những yếu tố nào của hướng nghiên cứu có ý nghĩa cho đề tài và từ đó tập trung sự chú ý mình vào yếu tố đó. Thường sử dụng cho việc kiểm tra kết quả cho thông tin nhận được từu phương pháp khác.</a:t>
            </a:r>
            <a:endParaRPr lang="en-US"/>
          </a:p>
        </p:txBody>
      </p:sp>
    </p:spTree>
  </p:cSld>
  <p:clrMapOvr>
    <a:masterClrMapping/>
  </p:clrMapOvr>
  <p:transition spd="slow">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638800"/>
          </a:xfrm>
        </p:spPr>
        <p:txBody>
          <a:bodyPr/>
          <a:lstStyle/>
          <a:p>
            <a:pPr algn="l">
              <a:buNone/>
            </a:pPr>
            <a:r>
              <a:rPr lang="en-US" smtClean="0"/>
              <a:t>+ Quan sát không chuẩn bị: Là dạng quan sát trong  đó chưa xác định được các yếu tố mà đề tài nghiên cứu quan tâm, thường sử dụng cho các nghiên cứu thử.</a:t>
            </a:r>
            <a:br>
              <a:rPr lang="en-US" smtClean="0"/>
            </a:br>
            <a:r>
              <a:rPr lang="en-US" smtClean="0"/>
              <a:t> - Theo sự tham gia của người quan sát:</a:t>
            </a:r>
            <a:br>
              <a:rPr lang="en-US" smtClean="0"/>
            </a:br>
            <a:r>
              <a:rPr lang="en-US" smtClean="0"/>
              <a:t> + Quan sát có tham dự: Điều tra viên tham gia vào nhóm đối tượng quan sát.</a:t>
            </a:r>
            <a:br>
              <a:rPr lang="en-US" smtClean="0"/>
            </a:br>
            <a:r>
              <a:rPr lang="en-US" smtClean="0"/>
              <a:t> + Quan sát không tham dự: Điều tra viên không tham gia vào nhóm đối tượng quan sát mà đứng bên ngoài để quan sát.</a:t>
            </a:r>
            <a:endParaRPr lang="en-US"/>
          </a:p>
        </p:txBody>
      </p:sp>
    </p:spTree>
  </p:cSld>
  <p:clrMapOvr>
    <a:masterClrMapping/>
  </p:clrMapOvr>
  <p:transition spd="slow">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15000"/>
          </a:xfrm>
        </p:spPr>
        <p:txBody>
          <a:bodyPr/>
          <a:lstStyle/>
          <a:p>
            <a:pPr algn="l">
              <a:buNone/>
            </a:pPr>
            <a:r>
              <a:rPr lang="en-US" smtClean="0"/>
              <a:t>- Theo mức độ công khai của người đi quan sát:</a:t>
            </a:r>
            <a:br>
              <a:rPr lang="en-US" smtClean="0"/>
            </a:br>
            <a:r>
              <a:rPr lang="en-US" smtClean="0"/>
              <a:t> + Quan sát công khai: người bị quan sát biết rõ mình đang bị quan sát. Hoặc người quan sát cho đối tượng biết mình là ai, mục đích công việc của mình.</a:t>
            </a:r>
            <a:br>
              <a:rPr lang="en-US" smtClean="0"/>
            </a:br>
            <a:r>
              <a:rPr lang="en-US" smtClean="0"/>
              <a:t> + Quan sát không công khai: người bị quan sát không biết rõ mình đang bị quan sát. Hoặc người quan sát không cho đối tượng biết mình là ai, đang làm gì.</a:t>
            </a:r>
            <a:br>
              <a:rPr lang="en-US" smtClean="0"/>
            </a:br>
            <a:endParaRPr lang="en-US"/>
          </a:p>
        </p:txBody>
      </p:sp>
    </p:spTree>
  </p:cSld>
  <p:clrMapOvr>
    <a:masterClrMapping/>
  </p:clrMapOvr>
  <p:transition spd="slow">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lstStyle/>
          <a:p>
            <a:pPr algn="l">
              <a:buFontTx/>
              <a:buChar char="-"/>
            </a:pPr>
            <a:r>
              <a:rPr lang="en-US" sz="2800" smtClean="0"/>
              <a:t>Căn cứ vào số lần quan sát:</a:t>
            </a:r>
            <a:br>
              <a:rPr lang="en-US" sz="2800" smtClean="0"/>
            </a:br>
            <a:r>
              <a:rPr lang="en-US" sz="2800" smtClean="0"/>
              <a:t> + Quan sát một lần</a:t>
            </a:r>
            <a:br>
              <a:rPr lang="en-US" sz="2800" smtClean="0"/>
            </a:br>
            <a:r>
              <a:rPr lang="en-US" sz="2800" smtClean="0"/>
              <a:t> + Quan sát nhiều lần: có khả năng nhận thức lớn hơn nhiều</a:t>
            </a:r>
          </a:p>
          <a:p>
            <a:pPr>
              <a:buNone/>
            </a:pPr>
            <a:r>
              <a:rPr lang="en-US" sz="2800" smtClean="0"/>
              <a:t>Trong các loại quan sát thì cần chú ý những điểm:</a:t>
            </a:r>
          </a:p>
          <a:p>
            <a:pPr>
              <a:lnSpc>
                <a:spcPct val="150000"/>
              </a:lnSpc>
              <a:buNone/>
            </a:pPr>
            <a:r>
              <a:rPr lang="en-US" sz="2800" smtClean="0"/>
              <a:t>-Nhà quan sát đóng vai là thành viên bình thường của nhóm xã hội</a:t>
            </a:r>
          </a:p>
          <a:p>
            <a:pPr algn="l">
              <a:buNone/>
            </a:pPr>
            <a:r>
              <a:rPr lang="en-US" sz="2800" smtClean="0"/>
              <a:t>-Nhà quan sát không xuất đầu lộ diện và tỏ ra không chú ý nhiều đến những điều đang xảy ra ở nơi quan sát </a:t>
            </a:r>
          </a:p>
          <a:p>
            <a:pPr algn="l">
              <a:buFontTx/>
              <a:buChar char="-"/>
            </a:pPr>
            <a:endParaRPr lang="en-US" sz="2800" smtClean="0"/>
          </a:p>
        </p:txBody>
      </p:sp>
    </p:spTree>
  </p:cSld>
  <p:clrMapOvr>
    <a:masterClrMapping/>
  </p:clrMapOvr>
  <p:transition spd="slow">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029200"/>
          </a:xfrm>
        </p:spPr>
        <p:txBody>
          <a:bodyPr/>
          <a:lstStyle/>
          <a:p>
            <a:pPr>
              <a:buNone/>
            </a:pPr>
            <a:r>
              <a:rPr lang="en-US" smtClean="0"/>
              <a:t>-Nhà nghiên cứu nghe và nghiên cứu nhiều hơn, ít đặt ra câu hỏi </a:t>
            </a:r>
          </a:p>
          <a:p>
            <a:pPr>
              <a:lnSpc>
                <a:spcPct val="150000"/>
              </a:lnSpc>
              <a:buNone/>
            </a:pPr>
            <a:r>
              <a:rPr lang="en-US" smtClean="0"/>
              <a:t>-Còn đối với người tham dự quan sát thì không dấu diếm vai trò của mình và được sự đồng ý của tập thể nơi quan sát.Nên hạn chế tiếp xúc với người bị quan sát.</a:t>
            </a:r>
          </a:p>
          <a:p>
            <a:pPr>
              <a:buNone/>
            </a:pPr>
            <a:endParaRPr lang="en-US"/>
          </a:p>
        </p:txBody>
      </p:sp>
    </p:spTree>
  </p:cSld>
  <p:clrMapOvr>
    <a:masterClrMapping/>
  </p:clrMapOvr>
  <p:transition spd="slow">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066800"/>
            <a:ext cx="8229600" cy="868363"/>
          </a:xfrm>
        </p:spPr>
        <p:txBody>
          <a:bodyPr/>
          <a:lstStyle/>
          <a:p>
            <a:pPr algn="l"/>
            <a:r>
              <a:rPr lang="en-US" sz="3600" smtClean="0"/>
              <a:t>5.Ưu và nhược điểm của phương pháp quan sát:</a:t>
            </a:r>
            <a:br>
              <a:rPr lang="en-US" sz="3600" smtClean="0"/>
            </a:br>
            <a:endParaRPr lang="en-US" sz="3600"/>
          </a:p>
        </p:txBody>
      </p:sp>
      <p:sp>
        <p:nvSpPr>
          <p:cNvPr id="3" name="Content Placeholder 2"/>
          <p:cNvSpPr>
            <a:spLocks noGrp="1"/>
          </p:cNvSpPr>
          <p:nvPr>
            <p:ph idx="1"/>
          </p:nvPr>
        </p:nvSpPr>
        <p:spPr>
          <a:xfrm>
            <a:off x="457200" y="2286000"/>
            <a:ext cx="8229600" cy="5029200"/>
          </a:xfrm>
        </p:spPr>
        <p:txBody>
          <a:bodyPr/>
          <a:lstStyle/>
          <a:p>
            <a:pPr algn="l">
              <a:buNone/>
            </a:pPr>
            <a:r>
              <a:rPr lang="en-US" smtClean="0"/>
              <a:t>- Điểm mạnh nhất của phương pháp quan sát là đạt được ấn tượng trực tiếp và sự thể hiện của cá nhân được quan sát, trên cơ sở ấn tượng mà điều tra viên ghi chép lại thông tin.</a:t>
            </a:r>
            <a:br>
              <a:rPr lang="en-US" smtClean="0"/>
            </a:br>
            <a:endParaRPr lang="en-US"/>
          </a:p>
        </p:txBody>
      </p:sp>
    </p:spTree>
  </p:cSld>
  <p:clrMapOvr>
    <a:masterClrMapping/>
  </p:clrMapOvr>
  <p:transition spd="slow">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smtClean="0"/>
              <a:t>- Hạn chế: Chỉ sử dụng cho các nghiên cứu với đối tượng chỉ xảy ra trong hiện tại (quá khứ và tương lai không quan sát được). Tính boa trùm của quan sát bị hạn chế, bởi vì người quan sát không thể quan sát mẫu lớn được. Đôi khi bị ảnh hưởng tính chủ quan của người quan sát.</a:t>
            </a:r>
            <a:br>
              <a:rPr lang="en-US" smtClean="0"/>
            </a:br>
            <a:endParaRPr lang="en-US"/>
          </a:p>
        </p:txBody>
      </p:sp>
    </p:spTree>
  </p:cSld>
  <p:clrMapOvr>
    <a:masterClrMapping/>
  </p:clrMapOvr>
  <p:transition spd="slow">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8686800" cy="868363"/>
          </a:xfrm>
        </p:spPr>
        <p:txBody>
          <a:bodyPr/>
          <a:lstStyle/>
          <a:p>
            <a:pPr algn="l"/>
            <a:r>
              <a:rPr lang="en-US" sz="3600" smtClean="0">
                <a:solidFill>
                  <a:srgbClr val="FF0000"/>
                </a:solidFill>
                <a:latin typeface="Times New Roman" pitchFamily="18" charset="0"/>
              </a:rPr>
              <a:t>VI.Phương pháp trưng cầu ý kiến (Anket)</a:t>
            </a:r>
            <a:endParaRPr lang="en-US" sz="3600">
              <a:solidFill>
                <a:srgbClr val="FF0000"/>
              </a:solidFill>
            </a:endParaRPr>
          </a:p>
        </p:txBody>
      </p:sp>
      <p:sp>
        <p:nvSpPr>
          <p:cNvPr id="3" name="Content Placeholder 2"/>
          <p:cNvSpPr>
            <a:spLocks noGrp="1"/>
          </p:cNvSpPr>
          <p:nvPr>
            <p:ph idx="1"/>
          </p:nvPr>
        </p:nvSpPr>
        <p:spPr/>
        <p:txBody>
          <a:bodyPr>
            <a:normAutofit/>
          </a:bodyPr>
          <a:lstStyle/>
          <a:p>
            <a:pPr>
              <a:lnSpc>
                <a:spcPct val="90000"/>
              </a:lnSpc>
              <a:buClrTx/>
            </a:pPr>
            <a:r>
              <a:rPr lang="en-US" b="1" smtClean="0">
                <a:latin typeface="Times New Roman" pitchFamily="18" charset="0"/>
              </a:rPr>
              <a:t>. Trưng cầu ý kiến</a:t>
            </a:r>
            <a:r>
              <a:rPr lang="en-US" b="1" u="sng" smtClean="0">
                <a:latin typeface="Times New Roman" pitchFamily="18" charset="0"/>
              </a:rPr>
              <a:t>.</a:t>
            </a:r>
            <a:endParaRPr lang="en-US" smtClean="0">
              <a:latin typeface="Times New Roman" pitchFamily="18" charset="0"/>
            </a:endParaRPr>
          </a:p>
          <a:p>
            <a:pPr>
              <a:lnSpc>
                <a:spcPct val="90000"/>
              </a:lnSpc>
              <a:buNone/>
            </a:pPr>
            <a:r>
              <a:rPr lang="en-US" smtClean="0">
                <a:latin typeface="Times New Roman" pitchFamily="18" charset="0"/>
              </a:rPr>
              <a:t>   Phương pháp phỏng vấn bằng lời và phương pháp trưng cầu ý kiến với bảng tự ghi đều dựa trên nội dung các câu hỏi. Có một số tác giả gộp hai phương pháp này dưới một cái tên là trưng cầu ý kiến, vì cả hai đều dựa trên sự tác động qua lại về mặt tâm lý xã hội trực tiếp hoặc gián tiếp giữa người đi hỏi và người được hỏi. Đứng từ góc độ nào đó việc ghép hai phương pháp này là hoàn toàn hợp lý.</a:t>
            </a:r>
          </a:p>
          <a:p>
            <a:pPr>
              <a:buNone/>
            </a:pPr>
            <a:endParaRPr lang="en-US"/>
          </a:p>
        </p:txBody>
      </p:sp>
    </p:spTree>
  </p:cSld>
  <p:clrMapOvr>
    <a:masterClrMapping/>
  </p:clrMapOvr>
  <p:transition spd="slow">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Grp="1" noRot="1" noChangeArrowheads="1"/>
          </p:cNvSpPr>
          <p:nvPr>
            <p:ph type="title"/>
          </p:nvPr>
        </p:nvSpPr>
        <p:spPr>
          <a:xfrm>
            <a:off x="228600" y="152400"/>
            <a:ext cx="8915400" cy="4876800"/>
          </a:xfrm>
        </p:spPr>
        <p:txBody>
          <a:bodyPr/>
          <a:lstStyle/>
          <a:p>
            <a:pPr algn="l"/>
            <a:r>
              <a:rPr lang="en-US" sz="2800" i="0" smtClean="0">
                <a:latin typeface="Times New Roman" pitchFamily="18" charset="0"/>
              </a:rPr>
              <a:t/>
            </a:r>
            <a:br>
              <a:rPr lang="en-US" sz="2800" i="0" smtClean="0">
                <a:latin typeface="Times New Roman" pitchFamily="18" charset="0"/>
              </a:rPr>
            </a:br>
            <a:r>
              <a:rPr lang="en-US" sz="2800" i="0" smtClean="0">
                <a:latin typeface="Times New Roman" pitchFamily="18" charset="0"/>
              </a:rPr>
              <a:t/>
            </a:r>
            <a:br>
              <a:rPr lang="en-US" sz="2800" i="0" smtClean="0">
                <a:latin typeface="Times New Roman" pitchFamily="18" charset="0"/>
              </a:rPr>
            </a:br>
            <a:r>
              <a:rPr lang="en-US" sz="2800" i="0" smtClean="0">
                <a:latin typeface="Times New Roman" pitchFamily="18" charset="0"/>
              </a:rPr>
              <a:t>1. </a:t>
            </a:r>
            <a:r>
              <a:rPr lang="en-US" sz="2800" i="0">
                <a:latin typeface="Times New Roman" pitchFamily="18" charset="0"/>
              </a:rPr>
              <a:t>Phương pháp phỏng vấn bằng bảng hỏi (Bản Anket). </a:t>
            </a:r>
            <a:r>
              <a:rPr lang="en-US" sz="2800" i="0" smtClean="0">
                <a:latin typeface="Times New Roman" pitchFamily="18" charset="0"/>
              </a:rPr>
              <a:t/>
            </a:r>
            <a:br>
              <a:rPr lang="en-US" sz="2800" i="0" smtClean="0">
                <a:latin typeface="Times New Roman" pitchFamily="18" charset="0"/>
              </a:rPr>
            </a:br>
            <a:r>
              <a:rPr lang="en-US" sz="2800" i="0" smtClean="0">
                <a:latin typeface="Times New Roman" pitchFamily="18" charset="0"/>
              </a:rPr>
              <a:t/>
            </a:r>
            <a:br>
              <a:rPr lang="en-US" sz="2800" i="0" smtClean="0">
                <a:latin typeface="Times New Roman" pitchFamily="18" charset="0"/>
              </a:rPr>
            </a:br>
            <a:r>
              <a:rPr lang="en-US" sz="2800" b="0" i="0" smtClean="0">
                <a:latin typeface="Times New Roman" pitchFamily="18" charset="0"/>
              </a:rPr>
              <a:t>Phương </a:t>
            </a:r>
            <a:r>
              <a:rPr lang="en-US" sz="2800" b="0" i="0">
                <a:latin typeface="Times New Roman" pitchFamily="18" charset="0"/>
              </a:rPr>
              <a:t>pháp này được sử dụng khá phổ biến cho việc thu thập thông tin trong các nghiên cứu xã hội học. Bảng hỏi là một hệ thống các câu hỏi được xếp đặt trên cơ sở các nguyên tắc tâm lý logic và theo nội dung nhất định nhằm tạo điều kiện cho người được hỏi thể hiện được quan điểm của mình với những vấn đề thuộc về đối tượng nghiên cứu và người nghiên cứu thu nhận được các thông tin cá biệt đầu tiên đáp ứng các yêu cầu của đề tài và mục tiêu nghiên cứu.</a:t>
            </a:r>
            <a:r>
              <a:rPr lang="en-US" sz="2800" b="0">
                <a:latin typeface="Times New Roman" pitchFamily="18" charset="0"/>
              </a:rPr>
              <a:t/>
            </a:r>
            <a:br>
              <a:rPr lang="en-US" sz="2800" b="0">
                <a:latin typeface="Times New Roman" pitchFamily="18" charset="0"/>
              </a:rPr>
            </a:br>
            <a:r>
              <a:rPr lang="en-US" sz="2800" b="0">
                <a:latin typeface="Times New Roman" pitchFamily="18" charset="0"/>
              </a:rPr>
              <a:t>          </a:t>
            </a:r>
          </a:p>
        </p:txBody>
      </p:sp>
    </p:spTree>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lstStyle/>
          <a:p>
            <a:pPr>
              <a:buNone/>
            </a:pPr>
            <a:r>
              <a:rPr lang="en-US" smtClean="0"/>
              <a:t>+ Phương pháp chung nhất là phương pháp triết học duy vật biện chứng: là phương pháp mà sự khái quát và phạm vi ứng dụng của nó rộng nhất, nó khái quát ở cả ba lĩnh vực tự nhiên ,xã hội và tư duy.</a:t>
            </a:r>
          </a:p>
          <a:p>
            <a:pPr>
              <a:buNone/>
            </a:pPr>
            <a:r>
              <a:rPr lang="en-US" smtClean="0"/>
              <a:t>+ Phương pháp chung là phương pháp của nghành khoa học riêng biệt như phương pháp khoa học thống kê, toán học…..Song, phạm vi ứng dụng của nó khá rộng, nó có thể được áp dụng sang cả một số nghành khoa học khác.</a:t>
            </a:r>
          </a:p>
          <a:p>
            <a:endParaRPr lang="en-US"/>
          </a:p>
        </p:txBody>
      </p:sp>
    </p:spTree>
  </p:cSld>
  <p:clrMapOvr>
    <a:masterClrMapping/>
  </p:clrMapOvr>
  <p:transition spd="slow">
    <p:random/>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5786" y="304800"/>
            <a:ext cx="7715304" cy="6124754"/>
          </a:xfrm>
          <a:prstGeom prst="rect">
            <a:avLst/>
          </a:prstGeom>
          <a:noFill/>
        </p:spPr>
        <p:txBody>
          <a:bodyPr wrap="square" rtlCol="0">
            <a:spAutoFit/>
          </a:bodyPr>
          <a:lstStyle/>
          <a:p>
            <a:pPr algn="just"/>
            <a:r>
              <a:rPr lang="en-US" sz="2800" b="1" smtClean="0">
                <a:latin typeface="Times New Roman" pitchFamily="18" charset="0"/>
              </a:rPr>
              <a:t>Trưng cầu ý kiến bằng bảng hỏi tự ghi (poll):</a:t>
            </a:r>
            <a:r>
              <a:rPr lang="en-US" sz="2800" smtClean="0">
                <a:solidFill>
                  <a:schemeClr val="hlink"/>
                </a:solidFill>
                <a:latin typeface="Times New Roman" pitchFamily="18" charset="0"/>
              </a:rPr>
              <a:t> </a:t>
            </a:r>
            <a:r>
              <a:rPr lang="en-US" sz="2800" smtClean="0">
                <a:latin typeface="Times New Roman" pitchFamily="18" charset="0"/>
              </a:rPr>
              <a:t>Trong phương pháp này, người được hỏi tiến hành trả lời các câu hỏi bằng cách tự ghi ý kiến của mình vào bảng Anket. Cũng như phương pháp phỏng vấn, thông tin thu được là toàn bộ các câu trả lời thể hiện quan điểm, thái độ và ý thức của người được hỏi đối với vấn đề nghiên cứu. Tuy nhiên, trong phỏng vấn ngoài nguồn thông tin này ra còn có được thông tin về hành vi của người trả lời thông qua quan sát. Chính vì có sự khác nhau về nguồn thông tin mà người ta đã tách phương pháp trưng cầu ý kiến ra khỏi phương pháp phỏng vấn như hai phương pháp độc lập, mặc dù về cơ bản chúng vẫn bao gồm có hỏi và trả lời.</a:t>
            </a:r>
            <a:endParaRPr lang="en-US" sz="2800"/>
          </a:p>
        </p:txBody>
      </p:sp>
    </p:spTree>
  </p:cSld>
  <p:clrMapOvr>
    <a:masterClrMapping/>
  </p:clrMapOvr>
  <p:transition spd="slow">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a:xfrm>
            <a:off x="685800" y="0"/>
            <a:ext cx="7848600" cy="5943600"/>
          </a:xfrm>
        </p:spPr>
        <p:txBody>
          <a:bodyPr/>
          <a:lstStyle/>
          <a:p>
            <a:pPr algn="l"/>
            <a:r>
              <a:rPr lang="en-US" sz="2800" smtClean="0"/>
              <a:t>2.Những </a:t>
            </a:r>
            <a:r>
              <a:rPr lang="en-US" sz="2800"/>
              <a:t>ưu, nhược điểm của trưng cầu ý kiến</a:t>
            </a:r>
            <a:r>
              <a:rPr lang="en-US" sz="2400"/>
              <a:t>.</a:t>
            </a:r>
            <a:r>
              <a:rPr lang="en-US" sz="2400" b="0"/>
              <a:t/>
            </a:r>
            <a:br>
              <a:rPr lang="en-US" sz="2400" b="0"/>
            </a:br>
            <a:r>
              <a:rPr lang="en-US" sz="2400" b="0" smtClean="0"/>
              <a:t>	</a:t>
            </a:r>
            <a:r>
              <a:rPr lang="en-US" sz="2400" smtClean="0">
                <a:latin typeface="Times New Roman" pitchFamily="18" charset="0"/>
              </a:rPr>
              <a:t>Ưu </a:t>
            </a:r>
            <a:r>
              <a:rPr lang="en-US" sz="2400">
                <a:latin typeface="Times New Roman" pitchFamily="18" charset="0"/>
              </a:rPr>
              <a:t>điểm:</a:t>
            </a:r>
            <a:r>
              <a:rPr lang="en-US" sz="2400" b="0" i="1">
                <a:latin typeface="Times New Roman" pitchFamily="18" charset="0"/>
              </a:rPr>
              <a:t> </a:t>
            </a:r>
            <a:r>
              <a:rPr lang="en-US" sz="2400" b="0">
                <a:latin typeface="Times New Roman" pitchFamily="18" charset="0"/>
              </a:rPr>
              <a:t>Ưu </a:t>
            </a:r>
            <a:r>
              <a:rPr lang="en-US" sz="2400" b="0" smtClean="0">
                <a:latin typeface="Times New Roman" pitchFamily="18" charset="0"/>
              </a:rPr>
              <a:t>điểm </a:t>
            </a:r>
            <a:r>
              <a:rPr lang="en-US" sz="2400" b="0">
                <a:latin typeface="Times New Roman" pitchFamily="18" charset="0"/>
              </a:rPr>
              <a:t>nổi bật nhất là thu thập được thông tin một cách nhanh chóng. Có thể trong một số trường hợp chỉ một vài ngày là thu được thông tin của hàng nghìn người. Tiết kiệm được nhiều kinh phí. Phương pháp này đảm bảo tính </a:t>
            </a:r>
            <a:r>
              <a:rPr lang="en-US" sz="2400" b="0" smtClean="0">
                <a:latin typeface="Times New Roman" pitchFamily="18" charset="0"/>
              </a:rPr>
              <a:t>khuyết danh cao</a:t>
            </a:r>
            <a:r>
              <a:rPr lang="en-US" sz="2400" b="0">
                <a:latin typeface="Times New Roman" pitchFamily="18" charset="0"/>
              </a:rPr>
              <a:t>.</a:t>
            </a:r>
            <a:br>
              <a:rPr lang="en-US" sz="2400" b="0">
                <a:latin typeface="Times New Roman" pitchFamily="18" charset="0"/>
              </a:rPr>
            </a:br>
            <a:r>
              <a:rPr lang="en-US" sz="2400" b="0" smtClean="0">
                <a:latin typeface="Times New Roman" pitchFamily="18" charset="0"/>
              </a:rPr>
              <a:t>	</a:t>
            </a:r>
            <a:r>
              <a:rPr lang="en-US" sz="2400" smtClean="0">
                <a:latin typeface="Times New Roman" pitchFamily="18" charset="0"/>
              </a:rPr>
              <a:t>Nhược </a:t>
            </a:r>
            <a:r>
              <a:rPr lang="en-US" sz="2400">
                <a:latin typeface="Times New Roman" pitchFamily="18" charset="0"/>
              </a:rPr>
              <a:t>điểm:</a:t>
            </a:r>
            <a:r>
              <a:rPr lang="en-US" sz="2400" b="0">
                <a:latin typeface="Times New Roman" pitchFamily="18" charset="0"/>
              </a:rPr>
              <a:t> Bảng hỏi thường gặp một số khó khăn, ít khi nhận lại được số lượng bảng hỏi đủ như đã gửi đi. Trong bảng hỏi khi nhận lại đôi khi có nhiều câu hỏi không nhận được sự trả lời. Điều đó hạn chế tính đầy đủ của thông tin và cũng ảnh hưởng tới tính đại diện của mẫu đối với các câu hỏi này.</a:t>
            </a:r>
          </a:p>
        </p:txBody>
      </p:sp>
    </p:spTree>
  </p:cSld>
  <p:clrMapOvr>
    <a:masterClrMapping/>
  </p:clrMapOvr>
  <p:transition spd="slow">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229600" cy="5029200"/>
          </a:xfrm>
        </p:spPr>
        <p:txBody>
          <a:bodyPr/>
          <a:lstStyle/>
          <a:p>
            <a:pPr algn="l">
              <a:buNone/>
            </a:pPr>
            <a:endParaRPr lang="en-US" b="1" smtClean="0">
              <a:latin typeface="Times New Roman" pitchFamily="18" charset="0"/>
            </a:endParaRPr>
          </a:p>
          <a:p>
            <a:pPr algn="l">
              <a:buNone/>
            </a:pPr>
            <a:r>
              <a:rPr lang="en-US" b="1" smtClean="0">
                <a:latin typeface="Times New Roman" pitchFamily="18" charset="0"/>
              </a:rPr>
              <a:t>3.Một số loại trưng cầu ý kiến chủ yếu.</a:t>
            </a:r>
            <a:r>
              <a:rPr lang="en-US" sz="3600" b="1" i="1" u="sng" smtClean="0">
                <a:solidFill>
                  <a:schemeClr val="hlink"/>
                </a:solidFill>
                <a:latin typeface="Times New Roman" pitchFamily="18" charset="0"/>
              </a:rPr>
              <a:t/>
            </a:r>
            <a:br>
              <a:rPr lang="en-US" sz="3600" b="1" i="1" u="sng" smtClean="0">
                <a:solidFill>
                  <a:schemeClr val="hlink"/>
                </a:solidFill>
                <a:latin typeface="Times New Roman" pitchFamily="18" charset="0"/>
              </a:rPr>
            </a:br>
            <a:r>
              <a:rPr lang="en-US" sz="2400" smtClean="0">
                <a:latin typeface="Times New Roman" pitchFamily="18" charset="0"/>
              </a:rPr>
              <a:t>   </a:t>
            </a:r>
            <a:r>
              <a:rPr lang="en-US" smtClean="0">
                <a:latin typeface="Times New Roman" pitchFamily="18" charset="0"/>
              </a:rPr>
              <a:t>               </a:t>
            </a:r>
            <a:endParaRPr lang="en-US"/>
          </a:p>
        </p:txBody>
      </p:sp>
      <p:sp>
        <p:nvSpPr>
          <p:cNvPr id="4" name="TextBox 3"/>
          <p:cNvSpPr txBox="1"/>
          <p:nvPr/>
        </p:nvSpPr>
        <p:spPr>
          <a:xfrm>
            <a:off x="381000" y="1524000"/>
            <a:ext cx="8458200" cy="3970318"/>
          </a:xfrm>
          <a:prstGeom prst="rect">
            <a:avLst/>
          </a:prstGeom>
          <a:noFill/>
        </p:spPr>
        <p:txBody>
          <a:bodyPr wrap="square" rtlCol="0">
            <a:spAutoFit/>
          </a:bodyPr>
          <a:lstStyle/>
          <a:p>
            <a:pPr>
              <a:lnSpc>
                <a:spcPct val="150000"/>
              </a:lnSpc>
            </a:pPr>
            <a:r>
              <a:rPr lang="en-US" sz="2800" smtClean="0">
                <a:latin typeface="Times New Roman" pitchFamily="18" charset="0"/>
              </a:rPr>
              <a:t> </a:t>
            </a:r>
            <a:r>
              <a:rPr lang="en-US" sz="2800" b="1" smtClean="0">
                <a:latin typeface="Times New Roman" pitchFamily="18" charset="0"/>
              </a:rPr>
              <a:t>a.Trưng cầu tại nhà hay tại nơi làm việc.</a:t>
            </a:r>
            <a:r>
              <a:rPr lang="en-US" sz="2800" i="1" smtClean="0">
                <a:latin typeface="Times New Roman" pitchFamily="18" charset="0"/>
              </a:rPr>
              <a:t/>
            </a:r>
            <a:br>
              <a:rPr lang="en-US" sz="2800" i="1" smtClean="0">
                <a:latin typeface="Times New Roman" pitchFamily="18" charset="0"/>
              </a:rPr>
            </a:br>
            <a:r>
              <a:rPr lang="en-US" sz="2800" smtClean="0">
                <a:latin typeface="Times New Roman" pitchFamily="18" charset="0"/>
              </a:rPr>
              <a:t>	Bảng hỏi do các điều tra viên phân phát cho các cá nhân được điều tra tại nhà, hay tại nơi làm việc của người được hỏi. Khi phân phát bảng hỏi, điều tra viên có điều kiện giải thích cho người được hỏi về mục đích, ý nghĩa của nghiên cứu, cũng như yêu cầu họ điền vào bảng hỏi. </a:t>
            </a:r>
            <a:endParaRPr lang="en-US" sz="2800"/>
          </a:p>
        </p:txBody>
      </p:sp>
    </p:spTree>
  </p:cSld>
  <p:clrMapOvr>
    <a:masterClrMapping/>
  </p:clrMapOvr>
  <p:transition spd="slow">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2910" y="642918"/>
            <a:ext cx="8229600" cy="5029200"/>
          </a:xfrm>
        </p:spPr>
        <p:txBody>
          <a:bodyPr>
            <a:normAutofit/>
          </a:bodyPr>
          <a:lstStyle/>
          <a:p>
            <a:pPr>
              <a:buClrTx/>
            </a:pPr>
            <a:endParaRPr lang="en-US" smtClean="0">
              <a:latin typeface="Times New Roman" pitchFamily="18" charset="0"/>
            </a:endParaRPr>
          </a:p>
          <a:p>
            <a:pPr>
              <a:lnSpc>
                <a:spcPct val="150000"/>
              </a:lnSpc>
              <a:buClrTx/>
            </a:pPr>
            <a:r>
              <a:rPr lang="en-US" smtClean="0">
                <a:latin typeface="Times New Roman" pitchFamily="18" charset="0"/>
              </a:rPr>
              <a:t> Giới thiệu cơ quan đứng ra tổ chức nghiên cứu và nhấn mạnh nguyên tắc khuyết danh của nghiên cứu để người trả lời yên tâm rằng: thông tin mà họ cung cấp sẽ được giữ bí mật.</a:t>
            </a:r>
            <a:endParaRPr lang="en-US" smtClean="0"/>
          </a:p>
          <a:p>
            <a:pPr>
              <a:buNone/>
            </a:pPr>
            <a:endParaRPr lang="en-US"/>
          </a:p>
        </p:txBody>
      </p:sp>
    </p:spTree>
  </p:cSld>
  <p:clrMapOvr>
    <a:masterClrMapping/>
  </p:clrMapOvr>
  <p:transition spd="slow">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idx="4294967295"/>
          </p:nvPr>
        </p:nvSpPr>
        <p:spPr>
          <a:xfrm>
            <a:off x="0" y="1736725"/>
            <a:ext cx="7772400" cy="1920875"/>
          </a:xfrm>
        </p:spPr>
        <p:txBody>
          <a:bodyPr/>
          <a:lstStyle/>
          <a:p>
            <a:r>
              <a:rPr lang="en-US" sz="3200"/>
              <a:t> </a:t>
            </a:r>
            <a:endParaRPr lang="en-US" sz="3200" b="0"/>
          </a:p>
        </p:txBody>
      </p:sp>
      <p:sp>
        <p:nvSpPr>
          <p:cNvPr id="12296" name="Rectangle 8"/>
          <p:cNvSpPr>
            <a:spLocks noGrp="1" noChangeArrowheads="1"/>
          </p:cNvSpPr>
          <p:nvPr>
            <p:ph type="subTitle" idx="4294967295"/>
          </p:nvPr>
        </p:nvSpPr>
        <p:spPr>
          <a:xfrm>
            <a:off x="457200" y="762000"/>
            <a:ext cx="8305800" cy="4572000"/>
          </a:xfrm>
        </p:spPr>
        <p:txBody>
          <a:bodyPr/>
          <a:lstStyle/>
          <a:p>
            <a:pPr>
              <a:spcBef>
                <a:spcPts val="0"/>
              </a:spcBef>
              <a:buNone/>
            </a:pPr>
            <a:r>
              <a:rPr lang="en-US" sz="2800" b="1" smtClean="0">
                <a:latin typeface="Times New Roman" pitchFamily="18" charset="0"/>
              </a:rPr>
              <a:t>b.Trưng </a:t>
            </a:r>
            <a:r>
              <a:rPr lang="en-US" sz="2800" b="1">
                <a:latin typeface="Times New Roman" pitchFamily="18" charset="0"/>
              </a:rPr>
              <a:t>cầu qua bưu điện</a:t>
            </a:r>
            <a:r>
              <a:rPr lang="en-US" sz="2800" b="1" i="1">
                <a:latin typeface="Times New Roman" pitchFamily="18" charset="0"/>
              </a:rPr>
              <a:t>.</a:t>
            </a:r>
            <a:r>
              <a:rPr lang="en-US" sz="2400" b="1">
                <a:latin typeface="Times New Roman" pitchFamily="18" charset="0"/>
              </a:rPr>
              <a:t/>
            </a:r>
            <a:br>
              <a:rPr lang="en-US" sz="2400" b="1">
                <a:latin typeface="Times New Roman" pitchFamily="18" charset="0"/>
              </a:rPr>
            </a:br>
            <a:r>
              <a:rPr lang="en-US" sz="2400" b="1" smtClean="0">
                <a:latin typeface="Times New Roman" pitchFamily="18" charset="0"/>
              </a:rPr>
              <a:t>	</a:t>
            </a:r>
            <a:r>
              <a:rPr lang="en-US" sz="2800" smtClean="0">
                <a:latin typeface="Times New Roman" pitchFamily="18" charset="0"/>
              </a:rPr>
              <a:t>Bảng </a:t>
            </a:r>
            <a:r>
              <a:rPr lang="en-US" sz="2800">
                <a:latin typeface="Times New Roman" pitchFamily="18" charset="0"/>
              </a:rPr>
              <a:t>hỏi được gửi đến người nghiên cứ theo con đường bưu điện, kèm theo đó là một phong bì có sẵn địa chỉ của cơ quan, cá nhân nghiên cứu và tem thư để người trả lời gửi lại bảng hỏi đã được trả lời. Những lời giải thích, hướng dẫn có thể in vào đầu bảng hỏi hoặc cũng có thể in riêng gửi kèm theo bảng hỏi. Việc gửi bảng hỏi đến người trả lời cũng cần cân nhắc xem họ nhận được bảng hỏi vào thời điểm nào. Nếu gửi vào các dịp lễ tết thì các bảng hỏi đó sẽ ít được quan tâm.</a:t>
            </a:r>
            <a:r>
              <a:rPr lang="en-US" sz="2000" b="1">
                <a:latin typeface="Times New Roman" pitchFamily="18" charset="0"/>
              </a:rPr>
              <a:t/>
            </a:r>
            <a:br>
              <a:rPr lang="en-US" sz="2000" b="1">
                <a:latin typeface="Times New Roman" pitchFamily="18" charset="0"/>
              </a:rPr>
            </a:br>
            <a:r>
              <a:rPr lang="en-US" sz="2400" b="1">
                <a:latin typeface="Times New Roman" pitchFamily="18" charset="0"/>
              </a:rPr>
              <a:t>        </a:t>
            </a:r>
            <a:endParaRPr lang="en-US" sz="2000" b="1">
              <a:latin typeface="Times New Roman" pitchFamily="18" charset="0"/>
            </a:endParaRPr>
          </a:p>
        </p:txBody>
      </p:sp>
    </p:spTree>
  </p:cSld>
  <p:clrMapOvr>
    <a:masterClrMapping/>
  </p:clrMapOvr>
  <p:transition spd="slow">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785794"/>
            <a:ext cx="8534400" cy="4585871"/>
          </a:xfrm>
          <a:prstGeom prst="rect">
            <a:avLst/>
          </a:prstGeom>
          <a:noFill/>
        </p:spPr>
        <p:txBody>
          <a:bodyPr wrap="square" rtlCol="0">
            <a:spAutoFit/>
          </a:bodyPr>
          <a:lstStyle/>
          <a:p>
            <a:r>
              <a:rPr lang="en-US" sz="2400" b="1" smtClean="0">
                <a:latin typeface="Times New Roman" pitchFamily="18" charset="0"/>
              </a:rPr>
              <a:t> </a:t>
            </a:r>
            <a:r>
              <a:rPr lang="en-US" sz="2800" b="1" smtClean="0">
                <a:latin typeface="Times New Roman" pitchFamily="18" charset="0"/>
              </a:rPr>
              <a:t>c.Trưng cầu qua báo chí.</a:t>
            </a:r>
            <a:r>
              <a:rPr lang="en-US" sz="2400" u="sng" smtClean="0">
                <a:latin typeface="Times New Roman" pitchFamily="18" charset="0"/>
              </a:rPr>
              <a:t/>
            </a:r>
            <a:br>
              <a:rPr lang="en-US" sz="2400" u="sng" smtClean="0">
                <a:latin typeface="Times New Roman" pitchFamily="18" charset="0"/>
              </a:rPr>
            </a:br>
            <a:r>
              <a:rPr lang="en-US" sz="2400" smtClean="0">
                <a:latin typeface="Times New Roman" pitchFamily="18" charset="0"/>
              </a:rPr>
              <a:t>          Bảng hỏi cũng như lời giải thích, giới thiệu và những yêu cầu được đăng tải trên các phương tiện báo chí. Trong đa số trường hợp, yêu cầu người trả lời gửi bảng hỏi đã trả lời theo con đường bưu điện. Cần có những hứa hẹn về mặt tài chính để tăng tính tích cực của người trả lời. Với cách làm này bảng hỏi được hướng đến công chúng nhất định như thanh niên, phụ nữ, nông dân, các cựu chiến binh, nhóm khán giả truyền hình với những chương trình nào đó…</a:t>
            </a:r>
            <a:br>
              <a:rPr lang="en-US" sz="2400" smtClean="0">
                <a:latin typeface="Times New Roman" pitchFamily="18" charset="0"/>
              </a:rPr>
            </a:br>
            <a:r>
              <a:rPr lang="en-US" sz="2400" smtClean="0">
                <a:latin typeface="Times New Roman" pitchFamily="18" charset="0"/>
              </a:rPr>
              <a:t>          Tương tự như trưng cầu qua bưu điện, việc gửi lại bảng hỏi đều dựa trên nguyên tắc về “sự hưởng ứng” của cá nhân. Trưng cầu qua bưu điện đòi hỏi về tính tự nguyện và mức độ tự giác của cá nhân cao hơn so với trưng cầu qua bưu điện.</a:t>
            </a:r>
            <a:endParaRPr lang="en-US" sz="2400"/>
          </a:p>
        </p:txBody>
      </p:sp>
    </p:spTree>
  </p:cSld>
  <p:clrMapOvr>
    <a:masterClrMapping/>
  </p:clrMapOvr>
  <p:transition spd="slow">
    <p:random/>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Grp="1" noRot="1" noChangeArrowheads="1"/>
          </p:cNvSpPr>
          <p:nvPr>
            <p:ph type="title"/>
          </p:nvPr>
        </p:nvSpPr>
        <p:spPr>
          <a:xfrm>
            <a:off x="457200" y="0"/>
            <a:ext cx="8229600" cy="6858000"/>
          </a:xfrm>
        </p:spPr>
        <p:txBody>
          <a:bodyPr/>
          <a:lstStyle/>
          <a:p>
            <a:pPr algn="l"/>
            <a:r>
              <a:rPr lang="en-US" sz="2800" i="0" smtClean="0">
                <a:latin typeface="Times New Roman" pitchFamily="18" charset="0"/>
              </a:rPr>
              <a:t>d.Trưng </a:t>
            </a:r>
            <a:r>
              <a:rPr lang="en-US" sz="2800" i="0">
                <a:latin typeface="Times New Roman" pitchFamily="18" charset="0"/>
              </a:rPr>
              <a:t>cầu theo nhóm</a:t>
            </a:r>
            <a:r>
              <a:rPr lang="en-US" sz="2400" i="0">
                <a:latin typeface="Times New Roman" pitchFamily="18" charset="0"/>
              </a:rPr>
              <a:t>.</a:t>
            </a:r>
            <a:r>
              <a:rPr lang="en-US" sz="2400">
                <a:latin typeface="Times New Roman" pitchFamily="18" charset="0"/>
              </a:rPr>
              <a:t/>
            </a:r>
            <a:br>
              <a:rPr lang="en-US" sz="2400">
                <a:latin typeface="Times New Roman" pitchFamily="18" charset="0"/>
              </a:rPr>
            </a:br>
            <a:r>
              <a:rPr lang="en-US" sz="2400" smtClean="0">
                <a:latin typeface="Times New Roman" pitchFamily="18" charset="0"/>
              </a:rPr>
              <a:t>	</a:t>
            </a:r>
            <a:r>
              <a:rPr lang="en-US" sz="2400" b="0" i="0" smtClean="0">
                <a:latin typeface="Times New Roman" pitchFamily="18" charset="0"/>
              </a:rPr>
              <a:t>Đây </a:t>
            </a:r>
            <a:r>
              <a:rPr lang="en-US" sz="2400" b="0" i="0">
                <a:latin typeface="Times New Roman" pitchFamily="18" charset="0"/>
              </a:rPr>
              <a:t>là dạng trưng cầu được sử dụng khá phổ biến và cho hiệu quả khá khả quan. Trong trưng cầu theo nhóm nghiên cứu được đồng thời từ 8-10 đến 35-40 người. Những người được trưng cầu thường được mời đến một địa điểm nào đó thuận lợi cho việc đọc và viết, vào một thời điểm phù hợp, thuận tiện cho mọi người.</a:t>
            </a:r>
            <a:br>
              <a:rPr lang="en-US" sz="2400" b="0" i="0">
                <a:latin typeface="Times New Roman" pitchFamily="18" charset="0"/>
              </a:rPr>
            </a:br>
            <a:r>
              <a:rPr lang="en-US" sz="2400" b="0" i="0" smtClean="0">
                <a:latin typeface="Times New Roman" pitchFamily="18" charset="0"/>
              </a:rPr>
              <a:t>	Với </a:t>
            </a:r>
            <a:r>
              <a:rPr lang="en-US" sz="2400" b="0" i="0">
                <a:latin typeface="Times New Roman" pitchFamily="18" charset="0"/>
              </a:rPr>
              <a:t>cách làm này, điều tra viên có điều kiện giải thích trực tiếp những câu hỏi mà người nghiên cứu nêu ra khi thấy vướng mắc, có điều kiện giúp đỡ họ cũng như yêu cầu họ trả lời hết các câu hỏi trong bảng hỏi. Chính điều này đã làm giảm bớt tình trạng thường gặp trong các trưng cầu khác là việc có nhiều câu hỏi không có sự trả lời. </a:t>
            </a:r>
          </a:p>
        </p:txBody>
      </p:sp>
    </p:spTree>
  </p:cSld>
  <p:clrMapOvr>
    <a:masterClrMapping/>
  </p:clrMapOvr>
  <p:transition spd="slow">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7224" y="1219200"/>
            <a:ext cx="7500990" cy="4401205"/>
          </a:xfrm>
          <a:prstGeom prst="rect">
            <a:avLst/>
          </a:prstGeom>
          <a:noFill/>
        </p:spPr>
        <p:txBody>
          <a:bodyPr wrap="square" rtlCol="0">
            <a:spAutoFit/>
          </a:bodyPr>
          <a:lstStyle/>
          <a:p>
            <a:pPr algn="just"/>
            <a:r>
              <a:rPr lang="en-US" sz="2800" smtClean="0">
                <a:latin typeface="Times New Roman" pitchFamily="18" charset="0"/>
              </a:rPr>
              <a:t>Trưng cầu nhóm là một phương pháp thu thập thông tin rất tiết kiệm. Nó được thực hiện rất nhanh, thu được thông tin trong một phạm vi rộng lớn mà chỉ mất một số ngày. Vì vậy, </a:t>
            </a:r>
            <a:r>
              <a:rPr lang="en-US" sz="2800" i="1" smtClean="0">
                <a:latin typeface="Times New Roman" pitchFamily="18" charset="0"/>
              </a:rPr>
              <a:t>phương pháp này có hiệu quả cho các nghiên cứu dư luận xã hội hay thu thập thông tin theo những vấn đề nhất định</a:t>
            </a:r>
            <a:r>
              <a:rPr lang="en-US" sz="2800" smtClean="0">
                <a:latin typeface="Times New Roman" pitchFamily="18" charset="0"/>
              </a:rPr>
              <a:t>. Trưng cầu nhóm đặc biệt thích hợp cho nghiên cứu những nhóm, những tổ chức chính thức như tập thể học sinh, sinh viên, đơn vị quân đội, đội lao động, công nhân trong công ty nào đó…</a:t>
            </a:r>
            <a:endParaRPr lang="en-US" sz="2800"/>
          </a:p>
        </p:txBody>
      </p:sp>
    </p:spTree>
  </p:cSld>
  <p:clrMapOvr>
    <a:masterClrMapping/>
  </p:clrMapOvr>
  <p:transition spd="slow">
    <p:rand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838200"/>
            <a:ext cx="8991600" cy="1066800"/>
          </a:xfrm>
        </p:spPr>
        <p:txBody>
          <a:bodyPr/>
          <a:lstStyle/>
          <a:p>
            <a:pPr algn="l"/>
            <a:r>
              <a:rPr lang="en-US" sz="3200" smtClean="0">
                <a:solidFill>
                  <a:srgbClr val="FF0000"/>
                </a:solidFill>
                <a:cs typeface="Arial" panose="020B0604020202020204" pitchFamily="34" charset="0"/>
              </a:rPr>
              <a:t>VII. PHƯƠNG PHÁP PHÂN TÍCH TÀI LIỆU</a:t>
            </a:r>
            <a:endParaRPr lang="en-US" sz="3200">
              <a:solidFill>
                <a:srgbClr val="FF0000"/>
              </a:solidFill>
            </a:endParaRPr>
          </a:p>
        </p:txBody>
      </p:sp>
      <p:sp>
        <p:nvSpPr>
          <p:cNvPr id="3" name="Content Placeholder 2"/>
          <p:cNvSpPr>
            <a:spLocks noGrp="1"/>
          </p:cNvSpPr>
          <p:nvPr>
            <p:ph idx="1"/>
          </p:nvPr>
        </p:nvSpPr>
        <p:spPr>
          <a:xfrm>
            <a:off x="457200" y="1905000"/>
            <a:ext cx="8229600" cy="4419600"/>
          </a:xfrm>
        </p:spPr>
        <p:txBody>
          <a:bodyPr/>
          <a:lstStyle/>
          <a:p>
            <a:pPr>
              <a:buNone/>
            </a:pPr>
            <a:r>
              <a:rPr lang="en-US" sz="2800" b="1" smtClean="0">
                <a:latin typeface="+mj-lt"/>
                <a:cs typeface="Arial" panose="020B0604020202020204" pitchFamily="34" charset="0"/>
              </a:rPr>
              <a:t>1.Khái  niệm</a:t>
            </a:r>
          </a:p>
          <a:p>
            <a:pPr>
              <a:buNone/>
            </a:pPr>
            <a:r>
              <a:rPr lang="en-US" sz="2800" b="1" smtClean="0">
                <a:latin typeface="+mj-lt"/>
                <a:cs typeface="Arial" panose="020B0604020202020204" pitchFamily="34" charset="0"/>
              </a:rPr>
              <a:t>	</a:t>
            </a:r>
            <a:r>
              <a:rPr lang="en-US" sz="2800" smtClean="0">
                <a:latin typeface="+mj-lt"/>
                <a:cs typeface="Arial" panose="020B0604020202020204" pitchFamily="34" charset="0"/>
              </a:rPr>
              <a:t>Là phương pháp thu thập thông tin xã hội dựa trên việc phân tích những tài liệu đã có sẵn</a:t>
            </a:r>
            <a:endParaRPr lang="en-US" sz="2800" smtClean="0">
              <a:solidFill>
                <a:srgbClr val="FF0000"/>
              </a:solidFill>
              <a:latin typeface="+mj-lt"/>
              <a:cs typeface="Arial" panose="020B0604020202020204" pitchFamily="34" charset="0"/>
            </a:endParaRPr>
          </a:p>
          <a:p>
            <a:pPr marL="484632" indent="-457200">
              <a:buClrTx/>
              <a:buFont typeface="Arial" panose="020B0604020202020204" pitchFamily="34" charset="0"/>
              <a:buChar char="•"/>
            </a:pPr>
            <a:r>
              <a:rPr lang="en-US" sz="2800" smtClean="0">
                <a:latin typeface="+mj-lt"/>
                <a:cs typeface="Arial" panose="020B0604020202020204" pitchFamily="34" charset="0"/>
              </a:rPr>
              <a:t>Có nhiều loại tài liệu: tài liệu viết, tài liệu thống kê, tài liệu quang, tài liệu ghi âm,…</a:t>
            </a:r>
          </a:p>
          <a:p>
            <a:endParaRPr lang="en-US" b="1" smtClean="0">
              <a:latin typeface="Arial" panose="020B0604020202020204" pitchFamily="34" charset="0"/>
              <a:cs typeface="Arial" panose="020B0604020202020204" pitchFamily="34" charset="0"/>
            </a:endParaRPr>
          </a:p>
          <a:p>
            <a:endParaRPr lang="en-US"/>
          </a:p>
        </p:txBody>
      </p:sp>
    </p:spTree>
  </p:cSld>
  <p:clrMapOvr>
    <a:masterClrMapping/>
  </p:clrMapOvr>
  <p:transition spd="slow">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ClrTx/>
              <a:buNone/>
            </a:pPr>
            <a:r>
              <a:rPr lang="en-US" sz="2800" b="1" smtClean="0">
                <a:latin typeface="+mj-lt"/>
                <a:cs typeface="Arial" panose="020B0604020202020204" pitchFamily="34" charset="0"/>
              </a:rPr>
              <a:t>2. Yêu cầu:</a:t>
            </a:r>
          </a:p>
          <a:p>
            <a:pPr>
              <a:buClrTx/>
              <a:buNone/>
            </a:pPr>
            <a:r>
              <a:rPr lang="en-US" sz="2800" b="1" smtClean="0">
                <a:latin typeface="+mj-lt"/>
                <a:cs typeface="Arial" panose="020B0604020202020204" pitchFamily="34" charset="0"/>
              </a:rPr>
              <a:t>Chính xác, linh hoạt</a:t>
            </a:r>
          </a:p>
          <a:p>
            <a:pPr marL="457200" indent="-457200">
              <a:buClrTx/>
              <a:buFont typeface="Wingdings" panose="05000000000000000000" pitchFamily="2" charset="2"/>
              <a:buChar char="ü"/>
            </a:pPr>
            <a:r>
              <a:rPr lang="en-US" sz="2800" smtClean="0">
                <a:latin typeface="+mj-lt"/>
                <a:cs typeface="Arial" panose="020B0604020202020204" pitchFamily="34" charset="0"/>
              </a:rPr>
              <a:t>Lựa chọn tài liệu phải căn cứ vào nội dung, nhiệm vụ và phạm vi nghiên cứu của cuộc điều tra xã hộ</a:t>
            </a:r>
          </a:p>
          <a:p>
            <a:pPr marL="457200" indent="-457200">
              <a:buClrTx/>
              <a:buFont typeface="Wingdings" panose="05000000000000000000" pitchFamily="2" charset="2"/>
              <a:buChar char="ü"/>
            </a:pPr>
            <a:r>
              <a:rPr lang="en-US" sz="2800" smtClean="0">
                <a:latin typeface="+mj-lt"/>
                <a:cs typeface="Arial" panose="020B0604020202020204" pitchFamily="34" charset="0"/>
              </a:rPr>
              <a:t>Xác định  tài liệu là bản chính, bản sao hay dị bản</a:t>
            </a:r>
          </a:p>
          <a:p>
            <a:pPr marL="457200" indent="-457200">
              <a:buClrTx/>
              <a:buFont typeface="Wingdings" panose="05000000000000000000" pitchFamily="2" charset="2"/>
              <a:buChar char="ü"/>
            </a:pPr>
            <a:r>
              <a:rPr lang="en-US" sz="2800" smtClean="0">
                <a:latin typeface="+mj-lt"/>
                <a:cs typeface="Arial" panose="020B0604020202020204" pitchFamily="34" charset="0"/>
              </a:rPr>
              <a:t>Có thái độ phê phán đối với tài liệu(tên tài liệu, hoàn cảnh ra đời,độ tin cậy, tính xác thực, ảnh hưởng của tài liệu, giá trị sử dụng</a:t>
            </a:r>
          </a:p>
          <a:p>
            <a:pPr>
              <a:buClrTx/>
            </a:pPr>
            <a:endParaRPr lang="en-US" sz="2800" b="1" smtClean="0">
              <a:latin typeface="Arial" panose="020B0604020202020204" pitchFamily="34" charset="0"/>
              <a:cs typeface="Arial" panose="020B0604020202020204" pitchFamily="34" charset="0"/>
            </a:endParaRPr>
          </a:p>
          <a:p>
            <a:pPr>
              <a:buClrTx/>
            </a:pPr>
            <a:endParaRPr lang="en-US" sz="2800"/>
          </a:p>
        </p:txBody>
      </p:sp>
    </p:spTree>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562600"/>
          </a:xfrm>
        </p:spPr>
        <p:txBody>
          <a:bodyPr/>
          <a:lstStyle/>
          <a:p>
            <a:pPr>
              <a:buNone/>
            </a:pPr>
            <a:r>
              <a:rPr lang="en-US" smtClean="0"/>
              <a:t>+ Phương pháp cụ thể là phương pháp được khái quát và ứng dụng trong một phạm vi hẹp của một nghành khoa học nhất định nào đó.</a:t>
            </a:r>
          </a:p>
          <a:p>
            <a:pPr>
              <a:buNone/>
            </a:pPr>
            <a:endParaRPr lang="en-US" smtClean="0"/>
          </a:p>
          <a:p>
            <a:pPr>
              <a:buNone/>
            </a:pPr>
            <a:r>
              <a:rPr lang="en-US" smtClean="0"/>
              <a:t>Tuy nhiên trong sự phát triển của khoa học đã nảy sinh ra nhiều phương pháp mới được áp dụng rộng rãi trong mỗi nghành khoa học khác nhau,vì vậy nó có sự mượn nhau ,áp dụng nhau về phạm vi ứng của các phương pháp.</a:t>
            </a:r>
          </a:p>
          <a:p>
            <a:endParaRPr lang="en-US"/>
          </a:p>
        </p:txBody>
      </p:sp>
    </p:spTree>
  </p:cSld>
  <p:clrMapOvr>
    <a:masterClrMapping/>
  </p:clrMapOvr>
  <p:transition spd="slow">
    <p:random/>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914400"/>
            <a:ext cx="8229600" cy="5029200"/>
          </a:xfrm>
        </p:spPr>
        <p:txBody>
          <a:bodyPr>
            <a:normAutofit fontScale="92500" lnSpcReduction="10000"/>
          </a:bodyPr>
          <a:lstStyle/>
          <a:p>
            <a:pPr marL="0" indent="0">
              <a:buClrTx/>
              <a:buNone/>
            </a:pPr>
            <a:r>
              <a:rPr lang="en-US" b="1" smtClean="0">
                <a:latin typeface="+mj-lt"/>
                <a:cs typeface="Arial" panose="020B0604020202020204" pitchFamily="34" charset="0"/>
              </a:rPr>
              <a:t>3. Các phương pháp phân tích tài liệu:</a:t>
            </a:r>
          </a:p>
          <a:p>
            <a:pPr>
              <a:buClrTx/>
            </a:pPr>
            <a:r>
              <a:rPr lang="en-US" b="1" smtClean="0">
                <a:latin typeface="+mj-lt"/>
                <a:cs typeface="Arial" panose="020B0604020202020204" pitchFamily="34" charset="0"/>
              </a:rPr>
              <a:t>Phân tích truyền thống( phương pháp định tính).</a:t>
            </a:r>
          </a:p>
          <a:p>
            <a:pPr marL="0" indent="0">
              <a:buClrTx/>
              <a:buNone/>
            </a:pPr>
            <a:r>
              <a:rPr lang="en-US" smtClean="0">
                <a:latin typeface="+mj-lt"/>
              </a:rPr>
              <a:t>Dễ rơi vào sự phân tích chủ quan</a:t>
            </a:r>
          </a:p>
          <a:p>
            <a:pPr>
              <a:buClrTx/>
              <a:buFont typeface="Wingdings" panose="05000000000000000000" pitchFamily="2" charset="2"/>
              <a:buChar char="ü"/>
            </a:pPr>
            <a:r>
              <a:rPr lang="en-US" smtClean="0">
                <a:latin typeface="+mj-lt"/>
              </a:rPr>
              <a:t>   Phân tích  bên ngoài</a:t>
            </a:r>
          </a:p>
          <a:p>
            <a:pPr>
              <a:buClrTx/>
              <a:buFont typeface="Wingdings" panose="05000000000000000000" pitchFamily="2" charset="2"/>
              <a:buChar char="ü"/>
            </a:pPr>
            <a:r>
              <a:rPr lang="en-US" smtClean="0">
                <a:latin typeface="+mj-lt"/>
              </a:rPr>
              <a:t>   Phân tích bên trong</a:t>
            </a:r>
          </a:p>
          <a:p>
            <a:pPr>
              <a:buClrTx/>
            </a:pPr>
            <a:r>
              <a:rPr lang="en-US" b="1" smtClean="0">
                <a:latin typeface="+mj-lt"/>
                <a:cs typeface="Arial" panose="020B0604020202020204" pitchFamily="34" charset="0"/>
              </a:rPr>
              <a:t>Phân tích hình thức hóa ( phương pháp phân tích định lượng)</a:t>
            </a:r>
          </a:p>
          <a:p>
            <a:pPr marL="0" indent="0">
              <a:buClrTx/>
              <a:buNone/>
            </a:pPr>
            <a:r>
              <a:rPr lang="en-US" smtClean="0">
                <a:latin typeface="+mj-lt"/>
              </a:rPr>
              <a:t>       Phân tích theo nhóm các dấu hiệu, các phạm trù, tìm ra mối quan hệ nhân quả  giữa các nhóm chỉ bao</a:t>
            </a:r>
            <a:endParaRPr lang="en-US">
              <a:latin typeface="+mj-lt"/>
            </a:endParaRPr>
          </a:p>
        </p:txBody>
      </p:sp>
    </p:spTree>
    <p:extLst>
      <p:ext uri="{BB962C8B-B14F-4D97-AF65-F5344CB8AC3E}">
        <p14:creationId xmlns="" xmlns:p14="http://schemas.microsoft.com/office/powerpoint/2010/main" val="779583297"/>
      </p:ext>
    </p:extLst>
  </p:cSld>
  <p:clrMapOvr>
    <a:masterClrMapping/>
  </p:clrMapOvr>
  <p:transition spd="slow">
    <p:random/>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172400" cy="5373216"/>
          </a:xfrm>
        </p:spPr>
        <p:txBody>
          <a:bodyPr>
            <a:noAutofit/>
          </a:bodyPr>
          <a:lstStyle/>
          <a:p>
            <a:pPr marL="0" indent="0">
              <a:buClrTx/>
              <a:buNone/>
            </a:pPr>
            <a:r>
              <a:rPr lang="en-US" sz="2800" b="1" smtClean="0">
                <a:latin typeface="+mj-lt"/>
                <a:cs typeface="Arial" panose="020B0604020202020204" pitchFamily="34" charset="0"/>
              </a:rPr>
              <a:t>4. Ưu nhược điểm của phương pháp phân tích tài liệu</a:t>
            </a:r>
          </a:p>
          <a:p>
            <a:pPr marL="0" indent="0">
              <a:buClrTx/>
              <a:buNone/>
            </a:pPr>
            <a:r>
              <a:rPr lang="en-US" sz="2800" b="1" u="sng" smtClean="0">
                <a:latin typeface="+mj-lt"/>
                <a:cs typeface="Arial" panose="020B0604020202020204" pitchFamily="34" charset="0"/>
              </a:rPr>
              <a:t>Ưu điểm</a:t>
            </a:r>
            <a:r>
              <a:rPr lang="en-US" sz="2800" u="sng" smtClean="0">
                <a:latin typeface="+mj-lt"/>
              </a:rPr>
              <a:t>:</a:t>
            </a:r>
          </a:p>
          <a:p>
            <a:pPr>
              <a:buClrTx/>
              <a:buFont typeface="Wingdings" panose="05000000000000000000" pitchFamily="2" charset="2"/>
              <a:buChar char="ü"/>
            </a:pPr>
            <a:r>
              <a:rPr lang="en-US" sz="2800" smtClean="0">
                <a:latin typeface="+mj-lt"/>
                <a:cs typeface="Arial" panose="020B0604020202020204" pitchFamily="34" charset="0"/>
              </a:rPr>
              <a:t>Tiết kiệm thời gian, công sức, kinh phí, nhân lực</a:t>
            </a:r>
          </a:p>
          <a:p>
            <a:pPr>
              <a:buClrTx/>
              <a:buFont typeface="Wingdings" panose="05000000000000000000" pitchFamily="2" charset="2"/>
              <a:buChar char="ü"/>
            </a:pPr>
            <a:r>
              <a:rPr lang="en-US" sz="2800" smtClean="0">
                <a:latin typeface="+mj-lt"/>
                <a:cs typeface="Arial" panose="020B0604020202020204" pitchFamily="34" charset="0"/>
              </a:rPr>
              <a:t>Thu được thông tin đa dạng, nhiều mặt, giúp tìm hiểu được những đối tượng trong quá khứ, hiện tại</a:t>
            </a:r>
          </a:p>
          <a:p>
            <a:pPr marL="0" indent="0">
              <a:buClrTx/>
              <a:buNone/>
            </a:pPr>
            <a:r>
              <a:rPr lang="en-US" sz="2800" b="1" u="sng" smtClean="0">
                <a:latin typeface="+mj-lt"/>
                <a:cs typeface="Arial" panose="020B0604020202020204" pitchFamily="34" charset="0"/>
              </a:rPr>
              <a:t>Nhược điểm </a:t>
            </a:r>
          </a:p>
          <a:p>
            <a:pPr>
              <a:buClrTx/>
              <a:buFont typeface="Wingdings" panose="05000000000000000000" pitchFamily="2" charset="2"/>
              <a:buChar char="ü"/>
            </a:pPr>
            <a:r>
              <a:rPr lang="en-US" sz="2800" smtClean="0">
                <a:latin typeface="+mj-lt"/>
                <a:cs typeface="Arial" panose="020B0604020202020204" pitchFamily="34" charset="0"/>
              </a:rPr>
              <a:t>Tài liệu ít được phân chia theo cách mà ta mong muốn.</a:t>
            </a:r>
          </a:p>
          <a:p>
            <a:pPr>
              <a:buClrTx/>
              <a:buFont typeface="Wingdings" panose="05000000000000000000" pitchFamily="2" charset="2"/>
              <a:buChar char="ü"/>
            </a:pPr>
            <a:r>
              <a:rPr lang="en-US" sz="2800" smtClean="0">
                <a:latin typeface="+mj-lt"/>
                <a:cs typeface="Arial" panose="020B0604020202020204" pitchFamily="34" charset="0"/>
              </a:rPr>
              <a:t>Thông tin dễ bị ảnh hưởng bởi quan điểm, tư tưởng của người phân tích.</a:t>
            </a:r>
          </a:p>
          <a:p>
            <a:pPr>
              <a:buClrTx/>
              <a:buFont typeface="Wingdings" panose="05000000000000000000" pitchFamily="2" charset="2"/>
              <a:buChar char="ü"/>
            </a:pPr>
            <a:r>
              <a:rPr lang="en-US" sz="2800" smtClean="0">
                <a:latin typeface="+mj-lt"/>
                <a:cs typeface="Arial" panose="020B0604020202020204" pitchFamily="34" charset="0"/>
              </a:rPr>
              <a:t>Tổng hợp thông tin rất khó, có những tài liệu đòi hỏi phải có chuyên gia trình độ cao, nhiều tài  liệu bảo mật cản trở việc nghiên cứu </a:t>
            </a:r>
            <a:endParaRPr lang="en-US" sz="2800">
              <a:latin typeface="+mj-lt"/>
              <a:cs typeface="Arial" panose="020B0604020202020204" pitchFamily="34" charset="0"/>
            </a:endParaRPr>
          </a:p>
        </p:txBody>
      </p:sp>
    </p:spTree>
    <p:extLst>
      <p:ext uri="{BB962C8B-B14F-4D97-AF65-F5344CB8AC3E}">
        <p14:creationId xmlns="" xmlns:p14="http://schemas.microsoft.com/office/powerpoint/2010/main" val="3952479951"/>
      </p:ext>
    </p:extLst>
  </p:cSld>
  <p:clrMapOvr>
    <a:masterClrMapping/>
  </p:clrMapOvr>
  <p:transition spd="slow">
    <p:random/>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0"/>
            <a:ext cx="8229600" cy="668359"/>
          </a:xfrm>
        </p:spPr>
        <p:txBody>
          <a:bodyPr>
            <a:normAutofit fontScale="90000"/>
          </a:bodyPr>
          <a:lstStyle/>
          <a:p>
            <a:pPr algn="l"/>
            <a:r>
              <a:rPr lang="en-US" sz="4400" smtClean="0">
                <a:solidFill>
                  <a:srgbClr val="FF0000"/>
                </a:solidFill>
                <a:latin typeface="Times New Roman" pitchFamily="18" charset="0"/>
                <a:cs typeface="Times New Roman" pitchFamily="18" charset="0"/>
              </a:rPr>
              <a:t>VIII. Phương pháp phát vấn</a:t>
            </a:r>
            <a:r>
              <a:rPr lang="en-US" sz="3600" smtClean="0">
                <a:latin typeface="Times New Roman" pitchFamily="18" charset="0"/>
                <a:cs typeface="Times New Roman" pitchFamily="18" charset="0"/>
              </a:rPr>
              <a:t/>
            </a:r>
            <a:br>
              <a:rPr lang="en-US" sz="3600" smtClean="0">
                <a:latin typeface="Times New Roman" pitchFamily="18" charset="0"/>
                <a:cs typeface="Times New Roman" pitchFamily="18" charset="0"/>
              </a:rPr>
            </a:br>
            <a:endParaRPr lang="en-US" sz="3600"/>
          </a:p>
        </p:txBody>
      </p:sp>
      <p:sp>
        <p:nvSpPr>
          <p:cNvPr id="3" name="Content Placeholder 2"/>
          <p:cNvSpPr>
            <a:spLocks noGrp="1"/>
          </p:cNvSpPr>
          <p:nvPr>
            <p:ph idx="1"/>
          </p:nvPr>
        </p:nvSpPr>
        <p:spPr>
          <a:xfrm>
            <a:off x="428596" y="1357298"/>
            <a:ext cx="8229600" cy="5029200"/>
          </a:xfrm>
        </p:spPr>
        <p:txBody>
          <a:bodyPr/>
          <a:lstStyle/>
          <a:p>
            <a:pPr marL="514350" indent="-514350">
              <a:buNone/>
            </a:pPr>
            <a:r>
              <a:rPr lang="en-US" b="1" smtClean="0">
                <a:latin typeface="Times New Roman" pitchFamily="18" charset="0"/>
                <a:cs typeface="Times New Roman" pitchFamily="18" charset="0"/>
              </a:rPr>
              <a:t>1. Phương pháp khảo sát</a:t>
            </a:r>
          </a:p>
          <a:p>
            <a:pPr indent="-514350">
              <a:buNone/>
            </a:pPr>
            <a:r>
              <a:rPr lang="en-US" smtClean="0">
                <a:latin typeface="Times New Roman" pitchFamily="18" charset="0"/>
                <a:cs typeface="Times New Roman" pitchFamily="18" charset="0"/>
              </a:rPr>
              <a:t>Khảo sát là một phương pháp trong đó những người phỏng vấn đặt ra các câu hỏi hoặc cung cấp một bảng câu hỏi để xác định thái độ, ý kiến và hành vi của người được hỏi về một vấn đề nào đó.</a:t>
            </a:r>
          </a:p>
          <a:p>
            <a:pPr marL="514350" indent="-514350">
              <a:buNone/>
            </a:pPr>
            <a:endParaRPr lang="en-US"/>
          </a:p>
        </p:txBody>
      </p:sp>
    </p:spTree>
  </p:cSld>
  <p:clrMapOvr>
    <a:masterClrMapping/>
  </p:clrMapOvr>
  <p:transition spd="slow">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7232"/>
            <a:ext cx="8229600" cy="5467368"/>
          </a:xfrm>
        </p:spPr>
        <p:txBody>
          <a:bodyPr/>
          <a:lstStyle/>
          <a:p>
            <a:pPr indent="-514350">
              <a:buNone/>
            </a:pPr>
            <a:r>
              <a:rPr lang="en-US" smtClean="0">
                <a:latin typeface="Times New Roman" pitchFamily="18" charset="0"/>
                <a:cs typeface="Times New Roman" pitchFamily="18" charset="0"/>
              </a:rPr>
              <a:t>   Để thực hiện điều này, nhà nghiên cứu phải chọn một mẫu đại diện cho tổng thể. Mẫu là một bộ phận của tổng thể đóng vai trò như nguồn cung cấp dữ liệu.</a:t>
            </a:r>
          </a:p>
          <a:p>
            <a:pPr indent="-514350">
              <a:buNone/>
            </a:pPr>
            <a:r>
              <a:rPr lang="en-US" smtClean="0">
                <a:latin typeface="Times New Roman" pitchFamily="18" charset="0"/>
                <a:cs typeface="Times New Roman" pitchFamily="18" charset="0"/>
              </a:rPr>
              <a:t>+ Mẫu phi xác suất: mẫu được lựa chọn căn cứ vào các đặc  điểmcụ thể nào đó.</a:t>
            </a:r>
          </a:p>
          <a:p>
            <a:pPr indent="-514350">
              <a:buNone/>
            </a:pPr>
            <a:r>
              <a:rPr lang="en-US" smtClean="0">
                <a:latin typeface="Times New Roman" pitchFamily="18" charset="0"/>
                <a:cs typeface="Times New Roman" pitchFamily="18" charset="0"/>
              </a:rPr>
              <a:t>+ Mẫu ngẩu nhiên:  trong mẫu xác suất, nhiều kĩ thuật  được sử dụng đẻ đảm bảo rằng mỗi cá nhân trong tổng thể có  cơ hội ngang nhau để được lựa chọn.</a:t>
            </a:r>
          </a:p>
          <a:p>
            <a:endParaRPr lang="en-US"/>
          </a:p>
        </p:txBody>
      </p:sp>
    </p:spTree>
  </p:cSld>
  <p:clrMapOvr>
    <a:masterClrMapping/>
  </p:clrMapOvr>
  <p:transition spd="slow">
    <p:rand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09600"/>
            <a:ext cx="8229600" cy="5562600"/>
          </a:xfrm>
        </p:spPr>
        <p:txBody>
          <a:bodyPr>
            <a:normAutofit/>
          </a:bodyPr>
          <a:lstStyle/>
          <a:p>
            <a:pPr>
              <a:buNone/>
            </a:pPr>
            <a:r>
              <a:rPr lang="en-US" b="1" smtClean="0">
                <a:latin typeface="Times New Roman" pitchFamily="18" charset="0"/>
                <a:cs typeface="Times New Roman" pitchFamily="18" charset="0"/>
              </a:rPr>
              <a:t>2. Phương pháp phỏng vấn</a:t>
            </a:r>
          </a:p>
          <a:p>
            <a:pPr>
              <a:buNone/>
            </a:pPr>
            <a:r>
              <a:rPr lang="en-US" smtClean="0">
                <a:latin typeface="Times New Roman" pitchFamily="18" charset="0"/>
                <a:cs typeface="Times New Roman" pitchFamily="18" charset="0"/>
              </a:rPr>
              <a:t>Là phương pháp thu thập thông tin qua hỏi và đáp. Người điều tra viên đặt câu hỏi cho đối tượng cần khảo sát và sau đó ghi nhận các kết quả vào phiếu.</a:t>
            </a:r>
          </a:p>
          <a:p>
            <a:pPr>
              <a:buNone/>
            </a:pPr>
            <a:endParaRPr lang="en-US" smtClean="0"/>
          </a:p>
          <a:p>
            <a:pPr>
              <a:buNone/>
            </a:pPr>
            <a:endParaRPr lang="en-US" smtClean="0"/>
          </a:p>
        </p:txBody>
      </p:sp>
      <p:pic>
        <p:nvPicPr>
          <p:cNvPr id="8" name="Picture 7" descr="Phỏng vấn Bộ trưởng Thál Lan.JPG"/>
          <p:cNvPicPr>
            <a:picLocks noChangeAspect="1"/>
          </p:cNvPicPr>
          <p:nvPr/>
        </p:nvPicPr>
        <p:blipFill>
          <a:blip r:embed="rId2" cstate="print"/>
          <a:stretch>
            <a:fillRect/>
          </a:stretch>
        </p:blipFill>
        <p:spPr>
          <a:xfrm>
            <a:off x="457200" y="3352800"/>
            <a:ext cx="4343400" cy="3181350"/>
          </a:xfrm>
          <a:prstGeom prst="rect">
            <a:avLst/>
          </a:prstGeom>
          <a:ln>
            <a:noFill/>
          </a:ln>
          <a:effectLst>
            <a:softEdge rad="112500"/>
          </a:effectLst>
        </p:spPr>
      </p:pic>
      <p:pic>
        <p:nvPicPr>
          <p:cNvPr id="9" name="Picture 8" descr="phong-van-qua-dien-thoai-300x225.jpg"/>
          <p:cNvPicPr>
            <a:picLocks noChangeAspect="1"/>
          </p:cNvPicPr>
          <p:nvPr/>
        </p:nvPicPr>
        <p:blipFill>
          <a:blip r:embed="rId3"/>
          <a:stretch>
            <a:fillRect/>
          </a:stretch>
        </p:blipFill>
        <p:spPr>
          <a:xfrm>
            <a:off x="4724400" y="3428999"/>
            <a:ext cx="4114800" cy="3167313"/>
          </a:xfrm>
          <a:prstGeom prst="rect">
            <a:avLst/>
          </a:prstGeom>
          <a:ln>
            <a:noFill/>
          </a:ln>
          <a:effectLst>
            <a:softEdge rad="112500"/>
          </a:effectLst>
        </p:spPr>
      </p:pic>
    </p:spTree>
  </p:cSld>
  <p:clrMapOvr>
    <a:masterClrMapping/>
  </p:clrMapOvr>
  <p:transition spd="slow">
    <p:random/>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09600"/>
            <a:ext cx="8763000" cy="5715000"/>
          </a:xfrm>
        </p:spPr>
        <p:txBody>
          <a:bodyPr>
            <a:normAutofit/>
          </a:bodyPr>
          <a:lstStyle/>
          <a:p>
            <a:pPr>
              <a:buNone/>
            </a:pPr>
            <a:endParaRPr lang="en-US" b="1" smtClean="0">
              <a:latin typeface="Times New Roman" pitchFamily="18" charset="0"/>
              <a:cs typeface="Times New Roman" pitchFamily="18" charset="0"/>
            </a:endParaRPr>
          </a:p>
          <a:p>
            <a:pPr>
              <a:buNone/>
            </a:pPr>
            <a:r>
              <a:rPr lang="en-US" b="1" smtClean="0">
                <a:latin typeface="Times New Roman" pitchFamily="18" charset="0"/>
                <a:cs typeface="Times New Roman" pitchFamily="18" charset="0"/>
              </a:rPr>
              <a:t>Các </a:t>
            </a:r>
            <a:r>
              <a:rPr lang="en-US" b="1" smtClean="0">
                <a:latin typeface="Times New Roman" pitchFamily="18" charset="0"/>
                <a:cs typeface="Times New Roman" pitchFamily="18" charset="0"/>
              </a:rPr>
              <a:t>loại phỏng </a:t>
            </a:r>
            <a:r>
              <a:rPr lang="en-US" b="1" smtClean="0">
                <a:latin typeface="Times New Roman" pitchFamily="18" charset="0"/>
                <a:cs typeface="Times New Roman" pitchFamily="18" charset="0"/>
              </a:rPr>
              <a:t>vấn:</a:t>
            </a:r>
          </a:p>
          <a:p>
            <a:pPr>
              <a:buNone/>
            </a:pPr>
            <a:endParaRPr lang="en-US" b="1" smtClean="0">
              <a:latin typeface="Times New Roman" pitchFamily="18" charset="0"/>
              <a:cs typeface="Times New Roman" pitchFamily="18" charset="0"/>
            </a:endParaRPr>
          </a:p>
          <a:p>
            <a:pPr>
              <a:buClrTx/>
            </a:pPr>
            <a:r>
              <a:rPr lang="en-US" b="1" i="1" smtClean="0">
                <a:latin typeface="Times New Roman" pitchFamily="18" charset="0"/>
                <a:cs typeface="Times New Roman" pitchFamily="18" charset="0"/>
              </a:rPr>
              <a:t>Phỏng vấn tiêu chuẩn hóa: </a:t>
            </a:r>
            <a:r>
              <a:rPr lang="en-US" smtClean="0">
                <a:latin typeface="Times New Roman" pitchFamily="18" charset="0"/>
                <a:cs typeface="Times New Roman" pitchFamily="18" charset="0"/>
              </a:rPr>
              <a:t>là cuộc phỏng vấn diễn ra theo một trình tự nhất định với nội dung đã được vạch sẵn cho mọi người giống nhau. Thông tin được thu thập theo một bảng hỏi đã được soạn sẵn, theo một trình tự nghiêm ngặt, không được thêm bớt hay thay thế câu hỏi.</a:t>
            </a:r>
          </a:p>
          <a:p>
            <a:pPr>
              <a:buNone/>
            </a:pPr>
            <a:endParaRPr lang="en-US">
              <a:latin typeface="Times New Roman" pitchFamily="18" charset="0"/>
              <a:cs typeface="Times New Roman" pitchFamily="18" charset="0"/>
            </a:endParaRPr>
          </a:p>
        </p:txBody>
      </p:sp>
    </p:spTree>
  </p:cSld>
  <p:clrMapOvr>
    <a:masterClrMapping/>
  </p:clrMapOvr>
  <p:transition spd="slow">
    <p:random/>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ClrTx/>
            </a:pPr>
            <a:r>
              <a:rPr lang="en-US" b="1" i="1" smtClean="0">
                <a:latin typeface="Times New Roman" pitchFamily="18" charset="0"/>
                <a:cs typeface="Times New Roman" pitchFamily="18" charset="0"/>
              </a:rPr>
              <a:t>Phỏng vấn không tiêu chuẩn hóa (phỏng vấn tự do): </a:t>
            </a:r>
            <a:r>
              <a:rPr lang="en-US" smtClean="0">
                <a:latin typeface="Times New Roman" pitchFamily="18" charset="0"/>
                <a:cs typeface="Times New Roman" pitchFamily="18" charset="0"/>
              </a:rPr>
              <a:t>là cuộc đàm thoại tự do theo một chủ đề vạch sẵn. Các câu hỏi khác nhau chứ không nhất thiết phải theo một trật tự nào, tùy theo tình huống mà người phỏng vấn đưa ra những nhận xét của mình và thông qua trao đổi để thu nhận thông tin cần thiết.</a:t>
            </a:r>
          </a:p>
          <a:p>
            <a:endParaRPr lang="en-US"/>
          </a:p>
        </p:txBody>
      </p:sp>
    </p:spTree>
  </p:cSld>
  <p:clrMapOvr>
    <a:masterClrMapping/>
  </p:clrMapOvr>
  <p:transition spd="slow">
    <p:random/>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lstStyle/>
          <a:p>
            <a:pPr>
              <a:buClrTx/>
            </a:pPr>
            <a:r>
              <a:rPr lang="en-US" b="1" i="1" smtClean="0">
                <a:latin typeface="Times New Roman" pitchFamily="18" charset="0"/>
                <a:cs typeface="Times New Roman" pitchFamily="18" charset="0"/>
              </a:rPr>
              <a:t>Phỏng vấn thường: </a:t>
            </a:r>
            <a:r>
              <a:rPr lang="en-US" smtClean="0">
                <a:latin typeface="Times New Roman" pitchFamily="18" charset="0"/>
                <a:cs typeface="Times New Roman" pitchFamily="18" charset="0"/>
              </a:rPr>
              <a:t>thực hiện trên quy mô rộng lớn với nhiều loại đối tượng trả lời.</a:t>
            </a:r>
          </a:p>
          <a:p>
            <a:pPr>
              <a:buClrTx/>
              <a:buNone/>
            </a:pPr>
            <a:endParaRPr lang="en-US" smtClean="0">
              <a:latin typeface="Times New Roman" pitchFamily="18" charset="0"/>
              <a:cs typeface="Times New Roman" pitchFamily="18" charset="0"/>
            </a:endParaRPr>
          </a:p>
          <a:p>
            <a:pPr>
              <a:buClrTx/>
            </a:pPr>
            <a:r>
              <a:rPr lang="en-US" b="1" i="1" smtClean="0">
                <a:latin typeface="Times New Roman" pitchFamily="18" charset="0"/>
                <a:cs typeface="Times New Roman" pitchFamily="18" charset="0"/>
              </a:rPr>
              <a:t>Phỏng vấn sâu: </a:t>
            </a:r>
            <a:r>
              <a:rPr lang="en-US" smtClean="0">
                <a:latin typeface="Times New Roman" pitchFamily="18" charset="0"/>
                <a:cs typeface="Times New Roman" pitchFamily="18" charset="0"/>
              </a:rPr>
              <a:t>là cuộc phỏng vấn lấy ý kiến chuyên gia hoặc đi sâu vào một vấn đề kinh tế, chính trị hay xã hội phức tạp nào đó. Người phỏng vấn phải có kinh nghiệm, trình đọ học vấn cao, am hiểu về vấn đề cần nghiên cứu, thành thaọ nghề.</a:t>
            </a:r>
          </a:p>
          <a:p>
            <a:pPr>
              <a:buNone/>
            </a:pPr>
            <a:endParaRPr lang="en-US" smtClean="0"/>
          </a:p>
        </p:txBody>
      </p:sp>
    </p:spTree>
  </p:cSld>
  <p:clrMapOvr>
    <a:masterClrMapping/>
  </p:clrMapOvr>
  <p:transition spd="slow">
    <p:random/>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smtClean="0">
                <a:latin typeface="Times New Roman" pitchFamily="18" charset="0"/>
                <a:cs typeface="Times New Roman" pitchFamily="18" charset="0"/>
              </a:rPr>
              <a:t>3. Phương pháp thảo luận nhóm</a:t>
            </a:r>
            <a:endParaRPr lang="en-US" sz="3200">
              <a:latin typeface="Times New Roman" pitchFamily="18" charset="0"/>
              <a:cs typeface="Times New Roman" pitchFamily="18" charset="0"/>
            </a:endParaRPr>
          </a:p>
        </p:txBody>
      </p:sp>
      <p:sp>
        <p:nvSpPr>
          <p:cNvPr id="3" name="Content Placeholder 2"/>
          <p:cNvSpPr>
            <a:spLocks noGrp="1"/>
          </p:cNvSpPr>
          <p:nvPr>
            <p:ph idx="1"/>
          </p:nvPr>
        </p:nvSpPr>
        <p:spPr>
          <a:xfrm>
            <a:off x="304800" y="1600200"/>
            <a:ext cx="5334000" cy="4525963"/>
          </a:xfrm>
        </p:spPr>
        <p:txBody>
          <a:bodyPr>
            <a:normAutofit fontScale="92500" lnSpcReduction="20000"/>
          </a:bodyPr>
          <a:lstStyle/>
          <a:p>
            <a:pPr indent="-514350">
              <a:buNone/>
            </a:pPr>
            <a:r>
              <a:rPr lang="en-US" smtClean="0">
                <a:latin typeface="Times New Roman" pitchFamily="18" charset="0"/>
                <a:cs typeface="Times New Roman" pitchFamily="18" charset="0"/>
              </a:rPr>
              <a:t>	Thảo luận nhóm tập trung là việc tổ chức thành những nhóm nhỏ gồm những người có cùng hoàn cảnh hoặc kinh nghiệm tương tự nào đó thảo luận với nhau về một vấn đề xác định. Nhóm thành viên tham dự được hướng dẫn bởi một người điều khiển chương trình, người này đưa ra vấn đề giúp nhóm trao đổi sôi nổi hơn.</a:t>
            </a:r>
          </a:p>
          <a:p>
            <a:pPr marL="514350" indent="-514350">
              <a:buFontTx/>
              <a:buChar char="-"/>
            </a:pPr>
            <a:endParaRPr lang="en-US"/>
          </a:p>
        </p:txBody>
      </p:sp>
      <p:pic>
        <p:nvPicPr>
          <p:cNvPr id="4" name="Picture 3" descr="thao lun.jpg"/>
          <p:cNvPicPr>
            <a:picLocks noChangeAspect="1"/>
          </p:cNvPicPr>
          <p:nvPr/>
        </p:nvPicPr>
        <p:blipFill>
          <a:blip r:embed="rId2"/>
          <a:stretch>
            <a:fillRect/>
          </a:stretch>
        </p:blipFill>
        <p:spPr>
          <a:xfrm>
            <a:off x="5791200" y="2133600"/>
            <a:ext cx="2971800" cy="3124200"/>
          </a:xfrm>
          <a:prstGeom prst="rect">
            <a:avLst/>
          </a:prstGeom>
        </p:spPr>
      </p:pic>
    </p:spTree>
  </p:cSld>
  <p:clrMapOvr>
    <a:masterClrMapping/>
  </p:clrMapOvr>
  <p:transition spd="slow">
    <p:random/>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8229600" cy="4525963"/>
          </a:xfrm>
        </p:spPr>
        <p:txBody>
          <a:bodyPr/>
          <a:lstStyle/>
          <a:p>
            <a:pPr>
              <a:buNone/>
            </a:pPr>
            <a:r>
              <a:rPr lang="en-US" smtClean="0">
                <a:latin typeface="Times New Roman" pitchFamily="18" charset="0"/>
                <a:cs typeface="Times New Roman" pitchFamily="18" charset="0"/>
              </a:rPr>
              <a:t>	Ngoài thảo luận nhóm tập trung ra, còn có một hình thức thảo luận tương tự nhưng không mang tính chính thức mà mang tính ngẫu nhiên hơn. Đó là thảo luận nhóm không chính thức.</a:t>
            </a:r>
          </a:p>
          <a:p>
            <a:pPr>
              <a:buNone/>
            </a:pPr>
            <a:endParaRPr lang="en-US"/>
          </a:p>
        </p:txBody>
      </p:sp>
      <p:pic>
        <p:nvPicPr>
          <p:cNvPr id="4" name="Picture 3" descr="tl nhom k chinh thuc.jpg"/>
          <p:cNvPicPr>
            <a:picLocks noChangeAspect="1"/>
          </p:cNvPicPr>
          <p:nvPr/>
        </p:nvPicPr>
        <p:blipFill>
          <a:blip r:embed="rId2"/>
          <a:stretch>
            <a:fillRect/>
          </a:stretch>
        </p:blipFill>
        <p:spPr>
          <a:xfrm>
            <a:off x="3505200" y="3124200"/>
            <a:ext cx="4781550" cy="3200400"/>
          </a:xfrm>
          <a:prstGeom prst="rect">
            <a:avLst/>
          </a:prstGeom>
        </p:spPr>
      </p:pic>
    </p:spTree>
  </p:cSld>
  <p:clrMapOvr>
    <a:masterClrMapping/>
  </p:clrMapOvr>
  <p:transition spd="slow">
    <p:random/>
  </p:transition>
  <p:timing>
    <p:tnLst>
      <p:par>
        <p:cTn id="1" dur="indefinite" restart="never" nodeType="tmRoot"/>
      </p:par>
    </p:tnLst>
  </p:timing>
</p:sld>
</file>

<file path=ppt/theme/theme1.xml><?xml version="1.0" encoding="utf-8"?>
<a:theme xmlns:a="http://schemas.openxmlformats.org/drawingml/2006/main" name="400TGp_globalcity_light_ani">
  <a:themeElements>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fontScheme name="Custom 1">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Default Design 1">
        <a:dk1>
          <a:srgbClr val="5F5F5F"/>
        </a:dk1>
        <a:lt1>
          <a:srgbClr val="FFFFFF"/>
        </a:lt1>
        <a:dk2>
          <a:srgbClr val="C36609"/>
        </a:dk2>
        <a:lt2>
          <a:srgbClr val="DDDDDD"/>
        </a:lt2>
        <a:accent1>
          <a:srgbClr val="D2B94E"/>
        </a:accent1>
        <a:accent2>
          <a:srgbClr val="2395B9"/>
        </a:accent2>
        <a:accent3>
          <a:srgbClr val="FFFFFF"/>
        </a:accent3>
        <a:accent4>
          <a:srgbClr val="505050"/>
        </a:accent4>
        <a:accent5>
          <a:srgbClr val="E5D9B2"/>
        </a:accent5>
        <a:accent6>
          <a:srgbClr val="1F87A7"/>
        </a:accent6>
        <a:hlink>
          <a:srgbClr val="5C984E"/>
        </a:hlink>
        <a:folHlink>
          <a:srgbClr val="B5C77B"/>
        </a:folHlink>
      </a:clrScheme>
      <a:clrMap bg1="lt1" tx1="dk1" bg2="lt2" tx2="dk2" accent1="accent1" accent2="accent2" accent3="accent3" accent4="accent4" accent5="accent5" accent6="accent6" hlink="hlink" folHlink="folHlink"/>
    </a:extraClrScheme>
    <a:extraClrScheme>
      <a:clrScheme name="Default Design 2">
        <a:dk1>
          <a:srgbClr val="5F5F5F"/>
        </a:dk1>
        <a:lt1>
          <a:srgbClr val="FFFFFF"/>
        </a:lt1>
        <a:dk2>
          <a:srgbClr val="9FC591"/>
        </a:dk2>
        <a:lt2>
          <a:srgbClr val="DDDDDD"/>
        </a:lt2>
        <a:accent1>
          <a:srgbClr val="7B82B7"/>
        </a:accent1>
        <a:accent2>
          <a:srgbClr val="8D337C"/>
        </a:accent2>
        <a:accent3>
          <a:srgbClr val="FFFFFF"/>
        </a:accent3>
        <a:accent4>
          <a:srgbClr val="505050"/>
        </a:accent4>
        <a:accent5>
          <a:srgbClr val="BFC1D8"/>
        </a:accent5>
        <a:accent6>
          <a:srgbClr val="7F2D70"/>
        </a:accent6>
        <a:hlink>
          <a:srgbClr val="CC87E1"/>
        </a:hlink>
        <a:folHlink>
          <a:srgbClr val="76C5D0"/>
        </a:folHlink>
      </a:clrScheme>
      <a:clrMap bg1="lt1" tx1="dk1" bg2="lt2" tx2="dk2" accent1="accent1" accent2="accent2" accent3="accent3" accent4="accent4" accent5="accent5" accent6="accent6" hlink="hlink" folHlink="folHlink"/>
    </a:extraClrScheme>
    <a:extraClrScheme>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CHUYÊN ĐỀ 3</Template>
  <TotalTime>380</TotalTime>
  <Words>5771</Words>
  <Application>Microsoft Office PowerPoint</Application>
  <PresentationFormat>On-screen Show (4:3)</PresentationFormat>
  <Paragraphs>332</Paragraphs>
  <Slides>102</Slides>
  <Notes>1</Notes>
  <HiddenSlides>0</HiddenSlides>
  <MMClips>0</MMClips>
  <ScaleCrop>false</ScaleCrop>
  <HeadingPairs>
    <vt:vector size="4" baseType="variant">
      <vt:variant>
        <vt:lpstr>Theme</vt:lpstr>
      </vt:variant>
      <vt:variant>
        <vt:i4>1</vt:i4>
      </vt:variant>
      <vt:variant>
        <vt:lpstr>Slide Titles</vt:lpstr>
      </vt:variant>
      <vt:variant>
        <vt:i4>102</vt:i4>
      </vt:variant>
    </vt:vector>
  </HeadingPairs>
  <TitlesOfParts>
    <vt:vector size="103" baseType="lpstr">
      <vt:lpstr>400TGp_globalcity_light_ani</vt:lpstr>
      <vt:lpstr>Đại Học Nông Lâm</vt:lpstr>
      <vt:lpstr>DANH SÁCH THỰC HIỆN (NHÓM 14) </vt:lpstr>
      <vt:lpstr> PHƯƠNG PHÁP NGHIÊN CỨU  XÃ HỘI HỌC</vt:lpstr>
      <vt:lpstr>NỘI DUNG CHÍNH </vt:lpstr>
      <vt:lpstr>I. Một số khái niệm:</vt:lpstr>
      <vt:lpstr>Slide 6</vt:lpstr>
      <vt:lpstr>Slide 7</vt:lpstr>
      <vt:lpstr>Slide 8</vt:lpstr>
      <vt:lpstr>Slide 9</vt:lpstr>
      <vt:lpstr>2.Phương pháp luận </vt:lpstr>
      <vt:lpstr>3.Phương pháp luận xã hội học </vt:lpstr>
      <vt:lpstr>II. Các bước thực hiện một nghiên cứu xã hội học </vt:lpstr>
      <vt:lpstr>1.Chọn lựa vấn đề và xây dựng các giả thuyết </vt:lpstr>
      <vt:lpstr>Slide 14</vt:lpstr>
      <vt:lpstr>Slide 15</vt:lpstr>
      <vt:lpstr>Slide 16</vt:lpstr>
      <vt:lpstr>Slide 17</vt:lpstr>
      <vt:lpstr>Slide 18</vt:lpstr>
      <vt:lpstr>Slide 19</vt:lpstr>
      <vt:lpstr>Slide 20</vt:lpstr>
      <vt:lpstr>Slide 21</vt:lpstr>
      <vt:lpstr>Slide 22</vt:lpstr>
      <vt:lpstr>Slide 23</vt:lpstr>
      <vt:lpstr>6.Kết luận:</vt:lpstr>
      <vt:lpstr>III. Mẫu, giai đoạn lấy mẫu, phương pháp chọn mẫu: </vt:lpstr>
      <vt:lpstr> 2.Lấy Mẫu</vt:lpstr>
      <vt:lpstr>Slide 27</vt:lpstr>
      <vt:lpstr>Slide 28</vt:lpstr>
      <vt:lpstr>Ví dụ: Nghiên cứu một cộng đồng dân cư tại quận Thủ Đức TP.HCM trong đó: </vt:lpstr>
      <vt:lpstr>3.Các Phương Pháp Chọn Mẫu: </vt:lpstr>
      <vt:lpstr> Mẫu hệ thống:</vt:lpstr>
      <vt:lpstr>.Mẫu phân tầng:</vt:lpstr>
      <vt:lpstr>Slide 33</vt:lpstr>
      <vt:lpstr>Chia theo tỉ lệ thì:</vt:lpstr>
      <vt:lpstr> Mẫu cụm nhiều giai đoạn:</vt:lpstr>
      <vt:lpstr> Ví dụ:</vt:lpstr>
      <vt:lpstr>Các bước thực hiện cụm nhiều giai đoạn:</vt:lpstr>
      <vt:lpstr>b. Các Mẫu Phi Sản Xuất</vt:lpstr>
      <vt:lpstr>Mẫu thuận tiện:</vt:lpstr>
      <vt:lpstr>Mẫu phán đoán:</vt:lpstr>
      <vt:lpstr>Mẫu Chỉ Tiêu:</vt:lpstr>
      <vt:lpstr>Mẫu tăng nhanh:</vt:lpstr>
      <vt:lpstr>Kết Luận</vt:lpstr>
      <vt:lpstr>IV.Bảng hỏi, các loại thang đo</vt:lpstr>
      <vt:lpstr>b. Các dạng câu hỏi thường dùng:</vt:lpstr>
      <vt:lpstr>Slide 46</vt:lpstr>
      <vt:lpstr>Slide 47</vt:lpstr>
      <vt:lpstr>Slide 48</vt:lpstr>
      <vt:lpstr>c. Bố cục của bảng hỏi:</vt:lpstr>
      <vt:lpstr>Slide 50</vt:lpstr>
      <vt:lpstr>d. Ưu điểm và hạn chế của bảng hỏi:</vt:lpstr>
      <vt:lpstr>Slide 52</vt:lpstr>
      <vt:lpstr>e. Một số lưu ý khi xây dựng và sử dụng bảng hỏi:</vt:lpstr>
      <vt:lpstr>Slide 54</vt:lpstr>
      <vt:lpstr>Slide 55</vt:lpstr>
      <vt:lpstr>2.CÁC LOẠI THANG ĐO</vt:lpstr>
      <vt:lpstr>Slide 57</vt:lpstr>
      <vt:lpstr>b. Thang đo thứ bậc </vt:lpstr>
      <vt:lpstr>Slide 59</vt:lpstr>
      <vt:lpstr>c. Thang đo khoảng </vt:lpstr>
      <vt:lpstr>d. Thang đo tỷ lệ </vt:lpstr>
      <vt:lpstr>V. Phương pháp quan sát trong nghiên cứu xã hội học </vt:lpstr>
      <vt:lpstr>2. NGUYÊN TẮC VÀ KỸ THUẬT QUAN SÁT:</vt:lpstr>
      <vt:lpstr>Slide 64</vt:lpstr>
      <vt:lpstr>3. Các bước thực hiện quan sát trong nghiên cứu xã hội học : </vt:lpstr>
      <vt:lpstr>Slide 66</vt:lpstr>
      <vt:lpstr>Slide 67</vt:lpstr>
      <vt:lpstr>Slide 68</vt:lpstr>
      <vt:lpstr>Slide 69</vt:lpstr>
      <vt:lpstr>Slide 70</vt:lpstr>
      <vt:lpstr>4.Lựa chọn các loại quan sát:</vt:lpstr>
      <vt:lpstr>Slide 72</vt:lpstr>
      <vt:lpstr>Slide 73</vt:lpstr>
      <vt:lpstr>Slide 74</vt:lpstr>
      <vt:lpstr>Slide 75</vt:lpstr>
      <vt:lpstr>5.Ưu và nhược điểm của phương pháp quan sát: </vt:lpstr>
      <vt:lpstr>Slide 77</vt:lpstr>
      <vt:lpstr>VI.Phương pháp trưng cầu ý kiến (Anket)</vt:lpstr>
      <vt:lpstr>  1. Phương pháp phỏng vấn bằng bảng hỏi (Bản Anket).   Phương pháp này được sử dụng khá phổ biến cho việc thu thập thông tin trong các nghiên cứu xã hội học. Bảng hỏi là một hệ thống các câu hỏi được xếp đặt trên cơ sở các nguyên tắc tâm lý logic và theo nội dung nhất định nhằm tạo điều kiện cho người được hỏi thể hiện được quan điểm của mình với những vấn đề thuộc về đối tượng nghiên cứu và người nghiên cứu thu nhận được các thông tin cá biệt đầu tiên đáp ứng các yêu cầu của đề tài và mục tiêu nghiên cứu.           </vt:lpstr>
      <vt:lpstr>Slide 80</vt:lpstr>
      <vt:lpstr>2.Những ưu, nhược điểm của trưng cầu ý kiến.  Ưu điểm: Ưu điểm nổi bật nhất là thu thập được thông tin một cách nhanh chóng. Có thể trong một số trường hợp chỉ một vài ngày là thu được thông tin của hàng nghìn người. Tiết kiệm được nhiều kinh phí. Phương pháp này đảm bảo tính khuyết danh cao.  Nhược điểm: Bảng hỏi thường gặp một số khó khăn, ít khi nhận lại được số lượng bảng hỏi đủ như đã gửi đi. Trong bảng hỏi khi nhận lại đôi khi có nhiều câu hỏi không nhận được sự trả lời. Điều đó hạn chế tính đầy đủ của thông tin và cũng ảnh hưởng tới tính đại diện của mẫu đối với các câu hỏi này.</vt:lpstr>
      <vt:lpstr>Slide 82</vt:lpstr>
      <vt:lpstr>Slide 83</vt:lpstr>
      <vt:lpstr> </vt:lpstr>
      <vt:lpstr>Slide 85</vt:lpstr>
      <vt:lpstr>d.Trưng cầu theo nhóm.  Đây là dạng trưng cầu được sử dụng khá phổ biến và cho hiệu quả khá khả quan. Trong trưng cầu theo nhóm nghiên cứu được đồng thời từ 8-10 đến 35-40 người. Những người được trưng cầu thường được mời đến một địa điểm nào đó thuận lợi cho việc đọc và viết, vào một thời điểm phù hợp, thuận tiện cho mọi người.  Với cách làm này, điều tra viên có điều kiện giải thích trực tiếp những câu hỏi mà người nghiên cứu nêu ra khi thấy vướng mắc, có điều kiện giúp đỡ họ cũng như yêu cầu họ trả lời hết các câu hỏi trong bảng hỏi. Chính điều này đã làm giảm bớt tình trạng thường gặp trong các trưng cầu khác là việc có nhiều câu hỏi không có sự trả lời. </vt:lpstr>
      <vt:lpstr>Slide 87</vt:lpstr>
      <vt:lpstr>VII. PHƯƠNG PHÁP PHÂN TÍCH TÀI LIỆU</vt:lpstr>
      <vt:lpstr>Slide 89</vt:lpstr>
      <vt:lpstr>Slide 90</vt:lpstr>
      <vt:lpstr>Slide 91</vt:lpstr>
      <vt:lpstr>VIII. Phương pháp phát vấn </vt:lpstr>
      <vt:lpstr>Slide 93</vt:lpstr>
      <vt:lpstr>Slide 94</vt:lpstr>
      <vt:lpstr>Slide 95</vt:lpstr>
      <vt:lpstr>Slide 96</vt:lpstr>
      <vt:lpstr>Slide 97</vt:lpstr>
      <vt:lpstr>3. Phương pháp thảo luận nhóm</vt:lpstr>
      <vt:lpstr>Slide 99</vt:lpstr>
      <vt:lpstr>Slide 100</vt:lpstr>
      <vt:lpstr>Slide 101</vt:lpstr>
      <vt:lpstr>Slide 102</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DELL</dc:creator>
  <cp:lastModifiedBy>DELL</cp:lastModifiedBy>
  <cp:revision>43</cp:revision>
  <dcterms:created xsi:type="dcterms:W3CDTF">2014-04-10T14:24:23Z</dcterms:created>
  <dcterms:modified xsi:type="dcterms:W3CDTF">2014-04-14T08:20:41Z</dcterms:modified>
</cp:coreProperties>
</file>