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82" r:id="rId4"/>
    <p:sldId id="258" r:id="rId5"/>
    <p:sldId id="283" r:id="rId6"/>
    <p:sldId id="303" r:id="rId7"/>
    <p:sldId id="300" r:id="rId8"/>
    <p:sldId id="301" r:id="rId9"/>
    <p:sldId id="302" r:id="rId10"/>
    <p:sldId id="260" r:id="rId11"/>
    <p:sldId id="261" r:id="rId12"/>
    <p:sldId id="262" r:id="rId13"/>
    <p:sldId id="284" r:id="rId14"/>
    <p:sldId id="263" r:id="rId15"/>
    <p:sldId id="264" r:id="rId16"/>
    <p:sldId id="287" r:id="rId17"/>
    <p:sldId id="285" r:id="rId18"/>
    <p:sldId id="288" r:id="rId19"/>
    <p:sldId id="286" r:id="rId20"/>
    <p:sldId id="265" r:id="rId21"/>
    <p:sldId id="291" r:id="rId22"/>
    <p:sldId id="304" r:id="rId23"/>
    <p:sldId id="305" r:id="rId24"/>
    <p:sldId id="266" r:id="rId25"/>
    <p:sldId id="267" r:id="rId26"/>
    <p:sldId id="295" r:id="rId27"/>
    <p:sldId id="292" r:id="rId28"/>
    <p:sldId id="293" r:id="rId29"/>
    <p:sldId id="294" r:id="rId30"/>
    <p:sldId id="269" r:id="rId31"/>
    <p:sldId id="299" r:id="rId32"/>
    <p:sldId id="296" r:id="rId33"/>
    <p:sldId id="297" r:id="rId34"/>
    <p:sldId id="298" r:id="rId35"/>
    <p:sldId id="271" r:id="rId36"/>
    <p:sldId id="272" r:id="rId37"/>
    <p:sldId id="273" r:id="rId38"/>
    <p:sldId id="274" r:id="rId39"/>
    <p:sldId id="276" r:id="rId40"/>
    <p:sldId id="275" r:id="rId41"/>
    <p:sldId id="279" r:id="rId42"/>
    <p:sldId id="281"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33"/>
    <a:srgbClr val="F7637C"/>
    <a:srgbClr val="00FF00"/>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4660"/>
  </p:normalViewPr>
  <p:slideViewPr>
    <p:cSldViewPr>
      <p:cViewPr>
        <p:scale>
          <a:sx n="90" d="100"/>
          <a:sy n="90" d="100"/>
        </p:scale>
        <p:origin x="-120"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29F4EAC-8F21-446D-B595-E6A1CB1867A8}" type="datetimeFigureOut">
              <a:rPr lang="en-US" smtClean="0"/>
              <a:pPr/>
              <a:t>4/11/2014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9F4EAC-8F21-446D-B595-E6A1CB1867A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9F4EAC-8F21-446D-B595-E6A1CB1867A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9F4EAC-8F21-446D-B595-E6A1CB1867A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29F4EAC-8F21-446D-B595-E6A1CB1867A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29F4EAC-8F21-446D-B595-E6A1CB1867A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29F4EAC-8F21-446D-B595-E6A1CB1867A8}" type="datetimeFigureOut">
              <a:rPr lang="en-US" smtClean="0"/>
              <a:pPr/>
              <a:t>4/11/2014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229F4EAC-8F21-446D-B595-E6A1CB1867A8}" type="datetimeFigureOut">
              <a:rPr lang="en-US" smtClean="0"/>
              <a:pPr/>
              <a:t>4/11/2014</a:t>
            </a:fld>
            <a:endParaRPr lang="en-US"/>
          </a:p>
        </p:txBody>
      </p:sp>
      <p:sp>
        <p:nvSpPr>
          <p:cNvPr id="8" name="Slide Number Placeholder 7"/>
          <p:cNvSpPr>
            <a:spLocks noGrp="1"/>
          </p:cNvSpPr>
          <p:nvPr>
            <p:ph type="sldNum" sz="quarter" idx="11"/>
          </p:nvPr>
        </p:nvSpPr>
        <p:spPr/>
        <p:txBody>
          <a:bodyPr/>
          <a:lstStyle/>
          <a:p>
            <a:fld id="{1F843A0D-CA4F-454E-B60E-150176897830}"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9F4EAC-8F21-446D-B595-E6A1CB1867A8}" type="datetimeFigureOut">
              <a:rPr lang="en-US" smtClean="0"/>
              <a:pPr/>
              <a:t>4/11/2014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29F4EAC-8F21-446D-B595-E6A1CB1867A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1F843A0D-CA4F-454E-B60E-150176897830}" type="slidenum">
              <a:rPr lang="en-US" smtClean="0"/>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229F4EAC-8F21-446D-B595-E6A1CB1867A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843A0D-CA4F-454E-B60E-150176897830}" type="slidenum">
              <a:rPr lang="en-US" smtClean="0"/>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alpha val="1000"/>
              </a:srgbClr>
            </a:gs>
            <a:gs pos="50000">
              <a:srgbClr val="9CB86E"/>
            </a:gs>
            <a:gs pos="100000">
              <a:srgbClr val="156B13"/>
            </a:gs>
          </a:gsLst>
          <a:lin ang="4800000" scaled="0"/>
          <a:tileRect/>
        </a:gradFill>
        <a:effectLst/>
      </p:bgPr>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229F4EAC-8F21-446D-B595-E6A1CB1867A8}" type="datetimeFigureOut">
              <a:rPr lang="en-US" smtClean="0"/>
              <a:pPr/>
              <a:t>4/11/2014</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1F843A0D-CA4F-454E-B60E-15017689783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6.jpeg"/><Relationship Id="rId7" Type="http://schemas.openxmlformats.org/officeDocument/2006/relationships/image" Target="../media/image31.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5000" r="-1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772400" cy="1470025"/>
          </a:xfrm>
        </p:spPr>
        <p:txBody>
          <a:bodyPr>
            <a:noAutofit/>
          </a:bodyPr>
          <a:lstStyle/>
          <a:p>
            <a:pPr algn="ctr"/>
            <a:r>
              <a:rPr lang="en-US" sz="5400" dirty="0" err="1" smtClean="0">
                <a:latin typeface="Times New Roman" pitchFamily="18" charset="0"/>
                <a:cs typeface="Times New Roman" pitchFamily="18" charset="0"/>
              </a:rPr>
              <a:t>Bài</a:t>
            </a:r>
            <a:r>
              <a:rPr lang="en-US" sz="5400" dirty="0" smtClean="0">
                <a:latin typeface="Times New Roman" pitchFamily="18" charset="0"/>
                <a:cs typeface="Times New Roman" pitchFamily="18" charset="0"/>
              </a:rPr>
              <a:t> </a:t>
            </a:r>
            <a:r>
              <a:rPr lang="en-US" sz="5400" dirty="0" err="1" smtClean="0">
                <a:latin typeface="Times New Roman" pitchFamily="18" charset="0"/>
                <a:cs typeface="Times New Roman" pitchFamily="18" charset="0"/>
              </a:rPr>
              <a:t>thuyết</a:t>
            </a:r>
            <a:r>
              <a:rPr lang="en-US" sz="5400" dirty="0" smtClean="0">
                <a:latin typeface="Times New Roman" pitchFamily="18" charset="0"/>
                <a:cs typeface="Times New Roman" pitchFamily="18" charset="0"/>
              </a:rPr>
              <a:t> </a:t>
            </a:r>
            <a:r>
              <a:rPr lang="en-US" sz="5400" dirty="0" err="1" smtClean="0">
                <a:latin typeface="Times New Roman" pitchFamily="18" charset="0"/>
                <a:cs typeface="Times New Roman" pitchFamily="18" charset="0"/>
              </a:rPr>
              <a:t>trình</a:t>
            </a:r>
            <a:endParaRPr lang="en-US" sz="5400" dirty="0">
              <a:latin typeface="Times New Roman" pitchFamily="18" charset="0"/>
              <a:cs typeface="Times New Roman" pitchFamily="18" charset="0"/>
            </a:endParaRPr>
          </a:p>
        </p:txBody>
      </p:sp>
      <p:sp>
        <p:nvSpPr>
          <p:cNvPr id="3" name="Subtitle 2"/>
          <p:cNvSpPr>
            <a:spLocks noGrp="1"/>
          </p:cNvSpPr>
          <p:nvPr>
            <p:ph type="subTitle" idx="1"/>
          </p:nvPr>
        </p:nvSpPr>
        <p:spPr>
          <a:xfrm>
            <a:off x="2514600" y="5943600"/>
            <a:ext cx="6400800" cy="914400"/>
          </a:xfrm>
        </p:spPr>
        <p:txBody>
          <a:bodyPr>
            <a:noAutofit/>
          </a:bodyPr>
          <a:lstStyle/>
          <a:p>
            <a:r>
              <a:rPr lang="en-US" sz="54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Nhóm</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6</a:t>
            </a:r>
          </a:p>
        </p:txBody>
      </p:sp>
      <p:sp>
        <p:nvSpPr>
          <p:cNvPr id="5" name="Rectangle 4"/>
          <p:cNvSpPr/>
          <p:nvPr/>
        </p:nvSpPr>
        <p:spPr>
          <a:xfrm>
            <a:off x="533400" y="2362200"/>
            <a:ext cx="8153400" cy="1754326"/>
          </a:xfrm>
          <a:prstGeom prst="rect">
            <a:avLst/>
          </a:prstGeom>
          <a:ln>
            <a:no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BẤT BÌNH ĐẲNG VÀ</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PHÂN TẦNG XÃ HỘI</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Rectangle 5"/>
          <p:cNvSpPr/>
          <p:nvPr/>
        </p:nvSpPr>
        <p:spPr>
          <a:xfrm>
            <a:off x="228600" y="1524000"/>
            <a:ext cx="2262158" cy="646331"/>
          </a:xfrm>
          <a:prstGeom prst="rect">
            <a:avLst/>
          </a:prstGeom>
        </p:spPr>
        <p:txBody>
          <a:bodyPr wrap="none">
            <a:spAutoFit/>
          </a:bodyPr>
          <a:lstStyle/>
          <a:p>
            <a:r>
              <a:rPr lang="en-US" sz="3600" b="1" i="1" u="sng"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Chương</a:t>
            </a:r>
            <a:r>
              <a:rPr lang="en-US" sz="3600" b="1" i="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 6:</a:t>
            </a:r>
            <a:endParaRPr lang="en-US" sz="36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p:txBody>
      </p:sp>
    </p:spTree>
  </p:cSld>
  <p:clrMapOvr>
    <a:masterClrMapping/>
  </p:clrMapOvr>
  <p:transition spd="slow">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DDEBCF">
                <a:alpha val="1000"/>
              </a:srgbClr>
            </a:gs>
            <a:gs pos="50000">
              <a:srgbClr val="9CB86E"/>
            </a:gs>
            <a:gs pos="100000">
              <a:srgbClr val="156B13"/>
            </a:gs>
          </a:gsLst>
          <a:lin ang="4800000" scaled="0"/>
        </a:gradFill>
        <a:effectLst/>
      </p:bgPr>
    </p:bg>
    <p:spTree>
      <p:nvGrpSpPr>
        <p:cNvPr id="1" name=""/>
        <p:cNvGrpSpPr/>
        <p:nvPr/>
      </p:nvGrpSpPr>
      <p:grpSpPr>
        <a:xfrm>
          <a:off x="0" y="0"/>
          <a:ext cx="0" cy="0"/>
          <a:chOff x="0" y="0"/>
          <a:chExt cx="0" cy="0"/>
        </a:xfrm>
      </p:grpSpPr>
      <p:pic>
        <p:nvPicPr>
          <p:cNvPr id="46" name="Picture 45" descr="TRI THUC 2.jpg"/>
          <p:cNvPicPr>
            <a:picLocks noChangeAspect="1"/>
          </p:cNvPicPr>
          <p:nvPr/>
        </p:nvPicPr>
        <p:blipFill>
          <a:blip r:embed="rId2" cstate="print"/>
          <a:stretch>
            <a:fillRect/>
          </a:stretch>
        </p:blipFill>
        <p:spPr>
          <a:xfrm>
            <a:off x="6705599" y="4343400"/>
            <a:ext cx="2338137" cy="1676400"/>
          </a:xfrm>
          <a:prstGeom prst="rect">
            <a:avLst/>
          </a:prstGeom>
        </p:spPr>
      </p:pic>
      <p:sp>
        <p:nvSpPr>
          <p:cNvPr id="8" name="Rectangle 7"/>
          <p:cNvSpPr/>
          <p:nvPr/>
        </p:nvSpPr>
        <p:spPr>
          <a:xfrm>
            <a:off x="0" y="2895600"/>
            <a:ext cx="1750800" cy="400110"/>
          </a:xfrm>
          <a:prstGeom prst="rect">
            <a:avLst/>
          </a:prstGeom>
          <a:ln>
            <a:solidFill>
              <a:schemeClr val="tx1">
                <a:lumMod val="85000"/>
                <a:lumOff val="15000"/>
              </a:schemeClr>
            </a:solidFill>
          </a:ln>
        </p:spPr>
        <p:txBody>
          <a:bodyPr wrap="none">
            <a:spAutoFit/>
          </a:bodyPr>
          <a:lstStyle/>
          <a:p>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a:t>
            </a: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ồm </a:t>
            </a:r>
            <a:r>
              <a:rPr lang="vi-VN"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loại</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9" name="Rectangle 8"/>
          <p:cNvSpPr/>
          <p:nvPr/>
        </p:nvSpPr>
        <p:spPr>
          <a:xfrm>
            <a:off x="1828800" y="1752600"/>
            <a:ext cx="2191626" cy="646331"/>
          </a:xfrm>
          <a:prstGeom prst="rect">
            <a:avLst/>
          </a:prstGeom>
          <a:solidFill>
            <a:schemeClr val="bg1"/>
          </a:solidFill>
          <a:ln>
            <a:noFill/>
          </a:ln>
        </p:spPr>
        <p:txBody>
          <a:bodyPr wrap="none">
            <a:spAutoFit/>
          </a:bodyPr>
          <a:lstStyle/>
          <a:p>
            <a:pPr algn="ctr"/>
            <a:r>
              <a:rPr lang="vi-VN" b="1" dirty="0" smtClean="0"/>
              <a:t>Bất bình đẳng mang</a:t>
            </a:r>
            <a:endParaRPr lang="en-US" b="1" dirty="0" smtClean="0"/>
          </a:p>
          <a:p>
            <a:pPr algn="ctr"/>
            <a:r>
              <a:rPr lang="vi-VN" b="1" dirty="0" smtClean="0"/>
              <a:t> tính tự nhiên</a:t>
            </a:r>
            <a:endParaRPr lang="en-US" dirty="0"/>
          </a:p>
        </p:txBody>
      </p:sp>
      <p:sp>
        <p:nvSpPr>
          <p:cNvPr id="10" name="Rectangle 9"/>
          <p:cNvSpPr/>
          <p:nvPr/>
        </p:nvSpPr>
        <p:spPr>
          <a:xfrm>
            <a:off x="1905000" y="3886200"/>
            <a:ext cx="2191626" cy="646331"/>
          </a:xfrm>
          <a:prstGeom prst="rect">
            <a:avLst/>
          </a:prstGeom>
          <a:solidFill>
            <a:schemeClr val="bg1"/>
          </a:solidFill>
        </p:spPr>
        <p:txBody>
          <a:bodyPr wrap="none">
            <a:spAutoFit/>
          </a:bodyPr>
          <a:lstStyle/>
          <a:p>
            <a:pPr algn="ctr"/>
            <a:r>
              <a:rPr lang="vi-VN" b="1" dirty="0"/>
              <a:t>Bất bình đẳng </a:t>
            </a:r>
            <a:r>
              <a:rPr lang="vi-VN" b="1" dirty="0" smtClean="0"/>
              <a:t>mang</a:t>
            </a:r>
            <a:endParaRPr lang="en-US" b="1" dirty="0" smtClean="0"/>
          </a:p>
          <a:p>
            <a:pPr algn="ctr"/>
            <a:r>
              <a:rPr lang="vi-VN" b="1" dirty="0" smtClean="0"/>
              <a:t> </a:t>
            </a:r>
            <a:r>
              <a:rPr lang="vi-VN" b="1" dirty="0"/>
              <a:t>tính xã hội</a:t>
            </a:r>
            <a:endParaRPr lang="en-US" dirty="0"/>
          </a:p>
        </p:txBody>
      </p:sp>
      <p:sp>
        <p:nvSpPr>
          <p:cNvPr id="19" name="Rectangle 18"/>
          <p:cNvSpPr/>
          <p:nvPr/>
        </p:nvSpPr>
        <p:spPr>
          <a:xfrm>
            <a:off x="5334000" y="3962400"/>
            <a:ext cx="1826141" cy="369332"/>
          </a:xfrm>
          <a:prstGeom prst="rect">
            <a:avLst/>
          </a:prstGeom>
          <a:ln w="3175">
            <a:solidFill>
              <a:schemeClr val="tx1">
                <a:lumMod val="85000"/>
                <a:lumOff val="15000"/>
              </a:schemeClr>
            </a:solidFill>
          </a:ln>
        </p:spPr>
        <p:txBody>
          <a:bodyPr wrap="none">
            <a:spAutoFit/>
          </a:bodyPr>
          <a:lstStyle/>
          <a:p>
            <a:r>
              <a:rPr lang="vi-VN" dirty="0" smtClean="0"/>
              <a:t>phân </a:t>
            </a:r>
            <a:r>
              <a:rPr lang="vi-VN" dirty="0"/>
              <a:t>công xã hội </a:t>
            </a:r>
            <a:endParaRPr lang="en-US" dirty="0"/>
          </a:p>
        </p:txBody>
      </p:sp>
      <p:sp>
        <p:nvSpPr>
          <p:cNvPr id="28" name="Rectangle 27"/>
          <p:cNvSpPr/>
          <p:nvPr/>
        </p:nvSpPr>
        <p:spPr>
          <a:xfrm>
            <a:off x="3276600" y="5105400"/>
            <a:ext cx="1858201" cy="369332"/>
          </a:xfrm>
          <a:prstGeom prst="rect">
            <a:avLst/>
          </a:prstGeom>
          <a:ln>
            <a:solidFill>
              <a:schemeClr val="tx1">
                <a:lumMod val="85000"/>
                <a:lumOff val="15000"/>
              </a:schemeClr>
            </a:solidFill>
          </a:ln>
        </p:spPr>
        <p:txBody>
          <a:bodyPr wrap="none">
            <a:spAutoFit/>
          </a:bodyPr>
          <a:lstStyle/>
          <a:p>
            <a:r>
              <a:rPr lang="vi-VN" dirty="0"/>
              <a:t>cá nhân phân tầng</a:t>
            </a:r>
            <a:endParaRPr lang="en-US" dirty="0"/>
          </a:p>
        </p:txBody>
      </p:sp>
      <p:sp>
        <p:nvSpPr>
          <p:cNvPr id="16386" name="Rectangle 2"/>
          <p:cNvSpPr>
            <a:spLocks noChangeArrowheads="1"/>
          </p:cNvSpPr>
          <p:nvPr/>
        </p:nvSpPr>
        <p:spPr bwMode="auto">
          <a:xfrm>
            <a:off x="5410200" y="6019800"/>
            <a:ext cx="2590800" cy="646331"/>
          </a:xfrm>
          <a:prstGeom prst="rect">
            <a:avLst/>
          </a:prstGeom>
          <a:noFill/>
          <a:ln w="9525">
            <a:solidFill>
              <a:schemeClr val="tx1">
                <a:lumMod val="85000"/>
                <a:lumOff val="15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i="0" u="none" strike="noStrike" cap="none" normalizeH="0" baseline="0" dirty="0" smtClean="0">
                <a:ln>
                  <a:noFill/>
                </a:ln>
                <a:solidFill>
                  <a:schemeClr val="tx1"/>
                </a:solidFill>
                <a:effectLst/>
                <a:ea typeface="Calibri" pitchFamily="34" charset="0"/>
                <a:cs typeface="Times New Roman" pitchFamily="18" charset="0"/>
              </a:rPr>
              <a:t>lợi ích khác nhau giữa </a:t>
            </a:r>
            <a:endParaRPr kumimoji="0" lang="en-US"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vi-VN" i="0" u="none" strike="noStrike" cap="none" normalizeH="0" baseline="0" dirty="0" smtClean="0">
                <a:ln>
                  <a:noFill/>
                </a:ln>
                <a:solidFill>
                  <a:schemeClr val="tx1"/>
                </a:solidFill>
                <a:effectLst/>
                <a:ea typeface="Calibri" pitchFamily="34" charset="0"/>
                <a:cs typeface="Times New Roman" pitchFamily="18" charset="0"/>
              </a:rPr>
              <a:t>các cá nhân.</a:t>
            </a:r>
            <a:endParaRPr kumimoji="0" lang="vi-VN" i="0" u="none" strike="noStrike" cap="none" normalizeH="0" baseline="0" dirty="0" smtClean="0">
              <a:ln>
                <a:noFill/>
              </a:ln>
              <a:solidFill>
                <a:schemeClr val="tx1"/>
              </a:solidFill>
              <a:effectLst/>
              <a:cs typeface="Arial" pitchFamily="34" charset="0"/>
            </a:endParaRPr>
          </a:p>
        </p:txBody>
      </p:sp>
      <p:cxnSp>
        <p:nvCxnSpPr>
          <p:cNvPr id="40" name="Straight Arrow Connector 39"/>
          <p:cNvCxnSpPr>
            <a:stCxn id="10" idx="3"/>
            <a:endCxn id="19" idx="1"/>
          </p:cNvCxnSpPr>
          <p:nvPr/>
        </p:nvCxnSpPr>
        <p:spPr>
          <a:xfrm flipV="1">
            <a:off x="4096626" y="4147066"/>
            <a:ext cx="1237374" cy="62300"/>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19" idx="2"/>
            <a:endCxn id="28" idx="3"/>
          </p:cNvCxnSpPr>
          <p:nvPr/>
        </p:nvCxnSpPr>
        <p:spPr>
          <a:xfrm flipH="1">
            <a:off x="5134801" y="4331732"/>
            <a:ext cx="1112270" cy="95833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28" idx="2"/>
            <a:endCxn id="16386" idx="1"/>
          </p:cNvCxnSpPr>
          <p:nvPr/>
        </p:nvCxnSpPr>
        <p:spPr>
          <a:xfrm>
            <a:off x="4205701" y="5474732"/>
            <a:ext cx="1204499" cy="86823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5715000" y="152400"/>
            <a:ext cx="3200400" cy="707886"/>
          </a:xfrm>
          <a:prstGeom prst="rect">
            <a:avLst/>
          </a:prstGeom>
          <a:ln>
            <a:solidFill>
              <a:schemeClr val="tx1">
                <a:lumMod val="85000"/>
                <a:lumOff val="15000"/>
              </a:schemeClr>
            </a:solidFill>
          </a:ln>
        </p:spPr>
        <p:txBody>
          <a:bodyPr wrap="square">
            <a:spAutoFit/>
          </a:bodyPr>
          <a:lstStyle/>
          <a:p>
            <a:pPr algn="ctr"/>
            <a:r>
              <a:rPr lang="vi-VN" sz="2000" dirty="0"/>
              <a:t>khác biệt giữa các cá nhân về </a:t>
            </a:r>
            <a:endParaRPr lang="en-US" sz="2000" dirty="0" smtClean="0"/>
          </a:p>
          <a:p>
            <a:pPr algn="ctr"/>
            <a:r>
              <a:rPr lang="vi-VN" sz="2000" dirty="0" smtClean="0"/>
              <a:t>các </a:t>
            </a:r>
            <a:r>
              <a:rPr lang="vi-VN" sz="2000" dirty="0"/>
              <a:t>đặc điểm sẵn có </a:t>
            </a:r>
            <a:endParaRPr lang="en-US" sz="2000" dirty="0"/>
          </a:p>
        </p:txBody>
      </p:sp>
      <p:cxnSp>
        <p:nvCxnSpPr>
          <p:cNvPr id="51" name="Straight Arrow Connector 50"/>
          <p:cNvCxnSpPr>
            <a:stCxn id="9" idx="3"/>
            <a:endCxn id="47" idx="1"/>
          </p:cNvCxnSpPr>
          <p:nvPr/>
        </p:nvCxnSpPr>
        <p:spPr>
          <a:xfrm flipV="1">
            <a:off x="4020426" y="506343"/>
            <a:ext cx="1694574" cy="1569423"/>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4953000" y="1600200"/>
            <a:ext cx="556563" cy="369332"/>
          </a:xfrm>
          <a:prstGeom prst="rect">
            <a:avLst/>
          </a:prstGeom>
          <a:ln>
            <a:solidFill>
              <a:schemeClr val="tx1">
                <a:lumMod val="85000"/>
                <a:lumOff val="15000"/>
              </a:schemeClr>
            </a:solidFill>
          </a:ln>
        </p:spPr>
        <p:txBody>
          <a:bodyPr wrap="none">
            <a:spAutoFit/>
          </a:bodyPr>
          <a:lstStyle/>
          <a:p>
            <a:r>
              <a:rPr lang="vi-VN" dirty="0"/>
              <a:t>giới</a:t>
            </a:r>
            <a:endParaRPr lang="en-US" dirty="0"/>
          </a:p>
        </p:txBody>
      </p:sp>
      <p:sp>
        <p:nvSpPr>
          <p:cNvPr id="55" name="Rectangle 54"/>
          <p:cNvSpPr/>
          <p:nvPr/>
        </p:nvSpPr>
        <p:spPr>
          <a:xfrm>
            <a:off x="6172200" y="1600200"/>
            <a:ext cx="543739" cy="369332"/>
          </a:xfrm>
          <a:prstGeom prst="rect">
            <a:avLst/>
          </a:prstGeom>
          <a:ln>
            <a:solidFill>
              <a:schemeClr val="tx1">
                <a:lumMod val="85000"/>
                <a:lumOff val="15000"/>
              </a:schemeClr>
            </a:solidFill>
          </a:ln>
        </p:spPr>
        <p:txBody>
          <a:bodyPr wrap="none">
            <a:spAutoFit/>
          </a:bodyPr>
          <a:lstStyle/>
          <a:p>
            <a:r>
              <a:rPr lang="vi-VN" dirty="0"/>
              <a:t>tuổi</a:t>
            </a:r>
            <a:endParaRPr lang="en-US" dirty="0"/>
          </a:p>
        </p:txBody>
      </p:sp>
      <p:sp>
        <p:nvSpPr>
          <p:cNvPr id="56" name="Rectangle 55"/>
          <p:cNvSpPr/>
          <p:nvPr/>
        </p:nvSpPr>
        <p:spPr>
          <a:xfrm>
            <a:off x="7162800" y="1600200"/>
            <a:ext cx="1088760" cy="369332"/>
          </a:xfrm>
          <a:prstGeom prst="rect">
            <a:avLst/>
          </a:prstGeom>
          <a:ln>
            <a:solidFill>
              <a:schemeClr val="tx1">
                <a:lumMod val="85000"/>
                <a:lumOff val="15000"/>
              </a:schemeClr>
            </a:solidFill>
          </a:ln>
        </p:spPr>
        <p:txBody>
          <a:bodyPr wrap="none">
            <a:spAutoFit/>
          </a:bodyPr>
          <a:lstStyle/>
          <a:p>
            <a:r>
              <a:rPr lang="vi-VN" dirty="0"/>
              <a:t>chủng tộc</a:t>
            </a:r>
            <a:endParaRPr lang="en-US" dirty="0"/>
          </a:p>
        </p:txBody>
      </p:sp>
      <p:sp>
        <p:nvSpPr>
          <p:cNvPr id="57" name="Rectangle 56"/>
          <p:cNvSpPr/>
          <p:nvPr/>
        </p:nvSpPr>
        <p:spPr>
          <a:xfrm>
            <a:off x="8534400" y="1600200"/>
            <a:ext cx="415498" cy="369332"/>
          </a:xfrm>
          <a:prstGeom prst="rect">
            <a:avLst/>
          </a:prstGeom>
          <a:ln>
            <a:solidFill>
              <a:schemeClr val="tx1">
                <a:lumMod val="85000"/>
                <a:lumOff val="15000"/>
              </a:schemeClr>
            </a:solidFill>
          </a:ln>
        </p:spPr>
        <p:txBody>
          <a:bodyPr wrap="none">
            <a:spAutoFit/>
          </a:bodyPr>
          <a:lstStyle/>
          <a:p>
            <a:r>
              <a:rPr lang="en-US" b="1" dirty="0" smtClean="0"/>
              <a:t>…</a:t>
            </a:r>
            <a:endParaRPr lang="en-US" dirty="0"/>
          </a:p>
        </p:txBody>
      </p:sp>
      <p:cxnSp>
        <p:nvCxnSpPr>
          <p:cNvPr id="59" name="Straight Arrow Connector 58"/>
          <p:cNvCxnSpPr>
            <a:stCxn id="47" idx="2"/>
            <a:endCxn id="54" idx="0"/>
          </p:cNvCxnSpPr>
          <p:nvPr/>
        </p:nvCxnSpPr>
        <p:spPr>
          <a:xfrm flipH="1">
            <a:off x="5231282" y="860286"/>
            <a:ext cx="2083918" cy="73991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47" idx="2"/>
            <a:endCxn id="55" idx="0"/>
          </p:cNvCxnSpPr>
          <p:nvPr/>
        </p:nvCxnSpPr>
        <p:spPr>
          <a:xfrm flipH="1">
            <a:off x="6444070" y="860286"/>
            <a:ext cx="871130" cy="73991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47" idx="2"/>
            <a:endCxn id="56" idx="0"/>
          </p:cNvCxnSpPr>
          <p:nvPr/>
        </p:nvCxnSpPr>
        <p:spPr>
          <a:xfrm>
            <a:off x="7315200" y="860286"/>
            <a:ext cx="391980" cy="73991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47" idx="2"/>
            <a:endCxn id="57" idx="0"/>
          </p:cNvCxnSpPr>
          <p:nvPr/>
        </p:nvCxnSpPr>
        <p:spPr>
          <a:xfrm>
            <a:off x="7315200" y="860286"/>
            <a:ext cx="1426949" cy="73991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pic>
        <p:nvPicPr>
          <p:cNvPr id="69" name="Picture 68" descr="776811.jpeg"/>
          <p:cNvPicPr>
            <a:picLocks noChangeAspect="1"/>
          </p:cNvPicPr>
          <p:nvPr/>
        </p:nvPicPr>
        <p:blipFill>
          <a:blip r:embed="rId3" cstate="print"/>
          <a:stretch>
            <a:fillRect/>
          </a:stretch>
        </p:blipFill>
        <p:spPr>
          <a:xfrm>
            <a:off x="4419600" y="2286000"/>
            <a:ext cx="685800" cy="685800"/>
          </a:xfrm>
          <a:prstGeom prst="rect">
            <a:avLst/>
          </a:prstGeom>
        </p:spPr>
      </p:pic>
      <p:pic>
        <p:nvPicPr>
          <p:cNvPr id="70" name="Picture 69" descr="59132419_seven_ages_of_man-spl.jpg"/>
          <p:cNvPicPr>
            <a:picLocks noChangeAspect="1"/>
          </p:cNvPicPr>
          <p:nvPr/>
        </p:nvPicPr>
        <p:blipFill>
          <a:blip r:embed="rId4" cstate="print"/>
          <a:stretch>
            <a:fillRect/>
          </a:stretch>
        </p:blipFill>
        <p:spPr>
          <a:xfrm>
            <a:off x="5257800" y="2209800"/>
            <a:ext cx="1752600" cy="985837"/>
          </a:xfrm>
          <a:prstGeom prst="rect">
            <a:avLst/>
          </a:prstGeom>
        </p:spPr>
      </p:pic>
      <p:pic>
        <p:nvPicPr>
          <p:cNvPr id="71" name="Picture 70" descr="sau_rang_chung_toc.jpg"/>
          <p:cNvPicPr>
            <a:picLocks noChangeAspect="1"/>
          </p:cNvPicPr>
          <p:nvPr/>
        </p:nvPicPr>
        <p:blipFill>
          <a:blip r:embed="rId5" cstate="print"/>
          <a:stretch>
            <a:fillRect/>
          </a:stretch>
        </p:blipFill>
        <p:spPr>
          <a:xfrm>
            <a:off x="7162800" y="2209800"/>
            <a:ext cx="952500" cy="952500"/>
          </a:xfrm>
          <a:prstGeom prst="rect">
            <a:avLst/>
          </a:prstGeom>
        </p:spPr>
      </p:pic>
      <p:pic>
        <p:nvPicPr>
          <p:cNvPr id="72" name="Picture 71" descr="ideas-man.jpg"/>
          <p:cNvPicPr>
            <a:picLocks noChangeAspect="1"/>
          </p:cNvPicPr>
          <p:nvPr/>
        </p:nvPicPr>
        <p:blipFill>
          <a:blip r:embed="rId6" cstate="print"/>
          <a:stretch>
            <a:fillRect/>
          </a:stretch>
        </p:blipFill>
        <p:spPr>
          <a:xfrm>
            <a:off x="8318500" y="2209800"/>
            <a:ext cx="825500" cy="990600"/>
          </a:xfrm>
          <a:prstGeom prst="rect">
            <a:avLst/>
          </a:prstGeom>
        </p:spPr>
      </p:pic>
      <p:cxnSp>
        <p:nvCxnSpPr>
          <p:cNvPr id="77" name="Straight Arrow Connector 76"/>
          <p:cNvCxnSpPr>
            <a:stCxn id="8" idx="0"/>
            <a:endCxn id="9" idx="1"/>
          </p:cNvCxnSpPr>
          <p:nvPr/>
        </p:nvCxnSpPr>
        <p:spPr>
          <a:xfrm flipV="1">
            <a:off x="875400" y="2075766"/>
            <a:ext cx="953400" cy="81983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8" idx="2"/>
            <a:endCxn id="10" idx="1"/>
          </p:cNvCxnSpPr>
          <p:nvPr/>
        </p:nvCxnSpPr>
        <p:spPr>
          <a:xfrm>
            <a:off x="875400" y="3295710"/>
            <a:ext cx="1029600" cy="913656"/>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pic>
        <p:nvPicPr>
          <p:cNvPr id="34" name="Picture 33" descr="images (4).jpg"/>
          <p:cNvPicPr>
            <a:picLocks noChangeAspect="1"/>
          </p:cNvPicPr>
          <p:nvPr/>
        </p:nvPicPr>
        <p:blipFill>
          <a:blip r:embed="rId7" cstate="print"/>
          <a:stretch>
            <a:fillRect/>
          </a:stretch>
        </p:blipFill>
        <p:spPr>
          <a:xfrm>
            <a:off x="228600" y="4800600"/>
            <a:ext cx="2571750" cy="1781175"/>
          </a:xfrm>
          <a:prstGeom prst="rect">
            <a:avLst/>
          </a:prstGeom>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style.rotation</p:attrName>
                                        </p:attrNameLst>
                                      </p:cBhvr>
                                      <p:tavLst>
                                        <p:tav tm="0">
                                          <p:val>
                                            <p:fltVal val="720"/>
                                          </p:val>
                                        </p:tav>
                                        <p:tav tm="100000">
                                          <p:val>
                                            <p:fltVal val="0"/>
                                          </p:val>
                                        </p:tav>
                                      </p:tavLst>
                                    </p:anim>
                                    <p:anim calcmode="lin" valueType="num">
                                      <p:cBhvr>
                                        <p:cTn id="9" dur="2000" fill="hold"/>
                                        <p:tgtEl>
                                          <p:spTgt spid="8"/>
                                        </p:tgtEl>
                                        <p:attrNameLst>
                                          <p:attrName>ppt_h</p:attrName>
                                        </p:attrNameLst>
                                      </p:cBhvr>
                                      <p:tavLst>
                                        <p:tav tm="0">
                                          <p:val>
                                            <p:fltVal val="0"/>
                                          </p:val>
                                        </p:tav>
                                        <p:tav tm="100000">
                                          <p:val>
                                            <p:strVal val="#ppt_h"/>
                                          </p:val>
                                        </p:tav>
                                      </p:tavLst>
                                    </p:anim>
                                    <p:anim calcmode="lin" valueType="num">
                                      <p:cBhvr>
                                        <p:cTn id="10"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nodeType="click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770" decel="100000"/>
                                        <p:tgtEl>
                                          <p:spTgt spid="79"/>
                                        </p:tgtEl>
                                      </p:cBhvr>
                                    </p:animEffect>
                                    <p:animScale>
                                      <p:cBhvr>
                                        <p:cTn id="16" dur="770" decel="100000"/>
                                        <p:tgtEl>
                                          <p:spTgt spid="79"/>
                                        </p:tgtEl>
                                      </p:cBhvr>
                                      <p:from x="10000" y="10000"/>
                                      <p:to x="200000" y="450000"/>
                                    </p:animScale>
                                    <p:animScale>
                                      <p:cBhvr>
                                        <p:cTn id="17" dur="1230" accel="100000" fill="hold">
                                          <p:stCondLst>
                                            <p:cond delay="770"/>
                                          </p:stCondLst>
                                        </p:cTn>
                                        <p:tgtEl>
                                          <p:spTgt spid="79"/>
                                        </p:tgtEl>
                                      </p:cBhvr>
                                      <p:from x="200000" y="450000"/>
                                      <p:to x="100000" y="100000"/>
                                    </p:animScale>
                                    <p:set>
                                      <p:cBhvr>
                                        <p:cTn id="18" dur="770" fill="hold"/>
                                        <p:tgtEl>
                                          <p:spTgt spid="79"/>
                                        </p:tgtEl>
                                        <p:attrNameLst>
                                          <p:attrName>ppt_x</p:attrName>
                                        </p:attrNameLst>
                                      </p:cBhvr>
                                      <p:to>
                                        <p:strVal val="(0.5)"/>
                                      </p:to>
                                    </p:set>
                                    <p:anim from="(0.5)" to="(#ppt_x)" calcmode="lin" valueType="num">
                                      <p:cBhvr>
                                        <p:cTn id="19" dur="1230" accel="100000" fill="hold">
                                          <p:stCondLst>
                                            <p:cond delay="770"/>
                                          </p:stCondLst>
                                        </p:cTn>
                                        <p:tgtEl>
                                          <p:spTgt spid="79"/>
                                        </p:tgtEl>
                                        <p:attrNameLst>
                                          <p:attrName>ppt_x</p:attrName>
                                        </p:attrNameLst>
                                      </p:cBhvr>
                                    </p:anim>
                                    <p:set>
                                      <p:cBhvr>
                                        <p:cTn id="20" dur="770" fill="hold"/>
                                        <p:tgtEl>
                                          <p:spTgt spid="79"/>
                                        </p:tgtEl>
                                        <p:attrNameLst>
                                          <p:attrName>ppt_y</p:attrName>
                                        </p:attrNameLst>
                                      </p:cBhvr>
                                      <p:to>
                                        <p:strVal val="(#ppt_y+0.4)"/>
                                      </p:to>
                                    </p:set>
                                    <p:anim from="(#ppt_y+0.4)" to="(#ppt_y)" calcmode="lin" valueType="num">
                                      <p:cBhvr>
                                        <p:cTn id="21" dur="1230" accel="100000" fill="hold">
                                          <p:stCondLst>
                                            <p:cond delay="770"/>
                                          </p:stCondLst>
                                        </p:cTn>
                                        <p:tgtEl>
                                          <p:spTgt spid="79"/>
                                        </p:tgtEl>
                                        <p:attrNameLst>
                                          <p:attrName>ppt_y</p:attrName>
                                        </p:attrNameLst>
                                      </p:cBhvr>
                                    </p:anim>
                                  </p:childTnLst>
                                </p:cTn>
                              </p:par>
                              <p:par>
                                <p:cTn id="22" presetID="51" presetClass="entr" presetSubtype="0" fill="hold" nodeType="with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770" decel="100000"/>
                                        <p:tgtEl>
                                          <p:spTgt spid="77"/>
                                        </p:tgtEl>
                                      </p:cBhvr>
                                    </p:animEffect>
                                    <p:animScale>
                                      <p:cBhvr>
                                        <p:cTn id="25" dur="770" decel="100000"/>
                                        <p:tgtEl>
                                          <p:spTgt spid="77"/>
                                        </p:tgtEl>
                                      </p:cBhvr>
                                      <p:from x="10000" y="10000"/>
                                      <p:to x="200000" y="450000"/>
                                    </p:animScale>
                                    <p:animScale>
                                      <p:cBhvr>
                                        <p:cTn id="26" dur="1230" accel="100000" fill="hold">
                                          <p:stCondLst>
                                            <p:cond delay="770"/>
                                          </p:stCondLst>
                                        </p:cTn>
                                        <p:tgtEl>
                                          <p:spTgt spid="77"/>
                                        </p:tgtEl>
                                      </p:cBhvr>
                                      <p:from x="200000" y="450000"/>
                                      <p:to x="100000" y="100000"/>
                                    </p:animScale>
                                    <p:set>
                                      <p:cBhvr>
                                        <p:cTn id="27" dur="770" fill="hold"/>
                                        <p:tgtEl>
                                          <p:spTgt spid="77"/>
                                        </p:tgtEl>
                                        <p:attrNameLst>
                                          <p:attrName>ppt_x</p:attrName>
                                        </p:attrNameLst>
                                      </p:cBhvr>
                                      <p:to>
                                        <p:strVal val="(0.5)"/>
                                      </p:to>
                                    </p:set>
                                    <p:anim from="(0.5)" to="(#ppt_x)" calcmode="lin" valueType="num">
                                      <p:cBhvr>
                                        <p:cTn id="28" dur="1230" accel="100000" fill="hold">
                                          <p:stCondLst>
                                            <p:cond delay="770"/>
                                          </p:stCondLst>
                                        </p:cTn>
                                        <p:tgtEl>
                                          <p:spTgt spid="77"/>
                                        </p:tgtEl>
                                        <p:attrNameLst>
                                          <p:attrName>ppt_x</p:attrName>
                                        </p:attrNameLst>
                                      </p:cBhvr>
                                    </p:anim>
                                    <p:set>
                                      <p:cBhvr>
                                        <p:cTn id="29" dur="770" fill="hold"/>
                                        <p:tgtEl>
                                          <p:spTgt spid="77"/>
                                        </p:tgtEl>
                                        <p:attrNameLst>
                                          <p:attrName>ppt_y</p:attrName>
                                        </p:attrNameLst>
                                      </p:cBhvr>
                                      <p:to>
                                        <p:strVal val="(#ppt_y+0.4)"/>
                                      </p:to>
                                    </p:set>
                                    <p:anim from="(#ppt_y+0.4)" to="(#ppt_y)" calcmode="lin" valueType="num">
                                      <p:cBhvr>
                                        <p:cTn id="30" dur="1230" accel="100000" fill="hold">
                                          <p:stCondLst>
                                            <p:cond delay="770"/>
                                          </p:stCondLst>
                                        </p:cTn>
                                        <p:tgtEl>
                                          <p:spTgt spid="77"/>
                                        </p:tgtEl>
                                        <p:attrNameLst>
                                          <p:attrName>ppt_y</p:attrName>
                                        </p:attrNameLst>
                                      </p:cBhvr>
                                    </p:anim>
                                  </p:childTnLst>
                                </p:cTn>
                              </p:par>
                              <p:par>
                                <p:cTn id="31" presetID="5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70" decel="100000"/>
                                        <p:tgtEl>
                                          <p:spTgt spid="9"/>
                                        </p:tgtEl>
                                      </p:cBhvr>
                                    </p:animEffect>
                                    <p:animScale>
                                      <p:cBhvr>
                                        <p:cTn id="34" dur="770" decel="100000"/>
                                        <p:tgtEl>
                                          <p:spTgt spid="9"/>
                                        </p:tgtEl>
                                      </p:cBhvr>
                                      <p:from x="10000" y="10000"/>
                                      <p:to x="200000" y="450000"/>
                                    </p:animScale>
                                    <p:animScale>
                                      <p:cBhvr>
                                        <p:cTn id="35" dur="1230" accel="100000" fill="hold">
                                          <p:stCondLst>
                                            <p:cond delay="770"/>
                                          </p:stCondLst>
                                        </p:cTn>
                                        <p:tgtEl>
                                          <p:spTgt spid="9"/>
                                        </p:tgtEl>
                                      </p:cBhvr>
                                      <p:from x="200000" y="450000"/>
                                      <p:to x="100000" y="100000"/>
                                    </p:animScale>
                                    <p:set>
                                      <p:cBhvr>
                                        <p:cTn id="36" dur="770" fill="hold"/>
                                        <p:tgtEl>
                                          <p:spTgt spid="9"/>
                                        </p:tgtEl>
                                        <p:attrNameLst>
                                          <p:attrName>ppt_x</p:attrName>
                                        </p:attrNameLst>
                                      </p:cBhvr>
                                      <p:to>
                                        <p:strVal val="(0.5)"/>
                                      </p:to>
                                    </p:set>
                                    <p:anim from="(0.5)" to="(#ppt_x)" calcmode="lin" valueType="num">
                                      <p:cBhvr>
                                        <p:cTn id="37" dur="1230" accel="100000" fill="hold">
                                          <p:stCondLst>
                                            <p:cond delay="770"/>
                                          </p:stCondLst>
                                        </p:cTn>
                                        <p:tgtEl>
                                          <p:spTgt spid="9"/>
                                        </p:tgtEl>
                                        <p:attrNameLst>
                                          <p:attrName>ppt_x</p:attrName>
                                        </p:attrNameLst>
                                      </p:cBhvr>
                                    </p:anim>
                                    <p:set>
                                      <p:cBhvr>
                                        <p:cTn id="38" dur="770" fill="hold"/>
                                        <p:tgtEl>
                                          <p:spTgt spid="9"/>
                                        </p:tgtEl>
                                        <p:attrNameLst>
                                          <p:attrName>ppt_y</p:attrName>
                                        </p:attrNameLst>
                                      </p:cBhvr>
                                      <p:to>
                                        <p:strVal val="(#ppt_y+0.4)"/>
                                      </p:to>
                                    </p:set>
                                    <p:anim from="(#ppt_y+0.4)" to="(#ppt_y)" calcmode="lin" valueType="num">
                                      <p:cBhvr>
                                        <p:cTn id="39" dur="1230" accel="100000" fill="hold">
                                          <p:stCondLst>
                                            <p:cond delay="770"/>
                                          </p:stCondLst>
                                        </p:cTn>
                                        <p:tgtEl>
                                          <p:spTgt spid="9"/>
                                        </p:tgtEl>
                                        <p:attrNameLst>
                                          <p:attrName>ppt_y</p:attrName>
                                        </p:attrNameLst>
                                      </p:cBhvr>
                                    </p:anim>
                                  </p:childTnLst>
                                </p:cTn>
                              </p:par>
                              <p:par>
                                <p:cTn id="40" presetID="51"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770" decel="100000"/>
                                        <p:tgtEl>
                                          <p:spTgt spid="10"/>
                                        </p:tgtEl>
                                      </p:cBhvr>
                                    </p:animEffect>
                                    <p:animScale>
                                      <p:cBhvr>
                                        <p:cTn id="43" dur="770" decel="100000"/>
                                        <p:tgtEl>
                                          <p:spTgt spid="10"/>
                                        </p:tgtEl>
                                      </p:cBhvr>
                                      <p:from x="10000" y="10000"/>
                                      <p:to x="200000" y="450000"/>
                                    </p:animScale>
                                    <p:animScale>
                                      <p:cBhvr>
                                        <p:cTn id="44" dur="1230" accel="100000" fill="hold">
                                          <p:stCondLst>
                                            <p:cond delay="770"/>
                                          </p:stCondLst>
                                        </p:cTn>
                                        <p:tgtEl>
                                          <p:spTgt spid="10"/>
                                        </p:tgtEl>
                                      </p:cBhvr>
                                      <p:from x="200000" y="450000"/>
                                      <p:to x="100000" y="100000"/>
                                    </p:animScale>
                                    <p:set>
                                      <p:cBhvr>
                                        <p:cTn id="45" dur="770" fill="hold"/>
                                        <p:tgtEl>
                                          <p:spTgt spid="10"/>
                                        </p:tgtEl>
                                        <p:attrNameLst>
                                          <p:attrName>ppt_x</p:attrName>
                                        </p:attrNameLst>
                                      </p:cBhvr>
                                      <p:to>
                                        <p:strVal val="(0.5)"/>
                                      </p:to>
                                    </p:set>
                                    <p:anim from="(0.5)" to="(#ppt_x)" calcmode="lin" valueType="num">
                                      <p:cBhvr>
                                        <p:cTn id="46" dur="1230" accel="100000" fill="hold">
                                          <p:stCondLst>
                                            <p:cond delay="770"/>
                                          </p:stCondLst>
                                        </p:cTn>
                                        <p:tgtEl>
                                          <p:spTgt spid="10"/>
                                        </p:tgtEl>
                                        <p:attrNameLst>
                                          <p:attrName>ppt_x</p:attrName>
                                        </p:attrNameLst>
                                      </p:cBhvr>
                                    </p:anim>
                                    <p:set>
                                      <p:cBhvr>
                                        <p:cTn id="47" dur="770" fill="hold"/>
                                        <p:tgtEl>
                                          <p:spTgt spid="10"/>
                                        </p:tgtEl>
                                        <p:attrNameLst>
                                          <p:attrName>ppt_y</p:attrName>
                                        </p:attrNameLst>
                                      </p:cBhvr>
                                      <p:to>
                                        <p:strVal val="(#ppt_y+0.4)"/>
                                      </p:to>
                                    </p:set>
                                    <p:anim from="(#ppt_y+0.4)" to="(#ppt_y)" calcmode="lin" valueType="num">
                                      <p:cBhvr>
                                        <p:cTn id="48" dur="1230" accel="100000" fill="hold">
                                          <p:stCondLst>
                                            <p:cond delay="770"/>
                                          </p:stCondLst>
                                        </p:cTn>
                                        <p:tgtEl>
                                          <p:spTgt spid="10"/>
                                        </p:tgtEl>
                                        <p:attrNameLst>
                                          <p:attrName>ppt_y</p:attrName>
                                        </p:attrNameLst>
                                      </p:cBhvr>
                                    </p:anim>
                                  </p:child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nodeType="click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51"/>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51"/>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51"/>
                                        </p:tgtEl>
                                        <p:attrNameLst>
                                          <p:attrName>ppt_y</p:attrName>
                                        </p:attrNameLst>
                                      </p:cBhvr>
                                      <p:tavLst>
                                        <p:tav tm="0">
                                          <p:val>
                                            <p:strVal val="#ppt_y"/>
                                          </p:val>
                                        </p:tav>
                                        <p:tav tm="100000">
                                          <p:val>
                                            <p:strVal val="#ppt_y"/>
                                          </p:val>
                                        </p:tav>
                                      </p:tavLst>
                                    </p:anim>
                                  </p:childTnLst>
                                </p:cTn>
                              </p:par>
                              <p:par>
                                <p:cTn id="57" presetID="39" presetClass="entr" presetSubtype="0" accel="10000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47"/>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47"/>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nodeType="clickEffect">
                                  <p:stCondLst>
                                    <p:cond delay="0"/>
                                  </p:stCondLst>
                                  <p:childTnLst>
                                    <p:set>
                                      <p:cBhvr>
                                        <p:cTn id="66" dur="1" fill="hold">
                                          <p:stCondLst>
                                            <p:cond delay="0"/>
                                          </p:stCondLst>
                                        </p:cTn>
                                        <p:tgtEl>
                                          <p:spTgt spid="59"/>
                                        </p:tgtEl>
                                        <p:attrNameLst>
                                          <p:attrName>style.visibility</p:attrName>
                                        </p:attrNameLst>
                                      </p:cBhvr>
                                      <p:to>
                                        <p:strVal val="visible"/>
                                      </p:to>
                                    </p:set>
                                    <p:anim to="" calcmode="lin" valueType="num">
                                      <p:cBhvr>
                                        <p:cTn id="67" dur="1" fill="hold"/>
                                        <p:tgtEl>
                                          <p:spTgt spid="59"/>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 to="" calcmode="lin" valueType="num">
                                      <p:cBhvr>
                                        <p:cTn id="70" dur="1" fill="hold"/>
                                        <p:tgtEl>
                                          <p:spTgt spid="54"/>
                                        </p:tgtEl>
                                        <p:attrNameLst>
                                          <p:attrName/>
                                        </p:attrNameLst>
                                      </p:cBhvr>
                                    </p:anim>
                                  </p:childTnLst>
                                </p:cTn>
                              </p:par>
                              <p:par>
                                <p:cTn id="71" presetID="24" presetClass="entr" presetSubtype="0" fill="hold" nodeType="withEffect">
                                  <p:stCondLst>
                                    <p:cond delay="0"/>
                                  </p:stCondLst>
                                  <p:childTnLst>
                                    <p:set>
                                      <p:cBhvr>
                                        <p:cTn id="72" dur="1" fill="hold">
                                          <p:stCondLst>
                                            <p:cond delay="0"/>
                                          </p:stCondLst>
                                        </p:cTn>
                                        <p:tgtEl>
                                          <p:spTgt spid="69"/>
                                        </p:tgtEl>
                                        <p:attrNameLst>
                                          <p:attrName>style.visibility</p:attrName>
                                        </p:attrNameLst>
                                      </p:cBhvr>
                                      <p:to>
                                        <p:strVal val="visible"/>
                                      </p:to>
                                    </p:set>
                                    <p:anim to="" calcmode="lin" valueType="num">
                                      <p:cBhvr>
                                        <p:cTn id="73" dur="1" fill="hold"/>
                                        <p:tgtEl>
                                          <p:spTgt spid="69"/>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24" presetClass="entr" presetSubtype="0" fill="hold" nodeType="clickEffect">
                                  <p:stCondLst>
                                    <p:cond delay="0"/>
                                  </p:stCondLst>
                                  <p:childTnLst>
                                    <p:set>
                                      <p:cBhvr>
                                        <p:cTn id="77" dur="1" fill="hold">
                                          <p:stCondLst>
                                            <p:cond delay="0"/>
                                          </p:stCondLst>
                                        </p:cTn>
                                        <p:tgtEl>
                                          <p:spTgt spid="61"/>
                                        </p:tgtEl>
                                        <p:attrNameLst>
                                          <p:attrName>style.visibility</p:attrName>
                                        </p:attrNameLst>
                                      </p:cBhvr>
                                      <p:to>
                                        <p:strVal val="visible"/>
                                      </p:to>
                                    </p:set>
                                    <p:anim to="" calcmode="lin" valueType="num">
                                      <p:cBhvr>
                                        <p:cTn id="78" dur="1" fill="hold"/>
                                        <p:tgtEl>
                                          <p:spTgt spid="61"/>
                                        </p:tgtEl>
                                        <p:attrNameLst>
                                          <p:attrName/>
                                        </p:attrNameLst>
                                      </p:cBhvr>
                                    </p:anim>
                                  </p:childTnLst>
                                </p:cTn>
                              </p:par>
                              <p:par>
                                <p:cTn id="79" presetID="24"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 to="" calcmode="lin" valueType="num">
                                      <p:cBhvr>
                                        <p:cTn id="81" dur="1" fill="hold"/>
                                        <p:tgtEl>
                                          <p:spTgt spid="55"/>
                                        </p:tgtEl>
                                        <p:attrNameLst>
                                          <p:attrName/>
                                        </p:attrNameLst>
                                      </p:cBhvr>
                                    </p:anim>
                                  </p:childTnLst>
                                </p:cTn>
                              </p:par>
                              <p:par>
                                <p:cTn id="82" presetID="24" presetClass="entr" presetSubtype="0" fill="hold" nodeType="withEffect">
                                  <p:stCondLst>
                                    <p:cond delay="0"/>
                                  </p:stCondLst>
                                  <p:childTnLst>
                                    <p:set>
                                      <p:cBhvr>
                                        <p:cTn id="83" dur="1" fill="hold">
                                          <p:stCondLst>
                                            <p:cond delay="0"/>
                                          </p:stCondLst>
                                        </p:cTn>
                                        <p:tgtEl>
                                          <p:spTgt spid="70"/>
                                        </p:tgtEl>
                                        <p:attrNameLst>
                                          <p:attrName>style.visibility</p:attrName>
                                        </p:attrNameLst>
                                      </p:cBhvr>
                                      <p:to>
                                        <p:strVal val="visible"/>
                                      </p:to>
                                    </p:set>
                                    <p:anim to="" calcmode="lin" valueType="num">
                                      <p:cBhvr>
                                        <p:cTn id="84" dur="1" fill="hold"/>
                                        <p:tgtEl>
                                          <p:spTgt spid="70"/>
                                        </p:tgtEl>
                                        <p:attrNameLst>
                                          <p:attrName/>
                                        </p:attrNameLst>
                                      </p:cBhvr>
                                    </p:anim>
                                  </p:childTnLst>
                                </p:cTn>
                              </p:par>
                            </p:childTnLst>
                          </p:cTn>
                        </p:par>
                      </p:childTnLst>
                    </p:cTn>
                  </p:par>
                  <p:par>
                    <p:cTn id="85" fill="hold">
                      <p:stCondLst>
                        <p:cond delay="indefinite"/>
                      </p:stCondLst>
                      <p:childTnLst>
                        <p:par>
                          <p:cTn id="86" fill="hold">
                            <p:stCondLst>
                              <p:cond delay="0"/>
                            </p:stCondLst>
                            <p:childTnLst>
                              <p:par>
                                <p:cTn id="87" presetID="24" presetClass="entr" presetSubtype="0"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 to="" calcmode="lin" valueType="num">
                                      <p:cBhvr>
                                        <p:cTn id="89" dur="1" fill="hold"/>
                                        <p:tgtEl>
                                          <p:spTgt spid="63"/>
                                        </p:tgtEl>
                                        <p:attrNameLst>
                                          <p:attrName/>
                                        </p:attrNameLst>
                                      </p:cBhvr>
                                    </p:anim>
                                  </p:childTnLst>
                                </p:cTn>
                              </p:par>
                              <p:par>
                                <p:cTn id="90" presetID="24"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to="" calcmode="lin" valueType="num">
                                      <p:cBhvr>
                                        <p:cTn id="92" dur="1" fill="hold"/>
                                        <p:tgtEl>
                                          <p:spTgt spid="56"/>
                                        </p:tgtEl>
                                        <p:attrNameLst>
                                          <p:attrName/>
                                        </p:attrNameLst>
                                      </p:cBhvr>
                                    </p:anim>
                                  </p:childTnLst>
                                </p:cTn>
                              </p:par>
                              <p:par>
                                <p:cTn id="93" presetID="24" presetClass="entr" presetSubtype="0" fill="hold" nodeType="withEffect">
                                  <p:stCondLst>
                                    <p:cond delay="0"/>
                                  </p:stCondLst>
                                  <p:childTnLst>
                                    <p:set>
                                      <p:cBhvr>
                                        <p:cTn id="94" dur="1" fill="hold">
                                          <p:stCondLst>
                                            <p:cond delay="0"/>
                                          </p:stCondLst>
                                        </p:cTn>
                                        <p:tgtEl>
                                          <p:spTgt spid="71"/>
                                        </p:tgtEl>
                                        <p:attrNameLst>
                                          <p:attrName>style.visibility</p:attrName>
                                        </p:attrNameLst>
                                      </p:cBhvr>
                                      <p:to>
                                        <p:strVal val="visible"/>
                                      </p:to>
                                    </p:set>
                                    <p:anim to="" calcmode="lin" valueType="num">
                                      <p:cBhvr>
                                        <p:cTn id="95" dur="1" fill="hold"/>
                                        <p:tgtEl>
                                          <p:spTgt spid="71"/>
                                        </p:tgtEl>
                                        <p:attrNameLst>
                                          <p:attrName/>
                                        </p:attrNameLst>
                                      </p:cBhvr>
                                    </p:anim>
                                  </p:childTnLst>
                                </p:cTn>
                              </p:par>
                            </p:childTnLst>
                          </p:cTn>
                        </p:par>
                      </p:childTnLst>
                    </p:cTn>
                  </p:par>
                  <p:par>
                    <p:cTn id="96" fill="hold">
                      <p:stCondLst>
                        <p:cond delay="indefinite"/>
                      </p:stCondLst>
                      <p:childTnLst>
                        <p:par>
                          <p:cTn id="97" fill="hold">
                            <p:stCondLst>
                              <p:cond delay="0"/>
                            </p:stCondLst>
                            <p:childTnLst>
                              <p:par>
                                <p:cTn id="98" presetID="24" presetClass="entr" presetSubtype="0" fill="hold" nodeType="clickEffect">
                                  <p:stCondLst>
                                    <p:cond delay="0"/>
                                  </p:stCondLst>
                                  <p:childTnLst>
                                    <p:set>
                                      <p:cBhvr>
                                        <p:cTn id="99" dur="1" fill="hold">
                                          <p:stCondLst>
                                            <p:cond delay="0"/>
                                          </p:stCondLst>
                                        </p:cTn>
                                        <p:tgtEl>
                                          <p:spTgt spid="65"/>
                                        </p:tgtEl>
                                        <p:attrNameLst>
                                          <p:attrName>style.visibility</p:attrName>
                                        </p:attrNameLst>
                                      </p:cBhvr>
                                      <p:to>
                                        <p:strVal val="visible"/>
                                      </p:to>
                                    </p:set>
                                    <p:anim to="" calcmode="lin" valueType="num">
                                      <p:cBhvr>
                                        <p:cTn id="100" dur="1" fill="hold"/>
                                        <p:tgtEl>
                                          <p:spTgt spid="65"/>
                                        </p:tgtEl>
                                        <p:attrNameLst>
                                          <p:attrName/>
                                        </p:attrNameLst>
                                      </p:cBhvr>
                                    </p:anim>
                                  </p:childTnLst>
                                </p:cTn>
                              </p:par>
                              <p:par>
                                <p:cTn id="101" presetID="24" presetClass="entr" presetSubtype="0" fill="hold" grpId="0" nodeType="withEffect">
                                  <p:stCondLst>
                                    <p:cond delay="0"/>
                                  </p:stCondLst>
                                  <p:childTnLst>
                                    <p:set>
                                      <p:cBhvr>
                                        <p:cTn id="102" dur="1" fill="hold">
                                          <p:stCondLst>
                                            <p:cond delay="0"/>
                                          </p:stCondLst>
                                        </p:cTn>
                                        <p:tgtEl>
                                          <p:spTgt spid="57"/>
                                        </p:tgtEl>
                                        <p:attrNameLst>
                                          <p:attrName>style.visibility</p:attrName>
                                        </p:attrNameLst>
                                      </p:cBhvr>
                                      <p:to>
                                        <p:strVal val="visible"/>
                                      </p:to>
                                    </p:set>
                                    <p:anim to="" calcmode="lin" valueType="num">
                                      <p:cBhvr>
                                        <p:cTn id="103" dur="1" fill="hold"/>
                                        <p:tgtEl>
                                          <p:spTgt spid="57"/>
                                        </p:tgtEl>
                                        <p:attrNameLst>
                                          <p:attrName/>
                                        </p:attrNameLst>
                                      </p:cBhvr>
                                    </p:anim>
                                  </p:childTnLst>
                                </p:cTn>
                              </p:par>
                              <p:par>
                                <p:cTn id="104" presetID="24" presetClass="entr" presetSubtype="0" fill="hold" nodeType="withEffect">
                                  <p:stCondLst>
                                    <p:cond delay="0"/>
                                  </p:stCondLst>
                                  <p:childTnLst>
                                    <p:set>
                                      <p:cBhvr>
                                        <p:cTn id="105" dur="1" fill="hold">
                                          <p:stCondLst>
                                            <p:cond delay="0"/>
                                          </p:stCondLst>
                                        </p:cTn>
                                        <p:tgtEl>
                                          <p:spTgt spid="72"/>
                                        </p:tgtEl>
                                        <p:attrNameLst>
                                          <p:attrName>style.visibility</p:attrName>
                                        </p:attrNameLst>
                                      </p:cBhvr>
                                      <p:to>
                                        <p:strVal val="visible"/>
                                      </p:to>
                                    </p:set>
                                    <p:anim to="" calcmode="lin" valueType="num">
                                      <p:cBhvr>
                                        <p:cTn id="106" dur="1" fill="hold"/>
                                        <p:tgtEl>
                                          <p:spTgt spid="72"/>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24" presetClass="entr" presetSubtype="0" fill="hold" nodeType="clickEffect">
                                  <p:stCondLst>
                                    <p:cond delay="0"/>
                                  </p:stCondLst>
                                  <p:childTnLst>
                                    <p:set>
                                      <p:cBhvr>
                                        <p:cTn id="110" dur="1" fill="hold">
                                          <p:stCondLst>
                                            <p:cond delay="0"/>
                                          </p:stCondLst>
                                        </p:cTn>
                                        <p:tgtEl>
                                          <p:spTgt spid="40"/>
                                        </p:tgtEl>
                                        <p:attrNameLst>
                                          <p:attrName>style.visibility</p:attrName>
                                        </p:attrNameLst>
                                      </p:cBhvr>
                                      <p:to>
                                        <p:strVal val="visible"/>
                                      </p:to>
                                    </p:set>
                                    <p:anim to="" calcmode="lin" valueType="num">
                                      <p:cBhvr>
                                        <p:cTn id="111" dur="1" fill="hold"/>
                                        <p:tgtEl>
                                          <p:spTgt spid="40"/>
                                        </p:tgtEl>
                                        <p:attrNameLst>
                                          <p:attrName/>
                                        </p:attrNameLst>
                                      </p:cBhvr>
                                    </p:anim>
                                  </p:childTnLst>
                                </p:cTn>
                              </p:par>
                              <p:par>
                                <p:cTn id="112" presetID="24"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 to="" calcmode="lin" valueType="num">
                                      <p:cBhvr>
                                        <p:cTn id="114" dur="1" fill="hold"/>
                                        <p:tgtEl>
                                          <p:spTgt spid="19"/>
                                        </p:tgtEl>
                                        <p:attrNameLst>
                                          <p:attrName/>
                                        </p:attrNameLst>
                                      </p:cBhvr>
                                    </p:anim>
                                  </p:childTnLst>
                                </p:cTn>
                              </p:par>
                            </p:childTnLst>
                          </p:cTn>
                        </p:par>
                      </p:childTnLst>
                    </p:cTn>
                  </p:par>
                  <p:par>
                    <p:cTn id="115" fill="hold">
                      <p:stCondLst>
                        <p:cond delay="indefinite"/>
                      </p:stCondLst>
                      <p:childTnLst>
                        <p:par>
                          <p:cTn id="116" fill="hold">
                            <p:stCondLst>
                              <p:cond delay="0"/>
                            </p:stCondLst>
                            <p:childTnLst>
                              <p:par>
                                <p:cTn id="117" presetID="24" presetClass="entr" presetSubtype="0" fill="hold" nodeType="clickEffect">
                                  <p:stCondLst>
                                    <p:cond delay="0"/>
                                  </p:stCondLst>
                                  <p:childTnLst>
                                    <p:set>
                                      <p:cBhvr>
                                        <p:cTn id="118" dur="1" fill="hold">
                                          <p:stCondLst>
                                            <p:cond delay="0"/>
                                          </p:stCondLst>
                                        </p:cTn>
                                        <p:tgtEl>
                                          <p:spTgt spid="42"/>
                                        </p:tgtEl>
                                        <p:attrNameLst>
                                          <p:attrName>style.visibility</p:attrName>
                                        </p:attrNameLst>
                                      </p:cBhvr>
                                      <p:to>
                                        <p:strVal val="visible"/>
                                      </p:to>
                                    </p:set>
                                    <p:anim to="" calcmode="lin" valueType="num">
                                      <p:cBhvr>
                                        <p:cTn id="119" dur="1" fill="hold"/>
                                        <p:tgtEl>
                                          <p:spTgt spid="42"/>
                                        </p:tgtEl>
                                        <p:attrNameLst>
                                          <p:attrName/>
                                        </p:attrNameLst>
                                      </p:cBhvr>
                                    </p:anim>
                                  </p:childTnLst>
                                </p:cTn>
                              </p:par>
                              <p:par>
                                <p:cTn id="120" presetID="24" presetClass="entr" presetSubtype="0"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 to="" calcmode="lin" valueType="num">
                                      <p:cBhvr>
                                        <p:cTn id="122" dur="1" fill="hold"/>
                                        <p:tgtEl>
                                          <p:spTgt spid="28"/>
                                        </p:tgtEl>
                                        <p:attrNameLst>
                                          <p:attrName/>
                                        </p:attrNameLst>
                                      </p:cBhvr>
                                    </p:anim>
                                  </p:childTnLst>
                                </p:cTn>
                              </p:par>
                            </p:childTnLst>
                          </p:cTn>
                        </p:par>
                      </p:childTnLst>
                    </p:cTn>
                  </p:par>
                  <p:par>
                    <p:cTn id="123" fill="hold">
                      <p:stCondLst>
                        <p:cond delay="indefinite"/>
                      </p:stCondLst>
                      <p:childTnLst>
                        <p:par>
                          <p:cTn id="124" fill="hold">
                            <p:stCondLst>
                              <p:cond delay="0"/>
                            </p:stCondLst>
                            <p:childTnLst>
                              <p:par>
                                <p:cTn id="125" presetID="24" presetClass="entr" presetSubtype="0" fill="hold" nodeType="clickEffect">
                                  <p:stCondLst>
                                    <p:cond delay="0"/>
                                  </p:stCondLst>
                                  <p:childTnLst>
                                    <p:set>
                                      <p:cBhvr>
                                        <p:cTn id="126" dur="1" fill="hold">
                                          <p:stCondLst>
                                            <p:cond delay="0"/>
                                          </p:stCondLst>
                                        </p:cTn>
                                        <p:tgtEl>
                                          <p:spTgt spid="44"/>
                                        </p:tgtEl>
                                        <p:attrNameLst>
                                          <p:attrName>style.visibility</p:attrName>
                                        </p:attrNameLst>
                                      </p:cBhvr>
                                      <p:to>
                                        <p:strVal val="visible"/>
                                      </p:to>
                                    </p:set>
                                    <p:anim to="" calcmode="lin" valueType="num">
                                      <p:cBhvr>
                                        <p:cTn id="127" dur="1" fill="hold"/>
                                        <p:tgtEl>
                                          <p:spTgt spid="44"/>
                                        </p:tgtEl>
                                        <p:attrNameLst>
                                          <p:attrName/>
                                        </p:attrNameLst>
                                      </p:cBhvr>
                                    </p:anim>
                                  </p:childTnLst>
                                </p:cTn>
                              </p:par>
                              <p:par>
                                <p:cTn id="128" presetID="24" presetClass="entr" presetSubtype="0" fill="hold" grpId="0" nodeType="withEffect">
                                  <p:stCondLst>
                                    <p:cond delay="0"/>
                                  </p:stCondLst>
                                  <p:childTnLst>
                                    <p:set>
                                      <p:cBhvr>
                                        <p:cTn id="129" dur="1" fill="hold">
                                          <p:stCondLst>
                                            <p:cond delay="0"/>
                                          </p:stCondLst>
                                        </p:cTn>
                                        <p:tgtEl>
                                          <p:spTgt spid="16386"/>
                                        </p:tgtEl>
                                        <p:attrNameLst>
                                          <p:attrName>style.visibility</p:attrName>
                                        </p:attrNameLst>
                                      </p:cBhvr>
                                      <p:to>
                                        <p:strVal val="visible"/>
                                      </p:to>
                                    </p:set>
                                    <p:anim to="" calcmode="lin" valueType="num">
                                      <p:cBhvr>
                                        <p:cTn id="130" dur="1" fill="hold"/>
                                        <p:tgtEl>
                                          <p:spTgt spid="16386"/>
                                        </p:tgtEl>
                                        <p:attrNameLst>
                                          <p:attrName/>
                                        </p:attrNameLst>
                                      </p:cBhvr>
                                    </p:anim>
                                  </p:childTnLst>
                                </p:cTn>
                              </p:par>
                            </p:childTnLst>
                          </p:cTn>
                        </p:par>
                      </p:childTnLst>
                    </p:cTn>
                  </p:par>
                  <p:par>
                    <p:cTn id="131" fill="hold">
                      <p:stCondLst>
                        <p:cond delay="indefinite"/>
                      </p:stCondLst>
                      <p:childTnLst>
                        <p:par>
                          <p:cTn id="132" fill="hold">
                            <p:stCondLst>
                              <p:cond delay="0"/>
                            </p:stCondLst>
                            <p:childTnLst>
                              <p:par>
                                <p:cTn id="133" presetID="24" presetClass="entr" presetSubtype="0" fill="hold" nodeType="clickEffect">
                                  <p:stCondLst>
                                    <p:cond delay="0"/>
                                  </p:stCondLst>
                                  <p:childTnLst>
                                    <p:set>
                                      <p:cBhvr>
                                        <p:cTn id="134" dur="1" fill="hold">
                                          <p:stCondLst>
                                            <p:cond delay="0"/>
                                          </p:stCondLst>
                                        </p:cTn>
                                        <p:tgtEl>
                                          <p:spTgt spid="34"/>
                                        </p:tgtEl>
                                        <p:attrNameLst>
                                          <p:attrName>style.visibility</p:attrName>
                                        </p:attrNameLst>
                                      </p:cBhvr>
                                      <p:to>
                                        <p:strVal val="visible"/>
                                      </p:to>
                                    </p:set>
                                    <p:anim to="" calcmode="lin" valueType="num">
                                      <p:cBhvr>
                                        <p:cTn id="135" dur="1" fill="hold"/>
                                        <p:tgtEl>
                                          <p:spTgt spid="34"/>
                                        </p:tgtEl>
                                        <p:attrNameLst>
                                          <p:attrName/>
                                        </p:attrNameLst>
                                      </p:cBhvr>
                                    </p:anim>
                                  </p:childTnLst>
                                </p:cTn>
                              </p:par>
                              <p:par>
                                <p:cTn id="136" presetID="24" presetClass="entr" presetSubtype="0" fill="hold" nodeType="withEffect">
                                  <p:stCondLst>
                                    <p:cond delay="0"/>
                                  </p:stCondLst>
                                  <p:childTnLst>
                                    <p:set>
                                      <p:cBhvr>
                                        <p:cTn id="137" dur="1" fill="hold">
                                          <p:stCondLst>
                                            <p:cond delay="0"/>
                                          </p:stCondLst>
                                        </p:cTn>
                                        <p:tgtEl>
                                          <p:spTgt spid="46"/>
                                        </p:tgtEl>
                                        <p:attrNameLst>
                                          <p:attrName>style.visibility</p:attrName>
                                        </p:attrNameLst>
                                      </p:cBhvr>
                                      <p:to>
                                        <p:strVal val="visible"/>
                                      </p:to>
                                    </p:set>
                                    <p:anim to="" calcmode="lin" valueType="num">
                                      <p:cBhvr>
                                        <p:cTn id="138" dur="1" fill="hold"/>
                                        <p:tgtEl>
                                          <p:spTgt spid="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9" grpId="0" animBg="1"/>
      <p:bldP spid="28" grpId="0" animBg="1"/>
      <p:bldP spid="16386" grpId="0" animBg="1"/>
      <p:bldP spid="47" grpId="0" animBg="1"/>
      <p:bldP spid="54" grpId="0" animBg="1"/>
      <p:bldP spid="55" grpId="0" animBg="1"/>
      <p:bldP spid="56" grpId="0" animBg="1"/>
      <p:bldP spid="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DDEBCF">
                <a:alpha val="1000"/>
              </a:srgbClr>
            </a:gs>
            <a:gs pos="50000">
              <a:srgbClr val="9CB86E"/>
            </a:gs>
            <a:gs pos="100000">
              <a:srgbClr val="156B13"/>
            </a:gs>
          </a:gsLst>
          <a:lin ang="4800000" scaled="0"/>
        </a:gradFill>
        <a:effectLst/>
      </p:bgPr>
    </p:bg>
    <p:spTree>
      <p:nvGrpSpPr>
        <p:cNvPr id="1" name=""/>
        <p:cNvGrpSpPr/>
        <p:nvPr/>
      </p:nvGrpSpPr>
      <p:grpSpPr>
        <a:xfrm>
          <a:off x="0" y="0"/>
          <a:ext cx="0" cy="0"/>
          <a:chOff x="0" y="0"/>
          <a:chExt cx="0" cy="0"/>
        </a:xfrm>
      </p:grpSpPr>
      <p:pic>
        <p:nvPicPr>
          <p:cNvPr id="26" name="Picture 25" descr="bi quyet thanh cong can bang cong viec cuoc song nhan vien tre ky nang mem 3(1).jpg"/>
          <p:cNvPicPr>
            <a:picLocks noChangeAspect="1"/>
          </p:cNvPicPr>
          <p:nvPr/>
        </p:nvPicPr>
        <p:blipFill>
          <a:blip r:embed="rId2" cstate="print"/>
          <a:stretch>
            <a:fillRect/>
          </a:stretch>
        </p:blipFill>
        <p:spPr>
          <a:xfrm>
            <a:off x="6096000" y="2667000"/>
            <a:ext cx="2895600" cy="1867662"/>
          </a:xfrm>
          <a:prstGeom prst="rect">
            <a:avLst/>
          </a:prstGeom>
        </p:spPr>
      </p:pic>
      <p:pic>
        <p:nvPicPr>
          <p:cNvPr id="25" name="Picture 24" descr="576723 canh tranh.jpeg"/>
          <p:cNvPicPr>
            <a:picLocks noChangeAspect="1"/>
          </p:cNvPicPr>
          <p:nvPr/>
        </p:nvPicPr>
        <p:blipFill>
          <a:blip r:embed="rId3" cstate="print"/>
          <a:stretch>
            <a:fillRect/>
          </a:stretch>
        </p:blipFill>
        <p:spPr>
          <a:xfrm>
            <a:off x="6172200" y="228600"/>
            <a:ext cx="2819400" cy="2114550"/>
          </a:xfrm>
          <a:prstGeom prst="rect">
            <a:avLst/>
          </a:prstGeom>
        </p:spPr>
      </p:pic>
      <p:sp>
        <p:nvSpPr>
          <p:cNvPr id="2" name="Title 8"/>
          <p:cNvSpPr txBox="1">
            <a:spLocks/>
          </p:cNvSpPr>
          <p:nvPr/>
        </p:nvSpPr>
        <p:spPr>
          <a:xfrm>
            <a:off x="0" y="2133600"/>
            <a:ext cx="2743200" cy="1066800"/>
          </a:xfrm>
          <a:prstGeom prst="rect">
            <a:avLst/>
          </a:prstGeom>
          <a:ln>
            <a:solidFill>
              <a:schemeClr val="tx1">
                <a:lumMod val="85000"/>
                <a:lumOff val="15000"/>
              </a:schemeClr>
            </a:solidFill>
          </a:ln>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pitchFamily="18" charset="0"/>
                <a:ea typeface="+mj-ea"/>
                <a:cs typeface="Times New Roman" pitchFamily="18" charset="0"/>
              </a:rPr>
              <a:t>BẤT BÌNH ĐẲNG</a:t>
            </a:r>
            <a:endParaRPr kumimoji="0" lang="en-US" sz="3000" b="1" i="0" u="none" strike="noStrike" kern="1200" cap="all" normalizeH="0" baseline="0" noProof="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Times New Roman" pitchFamily="18" charset="0"/>
              <a:ea typeface="+mj-ea"/>
              <a:cs typeface="Times New Roman" pitchFamily="18" charset="0"/>
            </a:endParaRPr>
          </a:p>
        </p:txBody>
      </p:sp>
      <p:sp>
        <p:nvSpPr>
          <p:cNvPr id="3" name="Rectangle 2"/>
          <p:cNvSpPr/>
          <p:nvPr/>
        </p:nvSpPr>
        <p:spPr>
          <a:xfrm>
            <a:off x="3352800" y="381000"/>
            <a:ext cx="2858475" cy="646331"/>
          </a:xfrm>
          <a:prstGeom prst="rect">
            <a:avLst/>
          </a:prstGeom>
          <a:ln>
            <a:solidFill>
              <a:schemeClr val="tx1">
                <a:lumMod val="85000"/>
                <a:lumOff val="15000"/>
              </a:schemeClr>
            </a:solidFill>
          </a:ln>
        </p:spPr>
        <p:txBody>
          <a:bodyPr wrap="square">
            <a:spAutoFit/>
          </a:bodyPr>
          <a:lstStyle/>
          <a:p>
            <a:pPr algn="ctr"/>
            <a:r>
              <a:rPr lang="vi-VN" b="1" dirty="0"/>
              <a:t>được xem như là điều kiện </a:t>
            </a:r>
            <a:endParaRPr lang="en-US" b="1" dirty="0" smtClean="0"/>
          </a:p>
          <a:p>
            <a:pPr algn="ctr"/>
            <a:r>
              <a:rPr lang="vi-VN" b="1" dirty="0" smtClean="0"/>
              <a:t>để </a:t>
            </a:r>
            <a:r>
              <a:rPr lang="vi-VN" b="1" dirty="0"/>
              <a:t>tổ chức xã hội</a:t>
            </a:r>
            <a:endParaRPr lang="en-US" dirty="0"/>
          </a:p>
        </p:txBody>
      </p:sp>
      <p:sp>
        <p:nvSpPr>
          <p:cNvPr id="19457" name="Rectangle 1"/>
          <p:cNvSpPr>
            <a:spLocks noChangeArrowheads="1"/>
          </p:cNvSpPr>
          <p:nvPr/>
        </p:nvSpPr>
        <p:spPr bwMode="auto">
          <a:xfrm>
            <a:off x="3276600" y="2362200"/>
            <a:ext cx="2895600" cy="646331"/>
          </a:xfrm>
          <a:prstGeom prst="rect">
            <a:avLst/>
          </a:prstGeom>
          <a:noFill/>
          <a:ln w="9525">
            <a:solidFill>
              <a:schemeClr val="tx1">
                <a:lumMod val="85000"/>
                <a:lumOff val="15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cơ sở cho việc điều chỉnh</a:t>
            </a:r>
            <a:endPar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a:t>
            </a:r>
            <a:r>
              <a:rPr kumimoji="0" lang="vi-VN" b="1" i="0" u="none" strike="noStrike" cap="none" normalizeH="0" baseline="0" dirty="0" smtClean="0">
                <a:ln>
                  <a:noFill/>
                </a:ln>
                <a:solidFill>
                  <a:schemeClr val="tx1"/>
                </a:solidFill>
                <a:effectLst/>
                <a:latin typeface="Calibri"/>
                <a:ea typeface="Calibri" pitchFamily="34" charset="0"/>
                <a:cs typeface="Times New Roman" pitchFamily="18" charset="0"/>
              </a:rPr>
              <a:t>á</a:t>
            </a: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quan hệ xã hội.</a:t>
            </a:r>
            <a:endParaRPr kumimoji="0" lang="vi-VN" b="0" i="0" u="none" strike="noStrike" cap="none" normalizeH="0" baseline="0" dirty="0" smtClean="0">
              <a:ln>
                <a:noFill/>
              </a:ln>
              <a:solidFill>
                <a:schemeClr val="tx1"/>
              </a:solidFill>
              <a:effectLst/>
              <a:latin typeface="Arial" pitchFamily="34" charset="0"/>
              <a:cs typeface="Arial" pitchFamily="34" charset="0"/>
            </a:endParaRPr>
          </a:p>
        </p:txBody>
      </p:sp>
      <p:sp>
        <p:nvSpPr>
          <p:cNvPr id="19458" name="Rectangle 2"/>
          <p:cNvSpPr>
            <a:spLocks noChangeArrowheads="1"/>
          </p:cNvSpPr>
          <p:nvPr/>
        </p:nvSpPr>
        <p:spPr bwMode="auto">
          <a:xfrm>
            <a:off x="3429000" y="4648200"/>
            <a:ext cx="2895600" cy="646331"/>
          </a:xfrm>
          <a:prstGeom prst="rect">
            <a:avLst/>
          </a:prstGeom>
          <a:noFill/>
          <a:ln w="9525">
            <a:solidFill>
              <a:schemeClr val="tx1">
                <a:lumMod val="85000"/>
                <a:lumOff val="15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đảm bảo cho đời sống v</a:t>
            </a:r>
            <a:r>
              <a:rPr kumimoji="0" lang="vi-VN" b="1" i="0" u="none" strike="noStrike" cap="none" normalizeH="0" baseline="0" dirty="0" smtClean="0">
                <a:ln>
                  <a:noFill/>
                </a:ln>
                <a:solidFill>
                  <a:schemeClr val="tx1"/>
                </a:solidFill>
                <a:effectLst/>
                <a:latin typeface="Calibri"/>
                <a:ea typeface="Calibri" pitchFamily="34" charset="0"/>
                <a:cs typeface="Times New Roman" pitchFamily="18" charset="0"/>
              </a:rPr>
              <a:t>à</a:t>
            </a:r>
            <a:endParaRPr kumimoji="0" lang="en-US" b="1"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ph</a:t>
            </a:r>
            <a:r>
              <a:rPr kumimoji="0" lang="vi-VN" b="1" i="0" u="none" strike="noStrike" cap="none" normalizeH="0" baseline="0" dirty="0" smtClean="0">
                <a:ln>
                  <a:noFill/>
                </a:ln>
                <a:solidFill>
                  <a:schemeClr val="tx1"/>
                </a:solidFill>
                <a:effectLst/>
                <a:latin typeface="Calibri"/>
                <a:ea typeface="Calibri" pitchFamily="34" charset="0"/>
                <a:cs typeface="Times New Roman" pitchFamily="18" charset="0"/>
              </a:rPr>
              <a:t>á</a:t>
            </a:r>
            <a:r>
              <a:rPr kumimoji="0" lang="vi-VN"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 triển xã hội.</a:t>
            </a:r>
            <a:endParaRPr kumimoji="0" lang="vi-VN"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9" name="Straight Arrow Connector 8"/>
          <p:cNvCxnSpPr>
            <a:stCxn id="2" idx="3"/>
            <a:endCxn id="19457" idx="1"/>
          </p:cNvCxnSpPr>
          <p:nvPr/>
        </p:nvCxnSpPr>
        <p:spPr>
          <a:xfrm>
            <a:off x="2743200" y="2667000"/>
            <a:ext cx="533400" cy="18366"/>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2" idx="3"/>
            <a:endCxn id="3" idx="1"/>
          </p:cNvCxnSpPr>
          <p:nvPr/>
        </p:nvCxnSpPr>
        <p:spPr>
          <a:xfrm flipV="1">
            <a:off x="2743200" y="704166"/>
            <a:ext cx="609600" cy="196283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 idx="3"/>
            <a:endCxn id="19458" idx="0"/>
          </p:cNvCxnSpPr>
          <p:nvPr/>
        </p:nvCxnSpPr>
        <p:spPr>
          <a:xfrm>
            <a:off x="2743200" y="2667000"/>
            <a:ext cx="2133600" cy="1981200"/>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pic>
        <p:nvPicPr>
          <p:cNvPr id="38" name="Picture 37" descr="tải xuống (1).jpg"/>
          <p:cNvPicPr>
            <a:picLocks noChangeAspect="1"/>
          </p:cNvPicPr>
          <p:nvPr/>
        </p:nvPicPr>
        <p:blipFill>
          <a:blip r:embed="rId4" cstate="print"/>
          <a:stretch>
            <a:fillRect/>
          </a:stretch>
        </p:blipFill>
        <p:spPr>
          <a:xfrm>
            <a:off x="0" y="4572000"/>
            <a:ext cx="3300642" cy="2286000"/>
          </a:xfrm>
          <a:prstGeom prst="rect">
            <a:avLst/>
          </a:prstGeom>
        </p:spPr>
      </p:pic>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 to="" calcmode="lin" valueType="num">
                                      <p:cBhvr>
                                        <p:cTn id="18" dur="1" fill="hold"/>
                                        <p:tgtEl>
                                          <p:spTgt spid="25"/>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to="" calcmode="lin" valueType="num">
                                      <p:cBhvr>
                                        <p:cTn id="23" dur="1" fill="hold"/>
                                        <p:tgtEl>
                                          <p:spTgt spid="9"/>
                                        </p:tgtEl>
                                        <p:attrNameLst>
                                          <p:attrName/>
                                        </p:attrNameLst>
                                      </p:cBhvr>
                                    </p:anim>
                                  </p:childTnLst>
                                </p:cTn>
                              </p:par>
                              <p:par>
                                <p:cTn id="24" presetID="24" presetClass="entr" presetSubtype="0" fill="hold" grpId="0" nodeType="withEffect">
                                  <p:stCondLst>
                                    <p:cond delay="0"/>
                                  </p:stCondLst>
                                  <p:childTnLst>
                                    <p:set>
                                      <p:cBhvr>
                                        <p:cTn id="25" dur="1" fill="hold">
                                          <p:stCondLst>
                                            <p:cond delay="0"/>
                                          </p:stCondLst>
                                        </p:cTn>
                                        <p:tgtEl>
                                          <p:spTgt spid="19457"/>
                                        </p:tgtEl>
                                        <p:attrNameLst>
                                          <p:attrName>style.visibility</p:attrName>
                                        </p:attrNameLst>
                                      </p:cBhvr>
                                      <p:to>
                                        <p:strVal val="visible"/>
                                      </p:to>
                                    </p:set>
                                    <p:anim to="" calcmode="lin" valueType="num">
                                      <p:cBhvr>
                                        <p:cTn id="26" dur="1" fill="hold"/>
                                        <p:tgtEl>
                                          <p:spTgt spid="19457"/>
                                        </p:tgtEl>
                                        <p:attrNameLst>
                                          <p:attrName/>
                                        </p:attrNameLst>
                                      </p:cBhvr>
                                    </p:anim>
                                  </p:childTnLst>
                                </p:cTn>
                              </p:par>
                              <p:par>
                                <p:cTn id="27" presetID="24"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to="" calcmode="lin" valueType="num">
                                      <p:cBhvr>
                                        <p:cTn id="29" dur="1" fill="hold"/>
                                        <p:tgtEl>
                                          <p:spTgt spid="26"/>
                                        </p:tgtEl>
                                        <p:attrNameLst>
                                          <p:attrName/>
                                        </p:attrNameLst>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to="" calcmode="lin" valueType="num">
                                      <p:cBhvr>
                                        <p:cTn id="34" dur="1" fill="hold"/>
                                        <p:tgtEl>
                                          <p:spTgt spid="13"/>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9458"/>
                                        </p:tgtEl>
                                        <p:attrNameLst>
                                          <p:attrName>style.visibility</p:attrName>
                                        </p:attrNameLst>
                                      </p:cBhvr>
                                      <p:to>
                                        <p:strVal val="visible"/>
                                      </p:to>
                                    </p:set>
                                    <p:anim to="" calcmode="lin" valueType="num">
                                      <p:cBhvr>
                                        <p:cTn id="37" dur="1" fill="hold"/>
                                        <p:tgtEl>
                                          <p:spTgt spid="19458"/>
                                        </p:tgtEl>
                                        <p:attrNameLst>
                                          <p:attrName/>
                                        </p:attrNameLst>
                                      </p:cBhvr>
                                    </p:anim>
                                  </p:childTnLst>
                                </p:cTn>
                              </p:par>
                              <p:par>
                                <p:cTn id="38" presetID="24" presetClass="entr" presetSubtype="0"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to="" calcmode="lin" valueType="num">
                                      <p:cBhvr>
                                        <p:cTn id="40" dur="1" fill="hold"/>
                                        <p:tgtEl>
                                          <p:spTgt spid="3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457" grpId="0" animBg="1"/>
      <p:bldP spid="1945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152" descr="tải xuống (4).jpg"/>
          <p:cNvPicPr>
            <a:picLocks noChangeAspect="1"/>
          </p:cNvPicPr>
          <p:nvPr/>
        </p:nvPicPr>
        <p:blipFill>
          <a:blip r:embed="rId2" cstate="print"/>
          <a:stretch>
            <a:fillRect/>
          </a:stretch>
        </p:blipFill>
        <p:spPr>
          <a:xfrm>
            <a:off x="2667000" y="5374814"/>
            <a:ext cx="2209800" cy="14831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16" descr="opportunity.jpg"/>
          <p:cNvPicPr>
            <a:picLocks noChangeAspect="1"/>
          </p:cNvPicPr>
          <p:nvPr/>
        </p:nvPicPr>
        <p:blipFill>
          <a:blip r:embed="rId3" cstate="print"/>
          <a:stretch>
            <a:fillRect/>
          </a:stretch>
        </p:blipFill>
        <p:spPr>
          <a:xfrm>
            <a:off x="457200" y="838200"/>
            <a:ext cx="1981200" cy="1143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Picture 9" descr="14113-bd-0504d.jpg"/>
          <p:cNvPicPr>
            <a:picLocks noChangeAspect="1"/>
          </p:cNvPicPr>
          <p:nvPr/>
        </p:nvPicPr>
        <p:blipFill>
          <a:blip r:embed="rId4" cstate="print"/>
          <a:stretch>
            <a:fillRect/>
          </a:stretch>
        </p:blipFill>
        <p:spPr>
          <a:xfrm>
            <a:off x="2514600" y="3657600"/>
            <a:ext cx="1739630" cy="11049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Rectangle 1"/>
          <p:cNvSpPr/>
          <p:nvPr/>
        </p:nvSpPr>
        <p:spPr>
          <a:xfrm>
            <a:off x="0" y="2743200"/>
            <a:ext cx="1828799" cy="830997"/>
          </a:xfrm>
          <a:prstGeom prst="rect">
            <a:avLst/>
          </a:prstGeom>
          <a:ln>
            <a:solidFill>
              <a:schemeClr val="tx1">
                <a:lumMod val="85000"/>
                <a:lumOff val="15000"/>
              </a:schemeClr>
            </a:solidFill>
          </a:ln>
        </p:spPr>
        <p:txBody>
          <a:bodyPr wrap="square">
            <a:spAutoFit/>
          </a:bodyPr>
          <a:lstStyle/>
          <a:p>
            <a:pPr algn="ct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a:t>
            </a:r>
            <a:r>
              <a:rPr lang="vi-VN"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guyên</a:t>
            </a:r>
            <a:endPar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r>
              <a:rPr lang="vi-VN"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nhân</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2438400" y="2971800"/>
            <a:ext cx="2286000" cy="369332"/>
          </a:xfrm>
          <a:prstGeom prst="rect">
            <a:avLst/>
          </a:prstGeom>
          <a:ln>
            <a:solidFill>
              <a:schemeClr val="tx1">
                <a:lumMod val="85000"/>
                <a:lumOff val="15000"/>
              </a:schemeClr>
            </a:solidFill>
          </a:ln>
        </p:spPr>
        <p:txBody>
          <a:bodyPr wrap="square">
            <a:spAutoFit/>
          </a:bodyPr>
          <a:lstStyle/>
          <a:p>
            <a:pPr algn="ctr"/>
            <a:r>
              <a:rPr lang="vi-VN" b="1" dirty="0"/>
              <a:t>Cơ sở địa vị xã hội</a:t>
            </a:r>
            <a:endParaRPr lang="en-US" dirty="0"/>
          </a:p>
        </p:txBody>
      </p:sp>
      <p:sp>
        <p:nvSpPr>
          <p:cNvPr id="4" name="Rectangle 3"/>
          <p:cNvSpPr/>
          <p:nvPr/>
        </p:nvSpPr>
        <p:spPr>
          <a:xfrm>
            <a:off x="2667000" y="762000"/>
            <a:ext cx="2450351" cy="369332"/>
          </a:xfrm>
          <a:prstGeom prst="rect">
            <a:avLst/>
          </a:prstGeom>
          <a:ln>
            <a:solidFill>
              <a:schemeClr val="tx1">
                <a:lumMod val="85000"/>
                <a:lumOff val="15000"/>
              </a:schemeClr>
            </a:solidFill>
          </a:ln>
        </p:spPr>
        <p:txBody>
          <a:bodyPr wrap="none">
            <a:spAutoFit/>
          </a:bodyPr>
          <a:lstStyle/>
          <a:p>
            <a:pPr algn="ctr"/>
            <a:r>
              <a:rPr lang="en-US" b="1" dirty="0" smtClean="0"/>
              <a:t>C</a:t>
            </a:r>
            <a:r>
              <a:rPr lang="vi-VN" b="1" dirty="0" smtClean="0"/>
              <a:t>ơ </a:t>
            </a:r>
            <a:r>
              <a:rPr lang="vi-VN" b="1" dirty="0"/>
              <a:t>hội trong cuộc sống</a:t>
            </a:r>
            <a:endParaRPr lang="en-US" dirty="0"/>
          </a:p>
        </p:txBody>
      </p:sp>
      <p:sp>
        <p:nvSpPr>
          <p:cNvPr id="5" name="Rectangle 4"/>
          <p:cNvSpPr/>
          <p:nvPr/>
        </p:nvSpPr>
        <p:spPr>
          <a:xfrm>
            <a:off x="2514600" y="4953000"/>
            <a:ext cx="2438400" cy="369332"/>
          </a:xfrm>
          <a:prstGeom prst="rect">
            <a:avLst/>
          </a:prstGeom>
          <a:ln>
            <a:solidFill>
              <a:schemeClr val="tx1">
                <a:lumMod val="85000"/>
                <a:lumOff val="15000"/>
              </a:schemeClr>
            </a:solidFill>
          </a:ln>
        </p:spPr>
        <p:txBody>
          <a:bodyPr wrap="square">
            <a:spAutoFit/>
          </a:bodyPr>
          <a:lstStyle/>
          <a:p>
            <a:pPr algn="ctr"/>
            <a:r>
              <a:rPr lang="en-US" b="1" dirty="0" smtClean="0"/>
              <a:t>Ả</a:t>
            </a:r>
            <a:r>
              <a:rPr lang="vi-VN" b="1" dirty="0" smtClean="0"/>
              <a:t>nh </a:t>
            </a:r>
            <a:r>
              <a:rPr lang="vi-VN" b="1" dirty="0"/>
              <a:t>hưởng chính trị</a:t>
            </a:r>
            <a:endParaRPr lang="en-US" dirty="0"/>
          </a:p>
        </p:txBody>
      </p:sp>
      <p:cxnSp>
        <p:nvCxnSpPr>
          <p:cNvPr id="7" name="Straight Arrow Connector 6"/>
          <p:cNvCxnSpPr>
            <a:stCxn id="2" idx="3"/>
            <a:endCxn id="4" idx="1"/>
          </p:cNvCxnSpPr>
          <p:nvPr/>
        </p:nvCxnSpPr>
        <p:spPr>
          <a:xfrm flipV="1">
            <a:off x="1828799" y="946666"/>
            <a:ext cx="838201" cy="2212033"/>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2" idx="3"/>
            <a:endCxn id="3" idx="1"/>
          </p:cNvCxnSpPr>
          <p:nvPr/>
        </p:nvCxnSpPr>
        <p:spPr>
          <a:xfrm flipV="1">
            <a:off x="1828799" y="3156466"/>
            <a:ext cx="609601" cy="2233"/>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2" idx="3"/>
            <a:endCxn id="5" idx="1"/>
          </p:cNvCxnSpPr>
          <p:nvPr/>
        </p:nvCxnSpPr>
        <p:spPr>
          <a:xfrm>
            <a:off x="1828799" y="3158699"/>
            <a:ext cx="685801" cy="1978967"/>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685800" y="0"/>
            <a:ext cx="7908463" cy="630942"/>
          </a:xfrm>
          <a:prstGeom prst="rect">
            <a:avLst/>
          </a:prstGeom>
          <a:noFill/>
        </p:spPr>
        <p:txBody>
          <a:bodyPr wrap="square" lIns="91440" tIns="45720" rIns="91440" bIns="45720">
            <a:spAutoFit/>
          </a:bodyPr>
          <a:lstStyle/>
          <a:p>
            <a:pPr algn="ctr"/>
            <a:r>
              <a:rPr lang="en-US" sz="35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GỐC RỄ CỦA SỰ BẤT BÌNH ĐẲNG</a:t>
            </a:r>
            <a:endParaRPr lang="en-US" sz="35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5" name="Rectangle 44"/>
          <p:cNvSpPr/>
          <p:nvPr/>
        </p:nvSpPr>
        <p:spPr>
          <a:xfrm>
            <a:off x="5638800" y="685800"/>
            <a:ext cx="3200400" cy="646331"/>
          </a:xfrm>
          <a:prstGeom prst="rect">
            <a:avLst/>
          </a:prstGeom>
          <a:ln>
            <a:solidFill>
              <a:schemeClr val="tx1"/>
            </a:solidFill>
          </a:ln>
        </p:spPr>
        <p:txBody>
          <a:bodyPr wrap="square">
            <a:spAutoFit/>
          </a:bodyPr>
          <a:lstStyle/>
          <a:p>
            <a:r>
              <a:rPr lang="en-US" dirty="0" smtClean="0">
                <a:latin typeface="Times New Roman" pitchFamily="18" charset="0"/>
                <a:ea typeface="Calibri" pitchFamily="34" charset="0"/>
                <a:cs typeface="Times New Roman" pitchFamily="18" charset="0"/>
              </a:rPr>
              <a:t>T</a:t>
            </a:r>
            <a:r>
              <a:rPr lang="vi-VN" dirty="0" smtClean="0">
                <a:latin typeface="Times New Roman" pitchFamily="18" charset="0"/>
                <a:ea typeface="Calibri" pitchFamily="34" charset="0"/>
                <a:cs typeface="Times New Roman" pitchFamily="18" charset="0"/>
              </a:rPr>
              <a:t>huận lợi về vật chất c</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 thể</a:t>
            </a:r>
            <a:endParaRPr lang="en-US" dirty="0" smtClean="0">
              <a:latin typeface="Times New Roman" pitchFamily="18" charset="0"/>
              <a:ea typeface="Calibri" pitchFamily="34" charset="0"/>
              <a:cs typeface="Times New Roman" pitchFamily="18" charset="0"/>
            </a:endParaRPr>
          </a:p>
          <a:p>
            <a:r>
              <a:rPr lang="vi-VN" dirty="0" smtClean="0">
                <a:latin typeface="Times New Roman" pitchFamily="18" charset="0"/>
                <a:ea typeface="Calibri" pitchFamily="34" charset="0"/>
                <a:cs typeface="Times New Roman" pitchFamily="18" charset="0"/>
              </a:rPr>
              <a:t>cải thiện chất lượng cuộc sống</a:t>
            </a:r>
            <a:r>
              <a:rPr lang="en-US" dirty="0" smtClean="0">
                <a:latin typeface="Times New Roman" pitchFamily="18" charset="0"/>
                <a:ea typeface="Calibri" pitchFamily="34" charset="0"/>
                <a:cs typeface="Times New Roman" pitchFamily="18" charset="0"/>
              </a:rPr>
              <a:t>.</a:t>
            </a:r>
            <a:endParaRPr lang="en-US" dirty="0"/>
          </a:p>
        </p:txBody>
      </p:sp>
      <p:cxnSp>
        <p:nvCxnSpPr>
          <p:cNvPr id="48" name="Straight Arrow Connector 47"/>
          <p:cNvCxnSpPr>
            <a:stCxn id="4" idx="3"/>
            <a:endCxn id="45" idx="1"/>
          </p:cNvCxnSpPr>
          <p:nvPr/>
        </p:nvCxnSpPr>
        <p:spPr>
          <a:xfrm>
            <a:off x="5117351" y="946666"/>
            <a:ext cx="521449" cy="62300"/>
          </a:xfrm>
          <a:prstGeom prst="straightConnector1">
            <a:avLst/>
          </a:prstGeom>
          <a:ln w="38100"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2819400" y="1676400"/>
            <a:ext cx="1063112" cy="646331"/>
          </a:xfrm>
          <a:prstGeom prst="rect">
            <a:avLst/>
          </a:prstGeom>
          <a:ln>
            <a:solidFill>
              <a:schemeClr val="tx1"/>
            </a:solidFill>
          </a:ln>
        </p:spPr>
        <p:txBody>
          <a:bodyPr wrap="none">
            <a:spAutoFit/>
          </a:bodyPr>
          <a:lstStyle/>
          <a:p>
            <a:pPr algn="ctr"/>
            <a:r>
              <a:rPr lang="en-US" dirty="0" smtClean="0">
                <a:latin typeface="Times New Roman" pitchFamily="18" charset="0"/>
                <a:ea typeface="Calibri" pitchFamily="34" charset="0"/>
                <a:cs typeface="Times New Roman" pitchFamily="18" charset="0"/>
              </a:rPr>
              <a:t>C</a:t>
            </a:r>
            <a:r>
              <a:rPr lang="vi-VN" dirty="0" smtClean="0">
                <a:latin typeface="Times New Roman" pitchFamily="18" charset="0"/>
                <a:ea typeface="Calibri" pitchFamily="34" charset="0"/>
                <a:cs typeface="Times New Roman" pitchFamily="18" charset="0"/>
              </a:rPr>
              <a:t>ủa cải</a:t>
            </a:r>
            <a:endParaRPr lang="en-US" dirty="0" smtClean="0">
              <a:latin typeface="Times New Roman" pitchFamily="18" charset="0"/>
              <a:ea typeface="Calibri" pitchFamily="34" charset="0"/>
              <a:cs typeface="Times New Roman" pitchFamily="18" charset="0"/>
            </a:endParaRPr>
          </a:p>
          <a:p>
            <a:pPr algn="ctr"/>
            <a:r>
              <a:rPr lang="en-US" dirty="0" smtClean="0">
                <a:latin typeface="Times New Roman" pitchFamily="18" charset="0"/>
                <a:ea typeface="Calibri" pitchFamily="34" charset="0"/>
                <a:cs typeface="Times New Roman" pitchFamily="18" charset="0"/>
              </a:rPr>
              <a:t>T</a:t>
            </a:r>
            <a:r>
              <a:rPr lang="vi-VN" dirty="0" smtClean="0">
                <a:latin typeface="Times New Roman" pitchFamily="18" charset="0"/>
                <a:ea typeface="Calibri" pitchFamily="34" charset="0"/>
                <a:cs typeface="Times New Roman" pitchFamily="18" charset="0"/>
              </a:rPr>
              <a:t>hu nhập</a:t>
            </a:r>
            <a:endParaRPr lang="en-US" dirty="0"/>
          </a:p>
        </p:txBody>
      </p:sp>
      <p:sp>
        <p:nvSpPr>
          <p:cNvPr id="51" name="Rectangle 50"/>
          <p:cNvSpPr/>
          <p:nvPr/>
        </p:nvSpPr>
        <p:spPr>
          <a:xfrm>
            <a:off x="4343400" y="1676400"/>
            <a:ext cx="2057400" cy="646331"/>
          </a:xfrm>
          <a:prstGeom prst="rect">
            <a:avLst/>
          </a:prstGeom>
          <a:ln>
            <a:solidFill>
              <a:schemeClr val="tx1"/>
            </a:solidFill>
          </a:ln>
        </p:spPr>
        <p:txBody>
          <a:bodyPr wrap="square">
            <a:spAutoFit/>
          </a:bodyPr>
          <a:lstStyle/>
          <a:p>
            <a:pPr algn="ctr"/>
            <a:r>
              <a:rPr lang="en-US" dirty="0" smtClean="0">
                <a:latin typeface="Times New Roman" pitchFamily="18" charset="0"/>
                <a:ea typeface="Calibri" pitchFamily="34" charset="0"/>
                <a:cs typeface="Times New Roman" pitchFamily="18" charset="0"/>
              </a:rPr>
              <a:t>T</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i sản </a:t>
            </a:r>
            <a:r>
              <a:rPr lang="en-US" dirty="0" smtClean="0">
                <a:latin typeface="Times New Roman" pitchFamily="18" charset="0"/>
                <a:ea typeface="Calibri" pitchFamily="34" charset="0"/>
                <a:cs typeface="Times New Roman" pitchFamily="18" charset="0"/>
              </a:rPr>
              <a:t>- </a:t>
            </a:r>
            <a:r>
              <a:rPr lang="vi-VN" dirty="0" smtClean="0">
                <a:latin typeface="Times New Roman" pitchFamily="18" charset="0"/>
                <a:ea typeface="Calibri" pitchFamily="34" charset="0"/>
                <a:cs typeface="Times New Roman" pitchFamily="18" charset="0"/>
              </a:rPr>
              <a:t>lợi </a:t>
            </a:r>
            <a:r>
              <a:rPr lang="vi-VN" dirty="0" smtClean="0">
                <a:latin typeface="Calibri"/>
                <a:ea typeface="Calibri" pitchFamily="34" charset="0"/>
                <a:cs typeface="Times New Roman" pitchFamily="18" charset="0"/>
              </a:rPr>
              <a:t>í</a:t>
            </a:r>
            <a:r>
              <a:rPr lang="vi-VN" dirty="0" smtClean="0">
                <a:latin typeface="Times New Roman" pitchFamily="18" charset="0"/>
                <a:ea typeface="Calibri" pitchFamily="34" charset="0"/>
                <a:cs typeface="Times New Roman" pitchFamily="18" charset="0"/>
              </a:rPr>
              <a:t>ch </a:t>
            </a:r>
            <a:endParaRPr lang="en-US" dirty="0" smtClean="0">
              <a:latin typeface="Times New Roman" pitchFamily="18" charset="0"/>
              <a:ea typeface="Calibri" pitchFamily="34" charset="0"/>
              <a:cs typeface="Times New Roman" pitchFamily="18" charset="0"/>
            </a:endParaRPr>
          </a:p>
          <a:p>
            <a:pPr algn="ctr"/>
            <a:r>
              <a:rPr lang="vi-VN" dirty="0" smtClean="0">
                <a:latin typeface="Times New Roman" pitchFamily="18" charset="0"/>
                <a:ea typeface="Calibri" pitchFamily="34" charset="0"/>
                <a:cs typeface="Times New Roman" pitchFamily="18" charset="0"/>
              </a:rPr>
              <a:t>chăm s</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c sức khoẻ</a:t>
            </a:r>
            <a:endParaRPr lang="en-US" dirty="0"/>
          </a:p>
        </p:txBody>
      </p:sp>
      <p:cxnSp>
        <p:nvCxnSpPr>
          <p:cNvPr id="53" name="Straight Arrow Connector 52"/>
          <p:cNvCxnSpPr>
            <a:stCxn id="45" idx="2"/>
            <a:endCxn id="50" idx="0"/>
          </p:cNvCxnSpPr>
          <p:nvPr/>
        </p:nvCxnSpPr>
        <p:spPr>
          <a:xfrm flipH="1">
            <a:off x="3350956" y="1332131"/>
            <a:ext cx="3888044" cy="344269"/>
          </a:xfrm>
          <a:prstGeom prst="straightConnector1">
            <a:avLst/>
          </a:prstGeom>
          <a:ln w="38100"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5" idx="2"/>
            <a:endCxn id="51" idx="0"/>
          </p:cNvCxnSpPr>
          <p:nvPr/>
        </p:nvCxnSpPr>
        <p:spPr>
          <a:xfrm flipH="1">
            <a:off x="5372100" y="1332131"/>
            <a:ext cx="1866900" cy="344269"/>
          </a:xfrm>
          <a:prstGeom prst="straightConnector1">
            <a:avLst/>
          </a:prstGeom>
          <a:ln w="38100"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8229600" y="1752600"/>
            <a:ext cx="685800" cy="369332"/>
          </a:xfrm>
          <a:prstGeom prst="rect">
            <a:avLst/>
          </a:prstGeom>
          <a:ln>
            <a:solidFill>
              <a:schemeClr val="tx1"/>
            </a:solidFill>
          </a:ln>
        </p:spPr>
        <p:txBody>
          <a:bodyPr wrap="square">
            <a:spAutoFit/>
          </a:bodyPr>
          <a:lstStyle/>
          <a:p>
            <a:pPr algn="ctr"/>
            <a:r>
              <a:rPr lang="en-US" dirty="0" smtClean="0">
                <a:latin typeface="Times New Roman" pitchFamily="18" charset="0"/>
                <a:ea typeface="Calibri" pitchFamily="34" charset="0"/>
                <a:cs typeface="Times New Roman" pitchFamily="18" charset="0"/>
              </a:rPr>
              <a:t>…</a:t>
            </a:r>
            <a:endParaRPr lang="en-US" dirty="0"/>
          </a:p>
        </p:txBody>
      </p:sp>
      <p:cxnSp>
        <p:nvCxnSpPr>
          <p:cNvPr id="58" name="Straight Arrow Connector 57"/>
          <p:cNvCxnSpPr>
            <a:stCxn id="45" idx="2"/>
            <a:endCxn id="56" idx="0"/>
          </p:cNvCxnSpPr>
          <p:nvPr/>
        </p:nvCxnSpPr>
        <p:spPr>
          <a:xfrm>
            <a:off x="7239000" y="1332131"/>
            <a:ext cx="1333500" cy="420469"/>
          </a:xfrm>
          <a:prstGeom prst="straightConnector1">
            <a:avLst/>
          </a:prstGeom>
          <a:ln w="38100"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4191000" y="2590800"/>
            <a:ext cx="4213013" cy="369332"/>
          </a:xfrm>
          <a:prstGeom prst="rect">
            <a:avLst/>
          </a:prstGeom>
        </p:spPr>
        <p:txBody>
          <a:bodyPr wrap="none">
            <a:spAutoFit/>
          </a:bodyPr>
          <a:lstStyle/>
          <a:p>
            <a:r>
              <a:rPr lang="en-US" i="1" dirty="0" smtClean="0">
                <a:latin typeface="Times New Roman" pitchFamily="18" charset="0"/>
                <a:ea typeface="Calibri" pitchFamily="34" charset="0"/>
                <a:cs typeface="Times New Roman" pitchFamily="18" charset="0"/>
              </a:rPr>
              <a:t>C</a:t>
            </a:r>
            <a:r>
              <a:rPr lang="vi-VN" i="1" dirty="0" smtClean="0">
                <a:latin typeface="Times New Roman" pitchFamily="18" charset="0"/>
                <a:ea typeface="Calibri" pitchFamily="34" charset="0"/>
                <a:cs typeface="Times New Roman" pitchFamily="18" charset="0"/>
              </a:rPr>
              <a:t>ơ sở kh</a:t>
            </a:r>
            <a:r>
              <a:rPr lang="vi-VN" i="1" dirty="0" smtClean="0">
                <a:latin typeface="Calibri"/>
                <a:ea typeface="Calibri" pitchFamily="34" charset="0"/>
                <a:cs typeface="Times New Roman" pitchFamily="18" charset="0"/>
              </a:rPr>
              <a:t>á</a:t>
            </a:r>
            <a:r>
              <a:rPr lang="vi-VN" i="1" dirty="0" smtClean="0">
                <a:latin typeface="Times New Roman" pitchFamily="18" charset="0"/>
                <a:ea typeface="Calibri" pitchFamily="34" charset="0"/>
                <a:cs typeface="Times New Roman" pitchFamily="18" charset="0"/>
              </a:rPr>
              <a:t>ch quan của bất b</a:t>
            </a:r>
            <a:r>
              <a:rPr lang="vi-VN" i="1" dirty="0" smtClean="0">
                <a:latin typeface="Calibri"/>
                <a:ea typeface="Calibri" pitchFamily="34" charset="0"/>
                <a:cs typeface="Times New Roman" pitchFamily="18" charset="0"/>
              </a:rPr>
              <a:t>ì</a:t>
            </a:r>
            <a:r>
              <a:rPr lang="vi-VN" i="1" dirty="0" smtClean="0">
                <a:latin typeface="Times New Roman" pitchFamily="18" charset="0"/>
                <a:ea typeface="Calibri" pitchFamily="34" charset="0"/>
                <a:cs typeface="Times New Roman" pitchFamily="18" charset="0"/>
              </a:rPr>
              <a:t>nh đẳng xã hội</a:t>
            </a:r>
            <a:endParaRPr lang="en-US" i="1" dirty="0"/>
          </a:p>
        </p:txBody>
      </p:sp>
      <p:sp>
        <p:nvSpPr>
          <p:cNvPr id="65" name="Left Brace 64"/>
          <p:cNvSpPr/>
          <p:nvPr/>
        </p:nvSpPr>
        <p:spPr>
          <a:xfrm rot="16200000">
            <a:off x="5715000" y="-533400"/>
            <a:ext cx="228600" cy="6019800"/>
          </a:xfrm>
          <a:prstGeom prst="leftBrace">
            <a:avLst>
              <a:gd name="adj1" fmla="val 8333"/>
              <a:gd name="adj2" fmla="val 50000"/>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ectangle 70"/>
          <p:cNvSpPr/>
          <p:nvPr/>
        </p:nvSpPr>
        <p:spPr>
          <a:xfrm>
            <a:off x="5181600" y="2971800"/>
            <a:ext cx="3962400" cy="646331"/>
          </a:xfrm>
          <a:prstGeom prst="rect">
            <a:avLst/>
          </a:prstGeom>
          <a:ln>
            <a:solidFill>
              <a:schemeClr val="tx1"/>
            </a:solidFill>
          </a:ln>
        </p:spPr>
        <p:txBody>
          <a:bodyPr wrap="square">
            <a:spAutoFit/>
          </a:bodyPr>
          <a:lstStyle/>
          <a:p>
            <a:pPr algn="ctr"/>
            <a:r>
              <a:rPr lang="en-US" dirty="0" smtClean="0">
                <a:latin typeface="Times New Roman" pitchFamily="18" charset="0"/>
                <a:ea typeface="Calibri" pitchFamily="34" charset="0"/>
                <a:cs typeface="Times New Roman" pitchFamily="18" charset="0"/>
              </a:rPr>
              <a:t>D</a:t>
            </a:r>
            <a:r>
              <a:rPr lang="vi-VN" dirty="0" smtClean="0">
                <a:latin typeface="Times New Roman" pitchFamily="18" charset="0"/>
                <a:ea typeface="Calibri" pitchFamily="34" charset="0"/>
                <a:cs typeface="Times New Roman" pitchFamily="18" charset="0"/>
              </a:rPr>
              <a:t>o những th</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nh viên của c</a:t>
            </a:r>
            <a:r>
              <a:rPr lang="vi-VN" dirty="0" smtClean="0">
                <a:latin typeface="Calibri"/>
                <a:ea typeface="Calibri" pitchFamily="34" charset="0"/>
                <a:cs typeface="Times New Roman" pitchFamily="18" charset="0"/>
              </a:rPr>
              <a:t>á</a:t>
            </a:r>
            <a:r>
              <a:rPr lang="vi-VN" dirty="0" smtClean="0">
                <a:latin typeface="Times New Roman" pitchFamily="18" charset="0"/>
                <a:ea typeface="Calibri" pitchFamily="34" charset="0"/>
                <a:cs typeface="Times New Roman" pitchFamily="18" charset="0"/>
              </a:rPr>
              <a:t>c</a:t>
            </a:r>
            <a:r>
              <a:rPr lang="en-US" dirty="0" smtClean="0">
                <a:latin typeface="Times New Roman" pitchFamily="18" charset="0"/>
                <a:ea typeface="Calibri" pitchFamily="34" charset="0"/>
                <a:cs typeface="Times New Roman" pitchFamily="18" charset="0"/>
              </a:rPr>
              <a:t> </a:t>
            </a:r>
            <a:r>
              <a:rPr lang="vi-VN" dirty="0" smtClean="0">
                <a:latin typeface="Times New Roman" pitchFamily="18" charset="0"/>
                <a:ea typeface="Calibri" pitchFamily="34" charset="0"/>
                <a:cs typeface="Times New Roman" pitchFamily="18" charset="0"/>
              </a:rPr>
              <a:t>nh</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m</a:t>
            </a:r>
            <a:r>
              <a:rPr lang="en-US" dirty="0" smtClean="0">
                <a:latin typeface="Times New Roman" pitchFamily="18" charset="0"/>
                <a:ea typeface="Calibri" pitchFamily="34" charset="0"/>
                <a:cs typeface="Times New Roman" pitchFamily="18" charset="0"/>
              </a:rPr>
              <a:t> </a:t>
            </a:r>
            <a:r>
              <a:rPr lang="vi-VN" dirty="0" smtClean="0">
                <a:latin typeface="Times New Roman" pitchFamily="18" charset="0"/>
                <a:ea typeface="Calibri" pitchFamily="34" charset="0"/>
                <a:cs typeface="Times New Roman" pitchFamily="18" charset="0"/>
              </a:rPr>
              <a:t>trong xã hội tạo nên</a:t>
            </a:r>
            <a:r>
              <a:rPr lang="en-US" dirty="0" smtClean="0">
                <a:latin typeface="Times New Roman" pitchFamily="18" charset="0"/>
                <a:ea typeface="Calibri" pitchFamily="34" charset="0"/>
                <a:cs typeface="Times New Roman" pitchFamily="18" charset="0"/>
              </a:rPr>
              <a:t> </a:t>
            </a:r>
            <a:r>
              <a:rPr lang="vi-VN" dirty="0" smtClean="0">
                <a:latin typeface="Times New Roman" pitchFamily="18" charset="0"/>
                <a:ea typeface="Calibri" pitchFamily="34" charset="0"/>
                <a:cs typeface="Times New Roman" pitchFamily="18" charset="0"/>
              </a:rPr>
              <a:t>v</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thừa nhận ch</a:t>
            </a:r>
            <a:r>
              <a:rPr lang="vi-VN" dirty="0" smtClean="0">
                <a:latin typeface="Calibri"/>
                <a:ea typeface="Calibri" pitchFamily="34" charset="0"/>
                <a:cs typeface="Times New Roman" pitchFamily="18" charset="0"/>
              </a:rPr>
              <a:t>ú</a:t>
            </a:r>
            <a:r>
              <a:rPr lang="vi-VN" dirty="0" smtClean="0">
                <a:latin typeface="Times New Roman" pitchFamily="18" charset="0"/>
                <a:ea typeface="Calibri" pitchFamily="34" charset="0"/>
                <a:cs typeface="Times New Roman" pitchFamily="18" charset="0"/>
              </a:rPr>
              <a:t>ng</a:t>
            </a:r>
            <a:endParaRPr lang="en-US" dirty="0"/>
          </a:p>
        </p:txBody>
      </p:sp>
      <p:cxnSp>
        <p:nvCxnSpPr>
          <p:cNvPr id="73" name="Straight Arrow Connector 72"/>
          <p:cNvCxnSpPr>
            <a:stCxn id="3" idx="3"/>
            <a:endCxn id="71" idx="1"/>
          </p:cNvCxnSpPr>
          <p:nvPr/>
        </p:nvCxnSpPr>
        <p:spPr>
          <a:xfrm>
            <a:off x="4724400" y="3156466"/>
            <a:ext cx="457200" cy="138500"/>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4419600" y="4038600"/>
            <a:ext cx="4572000" cy="646331"/>
          </a:xfrm>
          <a:prstGeom prst="rect">
            <a:avLst/>
          </a:prstGeom>
          <a:ln>
            <a:solidFill>
              <a:schemeClr val="tx1"/>
            </a:solidFill>
          </a:ln>
        </p:spPr>
        <p:txBody>
          <a:bodyPr>
            <a:spAutoFit/>
          </a:bodyPr>
          <a:lstStyle/>
          <a:p>
            <a:r>
              <a:rPr lang="en-US" dirty="0" smtClean="0">
                <a:latin typeface="Times New Roman" pitchFamily="18" charset="0"/>
                <a:ea typeface="Calibri" pitchFamily="34" charset="0"/>
                <a:cs typeface="Times New Roman" pitchFamily="18" charset="0"/>
              </a:rPr>
              <a:t>C</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 thể l</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bất cứ c</a:t>
            </a:r>
            <a:r>
              <a:rPr lang="vi-VN" dirty="0" smtClean="0">
                <a:latin typeface="Calibri"/>
                <a:ea typeface="Calibri" pitchFamily="34" charset="0"/>
                <a:cs typeface="Times New Roman" pitchFamily="18" charset="0"/>
              </a:rPr>
              <a:t>á</a:t>
            </a:r>
            <a:r>
              <a:rPr lang="vi-VN" dirty="0" smtClean="0">
                <a:latin typeface="Times New Roman" pitchFamily="18" charset="0"/>
                <a:ea typeface="Calibri" pitchFamily="34" charset="0"/>
                <a:cs typeface="Times New Roman" pitchFamily="18" charset="0"/>
              </a:rPr>
              <a:t>i g</a:t>
            </a:r>
            <a:r>
              <a:rPr lang="vi-VN" dirty="0" smtClean="0">
                <a:latin typeface="Calibri"/>
                <a:ea typeface="Calibri" pitchFamily="34" charset="0"/>
                <a:cs typeface="Times New Roman" pitchFamily="18" charset="0"/>
              </a:rPr>
              <a:t>ì</a:t>
            </a:r>
            <a:r>
              <a:rPr lang="vi-VN" dirty="0" smtClean="0">
                <a:latin typeface="Times New Roman" pitchFamily="18" charset="0"/>
                <a:ea typeface="Calibri" pitchFamily="34" charset="0"/>
                <a:cs typeface="Times New Roman" pitchFamily="18" charset="0"/>
              </a:rPr>
              <a:t> m</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một nh</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m xã hội cho l</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ưu việt v</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được nh</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m xã hội kh</a:t>
            </a:r>
            <a:r>
              <a:rPr lang="vi-VN" dirty="0" smtClean="0">
                <a:latin typeface="Calibri"/>
                <a:ea typeface="Calibri" pitchFamily="34" charset="0"/>
                <a:cs typeface="Times New Roman" pitchFamily="18" charset="0"/>
              </a:rPr>
              <a:t>á</a:t>
            </a:r>
            <a:r>
              <a:rPr lang="vi-VN" dirty="0" smtClean="0">
                <a:latin typeface="Times New Roman" pitchFamily="18" charset="0"/>
                <a:ea typeface="Calibri" pitchFamily="34" charset="0"/>
                <a:cs typeface="Times New Roman" pitchFamily="18" charset="0"/>
              </a:rPr>
              <a:t>c thừa nhận</a:t>
            </a:r>
            <a:endParaRPr lang="en-US" dirty="0"/>
          </a:p>
        </p:txBody>
      </p:sp>
      <p:sp>
        <p:nvSpPr>
          <p:cNvPr id="106" name="Rectangle 105"/>
          <p:cNvSpPr/>
          <p:nvPr/>
        </p:nvSpPr>
        <p:spPr>
          <a:xfrm>
            <a:off x="6477000" y="1752600"/>
            <a:ext cx="1676400" cy="369332"/>
          </a:xfrm>
          <a:prstGeom prst="rect">
            <a:avLst/>
          </a:prstGeom>
          <a:ln>
            <a:solidFill>
              <a:schemeClr val="tx1"/>
            </a:solidFill>
          </a:ln>
        </p:spPr>
        <p:txBody>
          <a:bodyPr wrap="square">
            <a:spAutoFit/>
          </a:bodyPr>
          <a:lstStyle/>
          <a:p>
            <a:r>
              <a:rPr lang="en-US" dirty="0" smtClean="0">
                <a:latin typeface="Times New Roman" pitchFamily="18" charset="0"/>
                <a:ea typeface="Calibri" pitchFamily="34" charset="0"/>
                <a:cs typeface="Times New Roman" pitchFamily="18" charset="0"/>
              </a:rPr>
              <a:t>An </a:t>
            </a:r>
            <a:r>
              <a:rPr lang="en-US" dirty="0" err="1" smtClean="0">
                <a:latin typeface="Times New Roman" pitchFamily="18" charset="0"/>
                <a:ea typeface="Calibri" pitchFamily="34" charset="0"/>
                <a:cs typeface="Times New Roman" pitchFamily="18" charset="0"/>
              </a:rPr>
              <a:t>sinh</a:t>
            </a:r>
            <a:r>
              <a:rPr lang="en-US" dirty="0" smtClean="0">
                <a:latin typeface="Times New Roman" pitchFamily="18" charset="0"/>
                <a:ea typeface="Calibri" pitchFamily="34" charset="0"/>
                <a:cs typeface="Times New Roman" pitchFamily="18" charset="0"/>
              </a:rPr>
              <a:t> </a:t>
            </a:r>
            <a:r>
              <a:rPr lang="en-US" dirty="0" err="1" smtClean="0">
                <a:latin typeface="Times New Roman" pitchFamily="18" charset="0"/>
                <a:ea typeface="Calibri" pitchFamily="34" charset="0"/>
                <a:cs typeface="Times New Roman" pitchFamily="18" charset="0"/>
              </a:rPr>
              <a:t>xã</a:t>
            </a:r>
            <a:r>
              <a:rPr lang="en-US" dirty="0" smtClean="0">
                <a:latin typeface="Times New Roman" pitchFamily="18" charset="0"/>
                <a:ea typeface="Calibri" pitchFamily="34" charset="0"/>
                <a:cs typeface="Times New Roman" pitchFamily="18" charset="0"/>
              </a:rPr>
              <a:t> </a:t>
            </a:r>
            <a:r>
              <a:rPr lang="en-US" dirty="0" err="1" smtClean="0">
                <a:latin typeface="Times New Roman" pitchFamily="18" charset="0"/>
                <a:ea typeface="Calibri" pitchFamily="34" charset="0"/>
                <a:cs typeface="Times New Roman" pitchFamily="18" charset="0"/>
              </a:rPr>
              <a:t>hội</a:t>
            </a:r>
            <a:endParaRPr lang="en-US" dirty="0"/>
          </a:p>
        </p:txBody>
      </p:sp>
      <p:cxnSp>
        <p:nvCxnSpPr>
          <p:cNvPr id="108" name="Straight Arrow Connector 107"/>
          <p:cNvCxnSpPr>
            <a:stCxn id="45" idx="2"/>
            <a:endCxn id="106" idx="0"/>
          </p:cNvCxnSpPr>
          <p:nvPr/>
        </p:nvCxnSpPr>
        <p:spPr>
          <a:xfrm>
            <a:off x="7239000" y="1332131"/>
            <a:ext cx="76200" cy="420469"/>
          </a:xfrm>
          <a:prstGeom prst="straightConnector1">
            <a:avLst/>
          </a:prstGeom>
          <a:ln w="38100"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a:stCxn id="3" idx="3"/>
          </p:cNvCxnSpPr>
          <p:nvPr/>
        </p:nvCxnSpPr>
        <p:spPr>
          <a:xfrm>
            <a:off x="4724400" y="3156466"/>
            <a:ext cx="609600" cy="88213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144" name="Rectangle 143"/>
          <p:cNvSpPr/>
          <p:nvPr/>
        </p:nvSpPr>
        <p:spPr>
          <a:xfrm>
            <a:off x="5867400" y="4876800"/>
            <a:ext cx="3048000" cy="646331"/>
          </a:xfrm>
          <a:prstGeom prst="rect">
            <a:avLst/>
          </a:prstGeom>
          <a:ln>
            <a:solidFill>
              <a:schemeClr val="tx1"/>
            </a:solidFill>
          </a:ln>
        </p:spPr>
        <p:txBody>
          <a:bodyPr wrap="square">
            <a:spAutoFit/>
          </a:bodyPr>
          <a:lstStyle/>
          <a:p>
            <a:pPr lvl="0" algn="ctr" fontAlgn="base">
              <a:spcBef>
                <a:spcPct val="0"/>
              </a:spcBef>
              <a:spcAft>
                <a:spcPct val="0"/>
              </a:spcAft>
            </a:pPr>
            <a:r>
              <a:rPr lang="en-US" dirty="0" smtClean="0">
                <a:latin typeface="Times New Roman" pitchFamily="18" charset="0"/>
                <a:ea typeface="Calibri" pitchFamily="34" charset="0"/>
                <a:cs typeface="Times New Roman" pitchFamily="18" charset="0"/>
              </a:rPr>
              <a:t>C</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 được do c</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 ưu thế vật chất</a:t>
            </a:r>
            <a:endParaRPr lang="en-US" dirty="0" smtClean="0">
              <a:latin typeface="Times New Roman" pitchFamily="18" charset="0"/>
              <a:ea typeface="Calibri" pitchFamily="34" charset="0"/>
              <a:cs typeface="Times New Roman" pitchFamily="18" charset="0"/>
            </a:endParaRPr>
          </a:p>
          <a:p>
            <a:pPr lvl="0" algn="ctr" fontAlgn="base">
              <a:spcBef>
                <a:spcPct val="0"/>
              </a:spcBef>
              <a:spcAft>
                <a:spcPct val="0"/>
              </a:spcAft>
            </a:pPr>
            <a:r>
              <a:rPr lang="vi-VN" dirty="0" smtClean="0">
                <a:latin typeface="Times New Roman" pitchFamily="18" charset="0"/>
                <a:ea typeface="Calibri" pitchFamily="34" charset="0"/>
                <a:cs typeface="Times New Roman" pitchFamily="18" charset="0"/>
              </a:rPr>
              <a:t> hoặc địa vị cao</a:t>
            </a:r>
            <a:endParaRPr lang="en-US" dirty="0" smtClean="0">
              <a:latin typeface="Times New Roman" pitchFamily="18" charset="0"/>
              <a:ea typeface="Calibri" pitchFamily="34" charset="0"/>
              <a:cs typeface="Times New Roman" pitchFamily="18" charset="0"/>
            </a:endParaRPr>
          </a:p>
        </p:txBody>
      </p:sp>
      <p:sp>
        <p:nvSpPr>
          <p:cNvPr id="146" name="Rectangle 145"/>
          <p:cNvSpPr/>
          <p:nvPr/>
        </p:nvSpPr>
        <p:spPr>
          <a:xfrm>
            <a:off x="5867400" y="5638800"/>
            <a:ext cx="3124200" cy="923330"/>
          </a:xfrm>
          <a:prstGeom prst="rect">
            <a:avLst/>
          </a:prstGeom>
          <a:ln>
            <a:solidFill>
              <a:schemeClr val="tx1"/>
            </a:solidFill>
          </a:ln>
        </p:spPr>
        <p:txBody>
          <a:bodyPr wrap="square">
            <a:spAutoFit/>
          </a:bodyPr>
          <a:lstStyle/>
          <a:p>
            <a:pPr algn="ctr"/>
            <a:r>
              <a:rPr lang="en-US" dirty="0" smtClean="0">
                <a:latin typeface="Times New Roman" pitchFamily="18" charset="0"/>
                <a:ea typeface="Calibri" pitchFamily="34" charset="0"/>
                <a:cs typeface="Times New Roman" pitchFamily="18" charset="0"/>
              </a:rPr>
              <a:t>B</a:t>
            </a:r>
            <a:r>
              <a:rPr lang="vi-VN" dirty="0" smtClean="0">
                <a:latin typeface="Times New Roman" pitchFamily="18" charset="0"/>
                <a:ea typeface="Calibri" pitchFamily="34" charset="0"/>
                <a:cs typeface="Times New Roman" pitchFamily="18" charset="0"/>
              </a:rPr>
              <a:t>ản thân chức vụ ch</a:t>
            </a:r>
            <a:r>
              <a:rPr lang="vi-VN" dirty="0" smtClean="0">
                <a:latin typeface="Calibri"/>
                <a:ea typeface="Calibri" pitchFamily="34" charset="0"/>
                <a:cs typeface="Times New Roman" pitchFamily="18" charset="0"/>
              </a:rPr>
              <a:t>í</a:t>
            </a:r>
            <a:r>
              <a:rPr lang="vi-VN" dirty="0" smtClean="0">
                <a:latin typeface="Times New Roman" pitchFamily="18" charset="0"/>
                <a:ea typeface="Calibri" pitchFamily="34" charset="0"/>
                <a:cs typeface="Times New Roman" pitchFamily="18" charset="0"/>
              </a:rPr>
              <a:t>nh trị l</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cơ sở đạt được địa vị v</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 những cơ hội trong cuộ</a:t>
            </a:r>
            <a:r>
              <a:rPr lang="en-US" dirty="0" smtClean="0">
                <a:latin typeface="Times New Roman" pitchFamily="18" charset="0"/>
                <a:ea typeface="Calibri" pitchFamily="34" charset="0"/>
                <a:cs typeface="Times New Roman" pitchFamily="18" charset="0"/>
              </a:rPr>
              <a:t>c </a:t>
            </a:r>
            <a:r>
              <a:rPr lang="vi-VN" dirty="0" smtClean="0">
                <a:latin typeface="Times New Roman" pitchFamily="18" charset="0"/>
                <a:ea typeface="Calibri" pitchFamily="34" charset="0"/>
                <a:cs typeface="Times New Roman" pitchFamily="18" charset="0"/>
              </a:rPr>
              <a:t>sống</a:t>
            </a:r>
            <a:endParaRPr lang="en-US" dirty="0"/>
          </a:p>
        </p:txBody>
      </p:sp>
      <p:cxnSp>
        <p:nvCxnSpPr>
          <p:cNvPr id="149" name="Straight Arrow Connector 148"/>
          <p:cNvCxnSpPr>
            <a:stCxn id="5" idx="3"/>
            <a:endCxn id="144" idx="1"/>
          </p:cNvCxnSpPr>
          <p:nvPr/>
        </p:nvCxnSpPr>
        <p:spPr>
          <a:xfrm>
            <a:off x="4953000" y="5137666"/>
            <a:ext cx="914400" cy="62300"/>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a:stCxn id="5" idx="3"/>
            <a:endCxn id="146" idx="1"/>
          </p:cNvCxnSpPr>
          <p:nvPr/>
        </p:nvCxnSpPr>
        <p:spPr>
          <a:xfrm>
            <a:off x="4953000" y="5137666"/>
            <a:ext cx="914400" cy="962799"/>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
        <p:nvSpPr>
          <p:cNvPr id="152" name="Rectangle 151"/>
          <p:cNvSpPr/>
          <p:nvPr/>
        </p:nvSpPr>
        <p:spPr>
          <a:xfrm rot="2852631">
            <a:off x="4839703" y="5591328"/>
            <a:ext cx="1066800" cy="369332"/>
          </a:xfrm>
          <a:prstGeom prst="rect">
            <a:avLst/>
          </a:prstGeom>
        </p:spPr>
        <p:txBody>
          <a:bodyPr wrap="square">
            <a:spAutoFit/>
          </a:bodyPr>
          <a:lstStyle/>
          <a:p>
            <a:r>
              <a:rPr lang="en-US" i="1" dirty="0" err="1" smtClean="0">
                <a:latin typeface="Times New Roman" pitchFamily="18" charset="0"/>
                <a:ea typeface="Calibri" pitchFamily="34" charset="0"/>
                <a:cs typeface="Times New Roman" pitchFamily="18" charset="0"/>
              </a:rPr>
              <a:t>Thực</a:t>
            </a:r>
            <a:r>
              <a:rPr lang="en-US" i="1" dirty="0" smtClean="0">
                <a:latin typeface="Times New Roman" pitchFamily="18" charset="0"/>
                <a:ea typeface="Calibri" pitchFamily="34" charset="0"/>
                <a:cs typeface="Times New Roman" pitchFamily="18" charset="0"/>
              </a:rPr>
              <a:t> </a:t>
            </a:r>
            <a:r>
              <a:rPr lang="en-US" i="1" dirty="0" err="1" smtClean="0">
                <a:latin typeface="Times New Roman" pitchFamily="18" charset="0"/>
                <a:ea typeface="Calibri" pitchFamily="34" charset="0"/>
                <a:cs typeface="Times New Roman" pitchFamily="18" charset="0"/>
              </a:rPr>
              <a:t>tế</a:t>
            </a:r>
            <a:endParaRPr lang="en-US" i="1" dirty="0"/>
          </a:p>
        </p:txBody>
      </p:sp>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1" fill="hold"/>
                                        <p:tgtEl>
                                          <p:spTgt spid="4"/>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to="" calcmode="lin" valueType="num">
                                      <p:cBhvr>
                                        <p:cTn id="18" dur="1" fill="hold"/>
                                        <p:tgtEl>
                                          <p:spTgt spid="17"/>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 to="" calcmode="lin" valueType="num">
                                      <p:cBhvr>
                                        <p:cTn id="23" dur="1" fill="hold"/>
                                        <p:tgtEl>
                                          <p:spTgt spid="48"/>
                                        </p:tgtEl>
                                        <p:attrNameLst>
                                          <p:attrName/>
                                        </p:attrNameLst>
                                      </p:cBhvr>
                                    </p:anim>
                                  </p:childTnLst>
                                </p:cTn>
                              </p:par>
                              <p:par>
                                <p:cTn id="24" presetID="24" presetClass="entr" presetSubtype="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to="" calcmode="lin" valueType="num">
                                      <p:cBhvr>
                                        <p:cTn id="26" dur="1" fill="hold"/>
                                        <p:tgtEl>
                                          <p:spTgt spid="45"/>
                                        </p:tgtEl>
                                        <p:attrNameLst>
                                          <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 to="" calcmode="lin" valueType="num">
                                      <p:cBhvr>
                                        <p:cTn id="31" dur="1" fill="hold"/>
                                        <p:tgtEl>
                                          <p:spTgt spid="53"/>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to="" calcmode="lin" valueType="num">
                                      <p:cBhvr>
                                        <p:cTn id="34" dur="1" fill="hold"/>
                                        <p:tgtEl>
                                          <p:spTgt spid="50"/>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to="" calcmode="lin" valueType="num">
                                      <p:cBhvr>
                                        <p:cTn id="37" dur="1" fill="hold"/>
                                        <p:tgtEl>
                                          <p:spTgt spid="55"/>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 to="" calcmode="lin" valueType="num">
                                      <p:cBhvr>
                                        <p:cTn id="40" dur="1" fill="hold"/>
                                        <p:tgtEl>
                                          <p:spTgt spid="51"/>
                                        </p:tgtEl>
                                        <p:attrNameLst>
                                          <p:attrName/>
                                        </p:attrNameLst>
                                      </p:cBhvr>
                                    </p:anim>
                                  </p:childTnLst>
                                </p:cTn>
                              </p:par>
                              <p:par>
                                <p:cTn id="41" presetID="24" presetClass="entr" presetSubtype="0" fill="hold" nodeType="withEffect">
                                  <p:stCondLst>
                                    <p:cond delay="0"/>
                                  </p:stCondLst>
                                  <p:childTnLst>
                                    <p:set>
                                      <p:cBhvr>
                                        <p:cTn id="42" dur="1" fill="hold">
                                          <p:stCondLst>
                                            <p:cond delay="0"/>
                                          </p:stCondLst>
                                        </p:cTn>
                                        <p:tgtEl>
                                          <p:spTgt spid="108"/>
                                        </p:tgtEl>
                                        <p:attrNameLst>
                                          <p:attrName>style.visibility</p:attrName>
                                        </p:attrNameLst>
                                      </p:cBhvr>
                                      <p:to>
                                        <p:strVal val="visible"/>
                                      </p:to>
                                    </p:set>
                                    <p:anim to="" calcmode="lin" valueType="num">
                                      <p:cBhvr>
                                        <p:cTn id="43" dur="1" fill="hold"/>
                                        <p:tgtEl>
                                          <p:spTgt spid="108"/>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06"/>
                                        </p:tgtEl>
                                        <p:attrNameLst>
                                          <p:attrName>style.visibility</p:attrName>
                                        </p:attrNameLst>
                                      </p:cBhvr>
                                      <p:to>
                                        <p:strVal val="visible"/>
                                      </p:to>
                                    </p:set>
                                    <p:anim to="" calcmode="lin" valueType="num">
                                      <p:cBhvr>
                                        <p:cTn id="46" dur="1" fill="hold"/>
                                        <p:tgtEl>
                                          <p:spTgt spid="106"/>
                                        </p:tgtEl>
                                        <p:attrNameLst>
                                          <p:attrName/>
                                        </p:attrNameLst>
                                      </p:cBhvr>
                                    </p:anim>
                                  </p:childTnLst>
                                </p:cTn>
                              </p:par>
                              <p:par>
                                <p:cTn id="47" presetID="24"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 to="" calcmode="lin" valueType="num">
                                      <p:cBhvr>
                                        <p:cTn id="49" dur="1" fill="hold"/>
                                        <p:tgtEl>
                                          <p:spTgt spid="58"/>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 to="" calcmode="lin" valueType="num">
                                      <p:cBhvr>
                                        <p:cTn id="52" dur="1" fill="hold"/>
                                        <p:tgtEl>
                                          <p:spTgt spid="56"/>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64"/>
                                        </p:tgtEl>
                                        <p:attrNameLst>
                                          <p:attrName>style.visibility</p:attrName>
                                        </p:attrNameLst>
                                      </p:cBhvr>
                                      <p:to>
                                        <p:strVal val="visible"/>
                                      </p:to>
                                    </p:set>
                                    <p:anim to="" calcmode="lin" valueType="num">
                                      <p:cBhvr>
                                        <p:cTn id="57" dur="1" fill="hold"/>
                                        <p:tgtEl>
                                          <p:spTgt spid="64"/>
                                        </p:tgtEl>
                                        <p:attrNameLst>
                                          <p:attrName/>
                                        </p:attrNameLst>
                                      </p:cBhvr>
                                    </p:anim>
                                  </p:childTnLst>
                                </p:cTn>
                              </p:par>
                              <p:par>
                                <p:cTn id="58" presetID="24"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 to="" calcmode="lin" valueType="num">
                                      <p:cBhvr>
                                        <p:cTn id="60" dur="1" fill="hold"/>
                                        <p:tgtEl>
                                          <p:spTgt spid="65"/>
                                        </p:tgtEl>
                                        <p:attrNameLst>
                                          <p:attrName/>
                                        </p:attrNameLst>
                                      </p:cBhvr>
                                    </p:anim>
                                  </p:childTnLst>
                                </p:cTn>
                              </p:par>
                            </p:childTnLst>
                          </p:cTn>
                        </p:par>
                      </p:childTnLst>
                    </p:cTn>
                  </p:par>
                  <p:par>
                    <p:cTn id="61" fill="hold">
                      <p:stCondLst>
                        <p:cond delay="indefinite"/>
                      </p:stCondLst>
                      <p:childTnLst>
                        <p:par>
                          <p:cTn id="62" fill="hold">
                            <p:stCondLst>
                              <p:cond delay="0"/>
                            </p:stCondLst>
                            <p:childTnLst>
                              <p:par>
                                <p:cTn id="63" presetID="24"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 to="" calcmode="lin" valueType="num">
                                      <p:cBhvr>
                                        <p:cTn id="65" dur="1" fill="hold"/>
                                        <p:tgtEl>
                                          <p:spTgt spid="3"/>
                                        </p:tgtEl>
                                        <p:attrNameLst>
                                          <p:attrName/>
                                        </p:attrNameLst>
                                      </p:cBhvr>
                                    </p:anim>
                                  </p:childTnLst>
                                </p:cTn>
                              </p:par>
                              <p:par>
                                <p:cTn id="66" presetID="24"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 to="" calcmode="lin" valueType="num">
                                      <p:cBhvr>
                                        <p:cTn id="68" dur="1" fill="hold"/>
                                        <p:tgtEl>
                                          <p:spTgt spid="9"/>
                                        </p:tgtEl>
                                        <p:attrNameLst>
                                          <p:attrName/>
                                        </p:attrNameLst>
                                      </p:cBhvr>
                                    </p:anim>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nodeType="clickEffect">
                                  <p:stCondLst>
                                    <p:cond delay="0"/>
                                  </p:stCondLst>
                                  <p:childTnLst>
                                    <p:set>
                                      <p:cBhvr>
                                        <p:cTn id="72" dur="1" fill="hold">
                                          <p:stCondLst>
                                            <p:cond delay="0"/>
                                          </p:stCondLst>
                                        </p:cTn>
                                        <p:tgtEl>
                                          <p:spTgt spid="73"/>
                                        </p:tgtEl>
                                        <p:attrNameLst>
                                          <p:attrName>style.visibility</p:attrName>
                                        </p:attrNameLst>
                                      </p:cBhvr>
                                      <p:to>
                                        <p:strVal val="visible"/>
                                      </p:to>
                                    </p:set>
                                    <p:anim to="" calcmode="lin" valueType="num">
                                      <p:cBhvr>
                                        <p:cTn id="73" dur="1" fill="hold"/>
                                        <p:tgtEl>
                                          <p:spTgt spid="73"/>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 to="" calcmode="lin" valueType="num">
                                      <p:cBhvr>
                                        <p:cTn id="76" dur="1" fill="hold"/>
                                        <p:tgtEl>
                                          <p:spTgt spid="71"/>
                                        </p:tgtEl>
                                        <p:attrNameLst>
                                          <p:attrName/>
                                        </p:attrNameLst>
                                      </p:cBhvr>
                                    </p:anim>
                                  </p:childTnLst>
                                </p:cTn>
                              </p:par>
                            </p:childTnLst>
                          </p:cTn>
                        </p:par>
                      </p:childTnLst>
                    </p:cTn>
                  </p:par>
                  <p:par>
                    <p:cTn id="77" fill="hold">
                      <p:stCondLst>
                        <p:cond delay="indefinite"/>
                      </p:stCondLst>
                      <p:childTnLst>
                        <p:par>
                          <p:cTn id="78" fill="hold">
                            <p:stCondLst>
                              <p:cond delay="0"/>
                            </p:stCondLst>
                            <p:childTnLst>
                              <p:par>
                                <p:cTn id="79" presetID="24" presetClass="entr" presetSubtype="0"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 to="" calcmode="lin" valueType="num">
                                      <p:cBhvr>
                                        <p:cTn id="81" dur="1" fill="hold"/>
                                        <p:tgtEl>
                                          <p:spTgt spid="10"/>
                                        </p:tgtEl>
                                        <p:attrNameLst>
                                          <p:attrName/>
                                        </p:attrNameLst>
                                      </p:cBhvr>
                                    </p:anim>
                                  </p:childTnLst>
                                </p:cTn>
                              </p:par>
                              <p:par>
                                <p:cTn id="82" presetID="24" presetClass="entr" presetSubtype="0" fill="hold" nodeType="withEffect">
                                  <p:stCondLst>
                                    <p:cond delay="0"/>
                                  </p:stCondLst>
                                  <p:childTnLst>
                                    <p:set>
                                      <p:cBhvr>
                                        <p:cTn id="83" dur="1" fill="hold">
                                          <p:stCondLst>
                                            <p:cond delay="0"/>
                                          </p:stCondLst>
                                        </p:cTn>
                                        <p:tgtEl>
                                          <p:spTgt spid="117"/>
                                        </p:tgtEl>
                                        <p:attrNameLst>
                                          <p:attrName>style.visibility</p:attrName>
                                        </p:attrNameLst>
                                      </p:cBhvr>
                                      <p:to>
                                        <p:strVal val="visible"/>
                                      </p:to>
                                    </p:set>
                                    <p:anim to="" calcmode="lin" valueType="num">
                                      <p:cBhvr>
                                        <p:cTn id="84" dur="1" fill="hold"/>
                                        <p:tgtEl>
                                          <p:spTgt spid="117"/>
                                        </p:tgtEl>
                                        <p:attrNameLst>
                                          <p:attrName/>
                                        </p:attrNameLst>
                                      </p:cBhvr>
                                    </p:anim>
                                  </p:childTnLst>
                                </p:cTn>
                              </p:par>
                              <p:par>
                                <p:cTn id="85" presetID="24" presetClass="entr" presetSubtype="0" fill="hold" grpId="0" nodeType="withEffect">
                                  <p:stCondLst>
                                    <p:cond delay="0"/>
                                  </p:stCondLst>
                                  <p:childTnLst>
                                    <p:set>
                                      <p:cBhvr>
                                        <p:cTn id="86" dur="1" fill="hold">
                                          <p:stCondLst>
                                            <p:cond delay="0"/>
                                          </p:stCondLst>
                                        </p:cTn>
                                        <p:tgtEl>
                                          <p:spTgt spid="86"/>
                                        </p:tgtEl>
                                        <p:attrNameLst>
                                          <p:attrName>style.visibility</p:attrName>
                                        </p:attrNameLst>
                                      </p:cBhvr>
                                      <p:to>
                                        <p:strVal val="visible"/>
                                      </p:to>
                                    </p:set>
                                    <p:anim to="" calcmode="lin" valueType="num">
                                      <p:cBhvr>
                                        <p:cTn id="87" dur="1" fill="hold"/>
                                        <p:tgtEl>
                                          <p:spTgt spid="86"/>
                                        </p:tgtEl>
                                        <p:attrNameLst>
                                          <p:attrName/>
                                        </p:attrNameLst>
                                      </p:cBhvr>
                                    </p:anim>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nodeType="clickEffect">
                                  <p:stCondLst>
                                    <p:cond delay="0"/>
                                  </p:stCondLst>
                                  <p:childTnLst>
                                    <p:set>
                                      <p:cBhvr>
                                        <p:cTn id="91" dur="1" fill="hold">
                                          <p:stCondLst>
                                            <p:cond delay="0"/>
                                          </p:stCondLst>
                                        </p:cTn>
                                        <p:tgtEl>
                                          <p:spTgt spid="11"/>
                                        </p:tgtEl>
                                        <p:attrNameLst>
                                          <p:attrName>style.visibility</p:attrName>
                                        </p:attrNameLst>
                                      </p:cBhvr>
                                      <p:to>
                                        <p:strVal val="visible"/>
                                      </p:to>
                                    </p:set>
                                    <p:anim to="" calcmode="lin" valueType="num">
                                      <p:cBhvr>
                                        <p:cTn id="92" dur="1" fill="hold"/>
                                        <p:tgtEl>
                                          <p:spTgt spid="11"/>
                                        </p:tgtEl>
                                        <p:attrNameLst>
                                          <p:attrName/>
                                        </p:attrNameLst>
                                      </p:cBhvr>
                                    </p:anim>
                                  </p:childTnLst>
                                </p:cTn>
                              </p:par>
                              <p:par>
                                <p:cTn id="93" presetID="24" presetClass="entr" presetSubtype="0" fill="hold" grpId="0" nodeType="withEffect">
                                  <p:stCondLst>
                                    <p:cond delay="0"/>
                                  </p:stCondLst>
                                  <p:childTnLst>
                                    <p:set>
                                      <p:cBhvr>
                                        <p:cTn id="94" dur="1" fill="hold">
                                          <p:stCondLst>
                                            <p:cond delay="0"/>
                                          </p:stCondLst>
                                        </p:cTn>
                                        <p:tgtEl>
                                          <p:spTgt spid="5"/>
                                        </p:tgtEl>
                                        <p:attrNameLst>
                                          <p:attrName>style.visibility</p:attrName>
                                        </p:attrNameLst>
                                      </p:cBhvr>
                                      <p:to>
                                        <p:strVal val="visible"/>
                                      </p:to>
                                    </p:set>
                                    <p:anim to="" calcmode="lin" valueType="num">
                                      <p:cBhvr>
                                        <p:cTn id="95" dur="1" fill="hold"/>
                                        <p:tgtEl>
                                          <p:spTgt spid="5"/>
                                        </p:tgtEl>
                                        <p:attrNameLst>
                                          <p:attrName/>
                                        </p:attrNameLst>
                                      </p:cBhvr>
                                    </p:anim>
                                  </p:childTnLst>
                                </p:cTn>
                              </p:par>
                            </p:childTnLst>
                          </p:cTn>
                        </p:par>
                      </p:childTnLst>
                    </p:cTn>
                  </p:par>
                  <p:par>
                    <p:cTn id="96" fill="hold">
                      <p:stCondLst>
                        <p:cond delay="indefinite"/>
                      </p:stCondLst>
                      <p:childTnLst>
                        <p:par>
                          <p:cTn id="97" fill="hold">
                            <p:stCondLst>
                              <p:cond delay="0"/>
                            </p:stCondLst>
                            <p:childTnLst>
                              <p:par>
                                <p:cTn id="98" presetID="24" presetClass="entr" presetSubtype="0" fill="hold" nodeType="clickEffect">
                                  <p:stCondLst>
                                    <p:cond delay="0"/>
                                  </p:stCondLst>
                                  <p:childTnLst>
                                    <p:set>
                                      <p:cBhvr>
                                        <p:cTn id="99" dur="1" fill="hold">
                                          <p:stCondLst>
                                            <p:cond delay="0"/>
                                          </p:stCondLst>
                                        </p:cTn>
                                        <p:tgtEl>
                                          <p:spTgt spid="149"/>
                                        </p:tgtEl>
                                        <p:attrNameLst>
                                          <p:attrName>style.visibility</p:attrName>
                                        </p:attrNameLst>
                                      </p:cBhvr>
                                      <p:to>
                                        <p:strVal val="visible"/>
                                      </p:to>
                                    </p:set>
                                    <p:anim to="" calcmode="lin" valueType="num">
                                      <p:cBhvr>
                                        <p:cTn id="100" dur="1" fill="hold"/>
                                        <p:tgtEl>
                                          <p:spTgt spid="149"/>
                                        </p:tgtEl>
                                        <p:attrNameLst>
                                          <p:attrName/>
                                        </p:attrNameLst>
                                      </p:cBhvr>
                                    </p:anim>
                                  </p:childTnLst>
                                </p:cTn>
                              </p:par>
                              <p:par>
                                <p:cTn id="101" presetID="24" presetClass="entr" presetSubtype="0" fill="hold" grpId="0" nodeType="withEffect">
                                  <p:stCondLst>
                                    <p:cond delay="0"/>
                                  </p:stCondLst>
                                  <p:childTnLst>
                                    <p:set>
                                      <p:cBhvr>
                                        <p:cTn id="102" dur="1" fill="hold">
                                          <p:stCondLst>
                                            <p:cond delay="0"/>
                                          </p:stCondLst>
                                        </p:cTn>
                                        <p:tgtEl>
                                          <p:spTgt spid="144"/>
                                        </p:tgtEl>
                                        <p:attrNameLst>
                                          <p:attrName>style.visibility</p:attrName>
                                        </p:attrNameLst>
                                      </p:cBhvr>
                                      <p:to>
                                        <p:strVal val="visible"/>
                                      </p:to>
                                    </p:set>
                                    <p:anim to="" calcmode="lin" valueType="num">
                                      <p:cBhvr>
                                        <p:cTn id="103" dur="1" fill="hold"/>
                                        <p:tgtEl>
                                          <p:spTgt spid="144"/>
                                        </p:tgtEl>
                                        <p:attrNameLst>
                                          <p:attrName/>
                                        </p:attrNameLst>
                                      </p:cBhvr>
                                    </p:anim>
                                  </p:childTnLst>
                                </p:cTn>
                              </p:par>
                            </p:childTnLst>
                          </p:cTn>
                        </p:par>
                      </p:childTnLst>
                    </p:cTn>
                  </p:par>
                  <p:par>
                    <p:cTn id="104" fill="hold">
                      <p:stCondLst>
                        <p:cond delay="indefinite"/>
                      </p:stCondLst>
                      <p:childTnLst>
                        <p:par>
                          <p:cTn id="105" fill="hold">
                            <p:stCondLst>
                              <p:cond delay="0"/>
                            </p:stCondLst>
                            <p:childTnLst>
                              <p:par>
                                <p:cTn id="106" presetID="24" presetClass="entr" presetSubtype="0" fill="hold" nodeType="clickEffect">
                                  <p:stCondLst>
                                    <p:cond delay="0"/>
                                  </p:stCondLst>
                                  <p:childTnLst>
                                    <p:set>
                                      <p:cBhvr>
                                        <p:cTn id="107" dur="1" fill="hold">
                                          <p:stCondLst>
                                            <p:cond delay="0"/>
                                          </p:stCondLst>
                                        </p:cTn>
                                        <p:tgtEl>
                                          <p:spTgt spid="151"/>
                                        </p:tgtEl>
                                        <p:attrNameLst>
                                          <p:attrName>style.visibility</p:attrName>
                                        </p:attrNameLst>
                                      </p:cBhvr>
                                      <p:to>
                                        <p:strVal val="visible"/>
                                      </p:to>
                                    </p:set>
                                    <p:anim to="" calcmode="lin" valueType="num">
                                      <p:cBhvr>
                                        <p:cTn id="108" dur="1" fill="hold"/>
                                        <p:tgtEl>
                                          <p:spTgt spid="151"/>
                                        </p:tgtEl>
                                        <p:attrNameLst>
                                          <p:attrName/>
                                        </p:attrNameLst>
                                      </p:cBhvr>
                                    </p:anim>
                                  </p:childTnLst>
                                </p:cTn>
                              </p:par>
                              <p:par>
                                <p:cTn id="109" presetID="24" presetClass="entr" presetSubtype="0" fill="hold" grpId="0" nodeType="withEffect">
                                  <p:stCondLst>
                                    <p:cond delay="0"/>
                                  </p:stCondLst>
                                  <p:childTnLst>
                                    <p:set>
                                      <p:cBhvr>
                                        <p:cTn id="110" dur="1" fill="hold">
                                          <p:stCondLst>
                                            <p:cond delay="0"/>
                                          </p:stCondLst>
                                        </p:cTn>
                                        <p:tgtEl>
                                          <p:spTgt spid="152"/>
                                        </p:tgtEl>
                                        <p:attrNameLst>
                                          <p:attrName>style.visibility</p:attrName>
                                        </p:attrNameLst>
                                      </p:cBhvr>
                                      <p:to>
                                        <p:strVal val="visible"/>
                                      </p:to>
                                    </p:set>
                                    <p:anim to="" calcmode="lin" valueType="num">
                                      <p:cBhvr>
                                        <p:cTn id="111" dur="1" fill="hold"/>
                                        <p:tgtEl>
                                          <p:spTgt spid="152"/>
                                        </p:tgtEl>
                                        <p:attrNameLst>
                                          <p:attrName/>
                                        </p:attrNameLst>
                                      </p:cBhvr>
                                    </p:anim>
                                  </p:childTnLst>
                                </p:cTn>
                              </p:par>
                              <p:par>
                                <p:cTn id="112" presetID="24" presetClass="entr" presetSubtype="0" fill="hold" grpId="0" nodeType="withEffect">
                                  <p:stCondLst>
                                    <p:cond delay="0"/>
                                  </p:stCondLst>
                                  <p:childTnLst>
                                    <p:set>
                                      <p:cBhvr>
                                        <p:cTn id="113" dur="1" fill="hold">
                                          <p:stCondLst>
                                            <p:cond delay="0"/>
                                          </p:stCondLst>
                                        </p:cTn>
                                        <p:tgtEl>
                                          <p:spTgt spid="146"/>
                                        </p:tgtEl>
                                        <p:attrNameLst>
                                          <p:attrName>style.visibility</p:attrName>
                                        </p:attrNameLst>
                                      </p:cBhvr>
                                      <p:to>
                                        <p:strVal val="visible"/>
                                      </p:to>
                                    </p:set>
                                    <p:anim to="" calcmode="lin" valueType="num">
                                      <p:cBhvr>
                                        <p:cTn id="114" dur="1" fill="hold"/>
                                        <p:tgtEl>
                                          <p:spTgt spid="146"/>
                                        </p:tgtEl>
                                        <p:attrNameLst>
                                          <p:attrName/>
                                        </p:attrNameLst>
                                      </p:cBhvr>
                                    </p:anim>
                                  </p:childTnLst>
                                </p:cTn>
                              </p:par>
                              <p:par>
                                <p:cTn id="115" presetID="24" presetClass="entr" presetSubtype="0" fill="hold" nodeType="withEffect">
                                  <p:stCondLst>
                                    <p:cond delay="0"/>
                                  </p:stCondLst>
                                  <p:childTnLst>
                                    <p:set>
                                      <p:cBhvr>
                                        <p:cTn id="116" dur="1" fill="hold">
                                          <p:stCondLst>
                                            <p:cond delay="0"/>
                                          </p:stCondLst>
                                        </p:cTn>
                                        <p:tgtEl>
                                          <p:spTgt spid="153"/>
                                        </p:tgtEl>
                                        <p:attrNameLst>
                                          <p:attrName>style.visibility</p:attrName>
                                        </p:attrNameLst>
                                      </p:cBhvr>
                                      <p:to>
                                        <p:strVal val="visible"/>
                                      </p:to>
                                    </p:set>
                                    <p:anim to="" calcmode="lin" valueType="num">
                                      <p:cBhvr>
                                        <p:cTn id="117" dur="1" fill="hold"/>
                                        <p:tgtEl>
                                          <p:spTgt spid="153"/>
                                        </p:tgtEl>
                                        <p:attrNameLst>
                                          <p:attrName/>
                                        </p:attrNameLst>
                                      </p:cBhvr>
                                    </p:anim>
                                  </p:childTnLst>
                                </p:cTn>
                              </p:par>
                            </p:childTnLst>
                          </p:cTn>
                        </p:par>
                      </p:childTnLst>
                    </p:cTn>
                  </p:par>
                  <p:par>
                    <p:cTn id="118" fill="hold">
                      <p:stCondLst>
                        <p:cond delay="indefinite"/>
                      </p:stCondLst>
                      <p:childTnLst>
                        <p:par>
                          <p:cTn id="119" fill="hold">
                            <p:stCondLst>
                              <p:cond delay="0"/>
                            </p:stCondLst>
                            <p:childTnLst>
                              <p:par>
                                <p:cTn id="120" presetID="24" presetClass="entr" presetSubtype="0" fill="hold" grpId="0" nodeType="clickEffect">
                                  <p:stCondLst>
                                    <p:cond delay="0"/>
                                  </p:stCondLst>
                                  <p:childTnLst>
                                    <p:set>
                                      <p:cBhvr>
                                        <p:cTn id="121" dur="1" fill="hold">
                                          <p:stCondLst>
                                            <p:cond delay="0"/>
                                          </p:stCondLst>
                                        </p:cTn>
                                        <p:tgtEl>
                                          <p:spTgt spid="20"/>
                                        </p:tgtEl>
                                        <p:attrNameLst>
                                          <p:attrName>style.visibility</p:attrName>
                                        </p:attrNameLst>
                                      </p:cBhvr>
                                      <p:to>
                                        <p:strVal val="visible"/>
                                      </p:to>
                                    </p:set>
                                    <p:anim to="" calcmode="lin" valueType="num">
                                      <p:cBhvr>
                                        <p:cTn id="122"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0" grpId="0"/>
      <p:bldP spid="45" grpId="0" animBg="1"/>
      <p:bldP spid="50" grpId="0" animBg="1"/>
      <p:bldP spid="51" grpId="0" animBg="1"/>
      <p:bldP spid="56" grpId="0" animBg="1"/>
      <p:bldP spid="64" grpId="0"/>
      <p:bldP spid="65" grpId="0" animBg="1"/>
      <p:bldP spid="71" grpId="0" animBg="1"/>
      <p:bldP spid="86" grpId="0" animBg="1"/>
      <p:bldP spid="106" grpId="0" animBg="1"/>
      <p:bldP spid="144" grpId="0" animBg="1"/>
      <p:bldP spid="146" grpId="0" animBg="1"/>
      <p:bldP spid="1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vi-VN"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Sự bất bình đẳng thể hiện qua mô hình phân tầng xã hội của xã hội tư bản Phương Tây ở thếkỷ XIX qua sự phối hợp phân tích của K.Marx và M.Web</a:t>
            </a:r>
            <a:r>
              <a:rPr lang="en-US" sz="2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er</a:t>
            </a:r>
            <a:endParaRPr 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Content Placeholder 4" descr="marx.jpg"/>
          <p:cNvPicPr>
            <a:picLocks noGrp="1" noChangeAspect="1"/>
          </p:cNvPicPr>
          <p:nvPr>
            <p:ph sz="half" idx="1"/>
          </p:nvPr>
        </p:nvPicPr>
        <p:blipFill>
          <a:blip r:embed="rId2" cstate="print"/>
          <a:stretch>
            <a:fillRect/>
          </a:stretch>
        </p:blipFill>
        <p:spPr>
          <a:xfrm>
            <a:off x="457199" y="1600200"/>
            <a:ext cx="4113833" cy="4495800"/>
          </a:xfrm>
        </p:spPr>
      </p:pic>
      <p:pic>
        <p:nvPicPr>
          <p:cNvPr id="6" name="Content Placeholder 5" descr="weber2.jpg"/>
          <p:cNvPicPr>
            <a:picLocks noGrp="1" noChangeAspect="1"/>
          </p:cNvPicPr>
          <p:nvPr>
            <p:ph sz="half" idx="2"/>
          </p:nvPr>
        </p:nvPicPr>
        <p:blipFill>
          <a:blip r:embed="rId3" cstate="print"/>
          <a:stretch>
            <a:fillRect/>
          </a:stretch>
        </p:blipFill>
        <p:spPr>
          <a:xfrm>
            <a:off x="4724400" y="1600200"/>
            <a:ext cx="3498606" cy="4495800"/>
          </a:xfrm>
        </p:spPr>
      </p:pic>
      <p:sp>
        <p:nvSpPr>
          <p:cNvPr id="7" name="Rectangle 6"/>
          <p:cNvSpPr/>
          <p:nvPr/>
        </p:nvSpPr>
        <p:spPr>
          <a:xfrm>
            <a:off x="1752600" y="6172200"/>
            <a:ext cx="1542410" cy="553998"/>
          </a:xfrm>
          <a:prstGeom prst="rect">
            <a:avLst/>
          </a:prstGeom>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r"/>
            <a:r>
              <a:rPr lang="en-US" sz="3000" b="1" dirty="0" err="1" smtClean="0">
                <a:ln>
                  <a:prstDash val="solid"/>
                </a:ln>
                <a:solidFill>
                  <a:srgbClr val="FF0000"/>
                </a:solidFill>
                <a:effectLst>
                  <a:outerShdw blurRad="88000" dist="50800" dir="5040000" algn="tl">
                    <a:schemeClr val="accent4">
                      <a:tint val="80000"/>
                      <a:satMod val="250000"/>
                      <a:alpha val="45000"/>
                    </a:schemeClr>
                  </a:outerShdw>
                  <a:reflection blurRad="6350" stA="60000" endA="900" endPos="58000" dir="5400000" sy="-100000" algn="bl" rotWithShape="0"/>
                </a:effectLst>
              </a:rPr>
              <a:t>K.Mark</a:t>
            </a:r>
            <a:endParaRPr lang="en-US" sz="3000" b="1" dirty="0">
              <a:ln>
                <a:prstDash val="solid"/>
              </a:ln>
              <a:solidFill>
                <a:srgbClr val="FF0000"/>
              </a:solidFill>
              <a:effectLst>
                <a:outerShdw blurRad="88000" dist="50800" dir="5040000" algn="tl">
                  <a:schemeClr val="accent4">
                    <a:tint val="80000"/>
                    <a:satMod val="250000"/>
                    <a:alpha val="45000"/>
                  </a:schemeClr>
                </a:outerShdw>
                <a:reflection blurRad="6350" stA="60000" endA="900" endPos="58000" dir="5400000" sy="-100000" algn="bl" rotWithShape="0"/>
              </a:effectLst>
            </a:endParaRPr>
          </a:p>
        </p:txBody>
      </p:sp>
      <p:sp>
        <p:nvSpPr>
          <p:cNvPr id="8" name="Rectangle 7"/>
          <p:cNvSpPr/>
          <p:nvPr/>
        </p:nvSpPr>
        <p:spPr>
          <a:xfrm>
            <a:off x="5643609" y="6172200"/>
            <a:ext cx="1819729" cy="553998"/>
          </a:xfrm>
          <a:prstGeom prst="rect">
            <a:avLst/>
          </a:prstGeom>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r"/>
            <a:r>
              <a:rPr lang="en-US" sz="3000" b="1" dirty="0" err="1" smtClean="0">
                <a:ln>
                  <a:prstDash val="solid"/>
                </a:ln>
                <a:solidFill>
                  <a:srgbClr val="FF0000"/>
                </a:solidFill>
                <a:effectLst>
                  <a:outerShdw blurRad="88000" dist="50800" dir="5040000" algn="tl">
                    <a:schemeClr val="accent4">
                      <a:tint val="80000"/>
                      <a:satMod val="250000"/>
                      <a:alpha val="45000"/>
                    </a:schemeClr>
                  </a:outerShdw>
                  <a:reflection blurRad="6350" stA="60000" endA="900" endPos="58000" dir="5400000" sy="-100000" algn="bl" rotWithShape="0"/>
                </a:effectLst>
              </a:rPr>
              <a:t>M.Weber</a:t>
            </a:r>
            <a:endParaRPr lang="en-US" sz="3000" b="1" dirty="0">
              <a:ln>
                <a:prstDash val="solid"/>
              </a:ln>
              <a:solidFill>
                <a:srgbClr val="FF0000"/>
              </a:solidFill>
              <a:effectLst>
                <a:outerShdw blurRad="88000" dist="50800" dir="5040000" algn="tl">
                  <a:schemeClr val="accent4">
                    <a:tint val="80000"/>
                    <a:satMod val="250000"/>
                    <a:alpha val="45000"/>
                  </a:schemeClr>
                </a:outerShdw>
                <a:reflection blurRad="6350" stA="60000" endA="900" endPos="58000" dir="5400000" sy="-100000" algn="bl" rotWithShape="0"/>
              </a:effectLst>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5"/>
                                        </p:tgtEl>
                                        <p:attrNameLst>
                                          <p:attrName>r</p:attrName>
                                        </p:attrNameLst>
                                      </p:cBhvr>
                                    </p:animRot>
                                  </p:childTnLst>
                                </p:cTn>
                              </p:par>
                              <p:par>
                                <p:cTn id="12" presetID="8" presetClass="emph" presetSubtype="0" fill="hold" nodeType="withEffect">
                                  <p:stCondLst>
                                    <p:cond delay="0"/>
                                  </p:stCondLst>
                                  <p:childTnLst>
                                    <p:animRot by="21600000">
                                      <p:cBhvr>
                                        <p:cTn id="13"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datcuaong1.jpg"/>
          <p:cNvPicPr>
            <a:picLocks noChangeAspect="1"/>
          </p:cNvPicPr>
          <p:nvPr/>
        </p:nvPicPr>
        <p:blipFill>
          <a:blip r:embed="rId2" cstate="print"/>
          <a:stretch>
            <a:fillRect/>
          </a:stretch>
        </p:blipFill>
        <p:spPr>
          <a:xfrm>
            <a:off x="152400" y="4572000"/>
            <a:ext cx="1912620" cy="2286000"/>
          </a:xfrm>
          <a:prstGeom prst="rect">
            <a:avLst/>
          </a:prstGeom>
        </p:spPr>
      </p:pic>
      <p:sp>
        <p:nvSpPr>
          <p:cNvPr id="2" name="Rectangle 1"/>
          <p:cNvSpPr/>
          <p:nvPr/>
        </p:nvSpPr>
        <p:spPr>
          <a:xfrm>
            <a:off x="228600" y="228600"/>
            <a:ext cx="8686800" cy="861774"/>
          </a:xfrm>
          <a:prstGeom prst="rect">
            <a:avLst/>
          </a:prstGeom>
          <a:ln w="28575">
            <a:solidFill>
              <a:schemeClr val="accent4">
                <a:lumMod val="75000"/>
              </a:schemeClr>
            </a:solidFill>
          </a:ln>
        </p:spPr>
        <p:txBody>
          <a:bodyPr wrap="square">
            <a:spAutoFit/>
          </a:bodyPr>
          <a:lstStyle/>
          <a:p>
            <a:pPr algn="ctr"/>
            <a:r>
              <a:rPr lang="en-US" sz="25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Mô</a:t>
            </a:r>
            <a:r>
              <a:rPr lang="en-US"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5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hình</a:t>
            </a:r>
            <a:r>
              <a:rPr lang="en-US"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phân </a:t>
            </a:r>
            <a:r>
              <a:rPr lang="vi-VN"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tầng xã hội của xã hội tư bản Phương Tây ở </a:t>
            </a:r>
            <a:r>
              <a:rPr lang="vi-VN"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thế</a:t>
            </a:r>
            <a:r>
              <a:rPr lang="en-US"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kỷ </a:t>
            </a:r>
            <a:r>
              <a:rPr lang="vi-VN"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XIX </a:t>
            </a:r>
            <a:endParaRPr lang="en-US"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228600" y="2057400"/>
            <a:ext cx="1789272" cy="369332"/>
          </a:xfrm>
          <a:prstGeom prst="rect">
            <a:avLst/>
          </a:prstGeom>
          <a:ln>
            <a:solidFill>
              <a:schemeClr val="tx1"/>
            </a:solidFill>
          </a:ln>
        </p:spPr>
        <p:txBody>
          <a:bodyPr wrap="none">
            <a:spAutoFit/>
          </a:bodyPr>
          <a:lstStyle/>
          <a:p>
            <a:pPr algn="ctr"/>
            <a:r>
              <a:rPr lang="vi-VN" b="1" i="1" dirty="0"/>
              <a:t>Giai cấp lớp trên</a:t>
            </a:r>
            <a:endParaRPr lang="en-US" dirty="0"/>
          </a:p>
        </p:txBody>
      </p:sp>
      <p:sp>
        <p:nvSpPr>
          <p:cNvPr id="4" name="Rectangle 3"/>
          <p:cNvSpPr/>
          <p:nvPr/>
        </p:nvSpPr>
        <p:spPr>
          <a:xfrm>
            <a:off x="2362200" y="2057400"/>
            <a:ext cx="2124299" cy="584775"/>
          </a:xfrm>
          <a:prstGeom prst="rect">
            <a:avLst/>
          </a:prstGeom>
          <a:ln>
            <a:solidFill>
              <a:schemeClr val="tx1"/>
            </a:solidFill>
          </a:ln>
        </p:spPr>
        <p:txBody>
          <a:bodyPr wrap="none">
            <a:spAutoFit/>
          </a:bodyPr>
          <a:lstStyle/>
          <a:p>
            <a:pPr algn="ctr"/>
            <a:r>
              <a:rPr lang="vi-VN" sz="1600" b="1" i="1" dirty="0"/>
              <a:t>Giai cấp trung lưu </a:t>
            </a:r>
            <a:endParaRPr lang="en-US" sz="1600" b="1" i="1" dirty="0" smtClean="0"/>
          </a:p>
          <a:p>
            <a:pPr algn="ctr"/>
            <a:r>
              <a:rPr lang="vi-VN" sz="1600" b="1" i="1" dirty="0" smtClean="0"/>
              <a:t>không </a:t>
            </a:r>
            <a:r>
              <a:rPr lang="vi-VN" sz="1600" b="1" i="1" dirty="0"/>
              <a:t>làm chủ của </a:t>
            </a:r>
            <a:r>
              <a:rPr lang="vi-VN" sz="1600" b="1" i="1" dirty="0" smtClean="0"/>
              <a:t>cải</a:t>
            </a:r>
            <a:endParaRPr lang="en-US" sz="1600" dirty="0"/>
          </a:p>
        </p:txBody>
      </p:sp>
      <p:sp>
        <p:nvSpPr>
          <p:cNvPr id="6" name="Rectangle 5"/>
          <p:cNvSpPr/>
          <p:nvPr/>
        </p:nvSpPr>
        <p:spPr>
          <a:xfrm>
            <a:off x="5029200" y="2133600"/>
            <a:ext cx="2089033" cy="369332"/>
          </a:xfrm>
          <a:prstGeom prst="rect">
            <a:avLst/>
          </a:prstGeom>
          <a:ln>
            <a:solidFill>
              <a:schemeClr val="tx1"/>
            </a:solidFill>
          </a:ln>
        </p:spPr>
        <p:txBody>
          <a:bodyPr wrap="none">
            <a:spAutoFit/>
          </a:bodyPr>
          <a:lstStyle/>
          <a:p>
            <a:pPr algn="ctr"/>
            <a:r>
              <a:rPr lang="vi-VN" b="1" dirty="0"/>
              <a:t>Giai cấp công nhân</a:t>
            </a:r>
            <a:endParaRPr lang="en-US" dirty="0"/>
          </a:p>
        </p:txBody>
      </p:sp>
      <p:sp>
        <p:nvSpPr>
          <p:cNvPr id="7" name="Rectangle 6"/>
          <p:cNvSpPr/>
          <p:nvPr/>
        </p:nvSpPr>
        <p:spPr>
          <a:xfrm>
            <a:off x="7696200" y="2133600"/>
            <a:ext cx="1242648" cy="369332"/>
          </a:xfrm>
          <a:prstGeom prst="rect">
            <a:avLst/>
          </a:prstGeom>
          <a:ln>
            <a:solidFill>
              <a:schemeClr val="tx1"/>
            </a:solidFill>
          </a:ln>
        </p:spPr>
        <p:txBody>
          <a:bodyPr wrap="none">
            <a:spAutoFit/>
          </a:bodyPr>
          <a:lstStyle/>
          <a:p>
            <a:r>
              <a:rPr lang="vi-VN" b="1" dirty="0"/>
              <a:t>Lớp nghèo</a:t>
            </a:r>
            <a:endParaRPr lang="en-US" dirty="0"/>
          </a:p>
        </p:txBody>
      </p:sp>
      <p:cxnSp>
        <p:nvCxnSpPr>
          <p:cNvPr id="9" name="Straight Arrow Connector 8"/>
          <p:cNvCxnSpPr>
            <a:stCxn id="2" idx="2"/>
            <a:endCxn id="3" idx="0"/>
          </p:cNvCxnSpPr>
          <p:nvPr/>
        </p:nvCxnSpPr>
        <p:spPr>
          <a:xfrm flipH="1">
            <a:off x="1123236" y="1090374"/>
            <a:ext cx="3448764" cy="967026"/>
          </a:xfrm>
          <a:prstGeom prst="straightConnector1">
            <a:avLst/>
          </a:prstGeom>
          <a:ln w="1905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2" idx="2"/>
            <a:endCxn id="4" idx="0"/>
          </p:cNvCxnSpPr>
          <p:nvPr/>
        </p:nvCxnSpPr>
        <p:spPr>
          <a:xfrm flipH="1">
            <a:off x="3424350" y="1090374"/>
            <a:ext cx="1147650" cy="967026"/>
          </a:xfrm>
          <a:prstGeom prst="straightConnector1">
            <a:avLst/>
          </a:prstGeom>
          <a:ln w="1905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 idx="2"/>
            <a:endCxn id="6" idx="0"/>
          </p:cNvCxnSpPr>
          <p:nvPr/>
        </p:nvCxnSpPr>
        <p:spPr>
          <a:xfrm>
            <a:off x="4572000" y="1090374"/>
            <a:ext cx="1501717" cy="1043226"/>
          </a:xfrm>
          <a:prstGeom prst="straightConnector1">
            <a:avLst/>
          </a:prstGeom>
          <a:ln w="1905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2" idx="2"/>
            <a:endCxn id="7" idx="0"/>
          </p:cNvCxnSpPr>
          <p:nvPr/>
        </p:nvCxnSpPr>
        <p:spPr>
          <a:xfrm>
            <a:off x="4572000" y="1090374"/>
            <a:ext cx="3745524" cy="1043226"/>
          </a:xfrm>
          <a:prstGeom prst="straightConnector1">
            <a:avLst/>
          </a:prstGeom>
          <a:ln w="19050">
            <a:solidFill>
              <a:srgbClr val="F7637C"/>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04800" y="3276600"/>
            <a:ext cx="838200" cy="1246495"/>
          </a:xfrm>
          <a:prstGeom prst="rect">
            <a:avLst/>
          </a:prstGeom>
          <a:ln>
            <a:solidFill>
              <a:schemeClr val="tx1"/>
            </a:solidFill>
          </a:ln>
        </p:spPr>
        <p:txBody>
          <a:bodyPr wrap="square">
            <a:spAutoFit/>
          </a:bodyPr>
          <a:lstStyle/>
          <a:p>
            <a:pPr algn="ctr"/>
            <a:r>
              <a:rPr lang="vi-VN" sz="1500" dirty="0"/>
              <a:t>Chủ </a:t>
            </a:r>
            <a:r>
              <a:rPr lang="vi-VN" sz="1500" dirty="0" smtClean="0"/>
              <a:t>sở</a:t>
            </a:r>
            <a:r>
              <a:rPr lang="en-US" sz="1500" dirty="0"/>
              <a:t> </a:t>
            </a:r>
            <a:r>
              <a:rPr lang="vi-VN" sz="1500" dirty="0" smtClean="0"/>
              <a:t>hữu</a:t>
            </a:r>
            <a:r>
              <a:rPr lang="en-US" sz="1500" dirty="0" smtClean="0"/>
              <a:t> </a:t>
            </a:r>
          </a:p>
          <a:p>
            <a:pPr algn="ctr"/>
            <a:r>
              <a:rPr lang="vi-VN" sz="1500" dirty="0" smtClean="0"/>
              <a:t>phương</a:t>
            </a:r>
            <a:endParaRPr lang="en-US" sz="1500" dirty="0" smtClean="0"/>
          </a:p>
          <a:p>
            <a:pPr algn="ctr"/>
            <a:r>
              <a:rPr lang="vi-VN" sz="1500" dirty="0" smtClean="0"/>
              <a:t>tiện sản</a:t>
            </a:r>
            <a:endParaRPr lang="en-US" sz="1500" dirty="0" smtClean="0"/>
          </a:p>
          <a:p>
            <a:pPr algn="ctr"/>
            <a:r>
              <a:rPr lang="vi-VN" sz="1500" dirty="0" smtClean="0"/>
              <a:t> </a:t>
            </a:r>
            <a:r>
              <a:rPr lang="vi-VN" sz="1500" dirty="0"/>
              <a:t>xuất</a:t>
            </a:r>
            <a:endParaRPr lang="en-US" sz="1500" dirty="0"/>
          </a:p>
        </p:txBody>
      </p:sp>
      <p:sp>
        <p:nvSpPr>
          <p:cNvPr id="27" name="Rectangle 26"/>
          <p:cNvSpPr/>
          <p:nvPr/>
        </p:nvSpPr>
        <p:spPr>
          <a:xfrm>
            <a:off x="2743200" y="3200400"/>
            <a:ext cx="1371600" cy="1477328"/>
          </a:xfrm>
          <a:prstGeom prst="rect">
            <a:avLst/>
          </a:prstGeom>
          <a:ln>
            <a:solidFill>
              <a:schemeClr val="tx1"/>
            </a:solidFill>
          </a:ln>
        </p:spPr>
        <p:txBody>
          <a:bodyPr wrap="square">
            <a:spAutoFit/>
          </a:bodyPr>
          <a:lstStyle/>
          <a:p>
            <a:pPr algn="ctr"/>
            <a:r>
              <a:rPr lang="en-US" sz="1500" dirty="0" smtClean="0"/>
              <a:t>Đ</a:t>
            </a:r>
            <a:r>
              <a:rPr lang="vi-VN" sz="1500" dirty="0" smtClean="0"/>
              <a:t>ời </a:t>
            </a:r>
            <a:r>
              <a:rPr lang="vi-VN" sz="1500" dirty="0"/>
              <a:t>sống </a:t>
            </a:r>
            <a:r>
              <a:rPr lang="vi-VN" sz="1500" dirty="0" smtClean="0"/>
              <a:t>nhờ</a:t>
            </a:r>
            <a:endParaRPr lang="en-US" sz="1500" dirty="0" smtClean="0"/>
          </a:p>
          <a:p>
            <a:pPr algn="ctr"/>
            <a:r>
              <a:rPr lang="vi-VN" sz="1500" dirty="0" smtClean="0"/>
              <a:t>khả </a:t>
            </a:r>
            <a:r>
              <a:rPr lang="vi-VN" sz="1500" dirty="0"/>
              <a:t>năng thị </a:t>
            </a:r>
            <a:endParaRPr lang="en-US" sz="1500" dirty="0" smtClean="0"/>
          </a:p>
          <a:p>
            <a:pPr algn="ctr"/>
            <a:r>
              <a:rPr lang="vi-VN" sz="1500" dirty="0" smtClean="0"/>
              <a:t>trường </a:t>
            </a:r>
            <a:r>
              <a:rPr lang="vi-VN" sz="1500" dirty="0"/>
              <a:t>từ các </a:t>
            </a:r>
            <a:endParaRPr lang="en-US" sz="1500" dirty="0" smtClean="0"/>
          </a:p>
          <a:p>
            <a:pPr algn="ctr"/>
            <a:r>
              <a:rPr lang="vi-VN" sz="1500" dirty="0" smtClean="0"/>
              <a:t>kỹ năng</a:t>
            </a:r>
            <a:r>
              <a:rPr lang="en-US" sz="1500" dirty="0" smtClean="0"/>
              <a:t> </a:t>
            </a:r>
          </a:p>
          <a:p>
            <a:pPr algn="ctr"/>
            <a:r>
              <a:rPr lang="vi-VN" sz="1500" dirty="0" smtClean="0"/>
              <a:t>- </a:t>
            </a:r>
            <a:r>
              <a:rPr lang="vi-VN" sz="1500" dirty="0"/>
              <a:t>không chân tay</a:t>
            </a:r>
            <a:endParaRPr lang="en-US" sz="1500" dirty="0"/>
          </a:p>
        </p:txBody>
      </p:sp>
      <p:sp>
        <p:nvSpPr>
          <p:cNvPr id="28" name="Rectangle 27"/>
          <p:cNvSpPr/>
          <p:nvPr/>
        </p:nvSpPr>
        <p:spPr>
          <a:xfrm>
            <a:off x="4648200" y="3200400"/>
            <a:ext cx="762000" cy="1015663"/>
          </a:xfrm>
          <a:prstGeom prst="rect">
            <a:avLst/>
          </a:prstGeom>
          <a:ln>
            <a:solidFill>
              <a:schemeClr val="tx1"/>
            </a:solidFill>
          </a:ln>
        </p:spPr>
        <p:txBody>
          <a:bodyPr wrap="square">
            <a:spAutoFit/>
          </a:bodyPr>
          <a:lstStyle/>
          <a:p>
            <a:pPr algn="ctr"/>
            <a:r>
              <a:rPr lang="vi-VN" sz="1500" dirty="0"/>
              <a:t>Không </a:t>
            </a:r>
            <a:endParaRPr lang="en-US" sz="1500" dirty="0" smtClean="0"/>
          </a:p>
          <a:p>
            <a:pPr algn="ctr"/>
            <a:r>
              <a:rPr lang="vi-VN" sz="1500" dirty="0" smtClean="0"/>
              <a:t>sở </a:t>
            </a:r>
            <a:endParaRPr lang="en-US" sz="1500" dirty="0" smtClean="0"/>
          </a:p>
          <a:p>
            <a:pPr algn="ctr"/>
            <a:r>
              <a:rPr lang="vi-VN" sz="1500" dirty="0" smtClean="0"/>
              <a:t>hữu </a:t>
            </a:r>
            <a:endParaRPr lang="en-US" sz="1500" dirty="0" smtClean="0"/>
          </a:p>
          <a:p>
            <a:pPr algn="ctr"/>
            <a:r>
              <a:rPr lang="vi-VN" sz="1500" dirty="0" smtClean="0"/>
              <a:t>của c</a:t>
            </a:r>
            <a:r>
              <a:rPr lang="en-US" sz="1500" dirty="0" err="1" smtClean="0"/>
              <a:t>ải</a:t>
            </a:r>
            <a:endParaRPr lang="en-US" sz="1500" dirty="0"/>
          </a:p>
        </p:txBody>
      </p:sp>
      <p:sp>
        <p:nvSpPr>
          <p:cNvPr id="29" name="Rectangle 28"/>
          <p:cNvSpPr/>
          <p:nvPr/>
        </p:nvSpPr>
        <p:spPr>
          <a:xfrm>
            <a:off x="5410200" y="3200400"/>
            <a:ext cx="1066800" cy="1015663"/>
          </a:xfrm>
          <a:prstGeom prst="rect">
            <a:avLst/>
          </a:prstGeom>
          <a:ln>
            <a:solidFill>
              <a:schemeClr val="tx1"/>
            </a:solidFill>
          </a:ln>
        </p:spPr>
        <p:txBody>
          <a:bodyPr wrap="square">
            <a:spAutoFit/>
          </a:bodyPr>
          <a:lstStyle/>
          <a:p>
            <a:pPr algn="ctr"/>
            <a:r>
              <a:rPr lang="en-US" sz="1500" dirty="0"/>
              <a:t>Đ</a:t>
            </a:r>
            <a:r>
              <a:rPr lang="vi-VN" sz="1500" dirty="0" smtClean="0"/>
              <a:t>ời</a:t>
            </a:r>
            <a:r>
              <a:rPr lang="en-US" sz="1500" dirty="0" smtClean="0"/>
              <a:t> </a:t>
            </a:r>
            <a:r>
              <a:rPr lang="vi-VN" sz="1500" dirty="0" smtClean="0"/>
              <a:t>sống</a:t>
            </a:r>
            <a:endParaRPr lang="en-US" sz="1500" dirty="0" smtClean="0"/>
          </a:p>
          <a:p>
            <a:pPr algn="ctr"/>
            <a:r>
              <a:rPr lang="vi-VN" sz="1500" dirty="0" smtClean="0"/>
              <a:t>bất </a:t>
            </a:r>
            <a:r>
              <a:rPr lang="vi-VN" sz="1500" dirty="0"/>
              <a:t>lợi </a:t>
            </a:r>
            <a:endParaRPr lang="en-US" sz="1500" dirty="0" smtClean="0"/>
          </a:p>
          <a:p>
            <a:pPr algn="ctr"/>
            <a:r>
              <a:rPr lang="vi-VN" sz="1500" dirty="0" smtClean="0"/>
              <a:t>do khả </a:t>
            </a:r>
            <a:endParaRPr lang="en-US" sz="1500" dirty="0" smtClean="0"/>
          </a:p>
          <a:p>
            <a:pPr algn="ctr"/>
            <a:r>
              <a:rPr lang="vi-VN" sz="1500" dirty="0" smtClean="0"/>
              <a:t>năng</a:t>
            </a:r>
            <a:endParaRPr lang="en-US" sz="1500" dirty="0"/>
          </a:p>
        </p:txBody>
      </p:sp>
      <p:sp>
        <p:nvSpPr>
          <p:cNvPr id="30" name="Rectangle 29"/>
          <p:cNvSpPr/>
          <p:nvPr/>
        </p:nvSpPr>
        <p:spPr>
          <a:xfrm>
            <a:off x="6477000" y="3200400"/>
            <a:ext cx="990600" cy="954107"/>
          </a:xfrm>
          <a:prstGeom prst="rect">
            <a:avLst/>
          </a:prstGeom>
          <a:ln>
            <a:solidFill>
              <a:schemeClr val="tx1"/>
            </a:solidFill>
          </a:ln>
        </p:spPr>
        <p:txBody>
          <a:bodyPr wrap="square">
            <a:spAutoFit/>
          </a:bodyPr>
          <a:lstStyle/>
          <a:p>
            <a:pPr algn="ctr"/>
            <a:r>
              <a:rPr lang="en-US" sz="1400" dirty="0"/>
              <a:t>T</a:t>
            </a:r>
            <a:r>
              <a:rPr lang="vi-VN" sz="1400" dirty="0"/>
              <a:t>hị </a:t>
            </a:r>
            <a:r>
              <a:rPr lang="vi-VN" sz="1300" dirty="0"/>
              <a:t>trường</a:t>
            </a:r>
            <a:r>
              <a:rPr lang="vi-VN" sz="1400" dirty="0"/>
              <a:t> </a:t>
            </a:r>
            <a:endParaRPr lang="en-US" sz="1400" dirty="0" smtClean="0"/>
          </a:p>
          <a:p>
            <a:pPr algn="ctr"/>
            <a:r>
              <a:rPr lang="vi-VN" sz="1400" dirty="0" smtClean="0"/>
              <a:t>từ </a:t>
            </a:r>
            <a:r>
              <a:rPr lang="vi-VN" sz="1400" dirty="0"/>
              <a:t>các </a:t>
            </a:r>
            <a:endParaRPr lang="en-US" sz="1400" dirty="0" smtClean="0"/>
          </a:p>
          <a:p>
            <a:pPr algn="ctr"/>
            <a:r>
              <a:rPr lang="vi-VN" sz="1400" dirty="0" smtClean="0"/>
              <a:t>kỹ </a:t>
            </a:r>
            <a:r>
              <a:rPr lang="vi-VN" sz="1400" dirty="0"/>
              <a:t>năng </a:t>
            </a:r>
            <a:endParaRPr lang="en-US" sz="1400" dirty="0" smtClean="0"/>
          </a:p>
          <a:p>
            <a:pPr algn="ctr"/>
            <a:r>
              <a:rPr lang="vi-VN" sz="1400" dirty="0" smtClean="0"/>
              <a:t>chân </a:t>
            </a:r>
            <a:r>
              <a:rPr lang="vi-VN" sz="1400" dirty="0"/>
              <a:t>tay</a:t>
            </a:r>
            <a:endParaRPr lang="en-US" sz="1400" dirty="0"/>
          </a:p>
        </p:txBody>
      </p:sp>
      <p:sp>
        <p:nvSpPr>
          <p:cNvPr id="31" name="Rectangle 30"/>
          <p:cNvSpPr/>
          <p:nvPr/>
        </p:nvSpPr>
        <p:spPr>
          <a:xfrm>
            <a:off x="1143000" y="3276600"/>
            <a:ext cx="914400" cy="830997"/>
          </a:xfrm>
          <a:prstGeom prst="rect">
            <a:avLst/>
          </a:prstGeom>
          <a:ln>
            <a:solidFill>
              <a:schemeClr val="tx1"/>
            </a:solidFill>
          </a:ln>
        </p:spPr>
        <p:txBody>
          <a:bodyPr wrap="square">
            <a:spAutoFit/>
          </a:bodyPr>
          <a:lstStyle/>
          <a:p>
            <a:pPr algn="ctr"/>
            <a:r>
              <a:rPr lang="vi-VN" sz="1600" dirty="0" smtClean="0"/>
              <a:t>Rất</a:t>
            </a:r>
            <a:r>
              <a:rPr lang="en-US" sz="1600" dirty="0" smtClean="0"/>
              <a:t> </a:t>
            </a:r>
            <a:r>
              <a:rPr lang="vi-VN" sz="1600" dirty="0" smtClean="0"/>
              <a:t>lợi </a:t>
            </a:r>
            <a:endParaRPr lang="en-US" sz="1600" dirty="0" smtClean="0"/>
          </a:p>
          <a:p>
            <a:pPr algn="ctr"/>
            <a:r>
              <a:rPr lang="vi-VN" sz="1600" dirty="0" smtClean="0"/>
              <a:t>thế</a:t>
            </a:r>
            <a:r>
              <a:rPr lang="en-US" sz="1600" dirty="0" smtClean="0"/>
              <a:t> </a:t>
            </a:r>
            <a:r>
              <a:rPr lang="vi-VN" sz="1600" dirty="0" smtClean="0"/>
              <a:t>nhờ </a:t>
            </a:r>
            <a:endParaRPr lang="en-US" sz="1600" dirty="0" smtClean="0"/>
          </a:p>
          <a:p>
            <a:pPr algn="ctr"/>
            <a:r>
              <a:rPr lang="vi-VN" sz="1600" dirty="0" smtClean="0"/>
              <a:t>có </a:t>
            </a:r>
            <a:r>
              <a:rPr lang="vi-VN" sz="1600" dirty="0"/>
              <a:t>của</a:t>
            </a:r>
            <a:endParaRPr lang="en-US" sz="1600" dirty="0"/>
          </a:p>
        </p:txBody>
      </p:sp>
      <p:sp>
        <p:nvSpPr>
          <p:cNvPr id="20482" name="Rectangle 2"/>
          <p:cNvSpPr>
            <a:spLocks noChangeArrowheads="1"/>
          </p:cNvSpPr>
          <p:nvPr/>
        </p:nvSpPr>
        <p:spPr bwMode="auto">
          <a:xfrm>
            <a:off x="7721046" y="3124200"/>
            <a:ext cx="1367682" cy="1600438"/>
          </a:xfrm>
          <a:prstGeom prst="rect">
            <a:avLst/>
          </a:prstGeom>
          <a:noFill/>
          <a:ln w="9525">
            <a:solidFill>
              <a:schemeClr val="tx1"/>
            </a:solid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Hết sức bất lợi</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trong cơ may </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đời sống do </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địa vị yếu k</a:t>
            </a:r>
            <a:r>
              <a:rPr kumimoji="0" lang="vi-VN" sz="140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 </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hay bên lề </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trong thị trường </a:t>
            </a:r>
            <a:endPar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tabLst/>
            </a:pPr>
            <a:r>
              <a:rPr kumimoji="0" lang="vi-VN"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lao động</a:t>
            </a:r>
            <a:endParaRPr kumimoji="0" lang="vi-VN" sz="1400" i="0" u="none" strike="noStrike" cap="none" normalizeH="0" baseline="0" dirty="0" smtClean="0">
              <a:ln>
                <a:noFill/>
              </a:ln>
              <a:solidFill>
                <a:schemeClr val="tx1"/>
              </a:solidFill>
              <a:effectLst/>
              <a:latin typeface="Arial" pitchFamily="34" charset="0"/>
              <a:cs typeface="Arial" pitchFamily="34" charset="0"/>
            </a:endParaRPr>
          </a:p>
        </p:txBody>
      </p:sp>
      <p:cxnSp>
        <p:nvCxnSpPr>
          <p:cNvPr id="37" name="Straight Arrow Connector 36"/>
          <p:cNvCxnSpPr>
            <a:stCxn id="3" idx="2"/>
            <a:endCxn id="26" idx="0"/>
          </p:cNvCxnSpPr>
          <p:nvPr/>
        </p:nvCxnSpPr>
        <p:spPr>
          <a:xfrm flipH="1">
            <a:off x="723900" y="2426732"/>
            <a:ext cx="399336" cy="8498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 idx="2"/>
            <a:endCxn id="31" idx="0"/>
          </p:cNvCxnSpPr>
          <p:nvPr/>
        </p:nvCxnSpPr>
        <p:spPr>
          <a:xfrm>
            <a:off x="1123236" y="2426732"/>
            <a:ext cx="476964" cy="8498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4" idx="2"/>
            <a:endCxn id="27" idx="0"/>
          </p:cNvCxnSpPr>
          <p:nvPr/>
        </p:nvCxnSpPr>
        <p:spPr>
          <a:xfrm>
            <a:off x="3424350" y="2642175"/>
            <a:ext cx="4650" cy="558225"/>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6" idx="2"/>
            <a:endCxn id="28" idx="0"/>
          </p:cNvCxnSpPr>
          <p:nvPr/>
        </p:nvCxnSpPr>
        <p:spPr>
          <a:xfrm flipH="1">
            <a:off x="5029200" y="2502932"/>
            <a:ext cx="1044517" cy="6974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6" idx="2"/>
            <a:endCxn id="29" idx="0"/>
          </p:cNvCxnSpPr>
          <p:nvPr/>
        </p:nvCxnSpPr>
        <p:spPr>
          <a:xfrm flipH="1">
            <a:off x="5943600" y="2502932"/>
            <a:ext cx="130117" cy="6974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6" idx="2"/>
            <a:endCxn id="30" idx="0"/>
          </p:cNvCxnSpPr>
          <p:nvPr/>
        </p:nvCxnSpPr>
        <p:spPr>
          <a:xfrm>
            <a:off x="6073717" y="2502932"/>
            <a:ext cx="898583" cy="6974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7" idx="2"/>
            <a:endCxn id="20482" idx="0"/>
          </p:cNvCxnSpPr>
          <p:nvPr/>
        </p:nvCxnSpPr>
        <p:spPr>
          <a:xfrm>
            <a:off x="8317524" y="2502932"/>
            <a:ext cx="87363" cy="621268"/>
          </a:xfrm>
          <a:prstGeom prst="straightConnector1">
            <a:avLst/>
          </a:prstGeom>
          <a:ln w="12700">
            <a:solidFill>
              <a:srgbClr val="F7637C"/>
            </a:solidFill>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0" y="6550223"/>
            <a:ext cx="9144000" cy="307777"/>
          </a:xfrm>
          <a:prstGeom prst="rect">
            <a:avLst/>
          </a:prstGeom>
        </p:spPr>
        <p:txBody>
          <a:bodyPr wrap="square">
            <a:spAutoFit/>
          </a:bodyPr>
          <a:lstStyle/>
          <a:p>
            <a:pPr algn="r"/>
            <a:r>
              <a:rPr lang="vi-VN" sz="1400" b="1" dirty="0">
                <a:solidFill>
                  <a:schemeClr val="bg1"/>
                </a:solidFill>
              </a:rPr>
              <a:t>( Trích Nhập môn Xã hội học- TonyBilton và những người khác – Nxb Khoa học xã hội- năm 1993.)</a:t>
            </a:r>
            <a:endParaRPr lang="en-US" sz="1400" dirty="0">
              <a:solidFill>
                <a:schemeClr val="bg1"/>
              </a:solidFill>
            </a:endParaRPr>
          </a:p>
        </p:txBody>
      </p:sp>
      <p:pic>
        <p:nvPicPr>
          <p:cNvPr id="35" name="Picture 34" descr="batbinhdanggioi2jpgpv8abc39b267d4e7de1328322629.jpg"/>
          <p:cNvPicPr>
            <a:picLocks noChangeAspect="1"/>
          </p:cNvPicPr>
          <p:nvPr/>
        </p:nvPicPr>
        <p:blipFill>
          <a:blip r:embed="rId3" cstate="print"/>
          <a:stretch>
            <a:fillRect/>
          </a:stretch>
        </p:blipFill>
        <p:spPr>
          <a:xfrm>
            <a:off x="2667000" y="4724400"/>
            <a:ext cx="4800600" cy="1828800"/>
          </a:xfrm>
          <a:prstGeom prst="rect">
            <a:avLst/>
          </a:prstGeom>
        </p:spPr>
      </p:pic>
      <p:pic>
        <p:nvPicPr>
          <p:cNvPr id="36" name="Picture 35" descr="images (9).jpg"/>
          <p:cNvPicPr>
            <a:picLocks noChangeAspect="1"/>
          </p:cNvPicPr>
          <p:nvPr/>
        </p:nvPicPr>
        <p:blipFill>
          <a:blip r:embed="rId4" cstate="print"/>
          <a:stretch>
            <a:fillRect/>
          </a:stretch>
        </p:blipFill>
        <p:spPr>
          <a:xfrm>
            <a:off x="7605297" y="4800600"/>
            <a:ext cx="1538703" cy="1752600"/>
          </a:xfrm>
          <a:prstGeom prst="rect">
            <a:avLst/>
          </a:prstGeom>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 to="" calcmode="lin" valueType="num">
                                      <p:cBhvr>
                                        <p:cTn id="18" dur="1" fill="hold"/>
                                        <p:tgtEl>
                                          <p:spTgt spid="37"/>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to="" calcmode="lin" valueType="num">
                                      <p:cBhvr>
                                        <p:cTn id="21" dur="1" fill="hold"/>
                                        <p:tgtEl>
                                          <p:spTgt spid="39"/>
                                        </p:tgtEl>
                                        <p:attrNameLst>
                                          <p:attrName/>
                                        </p:attrNameLst>
                                      </p:cBhvr>
                                    </p:anim>
                                  </p:childTnLst>
                                </p:cTn>
                              </p:par>
                              <p:par>
                                <p:cTn id="22" presetID="24"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 to="" calcmode="lin" valueType="num">
                                      <p:cBhvr>
                                        <p:cTn id="24" dur="1" fill="hold"/>
                                        <p:tgtEl>
                                          <p:spTgt spid="26"/>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to="" calcmode="lin" valueType="num">
                                      <p:cBhvr>
                                        <p:cTn id="27" dur="1" fill="hold"/>
                                        <p:tgtEl>
                                          <p:spTgt spid="31"/>
                                        </p:tgtEl>
                                        <p:attrNameLst>
                                          <p:attrName/>
                                        </p:attrNameLst>
                                      </p:cBhvr>
                                    </p:anim>
                                  </p:childTnLst>
                                </p:cTn>
                              </p:par>
                              <p:par>
                                <p:cTn id="28" presetID="24"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 to="" calcmode="lin" valueType="num">
                                      <p:cBhvr>
                                        <p:cTn id="30" dur="1" fill="hold"/>
                                        <p:tgtEl>
                                          <p:spTgt spid="32"/>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to="" calcmode="lin" valueType="num">
                                      <p:cBhvr>
                                        <p:cTn id="35" dur="1" fill="hold"/>
                                        <p:tgtEl>
                                          <p:spTgt spid="11"/>
                                        </p:tgtEl>
                                        <p:attrNameLst>
                                          <p:attrName/>
                                        </p:attrNameLst>
                                      </p:cBhvr>
                                    </p:anim>
                                  </p:childTnLst>
                                </p:cTn>
                              </p:par>
                              <p:par>
                                <p:cTn id="36" presetID="24"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to="" calcmode="lin" valueType="num">
                                      <p:cBhvr>
                                        <p:cTn id="38" dur="1" fill="hold"/>
                                        <p:tgtEl>
                                          <p:spTgt spid="4"/>
                                        </p:tgtEl>
                                        <p:attrNameLst>
                                          <p:attrName/>
                                        </p:attrNameLst>
                                      </p:cBhvr>
                                    </p:anim>
                                  </p:childTnLst>
                                </p:cTn>
                              </p:par>
                              <p:par>
                                <p:cTn id="39" presetID="24"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to="" calcmode="lin" valueType="num">
                                      <p:cBhvr>
                                        <p:cTn id="41" dur="1" fill="hold"/>
                                        <p:tgtEl>
                                          <p:spTgt spid="41"/>
                                        </p:tgtEl>
                                        <p:attrNameLst>
                                          <p:attrName/>
                                        </p:attrNameLst>
                                      </p:cBhvr>
                                    </p:anim>
                                  </p:childTnLst>
                                </p:cTn>
                              </p:par>
                              <p:par>
                                <p:cTn id="42" presetID="24"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to="" calcmode="lin" valueType="num">
                                      <p:cBhvr>
                                        <p:cTn id="44" dur="1" fill="hold"/>
                                        <p:tgtEl>
                                          <p:spTgt spid="27"/>
                                        </p:tgtEl>
                                        <p:attrNameLst>
                                          <p:attrName/>
                                        </p:attrNameLst>
                                      </p:cBhvr>
                                    </p:anim>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to="" calcmode="lin" valueType="num">
                                      <p:cBhvr>
                                        <p:cTn id="49" dur="1" fill="hold"/>
                                        <p:tgtEl>
                                          <p:spTgt spid="13"/>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to="" calcmode="lin" valueType="num">
                                      <p:cBhvr>
                                        <p:cTn id="52" dur="1" fill="hold"/>
                                        <p:tgtEl>
                                          <p:spTgt spid="6"/>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 to="" calcmode="lin" valueType="num">
                                      <p:cBhvr>
                                        <p:cTn id="57" dur="1" fill="hold"/>
                                        <p:tgtEl>
                                          <p:spTgt spid="47"/>
                                        </p:tgtEl>
                                        <p:attrNameLst>
                                          <p:attrName/>
                                        </p:attrNameLst>
                                      </p:cBhvr>
                                    </p:anim>
                                  </p:childTnLst>
                                </p:cTn>
                              </p:par>
                              <p:par>
                                <p:cTn id="58" presetID="24" presetClass="entr" presetSubtype="0"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 to="" calcmode="lin" valueType="num">
                                      <p:cBhvr>
                                        <p:cTn id="60" dur="1" fill="hold"/>
                                        <p:tgtEl>
                                          <p:spTgt spid="45"/>
                                        </p:tgtEl>
                                        <p:attrNameLst>
                                          <p:attrName/>
                                        </p:attrNameLst>
                                      </p:cBhvr>
                                    </p:anim>
                                  </p:childTnLst>
                                </p:cTn>
                              </p:par>
                              <p:par>
                                <p:cTn id="61" presetID="24"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anim to="" calcmode="lin" valueType="num">
                                      <p:cBhvr>
                                        <p:cTn id="63" dur="1" fill="hold"/>
                                        <p:tgtEl>
                                          <p:spTgt spid="43"/>
                                        </p:tgtEl>
                                        <p:attrNameLst>
                                          <p:attrName/>
                                        </p:attrNameLst>
                                      </p:cBhvr>
                                    </p:anim>
                                  </p:childTnLst>
                                </p:cTn>
                              </p:par>
                              <p:par>
                                <p:cTn id="64" presetID="24"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to="" calcmode="lin" valueType="num">
                                      <p:cBhvr>
                                        <p:cTn id="66" dur="1" fill="hold"/>
                                        <p:tgtEl>
                                          <p:spTgt spid="28"/>
                                        </p:tgtEl>
                                        <p:attrNameLst>
                                          <p:attrName/>
                                        </p:attrNameLst>
                                      </p:cBhvr>
                                    </p:anim>
                                  </p:childTnLst>
                                </p:cTn>
                              </p:par>
                              <p:par>
                                <p:cTn id="67" presetID="24"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to="" calcmode="lin" valueType="num">
                                      <p:cBhvr>
                                        <p:cTn id="69" dur="1" fill="hold"/>
                                        <p:tgtEl>
                                          <p:spTgt spid="29"/>
                                        </p:tgtEl>
                                        <p:attrNameLst>
                                          <p:attrName/>
                                        </p:attrNameLst>
                                      </p:cBhvr>
                                    </p:anim>
                                  </p:childTnLst>
                                </p:cTn>
                              </p:par>
                              <p:par>
                                <p:cTn id="70" presetID="24"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to="" calcmode="lin" valueType="num">
                                      <p:cBhvr>
                                        <p:cTn id="72" dur="1" fill="hold"/>
                                        <p:tgtEl>
                                          <p:spTgt spid="30"/>
                                        </p:tgtEl>
                                        <p:attrNameLst>
                                          <p:attrName/>
                                        </p:attrNameLst>
                                      </p:cBhvr>
                                    </p:anim>
                                  </p:childTnLst>
                                </p:cTn>
                              </p:par>
                              <p:par>
                                <p:cTn id="73" presetID="24" presetClass="entr" presetSubtype="0"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to="" calcmode="lin" valueType="num">
                                      <p:cBhvr>
                                        <p:cTn id="75" dur="1" fill="hold"/>
                                        <p:tgtEl>
                                          <p:spTgt spid="35"/>
                                        </p:tgtEl>
                                        <p:attrNameLst>
                                          <p:attrName/>
                                        </p:attrNameLst>
                                      </p:cBhvr>
                                    </p:anim>
                                  </p:childTnLst>
                                </p:cTn>
                              </p:par>
                            </p:childTnLst>
                          </p:cTn>
                        </p:par>
                      </p:childTnLst>
                    </p:cTn>
                  </p:par>
                  <p:par>
                    <p:cTn id="76" fill="hold">
                      <p:stCondLst>
                        <p:cond delay="indefinite"/>
                      </p:stCondLst>
                      <p:childTnLst>
                        <p:par>
                          <p:cTn id="77" fill="hold">
                            <p:stCondLst>
                              <p:cond delay="0"/>
                            </p:stCondLst>
                            <p:childTnLst>
                              <p:par>
                                <p:cTn id="78" presetID="24" presetClass="entr" presetSubtype="0" fill="hold" nodeType="clickEffect">
                                  <p:stCondLst>
                                    <p:cond delay="0"/>
                                  </p:stCondLst>
                                  <p:childTnLst>
                                    <p:set>
                                      <p:cBhvr>
                                        <p:cTn id="79" dur="1" fill="hold">
                                          <p:stCondLst>
                                            <p:cond delay="0"/>
                                          </p:stCondLst>
                                        </p:cTn>
                                        <p:tgtEl>
                                          <p:spTgt spid="15"/>
                                        </p:tgtEl>
                                        <p:attrNameLst>
                                          <p:attrName>style.visibility</p:attrName>
                                        </p:attrNameLst>
                                      </p:cBhvr>
                                      <p:to>
                                        <p:strVal val="visible"/>
                                      </p:to>
                                    </p:set>
                                    <p:anim to="" calcmode="lin" valueType="num">
                                      <p:cBhvr>
                                        <p:cTn id="80" dur="1" fill="hold"/>
                                        <p:tgtEl>
                                          <p:spTgt spid="15"/>
                                        </p:tgtEl>
                                        <p:attrNameLst>
                                          <p:attrName/>
                                        </p:attrNameLst>
                                      </p:cBhvr>
                                    </p:anim>
                                  </p:childTnLst>
                                </p:cTn>
                              </p:par>
                              <p:par>
                                <p:cTn id="81" presetID="24" presetClass="entr" presetSubtype="0" fill="hold" grpId="0" nodeType="withEffect">
                                  <p:stCondLst>
                                    <p:cond delay="0"/>
                                  </p:stCondLst>
                                  <p:childTnLst>
                                    <p:set>
                                      <p:cBhvr>
                                        <p:cTn id="82" dur="1" fill="hold">
                                          <p:stCondLst>
                                            <p:cond delay="0"/>
                                          </p:stCondLst>
                                        </p:cTn>
                                        <p:tgtEl>
                                          <p:spTgt spid="7"/>
                                        </p:tgtEl>
                                        <p:attrNameLst>
                                          <p:attrName>style.visibility</p:attrName>
                                        </p:attrNameLst>
                                      </p:cBhvr>
                                      <p:to>
                                        <p:strVal val="visible"/>
                                      </p:to>
                                    </p:set>
                                    <p:anim to="" calcmode="lin" valueType="num">
                                      <p:cBhvr>
                                        <p:cTn id="83" dur="1" fill="hold"/>
                                        <p:tgtEl>
                                          <p:spTgt spid="7"/>
                                        </p:tgtEl>
                                        <p:attrNameLst>
                                          <p:attrName/>
                                        </p:attrNameLst>
                                      </p:cBhvr>
                                    </p:anim>
                                  </p:childTnLst>
                                </p:cTn>
                              </p:par>
                            </p:childTnLst>
                          </p:cTn>
                        </p:par>
                      </p:childTnLst>
                    </p:cTn>
                  </p:par>
                  <p:par>
                    <p:cTn id="84" fill="hold">
                      <p:stCondLst>
                        <p:cond delay="indefinite"/>
                      </p:stCondLst>
                      <p:childTnLst>
                        <p:par>
                          <p:cTn id="85" fill="hold">
                            <p:stCondLst>
                              <p:cond delay="0"/>
                            </p:stCondLst>
                            <p:childTnLst>
                              <p:par>
                                <p:cTn id="86" presetID="24" presetClass="entr" presetSubtype="0" fill="hold" nodeType="clickEffect">
                                  <p:stCondLst>
                                    <p:cond delay="0"/>
                                  </p:stCondLst>
                                  <p:childTnLst>
                                    <p:set>
                                      <p:cBhvr>
                                        <p:cTn id="87" dur="1" fill="hold">
                                          <p:stCondLst>
                                            <p:cond delay="0"/>
                                          </p:stCondLst>
                                        </p:cTn>
                                        <p:tgtEl>
                                          <p:spTgt spid="49"/>
                                        </p:tgtEl>
                                        <p:attrNameLst>
                                          <p:attrName>style.visibility</p:attrName>
                                        </p:attrNameLst>
                                      </p:cBhvr>
                                      <p:to>
                                        <p:strVal val="visible"/>
                                      </p:to>
                                    </p:set>
                                    <p:anim to="" calcmode="lin" valueType="num">
                                      <p:cBhvr>
                                        <p:cTn id="88" dur="1" fill="hold"/>
                                        <p:tgtEl>
                                          <p:spTgt spid="49"/>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20482"/>
                                        </p:tgtEl>
                                        <p:attrNameLst>
                                          <p:attrName>style.visibility</p:attrName>
                                        </p:attrNameLst>
                                      </p:cBhvr>
                                      <p:to>
                                        <p:strVal val="visible"/>
                                      </p:to>
                                    </p:set>
                                    <p:anim to="" calcmode="lin" valueType="num">
                                      <p:cBhvr>
                                        <p:cTn id="91" dur="1" fill="hold"/>
                                        <p:tgtEl>
                                          <p:spTgt spid="20482"/>
                                        </p:tgtEl>
                                        <p:attrNameLst>
                                          <p:attrName/>
                                        </p:attrNameLst>
                                      </p:cBhvr>
                                    </p:anim>
                                  </p:childTnLst>
                                </p:cTn>
                              </p:par>
                              <p:par>
                                <p:cTn id="92" presetID="24" presetClass="entr" presetSubtype="0" fill="hold" nodeType="withEffect">
                                  <p:stCondLst>
                                    <p:cond delay="0"/>
                                  </p:stCondLst>
                                  <p:childTnLst>
                                    <p:set>
                                      <p:cBhvr>
                                        <p:cTn id="93" dur="1" fill="hold">
                                          <p:stCondLst>
                                            <p:cond delay="0"/>
                                          </p:stCondLst>
                                        </p:cTn>
                                        <p:tgtEl>
                                          <p:spTgt spid="36"/>
                                        </p:tgtEl>
                                        <p:attrNameLst>
                                          <p:attrName>style.visibility</p:attrName>
                                        </p:attrNameLst>
                                      </p:cBhvr>
                                      <p:to>
                                        <p:strVal val="visible"/>
                                      </p:to>
                                    </p:set>
                                    <p:anim to="" calcmode="lin" valueType="num">
                                      <p:cBhvr>
                                        <p:cTn id="94" dur="1" fill="hold"/>
                                        <p:tgtEl>
                                          <p:spTgt spid="3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26" grpId="0" animBg="1"/>
      <p:bldP spid="27" grpId="0" animBg="1"/>
      <p:bldP spid="28" grpId="0" animBg="1"/>
      <p:bldP spid="29" grpId="0" animBg="1"/>
      <p:bldP spid="30" grpId="0" animBg="1"/>
      <p:bldP spid="31" grpId="0" animBg="1"/>
      <p:bldP spid="204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DDEBCF">
                <a:alpha val="1000"/>
              </a:srgbClr>
            </a:gs>
            <a:gs pos="50000">
              <a:srgbClr val="9CB86E"/>
            </a:gs>
            <a:gs pos="100000">
              <a:srgbClr val="156B13"/>
            </a:gs>
          </a:gsLst>
          <a:lin ang="4800000" scaled="0"/>
        </a:gradFill>
        <a:effectLst/>
      </p:bgPr>
    </p:bg>
    <p:spTree>
      <p:nvGrpSpPr>
        <p:cNvPr id="1" name=""/>
        <p:cNvGrpSpPr/>
        <p:nvPr/>
      </p:nvGrpSpPr>
      <p:grpSpPr>
        <a:xfrm>
          <a:off x="0" y="0"/>
          <a:ext cx="0" cy="0"/>
          <a:chOff x="0" y="0"/>
          <a:chExt cx="0" cy="0"/>
        </a:xfrm>
      </p:grpSpPr>
      <p:sp>
        <p:nvSpPr>
          <p:cNvPr id="2" name="Rectangle 1"/>
          <p:cNvSpPr/>
          <p:nvPr/>
        </p:nvSpPr>
        <p:spPr>
          <a:xfrm>
            <a:off x="228600" y="0"/>
            <a:ext cx="8686800" cy="707886"/>
          </a:xfrm>
          <a:prstGeom prst="rect">
            <a:avLst/>
          </a:prstGeom>
        </p:spPr>
        <p:txBody>
          <a:bodyPr wrap="square">
            <a:spAutoFit/>
          </a:bodyPr>
          <a:lstStyle/>
          <a:p>
            <a:pPr algn="ct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Những</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nhà</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học</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Macxít</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quan</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niệm</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sự</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bất</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bình</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đẳng</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bắt</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nguồn</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từ</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sự</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phân</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chia</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giai</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cấp</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trong</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0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838200" y="914400"/>
            <a:ext cx="2438400" cy="923330"/>
          </a:xfrm>
          <a:prstGeom prst="rect">
            <a:avLst/>
          </a:prstGeom>
          <a:ln>
            <a:solidFill>
              <a:schemeClr val="tx1"/>
            </a:solidFill>
          </a:ln>
        </p:spPr>
        <p:txBody>
          <a:bodyPr wrap="square">
            <a:spAutoFit/>
          </a:bodyPr>
          <a:lstStyle/>
          <a:p>
            <a:r>
              <a:rPr lang="en-US" b="1" dirty="0" err="1"/>
              <a:t>Khi</a:t>
            </a:r>
            <a:r>
              <a:rPr lang="en-US" b="1" dirty="0"/>
              <a:t> </a:t>
            </a:r>
            <a:r>
              <a:rPr lang="en-US" b="1" dirty="0" err="1"/>
              <a:t>xã</a:t>
            </a:r>
            <a:r>
              <a:rPr lang="en-US" b="1" dirty="0"/>
              <a:t> </a:t>
            </a:r>
            <a:r>
              <a:rPr lang="en-US" b="1" dirty="0" err="1"/>
              <a:t>hội</a:t>
            </a:r>
            <a:r>
              <a:rPr lang="en-US" b="1" dirty="0"/>
              <a:t> </a:t>
            </a:r>
            <a:r>
              <a:rPr lang="en-US" b="1" dirty="0" err="1"/>
              <a:t>còn</a:t>
            </a:r>
            <a:r>
              <a:rPr lang="en-US" b="1" dirty="0"/>
              <a:t> </a:t>
            </a:r>
            <a:r>
              <a:rPr lang="en-US" b="1" dirty="0" err="1" smtClean="0"/>
              <a:t>có</a:t>
            </a:r>
            <a:endParaRPr lang="en-US" b="1" dirty="0" smtClean="0"/>
          </a:p>
          <a:p>
            <a:r>
              <a:rPr lang="en-US" b="1" dirty="0" err="1" smtClean="0"/>
              <a:t>giai</a:t>
            </a:r>
            <a:r>
              <a:rPr lang="en-US" b="1" dirty="0" smtClean="0"/>
              <a:t> </a:t>
            </a:r>
            <a:r>
              <a:rPr lang="en-US" b="1" dirty="0" err="1"/>
              <a:t>cấp</a:t>
            </a:r>
            <a:r>
              <a:rPr lang="en-US" b="1" dirty="0"/>
              <a:t> </a:t>
            </a:r>
            <a:r>
              <a:rPr lang="en-US" b="1" dirty="0" err="1"/>
              <a:t>khác</a:t>
            </a:r>
            <a:r>
              <a:rPr lang="en-US" b="1" dirty="0"/>
              <a:t> </a:t>
            </a:r>
            <a:r>
              <a:rPr lang="en-US" b="1" dirty="0" err="1"/>
              <a:t>nhau</a:t>
            </a:r>
            <a:r>
              <a:rPr lang="en-US" b="1" dirty="0" smtClean="0"/>
              <a:t>,</a:t>
            </a:r>
          </a:p>
          <a:p>
            <a:r>
              <a:rPr lang="en-US" b="1" dirty="0" err="1" smtClean="0"/>
              <a:t>có</a:t>
            </a:r>
            <a:r>
              <a:rPr lang="en-US" b="1" dirty="0" smtClean="0"/>
              <a:t> </a:t>
            </a:r>
            <a:r>
              <a:rPr lang="en-US" b="1" dirty="0" err="1"/>
              <a:t>đấu</a:t>
            </a:r>
            <a:r>
              <a:rPr lang="en-US" b="1" dirty="0"/>
              <a:t> </a:t>
            </a:r>
            <a:r>
              <a:rPr lang="en-US" b="1" dirty="0" err="1"/>
              <a:t>tranh</a:t>
            </a:r>
            <a:r>
              <a:rPr lang="en-US" b="1" dirty="0"/>
              <a:t> </a:t>
            </a:r>
            <a:r>
              <a:rPr lang="en-US" b="1" dirty="0" err="1"/>
              <a:t>giai</a:t>
            </a:r>
            <a:r>
              <a:rPr lang="en-US" b="1" dirty="0"/>
              <a:t> </a:t>
            </a:r>
            <a:r>
              <a:rPr lang="en-US" b="1" dirty="0" err="1"/>
              <a:t>cấp</a:t>
            </a:r>
            <a:r>
              <a:rPr lang="en-US" b="1" dirty="0"/>
              <a:t> </a:t>
            </a:r>
            <a:endParaRPr lang="en-US" dirty="0"/>
          </a:p>
        </p:txBody>
      </p:sp>
      <p:sp>
        <p:nvSpPr>
          <p:cNvPr id="8" name="Rectangle 7"/>
          <p:cNvSpPr/>
          <p:nvPr/>
        </p:nvSpPr>
        <p:spPr>
          <a:xfrm>
            <a:off x="5486400" y="1066800"/>
            <a:ext cx="2579552" cy="400110"/>
          </a:xfrm>
          <a:prstGeom prst="rect">
            <a:avLst/>
          </a:prstGeom>
          <a:ln>
            <a:solidFill>
              <a:schemeClr val="tx1"/>
            </a:solidFill>
          </a:ln>
        </p:spPr>
        <p:txBody>
          <a:bodyPr wrap="none">
            <a:spAutoFit/>
          </a:bodyPr>
          <a:lstStyle/>
          <a:p>
            <a:r>
              <a:rPr lang="en-US" sz="2000" b="1" dirty="0" err="1" smtClean="0"/>
              <a:t>bất</a:t>
            </a:r>
            <a:r>
              <a:rPr lang="en-US" sz="2000" b="1" dirty="0" smtClean="0"/>
              <a:t> </a:t>
            </a:r>
            <a:r>
              <a:rPr lang="en-US" sz="2000" b="1" dirty="0" err="1"/>
              <a:t>bình</a:t>
            </a:r>
            <a:r>
              <a:rPr lang="en-US" sz="2000" b="1" dirty="0"/>
              <a:t> </a:t>
            </a:r>
            <a:r>
              <a:rPr lang="en-US" sz="2000" b="1" dirty="0" err="1"/>
              <a:t>đẳng</a:t>
            </a:r>
            <a:r>
              <a:rPr lang="en-US" sz="2000" b="1" dirty="0"/>
              <a:t> </a:t>
            </a:r>
            <a:r>
              <a:rPr lang="en-US" sz="2000" b="1" dirty="0" err="1"/>
              <a:t>xã</a:t>
            </a:r>
            <a:r>
              <a:rPr lang="en-US" sz="2000" b="1" dirty="0"/>
              <a:t> </a:t>
            </a:r>
            <a:r>
              <a:rPr lang="en-US" sz="2000" b="1" dirty="0" err="1"/>
              <a:t>hội</a:t>
            </a:r>
            <a:endParaRPr lang="en-US" sz="2000" dirty="0"/>
          </a:p>
        </p:txBody>
      </p:sp>
      <p:sp>
        <p:nvSpPr>
          <p:cNvPr id="10" name="Left Arrow 9">
            <a:hlinkClick r:id="" action="ppaction://noaction"/>
          </p:cNvPr>
          <p:cNvSpPr/>
          <p:nvPr/>
        </p:nvSpPr>
        <p:spPr>
          <a:xfrm rot="10800000">
            <a:off x="3810000" y="1066800"/>
            <a:ext cx="1143000" cy="609600"/>
          </a:xfrm>
          <a:prstGeom prst="leftArrow">
            <a:avLst/>
          </a:prstGeom>
          <a:solidFill>
            <a:schemeClr val="tx2">
              <a:lumMod val="60000"/>
              <a:lumOff val="40000"/>
            </a:schemeClr>
          </a:solidFill>
          <a:scene3d>
            <a:camera prst="orthographicFront"/>
            <a:lightRig rig="brightRoom"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2438400" y="1981200"/>
            <a:ext cx="4572000" cy="923330"/>
          </a:xfrm>
          <a:prstGeom prst="rect">
            <a:avLst/>
          </a:prstGeom>
          <a:ln>
            <a:solidFill>
              <a:schemeClr val="tx1"/>
            </a:solidFill>
          </a:ln>
        </p:spPr>
        <p:txBody>
          <a:bodyPr wrap="square">
            <a:spAutoFit/>
          </a:bodyPr>
          <a:lstStyle/>
          <a:p>
            <a:pPr algn="ctr"/>
            <a:r>
              <a:rPr lang="en-US" b="1" dirty="0" err="1" smtClean="0"/>
              <a:t>Muốn</a:t>
            </a:r>
            <a:r>
              <a:rPr lang="en-US" b="1" dirty="0" smtClean="0"/>
              <a:t> </a:t>
            </a:r>
            <a:r>
              <a:rPr lang="en-US" b="1" dirty="0" err="1"/>
              <a:t>có</a:t>
            </a:r>
            <a:r>
              <a:rPr lang="en-US" b="1" dirty="0"/>
              <a:t> </a:t>
            </a:r>
            <a:r>
              <a:rPr lang="en-US" b="1" dirty="0" err="1" smtClean="0"/>
              <a:t>bình</a:t>
            </a:r>
            <a:r>
              <a:rPr lang="en-US" b="1" dirty="0" smtClean="0"/>
              <a:t> </a:t>
            </a:r>
            <a:r>
              <a:rPr lang="en-US" b="1" dirty="0" err="1"/>
              <a:t>đẳng</a:t>
            </a:r>
            <a:r>
              <a:rPr lang="en-US" b="1" dirty="0"/>
              <a:t> </a:t>
            </a:r>
            <a:r>
              <a:rPr lang="en-US" b="1" dirty="0" err="1"/>
              <a:t>xã</a:t>
            </a:r>
            <a:r>
              <a:rPr lang="en-US" b="1" dirty="0"/>
              <a:t> </a:t>
            </a:r>
            <a:r>
              <a:rPr lang="en-US" b="1" dirty="0" err="1"/>
              <a:t>hội</a:t>
            </a:r>
            <a:r>
              <a:rPr lang="en-US" b="1" dirty="0"/>
              <a:t> </a:t>
            </a:r>
            <a:r>
              <a:rPr lang="en-US" b="1" dirty="0" err="1"/>
              <a:t>đích</a:t>
            </a:r>
            <a:r>
              <a:rPr lang="en-US" b="1" dirty="0"/>
              <a:t> </a:t>
            </a:r>
            <a:r>
              <a:rPr lang="en-US" b="1" dirty="0" err="1"/>
              <a:t>thực</a:t>
            </a:r>
            <a:r>
              <a:rPr lang="en-US" b="1" dirty="0"/>
              <a:t>, </a:t>
            </a:r>
            <a:r>
              <a:rPr lang="en-US" b="1" dirty="0" err="1"/>
              <a:t>phải</a:t>
            </a:r>
            <a:r>
              <a:rPr lang="en-US" b="1" dirty="0"/>
              <a:t> </a:t>
            </a:r>
            <a:r>
              <a:rPr lang="en-US" b="1" dirty="0" err="1"/>
              <a:t>đấu</a:t>
            </a:r>
            <a:r>
              <a:rPr lang="en-US" b="1" dirty="0"/>
              <a:t> </a:t>
            </a:r>
            <a:r>
              <a:rPr lang="en-US" b="1" dirty="0" err="1"/>
              <a:t>tranh</a:t>
            </a:r>
            <a:r>
              <a:rPr lang="en-US" b="1" dirty="0"/>
              <a:t> </a:t>
            </a:r>
            <a:r>
              <a:rPr lang="en-US" b="1" dirty="0" err="1"/>
              <a:t>xóa</a:t>
            </a:r>
            <a:r>
              <a:rPr lang="en-US" b="1" dirty="0"/>
              <a:t> </a:t>
            </a:r>
            <a:r>
              <a:rPr lang="en-US" b="1" dirty="0" err="1"/>
              <a:t>bỏ</a:t>
            </a:r>
            <a:r>
              <a:rPr lang="en-US" b="1" dirty="0"/>
              <a:t> </a:t>
            </a:r>
            <a:r>
              <a:rPr lang="en-US" b="1" dirty="0" err="1" smtClean="0"/>
              <a:t>sự</a:t>
            </a:r>
            <a:r>
              <a:rPr lang="en-US" b="1" dirty="0" smtClean="0"/>
              <a:t> </a:t>
            </a:r>
            <a:r>
              <a:rPr lang="en-US" b="1" dirty="0" err="1"/>
              <a:t>phân</a:t>
            </a:r>
            <a:r>
              <a:rPr lang="en-US" b="1" dirty="0"/>
              <a:t> </a:t>
            </a:r>
            <a:r>
              <a:rPr lang="en-US" b="1" dirty="0" err="1"/>
              <a:t>chia</a:t>
            </a:r>
            <a:r>
              <a:rPr lang="en-US" b="1" dirty="0"/>
              <a:t> </a:t>
            </a:r>
            <a:r>
              <a:rPr lang="en-US" b="1" dirty="0" err="1"/>
              <a:t>giai</a:t>
            </a:r>
            <a:r>
              <a:rPr lang="en-US" b="1" dirty="0"/>
              <a:t> </a:t>
            </a:r>
            <a:r>
              <a:rPr lang="en-US" b="1" dirty="0" err="1"/>
              <a:t>cấp</a:t>
            </a:r>
            <a:r>
              <a:rPr lang="en-US" b="1" dirty="0"/>
              <a:t> </a:t>
            </a:r>
            <a:r>
              <a:rPr lang="en-US" b="1" dirty="0" err="1"/>
              <a:t>trong</a:t>
            </a:r>
            <a:r>
              <a:rPr lang="en-US" b="1" dirty="0"/>
              <a:t> </a:t>
            </a:r>
            <a:r>
              <a:rPr lang="en-US" b="1" dirty="0" err="1"/>
              <a:t>đời</a:t>
            </a:r>
            <a:r>
              <a:rPr lang="en-US" b="1" dirty="0"/>
              <a:t> </a:t>
            </a:r>
            <a:r>
              <a:rPr lang="en-US" b="1" dirty="0" err="1"/>
              <a:t>sống</a:t>
            </a:r>
            <a:r>
              <a:rPr lang="en-US" b="1" dirty="0"/>
              <a:t> </a:t>
            </a:r>
            <a:r>
              <a:rPr lang="en-US" b="1" dirty="0" err="1"/>
              <a:t>xã</a:t>
            </a:r>
            <a:r>
              <a:rPr lang="en-US" b="1" dirty="0"/>
              <a:t> </a:t>
            </a:r>
            <a:r>
              <a:rPr lang="en-US" b="1" dirty="0" err="1"/>
              <a:t>hội</a:t>
            </a:r>
            <a:endParaRPr lang="en-US" dirty="0"/>
          </a:p>
        </p:txBody>
      </p:sp>
      <p:sp>
        <p:nvSpPr>
          <p:cNvPr id="22529" name="Rectangle 1"/>
          <p:cNvSpPr>
            <a:spLocks noChangeArrowheads="1"/>
          </p:cNvSpPr>
          <p:nvPr/>
        </p:nvSpPr>
        <p:spPr bwMode="auto">
          <a:xfrm>
            <a:off x="2971800" y="3733800"/>
            <a:ext cx="3549370" cy="923330"/>
          </a:xfrm>
          <a:prstGeom prst="rect">
            <a:avLst/>
          </a:prstGeom>
          <a:noFill/>
          <a:ln w="9525">
            <a:solidFill>
              <a:schemeClr val="tx1"/>
            </a:solid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b="1" dirty="0" err="1">
                <a:latin typeface="Times New Roman" pitchFamily="18" charset="0"/>
                <a:ea typeface="Calibri" pitchFamily="34" charset="0"/>
                <a:cs typeface="Times New Roman" pitchFamily="18" charset="0"/>
              </a:rPr>
              <a:t>V</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iệc</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a:t>
            </a:r>
            <a:r>
              <a:rPr kumimoji="0" lang="en-US" b="1" i="0" u="none" strike="noStrike" cap="none" normalizeH="0" baseline="0" dirty="0" err="1" smtClean="0">
                <a:ln>
                  <a:noFill/>
                </a:ln>
                <a:solidFill>
                  <a:schemeClr val="tx1"/>
                </a:solidFill>
                <a:effectLst/>
                <a:latin typeface="Calibri"/>
                <a:ea typeface="Calibri" pitchFamily="34" charset="0"/>
                <a:cs typeface="Times New Roman" pitchFamily="18" charset="0"/>
              </a:rPr>
              <a:t>ó</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bỏ</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bất</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a:t>
            </a:r>
            <a:r>
              <a:rPr kumimoji="0" lang="en-US" b="1" i="0" u="none" strike="noStrike" cap="none" normalizeH="0" baseline="0" dirty="0" err="1" smtClean="0">
                <a:ln>
                  <a:noFill/>
                </a:ln>
                <a:solidFill>
                  <a:schemeClr val="tx1"/>
                </a:solidFill>
                <a:effectLst/>
                <a:latin typeface="Calibri"/>
                <a:ea typeface="Calibri" pitchFamily="34" charset="0"/>
                <a:cs typeface="Times New Roman" pitchFamily="18" charset="0"/>
              </a:rPr>
              <a:t>ì</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đẳng</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xã</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hội</a:t>
            </a:r>
            <a:endPar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t>
            </a:r>
            <a:r>
              <a:rPr kumimoji="0" lang="en-US" b="1" i="0" u="none" strike="noStrike" cap="none" normalizeH="0" baseline="0" dirty="0" err="1" smtClean="0">
                <a:ln>
                  <a:noFill/>
                </a:ln>
                <a:solidFill>
                  <a:schemeClr val="tx1"/>
                </a:solidFill>
                <a:effectLst/>
                <a:latin typeface="Calibri"/>
                <a:ea typeface="Calibri" pitchFamily="34" charset="0"/>
                <a:cs typeface="Times New Roman" pitchFamily="18" charset="0"/>
              </a:rPr>
              <a:t>à</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việc</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cực</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kỳ</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phức</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tạp</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cả</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về</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mặt</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t>
            </a:r>
            <a:r>
              <a:rPr kumimoji="0" lang="en-US" b="1" i="0" u="none" strike="noStrike" cap="none" normalizeH="0" baseline="0" dirty="0" err="1" smtClean="0">
                <a:ln>
                  <a:noFill/>
                </a:ln>
                <a:solidFill>
                  <a:schemeClr val="tx1"/>
                </a:solidFill>
                <a:effectLst/>
                <a:latin typeface="Calibri"/>
                <a:ea typeface="Calibri" pitchFamily="34" charset="0"/>
                <a:cs typeface="Times New Roman" pitchFamily="18" charset="0"/>
              </a:rPr>
              <a:t>í</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luận</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cũng</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như</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về</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thực</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tiễn</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Left Arrow 12">
            <a:hlinkClick r:id="" action="ppaction://noaction"/>
          </p:cNvPr>
          <p:cNvSpPr/>
          <p:nvPr/>
        </p:nvSpPr>
        <p:spPr>
          <a:xfrm rot="16200000">
            <a:off x="4305300" y="3009900"/>
            <a:ext cx="685800" cy="609600"/>
          </a:xfrm>
          <a:prstGeom prst="leftArrow">
            <a:avLst/>
          </a:prstGeom>
          <a:solidFill>
            <a:schemeClr val="tx2">
              <a:lumMod val="60000"/>
              <a:lumOff val="40000"/>
            </a:schemeClr>
          </a:solidFill>
          <a:scene3d>
            <a:camera prst="orthographicFront"/>
            <a:lightRig rig="brightRoom"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2514600" y="5410200"/>
            <a:ext cx="4572000" cy="1200329"/>
          </a:xfrm>
          <a:prstGeom prst="rect">
            <a:avLst/>
          </a:prstGeom>
          <a:ln>
            <a:solidFill>
              <a:schemeClr val="tx1"/>
            </a:solidFill>
          </a:ln>
        </p:spPr>
        <p:txBody>
          <a:bodyPr>
            <a:spAutoFit/>
          </a:bodyPr>
          <a:lstStyle/>
          <a:p>
            <a:pPr algn="ctr"/>
            <a:r>
              <a:rPr lang="en-US" b="1" dirty="0" err="1"/>
              <a:t>Đ</a:t>
            </a:r>
            <a:r>
              <a:rPr lang="en-US" b="1" dirty="0" err="1" smtClean="0"/>
              <a:t>ấu</a:t>
            </a:r>
            <a:r>
              <a:rPr lang="en-US" b="1" dirty="0" smtClean="0"/>
              <a:t> </a:t>
            </a:r>
            <a:r>
              <a:rPr lang="en-US" b="1" dirty="0" err="1"/>
              <a:t>tranh</a:t>
            </a:r>
            <a:r>
              <a:rPr lang="en-US" b="1" dirty="0"/>
              <a:t> </a:t>
            </a:r>
            <a:r>
              <a:rPr lang="en-US" b="1" dirty="0" err="1"/>
              <a:t>xóa</a:t>
            </a:r>
            <a:r>
              <a:rPr lang="en-US" b="1" dirty="0"/>
              <a:t> </a:t>
            </a:r>
            <a:r>
              <a:rPr lang="en-US" b="1" dirty="0" err="1"/>
              <a:t>bỏ</a:t>
            </a:r>
            <a:r>
              <a:rPr lang="en-US" b="1" dirty="0"/>
              <a:t> </a:t>
            </a:r>
            <a:r>
              <a:rPr lang="en-US" b="1" dirty="0" err="1"/>
              <a:t>bất</a:t>
            </a:r>
            <a:r>
              <a:rPr lang="en-US" b="1" dirty="0"/>
              <a:t> </a:t>
            </a:r>
            <a:r>
              <a:rPr lang="en-US" b="1" dirty="0" err="1"/>
              <a:t>bình</a:t>
            </a:r>
            <a:r>
              <a:rPr lang="en-US" b="1" dirty="0"/>
              <a:t> </a:t>
            </a:r>
            <a:r>
              <a:rPr lang="en-US" b="1" dirty="0" err="1"/>
              <a:t>đẳng</a:t>
            </a:r>
            <a:r>
              <a:rPr lang="en-US" b="1" dirty="0"/>
              <a:t> </a:t>
            </a:r>
            <a:r>
              <a:rPr lang="en-US" b="1" dirty="0" err="1"/>
              <a:t>xã</a:t>
            </a:r>
            <a:r>
              <a:rPr lang="en-US" b="1" dirty="0"/>
              <a:t> </a:t>
            </a:r>
            <a:r>
              <a:rPr lang="en-US" b="1" dirty="0" err="1"/>
              <a:t>hội</a:t>
            </a:r>
            <a:r>
              <a:rPr lang="en-US" b="1" dirty="0"/>
              <a:t> </a:t>
            </a:r>
            <a:r>
              <a:rPr lang="en-US" b="1" dirty="0" err="1"/>
              <a:t>vẫn</a:t>
            </a:r>
            <a:r>
              <a:rPr lang="en-US" b="1" dirty="0"/>
              <a:t> </a:t>
            </a:r>
            <a:r>
              <a:rPr lang="en-US" b="1" dirty="0" err="1"/>
              <a:t>là</a:t>
            </a:r>
            <a:r>
              <a:rPr lang="en-US" b="1" dirty="0"/>
              <a:t> </a:t>
            </a:r>
            <a:r>
              <a:rPr lang="en-US" b="1" dirty="0" err="1"/>
              <a:t>một</a:t>
            </a:r>
            <a:r>
              <a:rPr lang="en-US" b="1" dirty="0"/>
              <a:t> </a:t>
            </a:r>
            <a:r>
              <a:rPr lang="en-US" b="1" dirty="0" err="1"/>
              <a:t>trong</a:t>
            </a:r>
            <a:r>
              <a:rPr lang="en-US" b="1" dirty="0"/>
              <a:t> </a:t>
            </a:r>
            <a:r>
              <a:rPr lang="en-US" b="1" dirty="0" err="1"/>
              <a:t>những</a:t>
            </a:r>
            <a:r>
              <a:rPr lang="en-US" b="1" dirty="0"/>
              <a:t>  </a:t>
            </a:r>
            <a:r>
              <a:rPr lang="en-US" b="1" dirty="0" err="1"/>
              <a:t>vấn</a:t>
            </a:r>
            <a:r>
              <a:rPr lang="en-US" b="1" dirty="0"/>
              <a:t> </a:t>
            </a:r>
            <a:r>
              <a:rPr lang="en-US" b="1" dirty="0" err="1"/>
              <a:t>đề</a:t>
            </a:r>
            <a:r>
              <a:rPr lang="en-US" b="1" dirty="0"/>
              <a:t> </a:t>
            </a:r>
            <a:r>
              <a:rPr lang="en-US" b="1" dirty="0" err="1"/>
              <a:t>chủ</a:t>
            </a:r>
            <a:r>
              <a:rPr lang="en-US" b="1" dirty="0"/>
              <a:t>  </a:t>
            </a:r>
            <a:r>
              <a:rPr lang="en-US" b="1" dirty="0" err="1"/>
              <a:t>yếu</a:t>
            </a:r>
            <a:r>
              <a:rPr lang="en-US" b="1" dirty="0"/>
              <a:t>, </a:t>
            </a:r>
            <a:r>
              <a:rPr lang="en-US" b="1" dirty="0" err="1"/>
              <a:t>và</a:t>
            </a:r>
            <a:r>
              <a:rPr lang="en-US" b="1" dirty="0"/>
              <a:t> </a:t>
            </a:r>
            <a:r>
              <a:rPr lang="en-US" b="1" dirty="0" err="1"/>
              <a:t>rất</a:t>
            </a:r>
            <a:r>
              <a:rPr lang="en-US" b="1" dirty="0"/>
              <a:t> </a:t>
            </a:r>
            <a:r>
              <a:rPr lang="en-US" b="1" dirty="0" err="1"/>
              <a:t>cơ</a:t>
            </a:r>
            <a:r>
              <a:rPr lang="en-US" b="1" dirty="0"/>
              <a:t> </a:t>
            </a:r>
            <a:r>
              <a:rPr lang="en-US" b="1" dirty="0" err="1"/>
              <a:t>bản</a:t>
            </a:r>
            <a:r>
              <a:rPr lang="en-US" b="1" dirty="0"/>
              <a:t> </a:t>
            </a:r>
            <a:r>
              <a:rPr lang="en-US" b="1" dirty="0" err="1"/>
              <a:t>của</a:t>
            </a:r>
            <a:r>
              <a:rPr lang="en-US" b="1" dirty="0"/>
              <a:t> </a:t>
            </a:r>
            <a:r>
              <a:rPr lang="en-US" b="1" dirty="0" err="1"/>
              <a:t>các</a:t>
            </a:r>
            <a:r>
              <a:rPr lang="en-US" b="1" dirty="0"/>
              <a:t> </a:t>
            </a:r>
            <a:r>
              <a:rPr lang="en-US" b="1" dirty="0" err="1"/>
              <a:t>phong</a:t>
            </a:r>
            <a:r>
              <a:rPr lang="en-US" b="1" dirty="0"/>
              <a:t> </a:t>
            </a:r>
            <a:r>
              <a:rPr lang="en-US" b="1" dirty="0" err="1"/>
              <a:t>trào</a:t>
            </a:r>
            <a:r>
              <a:rPr lang="en-US" b="1" dirty="0"/>
              <a:t> </a:t>
            </a:r>
            <a:r>
              <a:rPr lang="en-US" b="1" dirty="0" err="1"/>
              <a:t>tiến</a:t>
            </a:r>
            <a:r>
              <a:rPr lang="en-US" b="1" dirty="0"/>
              <a:t> </a:t>
            </a:r>
            <a:r>
              <a:rPr lang="en-US" b="1" dirty="0" err="1"/>
              <a:t>bộ</a:t>
            </a:r>
            <a:r>
              <a:rPr lang="en-US" b="1" dirty="0"/>
              <a:t> </a:t>
            </a:r>
            <a:r>
              <a:rPr lang="en-US" b="1" dirty="0" err="1"/>
              <a:t>xã</a:t>
            </a:r>
            <a:r>
              <a:rPr lang="en-US" b="1" dirty="0"/>
              <a:t>  </a:t>
            </a:r>
            <a:r>
              <a:rPr lang="en-US" b="1" dirty="0" err="1"/>
              <a:t>hội</a:t>
            </a:r>
            <a:r>
              <a:rPr lang="en-US" b="1" dirty="0"/>
              <a:t> </a:t>
            </a:r>
            <a:r>
              <a:rPr lang="en-US" b="1" dirty="0" err="1"/>
              <a:t>trên</a:t>
            </a:r>
            <a:r>
              <a:rPr lang="en-US" b="1" dirty="0"/>
              <a:t> </a:t>
            </a:r>
            <a:r>
              <a:rPr lang="en-US" b="1" dirty="0" err="1"/>
              <a:t>thế</a:t>
            </a:r>
            <a:r>
              <a:rPr lang="en-US" b="1" dirty="0"/>
              <a:t> </a:t>
            </a:r>
            <a:r>
              <a:rPr lang="en-US" b="1" dirty="0" err="1"/>
              <a:t>giới</a:t>
            </a:r>
            <a:r>
              <a:rPr lang="en-US" b="1" dirty="0"/>
              <a:t>.</a:t>
            </a:r>
            <a:endParaRPr lang="en-US" dirty="0"/>
          </a:p>
        </p:txBody>
      </p:sp>
      <p:sp>
        <p:nvSpPr>
          <p:cNvPr id="15" name="Left Arrow 14">
            <a:hlinkClick r:id="" action="ppaction://noaction"/>
          </p:cNvPr>
          <p:cNvSpPr/>
          <p:nvPr/>
        </p:nvSpPr>
        <p:spPr>
          <a:xfrm rot="16200000">
            <a:off x="4343400" y="4800600"/>
            <a:ext cx="609600" cy="457200"/>
          </a:xfrm>
          <a:prstGeom prst="leftArrow">
            <a:avLst/>
          </a:prstGeom>
          <a:solidFill>
            <a:schemeClr val="tx2">
              <a:lumMod val="60000"/>
              <a:lumOff val="40000"/>
            </a:schemeClr>
          </a:solidFill>
          <a:scene3d>
            <a:camera prst="orthographicFront"/>
            <a:lightRig rig="brightRoom"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6" name="Picture 15" descr="images (10).jpg"/>
          <p:cNvPicPr>
            <a:picLocks noChangeAspect="1"/>
          </p:cNvPicPr>
          <p:nvPr/>
        </p:nvPicPr>
        <p:blipFill>
          <a:blip r:embed="rId2" cstate="print"/>
          <a:stretch>
            <a:fillRect/>
          </a:stretch>
        </p:blipFill>
        <p:spPr>
          <a:xfrm>
            <a:off x="381000" y="3124200"/>
            <a:ext cx="2466975" cy="184785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strVal val="#ppt_w*0.05"/>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anim calcmode="lin" valueType="num">
                                      <p:cBhvr>
                                        <p:cTn id="14" dur="500" fill="hold"/>
                                        <p:tgtEl>
                                          <p:spTgt spid="10"/>
                                        </p:tgtEl>
                                        <p:attrNameLst>
                                          <p:attrName>ppt_x</p:attrName>
                                        </p:attrNameLst>
                                      </p:cBhvr>
                                      <p:tavLst>
                                        <p:tav tm="0">
                                          <p:val>
                                            <p:strVal val="#ppt_x-.2"/>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animEffect transition="in" filter="fade">
                                      <p:cBhvr>
                                        <p:cTn id="16" dur="500"/>
                                        <p:tgtEl>
                                          <p:spTgt spid="10"/>
                                        </p:tgtEl>
                                      </p:cBhvr>
                                    </p:animEffect>
                                  </p:childTnLst>
                                </p:cTn>
                              </p:par>
                              <p:par>
                                <p:cTn id="17" presetID="54" presetClass="entr" presetSubtype="0" ac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ppt_w*0.05"/>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anim calcmode="lin" valueType="num">
                                      <p:cBhvr>
                                        <p:cTn id="21" dur="500" fill="hold"/>
                                        <p:tgtEl>
                                          <p:spTgt spid="8"/>
                                        </p:tgtEl>
                                        <p:attrNameLst>
                                          <p:attrName>ppt_x</p:attrName>
                                        </p:attrNameLst>
                                      </p:cBhvr>
                                      <p:tavLst>
                                        <p:tav tm="0">
                                          <p:val>
                                            <p:strVal val="#ppt_x-.2"/>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ppt_w*0.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500" fill="hold"/>
                                        <p:tgtEl>
                                          <p:spTgt spid="13"/>
                                        </p:tgtEl>
                                        <p:attrNameLst>
                                          <p:attrName>ppt_x</p:attrName>
                                        </p:attrNameLst>
                                      </p:cBhvr>
                                      <p:tavLst>
                                        <p:tav tm="0">
                                          <p:val>
                                            <p:strVal val="#ppt_x-.2"/>
                                          </p:val>
                                        </p:tav>
                                        <p:tav tm="100000">
                                          <p:val>
                                            <p:strVal val="#ppt_x"/>
                                          </p:val>
                                        </p:tav>
                                      </p:tavLst>
                                    </p:anim>
                                    <p:anim calcmode="lin" valueType="num">
                                      <p:cBhvr>
                                        <p:cTn id="36" dur="500" fill="hold"/>
                                        <p:tgtEl>
                                          <p:spTgt spid="13"/>
                                        </p:tgtEl>
                                        <p:attrNameLst>
                                          <p:attrName>ppt_y</p:attrName>
                                        </p:attrNameLst>
                                      </p:cBhvr>
                                      <p:tavLst>
                                        <p:tav tm="0">
                                          <p:val>
                                            <p:strVal val="#ppt_y"/>
                                          </p:val>
                                        </p:tav>
                                        <p:tav tm="100000">
                                          <p:val>
                                            <p:strVal val="#ppt_y"/>
                                          </p:val>
                                        </p:tav>
                                      </p:tavLst>
                                    </p:anim>
                                    <p:animEffect transition="in" filter="fade">
                                      <p:cBhvr>
                                        <p:cTn id="37" dur="500"/>
                                        <p:tgtEl>
                                          <p:spTgt spid="13"/>
                                        </p:tgtEl>
                                      </p:cBhvr>
                                    </p:animEffect>
                                  </p:childTnLst>
                                </p:cTn>
                              </p:par>
                              <p:par>
                                <p:cTn id="38" presetID="54" presetClass="entr" presetSubtype="0" accel="100000" fill="hold" grpId="0" nodeType="withEffect">
                                  <p:stCondLst>
                                    <p:cond delay="0"/>
                                  </p:stCondLst>
                                  <p:childTnLst>
                                    <p:set>
                                      <p:cBhvr>
                                        <p:cTn id="39" dur="1" fill="hold">
                                          <p:stCondLst>
                                            <p:cond delay="0"/>
                                          </p:stCondLst>
                                        </p:cTn>
                                        <p:tgtEl>
                                          <p:spTgt spid="22529"/>
                                        </p:tgtEl>
                                        <p:attrNameLst>
                                          <p:attrName>style.visibility</p:attrName>
                                        </p:attrNameLst>
                                      </p:cBhvr>
                                      <p:to>
                                        <p:strVal val="visible"/>
                                      </p:to>
                                    </p:set>
                                    <p:anim calcmode="lin" valueType="num">
                                      <p:cBhvr>
                                        <p:cTn id="40" dur="500" fill="hold"/>
                                        <p:tgtEl>
                                          <p:spTgt spid="22529"/>
                                        </p:tgtEl>
                                        <p:attrNameLst>
                                          <p:attrName>ppt_w</p:attrName>
                                        </p:attrNameLst>
                                      </p:cBhvr>
                                      <p:tavLst>
                                        <p:tav tm="0">
                                          <p:val>
                                            <p:strVal val="#ppt_w*0.05"/>
                                          </p:val>
                                        </p:tav>
                                        <p:tav tm="100000">
                                          <p:val>
                                            <p:strVal val="#ppt_w"/>
                                          </p:val>
                                        </p:tav>
                                      </p:tavLst>
                                    </p:anim>
                                    <p:anim calcmode="lin" valueType="num">
                                      <p:cBhvr>
                                        <p:cTn id="41" dur="500" fill="hold"/>
                                        <p:tgtEl>
                                          <p:spTgt spid="22529"/>
                                        </p:tgtEl>
                                        <p:attrNameLst>
                                          <p:attrName>ppt_h</p:attrName>
                                        </p:attrNameLst>
                                      </p:cBhvr>
                                      <p:tavLst>
                                        <p:tav tm="0">
                                          <p:val>
                                            <p:strVal val="#ppt_h"/>
                                          </p:val>
                                        </p:tav>
                                        <p:tav tm="100000">
                                          <p:val>
                                            <p:strVal val="#ppt_h"/>
                                          </p:val>
                                        </p:tav>
                                      </p:tavLst>
                                    </p:anim>
                                    <p:anim calcmode="lin" valueType="num">
                                      <p:cBhvr>
                                        <p:cTn id="42" dur="500" fill="hold"/>
                                        <p:tgtEl>
                                          <p:spTgt spid="22529"/>
                                        </p:tgtEl>
                                        <p:attrNameLst>
                                          <p:attrName>ppt_x</p:attrName>
                                        </p:attrNameLst>
                                      </p:cBhvr>
                                      <p:tavLst>
                                        <p:tav tm="0">
                                          <p:val>
                                            <p:strVal val="#ppt_x-.2"/>
                                          </p:val>
                                        </p:tav>
                                        <p:tav tm="100000">
                                          <p:val>
                                            <p:strVal val="#ppt_x"/>
                                          </p:val>
                                        </p:tav>
                                      </p:tavLst>
                                    </p:anim>
                                    <p:anim calcmode="lin" valueType="num">
                                      <p:cBhvr>
                                        <p:cTn id="43" dur="500" fill="hold"/>
                                        <p:tgtEl>
                                          <p:spTgt spid="22529"/>
                                        </p:tgtEl>
                                        <p:attrNameLst>
                                          <p:attrName>ppt_y</p:attrName>
                                        </p:attrNameLst>
                                      </p:cBhvr>
                                      <p:tavLst>
                                        <p:tav tm="0">
                                          <p:val>
                                            <p:strVal val="#ppt_y"/>
                                          </p:val>
                                        </p:tav>
                                        <p:tav tm="100000">
                                          <p:val>
                                            <p:strVal val="#ppt_y"/>
                                          </p:val>
                                        </p:tav>
                                      </p:tavLst>
                                    </p:anim>
                                    <p:animEffect transition="in" filter="fade">
                                      <p:cBhvr>
                                        <p:cTn id="44" dur="500"/>
                                        <p:tgtEl>
                                          <p:spTgt spid="22529"/>
                                        </p:tgtEl>
                                      </p:cBhvr>
                                    </p:animEffect>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
                                          </p:val>
                                        </p:tav>
                                        <p:tav tm="100000">
                                          <p:val>
                                            <p:strVal val="#ppt_y"/>
                                          </p:val>
                                        </p:tav>
                                      </p:tavLst>
                                    </p:anim>
                                  </p:childTnLst>
                                </p:cTn>
                              </p:par>
                              <p:par>
                                <p:cTn id="53" presetID="39" presetClass="entr" presetSubtype="0" accel="10000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 to="" calcmode="lin" valueType="num">
                                      <p:cBhvr>
                                        <p:cTn id="63" dur="1" fill="hold"/>
                                        <p:tgtEl>
                                          <p:spTgt spid="1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1" grpId="0" animBg="1"/>
      <p:bldP spid="22529"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0" y="2362200"/>
            <a:ext cx="8105336" cy="2301240"/>
          </a:xfrm>
        </p:spPr>
        <p:txBody>
          <a:bodyPr/>
          <a:lstStyle/>
          <a:p>
            <a:pPr algn="ctr"/>
            <a:r>
              <a:rPr lang="en-US" dirty="0" smtClean="0">
                <a:ln w="9000" cmpd="sng">
                  <a:solidFill>
                    <a:schemeClr val="accent4">
                      <a:shade val="50000"/>
                      <a:satMod val="120000"/>
                    </a:schemeClr>
                  </a:solidFill>
                  <a:prstDash val="solid"/>
                </a:ln>
                <a:solidFill>
                  <a:schemeClr val="accent6">
                    <a:lumMod val="20000"/>
                    <a:lumOff val="80000"/>
                  </a:schemeClr>
                </a:solidFill>
                <a:effectLst>
                  <a:reflection blurRad="12700" stA="28000" endPos="45000" dist="1000" dir="5400000" sy="-100000" algn="bl" rotWithShape="0"/>
                </a:effectLst>
              </a:rPr>
              <a:t>MỘT SỐ HÌNH </a:t>
            </a:r>
            <a:r>
              <a:rPr lang="en-US" dirty="0" err="1" smtClean="0">
                <a:ln w="9000" cmpd="sng">
                  <a:solidFill>
                    <a:schemeClr val="accent4">
                      <a:shade val="50000"/>
                      <a:satMod val="120000"/>
                    </a:schemeClr>
                  </a:solidFill>
                  <a:prstDash val="solid"/>
                </a:ln>
                <a:solidFill>
                  <a:schemeClr val="accent6">
                    <a:lumMod val="20000"/>
                    <a:lumOff val="80000"/>
                  </a:schemeClr>
                </a:solidFill>
                <a:effectLst>
                  <a:reflection blurRad="12700" stA="28000" endPos="45000" dist="1000" dir="5400000" sy="-100000" algn="bl" rotWithShape="0"/>
                </a:effectLst>
              </a:rPr>
              <a:t>Ảnh</a:t>
            </a:r>
            <a:r>
              <a:rPr lang="en-US" dirty="0" smtClean="0">
                <a:ln w="9000" cmpd="sng">
                  <a:solidFill>
                    <a:schemeClr val="accent4">
                      <a:shade val="50000"/>
                      <a:satMod val="120000"/>
                    </a:schemeClr>
                  </a:solidFill>
                  <a:prstDash val="solid"/>
                </a:ln>
                <a:solidFill>
                  <a:schemeClr val="accent6">
                    <a:lumMod val="20000"/>
                    <a:lumOff val="80000"/>
                  </a:schemeClr>
                </a:solidFill>
                <a:effectLst>
                  <a:reflection blurRad="12700" stA="28000" endPos="45000" dist="1000" dir="5400000" sy="-100000" algn="bl" rotWithShape="0"/>
                </a:effectLst>
              </a:rPr>
              <a:t> VÍ DỤ VỀ BẤT BÌNH ĐẲNG</a:t>
            </a:r>
            <a:endParaRPr lang="en-US" dirty="0">
              <a:ln w="9000" cmpd="sng">
                <a:solidFill>
                  <a:schemeClr val="accent4">
                    <a:shade val="50000"/>
                    <a:satMod val="120000"/>
                  </a:schemeClr>
                </a:solidFill>
                <a:prstDash val="solid"/>
              </a:ln>
              <a:solidFill>
                <a:schemeClr val="accent6">
                  <a:lumMod val="20000"/>
                  <a:lumOff val="80000"/>
                </a:schemeClr>
              </a:solidFill>
              <a:effectLst>
                <a:reflection blurRad="12700" stA="28000" endPos="45000" dist="1000" dir="5400000" sy="-100000" algn="bl" rotWithShape="0"/>
              </a:effectLst>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 r="6000" b="1000"/>
          </a:stretch>
        </a:blipFill>
        <a:effectLst/>
      </p:bgPr>
    </p:bg>
    <p:spTree>
      <p:nvGrpSpPr>
        <p:cNvPr id="1" name=""/>
        <p:cNvGrpSpPr/>
        <p:nvPr/>
      </p:nvGrpSpPr>
      <p:grpSpPr>
        <a:xfrm>
          <a:off x="0" y="0"/>
          <a:ext cx="0" cy="0"/>
          <a:chOff x="0" y="0"/>
          <a:chExt cx="0" cy="0"/>
        </a:xfrm>
      </p:grpSpPr>
      <p:pic>
        <p:nvPicPr>
          <p:cNvPr id="2" name="Picture 1" descr="10947598-tracnghiem.jpg"/>
          <p:cNvPicPr>
            <a:picLocks noChangeAspect="1"/>
          </p:cNvPicPr>
          <p:nvPr/>
        </p:nvPicPr>
        <p:blipFill>
          <a:blip r:embed="rId3" cstate="print"/>
          <a:stretch>
            <a:fillRect/>
          </a:stretch>
        </p:blipFill>
        <p:spPr>
          <a:xfrm>
            <a:off x="148856" y="131135"/>
            <a:ext cx="5334001" cy="3048000"/>
          </a:xfrm>
          <a:prstGeom prst="rect">
            <a:avLst/>
          </a:prstGeom>
          <a:ln>
            <a:noFill/>
          </a:ln>
          <a:effectLst>
            <a:outerShdw blurRad="292100" dist="139700" dir="2700000" algn="tl" rotWithShape="0">
              <a:srgbClr val="333333">
                <a:alpha val="65000"/>
              </a:srgbClr>
            </a:outerShdw>
          </a:effectLst>
        </p:spPr>
      </p:pic>
      <p:pic>
        <p:nvPicPr>
          <p:cNvPr id="8" name="Picture 7" descr="images (1).jpg"/>
          <p:cNvPicPr>
            <a:picLocks noChangeAspect="1"/>
          </p:cNvPicPr>
          <p:nvPr/>
        </p:nvPicPr>
        <p:blipFill>
          <a:blip r:embed="rId4" cstate="print"/>
          <a:stretch>
            <a:fillRect/>
          </a:stretch>
        </p:blipFill>
        <p:spPr>
          <a:xfrm>
            <a:off x="3124200" y="4016805"/>
            <a:ext cx="3703899" cy="1828800"/>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152400" y="3657600"/>
            <a:ext cx="1752600" cy="240065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000" b="1"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BBĐ VỚI</a:t>
            </a:r>
          </a:p>
          <a:p>
            <a:pPr algn="ctr"/>
            <a:r>
              <a:rPr lang="en-US" sz="5000" b="1"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NỮ</a:t>
            </a:r>
            <a:endParaRPr lang="en-US" sz="5000" b="1"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t="20000" r="35000" b="13000"/>
          </a:stretch>
        </a:blipFill>
        <a:effectLst/>
      </p:bgPr>
    </p:bg>
    <p:spTree>
      <p:nvGrpSpPr>
        <p:cNvPr id="1" name=""/>
        <p:cNvGrpSpPr/>
        <p:nvPr/>
      </p:nvGrpSpPr>
      <p:grpSpPr>
        <a:xfrm>
          <a:off x="0" y="0"/>
          <a:ext cx="0" cy="0"/>
          <a:chOff x="0" y="0"/>
          <a:chExt cx="0" cy="0"/>
        </a:xfrm>
      </p:grpSpPr>
      <p:pic>
        <p:nvPicPr>
          <p:cNvPr id="2" name="Picture 1" descr="14113-bd-0504d.jpg"/>
          <p:cNvPicPr>
            <a:picLocks noChangeAspect="1"/>
          </p:cNvPicPr>
          <p:nvPr/>
        </p:nvPicPr>
        <p:blipFill>
          <a:blip r:embed="rId3" cstate="print"/>
          <a:stretch>
            <a:fillRect/>
          </a:stretch>
        </p:blipFill>
        <p:spPr>
          <a:xfrm>
            <a:off x="6324600" y="1905000"/>
            <a:ext cx="2819400" cy="2266576"/>
          </a:xfrm>
          <a:prstGeom prst="rect">
            <a:avLst/>
          </a:prstGeom>
        </p:spPr>
      </p:pic>
      <p:pic>
        <p:nvPicPr>
          <p:cNvPr id="4" name="Picture 3" descr="images (2).jpg"/>
          <p:cNvPicPr>
            <a:picLocks noChangeAspect="1"/>
          </p:cNvPicPr>
          <p:nvPr/>
        </p:nvPicPr>
        <p:blipFill>
          <a:blip r:embed="rId4" cstate="print"/>
          <a:stretch>
            <a:fillRect/>
          </a:stretch>
        </p:blipFill>
        <p:spPr>
          <a:xfrm>
            <a:off x="4267200" y="0"/>
            <a:ext cx="2514600" cy="1905000"/>
          </a:xfrm>
          <a:prstGeom prst="rect">
            <a:avLst/>
          </a:prstGeom>
        </p:spPr>
      </p:pic>
      <p:pic>
        <p:nvPicPr>
          <p:cNvPr id="5" name="Picture 4" descr="bat_binh_dang_gioi_soha.vn6-c15c6-crop1372209991251p.JPG"/>
          <p:cNvPicPr>
            <a:picLocks noChangeAspect="1"/>
          </p:cNvPicPr>
          <p:nvPr/>
        </p:nvPicPr>
        <p:blipFill>
          <a:blip r:embed="rId5" cstate="print"/>
          <a:stretch>
            <a:fillRect/>
          </a:stretch>
        </p:blipFill>
        <p:spPr>
          <a:xfrm>
            <a:off x="3886200" y="1905000"/>
            <a:ext cx="2438400" cy="2286000"/>
          </a:xfrm>
          <a:prstGeom prst="rect">
            <a:avLst/>
          </a:prstGeom>
        </p:spPr>
      </p:pic>
      <p:pic>
        <p:nvPicPr>
          <p:cNvPr id="6" name="Picture 5" descr="vobidanhviquenbatnuoctam-01201335.jpg"/>
          <p:cNvPicPr>
            <a:picLocks noChangeAspect="1"/>
          </p:cNvPicPr>
          <p:nvPr/>
        </p:nvPicPr>
        <p:blipFill>
          <a:blip r:embed="rId6" cstate="print"/>
          <a:stretch>
            <a:fillRect/>
          </a:stretch>
        </p:blipFill>
        <p:spPr>
          <a:xfrm>
            <a:off x="6781800" y="0"/>
            <a:ext cx="2362200" cy="1905000"/>
          </a:xfrm>
          <a:prstGeom prst="rect">
            <a:avLst/>
          </a:prstGeom>
        </p:spPr>
      </p:pic>
      <p:pic>
        <p:nvPicPr>
          <p:cNvPr id="7" name="Picture 6" descr="thumb00_110157923055043.jpg"/>
          <p:cNvPicPr>
            <a:picLocks noChangeAspect="1"/>
          </p:cNvPicPr>
          <p:nvPr/>
        </p:nvPicPr>
        <p:blipFill>
          <a:blip r:embed="rId7" cstate="print"/>
          <a:stretch>
            <a:fillRect/>
          </a:stretch>
        </p:blipFill>
        <p:spPr>
          <a:xfrm>
            <a:off x="0" y="0"/>
            <a:ext cx="4286250" cy="1905000"/>
          </a:xfrm>
          <a:prstGeom prst="rect">
            <a:avLst/>
          </a:prstGeom>
        </p:spPr>
      </p:pic>
      <p:sp>
        <p:nvSpPr>
          <p:cNvPr id="8" name="Rectangle 7"/>
          <p:cNvSpPr/>
          <p:nvPr/>
        </p:nvSpPr>
        <p:spPr>
          <a:xfrm>
            <a:off x="152400" y="2286000"/>
            <a:ext cx="3733800" cy="1323439"/>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ctr"/>
            <a:r>
              <a:rPr lang="en-US" sz="4000" b="1" dirty="0" smtClean="0">
                <a:ln w="1905"/>
                <a:solidFill>
                  <a:schemeClr val="bg2">
                    <a:lumMod val="10000"/>
                  </a:schemeClr>
                </a:solidFill>
                <a:effectLst>
                  <a:innerShdw blurRad="114300">
                    <a:srgbClr val="FF0000"/>
                  </a:innerShdw>
                </a:effectLst>
                <a:latin typeface="Times New Roman" pitchFamily="18" charset="0"/>
                <a:ea typeface="Calibri" pitchFamily="34" charset="0"/>
                <a:cs typeface="Times New Roman" pitchFamily="18" charset="0"/>
              </a:rPr>
              <a:t>TRỌNG NAM</a:t>
            </a:r>
          </a:p>
          <a:p>
            <a:pPr algn="ctr"/>
            <a:r>
              <a:rPr lang="en-US" sz="4000" b="1" dirty="0" smtClean="0">
                <a:ln w="1905"/>
                <a:solidFill>
                  <a:schemeClr val="bg2">
                    <a:lumMod val="10000"/>
                  </a:schemeClr>
                </a:solidFill>
                <a:effectLst>
                  <a:innerShdw blurRad="114300">
                    <a:srgbClr val="FF0000"/>
                  </a:innerShdw>
                </a:effectLst>
                <a:latin typeface="Times New Roman" pitchFamily="18" charset="0"/>
                <a:cs typeface="Times New Roman" pitchFamily="18" charset="0"/>
              </a:rPr>
              <a:t>KHINH NỮ</a:t>
            </a:r>
            <a:endParaRPr lang="en-US" sz="4000" b="1" dirty="0">
              <a:ln w="1905"/>
              <a:solidFill>
                <a:schemeClr val="bg2">
                  <a:lumMod val="10000"/>
                </a:schemeClr>
              </a:solidFill>
              <a:effectLst>
                <a:innerShdw blurRad="114300">
                  <a:srgbClr val="FF0000"/>
                </a:innerShdw>
              </a:effectLst>
            </a:endParaRPr>
          </a:p>
        </p:txBody>
      </p:sp>
      <p:pic>
        <p:nvPicPr>
          <p:cNvPr id="9" name="Picture 8" descr="1528594_646862085376255_1669667466_n.jpg"/>
          <p:cNvPicPr>
            <a:picLocks noChangeAspect="1"/>
          </p:cNvPicPr>
          <p:nvPr/>
        </p:nvPicPr>
        <p:blipFill>
          <a:blip r:embed="rId8" cstate="print"/>
          <a:stretch>
            <a:fillRect/>
          </a:stretch>
        </p:blipFill>
        <p:spPr>
          <a:xfrm>
            <a:off x="533400" y="4267200"/>
            <a:ext cx="3838575" cy="2209800"/>
          </a:xfrm>
          <a:prstGeom prst="rect">
            <a:avLst/>
          </a:prstGeom>
        </p:spPr>
      </p:pic>
      <p:sp>
        <p:nvSpPr>
          <p:cNvPr id="10" name="Rectangle 9"/>
          <p:cNvSpPr/>
          <p:nvPr/>
        </p:nvSpPr>
        <p:spPr>
          <a:xfrm>
            <a:off x="4419600" y="5181600"/>
            <a:ext cx="4572000" cy="707886"/>
          </a:xfrm>
          <a:prstGeom prst="rect">
            <a:avLst/>
          </a:prstGeom>
        </p:spPr>
        <p:txBody>
          <a:bodyPr>
            <a:spAutoFit/>
            <a:scene3d>
              <a:camera prst="perspectiveContrastingRightFacing"/>
              <a:lightRig rig="threePt" dir="t"/>
            </a:scene3d>
          </a:bodyPr>
          <a:lstStyle/>
          <a:p>
            <a:r>
              <a:rPr lang="en-US" sz="4000" b="1" dirty="0" smtClean="0">
                <a:ln w="1905"/>
                <a:solidFill>
                  <a:srgbClr val="FF0000"/>
                </a:solidFill>
                <a:effectLst>
                  <a:glow rad="139700">
                    <a:schemeClr val="accent6">
                      <a:satMod val="175000"/>
                      <a:alpha val="40000"/>
                    </a:schemeClr>
                  </a:glow>
                  <a:outerShdw blurRad="60007" dist="200025" dir="15000000" sy="30000" kx="-1800000" algn="bl" rotWithShape="0">
                    <a:prstClr val="black">
                      <a:alpha val="32000"/>
                    </a:prstClr>
                  </a:outerShdw>
                </a:effectLst>
                <a:latin typeface="Times New Roman" pitchFamily="18" charset="0"/>
                <a:ea typeface="Calibri" pitchFamily="34" charset="0"/>
                <a:cs typeface="Times New Roman" pitchFamily="18" charset="0"/>
              </a:rPr>
              <a:t>GIÀU VS NGHÈO</a:t>
            </a:r>
            <a:endParaRPr lang="en-US" sz="4000" b="1" dirty="0">
              <a:ln w="1905"/>
              <a:solidFill>
                <a:srgbClr val="FF0000"/>
              </a:solidFill>
              <a:effectLst>
                <a:glow rad="139700">
                  <a:schemeClr val="accent6">
                    <a:satMod val="175000"/>
                    <a:alpha val="40000"/>
                  </a:schemeClr>
                </a:glow>
                <a:outerShdw blurRad="60007" dist="200025" dir="15000000" sy="30000" kx="-1800000" algn="bl" rotWithShape="0">
                  <a:prstClr val="black">
                    <a:alpha val="32000"/>
                  </a:prstClr>
                </a:outerShdw>
              </a:effectLst>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to="" calcmode="lin" valueType="num">
                                      <p:cBhvr>
                                        <p:cTn id="27" dur="1" fill="hold"/>
                                        <p:tgtEl>
                                          <p:spTgt spid="10"/>
                                        </p:tgtEl>
                                        <p:attrNameLst>
                                          <p:attrName/>
                                        </p:attrNameLst>
                                      </p:cBhvr>
                                    </p:anim>
                                  </p:childTnLst>
                                </p:cTn>
                              </p:par>
                              <p:par>
                                <p:cTn id="28" presetID="24"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to="" calcmode="lin" valueType="num">
                                      <p:cBhvr>
                                        <p:cTn id="30"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6000" r="1000"/>
          </a:stretch>
        </a:blipFill>
        <a:effectLst/>
      </p:bgPr>
    </p:bg>
    <p:spTree>
      <p:nvGrpSpPr>
        <p:cNvPr id="1" name=""/>
        <p:cNvGrpSpPr/>
        <p:nvPr/>
      </p:nvGrpSpPr>
      <p:grpSpPr>
        <a:xfrm>
          <a:off x="0" y="0"/>
          <a:ext cx="0" cy="0"/>
          <a:chOff x="0" y="0"/>
          <a:chExt cx="0" cy="0"/>
        </a:xfrm>
      </p:grpSpPr>
      <p:sp>
        <p:nvSpPr>
          <p:cNvPr id="5" name="Rectangle 4"/>
          <p:cNvSpPr/>
          <p:nvPr/>
        </p:nvSpPr>
        <p:spPr>
          <a:xfrm>
            <a:off x="228600" y="5334000"/>
            <a:ext cx="5181600" cy="1323439"/>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BBĐ VỚI NGƯỜI ĐỒNG TÍNH</a:t>
            </a:r>
            <a:endParaRPr lang="en-US"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Picture 5" descr="4276fa8c-dfbe-42e6-b5ee-0978e83e2692.jpg"/>
          <p:cNvPicPr>
            <a:picLocks noChangeAspect="1"/>
          </p:cNvPicPr>
          <p:nvPr/>
        </p:nvPicPr>
        <p:blipFill>
          <a:blip r:embed="rId3" cstate="print"/>
          <a:stretch>
            <a:fillRect/>
          </a:stretch>
        </p:blipFill>
        <p:spPr>
          <a:xfrm>
            <a:off x="4572000" y="0"/>
            <a:ext cx="4379783" cy="2514600"/>
          </a:xfrm>
          <a:prstGeom prst="rect">
            <a:avLst/>
          </a:prstGeom>
        </p:spPr>
      </p:pic>
      <p:pic>
        <p:nvPicPr>
          <p:cNvPr id="7" name="Picture 6" descr="1383878496-anh-cuoi-dong-tinh-13.jpg"/>
          <p:cNvPicPr>
            <a:picLocks noChangeAspect="1"/>
          </p:cNvPicPr>
          <p:nvPr/>
        </p:nvPicPr>
        <p:blipFill>
          <a:blip r:embed="rId4" cstate="print"/>
          <a:stretch>
            <a:fillRect/>
          </a:stretch>
        </p:blipFill>
        <p:spPr>
          <a:xfrm>
            <a:off x="152400" y="3886200"/>
            <a:ext cx="4092328" cy="2733675"/>
          </a:xfrm>
          <a:prstGeom prst="rect">
            <a:avLst/>
          </a:prstGeom>
        </p:spPr>
      </p:pic>
      <p:pic>
        <p:nvPicPr>
          <p:cNvPr id="8" name="Picture 7" descr="dong-tinh-2.jpg"/>
          <p:cNvPicPr>
            <a:picLocks noChangeAspect="1"/>
          </p:cNvPicPr>
          <p:nvPr/>
        </p:nvPicPr>
        <p:blipFill>
          <a:blip r:embed="rId5" cstate="print"/>
          <a:stretch>
            <a:fillRect/>
          </a:stretch>
        </p:blipFill>
        <p:spPr>
          <a:xfrm>
            <a:off x="0" y="152400"/>
            <a:ext cx="4762500" cy="3590925"/>
          </a:xfrm>
          <a:prstGeom prst="rect">
            <a:avLst/>
          </a:prstGeom>
        </p:spPr>
      </p:pic>
      <p:pic>
        <p:nvPicPr>
          <p:cNvPr id="9" name="Picture 8" descr="anhcuoidtinh1.jpg"/>
          <p:cNvPicPr>
            <a:picLocks noChangeAspect="1"/>
          </p:cNvPicPr>
          <p:nvPr/>
        </p:nvPicPr>
        <p:blipFill>
          <a:blip r:embed="rId6" cstate="print"/>
          <a:stretch>
            <a:fillRect/>
          </a:stretch>
        </p:blipFill>
        <p:spPr>
          <a:xfrm>
            <a:off x="4343400" y="3810000"/>
            <a:ext cx="4572000" cy="3048000"/>
          </a:xfrm>
          <a:prstGeom prst="rect">
            <a:avLst/>
          </a:prstGeom>
        </p:spPr>
      </p:pic>
      <p:pic>
        <p:nvPicPr>
          <p:cNvPr id="10" name="Picture 9" descr="images (12).jpg"/>
          <p:cNvPicPr>
            <a:picLocks noChangeAspect="1"/>
          </p:cNvPicPr>
          <p:nvPr/>
        </p:nvPicPr>
        <p:blipFill>
          <a:blip r:embed="rId7" cstate="print"/>
          <a:stretch>
            <a:fillRect/>
          </a:stretch>
        </p:blipFill>
        <p:spPr>
          <a:xfrm>
            <a:off x="5334000" y="2514600"/>
            <a:ext cx="3448050" cy="1323975"/>
          </a:xfrm>
          <a:prstGeom prst="rect">
            <a:avLst/>
          </a:prstGeom>
        </p:spPr>
      </p:pic>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to="" calcmode="lin" valueType="num">
                                      <p:cBhvr>
                                        <p:cTn id="15" dur="1" fill="hold"/>
                                        <p:tgtEl>
                                          <p:spTgt spid="9"/>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to="" calcmode="lin" valueType="num">
                                      <p:cBhvr>
                                        <p:cTn id="18" dur="1" fill="hold"/>
                                        <p:tgtEl>
                                          <p:spTgt spid="10"/>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to="" calcmode="lin" valueType="num">
                                      <p:cBhvr>
                                        <p:cTn id="26"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igApple" pitchFamily="2" charset="0"/>
                <a:cs typeface="Tahoma" pitchFamily="34" charset="0"/>
              </a:rPr>
              <a:t>Thành</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igApple" pitchFamily="2" charset="0"/>
                <a:cs typeface="Tahoma" pitchFamily="34" charset="0"/>
              </a:rPr>
              <a:t> </a:t>
            </a:r>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igApple" pitchFamily="2" charset="0"/>
                <a:cs typeface="Tahoma" pitchFamily="34" charset="0"/>
              </a:rPr>
              <a:t>viên</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igApple" pitchFamily="2" charset="0"/>
                <a:cs typeface="Tahoma" pitchFamily="34" charset="0"/>
              </a:rPr>
              <a:t>:</a:t>
            </a: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igApple" pitchFamily="2" charset="0"/>
              <a:cs typeface="Tahoma" pitchFamily="34" charset="0"/>
            </a:endParaRPr>
          </a:p>
        </p:txBody>
      </p:sp>
      <p:sp>
        <p:nvSpPr>
          <p:cNvPr id="3" name="Content Placeholder 2"/>
          <p:cNvSpPr>
            <a:spLocks noGrp="1"/>
          </p:cNvSpPr>
          <p:nvPr>
            <p:ph idx="1"/>
          </p:nvPr>
        </p:nvSpPr>
        <p:spPr/>
        <p:txBody>
          <a:bodyPr>
            <a:normAutofit fontScale="77500" lnSpcReduction="20000"/>
          </a:bodyPr>
          <a:lstStyle/>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Hồ</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Phạm</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Thùy</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Dương</a:t>
            </a:r>
            <a:endPar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endParaRP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Linh</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Trang</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Trần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Mai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Thi</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Luyến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Huỳnh</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Hữu</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Quân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Mỹ</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Âu</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Phan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Lê</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Minh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Hiếu</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Thành</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Luân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Trắng</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Nguyên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Phấn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Hoàng</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Thao</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Nguyễn</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Mỹ</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Trinh </a:t>
            </a:r>
          </a:p>
          <a:p>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Đặng</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Thị</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Thu </a:t>
            </a:r>
            <a:r>
              <a:rPr lang="en-US" spc="50" dirty="0" err="1"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Trang</a:t>
            </a:r>
            <a:r>
              <a:rPr lang="en-US" spc="50" dirty="0" smtClean="0">
                <a:ln w="13500">
                  <a:solidFill>
                    <a:schemeClr val="accent1">
                      <a:shade val="2500"/>
                      <a:alpha val="6500"/>
                    </a:schemeClr>
                  </a:solidFill>
                  <a:prstDash val="solid"/>
                </a:ln>
                <a:solidFill>
                  <a:schemeClr val="bg2">
                    <a:lumMod val="10000"/>
                  </a:schemeClr>
                </a:solidFill>
                <a:effectLst>
                  <a:innerShdw blurRad="50900" dist="38500" dir="13500000">
                    <a:srgbClr val="000000">
                      <a:alpha val="60000"/>
                    </a:srgbClr>
                  </a:innerShdw>
                </a:effectLst>
                <a:latin typeface="Times New Roman" pitchFamily="18" charset="0"/>
                <a:cs typeface="Times New Roman" pitchFamily="18" charset="0"/>
              </a:rPr>
              <a:t> </a:t>
            </a:r>
          </a:p>
          <a:p>
            <a:endParaRPr lang="en-US" dirty="0">
              <a:solidFill>
                <a:schemeClr val="bg2">
                  <a:lumMod val="10000"/>
                </a:schemeClr>
              </a:solidFill>
            </a:endParaRPr>
          </a:p>
        </p:txBody>
      </p:sp>
    </p:spTree>
  </p:cSld>
  <p:clrMapOvr>
    <a:masterClrMapping/>
  </p:clrMapOvr>
  <p:transition spd="slow">
    <p:plu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t="3000" r="31000" b="9000"/>
          </a:stretch>
        </a:blipFill>
        <a:effectLst/>
      </p:bgPr>
    </p:bg>
    <p:spTree>
      <p:nvGrpSpPr>
        <p:cNvPr id="1" name=""/>
        <p:cNvGrpSpPr/>
        <p:nvPr/>
      </p:nvGrpSpPr>
      <p:grpSpPr>
        <a:xfrm>
          <a:off x="0" y="0"/>
          <a:ext cx="0" cy="0"/>
          <a:chOff x="0" y="0"/>
          <a:chExt cx="0" cy="0"/>
        </a:xfrm>
      </p:grpSpPr>
      <p:sp>
        <p:nvSpPr>
          <p:cNvPr id="5" name="Rectangle 4"/>
          <p:cNvSpPr/>
          <p:nvPr/>
        </p:nvSpPr>
        <p:spPr>
          <a:xfrm>
            <a:off x="609600" y="1600200"/>
            <a:ext cx="2747868" cy="1015663"/>
          </a:xfrm>
          <a:prstGeom prst="rect">
            <a:avLst/>
          </a:prstGeom>
        </p:spPr>
        <p:txBody>
          <a:bodyPr wrap="none">
            <a:spAutoFit/>
          </a:bodyPr>
          <a:lstStyle/>
          <a:p>
            <a:r>
              <a:rPr lang="en-US" sz="6000" b="1" u="sng"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Phần</a:t>
            </a:r>
            <a:r>
              <a:rPr lang="en-US" sz="60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2:</a:t>
            </a:r>
            <a:endParaRPr lang="en-US" sz="6000" b="1" u="sng"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Rectangle 5"/>
          <p:cNvSpPr/>
          <p:nvPr/>
        </p:nvSpPr>
        <p:spPr>
          <a:xfrm>
            <a:off x="533400" y="3124200"/>
            <a:ext cx="8113118" cy="1015663"/>
          </a:xfrm>
          <a:prstGeom prst="rect">
            <a:avLst/>
          </a:prstGeom>
        </p:spPr>
        <p:txBody>
          <a:bodyPr wrap="none">
            <a:spAutoFit/>
          </a:bodyPr>
          <a:lstStyle/>
          <a:p>
            <a:r>
              <a:rPr lang="en-US" sz="60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PHÂN TẦNG XÃ HỘI</a:t>
            </a:r>
            <a:endParaRPr lang="en-US" sz="6000" b="1" dirty="0"/>
          </a:p>
        </p:txBody>
      </p:sp>
    </p:spTree>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4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62600" y="1066800"/>
            <a:ext cx="3053868" cy="1253808"/>
          </a:xfrm>
        </p:spPr>
        <p:txBody>
          <a:bodyPr>
            <a:normAutofit/>
          </a:bodyPr>
          <a:lstStyle/>
          <a:p>
            <a:r>
              <a:rPr lang="en-US" sz="3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GIỚI THIỆU</a:t>
            </a:r>
            <a:endParaRPr lang="en-US" sz="3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Picture Placeholder 4" descr="2805 - XHdansu.JPG"/>
          <p:cNvPicPr>
            <a:picLocks noGrp="1" noChangeAspect="1"/>
          </p:cNvPicPr>
          <p:nvPr>
            <p:ph type="pic" idx="1"/>
          </p:nvPr>
        </p:nvPicPr>
        <p:blipFill>
          <a:blip r:embed="rId2" cstate="print"/>
          <a:stretch>
            <a:fillRect/>
          </a:stretch>
        </p:blipFill>
        <p:spPr>
          <a:xfrm>
            <a:off x="1066800" y="1448713"/>
            <a:ext cx="4114800" cy="3350974"/>
          </a:xfrm>
        </p:spPr>
      </p:pic>
      <p:sp>
        <p:nvSpPr>
          <p:cNvPr id="4" name="Text Placeholder 3"/>
          <p:cNvSpPr>
            <a:spLocks noGrp="1"/>
          </p:cNvSpPr>
          <p:nvPr>
            <p:ph type="body" sz="half" idx="2"/>
          </p:nvPr>
        </p:nvSpPr>
        <p:spPr>
          <a:xfrm>
            <a:off x="5562600" y="2667000"/>
            <a:ext cx="3053866" cy="2663482"/>
          </a:xfrm>
        </p:spPr>
        <p:txBody>
          <a:bodyPr>
            <a:noAutofit/>
          </a:bodyPr>
          <a:lstStyle/>
          <a:p>
            <a:pPr algn="just"/>
            <a:r>
              <a:rPr lang="vi-VN" sz="3400" dirty="0" smtClean="0">
                <a:latin typeface="Minion Pro Cond" pitchFamily="18" charset="0"/>
              </a:rPr>
              <a:t>Muốn hiểu khái niệm phân tầng</a:t>
            </a:r>
            <a:r>
              <a:rPr lang="en-US" sz="3400" dirty="0" smtClean="0">
                <a:latin typeface="Minion Pro Cond" pitchFamily="18" charset="0"/>
              </a:rPr>
              <a:t> </a:t>
            </a:r>
            <a:r>
              <a:rPr lang="en-US" sz="3400" dirty="0" err="1" smtClean="0">
                <a:latin typeface="Minion Pro Cond" pitchFamily="18" charset="0"/>
              </a:rPr>
              <a:t>xã</a:t>
            </a:r>
            <a:r>
              <a:rPr lang="en-US" sz="3400" dirty="0" smtClean="0">
                <a:latin typeface="Minion Pro Cond" pitchFamily="18" charset="0"/>
              </a:rPr>
              <a:t> </a:t>
            </a:r>
            <a:r>
              <a:rPr lang="en-US" sz="3400" dirty="0" err="1" smtClean="0">
                <a:latin typeface="Minion Pro Cond" pitchFamily="18" charset="0"/>
              </a:rPr>
              <a:t>hội</a:t>
            </a:r>
            <a:r>
              <a:rPr lang="vi-VN" sz="3400" dirty="0" smtClean="0">
                <a:latin typeface="Minion Pro Cond" pitchFamily="18" charset="0"/>
              </a:rPr>
              <a:t>, trước hết </a:t>
            </a:r>
            <a:r>
              <a:rPr lang="en-US" sz="3400" dirty="0" err="1" smtClean="0">
                <a:latin typeface="Minion Pro Cond" pitchFamily="18" charset="0"/>
              </a:rPr>
              <a:t>chúng</a:t>
            </a:r>
            <a:r>
              <a:rPr lang="en-US" sz="3400" dirty="0" smtClean="0">
                <a:latin typeface="Minion Pro Cond" pitchFamily="18" charset="0"/>
              </a:rPr>
              <a:t> </a:t>
            </a:r>
            <a:r>
              <a:rPr lang="en-US" sz="3400" dirty="0" err="1" smtClean="0">
                <a:latin typeface="Minion Pro Cond" pitchFamily="18" charset="0"/>
              </a:rPr>
              <a:t>ta</a:t>
            </a:r>
            <a:r>
              <a:rPr lang="en-US" sz="3400" dirty="0" smtClean="0">
                <a:latin typeface="Minion Pro Cond" pitchFamily="18" charset="0"/>
              </a:rPr>
              <a:t> </a:t>
            </a:r>
            <a:r>
              <a:rPr lang="vi-VN" sz="3400" dirty="0" smtClean="0">
                <a:latin typeface="Minion Pro Cond" pitchFamily="18" charset="0"/>
              </a:rPr>
              <a:t>cần hiểu </a:t>
            </a:r>
            <a:r>
              <a:rPr lang="en-US" sz="3400" dirty="0" smtClean="0">
                <a:latin typeface="Minion Pro Cond" pitchFamily="18" charset="0"/>
              </a:rPr>
              <a:t> </a:t>
            </a:r>
            <a:r>
              <a:rPr lang="vi-VN" sz="3400" dirty="0" smtClean="0">
                <a:latin typeface="Minion Pro Cond" pitchFamily="18" charset="0"/>
              </a:rPr>
              <a:t>khái niệm tầng xã hội</a:t>
            </a:r>
            <a:r>
              <a:rPr lang="en-US" sz="3400" dirty="0" smtClean="0">
                <a:latin typeface="Minion Pro Cond" pitchFamily="18" charset="0"/>
              </a:rPr>
              <a:t>.</a:t>
            </a:r>
            <a:endParaRPr lang="en-US" sz="3400" dirty="0">
              <a:latin typeface="Minion Pro Cond" pitchFamily="18" charset="0"/>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33600" y="457200"/>
            <a:ext cx="4275529" cy="461665"/>
          </a:xfrm>
          <a:prstGeom prst="rect">
            <a:avLst/>
          </a:prstGeom>
        </p:spPr>
        <p:txBody>
          <a:bodyPr wrap="none">
            <a:spAutoFit/>
          </a:bodyPr>
          <a:lstStyle/>
          <a:p>
            <a:r>
              <a:rPr lang="en-US" sz="2400" dirty="0" err="1"/>
              <a:t>Lý</a:t>
            </a:r>
            <a:r>
              <a:rPr lang="en-US" sz="2400" dirty="0"/>
              <a:t> </a:t>
            </a:r>
            <a:r>
              <a:rPr lang="en-US" sz="2400" dirty="0" err="1"/>
              <a:t>thuyết</a:t>
            </a:r>
            <a:r>
              <a:rPr lang="en-US" sz="2400" dirty="0"/>
              <a:t> </a:t>
            </a:r>
            <a:r>
              <a:rPr lang="en-US" sz="2400" dirty="0" err="1"/>
              <a:t>về</a:t>
            </a:r>
            <a:r>
              <a:rPr lang="en-US" sz="2400" dirty="0"/>
              <a:t> </a:t>
            </a:r>
            <a:r>
              <a:rPr lang="en-US" sz="2400" dirty="0" err="1"/>
              <a:t>phân</a:t>
            </a:r>
            <a:r>
              <a:rPr lang="en-US" sz="2400" dirty="0"/>
              <a:t> </a:t>
            </a:r>
            <a:r>
              <a:rPr lang="en-US" sz="2400" dirty="0" err="1"/>
              <a:t>tầng</a:t>
            </a:r>
            <a:r>
              <a:rPr lang="en-US" sz="2400" dirty="0"/>
              <a:t> </a:t>
            </a:r>
            <a:r>
              <a:rPr lang="en-US" sz="2400" dirty="0" err="1"/>
              <a:t>xã</a:t>
            </a:r>
            <a:r>
              <a:rPr lang="en-US" sz="2400" dirty="0"/>
              <a:t> </a:t>
            </a:r>
            <a:r>
              <a:rPr lang="en-US" sz="2400" dirty="0" err="1"/>
              <a:t>hội</a:t>
            </a:r>
            <a:endParaRPr lang="en-US" sz="2400" dirty="0"/>
          </a:p>
        </p:txBody>
      </p:sp>
      <p:sp>
        <p:nvSpPr>
          <p:cNvPr id="7" name="Rectangle 6"/>
          <p:cNvSpPr/>
          <p:nvPr/>
        </p:nvSpPr>
        <p:spPr>
          <a:xfrm>
            <a:off x="304800" y="1524000"/>
            <a:ext cx="8001000" cy="1477328"/>
          </a:xfrm>
          <a:prstGeom prst="rect">
            <a:avLst/>
          </a:prstGeom>
        </p:spPr>
        <p:txBody>
          <a:bodyPr wrap="square">
            <a:spAutoFit/>
          </a:bodyPr>
          <a:lstStyle/>
          <a:p>
            <a:r>
              <a:rPr lang="en-US" b="1" dirty="0" err="1" smtClean="0"/>
              <a:t>Thứ</a:t>
            </a:r>
            <a:r>
              <a:rPr lang="en-US" b="1" dirty="0" smtClean="0"/>
              <a:t> </a:t>
            </a:r>
            <a:r>
              <a:rPr lang="en-US" b="1" dirty="0" err="1"/>
              <a:t>nhất</a:t>
            </a:r>
            <a:r>
              <a:rPr lang="en-US" dirty="0"/>
              <a:t>, </a:t>
            </a:r>
            <a:r>
              <a:rPr lang="en-US" dirty="0" err="1"/>
              <a:t>những</a:t>
            </a:r>
            <a:r>
              <a:rPr lang="en-US" dirty="0"/>
              <a:t> </a:t>
            </a:r>
            <a:r>
              <a:rPr lang="en-US" dirty="0" err="1"/>
              <a:t>người</a:t>
            </a:r>
            <a:r>
              <a:rPr lang="en-US" dirty="0"/>
              <a:t> </a:t>
            </a:r>
            <a:r>
              <a:rPr lang="en-US" dirty="0" err="1"/>
              <a:t>chịu</a:t>
            </a:r>
            <a:r>
              <a:rPr lang="en-US" dirty="0"/>
              <a:t> </a:t>
            </a:r>
            <a:r>
              <a:rPr lang="en-US" dirty="0" err="1"/>
              <a:t>ảnh</a:t>
            </a:r>
            <a:r>
              <a:rPr lang="en-US" dirty="0"/>
              <a:t> </a:t>
            </a:r>
            <a:r>
              <a:rPr lang="en-US" dirty="0" err="1"/>
              <a:t>hưởng</a:t>
            </a:r>
            <a:r>
              <a:rPr lang="en-US" dirty="0"/>
              <a:t> </a:t>
            </a:r>
            <a:r>
              <a:rPr lang="en-US" dirty="0" err="1"/>
              <a:t>của</a:t>
            </a:r>
            <a:r>
              <a:rPr lang="en-US" dirty="0"/>
              <a:t> </a:t>
            </a:r>
            <a:r>
              <a:rPr lang="en-US" dirty="0" err="1"/>
              <a:t>chủ</a:t>
            </a:r>
            <a:r>
              <a:rPr lang="en-US" dirty="0"/>
              <a:t> </a:t>
            </a:r>
            <a:r>
              <a:rPr lang="en-US" dirty="0" err="1"/>
              <a:t>nghĩa</a:t>
            </a:r>
            <a:r>
              <a:rPr lang="en-US" dirty="0"/>
              <a:t> </a:t>
            </a:r>
            <a:r>
              <a:rPr lang="en-US" dirty="0" err="1"/>
              <a:t>Mác</a:t>
            </a:r>
            <a:r>
              <a:rPr lang="en-US" dirty="0"/>
              <a:t> </a:t>
            </a:r>
            <a:r>
              <a:rPr lang="en-US" dirty="0" err="1"/>
              <a:t>đã</a:t>
            </a:r>
            <a:r>
              <a:rPr lang="en-US" dirty="0"/>
              <a:t> </a:t>
            </a:r>
            <a:r>
              <a:rPr lang="en-US" dirty="0" err="1"/>
              <a:t>nhấn</a:t>
            </a:r>
            <a:r>
              <a:rPr lang="en-US" dirty="0"/>
              <a:t> </a:t>
            </a:r>
            <a:r>
              <a:rPr lang="en-US" dirty="0" err="1"/>
              <a:t>mạnh</a:t>
            </a:r>
            <a:r>
              <a:rPr lang="en-US" dirty="0"/>
              <a:t> </a:t>
            </a:r>
            <a:r>
              <a:rPr lang="en-US" dirty="0" err="1"/>
              <a:t>các</a:t>
            </a:r>
            <a:r>
              <a:rPr lang="en-US" dirty="0"/>
              <a:t> </a:t>
            </a:r>
            <a:r>
              <a:rPr lang="en-US" dirty="0" err="1"/>
              <a:t>xung</a:t>
            </a:r>
            <a:r>
              <a:rPr lang="en-US" dirty="0"/>
              <a:t> </a:t>
            </a:r>
            <a:r>
              <a:rPr lang="en-US" dirty="0" err="1"/>
              <a:t>đột</a:t>
            </a:r>
            <a:r>
              <a:rPr lang="en-US" dirty="0"/>
              <a:t> </a:t>
            </a:r>
            <a:r>
              <a:rPr lang="en-US" dirty="0" err="1"/>
              <a:t>xã</a:t>
            </a:r>
            <a:r>
              <a:rPr lang="en-US" dirty="0"/>
              <a:t> </a:t>
            </a:r>
            <a:r>
              <a:rPr lang="en-US" dirty="0" err="1"/>
              <a:t>hội</a:t>
            </a:r>
            <a:r>
              <a:rPr lang="en-US" dirty="0"/>
              <a:t> do </a:t>
            </a:r>
            <a:r>
              <a:rPr lang="en-US" dirty="0" err="1"/>
              <a:t>những</a:t>
            </a:r>
            <a:r>
              <a:rPr lang="en-US" dirty="0"/>
              <a:t> </a:t>
            </a:r>
            <a:r>
              <a:rPr lang="en-US" dirty="0" err="1"/>
              <a:t>bất</a:t>
            </a:r>
            <a:r>
              <a:rPr lang="en-US" dirty="0"/>
              <a:t> </a:t>
            </a:r>
            <a:r>
              <a:rPr lang="en-US" dirty="0" err="1"/>
              <a:t>bình</a:t>
            </a:r>
            <a:r>
              <a:rPr lang="en-US" dirty="0"/>
              <a:t> </a:t>
            </a:r>
            <a:r>
              <a:rPr lang="en-US" dirty="0" err="1"/>
              <a:t>đẳng</a:t>
            </a:r>
            <a:r>
              <a:rPr lang="en-US" dirty="0"/>
              <a:t> </a:t>
            </a:r>
            <a:r>
              <a:rPr lang="en-US" dirty="0" err="1"/>
              <a:t>xã</a:t>
            </a:r>
            <a:r>
              <a:rPr lang="en-US" dirty="0"/>
              <a:t> </a:t>
            </a:r>
            <a:r>
              <a:rPr lang="en-US" dirty="0" err="1"/>
              <a:t>hội</a:t>
            </a:r>
            <a:r>
              <a:rPr lang="en-US" dirty="0"/>
              <a:t> </a:t>
            </a:r>
            <a:r>
              <a:rPr lang="en-US" dirty="0" err="1"/>
              <a:t>gây</a:t>
            </a:r>
            <a:r>
              <a:rPr lang="en-US" dirty="0"/>
              <a:t> </a:t>
            </a:r>
            <a:r>
              <a:rPr lang="en-US" dirty="0" err="1"/>
              <a:t>ra</a:t>
            </a:r>
            <a:r>
              <a:rPr lang="en-US" dirty="0"/>
              <a:t> </a:t>
            </a:r>
            <a:r>
              <a:rPr lang="en-US" dirty="0" err="1"/>
              <a:t>và</a:t>
            </a:r>
            <a:r>
              <a:rPr lang="en-US" dirty="0"/>
              <a:t> </a:t>
            </a:r>
            <a:r>
              <a:rPr lang="en-US" dirty="0" err="1"/>
              <a:t>chú</a:t>
            </a:r>
            <a:r>
              <a:rPr lang="en-US" dirty="0"/>
              <a:t> </a:t>
            </a:r>
            <a:r>
              <a:rPr lang="en-US" dirty="0" err="1"/>
              <a:t>ý</a:t>
            </a:r>
            <a:r>
              <a:rPr lang="en-US" dirty="0"/>
              <a:t> </a:t>
            </a:r>
            <a:r>
              <a:rPr lang="en-US" dirty="0" err="1"/>
              <a:t>đến</a:t>
            </a:r>
            <a:r>
              <a:rPr lang="en-US" dirty="0"/>
              <a:t> </a:t>
            </a:r>
            <a:r>
              <a:rPr lang="en-US" dirty="0" err="1"/>
              <a:t>quá</a:t>
            </a:r>
            <a:r>
              <a:rPr lang="en-US" dirty="0"/>
              <a:t> </a:t>
            </a:r>
            <a:r>
              <a:rPr lang="en-US" dirty="0" err="1"/>
              <a:t>trình</a:t>
            </a:r>
            <a:r>
              <a:rPr lang="en-US" dirty="0"/>
              <a:t> </a:t>
            </a:r>
            <a:r>
              <a:rPr lang="en-US" dirty="0" err="1"/>
              <a:t>tiến</a:t>
            </a:r>
            <a:r>
              <a:rPr lang="en-US" dirty="0"/>
              <a:t> </a:t>
            </a:r>
            <a:r>
              <a:rPr lang="en-US" dirty="0" err="1"/>
              <a:t>hóa</a:t>
            </a:r>
            <a:r>
              <a:rPr lang="en-US" dirty="0"/>
              <a:t> </a:t>
            </a:r>
            <a:r>
              <a:rPr lang="en-US" dirty="0" err="1"/>
              <a:t>của</a:t>
            </a:r>
            <a:r>
              <a:rPr lang="en-US" dirty="0"/>
              <a:t> </a:t>
            </a:r>
            <a:r>
              <a:rPr lang="en-US" dirty="0" err="1"/>
              <a:t>lịch</a:t>
            </a:r>
            <a:r>
              <a:rPr lang="en-US" dirty="0"/>
              <a:t> </a:t>
            </a:r>
            <a:r>
              <a:rPr lang="en-US" dirty="0" err="1"/>
              <a:t>sử</a:t>
            </a:r>
            <a:r>
              <a:rPr lang="en-US" dirty="0"/>
              <a:t>. </a:t>
            </a:r>
            <a:r>
              <a:rPr lang="en-US" dirty="0" err="1"/>
              <a:t>Họ</a:t>
            </a:r>
            <a:r>
              <a:rPr lang="en-US" dirty="0"/>
              <a:t> </a:t>
            </a:r>
            <a:r>
              <a:rPr lang="en-US" dirty="0" err="1"/>
              <a:t>xây</a:t>
            </a:r>
            <a:r>
              <a:rPr lang="en-US" dirty="0"/>
              <a:t> </a:t>
            </a:r>
            <a:r>
              <a:rPr lang="en-US" dirty="0" err="1"/>
              <a:t>dựng</a:t>
            </a:r>
            <a:r>
              <a:rPr lang="en-US" dirty="0"/>
              <a:t> </a:t>
            </a:r>
            <a:r>
              <a:rPr lang="en-US" dirty="0" err="1"/>
              <a:t>nên</a:t>
            </a:r>
            <a:r>
              <a:rPr lang="en-US" dirty="0"/>
              <a:t> </a:t>
            </a:r>
            <a:r>
              <a:rPr lang="en-US" dirty="0" err="1"/>
              <a:t>lý</a:t>
            </a:r>
            <a:r>
              <a:rPr lang="en-US" dirty="0"/>
              <a:t> </a:t>
            </a:r>
            <a:r>
              <a:rPr lang="en-US" dirty="0" err="1"/>
              <a:t>luận</a:t>
            </a:r>
            <a:r>
              <a:rPr lang="en-US" dirty="0"/>
              <a:t> </a:t>
            </a:r>
            <a:r>
              <a:rPr lang="en-US" dirty="0" err="1"/>
              <a:t>về</a:t>
            </a:r>
            <a:r>
              <a:rPr lang="en-US" dirty="0"/>
              <a:t> </a:t>
            </a:r>
            <a:r>
              <a:rPr lang="en-US" dirty="0" err="1"/>
              <a:t>xung</a:t>
            </a:r>
            <a:r>
              <a:rPr lang="en-US" dirty="0"/>
              <a:t> </a:t>
            </a:r>
            <a:r>
              <a:rPr lang="en-US" dirty="0" err="1"/>
              <a:t>đột</a:t>
            </a:r>
            <a:r>
              <a:rPr lang="en-US" dirty="0"/>
              <a:t> </a:t>
            </a:r>
            <a:r>
              <a:rPr lang="en-US" dirty="0" err="1"/>
              <a:t>xã</a:t>
            </a:r>
            <a:r>
              <a:rPr lang="en-US" dirty="0"/>
              <a:t> </a:t>
            </a:r>
            <a:r>
              <a:rPr lang="en-US" dirty="0" err="1"/>
              <a:t>hội</a:t>
            </a:r>
            <a:r>
              <a:rPr lang="en-US" dirty="0"/>
              <a:t>, (Conflict theory), </a:t>
            </a:r>
            <a:r>
              <a:rPr lang="en-US" dirty="0" err="1"/>
              <a:t>đề</a:t>
            </a:r>
            <a:r>
              <a:rPr lang="en-US" dirty="0"/>
              <a:t> </a:t>
            </a:r>
            <a:r>
              <a:rPr lang="en-US" dirty="0" err="1"/>
              <a:t>xướng</a:t>
            </a:r>
            <a:r>
              <a:rPr lang="en-US" dirty="0"/>
              <a:t> </a:t>
            </a:r>
            <a:r>
              <a:rPr lang="en-US" dirty="0" err="1"/>
              <a:t>việc</a:t>
            </a:r>
            <a:r>
              <a:rPr lang="en-US" dirty="0"/>
              <a:t> </a:t>
            </a:r>
            <a:r>
              <a:rPr lang="en-US" dirty="0" err="1"/>
              <a:t>lấy</a:t>
            </a:r>
            <a:r>
              <a:rPr lang="en-US" dirty="0"/>
              <a:t> </a:t>
            </a:r>
            <a:r>
              <a:rPr lang="en-US" dirty="0" err="1"/>
              <a:t>giai</a:t>
            </a:r>
            <a:r>
              <a:rPr lang="en-US" dirty="0"/>
              <a:t> </a:t>
            </a:r>
            <a:r>
              <a:rPr lang="en-US" dirty="0" err="1"/>
              <a:t>cấp</a:t>
            </a:r>
            <a:r>
              <a:rPr lang="en-US" dirty="0"/>
              <a:t> </a:t>
            </a:r>
            <a:r>
              <a:rPr lang="en-US" dirty="0" err="1"/>
              <a:t>và</a:t>
            </a:r>
            <a:r>
              <a:rPr lang="en-US" dirty="0"/>
              <a:t> </a:t>
            </a:r>
            <a:r>
              <a:rPr lang="en-US" dirty="0" err="1"/>
              <a:t>đấu</a:t>
            </a:r>
            <a:r>
              <a:rPr lang="en-US" dirty="0"/>
              <a:t> </a:t>
            </a:r>
            <a:r>
              <a:rPr lang="en-US" dirty="0" err="1"/>
              <a:t>tranh</a:t>
            </a:r>
            <a:r>
              <a:rPr lang="en-US" dirty="0"/>
              <a:t> </a:t>
            </a:r>
            <a:r>
              <a:rPr lang="en-US" dirty="0" err="1"/>
              <a:t>giai</a:t>
            </a:r>
            <a:r>
              <a:rPr lang="en-US" dirty="0"/>
              <a:t> </a:t>
            </a:r>
            <a:r>
              <a:rPr lang="en-US" dirty="0" err="1"/>
              <a:t>cấp</a:t>
            </a:r>
            <a:r>
              <a:rPr lang="en-US" dirty="0"/>
              <a:t> </a:t>
            </a:r>
            <a:r>
              <a:rPr lang="en-US" dirty="0" err="1"/>
              <a:t>làm</a:t>
            </a:r>
            <a:r>
              <a:rPr lang="en-US" dirty="0"/>
              <a:t> </a:t>
            </a:r>
            <a:r>
              <a:rPr lang="en-US" dirty="0" err="1"/>
              <a:t>động</a:t>
            </a:r>
            <a:r>
              <a:rPr lang="en-US" dirty="0"/>
              <a:t> </a:t>
            </a:r>
            <a:r>
              <a:rPr lang="en-US" dirty="0" err="1"/>
              <a:t>lực</a:t>
            </a:r>
            <a:r>
              <a:rPr lang="en-US" dirty="0"/>
              <a:t> </a:t>
            </a:r>
            <a:r>
              <a:rPr lang="en-US" dirty="0" err="1"/>
              <a:t>chủ</a:t>
            </a:r>
            <a:r>
              <a:rPr lang="en-US" dirty="0"/>
              <a:t> </a:t>
            </a:r>
            <a:r>
              <a:rPr lang="en-US" dirty="0" err="1"/>
              <a:t>yếu</a:t>
            </a:r>
            <a:r>
              <a:rPr lang="en-US" dirty="0"/>
              <a:t> </a:t>
            </a:r>
            <a:r>
              <a:rPr lang="en-US" dirty="0" err="1"/>
              <a:t>của</a:t>
            </a:r>
            <a:r>
              <a:rPr lang="en-US" dirty="0"/>
              <a:t> </a:t>
            </a:r>
            <a:r>
              <a:rPr lang="en-US" dirty="0" err="1"/>
              <a:t>sự</a:t>
            </a:r>
            <a:r>
              <a:rPr lang="en-US" dirty="0"/>
              <a:t> </a:t>
            </a:r>
            <a:r>
              <a:rPr lang="en-US" dirty="0" err="1"/>
              <a:t>phát</a:t>
            </a:r>
            <a:r>
              <a:rPr lang="en-US" dirty="0"/>
              <a:t> </a:t>
            </a:r>
            <a:r>
              <a:rPr lang="en-US" dirty="0" err="1"/>
              <a:t>triển</a:t>
            </a:r>
            <a:r>
              <a:rPr lang="en-US" dirty="0"/>
              <a:t> </a:t>
            </a:r>
            <a:r>
              <a:rPr lang="en-US" dirty="0" err="1"/>
              <a:t>của</a:t>
            </a:r>
            <a:r>
              <a:rPr lang="en-US" dirty="0"/>
              <a:t> </a:t>
            </a:r>
            <a:r>
              <a:rPr lang="en-US" dirty="0" err="1"/>
              <a:t>lịch</a:t>
            </a:r>
            <a:r>
              <a:rPr lang="en-US" dirty="0"/>
              <a:t> </a:t>
            </a:r>
            <a:r>
              <a:rPr lang="en-US" dirty="0" err="1"/>
              <a:t>sử</a:t>
            </a:r>
            <a:r>
              <a:rPr lang="en-US" dirty="0"/>
              <a:t> </a:t>
            </a:r>
            <a:r>
              <a:rPr lang="en-US" dirty="0" err="1"/>
              <a:t>nhân</a:t>
            </a:r>
            <a:r>
              <a:rPr lang="en-US" dirty="0"/>
              <a:t> </a:t>
            </a:r>
            <a:r>
              <a:rPr lang="en-US" dirty="0" err="1"/>
              <a:t>loại</a:t>
            </a:r>
            <a:r>
              <a:rPr lang="en-US" dirty="0"/>
              <a:t> </a:t>
            </a:r>
            <a:r>
              <a:rPr lang="en-US" dirty="0" err="1"/>
              <a:t>trong</a:t>
            </a:r>
            <a:r>
              <a:rPr lang="en-US" dirty="0"/>
              <a:t> </a:t>
            </a:r>
            <a:r>
              <a:rPr lang="en-US" dirty="0" err="1"/>
              <a:t>các</a:t>
            </a:r>
            <a:r>
              <a:rPr lang="en-US" dirty="0"/>
              <a:t> </a:t>
            </a:r>
            <a:r>
              <a:rPr lang="en-US" dirty="0" err="1"/>
              <a:t>xã</a:t>
            </a:r>
            <a:r>
              <a:rPr lang="en-US" dirty="0"/>
              <a:t> </a:t>
            </a:r>
            <a:r>
              <a:rPr lang="en-US" dirty="0" err="1"/>
              <a:t>hội</a:t>
            </a:r>
            <a:r>
              <a:rPr lang="en-US" dirty="0"/>
              <a:t> </a:t>
            </a:r>
            <a:r>
              <a:rPr lang="en-US" dirty="0" err="1"/>
              <a:t>có</a:t>
            </a:r>
            <a:r>
              <a:rPr lang="en-US" dirty="0"/>
              <a:t> </a:t>
            </a:r>
            <a:r>
              <a:rPr lang="en-US" dirty="0" err="1"/>
              <a:t>giai</a:t>
            </a:r>
            <a:r>
              <a:rPr lang="en-US" dirty="0"/>
              <a:t> </a:t>
            </a:r>
            <a:r>
              <a:rPr lang="en-US" dirty="0" err="1"/>
              <a:t>cấp</a:t>
            </a:r>
            <a:endParaRPr lang="en-US" dirty="0"/>
          </a:p>
        </p:txBody>
      </p:sp>
      <p:sp>
        <p:nvSpPr>
          <p:cNvPr id="8" name="Rectangle 7"/>
          <p:cNvSpPr/>
          <p:nvPr/>
        </p:nvSpPr>
        <p:spPr>
          <a:xfrm>
            <a:off x="304800" y="3429000"/>
            <a:ext cx="8153400" cy="1477328"/>
          </a:xfrm>
          <a:prstGeom prst="rect">
            <a:avLst/>
          </a:prstGeom>
        </p:spPr>
        <p:txBody>
          <a:bodyPr wrap="square">
            <a:spAutoFit/>
          </a:bodyPr>
          <a:lstStyle/>
          <a:p>
            <a:r>
              <a:rPr lang="en-US" b="1" dirty="0" err="1"/>
              <a:t>Thứ</a:t>
            </a:r>
            <a:r>
              <a:rPr lang="en-US" b="1" dirty="0"/>
              <a:t> </a:t>
            </a:r>
            <a:r>
              <a:rPr lang="en-US" b="1" dirty="0" err="1"/>
              <a:t>hai</a:t>
            </a:r>
            <a:r>
              <a:rPr lang="en-US" b="1" dirty="0"/>
              <a:t>,</a:t>
            </a:r>
            <a:r>
              <a:rPr lang="en-US" dirty="0"/>
              <a:t> </a:t>
            </a:r>
            <a:r>
              <a:rPr lang="en-US" dirty="0" err="1"/>
              <a:t>cá</a:t>
            </a:r>
            <a:r>
              <a:rPr lang="en-US" dirty="0"/>
              <a:t> </a:t>
            </a:r>
            <a:r>
              <a:rPr lang="en-US" dirty="0" err="1"/>
              <a:t>nhà</a:t>
            </a:r>
            <a:r>
              <a:rPr lang="en-US" dirty="0"/>
              <a:t> </a:t>
            </a:r>
            <a:r>
              <a:rPr lang="en-US" dirty="0" err="1"/>
              <a:t>xã</a:t>
            </a:r>
            <a:r>
              <a:rPr lang="en-US" dirty="0"/>
              <a:t> </a:t>
            </a:r>
            <a:r>
              <a:rPr lang="en-US" dirty="0" err="1"/>
              <a:t>hội</a:t>
            </a:r>
            <a:r>
              <a:rPr lang="en-US" dirty="0"/>
              <a:t> </a:t>
            </a:r>
            <a:r>
              <a:rPr lang="en-US" dirty="0" err="1"/>
              <a:t>học</a:t>
            </a:r>
            <a:r>
              <a:rPr lang="en-US" dirty="0"/>
              <a:t> </a:t>
            </a:r>
            <a:r>
              <a:rPr lang="en-US" dirty="0" err="1"/>
              <a:t>ở</a:t>
            </a:r>
            <a:r>
              <a:rPr lang="en-US" dirty="0"/>
              <a:t> </a:t>
            </a:r>
            <a:r>
              <a:rPr lang="en-US" dirty="0" err="1"/>
              <a:t>Mỹ</a:t>
            </a:r>
            <a:r>
              <a:rPr lang="en-US" dirty="0"/>
              <a:t> (Moore, Parsons...) </a:t>
            </a:r>
            <a:r>
              <a:rPr lang="en-US" dirty="0" err="1"/>
              <a:t>theo</a:t>
            </a:r>
            <a:r>
              <a:rPr lang="en-US" dirty="0"/>
              <a:t> </a:t>
            </a:r>
            <a:r>
              <a:rPr lang="en-US" dirty="0" err="1"/>
              <a:t>khuynh</a:t>
            </a:r>
            <a:r>
              <a:rPr lang="en-US" dirty="0"/>
              <a:t> </a:t>
            </a:r>
            <a:r>
              <a:rPr lang="en-US" dirty="0" err="1"/>
              <a:t>hướng</a:t>
            </a:r>
            <a:r>
              <a:rPr lang="en-US" dirty="0"/>
              <a:t> </a:t>
            </a:r>
            <a:r>
              <a:rPr lang="en-US" dirty="0" err="1"/>
              <a:t>bảo</a:t>
            </a:r>
            <a:r>
              <a:rPr lang="en-US" dirty="0"/>
              <a:t> </a:t>
            </a:r>
            <a:r>
              <a:rPr lang="en-US" dirty="0" err="1"/>
              <a:t>thủ</a:t>
            </a:r>
            <a:r>
              <a:rPr lang="en-US" dirty="0"/>
              <a:t> </a:t>
            </a:r>
            <a:r>
              <a:rPr lang="en-US" dirty="0" err="1"/>
              <a:t>đã</a:t>
            </a:r>
            <a:r>
              <a:rPr lang="en-US" dirty="0"/>
              <a:t> </a:t>
            </a:r>
            <a:r>
              <a:rPr lang="en-US" dirty="0" err="1"/>
              <a:t>nhấn</a:t>
            </a:r>
            <a:r>
              <a:rPr lang="en-US" dirty="0"/>
              <a:t> </a:t>
            </a:r>
            <a:r>
              <a:rPr lang="en-US" dirty="0" err="1"/>
              <a:t>mạnh</a:t>
            </a:r>
            <a:r>
              <a:rPr lang="en-US" dirty="0"/>
              <a:t> </a:t>
            </a:r>
            <a:r>
              <a:rPr lang="en-US" dirty="0" err="1"/>
              <a:t>tới</a:t>
            </a:r>
            <a:r>
              <a:rPr lang="en-US" dirty="0"/>
              <a:t> </a:t>
            </a:r>
            <a:r>
              <a:rPr lang="en-US" dirty="0" err="1"/>
              <a:t>chức</a:t>
            </a:r>
            <a:r>
              <a:rPr lang="en-US" dirty="0"/>
              <a:t> </a:t>
            </a:r>
            <a:r>
              <a:rPr lang="en-US" dirty="0" err="1"/>
              <a:t>năng</a:t>
            </a:r>
            <a:r>
              <a:rPr lang="en-US" dirty="0"/>
              <a:t> </a:t>
            </a:r>
            <a:r>
              <a:rPr lang="en-US" dirty="0" err="1"/>
              <a:t>phân</a:t>
            </a:r>
            <a:r>
              <a:rPr lang="en-US" dirty="0"/>
              <a:t> </a:t>
            </a:r>
            <a:r>
              <a:rPr lang="en-US" dirty="0" err="1"/>
              <a:t>tầng</a:t>
            </a:r>
            <a:r>
              <a:rPr lang="en-US" dirty="0"/>
              <a:t>, </a:t>
            </a:r>
            <a:r>
              <a:rPr lang="en-US" dirty="0" err="1"/>
              <a:t>chú</a:t>
            </a:r>
            <a:r>
              <a:rPr lang="en-US" dirty="0"/>
              <a:t> </a:t>
            </a:r>
            <a:r>
              <a:rPr lang="en-US" dirty="0" err="1"/>
              <a:t>ý</a:t>
            </a:r>
            <a:r>
              <a:rPr lang="en-US" dirty="0"/>
              <a:t> </a:t>
            </a:r>
            <a:r>
              <a:rPr lang="en-US" dirty="0" err="1"/>
              <a:t>tới</a:t>
            </a:r>
            <a:r>
              <a:rPr lang="en-US" dirty="0"/>
              <a:t> </a:t>
            </a:r>
            <a:r>
              <a:rPr lang="en-US" dirty="0" err="1"/>
              <a:t>trạng</a:t>
            </a:r>
            <a:r>
              <a:rPr lang="en-US" dirty="0"/>
              <a:t> </a:t>
            </a:r>
            <a:r>
              <a:rPr lang="en-US" dirty="0" err="1"/>
              <a:t>thái</a:t>
            </a:r>
            <a:r>
              <a:rPr lang="en-US" dirty="0"/>
              <a:t> </a:t>
            </a:r>
            <a:r>
              <a:rPr lang="en-US" dirty="0" err="1"/>
              <a:t>cân</a:t>
            </a:r>
            <a:r>
              <a:rPr lang="en-US" dirty="0"/>
              <a:t> </a:t>
            </a:r>
            <a:r>
              <a:rPr lang="en-US" dirty="0" err="1"/>
              <a:t>bằng</a:t>
            </a:r>
            <a:r>
              <a:rPr lang="en-US" dirty="0"/>
              <a:t> </a:t>
            </a:r>
            <a:r>
              <a:rPr lang="en-US" dirty="0" err="1"/>
              <a:t>xã</a:t>
            </a:r>
            <a:r>
              <a:rPr lang="en-US" dirty="0"/>
              <a:t> </a:t>
            </a:r>
            <a:r>
              <a:rPr lang="en-US" dirty="0" err="1"/>
              <a:t>hội</a:t>
            </a:r>
            <a:r>
              <a:rPr lang="en-US" dirty="0"/>
              <a:t> </a:t>
            </a:r>
            <a:r>
              <a:rPr lang="en-US" dirty="0" err="1"/>
              <a:t>và</a:t>
            </a:r>
            <a:r>
              <a:rPr lang="en-US" dirty="0"/>
              <a:t> </a:t>
            </a:r>
            <a:r>
              <a:rPr lang="en-US" dirty="0" err="1"/>
              <a:t>các</a:t>
            </a:r>
            <a:r>
              <a:rPr lang="en-US" dirty="0"/>
              <a:t> </a:t>
            </a:r>
            <a:r>
              <a:rPr lang="en-US" dirty="0" err="1"/>
              <a:t>cơ</a:t>
            </a:r>
            <a:r>
              <a:rPr lang="en-US" dirty="0"/>
              <a:t> </a:t>
            </a:r>
            <a:r>
              <a:rPr lang="en-US" dirty="0" err="1"/>
              <a:t>cấu</a:t>
            </a:r>
            <a:r>
              <a:rPr lang="en-US" dirty="0"/>
              <a:t> </a:t>
            </a:r>
            <a:r>
              <a:rPr lang="en-US" dirty="0" err="1"/>
              <a:t>nhiều</a:t>
            </a:r>
            <a:r>
              <a:rPr lang="en-US" dirty="0"/>
              <a:t> </a:t>
            </a:r>
            <a:r>
              <a:rPr lang="en-US" dirty="0" err="1"/>
              <a:t>hơn</a:t>
            </a:r>
            <a:r>
              <a:rPr lang="en-US" dirty="0"/>
              <a:t> </a:t>
            </a:r>
            <a:r>
              <a:rPr lang="en-US" dirty="0" err="1"/>
              <a:t>là</a:t>
            </a:r>
            <a:r>
              <a:rPr lang="en-US" dirty="0"/>
              <a:t> </a:t>
            </a:r>
            <a:r>
              <a:rPr lang="en-US" dirty="0" err="1"/>
              <a:t>chú</a:t>
            </a:r>
            <a:r>
              <a:rPr lang="en-US" dirty="0"/>
              <a:t> </a:t>
            </a:r>
            <a:r>
              <a:rPr lang="en-US" dirty="0" err="1"/>
              <a:t>ý</a:t>
            </a:r>
            <a:r>
              <a:rPr lang="en-US" dirty="0"/>
              <a:t>, </a:t>
            </a:r>
            <a:r>
              <a:rPr lang="en-US" dirty="0" err="1"/>
              <a:t>quan</a:t>
            </a:r>
            <a:r>
              <a:rPr lang="en-US" dirty="0"/>
              <a:t> </a:t>
            </a:r>
            <a:r>
              <a:rPr lang="en-US" dirty="0" err="1"/>
              <a:t>tâm</a:t>
            </a:r>
            <a:r>
              <a:rPr lang="en-US" dirty="0"/>
              <a:t> </a:t>
            </a:r>
            <a:r>
              <a:rPr lang="en-US" dirty="0" err="1"/>
              <a:t>tới</a:t>
            </a:r>
            <a:r>
              <a:rPr lang="en-US" dirty="0"/>
              <a:t> </a:t>
            </a:r>
            <a:r>
              <a:rPr lang="en-US" dirty="0" err="1"/>
              <a:t>những</a:t>
            </a:r>
            <a:r>
              <a:rPr lang="en-US" dirty="0"/>
              <a:t> </a:t>
            </a:r>
            <a:r>
              <a:rPr lang="en-US" dirty="0" err="1"/>
              <a:t>biến</a:t>
            </a:r>
            <a:r>
              <a:rPr lang="en-US" dirty="0"/>
              <a:t> </a:t>
            </a:r>
            <a:r>
              <a:rPr lang="en-US" dirty="0" err="1"/>
              <a:t>đổi</a:t>
            </a:r>
            <a:r>
              <a:rPr lang="en-US" dirty="0"/>
              <a:t> </a:t>
            </a:r>
            <a:r>
              <a:rPr lang="en-US" dirty="0" err="1"/>
              <a:t>xã</a:t>
            </a:r>
            <a:r>
              <a:rPr lang="en-US" dirty="0"/>
              <a:t> </a:t>
            </a:r>
            <a:r>
              <a:rPr lang="en-US" dirty="0" err="1"/>
              <a:t>hội</a:t>
            </a:r>
            <a:r>
              <a:rPr lang="en-US" dirty="0"/>
              <a:t> </a:t>
            </a:r>
            <a:r>
              <a:rPr lang="en-US" dirty="0" err="1"/>
              <a:t>có</a:t>
            </a:r>
            <a:r>
              <a:rPr lang="en-US" dirty="0"/>
              <a:t> </a:t>
            </a:r>
            <a:r>
              <a:rPr lang="en-US" dirty="0" err="1"/>
              <a:t>tính</a:t>
            </a:r>
            <a:r>
              <a:rPr lang="en-US" dirty="0"/>
              <a:t> </a:t>
            </a:r>
            <a:r>
              <a:rPr lang="en-US" dirty="0" err="1"/>
              <a:t>chất</a:t>
            </a:r>
            <a:r>
              <a:rPr lang="en-US" dirty="0"/>
              <a:t> </a:t>
            </a:r>
            <a:r>
              <a:rPr lang="en-US" dirty="0" err="1"/>
              <a:t>cách</a:t>
            </a:r>
            <a:r>
              <a:rPr lang="en-US" dirty="0"/>
              <a:t> </a:t>
            </a:r>
            <a:r>
              <a:rPr lang="en-US" dirty="0" err="1"/>
              <a:t>mạng</a:t>
            </a:r>
            <a:r>
              <a:rPr lang="en-US" dirty="0"/>
              <a:t>. </a:t>
            </a:r>
            <a:r>
              <a:rPr lang="en-US" dirty="0" err="1"/>
              <a:t>Từ</a:t>
            </a:r>
            <a:r>
              <a:rPr lang="en-US" dirty="0"/>
              <a:t> </a:t>
            </a:r>
            <a:r>
              <a:rPr lang="en-US" dirty="0" err="1"/>
              <a:t>hai</a:t>
            </a:r>
            <a:r>
              <a:rPr lang="en-US" dirty="0"/>
              <a:t> </a:t>
            </a:r>
            <a:r>
              <a:rPr lang="en-US" dirty="0" err="1"/>
              <a:t>loại</a:t>
            </a:r>
            <a:r>
              <a:rPr lang="en-US" dirty="0"/>
              <a:t> </a:t>
            </a:r>
            <a:r>
              <a:rPr lang="en-US" dirty="0" err="1"/>
              <a:t>lý</a:t>
            </a:r>
            <a:r>
              <a:rPr lang="en-US" dirty="0"/>
              <a:t> </a:t>
            </a:r>
            <a:r>
              <a:rPr lang="en-US" dirty="0" err="1"/>
              <a:t>luận</a:t>
            </a:r>
            <a:r>
              <a:rPr lang="en-US" dirty="0"/>
              <a:t> </a:t>
            </a:r>
            <a:r>
              <a:rPr lang="en-US" dirty="0" err="1"/>
              <a:t>nêu</a:t>
            </a:r>
            <a:r>
              <a:rPr lang="en-US" dirty="0"/>
              <a:t> </a:t>
            </a:r>
            <a:r>
              <a:rPr lang="en-US" dirty="0" err="1"/>
              <a:t>trên</a:t>
            </a:r>
            <a:r>
              <a:rPr lang="en-US" dirty="0"/>
              <a:t>, </a:t>
            </a:r>
            <a:r>
              <a:rPr lang="en-US" dirty="0" err="1"/>
              <a:t>đã</a:t>
            </a:r>
            <a:r>
              <a:rPr lang="en-US" dirty="0"/>
              <a:t> </a:t>
            </a:r>
            <a:r>
              <a:rPr lang="en-US" dirty="0" err="1"/>
              <a:t>hình</a:t>
            </a:r>
            <a:r>
              <a:rPr lang="en-US" dirty="0"/>
              <a:t> </a:t>
            </a:r>
            <a:r>
              <a:rPr lang="en-US" dirty="0" err="1"/>
              <a:t>thành</a:t>
            </a:r>
            <a:r>
              <a:rPr lang="en-US" dirty="0"/>
              <a:t> </a:t>
            </a:r>
            <a:r>
              <a:rPr lang="en-US" dirty="0" err="1"/>
              <a:t>nên</a:t>
            </a:r>
            <a:r>
              <a:rPr lang="en-US" dirty="0"/>
              <a:t> </a:t>
            </a:r>
            <a:r>
              <a:rPr lang="en-US" dirty="0" err="1"/>
              <a:t>các</a:t>
            </a:r>
            <a:r>
              <a:rPr lang="en-US" dirty="0"/>
              <a:t> </a:t>
            </a:r>
            <a:r>
              <a:rPr lang="en-US" dirty="0" err="1"/>
              <a:t>lý</a:t>
            </a:r>
            <a:r>
              <a:rPr lang="en-US" dirty="0"/>
              <a:t> </a:t>
            </a:r>
            <a:r>
              <a:rPr lang="en-US" dirty="0" err="1"/>
              <a:t>thuyết</a:t>
            </a:r>
            <a:r>
              <a:rPr lang="en-US" dirty="0"/>
              <a:t> </a:t>
            </a:r>
            <a:r>
              <a:rPr lang="en-US" dirty="0" err="1"/>
              <a:t>phân</a:t>
            </a:r>
            <a:r>
              <a:rPr lang="en-US" dirty="0"/>
              <a:t> </a:t>
            </a:r>
            <a:r>
              <a:rPr lang="en-US" dirty="0" err="1"/>
              <a:t>tầng</a:t>
            </a:r>
            <a:r>
              <a:rPr lang="en-US" dirty="0"/>
              <a:t> </a:t>
            </a:r>
            <a:r>
              <a:rPr lang="en-US" dirty="0" err="1"/>
              <a:t>xã</a:t>
            </a:r>
            <a:r>
              <a:rPr lang="en-US" dirty="0"/>
              <a:t> </a:t>
            </a:r>
            <a:r>
              <a:rPr lang="en-US" dirty="0" err="1"/>
              <a:t>hội</a:t>
            </a:r>
            <a:r>
              <a:rPr lang="en-US" dirty="0"/>
              <a:t> </a:t>
            </a:r>
          </a:p>
        </p:txBody>
      </p:sp>
    </p:spTree>
    <p:extLst>
      <p:ext uri="{BB962C8B-B14F-4D97-AF65-F5344CB8AC3E}">
        <p14:creationId xmlns:p14="http://schemas.microsoft.com/office/powerpoint/2010/main" val="15288116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7200" y="720398"/>
            <a:ext cx="8229600" cy="1384995"/>
          </a:xfrm>
          <a:prstGeom prst="rect">
            <a:avLst/>
          </a:prstGeom>
        </p:spPr>
        <p:txBody>
          <a:bodyPr wrap="square">
            <a:spAutoFit/>
          </a:bodyPr>
          <a:lstStyle/>
          <a:p>
            <a:pPr lvl="0"/>
            <a:r>
              <a:rPr lang="en-US" sz="2400" b="1" i="1" u="sng" dirty="0" err="1">
                <a:solidFill>
                  <a:prstClr val="black"/>
                </a:solidFill>
              </a:rPr>
              <a:t>Lý</a:t>
            </a:r>
            <a:r>
              <a:rPr lang="en-US" sz="2400" b="1" i="1" u="sng" dirty="0">
                <a:solidFill>
                  <a:prstClr val="black"/>
                </a:solidFill>
              </a:rPr>
              <a:t> </a:t>
            </a:r>
            <a:r>
              <a:rPr lang="en-US" sz="2400" b="1" i="1" u="sng" dirty="0" err="1">
                <a:solidFill>
                  <a:prstClr val="black"/>
                </a:solidFill>
              </a:rPr>
              <a:t>thuyết</a:t>
            </a:r>
            <a:r>
              <a:rPr lang="en-US" sz="2400" b="1" i="1" u="sng" dirty="0">
                <a:solidFill>
                  <a:prstClr val="black"/>
                </a:solidFill>
              </a:rPr>
              <a:t> </a:t>
            </a:r>
            <a:r>
              <a:rPr lang="en-US" sz="2400" b="1" i="1" u="sng" dirty="0" err="1">
                <a:solidFill>
                  <a:prstClr val="black"/>
                </a:solidFill>
              </a:rPr>
              <a:t>xung</a:t>
            </a:r>
            <a:r>
              <a:rPr lang="en-US" sz="2400" b="1" i="1" u="sng" dirty="0">
                <a:solidFill>
                  <a:prstClr val="black"/>
                </a:solidFill>
              </a:rPr>
              <a:t> </a:t>
            </a:r>
            <a:r>
              <a:rPr lang="en-US" sz="2400" b="1" i="1" u="sng" dirty="0" err="1">
                <a:solidFill>
                  <a:prstClr val="black"/>
                </a:solidFill>
              </a:rPr>
              <a:t>đột</a:t>
            </a:r>
            <a:r>
              <a:rPr lang="en-US" sz="2000" dirty="0">
                <a:solidFill>
                  <a:prstClr val="black"/>
                </a:solidFill>
              </a:rPr>
              <a:t> </a:t>
            </a:r>
            <a:r>
              <a:rPr lang="en-US" sz="2000" dirty="0" err="1">
                <a:solidFill>
                  <a:prstClr val="black"/>
                </a:solidFill>
              </a:rPr>
              <a:t>nhấn</a:t>
            </a:r>
            <a:r>
              <a:rPr lang="en-US" sz="2000" dirty="0">
                <a:solidFill>
                  <a:prstClr val="black"/>
                </a:solidFill>
              </a:rPr>
              <a:t> </a:t>
            </a:r>
            <a:r>
              <a:rPr lang="en-US" sz="2000" dirty="0" err="1">
                <a:solidFill>
                  <a:prstClr val="black"/>
                </a:solidFill>
              </a:rPr>
              <a:t>mạnh</a:t>
            </a:r>
            <a:r>
              <a:rPr lang="en-US" sz="2000" dirty="0">
                <a:solidFill>
                  <a:prstClr val="black"/>
                </a:solidFill>
              </a:rPr>
              <a:t> </a:t>
            </a:r>
            <a:r>
              <a:rPr lang="en-US" sz="2000" dirty="0" err="1">
                <a:solidFill>
                  <a:prstClr val="black"/>
                </a:solidFill>
              </a:rPr>
              <a:t>việc</a:t>
            </a:r>
            <a:r>
              <a:rPr lang="en-US" sz="2000" dirty="0">
                <a:solidFill>
                  <a:prstClr val="black"/>
                </a:solidFill>
              </a:rPr>
              <a:t> </a:t>
            </a:r>
            <a:r>
              <a:rPr lang="en-US" sz="2000" dirty="0" err="1">
                <a:solidFill>
                  <a:prstClr val="black"/>
                </a:solidFill>
              </a:rPr>
              <a:t>nghiên</a:t>
            </a:r>
            <a:r>
              <a:rPr lang="en-US" sz="2000" dirty="0">
                <a:solidFill>
                  <a:prstClr val="black"/>
                </a:solidFill>
              </a:rPr>
              <a:t> </a:t>
            </a:r>
            <a:r>
              <a:rPr lang="en-US" sz="2000" dirty="0" err="1">
                <a:solidFill>
                  <a:prstClr val="black"/>
                </a:solidFill>
              </a:rPr>
              <a:t>cứu</a:t>
            </a:r>
            <a:r>
              <a:rPr lang="en-US" sz="2000" dirty="0">
                <a:solidFill>
                  <a:prstClr val="black"/>
                </a:solidFill>
              </a:rPr>
              <a:t> </a:t>
            </a:r>
            <a:r>
              <a:rPr lang="en-US" sz="2000" dirty="0" err="1">
                <a:solidFill>
                  <a:prstClr val="black"/>
                </a:solidFill>
              </a:rPr>
              <a:t>sự</a:t>
            </a:r>
            <a:r>
              <a:rPr lang="en-US" sz="2000" dirty="0">
                <a:solidFill>
                  <a:prstClr val="black"/>
                </a:solidFill>
              </a:rPr>
              <a:t> </a:t>
            </a:r>
            <a:r>
              <a:rPr lang="en-US" sz="2000" dirty="0" err="1">
                <a:solidFill>
                  <a:prstClr val="black"/>
                </a:solidFill>
              </a:rPr>
              <a:t>hình</a:t>
            </a:r>
            <a:r>
              <a:rPr lang="en-US" sz="2000" dirty="0">
                <a:solidFill>
                  <a:prstClr val="black"/>
                </a:solidFill>
              </a:rPr>
              <a:t> </a:t>
            </a:r>
            <a:r>
              <a:rPr lang="en-US" sz="2000" dirty="0" err="1">
                <a:solidFill>
                  <a:prstClr val="black"/>
                </a:solidFill>
              </a:rPr>
              <a:t>thành</a:t>
            </a:r>
            <a:r>
              <a:rPr lang="en-US" sz="2000" dirty="0">
                <a:solidFill>
                  <a:prstClr val="black"/>
                </a:solidFill>
              </a:rPr>
              <a:t> </a:t>
            </a:r>
            <a:r>
              <a:rPr lang="en-US" sz="2000" dirty="0" err="1">
                <a:solidFill>
                  <a:prstClr val="black"/>
                </a:solidFill>
              </a:rPr>
              <a:t>các</a:t>
            </a:r>
            <a:r>
              <a:rPr lang="en-US" sz="2000" dirty="0">
                <a:solidFill>
                  <a:prstClr val="black"/>
                </a:solidFill>
              </a:rPr>
              <a:t> </a:t>
            </a:r>
            <a:r>
              <a:rPr lang="en-US" sz="2000" dirty="0" err="1">
                <a:solidFill>
                  <a:prstClr val="black"/>
                </a:solidFill>
              </a:rPr>
              <a:t>giai</a:t>
            </a:r>
            <a:r>
              <a:rPr lang="en-US" sz="2000" dirty="0">
                <a:solidFill>
                  <a:prstClr val="black"/>
                </a:solidFill>
              </a:rPr>
              <a:t> </a:t>
            </a:r>
            <a:r>
              <a:rPr lang="en-US" sz="2000" dirty="0" err="1">
                <a:solidFill>
                  <a:prstClr val="black"/>
                </a:solidFill>
              </a:rPr>
              <a:t>cấp</a:t>
            </a:r>
            <a:r>
              <a:rPr lang="en-US" sz="2000" dirty="0">
                <a:solidFill>
                  <a:prstClr val="black"/>
                </a:solidFill>
              </a:rPr>
              <a:t> </a:t>
            </a:r>
            <a:r>
              <a:rPr lang="en-US" sz="2000" dirty="0" err="1">
                <a:solidFill>
                  <a:prstClr val="black"/>
                </a:solidFill>
              </a:rPr>
              <a:t>xã</a:t>
            </a:r>
            <a:r>
              <a:rPr lang="en-US" sz="2000" dirty="0">
                <a:solidFill>
                  <a:prstClr val="black"/>
                </a:solidFill>
              </a:rPr>
              <a:t> </a:t>
            </a:r>
            <a:r>
              <a:rPr lang="en-US" sz="2000" dirty="0" err="1">
                <a:solidFill>
                  <a:prstClr val="black"/>
                </a:solidFill>
              </a:rPr>
              <a:t>hội</a:t>
            </a:r>
            <a:r>
              <a:rPr lang="en-US" sz="2000" dirty="0">
                <a:solidFill>
                  <a:prstClr val="black"/>
                </a:solidFill>
              </a:rPr>
              <a:t>, </a:t>
            </a:r>
            <a:r>
              <a:rPr lang="en-US" sz="2000" dirty="0" err="1">
                <a:solidFill>
                  <a:prstClr val="black"/>
                </a:solidFill>
              </a:rPr>
              <a:t>các</a:t>
            </a:r>
            <a:r>
              <a:rPr lang="en-US" sz="2000" dirty="0">
                <a:solidFill>
                  <a:prstClr val="black"/>
                </a:solidFill>
              </a:rPr>
              <a:t> </a:t>
            </a:r>
            <a:r>
              <a:rPr lang="en-US" sz="2000" dirty="0" err="1">
                <a:solidFill>
                  <a:prstClr val="black"/>
                </a:solidFill>
              </a:rPr>
              <a:t>cuộc</a:t>
            </a:r>
            <a:r>
              <a:rPr lang="en-US" sz="2000" dirty="0">
                <a:solidFill>
                  <a:prstClr val="black"/>
                </a:solidFill>
              </a:rPr>
              <a:t> </a:t>
            </a:r>
            <a:r>
              <a:rPr lang="en-US" sz="2000" dirty="0" err="1">
                <a:solidFill>
                  <a:prstClr val="black"/>
                </a:solidFill>
              </a:rPr>
              <a:t>đấu</a:t>
            </a:r>
            <a:r>
              <a:rPr lang="en-US" sz="2000" dirty="0">
                <a:solidFill>
                  <a:prstClr val="black"/>
                </a:solidFill>
              </a:rPr>
              <a:t> </a:t>
            </a:r>
            <a:r>
              <a:rPr lang="en-US" sz="2000" dirty="0" err="1">
                <a:solidFill>
                  <a:prstClr val="black"/>
                </a:solidFill>
              </a:rPr>
              <a:t>tranh</a:t>
            </a:r>
            <a:r>
              <a:rPr lang="en-US" sz="2000" dirty="0">
                <a:solidFill>
                  <a:prstClr val="black"/>
                </a:solidFill>
              </a:rPr>
              <a:t> </a:t>
            </a:r>
            <a:r>
              <a:rPr lang="en-US" sz="2000" dirty="0" err="1">
                <a:solidFill>
                  <a:prstClr val="black"/>
                </a:solidFill>
              </a:rPr>
              <a:t>giai</a:t>
            </a:r>
            <a:r>
              <a:rPr lang="en-US" sz="2000" dirty="0">
                <a:solidFill>
                  <a:prstClr val="black"/>
                </a:solidFill>
              </a:rPr>
              <a:t> </a:t>
            </a:r>
            <a:r>
              <a:rPr lang="en-US" sz="2000" dirty="0" err="1">
                <a:solidFill>
                  <a:prstClr val="black"/>
                </a:solidFill>
              </a:rPr>
              <a:t>cấp</a:t>
            </a:r>
            <a:r>
              <a:rPr lang="en-US" sz="2000" dirty="0">
                <a:solidFill>
                  <a:prstClr val="black"/>
                </a:solidFill>
              </a:rPr>
              <a:t> </a:t>
            </a:r>
            <a:r>
              <a:rPr lang="en-US" sz="2000" dirty="0" err="1">
                <a:solidFill>
                  <a:prstClr val="black"/>
                </a:solidFill>
              </a:rPr>
              <a:t>và</a:t>
            </a:r>
            <a:r>
              <a:rPr lang="en-US" sz="2000" dirty="0">
                <a:solidFill>
                  <a:prstClr val="black"/>
                </a:solidFill>
              </a:rPr>
              <a:t> </a:t>
            </a:r>
            <a:r>
              <a:rPr lang="en-US" sz="2000" dirty="0" err="1">
                <a:solidFill>
                  <a:prstClr val="black"/>
                </a:solidFill>
              </a:rPr>
              <a:t>những</a:t>
            </a:r>
            <a:r>
              <a:rPr lang="en-US" sz="2000" dirty="0">
                <a:solidFill>
                  <a:prstClr val="black"/>
                </a:solidFill>
              </a:rPr>
              <a:t> </a:t>
            </a:r>
            <a:r>
              <a:rPr lang="en-US" sz="2000" dirty="0" err="1">
                <a:solidFill>
                  <a:prstClr val="black"/>
                </a:solidFill>
              </a:rPr>
              <a:t>quy</a:t>
            </a:r>
            <a:r>
              <a:rPr lang="en-US" sz="2000" dirty="0">
                <a:solidFill>
                  <a:prstClr val="black"/>
                </a:solidFill>
              </a:rPr>
              <a:t> </a:t>
            </a:r>
            <a:r>
              <a:rPr lang="en-US" sz="2000" dirty="0" err="1">
                <a:solidFill>
                  <a:prstClr val="black"/>
                </a:solidFill>
              </a:rPr>
              <a:t>luật</a:t>
            </a:r>
            <a:r>
              <a:rPr lang="en-US" sz="2000" dirty="0">
                <a:solidFill>
                  <a:prstClr val="black"/>
                </a:solidFill>
              </a:rPr>
              <a:t> </a:t>
            </a:r>
            <a:r>
              <a:rPr lang="en-US" sz="2000" dirty="0" err="1">
                <a:solidFill>
                  <a:prstClr val="black"/>
                </a:solidFill>
              </a:rPr>
              <a:t>hình</a:t>
            </a:r>
            <a:r>
              <a:rPr lang="en-US" sz="2000" dirty="0">
                <a:solidFill>
                  <a:prstClr val="black"/>
                </a:solidFill>
              </a:rPr>
              <a:t> </a:t>
            </a:r>
            <a:r>
              <a:rPr lang="en-US" sz="2000" dirty="0" err="1">
                <a:solidFill>
                  <a:prstClr val="black"/>
                </a:solidFill>
              </a:rPr>
              <a:t>thành</a:t>
            </a:r>
            <a:r>
              <a:rPr lang="en-US" sz="2000" dirty="0">
                <a:solidFill>
                  <a:prstClr val="black"/>
                </a:solidFill>
              </a:rPr>
              <a:t> </a:t>
            </a:r>
            <a:r>
              <a:rPr lang="en-US" sz="2000" dirty="0" err="1">
                <a:solidFill>
                  <a:prstClr val="black"/>
                </a:solidFill>
              </a:rPr>
              <a:t>và</a:t>
            </a:r>
            <a:r>
              <a:rPr lang="en-US" sz="2000" dirty="0">
                <a:solidFill>
                  <a:prstClr val="black"/>
                </a:solidFill>
              </a:rPr>
              <a:t> </a:t>
            </a:r>
            <a:r>
              <a:rPr lang="en-US" sz="2000" dirty="0" err="1">
                <a:solidFill>
                  <a:prstClr val="black"/>
                </a:solidFill>
              </a:rPr>
              <a:t>chuyển</a:t>
            </a:r>
            <a:r>
              <a:rPr lang="en-US" sz="2000" dirty="0">
                <a:solidFill>
                  <a:prstClr val="black"/>
                </a:solidFill>
              </a:rPr>
              <a:t> </a:t>
            </a:r>
            <a:r>
              <a:rPr lang="en-US" sz="2000" dirty="0" err="1">
                <a:solidFill>
                  <a:prstClr val="black"/>
                </a:solidFill>
              </a:rPr>
              <a:t>hóa</a:t>
            </a:r>
            <a:r>
              <a:rPr lang="en-US" sz="2000" dirty="0">
                <a:solidFill>
                  <a:prstClr val="black"/>
                </a:solidFill>
              </a:rPr>
              <a:t> </a:t>
            </a:r>
            <a:r>
              <a:rPr lang="en-US" sz="2000" dirty="0" err="1">
                <a:solidFill>
                  <a:prstClr val="black"/>
                </a:solidFill>
              </a:rPr>
              <a:t>các</a:t>
            </a:r>
            <a:r>
              <a:rPr lang="en-US" sz="2000" dirty="0">
                <a:solidFill>
                  <a:prstClr val="black"/>
                </a:solidFill>
              </a:rPr>
              <a:t> </a:t>
            </a:r>
            <a:r>
              <a:rPr lang="en-US" sz="2000" dirty="0" err="1">
                <a:solidFill>
                  <a:prstClr val="black"/>
                </a:solidFill>
              </a:rPr>
              <a:t>giai</a:t>
            </a:r>
            <a:r>
              <a:rPr lang="en-US" sz="2000" dirty="0">
                <a:solidFill>
                  <a:prstClr val="black"/>
                </a:solidFill>
              </a:rPr>
              <a:t> </a:t>
            </a:r>
            <a:r>
              <a:rPr lang="en-US" sz="2000" dirty="0" err="1">
                <a:solidFill>
                  <a:prstClr val="black"/>
                </a:solidFill>
              </a:rPr>
              <a:t>cấp</a:t>
            </a:r>
            <a:r>
              <a:rPr lang="en-US" sz="2000" dirty="0">
                <a:solidFill>
                  <a:prstClr val="black"/>
                </a:solidFill>
              </a:rPr>
              <a:t>, </a:t>
            </a:r>
            <a:r>
              <a:rPr lang="en-US" sz="2000" dirty="0" err="1">
                <a:solidFill>
                  <a:prstClr val="black"/>
                </a:solidFill>
              </a:rPr>
              <a:t>trong</a:t>
            </a:r>
            <a:r>
              <a:rPr lang="en-US" sz="2000" dirty="0">
                <a:solidFill>
                  <a:prstClr val="black"/>
                </a:solidFill>
              </a:rPr>
              <a:t> </a:t>
            </a:r>
            <a:r>
              <a:rPr lang="en-US" sz="2000" dirty="0" err="1">
                <a:solidFill>
                  <a:prstClr val="black"/>
                </a:solidFill>
              </a:rPr>
              <a:t>đó</a:t>
            </a:r>
            <a:r>
              <a:rPr lang="en-US" sz="2000" dirty="0">
                <a:solidFill>
                  <a:prstClr val="black"/>
                </a:solidFill>
              </a:rPr>
              <a:t> </a:t>
            </a:r>
            <a:r>
              <a:rPr lang="en-US" sz="2000" dirty="0" err="1">
                <a:solidFill>
                  <a:prstClr val="black"/>
                </a:solidFill>
              </a:rPr>
              <a:t>tính</a:t>
            </a:r>
            <a:r>
              <a:rPr lang="en-US" sz="2000" dirty="0">
                <a:solidFill>
                  <a:prstClr val="black"/>
                </a:solidFill>
              </a:rPr>
              <a:t> </a:t>
            </a:r>
            <a:r>
              <a:rPr lang="en-US" sz="2000" dirty="0" err="1">
                <a:solidFill>
                  <a:prstClr val="black"/>
                </a:solidFill>
              </a:rPr>
              <a:t>cơ</a:t>
            </a:r>
            <a:r>
              <a:rPr lang="en-US" sz="2000" dirty="0">
                <a:solidFill>
                  <a:prstClr val="black"/>
                </a:solidFill>
              </a:rPr>
              <a:t> </a:t>
            </a:r>
            <a:r>
              <a:rPr lang="en-US" sz="2000" dirty="0" err="1">
                <a:solidFill>
                  <a:prstClr val="black"/>
                </a:solidFill>
              </a:rPr>
              <a:t>động</a:t>
            </a:r>
            <a:r>
              <a:rPr lang="en-US" sz="2000" dirty="0">
                <a:solidFill>
                  <a:prstClr val="black"/>
                </a:solidFill>
              </a:rPr>
              <a:t> </a:t>
            </a:r>
            <a:r>
              <a:rPr lang="en-US" sz="2000" dirty="0" err="1">
                <a:solidFill>
                  <a:prstClr val="black"/>
                </a:solidFill>
              </a:rPr>
              <a:t>xã</a:t>
            </a:r>
            <a:r>
              <a:rPr lang="en-US" sz="2000" dirty="0">
                <a:solidFill>
                  <a:prstClr val="black"/>
                </a:solidFill>
              </a:rPr>
              <a:t> </a:t>
            </a:r>
            <a:r>
              <a:rPr lang="en-US" sz="2000" dirty="0" err="1">
                <a:solidFill>
                  <a:prstClr val="black"/>
                </a:solidFill>
              </a:rPr>
              <a:t>hội</a:t>
            </a:r>
            <a:r>
              <a:rPr lang="en-US" sz="2000" dirty="0">
                <a:solidFill>
                  <a:prstClr val="black"/>
                </a:solidFill>
              </a:rPr>
              <a:t> </a:t>
            </a:r>
            <a:r>
              <a:rPr lang="en-US" sz="2000" dirty="0" err="1">
                <a:solidFill>
                  <a:prstClr val="black"/>
                </a:solidFill>
              </a:rPr>
              <a:t>là</a:t>
            </a:r>
            <a:r>
              <a:rPr lang="en-US" sz="2000" dirty="0">
                <a:solidFill>
                  <a:prstClr val="black"/>
                </a:solidFill>
              </a:rPr>
              <a:t> </a:t>
            </a:r>
            <a:r>
              <a:rPr lang="en-US" sz="2000" dirty="0" err="1">
                <a:solidFill>
                  <a:prstClr val="black"/>
                </a:solidFill>
              </a:rPr>
              <a:t>đặc</a:t>
            </a:r>
            <a:r>
              <a:rPr lang="en-US" sz="2000" dirty="0">
                <a:solidFill>
                  <a:prstClr val="black"/>
                </a:solidFill>
              </a:rPr>
              <a:t> </a:t>
            </a:r>
            <a:r>
              <a:rPr lang="en-US" sz="2000" dirty="0" err="1">
                <a:solidFill>
                  <a:prstClr val="black"/>
                </a:solidFill>
              </a:rPr>
              <a:t>điểm</a:t>
            </a:r>
            <a:r>
              <a:rPr lang="en-US" sz="2000" dirty="0">
                <a:solidFill>
                  <a:prstClr val="black"/>
                </a:solidFill>
              </a:rPr>
              <a:t> </a:t>
            </a:r>
            <a:r>
              <a:rPr lang="en-US" sz="2000" dirty="0" err="1">
                <a:solidFill>
                  <a:prstClr val="black"/>
                </a:solidFill>
              </a:rPr>
              <a:t>của</a:t>
            </a:r>
            <a:r>
              <a:rPr lang="en-US" sz="2000" dirty="0">
                <a:solidFill>
                  <a:prstClr val="black"/>
                </a:solidFill>
              </a:rPr>
              <a:t> </a:t>
            </a:r>
            <a:r>
              <a:rPr lang="en-US" sz="2000" dirty="0" err="1">
                <a:solidFill>
                  <a:prstClr val="black"/>
                </a:solidFill>
              </a:rPr>
              <a:t>lý</a:t>
            </a:r>
            <a:r>
              <a:rPr lang="en-US" sz="2000" dirty="0">
                <a:solidFill>
                  <a:prstClr val="black"/>
                </a:solidFill>
              </a:rPr>
              <a:t> </a:t>
            </a:r>
            <a:r>
              <a:rPr lang="en-US" sz="2000" dirty="0" err="1">
                <a:solidFill>
                  <a:prstClr val="black"/>
                </a:solidFill>
              </a:rPr>
              <a:t>thuyết</a:t>
            </a:r>
            <a:r>
              <a:rPr lang="en-US" sz="2000" dirty="0">
                <a:solidFill>
                  <a:prstClr val="black"/>
                </a:solidFill>
              </a:rPr>
              <a:t> </a:t>
            </a:r>
            <a:r>
              <a:rPr lang="en-US" sz="2000" dirty="0" err="1">
                <a:solidFill>
                  <a:prstClr val="black"/>
                </a:solidFill>
              </a:rPr>
              <a:t>này</a:t>
            </a:r>
            <a:r>
              <a:rPr lang="en-US" sz="2000" dirty="0">
                <a:solidFill>
                  <a:prstClr val="black"/>
                </a:solidFill>
              </a:rPr>
              <a:t> </a:t>
            </a:r>
          </a:p>
        </p:txBody>
      </p:sp>
      <p:sp>
        <p:nvSpPr>
          <p:cNvPr id="7" name="Rectangle 6"/>
          <p:cNvSpPr/>
          <p:nvPr/>
        </p:nvSpPr>
        <p:spPr>
          <a:xfrm>
            <a:off x="457200" y="2413338"/>
            <a:ext cx="8153400" cy="1692771"/>
          </a:xfrm>
          <a:prstGeom prst="rect">
            <a:avLst/>
          </a:prstGeom>
        </p:spPr>
        <p:txBody>
          <a:bodyPr wrap="square">
            <a:spAutoFit/>
          </a:bodyPr>
          <a:lstStyle/>
          <a:p>
            <a:r>
              <a:rPr lang="en-US" sz="2400" b="1" i="1" u="sng" dirty="0" err="1"/>
              <a:t>Lý</a:t>
            </a:r>
            <a:r>
              <a:rPr lang="en-US" sz="2400" b="1" i="1" u="sng" dirty="0"/>
              <a:t> </a:t>
            </a:r>
            <a:r>
              <a:rPr lang="en-US" sz="2400" b="1" i="1" u="sng" dirty="0" err="1"/>
              <a:t>thuyết</a:t>
            </a:r>
            <a:r>
              <a:rPr lang="en-US" sz="2400" b="1" i="1" u="sng" dirty="0"/>
              <a:t> </a:t>
            </a:r>
            <a:r>
              <a:rPr lang="en-US" sz="2400" b="1" i="1" u="sng" dirty="0" err="1"/>
              <a:t>chức</a:t>
            </a:r>
            <a:r>
              <a:rPr lang="en-US" sz="2400" b="1" i="1" u="sng" dirty="0"/>
              <a:t> </a:t>
            </a:r>
            <a:r>
              <a:rPr lang="en-US" sz="2400" b="1" i="1" u="sng" dirty="0" err="1"/>
              <a:t>năng</a:t>
            </a:r>
            <a:r>
              <a:rPr lang="en-US" sz="2000" i="1" dirty="0"/>
              <a:t>,</a:t>
            </a:r>
            <a:r>
              <a:rPr lang="en-US" sz="2000" dirty="0"/>
              <a:t> </a:t>
            </a:r>
            <a:r>
              <a:rPr lang="en-US" sz="2000" dirty="0" err="1"/>
              <a:t>theo</a:t>
            </a:r>
            <a:r>
              <a:rPr lang="en-US" sz="2000" dirty="0"/>
              <a:t> </a:t>
            </a:r>
            <a:r>
              <a:rPr lang="en-US" sz="2000" dirty="0" err="1"/>
              <a:t>lý</a:t>
            </a:r>
            <a:r>
              <a:rPr lang="en-US" sz="2000" dirty="0"/>
              <a:t> </a:t>
            </a:r>
            <a:r>
              <a:rPr lang="en-US" sz="2000" dirty="0" err="1"/>
              <a:t>thuyết</a:t>
            </a:r>
            <a:r>
              <a:rPr lang="en-US" sz="2000" dirty="0"/>
              <a:t> </a:t>
            </a:r>
            <a:r>
              <a:rPr lang="en-US" sz="2000" dirty="0" err="1"/>
              <a:t>này</a:t>
            </a:r>
            <a:r>
              <a:rPr lang="en-US" sz="2000" dirty="0"/>
              <a:t>, </a:t>
            </a:r>
            <a:r>
              <a:rPr lang="en-US" sz="2000" dirty="0" err="1"/>
              <a:t>việc</a:t>
            </a:r>
            <a:r>
              <a:rPr lang="en-US" sz="2000" dirty="0"/>
              <a:t> </a:t>
            </a:r>
            <a:r>
              <a:rPr lang="en-US" sz="2000" dirty="0" err="1"/>
              <a:t>phân</a:t>
            </a:r>
            <a:r>
              <a:rPr lang="en-US" sz="2000" dirty="0"/>
              <a:t> </a:t>
            </a:r>
            <a:r>
              <a:rPr lang="en-US" sz="2000" dirty="0" err="1"/>
              <a:t>tầng</a:t>
            </a:r>
            <a:r>
              <a:rPr lang="en-US" sz="2000" dirty="0"/>
              <a:t> </a:t>
            </a:r>
            <a:r>
              <a:rPr lang="en-US" sz="2000" dirty="0" err="1"/>
              <a:t>xã</a:t>
            </a:r>
            <a:r>
              <a:rPr lang="en-US" sz="2000" dirty="0"/>
              <a:t> </a:t>
            </a:r>
            <a:r>
              <a:rPr lang="en-US" sz="2000" dirty="0" err="1"/>
              <a:t>hội</a:t>
            </a:r>
            <a:r>
              <a:rPr lang="en-US" sz="2000" dirty="0"/>
              <a:t> </a:t>
            </a:r>
            <a:r>
              <a:rPr lang="en-US" sz="2000" dirty="0" err="1"/>
              <a:t>nhằm</a:t>
            </a:r>
            <a:r>
              <a:rPr lang="en-US" sz="2000" dirty="0"/>
              <a:t> </a:t>
            </a:r>
            <a:r>
              <a:rPr lang="en-US" sz="2000" dirty="0" err="1"/>
              <a:t>đáp</a:t>
            </a:r>
            <a:r>
              <a:rPr lang="en-US" sz="2000" dirty="0"/>
              <a:t> </a:t>
            </a:r>
            <a:r>
              <a:rPr lang="en-US" sz="2000" dirty="0" err="1"/>
              <a:t>ứng</a:t>
            </a:r>
            <a:r>
              <a:rPr lang="en-US" sz="2000" dirty="0"/>
              <a:t> </a:t>
            </a:r>
            <a:r>
              <a:rPr lang="en-US" sz="2000" dirty="0" err="1"/>
              <a:t>nhu</a:t>
            </a:r>
            <a:r>
              <a:rPr lang="en-US" sz="2000" dirty="0"/>
              <a:t> </a:t>
            </a:r>
            <a:r>
              <a:rPr lang="en-US" sz="2000" dirty="0" err="1"/>
              <a:t>cầu</a:t>
            </a:r>
            <a:r>
              <a:rPr lang="en-US" sz="2000" dirty="0"/>
              <a:t> </a:t>
            </a:r>
            <a:r>
              <a:rPr lang="en-US" sz="2000" dirty="0" err="1" smtClean="0"/>
              <a:t>của</a:t>
            </a:r>
            <a:r>
              <a:rPr lang="en-US" sz="2000" dirty="0" smtClean="0"/>
              <a:t> </a:t>
            </a:r>
            <a:r>
              <a:rPr lang="en-US" sz="2000" dirty="0" err="1"/>
              <a:t>xã</a:t>
            </a:r>
            <a:r>
              <a:rPr lang="en-US" sz="2000" dirty="0"/>
              <a:t> </a:t>
            </a:r>
            <a:r>
              <a:rPr lang="en-US" sz="2000" dirty="0" err="1"/>
              <a:t>hội</a:t>
            </a:r>
            <a:r>
              <a:rPr lang="en-US" sz="2000" dirty="0"/>
              <a:t>, </a:t>
            </a:r>
            <a:r>
              <a:rPr lang="en-US" sz="2000" dirty="0" err="1"/>
              <a:t>tức</a:t>
            </a:r>
            <a:r>
              <a:rPr lang="en-US" sz="2000" dirty="0"/>
              <a:t> </a:t>
            </a:r>
            <a:r>
              <a:rPr lang="en-US" sz="2000" dirty="0" err="1"/>
              <a:t>là</a:t>
            </a:r>
            <a:r>
              <a:rPr lang="en-US" sz="2000" dirty="0"/>
              <a:t> </a:t>
            </a:r>
            <a:r>
              <a:rPr lang="en-US" sz="2000" dirty="0" err="1"/>
              <a:t>mỗi</a:t>
            </a:r>
            <a:r>
              <a:rPr lang="en-US" sz="2000" dirty="0"/>
              <a:t> </a:t>
            </a:r>
            <a:r>
              <a:rPr lang="en-US" sz="2000" dirty="0" err="1"/>
              <a:t>tầng</a:t>
            </a:r>
            <a:r>
              <a:rPr lang="en-US" sz="2000" dirty="0"/>
              <a:t> </a:t>
            </a:r>
            <a:r>
              <a:rPr lang="en-US" sz="2000" dirty="0" err="1"/>
              <a:t>lớp</a:t>
            </a:r>
            <a:r>
              <a:rPr lang="en-US" sz="2000" dirty="0"/>
              <a:t> </a:t>
            </a:r>
            <a:r>
              <a:rPr lang="en-US" sz="2000" dirty="0" err="1"/>
              <a:t>xã</a:t>
            </a:r>
            <a:r>
              <a:rPr lang="en-US" sz="2000" dirty="0"/>
              <a:t> </a:t>
            </a:r>
            <a:r>
              <a:rPr lang="en-US" sz="2000" dirty="0" err="1"/>
              <a:t>hội</a:t>
            </a:r>
            <a:r>
              <a:rPr lang="en-US" sz="2000" dirty="0"/>
              <a:t> </a:t>
            </a:r>
            <a:r>
              <a:rPr lang="en-US" sz="2000" dirty="0" err="1"/>
              <a:t>có</a:t>
            </a:r>
            <a:r>
              <a:rPr lang="en-US" sz="2000" dirty="0"/>
              <a:t> </a:t>
            </a:r>
            <a:r>
              <a:rPr lang="en-US" sz="2000" dirty="0" err="1"/>
              <a:t>chức</a:t>
            </a:r>
            <a:r>
              <a:rPr lang="en-US" sz="2000" dirty="0"/>
              <a:t> </a:t>
            </a:r>
            <a:r>
              <a:rPr lang="en-US" sz="2000" dirty="0" err="1"/>
              <a:t>năng</a:t>
            </a:r>
            <a:r>
              <a:rPr lang="en-US" sz="2000" dirty="0"/>
              <a:t> </a:t>
            </a:r>
            <a:r>
              <a:rPr lang="en-US" sz="2000" dirty="0" err="1"/>
              <a:t>xã</a:t>
            </a:r>
            <a:r>
              <a:rPr lang="en-US" sz="2000" dirty="0"/>
              <a:t> </a:t>
            </a:r>
            <a:r>
              <a:rPr lang="en-US" sz="2000" dirty="0" err="1"/>
              <a:t>hội</a:t>
            </a:r>
            <a:r>
              <a:rPr lang="en-US" sz="2000" dirty="0"/>
              <a:t> </a:t>
            </a:r>
            <a:r>
              <a:rPr lang="en-US" sz="2000" dirty="0" err="1"/>
              <a:t>riêng</a:t>
            </a:r>
            <a:r>
              <a:rPr lang="en-US" sz="2000" dirty="0"/>
              <a:t>. </a:t>
            </a:r>
            <a:r>
              <a:rPr lang="en-US" sz="2000" dirty="0" err="1"/>
              <a:t>Điều</a:t>
            </a:r>
            <a:r>
              <a:rPr lang="en-US" sz="2000" dirty="0"/>
              <a:t> </a:t>
            </a:r>
            <a:r>
              <a:rPr lang="en-US" sz="2000" dirty="0" err="1"/>
              <a:t>đó</a:t>
            </a:r>
            <a:r>
              <a:rPr lang="en-US" sz="2000" dirty="0"/>
              <a:t> </a:t>
            </a:r>
            <a:r>
              <a:rPr lang="en-US" sz="2000" dirty="0" err="1"/>
              <a:t>giải</a:t>
            </a:r>
            <a:r>
              <a:rPr lang="en-US" sz="2000" dirty="0"/>
              <a:t> </a:t>
            </a:r>
            <a:r>
              <a:rPr lang="en-US" sz="2000" dirty="0" err="1"/>
              <a:t>thích</a:t>
            </a:r>
            <a:r>
              <a:rPr lang="en-US" sz="2000" dirty="0"/>
              <a:t> </a:t>
            </a:r>
            <a:r>
              <a:rPr lang="en-US" sz="2000" dirty="0" err="1"/>
              <a:t>vì</a:t>
            </a:r>
            <a:r>
              <a:rPr lang="en-US" sz="2000" dirty="0"/>
              <a:t> </a:t>
            </a:r>
            <a:r>
              <a:rPr lang="en-US" sz="2000" dirty="0" err="1"/>
              <a:t>sao</a:t>
            </a:r>
            <a:r>
              <a:rPr lang="en-US" sz="2000" dirty="0"/>
              <a:t> </a:t>
            </a:r>
            <a:r>
              <a:rPr lang="en-US" sz="2000" dirty="0" err="1"/>
              <a:t>cần</a:t>
            </a:r>
            <a:r>
              <a:rPr lang="en-US" sz="2000" dirty="0"/>
              <a:t> </a:t>
            </a:r>
            <a:r>
              <a:rPr lang="en-US" sz="2000" dirty="0" err="1"/>
              <a:t>phải</a:t>
            </a:r>
            <a:r>
              <a:rPr lang="en-US" sz="2000" dirty="0"/>
              <a:t> </a:t>
            </a:r>
            <a:r>
              <a:rPr lang="en-US" sz="2000" dirty="0" err="1"/>
              <a:t>có</a:t>
            </a:r>
            <a:r>
              <a:rPr lang="en-US" sz="2000" dirty="0"/>
              <a:t> </a:t>
            </a:r>
            <a:r>
              <a:rPr lang="en-US" sz="2000" dirty="0" err="1"/>
              <a:t>các</a:t>
            </a:r>
            <a:r>
              <a:rPr lang="en-US" sz="2000" dirty="0"/>
              <a:t> </a:t>
            </a:r>
            <a:r>
              <a:rPr lang="en-US" sz="2000" dirty="0" err="1"/>
              <a:t>tầng</a:t>
            </a:r>
            <a:r>
              <a:rPr lang="en-US" sz="2000" dirty="0"/>
              <a:t> </a:t>
            </a:r>
            <a:r>
              <a:rPr lang="en-US" sz="2000" dirty="0" err="1"/>
              <a:t>lớp</a:t>
            </a:r>
            <a:r>
              <a:rPr lang="en-US" sz="2000" dirty="0"/>
              <a:t>, </a:t>
            </a:r>
            <a:r>
              <a:rPr lang="en-US" sz="2000" dirty="0" err="1"/>
              <a:t>đẳng</a:t>
            </a:r>
            <a:r>
              <a:rPr lang="en-US" sz="2000" dirty="0"/>
              <a:t> </a:t>
            </a:r>
            <a:r>
              <a:rPr lang="en-US" sz="2000" dirty="0" err="1"/>
              <a:t>cấp</a:t>
            </a:r>
            <a:r>
              <a:rPr lang="en-US" sz="2000" dirty="0"/>
              <a:t>, </a:t>
            </a:r>
            <a:r>
              <a:rPr lang="en-US" sz="2000" dirty="0" err="1"/>
              <a:t>giai</a:t>
            </a:r>
            <a:r>
              <a:rPr lang="en-US" sz="2000" dirty="0"/>
              <a:t> </a:t>
            </a:r>
            <a:r>
              <a:rPr lang="en-US" sz="2000" dirty="0" err="1"/>
              <a:t>cấp</a:t>
            </a:r>
            <a:r>
              <a:rPr lang="en-US" sz="2000" dirty="0"/>
              <a:t> </a:t>
            </a:r>
            <a:r>
              <a:rPr lang="en-US" sz="2000" dirty="0" err="1"/>
              <a:t>xã</a:t>
            </a:r>
            <a:r>
              <a:rPr lang="en-US" sz="2000" dirty="0"/>
              <a:t> </a:t>
            </a:r>
            <a:r>
              <a:rPr lang="en-US" sz="2000" dirty="0" err="1"/>
              <a:t>hội</a:t>
            </a:r>
            <a:r>
              <a:rPr lang="en-US" sz="2000" dirty="0"/>
              <a:t>. </a:t>
            </a:r>
            <a:r>
              <a:rPr lang="en-US" sz="2000" dirty="0" err="1"/>
              <a:t>Nhưng</a:t>
            </a:r>
            <a:r>
              <a:rPr lang="en-US" sz="2000" dirty="0"/>
              <a:t> </a:t>
            </a:r>
            <a:r>
              <a:rPr lang="en-US" sz="2000" dirty="0" err="1"/>
              <a:t>vấn</a:t>
            </a:r>
            <a:r>
              <a:rPr lang="en-US" sz="2000" dirty="0"/>
              <a:t> </a:t>
            </a:r>
            <a:r>
              <a:rPr lang="en-US" sz="2000" dirty="0" err="1"/>
              <a:t>đề</a:t>
            </a:r>
            <a:r>
              <a:rPr lang="en-US" sz="2000" dirty="0"/>
              <a:t> </a:t>
            </a:r>
            <a:r>
              <a:rPr lang="en-US" sz="2000" dirty="0" err="1"/>
              <a:t>đặt</a:t>
            </a:r>
            <a:r>
              <a:rPr lang="en-US" sz="2000" dirty="0"/>
              <a:t> </a:t>
            </a:r>
            <a:r>
              <a:rPr lang="en-US" sz="2000" dirty="0" err="1"/>
              <a:t>ra</a:t>
            </a:r>
            <a:r>
              <a:rPr lang="en-US" sz="2000" dirty="0"/>
              <a:t> </a:t>
            </a:r>
            <a:r>
              <a:rPr lang="en-US" sz="2000" dirty="0" err="1"/>
              <a:t>là</a:t>
            </a:r>
            <a:r>
              <a:rPr lang="en-US" sz="2000" dirty="0"/>
              <a:t> </a:t>
            </a:r>
            <a:r>
              <a:rPr lang="en-US" sz="2000" dirty="0" err="1"/>
              <a:t>vì</a:t>
            </a:r>
            <a:r>
              <a:rPr lang="en-US" sz="2000" dirty="0"/>
              <a:t> </a:t>
            </a:r>
            <a:r>
              <a:rPr lang="en-US" sz="2000" dirty="0" err="1"/>
              <a:t>sao</a:t>
            </a:r>
            <a:r>
              <a:rPr lang="en-US" sz="2000" dirty="0"/>
              <a:t> </a:t>
            </a:r>
            <a:r>
              <a:rPr lang="en-US" sz="2000" dirty="0" err="1"/>
              <a:t>nhu</a:t>
            </a:r>
            <a:r>
              <a:rPr lang="en-US" sz="2000" dirty="0"/>
              <a:t> </a:t>
            </a:r>
            <a:r>
              <a:rPr lang="en-US" sz="2000" dirty="0" err="1"/>
              <a:t>cầu</a:t>
            </a:r>
            <a:r>
              <a:rPr lang="en-US" sz="2000" dirty="0"/>
              <a:t> </a:t>
            </a:r>
            <a:r>
              <a:rPr lang="en-US" sz="2000" dirty="0" err="1"/>
              <a:t>xã</a:t>
            </a:r>
            <a:r>
              <a:rPr lang="en-US" sz="2000" dirty="0"/>
              <a:t> </a:t>
            </a:r>
            <a:r>
              <a:rPr lang="en-US" sz="2000" dirty="0" err="1"/>
              <a:t>hội</a:t>
            </a:r>
            <a:r>
              <a:rPr lang="en-US" sz="2000" dirty="0"/>
              <a:t> </a:t>
            </a:r>
            <a:r>
              <a:rPr lang="en-US" sz="2000" dirty="0" err="1"/>
              <a:t>nảy</a:t>
            </a:r>
            <a:r>
              <a:rPr lang="en-US" sz="2000" dirty="0"/>
              <a:t> </a:t>
            </a:r>
            <a:r>
              <a:rPr lang="en-US" sz="2000" dirty="0" err="1"/>
              <a:t>sinh</a:t>
            </a:r>
            <a:r>
              <a:rPr lang="en-US" sz="2000" dirty="0"/>
              <a:t>, </a:t>
            </a:r>
            <a:r>
              <a:rPr lang="en-US" sz="2000" dirty="0" err="1"/>
              <a:t>biến</a:t>
            </a:r>
            <a:r>
              <a:rPr lang="en-US" sz="2000" dirty="0"/>
              <a:t> </a:t>
            </a:r>
            <a:r>
              <a:rPr lang="en-US" sz="2000" dirty="0" err="1"/>
              <a:t>đổi</a:t>
            </a:r>
            <a:endParaRPr lang="en-US" sz="2000" dirty="0"/>
          </a:p>
        </p:txBody>
      </p:sp>
    </p:spTree>
    <p:extLst>
      <p:ext uri="{BB962C8B-B14F-4D97-AF65-F5344CB8AC3E}">
        <p14:creationId xmlns:p14="http://schemas.microsoft.com/office/powerpoint/2010/main" val="3109297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81000"/>
            <a:ext cx="8839200" cy="707886"/>
          </a:xfrm>
          <a:prstGeom prst="rect">
            <a:avLst/>
          </a:prstGeom>
          <a:ln>
            <a:solidFill>
              <a:schemeClr val="tx1"/>
            </a:solidFill>
          </a:ln>
        </p:spPr>
        <p:txBody>
          <a:bodyPr wrap="square">
            <a:spAutoFit/>
          </a:bodyPr>
          <a:lstStyle/>
          <a:p>
            <a:pPr algn="ctr"/>
            <a:r>
              <a:rPr lang="vi-V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Khái niệm tầng xã hội</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Rectangle 4"/>
          <p:cNvSpPr/>
          <p:nvPr/>
        </p:nvSpPr>
        <p:spPr>
          <a:xfrm>
            <a:off x="228600" y="2057400"/>
            <a:ext cx="1832553" cy="369332"/>
          </a:xfrm>
          <a:prstGeom prst="rect">
            <a:avLst/>
          </a:prstGeom>
          <a:ln>
            <a:solidFill>
              <a:schemeClr val="tx1"/>
            </a:solidFill>
          </a:ln>
        </p:spPr>
        <p:txBody>
          <a:bodyPr wrap="none">
            <a:spAutoFit/>
          </a:bodyPr>
          <a:lstStyle/>
          <a:p>
            <a:pPr algn="ctr"/>
            <a:r>
              <a:rPr lang="en-US" b="1" dirty="0" err="1" smtClean="0">
                <a:latin typeface="Times New Roman" pitchFamily="18" charset="0"/>
                <a:ea typeface="Calibri" pitchFamily="34" charset="0"/>
                <a:cs typeface="Times New Roman" pitchFamily="18" charset="0"/>
              </a:rPr>
              <a:t>Của</a:t>
            </a:r>
            <a:r>
              <a:rPr lang="en-US" b="1" dirty="0" smtClean="0">
                <a:latin typeface="Times New Roman" pitchFamily="18" charset="0"/>
                <a:ea typeface="Calibri" pitchFamily="34" charset="0"/>
                <a:cs typeface="Times New Roman" pitchFamily="18" charset="0"/>
              </a:rPr>
              <a:t> </a:t>
            </a:r>
            <a:r>
              <a:rPr lang="en-US" b="1" dirty="0" err="1" smtClean="0">
                <a:latin typeface="Times New Roman" pitchFamily="18" charset="0"/>
                <a:ea typeface="Calibri" pitchFamily="34" charset="0"/>
                <a:cs typeface="Times New Roman" pitchFamily="18" charset="0"/>
              </a:rPr>
              <a:t>cải</a:t>
            </a:r>
            <a:r>
              <a:rPr lang="en-US" b="1" dirty="0" smtClean="0">
                <a:latin typeface="Times New Roman" pitchFamily="18" charset="0"/>
                <a:ea typeface="Calibri" pitchFamily="34" charset="0"/>
                <a:cs typeface="Times New Roman" pitchFamily="18" charset="0"/>
              </a:rPr>
              <a:t> (</a:t>
            </a:r>
            <a:r>
              <a:rPr lang="vi-VN" b="1" dirty="0" smtClean="0">
                <a:latin typeface="Times New Roman" pitchFamily="18" charset="0"/>
                <a:ea typeface="Calibri" pitchFamily="34" charset="0"/>
                <a:cs typeface="Times New Roman" pitchFamily="18" charset="0"/>
              </a:rPr>
              <a:t>kinh tế)</a:t>
            </a:r>
            <a:endParaRPr lang="en-US" dirty="0"/>
          </a:p>
        </p:txBody>
      </p:sp>
      <p:sp>
        <p:nvSpPr>
          <p:cNvPr id="6" name="Rectangle 5"/>
          <p:cNvSpPr/>
          <p:nvPr/>
        </p:nvSpPr>
        <p:spPr>
          <a:xfrm>
            <a:off x="5794406" y="2057400"/>
            <a:ext cx="2917786" cy="369332"/>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Q</a:t>
            </a:r>
            <a:r>
              <a:rPr lang="vi-VN" b="1" dirty="0" smtClean="0">
                <a:latin typeface="Times New Roman" pitchFamily="18" charset="0"/>
                <a:ea typeface="Calibri" pitchFamily="34" charset="0"/>
                <a:cs typeface="Times New Roman" pitchFamily="18" charset="0"/>
              </a:rPr>
              <a:t>uyền lực (địa vị ch</a:t>
            </a:r>
            <a:r>
              <a:rPr lang="vi-VN" b="1" dirty="0" smtClean="0">
                <a:latin typeface="Calibri"/>
                <a:ea typeface="Calibri" pitchFamily="34" charset="0"/>
                <a:cs typeface="Times New Roman" pitchFamily="18" charset="0"/>
              </a:rPr>
              <a:t>í</a:t>
            </a:r>
            <a:r>
              <a:rPr lang="vi-VN" b="1" dirty="0" smtClean="0">
                <a:latin typeface="Times New Roman" pitchFamily="18" charset="0"/>
                <a:ea typeface="Calibri" pitchFamily="34" charset="0"/>
                <a:cs typeface="Times New Roman" pitchFamily="18" charset="0"/>
              </a:rPr>
              <a:t>nh trị) </a:t>
            </a:r>
            <a:endParaRPr lang="en-US" dirty="0"/>
          </a:p>
        </p:txBody>
      </p:sp>
      <p:sp>
        <p:nvSpPr>
          <p:cNvPr id="7" name="Rectangle 6"/>
          <p:cNvSpPr/>
          <p:nvPr/>
        </p:nvSpPr>
        <p:spPr>
          <a:xfrm>
            <a:off x="2800164" y="2057400"/>
            <a:ext cx="2254143" cy="369332"/>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U</a:t>
            </a:r>
            <a:r>
              <a:rPr lang="vi-VN" b="1" dirty="0" smtClean="0">
                <a:latin typeface="Times New Roman" pitchFamily="18" charset="0"/>
                <a:ea typeface="Calibri" pitchFamily="34" charset="0"/>
                <a:cs typeface="Times New Roman" pitchFamily="18" charset="0"/>
              </a:rPr>
              <a:t>y t</a:t>
            </a:r>
            <a:r>
              <a:rPr lang="vi-VN" b="1" dirty="0" smtClean="0">
                <a:latin typeface="Calibri"/>
                <a:ea typeface="Calibri" pitchFamily="34" charset="0"/>
                <a:cs typeface="Times New Roman" pitchFamily="18" charset="0"/>
              </a:rPr>
              <a:t>í</a:t>
            </a:r>
            <a:r>
              <a:rPr lang="vi-VN" b="1" dirty="0" smtClean="0">
                <a:latin typeface="Times New Roman" pitchFamily="18" charset="0"/>
                <a:ea typeface="Calibri" pitchFamily="34" charset="0"/>
                <a:cs typeface="Times New Roman" pitchFamily="18" charset="0"/>
              </a:rPr>
              <a:t>n (địa vị xã hội) </a:t>
            </a:r>
            <a:endParaRPr lang="en-US" dirty="0"/>
          </a:p>
        </p:txBody>
      </p:sp>
      <p:cxnSp>
        <p:nvCxnSpPr>
          <p:cNvPr id="9" name="Straight Arrow Connector 8"/>
          <p:cNvCxnSpPr>
            <a:stCxn id="2" idx="2"/>
            <a:endCxn id="5" idx="0"/>
          </p:cNvCxnSpPr>
          <p:nvPr/>
        </p:nvCxnSpPr>
        <p:spPr>
          <a:xfrm flipH="1">
            <a:off x="1144877" y="1088886"/>
            <a:ext cx="3427123" cy="968514"/>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2" idx="2"/>
            <a:endCxn id="7" idx="0"/>
          </p:cNvCxnSpPr>
          <p:nvPr/>
        </p:nvCxnSpPr>
        <p:spPr>
          <a:xfrm flipH="1">
            <a:off x="3927236" y="1088886"/>
            <a:ext cx="644764" cy="968514"/>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 idx="2"/>
            <a:endCxn id="6" idx="0"/>
          </p:cNvCxnSpPr>
          <p:nvPr/>
        </p:nvCxnSpPr>
        <p:spPr>
          <a:xfrm>
            <a:off x="4572000" y="1088886"/>
            <a:ext cx="2681299" cy="968514"/>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5" name="Right Brace 14"/>
          <p:cNvSpPr/>
          <p:nvPr/>
        </p:nvSpPr>
        <p:spPr>
          <a:xfrm rot="5400000">
            <a:off x="4229100" y="-1104900"/>
            <a:ext cx="457200" cy="8305800"/>
          </a:xfrm>
          <a:prstGeom prst="rightBrace">
            <a:avLst>
              <a:gd name="adj1" fmla="val 8333"/>
              <a:gd name="adj2" fmla="val 49220"/>
            </a:avLst>
          </a:prstGeom>
          <a:noFill/>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p:cNvSpPr/>
          <p:nvPr/>
        </p:nvSpPr>
        <p:spPr>
          <a:xfrm>
            <a:off x="2323613" y="2514600"/>
            <a:ext cx="4432624" cy="369332"/>
          </a:xfrm>
          <a:prstGeom prst="rect">
            <a:avLst/>
          </a:prstGeom>
        </p:spPr>
        <p:txBody>
          <a:bodyPr wrap="none">
            <a:spAutoFit/>
          </a:bodyPr>
          <a:lstStyle/>
          <a:p>
            <a:pPr algn="ctr"/>
            <a:r>
              <a:rPr lang="en-US" dirty="0" smtClean="0">
                <a:latin typeface="Times New Roman" pitchFamily="18" charset="0"/>
                <a:ea typeface="Calibri" pitchFamily="34" charset="0"/>
                <a:cs typeface="Times New Roman" pitchFamily="18" charset="0"/>
              </a:rPr>
              <a:t>(</a:t>
            </a:r>
            <a:r>
              <a:rPr lang="vi-VN" dirty="0" smtClean="0">
                <a:latin typeface="Times New Roman" pitchFamily="18" charset="0"/>
                <a:ea typeface="Calibri" pitchFamily="34" charset="0"/>
                <a:cs typeface="Times New Roman" pitchFamily="18" charset="0"/>
              </a:rPr>
              <a:t>về khả năng thăng tiến xã hội c</a:t>
            </a:r>
            <a:r>
              <a:rPr lang="vi-VN" dirty="0" smtClean="0">
                <a:latin typeface="Calibri"/>
                <a:ea typeface="Calibri" pitchFamily="34" charset="0"/>
                <a:cs typeface="Times New Roman" pitchFamily="18" charset="0"/>
              </a:rPr>
              <a:t>ù</a:t>
            </a:r>
            <a:r>
              <a:rPr lang="vi-VN" dirty="0" smtClean="0">
                <a:latin typeface="Times New Roman" pitchFamily="18" charset="0"/>
                <a:ea typeface="Calibri" pitchFamily="34" charset="0"/>
                <a:cs typeface="Times New Roman" pitchFamily="18" charset="0"/>
              </a:rPr>
              <a:t>ng c</a:t>
            </a:r>
            <a:r>
              <a:rPr lang="vi-VN" dirty="0" smtClean="0">
                <a:latin typeface="Calibri"/>
                <a:ea typeface="Calibri" pitchFamily="34" charset="0"/>
                <a:cs typeface="Times New Roman" pitchFamily="18" charset="0"/>
              </a:rPr>
              <a:t>ó</a:t>
            </a:r>
            <a:r>
              <a:rPr lang="vi-VN" dirty="0" smtClean="0">
                <a:latin typeface="Times New Roman" pitchFamily="18" charset="0"/>
                <a:ea typeface="Calibri" pitchFamily="34" charset="0"/>
                <a:cs typeface="Times New Roman" pitchFamily="18" charset="0"/>
              </a:rPr>
              <a:t> được</a:t>
            </a:r>
            <a:r>
              <a:rPr lang="en-US" dirty="0" smtClean="0">
                <a:latin typeface="Times New Roman" pitchFamily="18" charset="0"/>
                <a:ea typeface="Calibri" pitchFamily="34" charset="0"/>
                <a:cs typeface="Times New Roman" pitchFamily="18" charset="0"/>
              </a:rPr>
              <a:t>)</a:t>
            </a:r>
            <a:r>
              <a:rPr lang="vi-VN" dirty="0" smtClean="0">
                <a:latin typeface="Times New Roman" pitchFamily="18" charset="0"/>
                <a:ea typeface="Calibri" pitchFamily="34" charset="0"/>
                <a:cs typeface="Times New Roman" pitchFamily="18" charset="0"/>
              </a:rPr>
              <a:t> </a:t>
            </a:r>
            <a:endParaRPr lang="en-US" dirty="0"/>
          </a:p>
        </p:txBody>
      </p:sp>
      <p:sp>
        <p:nvSpPr>
          <p:cNvPr id="17" name="Rectangle 16"/>
          <p:cNvSpPr/>
          <p:nvPr/>
        </p:nvSpPr>
        <p:spPr>
          <a:xfrm>
            <a:off x="2209800" y="3276600"/>
            <a:ext cx="4572000" cy="707886"/>
          </a:xfrm>
          <a:prstGeom prst="rect">
            <a:avLst/>
          </a:prstGeom>
          <a:ln>
            <a:solidFill>
              <a:schemeClr val="tx1"/>
            </a:solidFill>
          </a:ln>
        </p:spPr>
        <p:txBody>
          <a:bodyPr>
            <a:spAutoFit/>
          </a:bodyPr>
          <a:lstStyle/>
          <a:p>
            <a:pPr algn="ctr"/>
            <a:r>
              <a:rPr lang="vi-VN" sz="2000" dirty="0" smtClean="0">
                <a:latin typeface="Times New Roman" pitchFamily="18" charset="0"/>
                <a:ea typeface="Calibri" pitchFamily="34" charset="0"/>
                <a:cs typeface="Times New Roman" pitchFamily="18" charset="0"/>
              </a:rPr>
              <a:t>L</a:t>
            </a:r>
            <a:r>
              <a:rPr lang="vi-VN" sz="2000" dirty="0" smtClean="0">
                <a:latin typeface="Calibri"/>
                <a:ea typeface="Calibri" pitchFamily="34" charset="0"/>
                <a:cs typeface="Times New Roman" pitchFamily="18" charset="0"/>
              </a:rPr>
              <a:t>à</a:t>
            </a:r>
            <a:r>
              <a:rPr lang="vi-VN" sz="2000" dirty="0" smtClean="0">
                <a:latin typeface="Times New Roman" pitchFamily="18" charset="0"/>
                <a:ea typeface="Calibri" pitchFamily="34" charset="0"/>
                <a:cs typeface="Times New Roman" pitchFamily="18" charset="0"/>
              </a:rPr>
              <a:t> tổng thể c</a:t>
            </a:r>
            <a:r>
              <a:rPr lang="vi-VN" sz="2000" dirty="0" smtClean="0">
                <a:latin typeface="Calibri"/>
                <a:ea typeface="Calibri" pitchFamily="34" charset="0"/>
                <a:cs typeface="Times New Roman" pitchFamily="18" charset="0"/>
              </a:rPr>
              <a:t>á</a:t>
            </a:r>
            <a:r>
              <a:rPr lang="vi-VN" sz="2000" dirty="0" smtClean="0">
                <a:latin typeface="Times New Roman" pitchFamily="18" charset="0"/>
                <a:ea typeface="Calibri" pitchFamily="34" charset="0"/>
                <a:cs typeface="Times New Roman" pitchFamily="18" charset="0"/>
              </a:rPr>
              <a:t>c c</a:t>
            </a:r>
            <a:r>
              <a:rPr lang="vi-VN" sz="2000" dirty="0" smtClean="0">
                <a:latin typeface="Calibri"/>
                <a:ea typeface="Calibri" pitchFamily="34" charset="0"/>
                <a:cs typeface="Times New Roman" pitchFamily="18" charset="0"/>
              </a:rPr>
              <a:t>á</a:t>
            </a:r>
            <a:r>
              <a:rPr lang="vi-VN" sz="2000" dirty="0" smtClean="0">
                <a:latin typeface="Times New Roman" pitchFamily="18" charset="0"/>
                <a:ea typeface="Calibri" pitchFamily="34" charset="0"/>
                <a:cs typeface="Times New Roman" pitchFamily="18" charset="0"/>
              </a:rPr>
              <a:t> nhân tạo th</a:t>
            </a:r>
            <a:r>
              <a:rPr lang="vi-VN" sz="2000" dirty="0" smtClean="0">
                <a:latin typeface="Calibri"/>
                <a:ea typeface="Calibri" pitchFamily="34" charset="0"/>
                <a:cs typeface="Times New Roman" pitchFamily="18" charset="0"/>
              </a:rPr>
              <a:t>à</a:t>
            </a:r>
            <a:r>
              <a:rPr lang="vi-VN" sz="2000" dirty="0" smtClean="0">
                <a:latin typeface="Times New Roman" pitchFamily="18" charset="0"/>
                <a:ea typeface="Calibri" pitchFamily="34" charset="0"/>
                <a:cs typeface="Times New Roman" pitchFamily="18" charset="0"/>
              </a:rPr>
              <a:t>nh một tập hợp c</a:t>
            </a:r>
            <a:r>
              <a:rPr lang="vi-VN" sz="2000" dirty="0" smtClean="0">
                <a:latin typeface="Calibri"/>
                <a:ea typeface="Calibri" pitchFamily="34" charset="0"/>
                <a:cs typeface="Times New Roman" pitchFamily="18" charset="0"/>
              </a:rPr>
              <a:t>ó</a:t>
            </a:r>
            <a:r>
              <a:rPr lang="vi-VN" sz="2000" dirty="0" smtClean="0">
                <a:latin typeface="Times New Roman" pitchFamily="18" charset="0"/>
                <a:ea typeface="Calibri" pitchFamily="34" charset="0"/>
                <a:cs typeface="Times New Roman" pitchFamily="18" charset="0"/>
              </a:rPr>
              <a:t> c</a:t>
            </a:r>
            <a:r>
              <a:rPr lang="vi-VN" sz="2000" dirty="0" smtClean="0">
                <a:latin typeface="Calibri"/>
                <a:ea typeface="Calibri" pitchFamily="34" charset="0"/>
                <a:cs typeface="Times New Roman" pitchFamily="18" charset="0"/>
              </a:rPr>
              <a:t>ù</a:t>
            </a:r>
            <a:r>
              <a:rPr lang="vi-VN" sz="2000" dirty="0" smtClean="0">
                <a:latin typeface="Times New Roman" pitchFamily="18" charset="0"/>
                <a:ea typeface="Calibri" pitchFamily="34" charset="0"/>
                <a:cs typeface="Times New Roman" pitchFamily="18" charset="0"/>
              </a:rPr>
              <a:t>ng </a:t>
            </a:r>
            <a:endParaRPr lang="en-US" sz="2000" dirty="0"/>
          </a:p>
        </p:txBody>
      </p:sp>
      <p:sp>
        <p:nvSpPr>
          <p:cNvPr id="18" name="Rectangle 17"/>
          <p:cNvSpPr/>
          <p:nvPr/>
        </p:nvSpPr>
        <p:spPr>
          <a:xfrm>
            <a:off x="990600" y="4495800"/>
            <a:ext cx="1996059" cy="400110"/>
          </a:xfrm>
          <a:prstGeom prst="rect">
            <a:avLst/>
          </a:prstGeom>
          <a:ln>
            <a:solidFill>
              <a:schemeClr val="tx1"/>
            </a:solidFill>
          </a:ln>
        </p:spPr>
        <p:txBody>
          <a:bodyPr wrap="none">
            <a:spAutoFit/>
          </a:bodyPr>
          <a:lstStyle/>
          <a:p>
            <a:r>
              <a:rPr lang="en-US" sz="2000" dirty="0" smtClean="0">
                <a:latin typeface="Times New Roman" pitchFamily="18" charset="0"/>
                <a:ea typeface="Calibri" pitchFamily="34" charset="0"/>
                <a:cs typeface="Times New Roman" pitchFamily="18" charset="0"/>
              </a:rPr>
              <a:t>H</a:t>
            </a:r>
            <a:r>
              <a:rPr lang="vi-VN" sz="2000" dirty="0" smtClean="0">
                <a:latin typeface="Times New Roman" pitchFamily="18" charset="0"/>
                <a:ea typeface="Calibri" pitchFamily="34" charset="0"/>
                <a:cs typeface="Times New Roman" pitchFamily="18" charset="0"/>
              </a:rPr>
              <a:t>o</a:t>
            </a:r>
            <a:r>
              <a:rPr lang="vi-VN" sz="2000" dirty="0" smtClean="0">
                <a:latin typeface="Calibri"/>
                <a:ea typeface="Calibri" pitchFamily="34" charset="0"/>
                <a:cs typeface="Times New Roman" pitchFamily="18" charset="0"/>
              </a:rPr>
              <a:t>à</a:t>
            </a:r>
            <a:r>
              <a:rPr lang="vi-VN" sz="2000" dirty="0" smtClean="0">
                <a:latin typeface="Times New Roman" pitchFamily="18" charset="0"/>
                <a:ea typeface="Calibri" pitchFamily="34" charset="0"/>
                <a:cs typeface="Times New Roman" pitchFamily="18" charset="0"/>
              </a:rPr>
              <a:t>n cảnh xã hội</a:t>
            </a:r>
            <a:endParaRPr lang="en-US" sz="2000" dirty="0"/>
          </a:p>
        </p:txBody>
      </p:sp>
      <p:sp>
        <p:nvSpPr>
          <p:cNvPr id="19" name="Rectangle 18"/>
          <p:cNvSpPr/>
          <p:nvPr/>
        </p:nvSpPr>
        <p:spPr>
          <a:xfrm>
            <a:off x="4419600" y="4495800"/>
            <a:ext cx="4572000" cy="646331"/>
          </a:xfrm>
          <a:prstGeom prst="rect">
            <a:avLst/>
          </a:prstGeom>
          <a:ln>
            <a:solidFill>
              <a:schemeClr val="tx1"/>
            </a:solidFill>
          </a:ln>
        </p:spPr>
        <p:txBody>
          <a:bodyPr>
            <a:spAutoFit/>
          </a:bodyPr>
          <a:lstStyle/>
          <a:p>
            <a:pPr algn="ctr"/>
            <a:r>
              <a:rPr lang="en-US" dirty="0" smtClean="0">
                <a:latin typeface="Times New Roman" pitchFamily="18" charset="0"/>
                <a:ea typeface="Calibri" pitchFamily="34" charset="0"/>
                <a:cs typeface="Times New Roman" pitchFamily="18" charset="0"/>
              </a:rPr>
              <a:t>N</a:t>
            </a:r>
            <a:r>
              <a:rPr lang="vi-VN" dirty="0" smtClean="0">
                <a:latin typeface="Times New Roman" pitchFamily="18" charset="0"/>
                <a:ea typeface="Calibri" pitchFamily="34" charset="0"/>
                <a:cs typeface="Times New Roman" pitchFamily="18" charset="0"/>
              </a:rPr>
              <a:t>gang nhau về t</a:t>
            </a:r>
            <a:r>
              <a:rPr lang="vi-VN" dirty="0" smtClean="0">
                <a:latin typeface="Calibri"/>
                <a:ea typeface="Calibri" pitchFamily="34" charset="0"/>
                <a:cs typeface="Times New Roman" pitchFamily="18" charset="0"/>
              </a:rPr>
              <a:t>à</a:t>
            </a:r>
            <a:r>
              <a:rPr lang="vi-VN" dirty="0" smtClean="0">
                <a:latin typeface="Times New Roman" pitchFamily="18" charset="0"/>
                <a:ea typeface="Calibri" pitchFamily="34" charset="0"/>
                <a:cs typeface="Times New Roman" pitchFamily="18" charset="0"/>
              </a:rPr>
              <a:t>i sản </a:t>
            </a:r>
            <a:endParaRPr lang="en-US" dirty="0" smtClean="0">
              <a:latin typeface="Times New Roman" pitchFamily="18" charset="0"/>
              <a:ea typeface="Calibri" pitchFamily="34" charset="0"/>
              <a:cs typeface="Times New Roman" pitchFamily="18" charset="0"/>
            </a:endParaRPr>
          </a:p>
          <a:p>
            <a:pPr algn="ctr"/>
            <a:r>
              <a:rPr lang="vi-VN" dirty="0" smtClean="0">
                <a:latin typeface="Times New Roman" pitchFamily="18" charset="0"/>
                <a:ea typeface="Calibri" pitchFamily="34" charset="0"/>
                <a:cs typeface="Times New Roman" pitchFamily="18" charset="0"/>
              </a:rPr>
              <a:t>(địa vị cơ may, </a:t>
            </a:r>
            <a:r>
              <a:rPr lang="en-US" dirty="0" smtClean="0">
                <a:latin typeface="Times New Roman" pitchFamily="18" charset="0"/>
                <a:ea typeface="Calibri" pitchFamily="34" charset="0"/>
                <a:cs typeface="Times New Roman" pitchFamily="18" charset="0"/>
              </a:rPr>
              <a:t> </a:t>
            </a:r>
            <a:r>
              <a:rPr lang="vi-VN" dirty="0" smtClean="0">
                <a:latin typeface="Times New Roman" pitchFamily="18" charset="0"/>
                <a:ea typeface="Calibri" pitchFamily="34" charset="0"/>
                <a:cs typeface="Times New Roman" pitchFamily="18" charset="0"/>
              </a:rPr>
              <a:t>ân huệ hay thứ bậc xã hội</a:t>
            </a:r>
            <a:r>
              <a:rPr lang="en-US" dirty="0" smtClean="0">
                <a:latin typeface="Times New Roman" pitchFamily="18" charset="0"/>
                <a:ea typeface="Calibri" pitchFamily="34" charset="0"/>
                <a:cs typeface="Times New Roman" pitchFamily="18" charset="0"/>
              </a:rPr>
              <a:t>)</a:t>
            </a:r>
            <a:endParaRPr lang="en-US" dirty="0"/>
          </a:p>
        </p:txBody>
      </p:sp>
      <p:cxnSp>
        <p:nvCxnSpPr>
          <p:cNvPr id="21" name="Straight Arrow Connector 20"/>
          <p:cNvCxnSpPr>
            <a:stCxn id="17" idx="2"/>
            <a:endCxn id="18" idx="0"/>
          </p:cNvCxnSpPr>
          <p:nvPr/>
        </p:nvCxnSpPr>
        <p:spPr>
          <a:xfrm flipH="1">
            <a:off x="1988630" y="3984486"/>
            <a:ext cx="2507170" cy="511314"/>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7" idx="2"/>
            <a:endCxn id="19" idx="0"/>
          </p:cNvCxnSpPr>
          <p:nvPr/>
        </p:nvCxnSpPr>
        <p:spPr>
          <a:xfrm>
            <a:off x="4495800" y="3984486"/>
            <a:ext cx="2209800" cy="511314"/>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anim calcmode="lin" valueType="num">
                                      <p:cBhvr>
                                        <p:cTn id="16" dur="2000" fill="hold"/>
                                        <p:tgtEl>
                                          <p:spTgt spid="9"/>
                                        </p:tgtEl>
                                        <p:attrNameLst>
                                          <p:attrName>style.rotation</p:attrName>
                                        </p:attrNameLst>
                                      </p:cBhvr>
                                      <p:tavLst>
                                        <p:tav tm="0">
                                          <p:val>
                                            <p:fltVal val="720"/>
                                          </p:val>
                                        </p:tav>
                                        <p:tav tm="100000">
                                          <p:val>
                                            <p:fltVal val="0"/>
                                          </p:val>
                                        </p:tav>
                                      </p:tavLst>
                                    </p:anim>
                                    <p:anim calcmode="lin" valueType="num">
                                      <p:cBhvr>
                                        <p:cTn id="17" dur="2000" fill="hold"/>
                                        <p:tgtEl>
                                          <p:spTgt spid="9"/>
                                        </p:tgtEl>
                                        <p:attrNameLst>
                                          <p:attrName>ppt_h</p:attrName>
                                        </p:attrNameLst>
                                      </p:cBhvr>
                                      <p:tavLst>
                                        <p:tav tm="0">
                                          <p:val>
                                            <p:fltVal val="0"/>
                                          </p:val>
                                        </p:tav>
                                        <p:tav tm="100000">
                                          <p:val>
                                            <p:strVal val="#ppt_h"/>
                                          </p:val>
                                        </p:tav>
                                      </p:tavLst>
                                    </p:anim>
                                    <p:anim calcmode="lin" valueType="num">
                                      <p:cBhvr>
                                        <p:cTn id="18" dur="2000" fill="hold"/>
                                        <p:tgtEl>
                                          <p:spTgt spid="9"/>
                                        </p:tgtEl>
                                        <p:attrNameLst>
                                          <p:attrName>ppt_w</p:attrName>
                                        </p:attrNameLst>
                                      </p:cBhvr>
                                      <p:tavLst>
                                        <p:tav tm="0">
                                          <p:val>
                                            <p:fltVal val="0"/>
                                          </p:val>
                                        </p:tav>
                                        <p:tav tm="100000">
                                          <p:val>
                                            <p:strVal val="#ppt_w"/>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anim calcmode="lin" valueType="num">
                                      <p:cBhvr>
                                        <p:cTn id="22" dur="2000" fill="hold"/>
                                        <p:tgtEl>
                                          <p:spTgt spid="5"/>
                                        </p:tgtEl>
                                        <p:attrNameLst>
                                          <p:attrName>style.rotation</p:attrName>
                                        </p:attrNameLst>
                                      </p:cBhvr>
                                      <p:tavLst>
                                        <p:tav tm="0">
                                          <p:val>
                                            <p:fltVal val="720"/>
                                          </p:val>
                                        </p:tav>
                                        <p:tav tm="100000">
                                          <p:val>
                                            <p:fltVal val="0"/>
                                          </p:val>
                                        </p:tav>
                                      </p:tavLst>
                                    </p:anim>
                                    <p:anim calcmode="lin" valueType="num">
                                      <p:cBhvr>
                                        <p:cTn id="23" dur="2000" fill="hold"/>
                                        <p:tgtEl>
                                          <p:spTgt spid="5"/>
                                        </p:tgtEl>
                                        <p:attrNameLst>
                                          <p:attrName>ppt_h</p:attrName>
                                        </p:attrNameLst>
                                      </p:cBhvr>
                                      <p:tavLst>
                                        <p:tav tm="0">
                                          <p:val>
                                            <p:fltVal val="0"/>
                                          </p:val>
                                        </p:tav>
                                        <p:tav tm="100000">
                                          <p:val>
                                            <p:strVal val="#ppt_h"/>
                                          </p:val>
                                        </p:tav>
                                      </p:tavLst>
                                    </p:anim>
                                    <p:anim calcmode="lin" valueType="num">
                                      <p:cBhvr>
                                        <p:cTn id="24"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childTnLst>
                                </p:cTn>
                              </p:par>
                              <p:par>
                                <p:cTn id="33" presetID="39" presetClass="entr" presetSubtype="0" accel="10000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3" presetClass="entr" presetSubtype="16"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plus(in)">
                                      <p:cBhvr>
                                        <p:cTn id="43" dur="2000"/>
                                        <p:tgtEl>
                                          <p:spTgt spid="13"/>
                                        </p:tgtEl>
                                      </p:cBhvr>
                                    </p:animEffect>
                                  </p:childTnLst>
                                </p:cTn>
                              </p:par>
                              <p:par>
                                <p:cTn id="44" presetID="13" presetClass="entr" presetSubtype="16"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plus(in)">
                                      <p:cBhvr>
                                        <p:cTn id="46" dur="20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1"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box(in)">
                                      <p:cBhvr>
                                        <p:cTn id="65" dur="500"/>
                                        <p:tgtEl>
                                          <p:spTgt spid="16"/>
                                        </p:tgtEl>
                                      </p:cBhvr>
                                    </p:animEffect>
                                  </p:childTnLst>
                                </p:cTn>
                              </p:par>
                              <p:par>
                                <p:cTn id="66" presetID="4" presetClass="entr" presetSubtype="16" fill="hold" grpId="1"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box(in)">
                                      <p:cBhvr>
                                        <p:cTn id="68" dur="500"/>
                                        <p:tgtEl>
                                          <p:spTgt spid="15"/>
                                        </p:tgtEl>
                                      </p:cBhvr>
                                    </p:animEffect>
                                  </p:childTnLst>
                                </p:cTn>
                              </p:par>
                              <p:par>
                                <p:cTn id="69" presetID="4" presetClass="entr" presetSubtype="16"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box(in)">
                                      <p:cBhvr>
                                        <p:cTn id="71" dur="500"/>
                                        <p:tgtEl>
                                          <p:spTgt spid="21"/>
                                        </p:tgtEl>
                                      </p:cBhvr>
                                    </p:animEffect>
                                  </p:childTnLst>
                                </p:cTn>
                              </p:par>
                              <p:par>
                                <p:cTn id="72" presetID="4" presetClass="entr" presetSubtype="16"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box(in)">
                                      <p:cBhvr>
                                        <p:cTn id="74" dur="500"/>
                                        <p:tgtEl>
                                          <p:spTgt spid="18"/>
                                        </p:tgtEl>
                                      </p:cBhvr>
                                    </p:animEffect>
                                  </p:childTnLst>
                                </p:cTn>
                              </p:par>
                            </p:childTnLst>
                          </p:cTn>
                        </p:par>
                      </p:childTnLst>
                    </p:cTn>
                  </p:par>
                  <p:par>
                    <p:cTn id="75" fill="hold">
                      <p:stCondLst>
                        <p:cond delay="indefinite"/>
                      </p:stCondLst>
                      <p:childTnLst>
                        <p:par>
                          <p:cTn id="76" fill="hold">
                            <p:stCondLst>
                              <p:cond delay="0"/>
                            </p:stCondLst>
                            <p:childTnLst>
                              <p:par>
                                <p:cTn id="77" presetID="39" presetClass="entr" presetSubtype="0" accel="100000"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23"/>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23"/>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23"/>
                                        </p:tgtEl>
                                        <p:attrNameLst>
                                          <p:attrName>ppt_y</p:attrName>
                                        </p:attrNameLst>
                                      </p:cBhvr>
                                      <p:tavLst>
                                        <p:tav tm="0">
                                          <p:val>
                                            <p:strVal val="#ppt_y"/>
                                          </p:val>
                                        </p:tav>
                                        <p:tav tm="100000">
                                          <p:val>
                                            <p:strVal val="#ppt_y"/>
                                          </p:val>
                                        </p:tav>
                                      </p:tavLst>
                                    </p:anim>
                                  </p:childTnLst>
                                </p:cTn>
                              </p:par>
                              <p:par>
                                <p:cTn id="83" presetID="39" presetClass="entr" presetSubtype="0" accel="10000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86"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87"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8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15" grpId="0" animBg="1"/>
      <p:bldP spid="15" grpId="1" animBg="1"/>
      <p:bldP spid="16" grpId="0"/>
      <p:bldP spid="16" grpId="1"/>
      <p:bldP spid="17" grpId="0" animBg="1"/>
      <p:bldP spid="1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DDEBCF">
                <a:alpha val="1000"/>
              </a:srgbClr>
            </a:gs>
            <a:gs pos="50000">
              <a:srgbClr val="9CB86E"/>
            </a:gs>
            <a:gs pos="100000">
              <a:srgbClr val="156B13"/>
            </a:gs>
          </a:gsLst>
          <a:lin ang="4800000" scaled="0"/>
        </a:gradFill>
        <a:effectLst/>
      </p:bgPr>
    </p:bg>
    <p:spTree>
      <p:nvGrpSpPr>
        <p:cNvPr id="1" name=""/>
        <p:cNvGrpSpPr/>
        <p:nvPr/>
      </p:nvGrpSpPr>
      <p:grpSpPr>
        <a:xfrm>
          <a:off x="0" y="0"/>
          <a:ext cx="0" cy="0"/>
          <a:chOff x="0" y="0"/>
          <a:chExt cx="0" cy="0"/>
        </a:xfrm>
      </p:grpSpPr>
      <p:sp>
        <p:nvSpPr>
          <p:cNvPr id="2" name="Rectangle 1"/>
          <p:cNvSpPr/>
          <p:nvPr/>
        </p:nvSpPr>
        <p:spPr>
          <a:xfrm>
            <a:off x="304800" y="457200"/>
            <a:ext cx="8305800" cy="707886"/>
          </a:xfrm>
          <a:prstGeom prst="rect">
            <a:avLst/>
          </a:prstGeom>
        </p:spPr>
        <p:txBody>
          <a:bodyPr wrap="square">
            <a:spAutoFit/>
          </a:bodyPr>
          <a:lstStyle/>
          <a:p>
            <a:pPr algn="ctr"/>
            <a:r>
              <a:rPr lang="vi-V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Khái niệm phân tầng xã hội</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Rectangle 3"/>
          <p:cNvSpPr/>
          <p:nvPr/>
        </p:nvSpPr>
        <p:spPr>
          <a:xfrm>
            <a:off x="0" y="1752600"/>
            <a:ext cx="4572000" cy="646331"/>
          </a:xfrm>
          <a:prstGeom prst="rect">
            <a:avLst/>
          </a:prstGeom>
          <a:ln>
            <a:solidFill>
              <a:schemeClr val="tx1"/>
            </a:solidFill>
          </a:ln>
        </p:spPr>
        <p:txBody>
          <a:bodyPr>
            <a:spAutoFit/>
          </a:bodyPr>
          <a:lstStyle/>
          <a:p>
            <a:pPr algn="ctr"/>
            <a:r>
              <a:rPr lang="en-US" b="1" dirty="0" smtClean="0">
                <a:latin typeface="Times New Roman" pitchFamily="18" charset="0"/>
                <a:ea typeface="Calibri" pitchFamily="34" charset="0"/>
                <a:cs typeface="Times New Roman" pitchFamily="18" charset="0"/>
              </a:rPr>
              <a:t>L</a:t>
            </a:r>
            <a:r>
              <a:rPr lang="vi-VN" b="1" dirty="0" smtClean="0">
                <a:latin typeface="Calibri"/>
                <a:ea typeface="Calibri" pitchFamily="34" charset="0"/>
                <a:cs typeface="Times New Roman" pitchFamily="18" charset="0"/>
              </a:rPr>
              <a:t>à</a:t>
            </a:r>
            <a:r>
              <a:rPr lang="vi-VN" b="1" dirty="0" smtClean="0">
                <a:latin typeface="Times New Roman" pitchFamily="18" charset="0"/>
                <a:ea typeface="Calibri" pitchFamily="34" charset="0"/>
                <a:cs typeface="Times New Roman" pitchFamily="18" charset="0"/>
              </a:rPr>
              <a:t> sự bất b</a:t>
            </a:r>
            <a:r>
              <a:rPr lang="vi-VN" b="1" dirty="0" smtClean="0">
                <a:latin typeface="Calibri"/>
                <a:ea typeface="Calibri" pitchFamily="34" charset="0"/>
                <a:cs typeface="Times New Roman" pitchFamily="18" charset="0"/>
              </a:rPr>
              <a:t>ì</a:t>
            </a:r>
            <a:r>
              <a:rPr lang="vi-VN" b="1" dirty="0" smtClean="0">
                <a:latin typeface="Times New Roman" pitchFamily="18" charset="0"/>
                <a:ea typeface="Calibri" pitchFamily="34" charset="0"/>
                <a:cs typeface="Times New Roman" pitchFamily="18" charset="0"/>
              </a:rPr>
              <a:t>nh đẳng mang t</a:t>
            </a:r>
            <a:r>
              <a:rPr lang="vi-VN" b="1" dirty="0" smtClean="0">
                <a:latin typeface="Calibri"/>
                <a:ea typeface="Calibri" pitchFamily="34" charset="0"/>
                <a:cs typeface="Times New Roman" pitchFamily="18" charset="0"/>
              </a:rPr>
              <a:t>í</a:t>
            </a:r>
            <a:r>
              <a:rPr lang="vi-VN" b="1" dirty="0" smtClean="0">
                <a:latin typeface="Times New Roman" pitchFamily="18" charset="0"/>
                <a:ea typeface="Calibri" pitchFamily="34" charset="0"/>
                <a:cs typeface="Times New Roman" pitchFamily="18" charset="0"/>
              </a:rPr>
              <a:t>nh cơ cấu của xã hội lo</a:t>
            </a:r>
            <a:r>
              <a:rPr lang="vi-VN" b="1" dirty="0" smtClean="0">
                <a:latin typeface="Calibri"/>
                <a:ea typeface="Calibri" pitchFamily="34" charset="0"/>
                <a:cs typeface="Times New Roman" pitchFamily="18" charset="0"/>
              </a:rPr>
              <a:t>à</a:t>
            </a:r>
            <a:r>
              <a:rPr lang="vi-VN" b="1" dirty="0" smtClean="0">
                <a:latin typeface="Times New Roman" pitchFamily="18" charset="0"/>
                <a:ea typeface="Calibri" pitchFamily="34" charset="0"/>
                <a:cs typeface="Times New Roman" pitchFamily="18" charset="0"/>
              </a:rPr>
              <a:t>i người (trừ xã hội sơ khai). </a:t>
            </a:r>
            <a:endParaRPr lang="en-US" dirty="0"/>
          </a:p>
        </p:txBody>
      </p:sp>
      <p:sp>
        <p:nvSpPr>
          <p:cNvPr id="5" name="Rectangle 4"/>
          <p:cNvSpPr/>
          <p:nvPr/>
        </p:nvSpPr>
        <p:spPr>
          <a:xfrm>
            <a:off x="4800600" y="1752600"/>
            <a:ext cx="4343400" cy="646331"/>
          </a:xfrm>
          <a:prstGeom prst="rect">
            <a:avLst/>
          </a:prstGeom>
          <a:ln>
            <a:solidFill>
              <a:schemeClr val="tx1"/>
            </a:solidFill>
          </a:ln>
        </p:spPr>
        <p:txBody>
          <a:bodyPr wrap="square">
            <a:spAutoFit/>
          </a:bodyPr>
          <a:lstStyle/>
          <a:p>
            <a:pPr algn="ctr"/>
            <a:r>
              <a:rPr lang="en-US" b="1" dirty="0" smtClean="0">
                <a:latin typeface="Times New Roman" pitchFamily="18" charset="0"/>
                <a:ea typeface="Calibri" pitchFamily="34" charset="0"/>
                <a:cs typeface="Times New Roman" pitchFamily="18" charset="0"/>
              </a:rPr>
              <a:t>L</a:t>
            </a:r>
            <a:r>
              <a:rPr lang="vi-VN" b="1" dirty="0" smtClean="0">
                <a:latin typeface="Calibri"/>
                <a:ea typeface="Calibri" pitchFamily="34" charset="0"/>
                <a:cs typeface="Times New Roman" pitchFamily="18" charset="0"/>
              </a:rPr>
              <a:t>à</a:t>
            </a:r>
            <a:r>
              <a:rPr lang="vi-VN" b="1" dirty="0" smtClean="0">
                <a:latin typeface="Times New Roman" pitchFamily="18" charset="0"/>
                <a:ea typeface="Calibri" pitchFamily="34" charset="0"/>
                <a:cs typeface="Times New Roman" pitchFamily="18" charset="0"/>
              </a:rPr>
              <a:t> sự phân chia xã hội th</a:t>
            </a:r>
            <a:r>
              <a:rPr lang="vi-VN" b="1" dirty="0" smtClean="0">
                <a:latin typeface="Calibri"/>
                <a:ea typeface="Calibri" pitchFamily="34" charset="0"/>
                <a:cs typeface="Times New Roman" pitchFamily="18" charset="0"/>
              </a:rPr>
              <a:t>à</a:t>
            </a:r>
            <a:r>
              <a:rPr lang="vi-VN" b="1" dirty="0" smtClean="0">
                <a:latin typeface="Times New Roman" pitchFamily="18" charset="0"/>
                <a:ea typeface="Calibri" pitchFamily="34" charset="0"/>
                <a:cs typeface="Times New Roman" pitchFamily="18" charset="0"/>
              </a:rPr>
              <a:t>nh c</a:t>
            </a:r>
            <a:r>
              <a:rPr lang="vi-VN" b="1" dirty="0" smtClean="0">
                <a:latin typeface="Calibri"/>
                <a:ea typeface="Calibri" pitchFamily="34" charset="0"/>
                <a:cs typeface="Times New Roman" pitchFamily="18" charset="0"/>
              </a:rPr>
              <a:t>á</a:t>
            </a:r>
            <a:r>
              <a:rPr lang="vi-VN" b="1" dirty="0" smtClean="0">
                <a:latin typeface="Times New Roman" pitchFamily="18" charset="0"/>
                <a:ea typeface="Calibri" pitchFamily="34" charset="0"/>
                <a:cs typeface="Times New Roman" pitchFamily="18" charset="0"/>
              </a:rPr>
              <a:t>c tầng xã hội kh</a:t>
            </a:r>
            <a:r>
              <a:rPr lang="vi-VN" b="1" dirty="0" smtClean="0">
                <a:latin typeface="Calibri"/>
                <a:ea typeface="Calibri" pitchFamily="34" charset="0"/>
                <a:cs typeface="Times New Roman" pitchFamily="18" charset="0"/>
              </a:rPr>
              <a:t>á</a:t>
            </a:r>
            <a:r>
              <a:rPr lang="vi-VN" b="1" dirty="0" smtClean="0">
                <a:latin typeface="Times New Roman" pitchFamily="18" charset="0"/>
                <a:ea typeface="Calibri" pitchFamily="34" charset="0"/>
                <a:cs typeface="Times New Roman" pitchFamily="18" charset="0"/>
              </a:rPr>
              <a:t>c nhau</a:t>
            </a:r>
            <a:endParaRPr lang="en-US" dirty="0"/>
          </a:p>
        </p:txBody>
      </p:sp>
      <p:sp>
        <p:nvSpPr>
          <p:cNvPr id="6" name="Rectangle 5"/>
          <p:cNvSpPr/>
          <p:nvPr/>
        </p:nvSpPr>
        <p:spPr>
          <a:xfrm>
            <a:off x="457200" y="3200400"/>
            <a:ext cx="1029449" cy="646331"/>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Đ</a:t>
            </a:r>
            <a:r>
              <a:rPr lang="vi-VN" b="1" dirty="0" smtClean="0">
                <a:latin typeface="Times New Roman" pitchFamily="18" charset="0"/>
                <a:ea typeface="Calibri" pitchFamily="34" charset="0"/>
                <a:cs typeface="Times New Roman" pitchFamily="18" charset="0"/>
              </a:rPr>
              <a:t>ịa vị</a:t>
            </a:r>
            <a:endParaRPr lang="en-US" b="1" dirty="0" smtClean="0">
              <a:latin typeface="Times New Roman" pitchFamily="18" charset="0"/>
              <a:ea typeface="Calibri" pitchFamily="34" charset="0"/>
              <a:cs typeface="Times New Roman" pitchFamily="18" charset="0"/>
            </a:endParaRPr>
          </a:p>
          <a:p>
            <a:pPr algn="ctr"/>
            <a:r>
              <a:rPr lang="en-US" b="1" dirty="0" smtClean="0">
                <a:latin typeface="Times New Roman" pitchFamily="18" charset="0"/>
                <a:ea typeface="Calibri" pitchFamily="34" charset="0"/>
                <a:cs typeface="Times New Roman" pitchFamily="18" charset="0"/>
              </a:rPr>
              <a:t>c</a:t>
            </a:r>
            <a:r>
              <a:rPr lang="vi-VN" b="1" dirty="0" smtClean="0">
                <a:latin typeface="Times New Roman" pitchFamily="18" charset="0"/>
                <a:ea typeface="Calibri" pitchFamily="34" charset="0"/>
                <a:cs typeface="Times New Roman" pitchFamily="18" charset="0"/>
              </a:rPr>
              <a:t>h</a:t>
            </a:r>
            <a:r>
              <a:rPr lang="vi-VN" b="1" dirty="0" smtClean="0">
                <a:latin typeface="Calibri"/>
                <a:ea typeface="Calibri" pitchFamily="34" charset="0"/>
                <a:cs typeface="Times New Roman" pitchFamily="18" charset="0"/>
              </a:rPr>
              <a:t>í</a:t>
            </a:r>
            <a:r>
              <a:rPr lang="vi-VN" b="1" dirty="0" smtClean="0">
                <a:latin typeface="Times New Roman" pitchFamily="18" charset="0"/>
                <a:ea typeface="Calibri" pitchFamily="34" charset="0"/>
                <a:cs typeface="Times New Roman" pitchFamily="18" charset="0"/>
              </a:rPr>
              <a:t>nh trị</a:t>
            </a:r>
            <a:endParaRPr lang="en-US" dirty="0"/>
          </a:p>
        </p:txBody>
      </p:sp>
      <p:sp>
        <p:nvSpPr>
          <p:cNvPr id="7" name="Rectangle 6"/>
          <p:cNvSpPr/>
          <p:nvPr/>
        </p:nvSpPr>
        <p:spPr>
          <a:xfrm>
            <a:off x="2514600" y="3200400"/>
            <a:ext cx="1208985" cy="646331"/>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K</a:t>
            </a:r>
            <a:r>
              <a:rPr lang="vi-VN" b="1" dirty="0" smtClean="0">
                <a:latin typeface="Times New Roman" pitchFamily="18" charset="0"/>
                <a:ea typeface="Calibri" pitchFamily="34" charset="0"/>
                <a:cs typeface="Times New Roman" pitchFamily="18" charset="0"/>
              </a:rPr>
              <a:t>inh tế v</a:t>
            </a:r>
            <a:r>
              <a:rPr lang="vi-VN" b="1" dirty="0" smtClean="0">
                <a:latin typeface="Calibri"/>
                <a:ea typeface="Calibri" pitchFamily="34" charset="0"/>
                <a:cs typeface="Times New Roman" pitchFamily="18" charset="0"/>
              </a:rPr>
              <a:t>à</a:t>
            </a:r>
            <a:endParaRPr lang="en-US" b="1" dirty="0" smtClean="0">
              <a:latin typeface="Calibri"/>
              <a:ea typeface="Calibri" pitchFamily="34" charset="0"/>
              <a:cs typeface="Times New Roman" pitchFamily="18" charset="0"/>
            </a:endParaRPr>
          </a:p>
          <a:p>
            <a:pPr algn="ctr"/>
            <a:r>
              <a:rPr lang="vi-VN" b="1" dirty="0" smtClean="0">
                <a:latin typeface="Times New Roman" pitchFamily="18" charset="0"/>
                <a:ea typeface="Calibri" pitchFamily="34" charset="0"/>
                <a:cs typeface="Times New Roman" pitchFamily="18" charset="0"/>
              </a:rPr>
              <a:t> xã hội</a:t>
            </a:r>
            <a:endParaRPr lang="en-US" dirty="0"/>
          </a:p>
        </p:txBody>
      </p:sp>
      <p:sp>
        <p:nvSpPr>
          <p:cNvPr id="8" name="Rectangle 7"/>
          <p:cNvSpPr/>
          <p:nvPr/>
        </p:nvSpPr>
        <p:spPr>
          <a:xfrm>
            <a:off x="4495800" y="3276600"/>
            <a:ext cx="1916422" cy="646331"/>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T</a:t>
            </a:r>
            <a:r>
              <a:rPr lang="vi-VN" b="1" dirty="0" smtClean="0">
                <a:latin typeface="Times New Roman" pitchFamily="18" charset="0"/>
                <a:ea typeface="Calibri" pitchFamily="34" charset="0"/>
                <a:cs typeface="Times New Roman" pitchFamily="18" charset="0"/>
              </a:rPr>
              <a:t>r</a:t>
            </a:r>
            <a:r>
              <a:rPr lang="vi-VN" b="1" dirty="0" smtClean="0">
                <a:latin typeface="Calibri"/>
                <a:ea typeface="Calibri" pitchFamily="34" charset="0"/>
                <a:cs typeface="Times New Roman" pitchFamily="18" charset="0"/>
              </a:rPr>
              <a:t>ì</a:t>
            </a:r>
            <a:r>
              <a:rPr lang="vi-VN" b="1" dirty="0" smtClean="0">
                <a:latin typeface="Times New Roman" pitchFamily="18" charset="0"/>
                <a:ea typeface="Calibri" pitchFamily="34" charset="0"/>
                <a:cs typeface="Times New Roman" pitchFamily="18" charset="0"/>
              </a:rPr>
              <a:t>nh độ học vấn</a:t>
            </a:r>
            <a:r>
              <a:rPr lang="en-US" b="1" dirty="0" smtClean="0">
                <a:latin typeface="Times New Roman" pitchFamily="18" charset="0"/>
                <a:ea typeface="Calibri" pitchFamily="34" charset="0"/>
                <a:cs typeface="Times New Roman" pitchFamily="18" charset="0"/>
              </a:rPr>
              <a:t> </a:t>
            </a:r>
          </a:p>
          <a:p>
            <a:pPr algn="ctr"/>
            <a:r>
              <a:rPr lang="en-US" b="1" dirty="0" smtClean="0">
                <a:latin typeface="Times New Roman" pitchFamily="18" charset="0"/>
                <a:ea typeface="Calibri" pitchFamily="34" charset="0"/>
                <a:cs typeface="Times New Roman" pitchFamily="18" charset="0"/>
              </a:rPr>
              <a:t>N</a:t>
            </a:r>
            <a:r>
              <a:rPr lang="vi-VN" b="1" dirty="0" smtClean="0">
                <a:latin typeface="Times New Roman" pitchFamily="18" charset="0"/>
                <a:ea typeface="Calibri" pitchFamily="34" charset="0"/>
                <a:cs typeface="Times New Roman" pitchFamily="18" charset="0"/>
              </a:rPr>
              <a:t>ghề nghiệp</a:t>
            </a:r>
            <a:endParaRPr lang="en-US" dirty="0"/>
          </a:p>
        </p:txBody>
      </p:sp>
      <p:sp>
        <p:nvSpPr>
          <p:cNvPr id="9" name="Rectangle 8"/>
          <p:cNvSpPr/>
          <p:nvPr/>
        </p:nvSpPr>
        <p:spPr>
          <a:xfrm>
            <a:off x="6934200" y="3200400"/>
            <a:ext cx="1375698" cy="646331"/>
          </a:xfrm>
          <a:prstGeom prst="rect">
            <a:avLst/>
          </a:prstGeom>
          <a:ln>
            <a:solidFill>
              <a:schemeClr val="tx1"/>
            </a:solidFill>
          </a:ln>
        </p:spPr>
        <p:txBody>
          <a:bodyPr wrap="none">
            <a:spAutoFit/>
          </a:bodyPr>
          <a:lstStyle/>
          <a:p>
            <a:pPr algn="ctr"/>
            <a:r>
              <a:rPr lang="en-US" b="1" dirty="0" smtClean="0">
                <a:latin typeface="Times New Roman" pitchFamily="18" charset="0"/>
                <a:ea typeface="Calibri" pitchFamily="34" charset="0"/>
                <a:cs typeface="Times New Roman" pitchFamily="18" charset="0"/>
              </a:rPr>
              <a:t>P</a:t>
            </a:r>
            <a:r>
              <a:rPr lang="vi-VN" b="1" dirty="0" smtClean="0">
                <a:latin typeface="Times New Roman" pitchFamily="18" charset="0"/>
                <a:ea typeface="Calibri" pitchFamily="34" charset="0"/>
                <a:cs typeface="Times New Roman" pitchFamily="18" charset="0"/>
              </a:rPr>
              <a:t>hong c</a:t>
            </a:r>
            <a:r>
              <a:rPr lang="vi-VN" b="1" dirty="0" smtClean="0">
                <a:latin typeface="Calibri"/>
                <a:ea typeface="Calibri" pitchFamily="34" charset="0"/>
                <a:cs typeface="Times New Roman" pitchFamily="18" charset="0"/>
              </a:rPr>
              <a:t>á</a:t>
            </a:r>
            <a:r>
              <a:rPr lang="vi-VN" b="1" dirty="0" smtClean="0">
                <a:latin typeface="Times New Roman" pitchFamily="18" charset="0"/>
                <a:ea typeface="Calibri" pitchFamily="34" charset="0"/>
                <a:cs typeface="Times New Roman" pitchFamily="18" charset="0"/>
              </a:rPr>
              <a:t>ch </a:t>
            </a:r>
            <a:endParaRPr lang="en-US" b="1" dirty="0" smtClean="0">
              <a:latin typeface="Times New Roman" pitchFamily="18" charset="0"/>
              <a:ea typeface="Calibri" pitchFamily="34" charset="0"/>
              <a:cs typeface="Times New Roman" pitchFamily="18" charset="0"/>
            </a:endParaRPr>
          </a:p>
          <a:p>
            <a:pPr algn="ctr"/>
            <a:r>
              <a:rPr lang="vi-VN" b="1" dirty="0" smtClean="0">
                <a:latin typeface="Times New Roman" pitchFamily="18" charset="0"/>
                <a:ea typeface="Calibri" pitchFamily="34" charset="0"/>
                <a:cs typeface="Times New Roman" pitchFamily="18" charset="0"/>
              </a:rPr>
              <a:t>sinh hoạt</a:t>
            </a:r>
            <a:endParaRPr lang="en-US" dirty="0"/>
          </a:p>
        </p:txBody>
      </p:sp>
      <p:sp>
        <p:nvSpPr>
          <p:cNvPr id="10" name="Rectangle 9"/>
          <p:cNvSpPr/>
          <p:nvPr/>
        </p:nvSpPr>
        <p:spPr>
          <a:xfrm>
            <a:off x="8534400" y="3276600"/>
            <a:ext cx="473206" cy="369332"/>
          </a:xfrm>
          <a:prstGeom prst="rect">
            <a:avLst/>
          </a:prstGeom>
          <a:ln>
            <a:solidFill>
              <a:schemeClr val="tx1"/>
            </a:solidFill>
          </a:ln>
        </p:spPr>
        <p:txBody>
          <a:bodyPr wrap="none">
            <a:spAutoFit/>
          </a:bodyPr>
          <a:lstStyle/>
          <a:p>
            <a:r>
              <a:rPr lang="en-US" b="1" dirty="0" smtClean="0">
                <a:latin typeface="Times New Roman" pitchFamily="18" charset="0"/>
                <a:ea typeface="Calibri" pitchFamily="34" charset="0"/>
                <a:cs typeface="Times New Roman" pitchFamily="18" charset="0"/>
              </a:rPr>
              <a:t>….</a:t>
            </a:r>
            <a:endParaRPr lang="en-US" dirty="0"/>
          </a:p>
        </p:txBody>
      </p:sp>
      <p:cxnSp>
        <p:nvCxnSpPr>
          <p:cNvPr id="12" name="Straight Arrow Connector 11"/>
          <p:cNvCxnSpPr>
            <a:stCxn id="5" idx="2"/>
            <a:endCxn id="6" idx="0"/>
          </p:cNvCxnSpPr>
          <p:nvPr/>
        </p:nvCxnSpPr>
        <p:spPr>
          <a:xfrm flipH="1">
            <a:off x="971925" y="2398931"/>
            <a:ext cx="6000375" cy="80146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5" idx="2"/>
            <a:endCxn id="7" idx="0"/>
          </p:cNvCxnSpPr>
          <p:nvPr/>
        </p:nvCxnSpPr>
        <p:spPr>
          <a:xfrm flipH="1">
            <a:off x="3119093" y="2398931"/>
            <a:ext cx="3853207" cy="80146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5" idx="2"/>
            <a:endCxn id="8" idx="0"/>
          </p:cNvCxnSpPr>
          <p:nvPr/>
        </p:nvCxnSpPr>
        <p:spPr>
          <a:xfrm flipH="1">
            <a:off x="5454011" y="2398931"/>
            <a:ext cx="1518289" cy="87766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9" idx="0"/>
          </p:cNvCxnSpPr>
          <p:nvPr/>
        </p:nvCxnSpPr>
        <p:spPr>
          <a:xfrm>
            <a:off x="6972300" y="2398931"/>
            <a:ext cx="649749" cy="80146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2"/>
            <a:endCxn id="10" idx="0"/>
          </p:cNvCxnSpPr>
          <p:nvPr/>
        </p:nvCxnSpPr>
        <p:spPr>
          <a:xfrm>
            <a:off x="6972300" y="2398931"/>
            <a:ext cx="1798703" cy="87766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14" descr="images (8).jpg"/>
          <p:cNvPicPr>
            <a:picLocks noChangeAspect="1"/>
          </p:cNvPicPr>
          <p:nvPr/>
        </p:nvPicPr>
        <p:blipFill>
          <a:blip r:embed="rId2" cstate="print"/>
          <a:stretch>
            <a:fillRect/>
          </a:stretch>
        </p:blipFill>
        <p:spPr>
          <a:xfrm>
            <a:off x="2057400" y="4267200"/>
            <a:ext cx="2209800" cy="1752600"/>
          </a:xfrm>
          <a:prstGeom prst="rect">
            <a:avLst/>
          </a:prstGeom>
        </p:spPr>
      </p:pic>
      <p:pic>
        <p:nvPicPr>
          <p:cNvPr id="24" name="Picture 23" descr="images (14).jpg"/>
          <p:cNvPicPr>
            <a:picLocks noChangeAspect="1"/>
          </p:cNvPicPr>
          <p:nvPr/>
        </p:nvPicPr>
        <p:blipFill>
          <a:blip r:embed="rId3" cstate="print"/>
          <a:stretch>
            <a:fillRect/>
          </a:stretch>
        </p:blipFill>
        <p:spPr>
          <a:xfrm>
            <a:off x="4419600" y="4267200"/>
            <a:ext cx="2286000" cy="1781175"/>
          </a:xfrm>
          <a:prstGeom prst="rect">
            <a:avLst/>
          </a:prstGeom>
        </p:spPr>
      </p:pic>
      <p:pic>
        <p:nvPicPr>
          <p:cNvPr id="26" name="Picture 25" descr="BDG_Logo.jpg"/>
          <p:cNvPicPr>
            <a:picLocks noChangeAspect="1"/>
          </p:cNvPicPr>
          <p:nvPr/>
        </p:nvPicPr>
        <p:blipFill>
          <a:blip r:embed="rId4" cstate="print"/>
          <a:stretch>
            <a:fillRect/>
          </a:stretch>
        </p:blipFill>
        <p:spPr>
          <a:xfrm>
            <a:off x="0" y="4343400"/>
            <a:ext cx="1905000" cy="1428750"/>
          </a:xfrm>
          <a:prstGeom prst="rect">
            <a:avLst/>
          </a:prstGeom>
        </p:spPr>
      </p:pic>
      <p:pic>
        <p:nvPicPr>
          <p:cNvPr id="27" name="Picture 26" descr="images (3).jpg"/>
          <p:cNvPicPr>
            <a:picLocks noChangeAspect="1"/>
          </p:cNvPicPr>
          <p:nvPr/>
        </p:nvPicPr>
        <p:blipFill>
          <a:blip r:embed="rId5" cstate="print"/>
          <a:stretch>
            <a:fillRect/>
          </a:stretch>
        </p:blipFill>
        <p:spPr>
          <a:xfrm>
            <a:off x="6858001" y="4267200"/>
            <a:ext cx="2057400" cy="1624013"/>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 calcmode="lin" valueType="num">
                                      <p:cBhvr>
                                        <p:cTn id="45" dur="500" fill="hold"/>
                                        <p:tgtEl>
                                          <p:spTgt spid="21"/>
                                        </p:tgtEl>
                                        <p:attrNameLst>
                                          <p:attrName>style.rotation</p:attrName>
                                        </p:attrNameLst>
                                      </p:cBhvr>
                                      <p:tavLst>
                                        <p:tav tm="0">
                                          <p:val>
                                            <p:fltVal val="360"/>
                                          </p:val>
                                        </p:tav>
                                        <p:tav tm="100000">
                                          <p:val>
                                            <p:fltVal val="0"/>
                                          </p:val>
                                        </p:tav>
                                      </p:tavLst>
                                    </p:anim>
                                    <p:animEffect transition="in" filter="fade">
                                      <p:cBhvr>
                                        <p:cTn id="46" dur="500"/>
                                        <p:tgtEl>
                                          <p:spTgt spid="21"/>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style.rotation</p:attrName>
                                        </p:attrNameLst>
                                      </p:cBhvr>
                                      <p:tavLst>
                                        <p:tav tm="0">
                                          <p:val>
                                            <p:fltVal val="360"/>
                                          </p:val>
                                        </p:tav>
                                        <p:tav tm="100000">
                                          <p:val>
                                            <p:fltVal val="0"/>
                                          </p:val>
                                        </p:tav>
                                      </p:tavLst>
                                    </p:anim>
                                    <p:animEffect transition="in" filter="fade">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box(in)">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checkerboard(across)">
                                      <p:cBhvr>
                                        <p:cTn id="65" dur="500"/>
                                        <p:tgtEl>
                                          <p:spTgt spid="25"/>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checkerboard(across)">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 to="" calcmode="lin" valueType="num">
                                      <p:cBhvr>
                                        <p:cTn id="73" dur="1" fill="hold"/>
                                        <p:tgtEl>
                                          <p:spTgt spid="26"/>
                                        </p:tgtEl>
                                        <p:attrNameLst>
                                          <p:attrName/>
                                        </p:attrNameLst>
                                      </p:cBhvr>
                                    </p:anim>
                                  </p:childTnLst>
                                </p:cTn>
                              </p:par>
                              <p:par>
                                <p:cTn id="74" presetID="24" presetClass="entr" presetSubtype="0" fill="hold" nodeType="withEffect">
                                  <p:stCondLst>
                                    <p:cond delay="0"/>
                                  </p:stCondLst>
                                  <p:childTnLst>
                                    <p:set>
                                      <p:cBhvr>
                                        <p:cTn id="75" dur="1" fill="hold">
                                          <p:stCondLst>
                                            <p:cond delay="0"/>
                                          </p:stCondLst>
                                        </p:cTn>
                                        <p:tgtEl>
                                          <p:spTgt spid="15"/>
                                        </p:tgtEl>
                                        <p:attrNameLst>
                                          <p:attrName>style.visibility</p:attrName>
                                        </p:attrNameLst>
                                      </p:cBhvr>
                                      <p:to>
                                        <p:strVal val="visible"/>
                                      </p:to>
                                    </p:set>
                                    <p:anim to="" calcmode="lin" valueType="num">
                                      <p:cBhvr>
                                        <p:cTn id="76" dur="1" fill="hold"/>
                                        <p:tgtEl>
                                          <p:spTgt spid="15"/>
                                        </p:tgtEl>
                                        <p:attrNameLst>
                                          <p:attrName/>
                                        </p:attrNameLst>
                                      </p:cBhvr>
                                    </p:anim>
                                  </p:childTnLst>
                                </p:cTn>
                              </p:par>
                              <p:par>
                                <p:cTn id="77" presetID="24" presetClass="entr" presetSubtype="0"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 to="" calcmode="lin" valueType="num">
                                      <p:cBhvr>
                                        <p:cTn id="79" dur="1" fill="hold"/>
                                        <p:tgtEl>
                                          <p:spTgt spid="24"/>
                                        </p:tgtEl>
                                        <p:attrNameLst>
                                          <p:attrName/>
                                        </p:attrNameLst>
                                      </p:cBhvr>
                                    </p:anim>
                                  </p:childTnLst>
                                </p:cTn>
                              </p:par>
                              <p:par>
                                <p:cTn id="80" presetID="24" presetClass="entr" presetSubtype="0"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 to="" calcmode="lin" valueType="num">
                                      <p:cBhvr>
                                        <p:cTn id="82" dur="1" fill="hold"/>
                                        <p:tgtEl>
                                          <p:spTgt spid="2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09800"/>
            <a:ext cx="8382000" cy="1323439"/>
          </a:xfrm>
          <a:prstGeom prst="rect">
            <a:avLst/>
          </a:prstGeom>
        </p:spPr>
        <p:txBody>
          <a:bodyPr wrap="square">
            <a:spAutoFit/>
          </a:bodyPr>
          <a:lstStyle/>
          <a:p>
            <a:pPr algn="ct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CÁC Đ</a:t>
            </a:r>
            <a:r>
              <a:rPr lang="vi-V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ặc trưng</a:t>
            </a: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CỦA PHÂN TẦNG XÃ HỘI</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slow">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763000" cy="1384995"/>
          </a:xfrm>
          <a:prstGeom prst="rect">
            <a:avLst/>
          </a:prstGeom>
          <a:ln>
            <a:noFill/>
          </a:ln>
        </p:spPr>
        <p:txBody>
          <a:bodyPr wrap="square">
            <a:spAutoFit/>
          </a:bodyPr>
          <a:lstStyle/>
          <a:p>
            <a:pPr algn="ctr"/>
            <a:r>
              <a:rPr lang="en-US" sz="2800" b="1" dirty="0" smtClean="0"/>
              <a:t>L</a:t>
            </a:r>
            <a:r>
              <a:rPr lang="vi-VN" sz="2800" b="1" dirty="0" smtClean="0"/>
              <a:t>à sự phân hoá các cá nhân thành những tầng lớp, thứ bậc khác nhau trong cơ cấu xã hội</a:t>
            </a:r>
            <a:endParaRPr lang="en-US" sz="2800" b="1" dirty="0" smtClean="0"/>
          </a:p>
          <a:p>
            <a:pPr algn="ctr"/>
            <a:r>
              <a:rPr lang="vi-VN" sz="2800" b="1" dirty="0" smtClean="0"/>
              <a:t> (phân chia thành lớp trên, dưới)</a:t>
            </a:r>
            <a:endParaRPr lang="en-US" sz="2800" dirty="0"/>
          </a:p>
        </p:txBody>
      </p:sp>
      <p:pic>
        <p:nvPicPr>
          <p:cNvPr id="3" name="Picture 2" descr="images (8).jpg"/>
          <p:cNvPicPr>
            <a:picLocks noChangeAspect="1"/>
          </p:cNvPicPr>
          <p:nvPr/>
        </p:nvPicPr>
        <p:blipFill>
          <a:blip r:embed="rId2" cstate="print"/>
          <a:stretch>
            <a:fillRect/>
          </a:stretch>
        </p:blipFill>
        <p:spPr>
          <a:xfrm>
            <a:off x="381000" y="1752600"/>
            <a:ext cx="4038600" cy="2133600"/>
          </a:xfrm>
          <a:prstGeom prst="rect">
            <a:avLst/>
          </a:prstGeom>
        </p:spPr>
      </p:pic>
      <p:pic>
        <p:nvPicPr>
          <p:cNvPr id="5" name="Picture 4" descr="images (3).jpg"/>
          <p:cNvPicPr>
            <a:picLocks noChangeAspect="1"/>
          </p:cNvPicPr>
          <p:nvPr/>
        </p:nvPicPr>
        <p:blipFill>
          <a:blip r:embed="rId3" cstate="print"/>
          <a:stretch>
            <a:fillRect/>
          </a:stretch>
        </p:blipFill>
        <p:spPr>
          <a:xfrm>
            <a:off x="2286000" y="4191000"/>
            <a:ext cx="5181600" cy="2514600"/>
          </a:xfrm>
          <a:prstGeom prst="rect">
            <a:avLst/>
          </a:prstGeom>
        </p:spPr>
      </p:pic>
      <p:pic>
        <p:nvPicPr>
          <p:cNvPr id="6" name="Picture 5" descr="images (9).jpg"/>
          <p:cNvPicPr>
            <a:picLocks noChangeAspect="1"/>
          </p:cNvPicPr>
          <p:nvPr/>
        </p:nvPicPr>
        <p:blipFill>
          <a:blip r:embed="rId4" cstate="print"/>
          <a:stretch>
            <a:fillRect/>
          </a:stretch>
        </p:blipFill>
        <p:spPr>
          <a:xfrm>
            <a:off x="4800600" y="1752600"/>
            <a:ext cx="3886200" cy="2209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to="" calcmode="lin" valueType="num">
                                      <p:cBhvr>
                                        <p:cTn id="18"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85800"/>
            <a:ext cx="8001000" cy="461665"/>
          </a:xfrm>
          <a:prstGeom prst="rect">
            <a:avLst/>
          </a:prstGeom>
        </p:spPr>
        <p:txBody>
          <a:bodyPr wrap="square">
            <a:spAutoFit/>
          </a:bodyPr>
          <a:lstStyle/>
          <a:p>
            <a:r>
              <a:rPr lang="en-US" sz="2400" b="1" dirty="0" smtClean="0"/>
              <a:t>L</a:t>
            </a:r>
            <a:r>
              <a:rPr lang="vi-VN" sz="2400" b="1" dirty="0" smtClean="0"/>
              <a:t>uôn gắn với bất bình đẳng xã hội và phân công lao động</a:t>
            </a:r>
            <a:endParaRPr lang="en-US" sz="2400" dirty="0"/>
          </a:p>
        </p:txBody>
      </p:sp>
      <p:pic>
        <p:nvPicPr>
          <p:cNvPr id="3" name="Picture 2" descr="ket-giao-voi-nguoi-giau-va-thanh-cong-1373617067-650x0-1-large.jpg"/>
          <p:cNvPicPr>
            <a:picLocks noChangeAspect="1"/>
          </p:cNvPicPr>
          <p:nvPr/>
        </p:nvPicPr>
        <p:blipFill>
          <a:blip r:embed="rId2" cstate="print"/>
          <a:stretch>
            <a:fillRect/>
          </a:stretch>
        </p:blipFill>
        <p:spPr>
          <a:xfrm>
            <a:off x="0" y="1447800"/>
            <a:ext cx="8610600" cy="44196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610600" cy="492443"/>
          </a:xfrm>
          <a:prstGeom prst="rect">
            <a:avLst/>
          </a:prstGeom>
        </p:spPr>
        <p:txBody>
          <a:bodyPr wrap="square">
            <a:spAutoFit/>
          </a:bodyPr>
          <a:lstStyle/>
          <a:p>
            <a:r>
              <a:rPr lang="en-US" sz="2600" b="1" dirty="0" smtClean="0"/>
              <a:t>Đ</a:t>
            </a:r>
            <a:r>
              <a:rPr lang="vi-VN" sz="2600" b="1" dirty="0" smtClean="0"/>
              <a:t>ược lưu truyền qua thế hệ và có sự thay đổi nhất định</a:t>
            </a:r>
            <a:endParaRPr lang="en-US" sz="2600" dirty="0"/>
          </a:p>
        </p:txBody>
      </p:sp>
      <p:pic>
        <p:nvPicPr>
          <p:cNvPr id="4" name="Picture 3" descr="a1d4c593-dd9a-4807-9ca5-c657264c0b55.jpg"/>
          <p:cNvPicPr>
            <a:picLocks noChangeAspect="1"/>
          </p:cNvPicPr>
          <p:nvPr/>
        </p:nvPicPr>
        <p:blipFill>
          <a:blip r:embed="rId2" cstate="print"/>
          <a:stretch>
            <a:fillRect/>
          </a:stretch>
        </p:blipFill>
        <p:spPr>
          <a:xfrm>
            <a:off x="1219200" y="1614487"/>
            <a:ext cx="6629400" cy="4786313"/>
          </a:xfrm>
          <a:prstGeom prst="ellipse">
            <a:avLst/>
          </a:prstGeom>
          <a:ln>
            <a:noFill/>
          </a:ln>
          <a:effectLst>
            <a:softEdge rad="112500"/>
          </a:effectLst>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Lục</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Content Placeholder 2"/>
          <p:cNvSpPr>
            <a:spLocks noGrp="1"/>
          </p:cNvSpPr>
          <p:nvPr>
            <p:ph idx="1"/>
          </p:nvPr>
        </p:nvSpPr>
        <p:spPr/>
        <p:txBody>
          <a:bodyPr>
            <a:normAutofit fontScale="92500" lnSpcReduction="10000"/>
            <a:scene3d>
              <a:camera prst="orthographicFront"/>
              <a:lightRig rig="threePt" dir="t"/>
            </a:scene3d>
            <a:sp3d extrusionH="57150">
              <a:bevelT w="50800" h="38100" prst="riblet"/>
            </a:sp3d>
          </a:bodyPr>
          <a:lstStyle/>
          <a:p>
            <a:r>
              <a:rPr lang="en-US" b="1" i="1" u="sng" dirty="0" err="1" smtClean="0">
                <a:effectLst>
                  <a:glow rad="139700">
                    <a:schemeClr val="accent4">
                      <a:satMod val="175000"/>
                      <a:alpha val="40000"/>
                    </a:schemeClr>
                  </a:glow>
                </a:effectLst>
              </a:rPr>
              <a:t>Phần</a:t>
            </a:r>
            <a:r>
              <a:rPr lang="en-US" b="1" i="1" u="sng" dirty="0" smtClean="0">
                <a:effectLst>
                  <a:glow rad="139700">
                    <a:schemeClr val="accent4">
                      <a:satMod val="175000"/>
                      <a:alpha val="40000"/>
                    </a:schemeClr>
                  </a:glow>
                </a:effectLst>
              </a:rPr>
              <a:t> 1:</a:t>
            </a:r>
            <a:r>
              <a:rPr lang="en-US" dirty="0" smtClean="0">
                <a:effectLst>
                  <a:glow rad="139700">
                    <a:schemeClr val="accent4">
                      <a:satMod val="175000"/>
                      <a:alpha val="40000"/>
                    </a:schemeClr>
                  </a:glow>
                </a:effectLst>
              </a:rPr>
              <a:t> </a:t>
            </a:r>
            <a:r>
              <a:rPr lang="en-US" b="1" dirty="0" smtClean="0">
                <a:effectLst>
                  <a:glow rad="139700">
                    <a:schemeClr val="accent4">
                      <a:satMod val="175000"/>
                      <a:alpha val="40000"/>
                    </a:schemeClr>
                  </a:glow>
                </a:effectLst>
              </a:rPr>
              <a:t>BẤT BÌNH ĐẲNG</a:t>
            </a:r>
          </a:p>
          <a:p>
            <a:pPr lvl="1"/>
            <a:r>
              <a:rPr lang="en-US" dirty="0" err="1" smtClean="0">
                <a:effectLst>
                  <a:glow rad="139700">
                    <a:schemeClr val="accent4">
                      <a:satMod val="175000"/>
                      <a:alpha val="40000"/>
                    </a:schemeClr>
                  </a:glow>
                </a:effectLst>
              </a:rPr>
              <a:t>Khái</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niệm</a:t>
            </a:r>
            <a:r>
              <a:rPr lang="en-US" dirty="0" smtClean="0">
                <a:effectLst>
                  <a:glow rad="139700">
                    <a:schemeClr val="accent4">
                      <a:satMod val="175000"/>
                      <a:alpha val="40000"/>
                    </a:schemeClr>
                  </a:glow>
                </a:effectLst>
              </a:rPr>
              <a:t>.</a:t>
            </a:r>
          </a:p>
          <a:p>
            <a:pPr lvl="1"/>
            <a:r>
              <a:rPr lang="vi-VN" dirty="0" smtClean="0">
                <a:effectLst>
                  <a:glow rad="139700">
                    <a:schemeClr val="accent4">
                      <a:satMod val="175000"/>
                      <a:alpha val="40000"/>
                    </a:schemeClr>
                  </a:glow>
                </a:effectLst>
              </a:rPr>
              <a:t>Cơ</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sở</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tạo</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nên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sự</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bất</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bình</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đẳng</a:t>
            </a:r>
            <a:r>
              <a:rPr lang="en-US" dirty="0" smtClean="0">
                <a:effectLst>
                  <a:glow rad="139700">
                    <a:schemeClr val="accent4">
                      <a:satMod val="175000"/>
                      <a:alpha val="40000"/>
                    </a:schemeClr>
                  </a:glow>
                </a:effectLst>
              </a:rPr>
              <a:t>.</a:t>
            </a:r>
          </a:p>
          <a:p>
            <a:pPr lvl="1"/>
            <a:endParaRPr lang="en-US" dirty="0" smtClean="0">
              <a:effectLst>
                <a:glow rad="139700">
                  <a:schemeClr val="accent4">
                    <a:satMod val="175000"/>
                    <a:alpha val="40000"/>
                  </a:schemeClr>
                </a:glow>
              </a:effectLst>
            </a:endParaRPr>
          </a:p>
          <a:p>
            <a:r>
              <a:rPr lang="en-US" b="1" i="1" u="sng" dirty="0" err="1" smtClean="0">
                <a:effectLst>
                  <a:glow rad="139700">
                    <a:schemeClr val="accent4">
                      <a:satMod val="175000"/>
                      <a:alpha val="40000"/>
                    </a:schemeClr>
                  </a:glow>
                </a:effectLst>
              </a:rPr>
              <a:t>Phần</a:t>
            </a:r>
            <a:r>
              <a:rPr lang="en-US" b="1" i="1" u="sng" dirty="0" smtClean="0">
                <a:effectLst>
                  <a:glow rad="139700">
                    <a:schemeClr val="accent4">
                      <a:satMod val="175000"/>
                      <a:alpha val="40000"/>
                    </a:schemeClr>
                  </a:glow>
                </a:effectLst>
              </a:rPr>
              <a:t> 2:</a:t>
            </a:r>
            <a:r>
              <a:rPr lang="en-US" dirty="0" smtClean="0">
                <a:effectLst>
                  <a:glow rad="139700">
                    <a:schemeClr val="accent4">
                      <a:satMod val="175000"/>
                      <a:alpha val="40000"/>
                    </a:schemeClr>
                  </a:glow>
                </a:effectLst>
              </a:rPr>
              <a:t> </a:t>
            </a:r>
            <a:r>
              <a:rPr lang="en-US" b="1" dirty="0" smtClean="0">
                <a:effectLst>
                  <a:glow rad="139700">
                    <a:schemeClr val="accent4">
                      <a:satMod val="175000"/>
                      <a:alpha val="40000"/>
                    </a:schemeClr>
                  </a:glow>
                </a:effectLst>
              </a:rPr>
              <a:t>PHÂN TẦNG XÃ HỘI</a:t>
            </a:r>
          </a:p>
          <a:p>
            <a:pPr lvl="1"/>
            <a:r>
              <a:rPr lang="en-US" dirty="0" err="1" smtClean="0">
                <a:effectLst>
                  <a:glow rad="139700">
                    <a:schemeClr val="accent4">
                      <a:satMod val="175000"/>
                      <a:alpha val="40000"/>
                    </a:schemeClr>
                  </a:glow>
                </a:effectLst>
              </a:rPr>
              <a:t>Khái</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niệm</a:t>
            </a:r>
            <a:r>
              <a:rPr lang="en-US" dirty="0" smtClean="0">
                <a:effectLst>
                  <a:glow rad="139700">
                    <a:schemeClr val="accent4">
                      <a:satMod val="175000"/>
                      <a:alpha val="40000"/>
                    </a:schemeClr>
                  </a:glow>
                </a:effectLst>
              </a:rPr>
              <a:t>.</a:t>
            </a:r>
          </a:p>
          <a:p>
            <a:pPr lvl="1"/>
            <a:r>
              <a:rPr lang="en-US" dirty="0" err="1" smtClean="0">
                <a:effectLst>
                  <a:glow rad="139700">
                    <a:schemeClr val="accent4">
                      <a:satMod val="175000"/>
                      <a:alpha val="40000"/>
                    </a:schemeClr>
                  </a:glow>
                </a:effectLst>
              </a:rPr>
              <a:t>Nguyên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nhân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của</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hiện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tượng</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phân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tầng</a:t>
            </a:r>
            <a:r>
              <a:rPr lang="en-US" dirty="0" smtClean="0">
                <a:effectLst>
                  <a:glow rad="139700">
                    <a:schemeClr val="accent4">
                      <a:satMod val="175000"/>
                      <a:alpha val="40000"/>
                    </a:schemeClr>
                  </a:glow>
                </a:effectLst>
              </a:rPr>
              <a:t>.</a:t>
            </a:r>
          </a:p>
          <a:p>
            <a:pPr lvl="1"/>
            <a:r>
              <a:rPr lang="en-US" dirty="0" err="1" smtClean="0">
                <a:effectLst>
                  <a:glow rad="139700">
                    <a:schemeClr val="accent4">
                      <a:satMod val="175000"/>
                      <a:alpha val="40000"/>
                    </a:schemeClr>
                  </a:glow>
                </a:effectLst>
              </a:rPr>
              <a:t>Hệ</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thống</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phân</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tầng</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xã</a:t>
            </a:r>
            <a:r>
              <a:rPr lang="en-US" dirty="0" smtClean="0">
                <a:effectLst>
                  <a:glow rad="139700">
                    <a:schemeClr val="accent4">
                      <a:satMod val="175000"/>
                      <a:alpha val="40000"/>
                    </a:schemeClr>
                  </a:glow>
                </a:effectLst>
              </a:rPr>
              <a:t> </a:t>
            </a:r>
            <a:r>
              <a:rPr lang="en-US" dirty="0" err="1" smtClean="0">
                <a:effectLst>
                  <a:glow rad="139700">
                    <a:schemeClr val="accent4">
                      <a:satMod val="175000"/>
                      <a:alpha val="40000"/>
                    </a:schemeClr>
                  </a:glow>
                </a:effectLst>
              </a:rPr>
              <a:t>hội</a:t>
            </a:r>
            <a:r>
              <a:rPr lang="en-US" dirty="0" smtClean="0">
                <a:effectLst>
                  <a:glow rad="139700">
                    <a:schemeClr val="accent4">
                      <a:satMod val="175000"/>
                      <a:alpha val="40000"/>
                    </a:schemeClr>
                  </a:glow>
                </a:effectLst>
              </a:rPr>
              <a:t>.</a:t>
            </a:r>
          </a:p>
          <a:p>
            <a:pPr lvl="1">
              <a:buNone/>
            </a:pPr>
            <a:endParaRPr lang="en-US" dirty="0" smtClean="0">
              <a:effectLst>
                <a:glow rad="139700">
                  <a:schemeClr val="accent4">
                    <a:satMod val="175000"/>
                    <a:alpha val="40000"/>
                  </a:schemeClr>
                </a:glow>
              </a:effectLst>
            </a:endParaRPr>
          </a:p>
          <a:p>
            <a:r>
              <a:rPr lang="en-US" b="1" dirty="0" smtClean="0">
                <a:effectLst>
                  <a:glow rad="139700">
                    <a:schemeClr val="accent4">
                      <a:satMod val="175000"/>
                      <a:alpha val="40000"/>
                    </a:schemeClr>
                  </a:glow>
                </a:effectLst>
              </a:rPr>
              <a:t>KẾT LUẬN</a:t>
            </a:r>
          </a:p>
          <a:p>
            <a:pPr lvl="1"/>
            <a:endParaRPr lang="en-US" dirty="0" smtClean="0">
              <a:effectLst>
                <a:glow rad="139700">
                  <a:schemeClr val="accent4">
                    <a:satMod val="175000"/>
                    <a:alpha val="40000"/>
                  </a:schemeClr>
                </a:glow>
              </a:effectLst>
            </a:endParaRPr>
          </a:p>
          <a:p>
            <a:pPr lvl="1"/>
            <a:endParaRPr lang="en-US" dirty="0" smtClean="0">
              <a:effectLst>
                <a:glow rad="139700">
                  <a:schemeClr val="accent4">
                    <a:satMod val="175000"/>
                    <a:alpha val="40000"/>
                  </a:schemeClr>
                </a:glow>
              </a:effectLst>
            </a:endParaRPr>
          </a:p>
          <a:p>
            <a:pPr lvl="1"/>
            <a:endParaRPr lang="en-US" dirty="0" smtClean="0">
              <a:effectLst>
                <a:glow rad="139700">
                  <a:schemeClr val="accent4">
                    <a:satMod val="175000"/>
                    <a:alpha val="40000"/>
                  </a:schemeClr>
                </a:glow>
              </a:effectLst>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to="" calcmode="lin" valueType="num">
                                      <p:cBhvr>
                                        <p:cTn id="15" dur="1" fill="hold"/>
                                        <p:tgtEl>
                                          <p:spTgt spid="3">
                                            <p:txEl>
                                              <p:pRg st="1" end="1"/>
                                            </p:txEl>
                                          </p:spTgt>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to="" calcmode="lin" valueType="num">
                                      <p:cBhvr>
                                        <p:cTn id="18" dur="1" fill="hold"/>
                                        <p:tgtEl>
                                          <p:spTgt spid="3">
                                            <p:txEl>
                                              <p:pRg st="2" end="2"/>
                                            </p:txEl>
                                          </p:spTgt>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to="" calcmode="lin" valueType="num">
                                      <p:cBhvr>
                                        <p:cTn id="21" dur="1" fill="hold"/>
                                        <p:tgtEl>
                                          <p:spTgt spid="3">
                                            <p:txEl>
                                              <p:pRg st="4" end="4"/>
                                            </p:txEl>
                                          </p:spTgt>
                                        </p:tgtEl>
                                        <p:attrNameLst>
                                          <p:attrName/>
                                        </p:attrNameLst>
                                      </p:cBhvr>
                                    </p:anim>
                                  </p:childTnLst>
                                </p:cTn>
                              </p:par>
                              <p:par>
                                <p:cTn id="22" presetID="24"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to="" calcmode="lin" valueType="num">
                                      <p:cBhvr>
                                        <p:cTn id="24" dur="1" fill="hold"/>
                                        <p:tgtEl>
                                          <p:spTgt spid="3">
                                            <p:txEl>
                                              <p:pRg st="5" end="5"/>
                                            </p:txEl>
                                          </p:spTgt>
                                        </p:tgtEl>
                                        <p:attrNameLst>
                                          <p:attrName/>
                                        </p:attrNameLst>
                                      </p:cBhvr>
                                    </p:anim>
                                  </p:childTnLst>
                                </p:cTn>
                              </p:par>
                              <p:par>
                                <p:cTn id="25" presetID="24"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to="" calcmode="lin" valueType="num">
                                      <p:cBhvr>
                                        <p:cTn id="27" dur="1" fill="hold"/>
                                        <p:tgtEl>
                                          <p:spTgt spid="3">
                                            <p:txEl>
                                              <p:pRg st="6" end="6"/>
                                            </p:txEl>
                                          </p:spTgt>
                                        </p:tgtEl>
                                        <p:attrNameLst>
                                          <p:attrName/>
                                        </p:attrNameLst>
                                      </p:cBhvr>
                                    </p:anim>
                                  </p:childTnLst>
                                </p:cTn>
                              </p:par>
                              <p:par>
                                <p:cTn id="28" presetID="24"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 to="" calcmode="lin" valueType="num">
                                      <p:cBhvr>
                                        <p:cTn id="30" dur="1" fill="hold"/>
                                        <p:tgtEl>
                                          <p:spTgt spid="3">
                                            <p:txEl>
                                              <p:pRg st="7" end="7"/>
                                            </p:txEl>
                                          </p:spTgt>
                                        </p:tgtEl>
                                        <p:attrNameLst>
                                          <p:attrName/>
                                        </p:attrNameLst>
                                      </p:cBhvr>
                                    </p:anim>
                                  </p:childTnLst>
                                </p:cTn>
                              </p:par>
                              <p:par>
                                <p:cTn id="31" presetID="24"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 to="" calcmode="lin" valueType="num">
                                      <p:cBhvr>
                                        <p:cTn id="33" dur="1" fill="hold"/>
                                        <p:tgtEl>
                                          <p:spTgt spid="3">
                                            <p:txEl>
                                              <p:pRg st="9" end="9"/>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r="-11000"/>
          </a:stretch>
        </a:blipFill>
        <a:effectLst/>
      </p:bgPr>
    </p:bg>
    <p:spTree>
      <p:nvGrpSpPr>
        <p:cNvPr id="1" name=""/>
        <p:cNvGrpSpPr/>
        <p:nvPr/>
      </p:nvGrpSpPr>
      <p:grpSpPr>
        <a:xfrm>
          <a:off x="0" y="0"/>
          <a:ext cx="0" cy="0"/>
          <a:chOff x="0" y="0"/>
          <a:chExt cx="0" cy="0"/>
        </a:xfrm>
      </p:grpSpPr>
      <p:sp>
        <p:nvSpPr>
          <p:cNvPr id="2" name="Rectangle 1"/>
          <p:cNvSpPr/>
          <p:nvPr/>
        </p:nvSpPr>
        <p:spPr>
          <a:xfrm>
            <a:off x="228600" y="2438400"/>
            <a:ext cx="2667000" cy="1323439"/>
          </a:xfrm>
          <a:prstGeom prst="rect">
            <a:avLst/>
          </a:prstGeom>
          <a:ln>
            <a:solidFill>
              <a:schemeClr val="tx1"/>
            </a:solidFill>
          </a:ln>
        </p:spPr>
        <p:txBody>
          <a:bodyPr wrap="square">
            <a:spAutoFit/>
          </a:bodyPr>
          <a:lstStyle/>
          <a:p>
            <a:pPr algn="ct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Nghiên cứu xã hội học</a:t>
            </a:r>
            <a:endPar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cần phải trả lời </a:t>
            </a:r>
            <a:endPar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r>
              <a:rPr lang="vi-V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các câu hỏi</a:t>
            </a:r>
            <a:endPar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4343400" y="457200"/>
            <a:ext cx="3419526" cy="369332"/>
          </a:xfrm>
          <a:prstGeom prst="rect">
            <a:avLst/>
          </a:prstGeom>
          <a:ln>
            <a:solidFill>
              <a:schemeClr val="tx1"/>
            </a:solidFill>
          </a:ln>
        </p:spPr>
        <p:txBody>
          <a:bodyPr wrap="none">
            <a:spAutoFit/>
          </a:bodyPr>
          <a:lstStyle/>
          <a:p>
            <a:r>
              <a:rPr lang="vi-VN" b="1" dirty="0" smtClean="0"/>
              <a:t>Vì sao có hiện tượng phân tầng? </a:t>
            </a:r>
            <a:endParaRPr lang="en-US" dirty="0"/>
          </a:p>
        </p:txBody>
      </p:sp>
      <p:sp>
        <p:nvSpPr>
          <p:cNvPr id="4" name="Rectangle 3"/>
          <p:cNvSpPr/>
          <p:nvPr/>
        </p:nvSpPr>
        <p:spPr>
          <a:xfrm>
            <a:off x="4419600" y="1447800"/>
            <a:ext cx="2351926" cy="369332"/>
          </a:xfrm>
          <a:prstGeom prst="rect">
            <a:avLst/>
          </a:prstGeom>
          <a:ln>
            <a:solidFill>
              <a:schemeClr val="tx1"/>
            </a:solidFill>
          </a:ln>
        </p:spPr>
        <p:txBody>
          <a:bodyPr wrap="none">
            <a:spAutoFit/>
          </a:bodyPr>
          <a:lstStyle/>
          <a:p>
            <a:r>
              <a:rPr lang="vi-VN" b="1" dirty="0" smtClean="0"/>
              <a:t>Nó xuất hiện khi nào?</a:t>
            </a:r>
            <a:endParaRPr lang="en-US" dirty="0"/>
          </a:p>
        </p:txBody>
      </p:sp>
      <p:sp>
        <p:nvSpPr>
          <p:cNvPr id="5" name="Rectangle 4"/>
          <p:cNvSpPr/>
          <p:nvPr/>
        </p:nvSpPr>
        <p:spPr>
          <a:xfrm>
            <a:off x="4419600" y="2286000"/>
            <a:ext cx="3441968" cy="369332"/>
          </a:xfrm>
          <a:prstGeom prst="rect">
            <a:avLst/>
          </a:prstGeom>
          <a:ln>
            <a:solidFill>
              <a:schemeClr val="tx1"/>
            </a:solidFill>
          </a:ln>
        </p:spPr>
        <p:txBody>
          <a:bodyPr wrap="none">
            <a:spAutoFit/>
          </a:bodyPr>
          <a:lstStyle/>
          <a:p>
            <a:r>
              <a:rPr lang="vi-VN" b="1" dirty="0" smtClean="0"/>
              <a:t>Nguồn gốc, nguyên nhân của nó?</a:t>
            </a:r>
            <a:endParaRPr lang="en-US" dirty="0"/>
          </a:p>
        </p:txBody>
      </p:sp>
      <p:sp>
        <p:nvSpPr>
          <p:cNvPr id="6" name="Rectangle 5"/>
          <p:cNvSpPr/>
          <p:nvPr/>
        </p:nvSpPr>
        <p:spPr>
          <a:xfrm>
            <a:off x="4191000" y="3124200"/>
            <a:ext cx="4572000" cy="1200329"/>
          </a:xfrm>
          <a:prstGeom prst="rect">
            <a:avLst/>
          </a:prstGeom>
          <a:ln>
            <a:solidFill>
              <a:schemeClr val="tx1"/>
            </a:solidFill>
          </a:ln>
        </p:spPr>
        <p:txBody>
          <a:bodyPr>
            <a:spAutoFit/>
          </a:bodyPr>
          <a:lstStyle/>
          <a:p>
            <a:r>
              <a:rPr lang="vi-VN" b="1" dirty="0" smtClean="0"/>
              <a:t>Phân tầng xã hội có phải là một hiện tượng tự nhiên, tất yếu, lâu dài hay chỉ là sản phẩm của thời kỳ lịch sử nhất định, của một số kiểu tổ chức xã hội nhất đinh?</a:t>
            </a:r>
            <a:endParaRPr lang="en-US" dirty="0"/>
          </a:p>
        </p:txBody>
      </p:sp>
      <p:sp>
        <p:nvSpPr>
          <p:cNvPr id="26625" name="Rectangle 1"/>
          <p:cNvSpPr>
            <a:spLocks noChangeArrowheads="1"/>
          </p:cNvSpPr>
          <p:nvPr/>
        </p:nvSpPr>
        <p:spPr bwMode="auto">
          <a:xfrm>
            <a:off x="4267200" y="4800600"/>
            <a:ext cx="4419600" cy="646331"/>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Phân tầng xã hội để lại hậu quả g</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ì</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cho con người v</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xã hội?</a:t>
            </a:r>
            <a:endParaRPr kumimoji="0" lang="vi-V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4267200" y="6019800"/>
            <a:ext cx="4572000" cy="646331"/>
          </a:xfrm>
          <a:prstGeom prst="rect">
            <a:avLst/>
          </a:prstGeom>
          <a:ln>
            <a:solidFill>
              <a:schemeClr val="tx1"/>
            </a:solidFill>
          </a:ln>
        </p:spPr>
        <p:txBody>
          <a:bodyPr>
            <a:spAutoFit/>
          </a:bodyPr>
          <a:lstStyle/>
          <a:p>
            <a:r>
              <a:rPr lang="vi-VN" b="1" dirty="0" smtClean="0"/>
              <a:t>Chúng ta cần có thái độ như thế nào đối với hiện tượng phân tầng? </a:t>
            </a:r>
            <a:endParaRPr lang="en-US" dirty="0"/>
          </a:p>
        </p:txBody>
      </p:sp>
      <p:cxnSp>
        <p:nvCxnSpPr>
          <p:cNvPr id="10" name="Straight Arrow Connector 9"/>
          <p:cNvCxnSpPr>
            <a:stCxn id="2" idx="3"/>
            <a:endCxn id="3" idx="1"/>
          </p:cNvCxnSpPr>
          <p:nvPr/>
        </p:nvCxnSpPr>
        <p:spPr>
          <a:xfrm flipV="1">
            <a:off x="2895600" y="641866"/>
            <a:ext cx="1447800" cy="245825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 idx="3"/>
            <a:endCxn id="4" idx="1"/>
          </p:cNvCxnSpPr>
          <p:nvPr/>
        </p:nvCxnSpPr>
        <p:spPr>
          <a:xfrm flipV="1">
            <a:off x="2895600" y="1632466"/>
            <a:ext cx="1524000" cy="146765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 idx="3"/>
            <a:endCxn id="5" idx="1"/>
          </p:cNvCxnSpPr>
          <p:nvPr/>
        </p:nvCxnSpPr>
        <p:spPr>
          <a:xfrm flipV="1">
            <a:off x="2895600" y="2470666"/>
            <a:ext cx="1524000" cy="629454"/>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 idx="3"/>
            <a:endCxn id="6" idx="1"/>
          </p:cNvCxnSpPr>
          <p:nvPr/>
        </p:nvCxnSpPr>
        <p:spPr>
          <a:xfrm>
            <a:off x="2895600" y="3100120"/>
            <a:ext cx="1295400" cy="624245"/>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26625" idx="1"/>
          </p:cNvCxnSpPr>
          <p:nvPr/>
        </p:nvCxnSpPr>
        <p:spPr>
          <a:xfrm>
            <a:off x="2895600" y="3100120"/>
            <a:ext cx="1371600" cy="2023646"/>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2" idx="3"/>
            <a:endCxn id="8" idx="1"/>
          </p:cNvCxnSpPr>
          <p:nvPr/>
        </p:nvCxnSpPr>
        <p:spPr>
          <a:xfrm>
            <a:off x="2895600" y="3100120"/>
            <a:ext cx="1371600" cy="3242846"/>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ppt_x</p:attrName>
                                        </p:attrNameLst>
                                      </p:cBhvr>
                                      <p:tavLst>
                                        <p:tav tm="0">
                                          <p:val>
                                            <p:strVal val="#ppt_x-.2"/>
                                          </p:val>
                                        </p:tav>
                                        <p:tav tm="100000">
                                          <p:val>
                                            <p:strVal val="#ppt_x"/>
                                          </p:val>
                                        </p:tav>
                                      </p:tavLst>
                                    </p:anim>
                                    <p:anim calcmode="lin" valueType="num">
                                      <p:cBhvr>
                                        <p:cTn id="13"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6625"/>
                                        </p:tgtEl>
                                        <p:attrNameLst>
                                          <p:attrName>style.visibility</p:attrName>
                                        </p:attrNameLst>
                                      </p:cBhvr>
                                      <p:to>
                                        <p:strVal val="visible"/>
                                      </p:to>
                                    </p:set>
                                    <p:anim calcmode="lin" valueType="num">
                                      <p:cBhvr>
                                        <p:cTn id="17" dur="1000" fill="hold"/>
                                        <p:tgtEl>
                                          <p:spTgt spid="26625"/>
                                        </p:tgtEl>
                                        <p:attrNameLst>
                                          <p:attrName>ppt_x</p:attrName>
                                        </p:attrNameLst>
                                      </p:cBhvr>
                                      <p:tavLst>
                                        <p:tav tm="0">
                                          <p:val>
                                            <p:strVal val="#ppt_x-.2"/>
                                          </p:val>
                                        </p:tav>
                                        <p:tav tm="100000">
                                          <p:val>
                                            <p:strVal val="#ppt_x"/>
                                          </p:val>
                                        </p:tav>
                                      </p:tavLst>
                                    </p:anim>
                                    <p:anim calcmode="lin" valueType="num">
                                      <p:cBhvr>
                                        <p:cTn id="18" dur="1000" fill="hold"/>
                                        <p:tgtEl>
                                          <p:spTgt spid="2662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6625"/>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ppt_x</p:attrName>
                                        </p:attrNameLst>
                                      </p:cBhvr>
                                      <p:tavLst>
                                        <p:tav tm="0">
                                          <p:val>
                                            <p:strVal val="#ppt_x-.2"/>
                                          </p:val>
                                        </p:tav>
                                        <p:tav tm="100000">
                                          <p:val>
                                            <p:strVal val="#ppt_x"/>
                                          </p:val>
                                        </p:tav>
                                      </p:tavLst>
                                    </p:anim>
                                    <p:anim calcmode="lin" valueType="num">
                                      <p:cBhvr>
                                        <p:cTn id="2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4" dur="1000"/>
                                        <p:tgtEl>
                                          <p:spTgt spid="8"/>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ppt_x</p:attrName>
                                        </p:attrNameLst>
                                      </p:cBhvr>
                                      <p:tavLst>
                                        <p:tav tm="0">
                                          <p:val>
                                            <p:strVal val="#ppt_x-.2"/>
                                          </p:val>
                                        </p:tav>
                                        <p:tav tm="100000">
                                          <p:val>
                                            <p:strVal val="#ppt_x"/>
                                          </p:val>
                                        </p:tav>
                                      </p:tavLst>
                                    </p:anim>
                                    <p:anim calcmode="lin" valueType="num">
                                      <p:cBhvr>
                                        <p:cTn id="2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
                                        </p:tgtEl>
                                      </p:cBhvr>
                                    </p:animEffect>
                                  </p:childTnLst>
                                </p:cTn>
                              </p:par>
                              <p:par>
                                <p:cTn id="30" presetID="2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ppt_x</p:attrName>
                                        </p:attrNameLst>
                                      </p:cBhvr>
                                      <p:tavLst>
                                        <p:tav tm="0">
                                          <p:val>
                                            <p:strVal val="#ppt_x-.2"/>
                                          </p:val>
                                        </p:tav>
                                        <p:tav tm="100000">
                                          <p:val>
                                            <p:strVal val="#ppt_x"/>
                                          </p:val>
                                        </p:tav>
                                      </p:tavLst>
                                    </p:anim>
                                    <p:anim calcmode="lin" valueType="num">
                                      <p:cBhvr>
                                        <p:cTn id="33"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6"/>
                                        </p:tgtEl>
                                      </p:cBhvr>
                                    </p:animEffect>
                                  </p:childTnLst>
                                </p:cTn>
                              </p:par>
                              <p:par>
                                <p:cTn id="35" presetID="29"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ppt_x</p:attrName>
                                        </p:attrNameLst>
                                      </p:cBhvr>
                                      <p:tavLst>
                                        <p:tav tm="0">
                                          <p:val>
                                            <p:strVal val="#ppt_x-.2"/>
                                          </p:val>
                                        </p:tav>
                                        <p:tav tm="100000">
                                          <p:val>
                                            <p:strVal val="#ppt_x"/>
                                          </p:val>
                                        </p:tav>
                                      </p:tavLst>
                                    </p:anim>
                                    <p:anim calcmode="lin" valueType="num">
                                      <p:cBhvr>
                                        <p:cTn id="3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8"/>
                                        </p:tgtEl>
                                      </p:cBhvr>
                                    </p:animEffect>
                                  </p:childTnLst>
                                </p:cTn>
                              </p:par>
                              <p:par>
                                <p:cTn id="40" presetID="29"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par>
                                <p:cTn id="45" presetID="29"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1000" fill="hold"/>
                                        <p:tgtEl>
                                          <p:spTgt spid="5"/>
                                        </p:tgtEl>
                                        <p:attrNameLst>
                                          <p:attrName>ppt_x</p:attrName>
                                        </p:attrNameLst>
                                      </p:cBhvr>
                                      <p:tavLst>
                                        <p:tav tm="0">
                                          <p:val>
                                            <p:strVal val="#ppt_x-.2"/>
                                          </p:val>
                                        </p:tav>
                                        <p:tav tm="100000">
                                          <p:val>
                                            <p:strVal val="#ppt_x"/>
                                          </p:val>
                                        </p:tav>
                                      </p:tavLst>
                                    </p:anim>
                                    <p:anim calcmode="lin" valueType="num">
                                      <p:cBhvr>
                                        <p:cTn id="4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9" dur="1000"/>
                                        <p:tgtEl>
                                          <p:spTgt spid="5"/>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0" fill="hold"/>
                                        <p:tgtEl>
                                          <p:spTgt spid="4"/>
                                        </p:tgtEl>
                                        <p:attrNameLst>
                                          <p:attrName>ppt_x</p:attrName>
                                        </p:attrNameLst>
                                      </p:cBhvr>
                                      <p:tavLst>
                                        <p:tav tm="0">
                                          <p:val>
                                            <p:strVal val="#ppt_x-.2"/>
                                          </p:val>
                                        </p:tav>
                                        <p:tav tm="100000">
                                          <p:val>
                                            <p:strVal val="#ppt_x"/>
                                          </p:val>
                                        </p:tav>
                                      </p:tavLst>
                                    </p:anim>
                                    <p:anim calcmode="lin" valueType="num">
                                      <p:cBhvr>
                                        <p:cTn id="5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4" dur="1000"/>
                                        <p:tgtEl>
                                          <p:spTgt spid="4"/>
                                        </p:tgtEl>
                                      </p:cBhvr>
                                    </p:animEffect>
                                  </p:childTnLst>
                                </p:cTn>
                              </p:par>
                              <p:par>
                                <p:cTn id="55" presetID="29" presetClass="entr" presetSubtype="0"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ppt_x</p:attrName>
                                        </p:attrNameLst>
                                      </p:cBhvr>
                                      <p:tavLst>
                                        <p:tav tm="0">
                                          <p:val>
                                            <p:strVal val="#ppt_x-.2"/>
                                          </p:val>
                                        </p:tav>
                                        <p:tav tm="100000">
                                          <p:val>
                                            <p:strVal val="#ppt_x"/>
                                          </p:val>
                                        </p:tav>
                                      </p:tavLst>
                                    </p:anim>
                                    <p:anim calcmode="lin" valueType="num">
                                      <p:cBhvr>
                                        <p:cTn id="5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2"/>
                                        </p:tgtEl>
                                      </p:cBhvr>
                                    </p:animEffect>
                                  </p:childTnLst>
                                </p:cTn>
                              </p:par>
                              <p:par>
                                <p:cTn id="60" presetID="29" presetClass="entr" presetSubtype="0"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ppt_x</p:attrName>
                                        </p:attrNameLst>
                                      </p:cBhvr>
                                      <p:tavLst>
                                        <p:tav tm="0">
                                          <p:val>
                                            <p:strVal val="#ppt_x-.2"/>
                                          </p:val>
                                        </p:tav>
                                        <p:tav tm="100000">
                                          <p:val>
                                            <p:strVal val="#ppt_x"/>
                                          </p:val>
                                        </p:tav>
                                      </p:tavLst>
                                    </p:anim>
                                    <p:anim calcmode="lin" valueType="num">
                                      <p:cBhvr>
                                        <p:cTn id="63"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64" dur="1000"/>
                                        <p:tgtEl>
                                          <p:spTgt spid="10"/>
                                        </p:tgtEl>
                                      </p:cBhvr>
                                    </p:animEffect>
                                  </p:childTnLst>
                                </p:cTn>
                              </p:par>
                              <p:par>
                                <p:cTn id="65" presetID="29" presetClass="entr" presetSubtype="0" fill="hold" grpId="0" nodeType="with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1000" fill="hold"/>
                                        <p:tgtEl>
                                          <p:spTgt spid="3"/>
                                        </p:tgtEl>
                                        <p:attrNameLst>
                                          <p:attrName>ppt_x</p:attrName>
                                        </p:attrNameLst>
                                      </p:cBhvr>
                                      <p:tavLst>
                                        <p:tav tm="0">
                                          <p:val>
                                            <p:strVal val="#ppt_x-.2"/>
                                          </p:val>
                                        </p:tav>
                                        <p:tav tm="100000">
                                          <p:val>
                                            <p:strVal val="#ppt_x"/>
                                          </p:val>
                                        </p:tav>
                                      </p:tavLst>
                                    </p:anim>
                                    <p:anim calcmode="lin" valueType="num">
                                      <p:cBhvr>
                                        <p:cTn id="6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6625"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143000" y="1676400"/>
            <a:ext cx="6787897" cy="1446550"/>
          </a:xfrm>
          <a:prstGeom prst="rect">
            <a:avLst/>
          </a:prstGeom>
        </p:spPr>
        <p:txBody>
          <a:bodyPr wrap="square">
            <a:spAutoFit/>
          </a:bodyPr>
          <a:lstStyle/>
          <a:p>
            <a:pPr algn="ctr"/>
            <a:r>
              <a:rPr lang="vi-VN"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Nguyên</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vi-VN"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nhân</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của</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sự</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phân</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tầng</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xã</a:t>
            </a:r>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hội</a:t>
            </a:r>
            <a:endPar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slow">
    <p:cover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8229600" cy="892552"/>
          </a:xfrm>
          <a:prstGeom prst="rect">
            <a:avLst/>
          </a:prstGeom>
        </p:spPr>
        <p:txBody>
          <a:bodyPr wrap="square">
            <a:spAutoFit/>
          </a:bodyPr>
          <a:lstStyle/>
          <a:p>
            <a:pPr algn="ctr"/>
            <a:r>
              <a:rPr lang="en-US" sz="2600" dirty="0" smtClean="0"/>
              <a:t>Đ</a:t>
            </a:r>
            <a:r>
              <a:rPr lang="vi-VN" sz="2600" dirty="0" smtClean="0"/>
              <a:t>ó là do </a:t>
            </a:r>
            <a:r>
              <a:rPr lang="vi-VN" sz="2600" b="1" u="sng" dirty="0" smtClean="0">
                <a:solidFill>
                  <a:srgbClr val="FF0000"/>
                </a:solidFill>
              </a:rPr>
              <a:t>sự bất bình đẳng mang tính cơ cấu</a:t>
            </a:r>
            <a:r>
              <a:rPr lang="vi-VN" sz="2600" dirty="0" smtClean="0"/>
              <a:t> của tất cả các chế độ xã hội (trừ giai đoạn đầu của thời kỳ nguyên thuỷ)</a:t>
            </a:r>
            <a:endParaRPr lang="en-US" sz="2600" dirty="0"/>
          </a:p>
        </p:txBody>
      </p:sp>
      <p:pic>
        <p:nvPicPr>
          <p:cNvPr id="3" name="Picture 2" descr="xahoi2.jpg"/>
          <p:cNvPicPr>
            <a:picLocks noChangeAspect="1"/>
          </p:cNvPicPr>
          <p:nvPr/>
        </p:nvPicPr>
        <p:blipFill>
          <a:blip r:embed="rId2" cstate="print"/>
          <a:stretch>
            <a:fillRect/>
          </a:stretch>
        </p:blipFill>
        <p:spPr>
          <a:xfrm>
            <a:off x="914400" y="1447800"/>
            <a:ext cx="7239000" cy="4876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533400"/>
            <a:ext cx="8686800" cy="1200329"/>
          </a:xfrm>
          <a:prstGeom prst="rect">
            <a:avLst/>
          </a:prstGeom>
        </p:spPr>
        <p:txBody>
          <a:bodyPr wrap="square">
            <a:spAutoFit/>
          </a:bodyPr>
          <a:lstStyle/>
          <a:p>
            <a:pPr algn="ctr"/>
            <a:r>
              <a:rPr lang="en-US" sz="2400" b="1" u="sng" dirty="0" smtClean="0">
                <a:solidFill>
                  <a:srgbClr val="FF0000"/>
                </a:solidFill>
              </a:rPr>
              <a:t>D</a:t>
            </a:r>
            <a:r>
              <a:rPr lang="vi-VN" sz="2400" b="1" u="sng" dirty="0" smtClean="0">
                <a:solidFill>
                  <a:srgbClr val="FF0000"/>
                </a:solidFill>
              </a:rPr>
              <a:t>o sự phân công lao động</a:t>
            </a:r>
            <a:r>
              <a:rPr lang="vi-VN" sz="2400" b="1" dirty="0" smtClean="0">
                <a:solidFill>
                  <a:srgbClr val="FF0000"/>
                </a:solidFill>
              </a:rPr>
              <a:t>: </a:t>
            </a:r>
            <a:r>
              <a:rPr lang="vi-VN" sz="2400" dirty="0" smtClean="0"/>
              <a:t>Đưa đến sự khác nhau về nghề nghiệp, thu nhập, các điều kiện làm việc, đó cũng là những yếu tố tạo nên sự khác nhau về địa vị xã hội</a:t>
            </a:r>
            <a:endParaRPr lang="en-US" sz="2400" dirty="0"/>
          </a:p>
        </p:txBody>
      </p:sp>
      <p:pic>
        <p:nvPicPr>
          <p:cNvPr id="3" name="Picture 2" descr="images (13).jpg"/>
          <p:cNvPicPr>
            <a:picLocks noChangeAspect="1"/>
          </p:cNvPicPr>
          <p:nvPr/>
        </p:nvPicPr>
        <p:blipFill>
          <a:blip r:embed="rId2" cstate="print"/>
          <a:stretch>
            <a:fillRect/>
          </a:stretch>
        </p:blipFill>
        <p:spPr>
          <a:xfrm>
            <a:off x="457200" y="2133600"/>
            <a:ext cx="3810000" cy="3657600"/>
          </a:xfrm>
          <a:prstGeom prst="rect">
            <a:avLst/>
          </a:prstGeom>
        </p:spPr>
      </p:pic>
      <p:pic>
        <p:nvPicPr>
          <p:cNvPr id="4" name="Picture 3" descr="tải xuống (1).jpg"/>
          <p:cNvPicPr>
            <a:picLocks noChangeAspect="1"/>
          </p:cNvPicPr>
          <p:nvPr/>
        </p:nvPicPr>
        <p:blipFill>
          <a:blip r:embed="rId3" cstate="print"/>
          <a:stretch>
            <a:fillRect/>
          </a:stretch>
        </p:blipFill>
        <p:spPr>
          <a:xfrm>
            <a:off x="4495800" y="2133600"/>
            <a:ext cx="4181475" cy="3657600"/>
          </a:xfrm>
          <a:prstGeom prst="rect">
            <a:avLst/>
          </a:prstGeom>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610600" cy="1077218"/>
          </a:xfrm>
          <a:prstGeom prst="rect">
            <a:avLst/>
          </a:prstGeom>
        </p:spPr>
        <p:txBody>
          <a:bodyPr wrap="square">
            <a:spAutoFit/>
          </a:bodyPr>
          <a:lstStyle/>
          <a:p>
            <a:pPr algn="ctr"/>
            <a:r>
              <a:rPr lang="vi-VN" sz="3200" dirty="0" smtClean="0"/>
              <a:t>Ngoài ra, còn có những </a:t>
            </a:r>
            <a:r>
              <a:rPr lang="vi-VN" sz="3200" b="1" u="sng" dirty="0" smtClean="0">
                <a:solidFill>
                  <a:srgbClr val="FF0000"/>
                </a:solidFill>
              </a:rPr>
              <a:t>yếu tố chủ quan cá nhân</a:t>
            </a:r>
            <a:r>
              <a:rPr lang="vi-VN" sz="3200" dirty="0" smtClean="0"/>
              <a:t> tác động vào qúa trình phân tầng xã hội</a:t>
            </a:r>
            <a:endParaRPr lang="en-US" sz="3200" dirty="0"/>
          </a:p>
        </p:txBody>
      </p:sp>
      <p:pic>
        <p:nvPicPr>
          <p:cNvPr id="3" name="Picture 2" descr="3ed8.jpg"/>
          <p:cNvPicPr>
            <a:picLocks noChangeAspect="1"/>
          </p:cNvPicPr>
          <p:nvPr/>
        </p:nvPicPr>
        <p:blipFill>
          <a:blip r:embed="rId2" cstate="print"/>
          <a:stretch>
            <a:fillRect/>
          </a:stretch>
        </p:blipFill>
        <p:spPr>
          <a:xfrm>
            <a:off x="1905000" y="1843087"/>
            <a:ext cx="5257799" cy="4557713"/>
          </a:xfrm>
          <a:prstGeom prst="rect">
            <a:avLst/>
          </a:prstGeom>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153400" cy="707886"/>
          </a:xfrm>
          <a:prstGeom prst="rect">
            <a:avLst/>
          </a:prstGeom>
          <a:ln>
            <a:solidFill>
              <a:schemeClr val="tx1"/>
            </a:solidFill>
          </a:ln>
        </p:spPr>
        <p:txBody>
          <a:bodyPr wrap="square">
            <a:spAutoFit/>
          </a:bodyPr>
          <a:lstStyle/>
          <a:p>
            <a:pPr algn="ct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HẬU QUẢ</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838200" y="1219200"/>
            <a:ext cx="3081293" cy="400110"/>
          </a:xfrm>
          <a:prstGeom prst="rect">
            <a:avLst/>
          </a:prstGeom>
          <a:ln>
            <a:solidFill>
              <a:schemeClr val="tx1"/>
            </a:solidFill>
          </a:ln>
        </p:spPr>
        <p:txBody>
          <a:bodyPr wrap="none">
            <a:spAutoFit/>
          </a:bodyPr>
          <a:lstStyle/>
          <a:p>
            <a:r>
              <a:rPr lang="vi-VN" sz="2000" b="1" dirty="0" smtClean="0"/>
              <a:t>Phân tầng xã hội hợp thức</a:t>
            </a:r>
            <a:endParaRPr lang="en-US" sz="2000" dirty="0"/>
          </a:p>
        </p:txBody>
      </p:sp>
      <p:sp>
        <p:nvSpPr>
          <p:cNvPr id="4" name="Rectangle 3"/>
          <p:cNvSpPr/>
          <p:nvPr/>
        </p:nvSpPr>
        <p:spPr>
          <a:xfrm>
            <a:off x="5029200" y="1219200"/>
            <a:ext cx="3522118" cy="400110"/>
          </a:xfrm>
          <a:prstGeom prst="rect">
            <a:avLst/>
          </a:prstGeom>
          <a:ln>
            <a:solidFill>
              <a:schemeClr val="tx1"/>
            </a:solidFill>
          </a:ln>
        </p:spPr>
        <p:txBody>
          <a:bodyPr wrap="none">
            <a:spAutoFit/>
          </a:bodyPr>
          <a:lstStyle/>
          <a:p>
            <a:r>
              <a:rPr lang="vi-VN" sz="2000" b="1" dirty="0" smtClean="0"/>
              <a:t>Phân</a:t>
            </a:r>
            <a:r>
              <a:rPr lang="vi-VN" b="1" dirty="0" smtClean="0"/>
              <a:t> tầng xã hội không hợp thức</a:t>
            </a:r>
            <a:endParaRPr lang="en-US" dirty="0"/>
          </a:p>
        </p:txBody>
      </p:sp>
      <p:sp>
        <p:nvSpPr>
          <p:cNvPr id="5" name="Rectangle 4"/>
          <p:cNvSpPr/>
          <p:nvPr/>
        </p:nvSpPr>
        <p:spPr>
          <a:xfrm>
            <a:off x="457200" y="2133600"/>
            <a:ext cx="3886200" cy="923330"/>
          </a:xfrm>
          <a:prstGeom prst="rect">
            <a:avLst/>
          </a:prstGeom>
          <a:ln>
            <a:solidFill>
              <a:schemeClr val="tx1"/>
            </a:solidFill>
          </a:ln>
        </p:spPr>
        <p:txBody>
          <a:bodyPr wrap="square">
            <a:spAutoFit/>
          </a:bodyPr>
          <a:lstStyle/>
          <a:p>
            <a:r>
              <a:rPr lang="en-US" b="1" dirty="0" smtClean="0"/>
              <a:t>  D</a:t>
            </a:r>
            <a:r>
              <a:rPr lang="vi-VN" b="1" dirty="0" smtClean="0"/>
              <a:t>ựa trên cơ sở đạo đức, tài năng, mức độ đóng góp trong thức tế cho xã hội</a:t>
            </a:r>
            <a:endParaRPr lang="en-US" dirty="0"/>
          </a:p>
        </p:txBody>
      </p:sp>
      <p:sp>
        <p:nvSpPr>
          <p:cNvPr id="6" name="Rectangle 5"/>
          <p:cNvSpPr/>
          <p:nvPr/>
        </p:nvSpPr>
        <p:spPr>
          <a:xfrm>
            <a:off x="457200" y="3352800"/>
            <a:ext cx="3886200" cy="1200329"/>
          </a:xfrm>
          <a:prstGeom prst="rect">
            <a:avLst/>
          </a:prstGeom>
          <a:ln>
            <a:solidFill>
              <a:schemeClr val="tx1"/>
            </a:solidFill>
          </a:ln>
        </p:spPr>
        <p:txBody>
          <a:bodyPr wrap="square">
            <a:spAutoFit/>
          </a:bodyPr>
          <a:lstStyle/>
          <a:p>
            <a:r>
              <a:rPr lang="en-US" b="1" dirty="0" smtClean="0"/>
              <a:t>  </a:t>
            </a:r>
            <a:r>
              <a:rPr lang="vi-VN" b="1" dirty="0" smtClean="0"/>
              <a:t>Sự phân tầng này đưa đến công bằng xã hội, là động lực thúc đẩy sự phát triển của xa hội, góp phần tạo nên trật tự và ổn định xã hội</a:t>
            </a:r>
            <a:endParaRPr lang="en-US" dirty="0"/>
          </a:p>
        </p:txBody>
      </p:sp>
      <p:sp>
        <p:nvSpPr>
          <p:cNvPr id="28674" name="Rectangle 2"/>
          <p:cNvSpPr>
            <a:spLocks noChangeArrowheads="1"/>
          </p:cNvSpPr>
          <p:nvPr/>
        </p:nvSpPr>
        <p:spPr bwMode="auto">
          <a:xfrm>
            <a:off x="381000" y="5257800"/>
            <a:ext cx="4114800" cy="646331"/>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b="1" dirty="0" smtClean="0">
                <a:latin typeface="Times New Roman" pitchFamily="18" charset="0"/>
                <a:ea typeface="Calibri" pitchFamily="34" charset="0"/>
                <a:cs typeface="Times New Roman" pitchFamily="18" charset="0"/>
              </a:rPr>
              <a:t>  	T</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thừa nhận sự tồn tại v</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thiết chế ho</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á</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sự phân tầng hợp thức.</a:t>
            </a:r>
            <a:endParaRPr kumimoji="0" lang="vi-V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ight Arrow 8"/>
          <p:cNvSpPr/>
          <p:nvPr/>
        </p:nvSpPr>
        <p:spPr>
          <a:xfrm>
            <a:off x="914400" y="5257800"/>
            <a:ext cx="457200" cy="38100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53000" y="2133600"/>
            <a:ext cx="3733800" cy="923330"/>
          </a:xfrm>
          <a:prstGeom prst="rect">
            <a:avLst/>
          </a:prstGeom>
          <a:ln>
            <a:solidFill>
              <a:schemeClr val="tx1"/>
            </a:solidFill>
          </a:ln>
        </p:spPr>
        <p:txBody>
          <a:bodyPr wrap="square">
            <a:spAutoFit/>
          </a:bodyPr>
          <a:lstStyle/>
          <a:p>
            <a:r>
              <a:rPr lang="en-US" b="1" dirty="0" smtClean="0"/>
              <a:t>  D</a:t>
            </a:r>
            <a:r>
              <a:rPr lang="vi-VN" b="1" dirty="0" smtClean="0"/>
              <a:t>ựa trên cơ sở sự tham nhũng, làm ăn phi pháp, lười biếng, thủ đoạn, trộm cướp</a:t>
            </a:r>
            <a:endParaRPr lang="en-US" dirty="0"/>
          </a:p>
        </p:txBody>
      </p:sp>
      <p:sp>
        <p:nvSpPr>
          <p:cNvPr id="11" name="Rectangle 10"/>
          <p:cNvSpPr/>
          <p:nvPr/>
        </p:nvSpPr>
        <p:spPr>
          <a:xfrm>
            <a:off x="4876800" y="3352800"/>
            <a:ext cx="3962400" cy="1477328"/>
          </a:xfrm>
          <a:prstGeom prst="rect">
            <a:avLst/>
          </a:prstGeom>
          <a:ln>
            <a:solidFill>
              <a:schemeClr val="tx1"/>
            </a:solidFill>
          </a:ln>
        </p:spPr>
        <p:txBody>
          <a:bodyPr wrap="square">
            <a:spAutoFit/>
          </a:bodyPr>
          <a:lstStyle/>
          <a:p>
            <a:r>
              <a:rPr lang="en-US" b="1" dirty="0" smtClean="0"/>
              <a:t>   </a:t>
            </a:r>
            <a:r>
              <a:rPr lang="vi-VN" b="1" dirty="0" smtClean="0"/>
              <a:t>Nó đưa đến bất công xã hội, kìm hãm, cản trở sự phát triển xã hội, tạo ra sự bất bình đẳng xã hội, đưa đến xung đột, mâu thuẫn và mất ổn định xã hội</a:t>
            </a:r>
            <a:endParaRPr lang="en-US" dirty="0"/>
          </a:p>
        </p:txBody>
      </p:sp>
      <p:sp>
        <p:nvSpPr>
          <p:cNvPr id="12" name="Rectangle 11"/>
          <p:cNvSpPr/>
          <p:nvPr/>
        </p:nvSpPr>
        <p:spPr>
          <a:xfrm>
            <a:off x="4953000" y="5257800"/>
            <a:ext cx="3810000" cy="1200329"/>
          </a:xfrm>
          <a:prstGeom prst="rect">
            <a:avLst/>
          </a:prstGeom>
          <a:ln>
            <a:solidFill>
              <a:schemeClr val="tx1"/>
            </a:solidFill>
          </a:ln>
        </p:spPr>
        <p:txBody>
          <a:bodyPr wrap="square">
            <a:spAutoFit/>
          </a:bodyPr>
          <a:lstStyle/>
          <a:p>
            <a:r>
              <a:rPr lang="en-US" b="1" dirty="0" smtClean="0"/>
              <a:t>       </a:t>
            </a:r>
            <a:r>
              <a:rPr lang="vi-VN" b="1" dirty="0" smtClean="0"/>
              <a:t>Chúng ta không chấp nhận sự tồn tại của hiện tượng phân tầng này, kiên quyết phê phán, kiểm soát, quản lý, trừng phạt và xoá bỏ chúng</a:t>
            </a:r>
            <a:endParaRPr lang="en-US" dirty="0"/>
          </a:p>
        </p:txBody>
      </p:sp>
      <p:sp>
        <p:nvSpPr>
          <p:cNvPr id="14" name="Right Arrow 13"/>
          <p:cNvSpPr/>
          <p:nvPr/>
        </p:nvSpPr>
        <p:spPr>
          <a:xfrm>
            <a:off x="5105400" y="5257800"/>
            <a:ext cx="228600" cy="38100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a:stCxn id="2" idx="2"/>
            <a:endCxn id="3" idx="0"/>
          </p:cNvCxnSpPr>
          <p:nvPr/>
        </p:nvCxnSpPr>
        <p:spPr>
          <a:xfrm flipH="1">
            <a:off x="2378847" y="936486"/>
            <a:ext cx="2002653" cy="28271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2" idx="2"/>
            <a:endCxn id="4" idx="0"/>
          </p:cNvCxnSpPr>
          <p:nvPr/>
        </p:nvCxnSpPr>
        <p:spPr>
          <a:xfrm>
            <a:off x="4381500" y="936486"/>
            <a:ext cx="2408759" cy="28271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3" idx="2"/>
            <a:endCxn id="3" idx="2"/>
          </p:cNvCxnSpPr>
          <p:nvPr/>
        </p:nvCxnSpPr>
        <p:spPr>
          <a:xfrm>
            <a:off x="2378847" y="161931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3" idx="2"/>
            <a:endCxn id="5" idx="0"/>
          </p:cNvCxnSpPr>
          <p:nvPr/>
        </p:nvCxnSpPr>
        <p:spPr>
          <a:xfrm>
            <a:off x="2378847" y="1619310"/>
            <a:ext cx="21453" cy="514290"/>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5" idx="2"/>
            <a:endCxn id="6" idx="0"/>
          </p:cNvCxnSpPr>
          <p:nvPr/>
        </p:nvCxnSpPr>
        <p:spPr>
          <a:xfrm>
            <a:off x="2400300" y="3056930"/>
            <a:ext cx="0" cy="295870"/>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6" idx="2"/>
            <a:endCxn id="28674" idx="0"/>
          </p:cNvCxnSpPr>
          <p:nvPr/>
        </p:nvCxnSpPr>
        <p:spPr>
          <a:xfrm>
            <a:off x="2400300" y="4553129"/>
            <a:ext cx="38100" cy="704671"/>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4" idx="2"/>
            <a:endCxn id="10" idx="0"/>
          </p:cNvCxnSpPr>
          <p:nvPr/>
        </p:nvCxnSpPr>
        <p:spPr>
          <a:xfrm>
            <a:off x="6790259" y="1619310"/>
            <a:ext cx="29641" cy="514290"/>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0" idx="2"/>
            <a:endCxn id="11" idx="0"/>
          </p:cNvCxnSpPr>
          <p:nvPr/>
        </p:nvCxnSpPr>
        <p:spPr>
          <a:xfrm>
            <a:off x="6819900" y="3056930"/>
            <a:ext cx="38100" cy="295870"/>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1" idx="2"/>
            <a:endCxn id="12" idx="0"/>
          </p:cNvCxnSpPr>
          <p:nvPr/>
        </p:nvCxnSpPr>
        <p:spPr>
          <a:xfrm>
            <a:off x="6858000" y="4830128"/>
            <a:ext cx="0" cy="427672"/>
          </a:xfrm>
          <a:prstGeom prst="straightConnector1">
            <a:avLst/>
          </a:prstGeom>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 calcmode="lin" valueType="num">
                                      <p:cBhvr>
                                        <p:cTn id="17" dur="500" fill="hold"/>
                                        <p:tgtEl>
                                          <p:spTgt spid="16"/>
                                        </p:tgtEl>
                                        <p:attrNameLst>
                                          <p:attrName>style.rotation</p:attrName>
                                        </p:attrNameLst>
                                      </p:cBhvr>
                                      <p:tavLst>
                                        <p:tav tm="0">
                                          <p:val>
                                            <p:fltVal val="360"/>
                                          </p:val>
                                        </p:tav>
                                        <p:tav tm="100000">
                                          <p:val>
                                            <p:fltVal val="0"/>
                                          </p:val>
                                        </p:tav>
                                      </p:tavLst>
                                    </p:anim>
                                    <p:animEffect transition="in" filter="fade">
                                      <p:cBhvr>
                                        <p:cTn id="18" dur="500"/>
                                        <p:tgtEl>
                                          <p:spTgt spid="16"/>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 calcmode="lin" valueType="num">
                                      <p:cBhvr>
                                        <p:cTn id="23" dur="500" fill="hold"/>
                                        <p:tgtEl>
                                          <p:spTgt spid="21"/>
                                        </p:tgtEl>
                                        <p:attrNameLst>
                                          <p:attrName>style.rotation</p:attrName>
                                        </p:attrNameLst>
                                      </p:cBhvr>
                                      <p:tavLst>
                                        <p:tav tm="0">
                                          <p:val>
                                            <p:fltVal val="360"/>
                                          </p:val>
                                        </p:tav>
                                        <p:tav tm="100000">
                                          <p:val>
                                            <p:fltVal val="0"/>
                                          </p:val>
                                        </p:tav>
                                      </p:tavLst>
                                    </p:anim>
                                    <p:animEffect transition="in" filter="fade">
                                      <p:cBhvr>
                                        <p:cTn id="24" dur="500"/>
                                        <p:tgtEl>
                                          <p:spTgt spid="21"/>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style.rotation</p:attrName>
                                        </p:attrNameLst>
                                      </p:cBhvr>
                                      <p:tavLst>
                                        <p:tav tm="0">
                                          <p:val>
                                            <p:fltVal val="360"/>
                                          </p:val>
                                        </p:tav>
                                        <p:tav tm="100000">
                                          <p:val>
                                            <p:fltVal val="0"/>
                                          </p:val>
                                        </p:tav>
                                      </p:tavLst>
                                    </p:anim>
                                    <p:animEffect transition="in" filter="fade">
                                      <p:cBhvr>
                                        <p:cTn id="30" dur="500"/>
                                        <p:tgtEl>
                                          <p:spTgt spid="3"/>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 calcmode="lin" valueType="num">
                                      <p:cBhvr>
                                        <p:cTn id="35" dur="500" fill="hold"/>
                                        <p:tgtEl>
                                          <p:spTgt spid="4"/>
                                        </p:tgtEl>
                                        <p:attrNameLst>
                                          <p:attrName>style.rotation</p:attrName>
                                        </p:attrNameLst>
                                      </p:cBhvr>
                                      <p:tavLst>
                                        <p:tav tm="0">
                                          <p:val>
                                            <p:fltVal val="360"/>
                                          </p:val>
                                        </p:tav>
                                        <p:tav tm="100000">
                                          <p:val>
                                            <p:fltVal val="0"/>
                                          </p:val>
                                        </p:tav>
                                      </p:tavLst>
                                    </p:anim>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52"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Scale>
                                      <p:cBhvr>
                                        <p:cTn id="6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3"/>
                                        </p:tgtEl>
                                        <p:attrNameLst>
                                          <p:attrName>ppt_x</p:attrName>
                                          <p:attrName>ppt_y</p:attrName>
                                        </p:attrNameLst>
                                      </p:cBhvr>
                                    </p:animMotion>
                                    <p:animEffect transition="in" filter="fade">
                                      <p:cBhvr>
                                        <p:cTn id="63" dur="1000"/>
                                        <p:tgtEl>
                                          <p:spTgt spid="33"/>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28674"/>
                                        </p:tgtEl>
                                        <p:attrNameLst>
                                          <p:attrName>style.visibility</p:attrName>
                                        </p:attrNameLst>
                                      </p:cBhvr>
                                      <p:to>
                                        <p:strVal val="visible"/>
                                      </p:to>
                                    </p:set>
                                    <p:animScale>
                                      <p:cBhvr>
                                        <p:cTn id="66" dur="1000" decel="50000" fill="hold">
                                          <p:stCondLst>
                                            <p:cond delay="0"/>
                                          </p:stCondLst>
                                        </p:cTn>
                                        <p:tgtEl>
                                          <p:spTgt spid="286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8674"/>
                                        </p:tgtEl>
                                        <p:attrNameLst>
                                          <p:attrName>ppt_x</p:attrName>
                                          <p:attrName>ppt_y</p:attrName>
                                        </p:attrNameLst>
                                      </p:cBhvr>
                                    </p:animMotion>
                                    <p:animEffect transition="in" filter="fade">
                                      <p:cBhvr>
                                        <p:cTn id="68" dur="1000"/>
                                        <p:tgtEl>
                                          <p:spTgt spid="28674"/>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Scale>
                                      <p:cBhvr>
                                        <p:cTn id="7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9"/>
                                        </p:tgtEl>
                                        <p:attrNameLst>
                                          <p:attrName>ppt_x</p:attrName>
                                          <p:attrName>ppt_y</p:attrName>
                                        </p:attrNameLst>
                                      </p:cBhvr>
                                    </p:animMotion>
                                    <p:animEffect transition="in" filter="fade">
                                      <p:cBhvr>
                                        <p:cTn id="73" dur="100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nodeType="click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 calcmode="lin" valueType="num">
                                      <p:cBhvr>
                                        <p:cTn id="80" dur="500" fill="hold"/>
                                        <p:tgtEl>
                                          <p:spTgt spid="35"/>
                                        </p:tgtEl>
                                        <p:attrNameLst>
                                          <p:attrName>style.rotation</p:attrName>
                                        </p:attrNameLst>
                                      </p:cBhvr>
                                      <p:tavLst>
                                        <p:tav tm="0">
                                          <p:val>
                                            <p:fltVal val="360"/>
                                          </p:val>
                                        </p:tav>
                                        <p:tav tm="100000">
                                          <p:val>
                                            <p:fltVal val="0"/>
                                          </p:val>
                                        </p:tav>
                                      </p:tavLst>
                                    </p:anim>
                                    <p:animEffect transition="in" filter="fade">
                                      <p:cBhvr>
                                        <p:cTn id="81" dur="500"/>
                                        <p:tgtEl>
                                          <p:spTgt spid="35"/>
                                        </p:tgtEl>
                                      </p:cBhvr>
                                    </p:animEffect>
                                  </p:childTnLst>
                                </p:cTn>
                              </p:par>
                              <p:par>
                                <p:cTn id="82" presetID="49" presetClass="entr" presetSubtype="0" decel="10000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 calcmode="lin" valueType="num">
                                      <p:cBhvr>
                                        <p:cTn id="86" dur="500" fill="hold"/>
                                        <p:tgtEl>
                                          <p:spTgt spid="10"/>
                                        </p:tgtEl>
                                        <p:attrNameLst>
                                          <p:attrName>style.rotation</p:attrName>
                                        </p:attrNameLst>
                                      </p:cBhvr>
                                      <p:tavLst>
                                        <p:tav tm="0">
                                          <p:val>
                                            <p:fltVal val="360"/>
                                          </p:val>
                                        </p:tav>
                                        <p:tav tm="100000">
                                          <p:val>
                                            <p:fltVal val="0"/>
                                          </p:val>
                                        </p:tav>
                                      </p:tavLst>
                                    </p:anim>
                                    <p:animEffect transition="in" filter="fade">
                                      <p:cBhvr>
                                        <p:cTn id="87" dur="500"/>
                                        <p:tgtEl>
                                          <p:spTgt spid="10"/>
                                        </p:tgtEl>
                                      </p:cBhvr>
                                    </p:animEffect>
                                  </p:childTnLst>
                                </p:cTn>
                              </p:par>
                            </p:childTnLst>
                          </p:cTn>
                        </p:par>
                      </p:childTnLst>
                    </p:cTn>
                  </p:par>
                  <p:par>
                    <p:cTn id="88" fill="hold">
                      <p:stCondLst>
                        <p:cond delay="indefinite"/>
                      </p:stCondLst>
                      <p:childTnLst>
                        <p:par>
                          <p:cTn id="89" fill="hold">
                            <p:stCondLst>
                              <p:cond delay="0"/>
                            </p:stCondLst>
                            <p:childTnLst>
                              <p:par>
                                <p:cTn id="90" presetID="15" presetClass="entr" presetSubtype="0" fill="hold" nodeType="click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p:cTn id="92" dur="1000" fill="hold"/>
                                        <p:tgtEl>
                                          <p:spTgt spid="37"/>
                                        </p:tgtEl>
                                        <p:attrNameLst>
                                          <p:attrName>ppt_w</p:attrName>
                                        </p:attrNameLst>
                                      </p:cBhvr>
                                      <p:tavLst>
                                        <p:tav tm="0">
                                          <p:val>
                                            <p:fltVal val="0"/>
                                          </p:val>
                                        </p:tav>
                                        <p:tav tm="100000">
                                          <p:val>
                                            <p:strVal val="#ppt_w"/>
                                          </p:val>
                                        </p:tav>
                                      </p:tavLst>
                                    </p:anim>
                                    <p:anim calcmode="lin" valueType="num">
                                      <p:cBhvr>
                                        <p:cTn id="93" dur="1000" fill="hold"/>
                                        <p:tgtEl>
                                          <p:spTgt spid="37"/>
                                        </p:tgtEl>
                                        <p:attrNameLst>
                                          <p:attrName>ppt_h</p:attrName>
                                        </p:attrNameLst>
                                      </p:cBhvr>
                                      <p:tavLst>
                                        <p:tav tm="0">
                                          <p:val>
                                            <p:fltVal val="0"/>
                                          </p:val>
                                        </p:tav>
                                        <p:tav tm="100000">
                                          <p:val>
                                            <p:strVal val="#ppt_h"/>
                                          </p:val>
                                        </p:tav>
                                      </p:tavLst>
                                    </p:anim>
                                    <p:anim calcmode="lin" valueType="num">
                                      <p:cBhvr>
                                        <p:cTn id="94"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95" dur="1000" fill="hold"/>
                                        <p:tgtEl>
                                          <p:spTgt spid="37"/>
                                        </p:tgtEl>
                                        <p:attrNameLst>
                                          <p:attrName>ppt_y</p:attrName>
                                        </p:attrNameLst>
                                      </p:cBhvr>
                                      <p:tavLst>
                                        <p:tav tm="0" fmla="#ppt_y+(sin(-2*pi*(1-$))*-#ppt_x+cos(-2*pi*(1-$))*(1-#ppt_y))*(1-$)">
                                          <p:val>
                                            <p:fltVal val="0"/>
                                          </p:val>
                                        </p:tav>
                                        <p:tav tm="100000">
                                          <p:val>
                                            <p:fltVal val="1"/>
                                          </p:val>
                                        </p:tav>
                                      </p:tavLst>
                                    </p:anim>
                                  </p:childTnLst>
                                </p:cTn>
                              </p:par>
                              <p:par>
                                <p:cTn id="96" presetID="15" presetClass="entr" presetSubtype="0" fill="hold" grpId="0" nodeType="withEffect">
                                  <p:stCondLst>
                                    <p:cond delay="0"/>
                                  </p:stCondLst>
                                  <p:childTnLst>
                                    <p:set>
                                      <p:cBhvr>
                                        <p:cTn id="97" dur="1" fill="hold">
                                          <p:stCondLst>
                                            <p:cond delay="0"/>
                                          </p:stCondLst>
                                        </p:cTn>
                                        <p:tgtEl>
                                          <p:spTgt spid="11"/>
                                        </p:tgtEl>
                                        <p:attrNameLst>
                                          <p:attrName>style.visibility</p:attrName>
                                        </p:attrNameLst>
                                      </p:cBhvr>
                                      <p:to>
                                        <p:strVal val="visible"/>
                                      </p:to>
                                    </p:set>
                                    <p:anim calcmode="lin" valueType="num">
                                      <p:cBhvr>
                                        <p:cTn id="98" dur="1000" fill="hold"/>
                                        <p:tgtEl>
                                          <p:spTgt spid="11"/>
                                        </p:tgtEl>
                                        <p:attrNameLst>
                                          <p:attrName>ppt_w</p:attrName>
                                        </p:attrNameLst>
                                      </p:cBhvr>
                                      <p:tavLst>
                                        <p:tav tm="0">
                                          <p:val>
                                            <p:fltVal val="0"/>
                                          </p:val>
                                        </p:tav>
                                        <p:tav tm="100000">
                                          <p:val>
                                            <p:strVal val="#ppt_w"/>
                                          </p:val>
                                        </p:tav>
                                      </p:tavLst>
                                    </p:anim>
                                    <p:anim calcmode="lin" valueType="num">
                                      <p:cBhvr>
                                        <p:cTn id="99" dur="1000" fill="hold"/>
                                        <p:tgtEl>
                                          <p:spTgt spid="11"/>
                                        </p:tgtEl>
                                        <p:attrNameLst>
                                          <p:attrName>ppt_h</p:attrName>
                                        </p:attrNameLst>
                                      </p:cBhvr>
                                      <p:tavLst>
                                        <p:tav tm="0">
                                          <p:val>
                                            <p:fltVal val="0"/>
                                          </p:val>
                                        </p:tav>
                                        <p:tav tm="100000">
                                          <p:val>
                                            <p:strVal val="#ppt_h"/>
                                          </p:val>
                                        </p:tav>
                                      </p:tavLst>
                                    </p:anim>
                                    <p:anim calcmode="lin" valueType="num">
                                      <p:cBhvr>
                                        <p:cTn id="10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2" fill="hold">
                      <p:stCondLst>
                        <p:cond delay="indefinite"/>
                      </p:stCondLst>
                      <p:childTnLst>
                        <p:par>
                          <p:cTn id="103" fill="hold">
                            <p:stCondLst>
                              <p:cond delay="0"/>
                            </p:stCondLst>
                            <p:childTnLst>
                              <p:par>
                                <p:cTn id="104" presetID="31" presetClass="entr" presetSubtype="0" fill="hold" nodeType="clickEffect">
                                  <p:stCondLst>
                                    <p:cond delay="0"/>
                                  </p:stCondLst>
                                  <p:iterate type="lt">
                                    <p:tmPct val="5000"/>
                                  </p:iterate>
                                  <p:childTnLst>
                                    <p:set>
                                      <p:cBhvr>
                                        <p:cTn id="105" dur="1" fill="hold">
                                          <p:stCondLst>
                                            <p:cond delay="0"/>
                                          </p:stCondLst>
                                        </p:cTn>
                                        <p:tgtEl>
                                          <p:spTgt spid="39"/>
                                        </p:tgtEl>
                                        <p:attrNameLst>
                                          <p:attrName>style.visibility</p:attrName>
                                        </p:attrNameLst>
                                      </p:cBhvr>
                                      <p:to>
                                        <p:strVal val="visible"/>
                                      </p:to>
                                    </p:set>
                                    <p:anim calcmode="lin" valueType="num">
                                      <p:cBhvr>
                                        <p:cTn id="106" dur="1000" fill="hold"/>
                                        <p:tgtEl>
                                          <p:spTgt spid="39"/>
                                        </p:tgtEl>
                                        <p:attrNameLst>
                                          <p:attrName>ppt_w</p:attrName>
                                        </p:attrNameLst>
                                      </p:cBhvr>
                                      <p:tavLst>
                                        <p:tav tm="0">
                                          <p:val>
                                            <p:fltVal val="0"/>
                                          </p:val>
                                        </p:tav>
                                        <p:tav tm="100000">
                                          <p:val>
                                            <p:strVal val="#ppt_w"/>
                                          </p:val>
                                        </p:tav>
                                      </p:tavLst>
                                    </p:anim>
                                    <p:anim calcmode="lin" valueType="num">
                                      <p:cBhvr>
                                        <p:cTn id="107" dur="1000" fill="hold"/>
                                        <p:tgtEl>
                                          <p:spTgt spid="39"/>
                                        </p:tgtEl>
                                        <p:attrNameLst>
                                          <p:attrName>ppt_h</p:attrName>
                                        </p:attrNameLst>
                                      </p:cBhvr>
                                      <p:tavLst>
                                        <p:tav tm="0">
                                          <p:val>
                                            <p:fltVal val="0"/>
                                          </p:val>
                                        </p:tav>
                                        <p:tav tm="100000">
                                          <p:val>
                                            <p:strVal val="#ppt_h"/>
                                          </p:val>
                                        </p:tav>
                                      </p:tavLst>
                                    </p:anim>
                                    <p:anim calcmode="lin" valueType="num">
                                      <p:cBhvr>
                                        <p:cTn id="108" dur="1000" fill="hold"/>
                                        <p:tgtEl>
                                          <p:spTgt spid="39"/>
                                        </p:tgtEl>
                                        <p:attrNameLst>
                                          <p:attrName>style.rotation</p:attrName>
                                        </p:attrNameLst>
                                      </p:cBhvr>
                                      <p:tavLst>
                                        <p:tav tm="0">
                                          <p:val>
                                            <p:fltVal val="90"/>
                                          </p:val>
                                        </p:tav>
                                        <p:tav tm="100000">
                                          <p:val>
                                            <p:fltVal val="0"/>
                                          </p:val>
                                        </p:tav>
                                      </p:tavLst>
                                    </p:anim>
                                    <p:animEffect transition="in" filter="fade">
                                      <p:cBhvr>
                                        <p:cTn id="109" dur="1000"/>
                                        <p:tgtEl>
                                          <p:spTgt spid="39"/>
                                        </p:tgtEl>
                                      </p:cBhvr>
                                    </p:animEffect>
                                  </p:childTnLst>
                                </p:cTn>
                              </p:par>
                              <p:par>
                                <p:cTn id="110" presetID="31" presetClass="entr" presetSubtype="0" fill="hold" grpId="0" nodeType="withEffect">
                                  <p:stCondLst>
                                    <p:cond delay="0"/>
                                  </p:stCondLst>
                                  <p:iterate type="lt">
                                    <p:tmPct val="5000"/>
                                  </p:iterate>
                                  <p:childTnLst>
                                    <p:set>
                                      <p:cBhvr>
                                        <p:cTn id="111" dur="1" fill="hold">
                                          <p:stCondLst>
                                            <p:cond delay="0"/>
                                          </p:stCondLst>
                                        </p:cTn>
                                        <p:tgtEl>
                                          <p:spTgt spid="12"/>
                                        </p:tgtEl>
                                        <p:attrNameLst>
                                          <p:attrName>style.visibility</p:attrName>
                                        </p:attrNameLst>
                                      </p:cBhvr>
                                      <p:to>
                                        <p:strVal val="visible"/>
                                      </p:to>
                                    </p:set>
                                    <p:anim calcmode="lin" valueType="num">
                                      <p:cBhvr>
                                        <p:cTn id="112" dur="1000" fill="hold"/>
                                        <p:tgtEl>
                                          <p:spTgt spid="12"/>
                                        </p:tgtEl>
                                        <p:attrNameLst>
                                          <p:attrName>ppt_w</p:attrName>
                                        </p:attrNameLst>
                                      </p:cBhvr>
                                      <p:tavLst>
                                        <p:tav tm="0">
                                          <p:val>
                                            <p:fltVal val="0"/>
                                          </p:val>
                                        </p:tav>
                                        <p:tav tm="100000">
                                          <p:val>
                                            <p:strVal val="#ppt_w"/>
                                          </p:val>
                                        </p:tav>
                                      </p:tavLst>
                                    </p:anim>
                                    <p:anim calcmode="lin" valueType="num">
                                      <p:cBhvr>
                                        <p:cTn id="113" dur="1000" fill="hold"/>
                                        <p:tgtEl>
                                          <p:spTgt spid="12"/>
                                        </p:tgtEl>
                                        <p:attrNameLst>
                                          <p:attrName>ppt_h</p:attrName>
                                        </p:attrNameLst>
                                      </p:cBhvr>
                                      <p:tavLst>
                                        <p:tav tm="0">
                                          <p:val>
                                            <p:fltVal val="0"/>
                                          </p:val>
                                        </p:tav>
                                        <p:tav tm="100000">
                                          <p:val>
                                            <p:strVal val="#ppt_h"/>
                                          </p:val>
                                        </p:tav>
                                      </p:tavLst>
                                    </p:anim>
                                    <p:anim calcmode="lin" valueType="num">
                                      <p:cBhvr>
                                        <p:cTn id="114" dur="1000" fill="hold"/>
                                        <p:tgtEl>
                                          <p:spTgt spid="12"/>
                                        </p:tgtEl>
                                        <p:attrNameLst>
                                          <p:attrName>style.rotation</p:attrName>
                                        </p:attrNameLst>
                                      </p:cBhvr>
                                      <p:tavLst>
                                        <p:tav tm="0">
                                          <p:val>
                                            <p:fltVal val="90"/>
                                          </p:val>
                                        </p:tav>
                                        <p:tav tm="100000">
                                          <p:val>
                                            <p:fltVal val="0"/>
                                          </p:val>
                                        </p:tav>
                                      </p:tavLst>
                                    </p:anim>
                                    <p:animEffect transition="in" filter="fade">
                                      <p:cBhvr>
                                        <p:cTn id="115" dur="1000"/>
                                        <p:tgtEl>
                                          <p:spTgt spid="12"/>
                                        </p:tgtEl>
                                      </p:cBhvr>
                                    </p:animEffect>
                                  </p:childTnLst>
                                </p:cTn>
                              </p:par>
                              <p:par>
                                <p:cTn id="116" presetID="31" presetClass="entr" presetSubtype="0" fill="hold" grpId="0" nodeType="withEffect">
                                  <p:stCondLst>
                                    <p:cond delay="0"/>
                                  </p:stCondLst>
                                  <p:iterate type="lt">
                                    <p:tmPct val="5000"/>
                                  </p:iterate>
                                  <p:childTnLst>
                                    <p:set>
                                      <p:cBhvr>
                                        <p:cTn id="117" dur="1" fill="hold">
                                          <p:stCondLst>
                                            <p:cond delay="0"/>
                                          </p:stCondLst>
                                        </p:cTn>
                                        <p:tgtEl>
                                          <p:spTgt spid="14"/>
                                        </p:tgtEl>
                                        <p:attrNameLst>
                                          <p:attrName>style.visibility</p:attrName>
                                        </p:attrNameLst>
                                      </p:cBhvr>
                                      <p:to>
                                        <p:strVal val="visible"/>
                                      </p:to>
                                    </p:set>
                                    <p:anim calcmode="lin" valueType="num">
                                      <p:cBhvr>
                                        <p:cTn id="118" dur="1000" fill="hold"/>
                                        <p:tgtEl>
                                          <p:spTgt spid="14"/>
                                        </p:tgtEl>
                                        <p:attrNameLst>
                                          <p:attrName>ppt_w</p:attrName>
                                        </p:attrNameLst>
                                      </p:cBhvr>
                                      <p:tavLst>
                                        <p:tav tm="0">
                                          <p:val>
                                            <p:fltVal val="0"/>
                                          </p:val>
                                        </p:tav>
                                        <p:tav tm="100000">
                                          <p:val>
                                            <p:strVal val="#ppt_w"/>
                                          </p:val>
                                        </p:tav>
                                      </p:tavLst>
                                    </p:anim>
                                    <p:anim calcmode="lin" valueType="num">
                                      <p:cBhvr>
                                        <p:cTn id="119" dur="1000" fill="hold"/>
                                        <p:tgtEl>
                                          <p:spTgt spid="14"/>
                                        </p:tgtEl>
                                        <p:attrNameLst>
                                          <p:attrName>ppt_h</p:attrName>
                                        </p:attrNameLst>
                                      </p:cBhvr>
                                      <p:tavLst>
                                        <p:tav tm="0">
                                          <p:val>
                                            <p:fltVal val="0"/>
                                          </p:val>
                                        </p:tav>
                                        <p:tav tm="100000">
                                          <p:val>
                                            <p:strVal val="#ppt_h"/>
                                          </p:val>
                                        </p:tav>
                                      </p:tavLst>
                                    </p:anim>
                                    <p:anim calcmode="lin" valueType="num">
                                      <p:cBhvr>
                                        <p:cTn id="120" dur="1000" fill="hold"/>
                                        <p:tgtEl>
                                          <p:spTgt spid="14"/>
                                        </p:tgtEl>
                                        <p:attrNameLst>
                                          <p:attrName>style.rotation</p:attrName>
                                        </p:attrNameLst>
                                      </p:cBhvr>
                                      <p:tavLst>
                                        <p:tav tm="0">
                                          <p:val>
                                            <p:fltVal val="90"/>
                                          </p:val>
                                        </p:tav>
                                        <p:tav tm="100000">
                                          <p:val>
                                            <p:fltVal val="0"/>
                                          </p:val>
                                        </p:tav>
                                      </p:tavLst>
                                    </p:anim>
                                    <p:animEffect transition="in" filter="fade">
                                      <p:cBhvr>
                                        <p:cTn id="1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8674" grpId="0" animBg="1"/>
      <p:bldP spid="9" grpId="0" animBg="1"/>
      <p:bldP spid="10" grpId="0" animBg="1"/>
      <p:bldP spid="11" grpId="0" animBg="1"/>
      <p:bldP spid="12"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304800"/>
            <a:ext cx="7620000" cy="584775"/>
          </a:xfrm>
          <a:prstGeom prst="rect">
            <a:avLst/>
          </a:prstGeom>
        </p:spPr>
        <p:txBody>
          <a:bodyPr wrap="square">
            <a:spAutoFit/>
          </a:bodyPr>
          <a:lstStyle/>
          <a:p>
            <a:pPr algn="ctr"/>
            <a:r>
              <a:rPr lang="vi-VN"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Hệ thống phân tầng xã hội</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609600" y="1524000"/>
            <a:ext cx="3938899" cy="461665"/>
          </a:xfrm>
          <a:prstGeom prst="rect">
            <a:avLst/>
          </a:prstGeom>
        </p:spPr>
        <p:txBody>
          <a:bodyPr wrap="none">
            <a:spAutoFit/>
          </a:bodyPr>
          <a:lstStyle/>
          <a:p>
            <a:r>
              <a:rPr lang="en-US" sz="2400" b="1" dirty="0" smtClean="0"/>
              <a:t>1</a:t>
            </a:r>
            <a:r>
              <a:rPr lang="en-US" sz="2400" b="1" u="sng" dirty="0" smtClean="0"/>
              <a:t>. </a:t>
            </a:r>
            <a:r>
              <a:rPr lang="vi-VN" sz="2400" b="1" u="sng" dirty="0" smtClean="0"/>
              <a:t>Phân tầng xã hội theo tuổi</a:t>
            </a:r>
            <a:endParaRPr lang="en-US" sz="2400" u="sng" dirty="0"/>
          </a:p>
        </p:txBody>
      </p:sp>
      <p:sp>
        <p:nvSpPr>
          <p:cNvPr id="30721" name="Rectangle 1"/>
          <p:cNvSpPr>
            <a:spLocks noChangeArrowheads="1"/>
          </p:cNvSpPr>
          <p:nvPr/>
        </p:nvSpPr>
        <p:spPr bwMode="auto">
          <a:xfrm>
            <a:off x="685800" y="1981200"/>
            <a:ext cx="7239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lang="en-US" b="1" dirty="0" smtClean="0">
                <a:latin typeface="Times New Roman" pitchFamily="18" charset="0"/>
                <a:ea typeface="Calibri" pitchFamily="34" charset="0"/>
                <a:cs typeface="Times New Roman" pitchFamily="18" charset="0"/>
              </a:rPr>
              <a:t>     </a:t>
            </a:r>
            <a:r>
              <a:rPr lang="en-US" b="1" dirty="0" err="1" smtClean="0">
                <a:latin typeface="Times New Roman" pitchFamily="18" charset="0"/>
                <a:ea typeface="Calibri" pitchFamily="34" charset="0"/>
                <a:cs typeface="Times New Roman" pitchFamily="18" charset="0"/>
              </a:rPr>
              <a:t>Là</a:t>
            </a:r>
            <a:r>
              <a:rPr lang="en-US" b="1" dirty="0" smtClean="0">
                <a:latin typeface="Times New Roman" pitchFamily="18" charset="0"/>
                <a:ea typeface="Calibri" pitchFamily="34" charset="0"/>
                <a:cs typeface="Times New Roman" pitchFamily="18" charset="0"/>
              </a:rPr>
              <a:t> h</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iện tượng phổ biến trong xã hội cộng sản nguyên thuỷ (thời kỳ tiền giai cấp). </a:t>
            </a:r>
            <a:endParaRPr kumimoji="0" lang="vi-V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762000" y="2743200"/>
            <a:ext cx="7086600" cy="369332"/>
          </a:xfrm>
          <a:prstGeom prst="rect">
            <a:avLst/>
          </a:prstGeom>
        </p:spPr>
        <p:txBody>
          <a:bodyPr wrap="square">
            <a:spAutoFit/>
          </a:bodyPr>
          <a:lstStyle/>
          <a:p>
            <a:pPr>
              <a:buFont typeface="Arial" pitchFamily="34" charset="0"/>
              <a:buChar char="•"/>
            </a:pPr>
            <a:r>
              <a:rPr lang="en-US" b="1" dirty="0" smtClean="0"/>
              <a:t>   </a:t>
            </a:r>
            <a:r>
              <a:rPr lang="vi-VN" b="1" dirty="0" smtClean="0"/>
              <a:t>Đến xã hội có giai cấp, vẫn tiếp tục có sự bất bình đẳng về lứa tuổi.</a:t>
            </a:r>
            <a:endParaRPr lang="en-US" dirty="0"/>
          </a:p>
        </p:txBody>
      </p:sp>
      <p:sp>
        <p:nvSpPr>
          <p:cNvPr id="6" name="Rectangle 5"/>
          <p:cNvSpPr/>
          <p:nvPr/>
        </p:nvSpPr>
        <p:spPr>
          <a:xfrm>
            <a:off x="685800" y="3276600"/>
            <a:ext cx="6781800" cy="369332"/>
          </a:xfrm>
          <a:prstGeom prst="rect">
            <a:avLst/>
          </a:prstGeom>
        </p:spPr>
        <p:txBody>
          <a:bodyPr wrap="square">
            <a:spAutoFit/>
          </a:bodyPr>
          <a:lstStyle/>
          <a:p>
            <a:pPr>
              <a:buFont typeface="Arial" pitchFamily="34" charset="0"/>
              <a:buChar char="•"/>
            </a:pPr>
            <a:r>
              <a:rPr lang="en-US" b="1" dirty="0" smtClean="0"/>
              <a:t>    </a:t>
            </a:r>
            <a:r>
              <a:rPr lang="vi-VN" b="1" dirty="0" smtClean="0"/>
              <a:t>Lứa tuổi thể hiện sự khác nhau về uy tín xã hội và kinh nghiệm</a:t>
            </a:r>
            <a:endParaRPr lang="en-US" dirty="0"/>
          </a:p>
        </p:txBody>
      </p:sp>
      <p:sp>
        <p:nvSpPr>
          <p:cNvPr id="7" name="Rectangle 6"/>
          <p:cNvSpPr/>
          <p:nvPr/>
        </p:nvSpPr>
        <p:spPr>
          <a:xfrm>
            <a:off x="685800" y="3733800"/>
            <a:ext cx="7086600" cy="923330"/>
          </a:xfrm>
          <a:prstGeom prst="rect">
            <a:avLst/>
          </a:prstGeom>
        </p:spPr>
        <p:txBody>
          <a:bodyPr wrap="square">
            <a:spAutoFit/>
          </a:bodyPr>
          <a:lstStyle/>
          <a:p>
            <a:pPr>
              <a:buFont typeface="Arial" pitchFamily="34" charset="0"/>
              <a:buChar char="•"/>
            </a:pPr>
            <a:r>
              <a:rPr lang="en-US" b="1" dirty="0" smtClean="0"/>
              <a:t>    </a:t>
            </a:r>
            <a:r>
              <a:rPr lang="vi-VN" b="1" dirty="0" smtClean="0"/>
              <a:t>Người cao tuổi có quyền dạy bảo người ít tuổi hơn (chứ không có sự ngược lại). </a:t>
            </a:r>
            <a:endParaRPr lang="en-US" b="1" dirty="0" smtClean="0"/>
          </a:p>
          <a:p>
            <a:endParaRPr lang="en-US" b="1" dirty="0" smtClean="0"/>
          </a:p>
        </p:txBody>
      </p:sp>
      <p:sp>
        <p:nvSpPr>
          <p:cNvPr id="8" name="Rectangle 7"/>
          <p:cNvSpPr/>
          <p:nvPr/>
        </p:nvSpPr>
        <p:spPr>
          <a:xfrm>
            <a:off x="762000" y="4495800"/>
            <a:ext cx="7162800" cy="646331"/>
          </a:xfrm>
          <a:prstGeom prst="rect">
            <a:avLst/>
          </a:prstGeom>
        </p:spPr>
        <p:txBody>
          <a:bodyPr wrap="square">
            <a:spAutoFit/>
          </a:bodyPr>
          <a:lstStyle/>
          <a:p>
            <a:pPr>
              <a:buFont typeface="Arial" pitchFamily="34" charset="0"/>
              <a:buChar char="•"/>
            </a:pPr>
            <a:r>
              <a:rPr lang="en-US" b="1" dirty="0" smtClean="0"/>
              <a:t>   </a:t>
            </a:r>
            <a:r>
              <a:rPr lang="vi-VN" b="1" dirty="0" smtClean="0"/>
              <a:t>Trong xã hội truyền thống (dựa trên kinh tế nông nghiệp với các công xã nông thôn),</a:t>
            </a:r>
            <a:r>
              <a:rPr lang="en-US" b="1" dirty="0" smtClean="0"/>
              <a:t> </a:t>
            </a:r>
            <a:r>
              <a:rPr lang="vi-VN" b="1" dirty="0" smtClean="0"/>
              <a:t> quyền lực của các công lão được coi là chuẩn mực</a:t>
            </a:r>
            <a:r>
              <a:rPr lang="en-US" b="1" dirty="0" smtClean="0"/>
              <a:t>   </a:t>
            </a:r>
            <a:endParaRPr lang="en-US" dirty="0"/>
          </a:p>
        </p:txBody>
      </p:sp>
      <p:sp>
        <p:nvSpPr>
          <p:cNvPr id="30722" name="Rectangle 2"/>
          <p:cNvSpPr>
            <a:spLocks noChangeArrowheads="1"/>
          </p:cNvSpPr>
          <p:nvPr/>
        </p:nvSpPr>
        <p:spPr bwMode="auto">
          <a:xfrm>
            <a:off x="685800" y="5334000"/>
            <a:ext cx="74676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Ở xã hội hiện đại </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sống lâu lên lão l</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ng</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không còn l</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con đường thăng tiến địa vị xã hội chủ yếu nữa nhưng vẫn l</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dấu ấn đậm n</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 trong nhiều sinh hoạt cộng đồng kh</a:t>
            </a:r>
            <a:r>
              <a:rPr kumimoji="0" lang="vi-VN" sz="1800" b="1" i="0" u="none" strike="noStrike" cap="none" normalizeH="0" baseline="0" dirty="0" smtClean="0">
                <a:ln>
                  <a:noFill/>
                </a:ln>
                <a:solidFill>
                  <a:schemeClr val="tx1"/>
                </a:solidFill>
                <a:effectLst/>
                <a:latin typeface="Calibri"/>
                <a:ea typeface="Calibri" pitchFamily="34" charset="0"/>
                <a:cs typeface="Times New Roman" pitchFamily="18" charset="0"/>
              </a:rPr>
              <a:t>á</a:t>
            </a:r>
            <a:r>
              <a:rPr kumimoji="0" lang="vi-VN"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nhau. </a:t>
            </a:r>
            <a:endParaRPr kumimoji="0" lang="vi-VN"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Horizontal)">
                                      <p:cBhvr>
                                        <p:cTn id="20" dur="500"/>
                                        <p:tgtEl>
                                          <p:spTgt spid="5"/>
                                        </p:tgtEl>
                                      </p:cBhvr>
                                    </p:animEffect>
                                  </p:childTnLst>
                                </p:cTn>
                              </p:par>
                              <p:par>
                                <p:cTn id="21" presetID="16" presetClass="entr" presetSubtype="2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Horizontal)">
                                      <p:cBhvr>
                                        <p:cTn id="23" dur="500"/>
                                        <p:tgtEl>
                                          <p:spTgt spid="7"/>
                                        </p:tgtEl>
                                      </p:cBhvr>
                                    </p:animEffect>
                                  </p:childTnLst>
                                </p:cTn>
                              </p:par>
                              <p:par>
                                <p:cTn id="24" presetID="16" presetClass="entr" presetSubtype="2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Horizontal)">
                                      <p:cBhvr>
                                        <p:cTn id="26" dur="500"/>
                                        <p:tgtEl>
                                          <p:spTgt spid="6"/>
                                        </p:tgtEl>
                                      </p:cBhvr>
                                    </p:animEffect>
                                  </p:childTnLst>
                                </p:cTn>
                              </p:par>
                              <p:par>
                                <p:cTn id="27" presetID="16" presetClass="entr" presetSubtype="26" fill="hold" grpId="0" nodeType="withEffect">
                                  <p:stCondLst>
                                    <p:cond delay="0"/>
                                  </p:stCondLst>
                                  <p:childTnLst>
                                    <p:set>
                                      <p:cBhvr>
                                        <p:cTn id="28" dur="1" fill="hold">
                                          <p:stCondLst>
                                            <p:cond delay="0"/>
                                          </p:stCondLst>
                                        </p:cTn>
                                        <p:tgtEl>
                                          <p:spTgt spid="30721"/>
                                        </p:tgtEl>
                                        <p:attrNameLst>
                                          <p:attrName>style.visibility</p:attrName>
                                        </p:attrNameLst>
                                      </p:cBhvr>
                                      <p:to>
                                        <p:strVal val="visible"/>
                                      </p:to>
                                    </p:set>
                                    <p:animEffect transition="in" filter="barn(inHorizontal)">
                                      <p:cBhvr>
                                        <p:cTn id="29" dur="500"/>
                                        <p:tgtEl>
                                          <p:spTgt spid="30721"/>
                                        </p:tgtEl>
                                      </p:cBhvr>
                                    </p:animEffect>
                                  </p:childTnLst>
                                </p:cTn>
                              </p:par>
                              <p:par>
                                <p:cTn id="30" presetID="16" presetClass="entr" presetSubtype="2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Horizontal)">
                                      <p:cBhvr>
                                        <p:cTn id="32" dur="500"/>
                                        <p:tgtEl>
                                          <p:spTgt spid="8"/>
                                        </p:tgtEl>
                                      </p:cBhvr>
                                    </p:animEffect>
                                  </p:childTnLst>
                                </p:cTn>
                              </p:par>
                              <p:par>
                                <p:cTn id="33" presetID="16" presetClass="entr" presetSubtype="26" fill="hold" grpId="0" nodeType="withEffect">
                                  <p:stCondLst>
                                    <p:cond delay="0"/>
                                  </p:stCondLst>
                                  <p:childTnLst>
                                    <p:set>
                                      <p:cBhvr>
                                        <p:cTn id="34" dur="1" fill="hold">
                                          <p:stCondLst>
                                            <p:cond delay="0"/>
                                          </p:stCondLst>
                                        </p:cTn>
                                        <p:tgtEl>
                                          <p:spTgt spid="30722"/>
                                        </p:tgtEl>
                                        <p:attrNameLst>
                                          <p:attrName>style.visibility</p:attrName>
                                        </p:attrNameLst>
                                      </p:cBhvr>
                                      <p:to>
                                        <p:strVal val="visible"/>
                                      </p:to>
                                    </p:set>
                                    <p:animEffect transition="in" filter="barn(inHorizontal)">
                                      <p:cBhvr>
                                        <p:cTn id="35"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0721" grpId="0"/>
      <p:bldP spid="5" grpId="0"/>
      <p:bldP spid="6" grpId="0"/>
      <p:bldP spid="7" grpId="0"/>
      <p:bldP spid="8" grpId="0"/>
      <p:bldP spid="307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533400"/>
            <a:ext cx="2563522" cy="461665"/>
          </a:xfrm>
          <a:prstGeom prst="rect">
            <a:avLst/>
          </a:prstGeom>
        </p:spPr>
        <p:txBody>
          <a:bodyPr wrap="none">
            <a:spAutoFit/>
          </a:bodyPr>
          <a:lstStyle/>
          <a:p>
            <a:r>
              <a:rPr lang="en-US" sz="2400" b="1" u="sng" dirty="0" smtClean="0"/>
              <a:t>2. </a:t>
            </a:r>
            <a:r>
              <a:rPr lang="vi-VN" sz="2400" b="1" u="sng" dirty="0" smtClean="0"/>
              <a:t>Phân tầng đóng</a:t>
            </a:r>
            <a:endParaRPr lang="en-US" sz="2400" u="sng" dirty="0"/>
          </a:p>
        </p:txBody>
      </p:sp>
      <p:sp>
        <p:nvSpPr>
          <p:cNvPr id="3" name="Rectangle 2"/>
          <p:cNvSpPr/>
          <p:nvPr/>
        </p:nvSpPr>
        <p:spPr>
          <a:xfrm>
            <a:off x="990600" y="1219200"/>
            <a:ext cx="5867400" cy="369332"/>
          </a:xfrm>
          <a:prstGeom prst="rect">
            <a:avLst/>
          </a:prstGeom>
        </p:spPr>
        <p:txBody>
          <a:bodyPr wrap="square">
            <a:spAutoFit/>
          </a:bodyPr>
          <a:lstStyle/>
          <a:p>
            <a:r>
              <a:rPr lang="vi-VN" b="1" dirty="0" smtClean="0"/>
              <a:t>Tồn tại trong xã hội có sự phân chia đẳng cấp</a:t>
            </a:r>
            <a:endParaRPr lang="en-US" dirty="0"/>
          </a:p>
        </p:txBody>
      </p:sp>
      <p:sp>
        <p:nvSpPr>
          <p:cNvPr id="4" name="Rectangle 3"/>
          <p:cNvSpPr/>
          <p:nvPr/>
        </p:nvSpPr>
        <p:spPr>
          <a:xfrm>
            <a:off x="990600" y="1905000"/>
            <a:ext cx="6934200" cy="369332"/>
          </a:xfrm>
          <a:prstGeom prst="rect">
            <a:avLst/>
          </a:prstGeom>
        </p:spPr>
        <p:txBody>
          <a:bodyPr wrap="square">
            <a:spAutoFit/>
          </a:bodyPr>
          <a:lstStyle/>
          <a:p>
            <a:r>
              <a:rPr lang="vi-VN" b="1" dirty="0" smtClean="0"/>
              <a:t>Ở chế độ này con người rất khó có thể thay đổi địa vị của mình</a:t>
            </a:r>
            <a:endParaRPr lang="en-US" dirty="0"/>
          </a:p>
        </p:txBody>
      </p:sp>
      <p:sp>
        <p:nvSpPr>
          <p:cNvPr id="5" name="Rectangle 4"/>
          <p:cNvSpPr/>
          <p:nvPr/>
        </p:nvSpPr>
        <p:spPr>
          <a:xfrm>
            <a:off x="914400" y="2514600"/>
            <a:ext cx="6934200" cy="646331"/>
          </a:xfrm>
          <a:prstGeom prst="rect">
            <a:avLst/>
          </a:prstGeom>
        </p:spPr>
        <p:txBody>
          <a:bodyPr wrap="square">
            <a:spAutoFit/>
          </a:bodyPr>
          <a:lstStyle/>
          <a:p>
            <a:r>
              <a:rPr lang="en-US" b="1" dirty="0" smtClean="0"/>
              <a:t>  </a:t>
            </a:r>
            <a:r>
              <a:rPr lang="vi-VN" b="1" dirty="0" smtClean="0"/>
              <a:t>Vị thế của họ được ấn định bởi dòng dõi, nguồn gốc của cha mẹ, hầu như là bất biến nếu không có những biến động xã hội</a:t>
            </a:r>
            <a:endParaRPr lang="en-US" dirty="0"/>
          </a:p>
        </p:txBody>
      </p:sp>
      <p:sp>
        <p:nvSpPr>
          <p:cNvPr id="6" name="Rectangle 5"/>
          <p:cNvSpPr/>
          <p:nvPr/>
        </p:nvSpPr>
        <p:spPr>
          <a:xfrm>
            <a:off x="1143000" y="3657600"/>
            <a:ext cx="6629400" cy="707886"/>
          </a:xfrm>
          <a:prstGeom prst="rect">
            <a:avLst/>
          </a:prstGeom>
        </p:spPr>
        <p:txBody>
          <a:bodyPr wrap="square">
            <a:spAutoFit/>
          </a:bodyPr>
          <a:lstStyle/>
          <a:p>
            <a:r>
              <a:rPr lang="en-US" sz="2000" b="1" u="sng" dirty="0" smtClean="0"/>
              <a:t>   </a:t>
            </a:r>
            <a:r>
              <a:rPr lang="vi-VN" sz="2000" b="1" u="sng" dirty="0" smtClean="0"/>
              <a:t>Hệ thống phân tầng đóng kìm hãm, níu kéo sự phát triển của xã hội</a:t>
            </a:r>
            <a:endParaRPr lang="en-US" sz="2000" u="sng" dirty="0"/>
          </a:p>
        </p:txBody>
      </p:sp>
      <p:sp>
        <p:nvSpPr>
          <p:cNvPr id="8" name="Right Arrow 7"/>
          <p:cNvSpPr/>
          <p:nvPr/>
        </p:nvSpPr>
        <p:spPr>
          <a:xfrm>
            <a:off x="762000" y="3657600"/>
            <a:ext cx="457200" cy="38100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9" presetClass="entr" presetSubtype="1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0" fill="hold"/>
                                        <p:tgtEl>
                                          <p:spTgt spid="6"/>
                                        </p:tgtEl>
                                        <p:attrNameLst>
                                          <p:attrName>ppt_w</p:attrName>
                                        </p:attrNameLst>
                                      </p:cBhvr>
                                      <p:tavLst>
                                        <p:tav tm="0" fmla="#ppt_w*sin(2.5*pi*$)">
                                          <p:val>
                                            <p:fltVal val="0"/>
                                          </p:val>
                                        </p:tav>
                                        <p:tav tm="100000">
                                          <p:val>
                                            <p:fltVal val="1"/>
                                          </p:val>
                                        </p:tav>
                                      </p:tavLst>
                                    </p:anim>
                                    <p:anim calcmode="lin" valueType="num">
                                      <p:cBhvr>
                                        <p:cTn id="27" dur="5000" fill="hold"/>
                                        <p:tgtEl>
                                          <p:spTgt spid="6"/>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0" fill="hold"/>
                                        <p:tgtEl>
                                          <p:spTgt spid="8"/>
                                        </p:tgtEl>
                                        <p:attrNameLst>
                                          <p:attrName>ppt_w</p:attrName>
                                        </p:attrNameLst>
                                      </p:cBhvr>
                                      <p:tavLst>
                                        <p:tav tm="0" fmla="#ppt_w*sin(2.5*pi*$)">
                                          <p:val>
                                            <p:fltVal val="0"/>
                                          </p:val>
                                        </p:tav>
                                        <p:tav tm="100000">
                                          <p:val>
                                            <p:fltVal val="1"/>
                                          </p:val>
                                        </p:tav>
                                      </p:tavLst>
                                    </p:anim>
                                    <p:anim calcmode="lin" valueType="num">
                                      <p:cBhvr>
                                        <p:cTn id="31"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381000"/>
            <a:ext cx="2339102" cy="461665"/>
          </a:xfrm>
          <a:prstGeom prst="rect">
            <a:avLst/>
          </a:prstGeom>
        </p:spPr>
        <p:txBody>
          <a:bodyPr wrap="none">
            <a:spAutoFit/>
          </a:bodyPr>
          <a:lstStyle/>
          <a:p>
            <a:r>
              <a:rPr lang="en-US" sz="2400" b="1" u="sng" dirty="0" smtClean="0"/>
              <a:t>3. </a:t>
            </a:r>
            <a:r>
              <a:rPr lang="vi-VN" sz="2400" b="1" u="sng" dirty="0" smtClean="0"/>
              <a:t>Phân tầng mở</a:t>
            </a:r>
            <a:endParaRPr lang="en-US" sz="2400" u="sng" dirty="0"/>
          </a:p>
        </p:txBody>
      </p:sp>
      <p:sp>
        <p:nvSpPr>
          <p:cNvPr id="3" name="Rectangle 2"/>
          <p:cNvSpPr/>
          <p:nvPr/>
        </p:nvSpPr>
        <p:spPr>
          <a:xfrm>
            <a:off x="457200" y="914400"/>
            <a:ext cx="8077200" cy="369332"/>
          </a:xfrm>
          <a:prstGeom prst="rect">
            <a:avLst/>
          </a:prstGeom>
        </p:spPr>
        <p:txBody>
          <a:bodyPr wrap="square">
            <a:spAutoFit/>
          </a:bodyPr>
          <a:lstStyle/>
          <a:p>
            <a:pPr lvl="1">
              <a:buFont typeface="Arial" pitchFamily="34" charset="0"/>
              <a:buChar char="•"/>
            </a:pPr>
            <a:r>
              <a:rPr lang="en-US" b="1" dirty="0" smtClean="0"/>
              <a:t>    </a:t>
            </a:r>
            <a:r>
              <a:rPr lang="vi-VN" b="1" dirty="0" smtClean="0"/>
              <a:t>Đó là hệ thống phân tầng trong xã hội có giai </a:t>
            </a:r>
            <a:r>
              <a:rPr lang="en-US" b="1" dirty="0" smtClean="0"/>
              <a:t> </a:t>
            </a:r>
            <a:r>
              <a:rPr lang="vi-VN" b="1" dirty="0" smtClean="0"/>
              <a:t>cấp</a:t>
            </a:r>
            <a:endParaRPr lang="en-US" dirty="0"/>
          </a:p>
        </p:txBody>
      </p:sp>
      <p:sp>
        <p:nvSpPr>
          <p:cNvPr id="4" name="Rectangle 3"/>
          <p:cNvSpPr/>
          <p:nvPr/>
        </p:nvSpPr>
        <p:spPr>
          <a:xfrm>
            <a:off x="990600" y="1676400"/>
            <a:ext cx="8153400" cy="646331"/>
          </a:xfrm>
          <a:prstGeom prst="rect">
            <a:avLst/>
          </a:prstGeom>
        </p:spPr>
        <p:txBody>
          <a:bodyPr wrap="square">
            <a:spAutoFit/>
          </a:bodyPr>
          <a:lstStyle/>
          <a:p>
            <a:pPr>
              <a:buFont typeface="Arial" pitchFamily="34" charset="0"/>
              <a:buChar char="•"/>
            </a:pPr>
            <a:r>
              <a:rPr lang="en-US" b="1" dirty="0" smtClean="0"/>
              <a:t>   </a:t>
            </a:r>
            <a:r>
              <a:rPr lang="vi-VN" b="1" dirty="0" smtClean="0"/>
              <a:t>Địa vị cá nhân thường phụ thuộc trực tiếp vào nghề nghiệp và thu nhập của họ</a:t>
            </a:r>
            <a:r>
              <a:rPr lang="en-US" b="1" dirty="0" smtClean="0"/>
              <a:t> 	</a:t>
            </a:r>
            <a:endParaRPr lang="en-US" dirty="0"/>
          </a:p>
        </p:txBody>
      </p:sp>
      <p:sp>
        <p:nvSpPr>
          <p:cNvPr id="5" name="Rectangle 4"/>
          <p:cNvSpPr/>
          <p:nvPr/>
        </p:nvSpPr>
        <p:spPr>
          <a:xfrm>
            <a:off x="838200" y="2590800"/>
            <a:ext cx="7772400" cy="707886"/>
          </a:xfrm>
          <a:prstGeom prst="rect">
            <a:avLst/>
          </a:prstGeom>
        </p:spPr>
        <p:txBody>
          <a:bodyPr wrap="square">
            <a:spAutoFit/>
          </a:bodyPr>
          <a:lstStyle/>
          <a:p>
            <a:r>
              <a:rPr lang="en-US" b="1" dirty="0" smtClean="0"/>
              <a:t>	</a:t>
            </a:r>
            <a:r>
              <a:rPr lang="en-US" sz="2000" b="1" dirty="0" smtClean="0"/>
              <a:t>C</a:t>
            </a:r>
            <a:r>
              <a:rPr lang="vi-VN" sz="2000" b="1" dirty="0" smtClean="0"/>
              <a:t>on người có được phần lớn là do chủ quan đạt được</a:t>
            </a:r>
            <a:r>
              <a:rPr lang="en-US" sz="2000" b="1" dirty="0" smtClean="0"/>
              <a:t> </a:t>
            </a:r>
            <a:r>
              <a:rPr lang="vi-VN" sz="2000" b="1" dirty="0" smtClean="0"/>
              <a:t>chứ không phải là vị thế sẵn có</a:t>
            </a:r>
            <a:endParaRPr lang="en-US" sz="2000" dirty="0"/>
          </a:p>
        </p:txBody>
      </p:sp>
      <p:sp>
        <p:nvSpPr>
          <p:cNvPr id="14" name="Right Arrow 13"/>
          <p:cNvSpPr/>
          <p:nvPr/>
        </p:nvSpPr>
        <p:spPr>
          <a:xfrm>
            <a:off x="1219200" y="2590800"/>
            <a:ext cx="457200" cy="304800"/>
          </a:xfrm>
          <a:prstGeom prst="righ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0" fill="hold"/>
                                        <p:tgtEl>
                                          <p:spTgt spid="3"/>
                                        </p:tgtEl>
                                        <p:attrNameLst>
                                          <p:attrName>ppt_w</p:attrName>
                                        </p:attrNameLst>
                                      </p:cBhvr>
                                      <p:tavLst>
                                        <p:tav tm="0" fmla="#ppt_w*sin(2.5*pi*$)">
                                          <p:val>
                                            <p:fltVal val="0"/>
                                          </p:val>
                                        </p:tav>
                                        <p:tav tm="100000">
                                          <p:val>
                                            <p:fltVal val="1"/>
                                          </p:val>
                                        </p:tav>
                                      </p:tavLst>
                                    </p:anim>
                                    <p:anim calcmode="lin" valueType="num">
                                      <p:cBhvr>
                                        <p:cTn id="13" dur="5000" fill="hold"/>
                                        <p:tgtEl>
                                          <p:spTgt spid="3"/>
                                        </p:tgtEl>
                                        <p:attrNameLst>
                                          <p:attrName>ppt_h</p:attrName>
                                        </p:attrNameLst>
                                      </p:cBhvr>
                                      <p:tavLst>
                                        <p:tav tm="0">
                                          <p:val>
                                            <p:strVal val="#ppt_h"/>
                                          </p:val>
                                        </p:tav>
                                        <p:tav tm="100000">
                                          <p:val>
                                            <p:strVal val="#ppt_h"/>
                                          </p:val>
                                        </p:tav>
                                      </p:tavLst>
                                    </p:anim>
                                  </p:childTnLst>
                                </p:cTn>
                              </p:par>
                              <p:par>
                                <p:cTn id="14" presetID="19"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0" fill="hold"/>
                                        <p:tgtEl>
                                          <p:spTgt spid="4"/>
                                        </p:tgtEl>
                                        <p:attrNameLst>
                                          <p:attrName>ppt_w</p:attrName>
                                        </p:attrNameLst>
                                      </p:cBhvr>
                                      <p:tavLst>
                                        <p:tav tm="0" fmla="#ppt_w*sin(2.5*pi*$)">
                                          <p:val>
                                            <p:fltVal val="0"/>
                                          </p:val>
                                        </p:tav>
                                        <p:tav tm="100000">
                                          <p:val>
                                            <p:fltVal val="1"/>
                                          </p:val>
                                        </p:tav>
                                      </p:tavLst>
                                    </p:anim>
                                    <p:anim calcmode="lin" valueType="num">
                                      <p:cBhvr>
                                        <p:cTn id="17"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95400" y="381000"/>
            <a:ext cx="6553200" cy="461665"/>
          </a:xfrm>
          <a:prstGeom prst="rect">
            <a:avLst/>
          </a:prstGeom>
        </p:spPr>
        <p:txBody>
          <a:bodyPr wrap="square">
            <a:spAutoFit/>
          </a:bodyPr>
          <a:lstStyle/>
          <a:p>
            <a:r>
              <a:rPr lang="en-US" sz="2400" b="1" u="sng" dirty="0" smtClean="0"/>
              <a:t>4. </a:t>
            </a:r>
            <a:r>
              <a:rPr lang="vi-VN" sz="2400" b="1" u="sng" dirty="0" smtClean="0"/>
              <a:t>Phân tầng dựa theo trình độ phát triển xã hội </a:t>
            </a:r>
            <a:endParaRPr lang="en-US" sz="2400" u="sng" dirty="0"/>
          </a:p>
        </p:txBody>
      </p:sp>
      <p:sp>
        <p:nvSpPr>
          <p:cNvPr id="10" name="Rectangle 9"/>
          <p:cNvSpPr/>
          <p:nvPr/>
        </p:nvSpPr>
        <p:spPr>
          <a:xfrm>
            <a:off x="152400" y="1219200"/>
            <a:ext cx="1828800" cy="646331"/>
          </a:xfrm>
          <a:prstGeom prst="rect">
            <a:avLst/>
          </a:prstGeom>
          <a:ln>
            <a:solidFill>
              <a:schemeClr val="tx1"/>
            </a:solidFill>
          </a:ln>
        </p:spPr>
        <p:txBody>
          <a:bodyPr wrap="square">
            <a:spAutoFit/>
          </a:bodyPr>
          <a:lstStyle/>
          <a:p>
            <a:pPr algn="ctr"/>
            <a:r>
              <a:rPr lang="vi-VN" b="1" dirty="0" smtClean="0"/>
              <a:t>Phân tầng xã hội</a:t>
            </a:r>
            <a:endParaRPr lang="en-US" b="1" dirty="0" smtClean="0"/>
          </a:p>
          <a:p>
            <a:pPr algn="ctr"/>
            <a:r>
              <a:rPr lang="vi-VN" b="1" dirty="0" smtClean="0"/>
              <a:t> hình chóp</a:t>
            </a:r>
            <a:endParaRPr lang="en-US" dirty="0"/>
          </a:p>
        </p:txBody>
      </p:sp>
      <p:sp>
        <p:nvSpPr>
          <p:cNvPr id="14" name="Rectangle 13"/>
          <p:cNvSpPr/>
          <p:nvPr/>
        </p:nvSpPr>
        <p:spPr>
          <a:xfrm>
            <a:off x="4495800" y="1219200"/>
            <a:ext cx="2057400" cy="646331"/>
          </a:xfrm>
          <a:prstGeom prst="rect">
            <a:avLst/>
          </a:prstGeom>
          <a:ln>
            <a:solidFill>
              <a:schemeClr val="tx1"/>
            </a:solidFill>
          </a:ln>
        </p:spPr>
        <p:txBody>
          <a:bodyPr wrap="square">
            <a:spAutoFit/>
          </a:bodyPr>
          <a:lstStyle/>
          <a:p>
            <a:pPr algn="ctr"/>
            <a:r>
              <a:rPr lang="vi-VN" b="1" dirty="0" smtClean="0"/>
              <a:t>Phân tầng xã hội </a:t>
            </a:r>
            <a:endParaRPr lang="en-US" b="1" dirty="0" smtClean="0"/>
          </a:p>
          <a:p>
            <a:pPr algn="ctr"/>
            <a:r>
              <a:rPr lang="vi-VN" b="1" dirty="0" smtClean="0"/>
              <a:t>hình thoi</a:t>
            </a:r>
            <a:endParaRPr lang="en-US" dirty="0"/>
          </a:p>
        </p:txBody>
      </p:sp>
      <p:sp>
        <p:nvSpPr>
          <p:cNvPr id="15" name="Rectangle 14"/>
          <p:cNvSpPr/>
          <p:nvPr/>
        </p:nvSpPr>
        <p:spPr>
          <a:xfrm>
            <a:off x="6858000" y="1295400"/>
            <a:ext cx="1903085" cy="646331"/>
          </a:xfrm>
          <a:prstGeom prst="rect">
            <a:avLst/>
          </a:prstGeom>
          <a:ln>
            <a:solidFill>
              <a:schemeClr val="tx1"/>
            </a:solidFill>
          </a:ln>
        </p:spPr>
        <p:txBody>
          <a:bodyPr wrap="none">
            <a:spAutoFit/>
          </a:bodyPr>
          <a:lstStyle/>
          <a:p>
            <a:pPr algn="ctr"/>
            <a:r>
              <a:rPr lang="vi-VN" b="1" dirty="0" smtClean="0"/>
              <a:t>Phân tầng xã hội </a:t>
            </a:r>
            <a:endParaRPr lang="en-US" b="1" dirty="0" smtClean="0"/>
          </a:p>
          <a:p>
            <a:pPr algn="ctr"/>
            <a:r>
              <a:rPr lang="vi-VN" b="1" dirty="0" smtClean="0"/>
              <a:t>hình quả trứng</a:t>
            </a:r>
            <a:endParaRPr lang="en-US" dirty="0"/>
          </a:p>
        </p:txBody>
      </p:sp>
      <p:sp>
        <p:nvSpPr>
          <p:cNvPr id="16" name="Rectangle 15"/>
          <p:cNvSpPr/>
          <p:nvPr/>
        </p:nvSpPr>
        <p:spPr>
          <a:xfrm>
            <a:off x="2286000" y="1219200"/>
            <a:ext cx="1928733" cy="646331"/>
          </a:xfrm>
          <a:prstGeom prst="rect">
            <a:avLst/>
          </a:prstGeom>
          <a:ln>
            <a:solidFill>
              <a:schemeClr val="tx1"/>
            </a:solidFill>
          </a:ln>
        </p:spPr>
        <p:txBody>
          <a:bodyPr wrap="none">
            <a:spAutoFit/>
          </a:bodyPr>
          <a:lstStyle/>
          <a:p>
            <a:pPr algn="ctr"/>
            <a:r>
              <a:rPr lang="vi-VN" b="1" dirty="0" smtClean="0"/>
              <a:t>Phân tầng</a:t>
            </a:r>
            <a:r>
              <a:rPr lang="en-US" b="1" dirty="0" smtClean="0"/>
              <a:t> </a:t>
            </a:r>
            <a:r>
              <a:rPr lang="en-US" b="1" dirty="0" err="1" smtClean="0"/>
              <a:t>xã</a:t>
            </a:r>
            <a:r>
              <a:rPr lang="en-US" b="1" dirty="0" smtClean="0"/>
              <a:t> </a:t>
            </a:r>
            <a:r>
              <a:rPr lang="en-US" b="1" dirty="0" err="1" smtClean="0"/>
              <a:t>hội</a:t>
            </a:r>
            <a:r>
              <a:rPr lang="vi-VN" b="1" dirty="0" smtClean="0"/>
              <a:t> </a:t>
            </a:r>
            <a:endParaRPr lang="en-US" b="1" dirty="0" smtClean="0"/>
          </a:p>
          <a:p>
            <a:pPr algn="ctr"/>
            <a:r>
              <a:rPr lang="en-US" b="1" dirty="0" smtClean="0"/>
              <a:t>h</a:t>
            </a:r>
            <a:r>
              <a:rPr lang="vi-VN" b="1" dirty="0" smtClean="0"/>
              <a:t>ình</a:t>
            </a:r>
            <a:r>
              <a:rPr lang="en-US" b="1" dirty="0" smtClean="0"/>
              <a:t> </a:t>
            </a:r>
            <a:r>
              <a:rPr lang="vi-VN" b="1" dirty="0" smtClean="0"/>
              <a:t>giọt nước</a:t>
            </a:r>
            <a:endParaRPr lang="en-US" dirty="0"/>
          </a:p>
        </p:txBody>
      </p:sp>
      <p:sp>
        <p:nvSpPr>
          <p:cNvPr id="17" name="Rectangle 16"/>
          <p:cNvSpPr/>
          <p:nvPr/>
        </p:nvSpPr>
        <p:spPr>
          <a:xfrm>
            <a:off x="228600" y="2514600"/>
            <a:ext cx="1676400" cy="2246769"/>
          </a:xfrm>
          <a:prstGeom prst="rect">
            <a:avLst/>
          </a:prstGeom>
        </p:spPr>
        <p:txBody>
          <a:bodyPr wrap="square">
            <a:spAutoFit/>
          </a:bodyPr>
          <a:lstStyle/>
          <a:p>
            <a:pPr algn="just"/>
            <a:r>
              <a:rPr lang="vi-VN" sz="2000" b="1" dirty="0" smtClean="0"/>
              <a:t>Phản ánh xã hội có</a:t>
            </a:r>
            <a:r>
              <a:rPr lang="en-US" sz="2000" b="1" dirty="0" smtClean="0"/>
              <a:t> </a:t>
            </a:r>
            <a:r>
              <a:rPr lang="vi-VN" sz="2000" b="1" dirty="0" smtClean="0"/>
              <a:t>sự</a:t>
            </a:r>
            <a:r>
              <a:rPr lang="en-US" sz="2000" b="1" dirty="0" smtClean="0"/>
              <a:t> </a:t>
            </a:r>
            <a:r>
              <a:rPr lang="vi-VN" sz="2000" b="1" dirty="0" smtClean="0"/>
              <a:t>bất bình</a:t>
            </a:r>
            <a:r>
              <a:rPr lang="en-US" sz="2000" b="1" dirty="0" smtClean="0"/>
              <a:t> </a:t>
            </a:r>
            <a:r>
              <a:rPr lang="vi-VN" sz="2000" b="1" dirty="0" smtClean="0"/>
              <a:t>đẳng ở mức cao</a:t>
            </a:r>
            <a:r>
              <a:rPr lang="en-US" sz="2000" b="1" dirty="0" smtClean="0"/>
              <a:t> </a:t>
            </a:r>
            <a:r>
              <a:rPr lang="vi-VN" sz="2000" b="1" dirty="0" smtClean="0"/>
              <a:t>dù cho kinh tế rất</a:t>
            </a:r>
            <a:r>
              <a:rPr lang="en-US" sz="2000" b="1" dirty="0" smtClean="0"/>
              <a:t> </a:t>
            </a:r>
            <a:r>
              <a:rPr lang="vi-VN" sz="2000" b="1" dirty="0" smtClean="0"/>
              <a:t>phát</a:t>
            </a:r>
            <a:r>
              <a:rPr lang="en-US" sz="2000" b="1" dirty="0" smtClean="0"/>
              <a:t> </a:t>
            </a:r>
            <a:r>
              <a:rPr lang="vi-VN" sz="2000" b="1" dirty="0" smtClean="0"/>
              <a:t>triển hay lạc hậu </a:t>
            </a:r>
            <a:r>
              <a:rPr lang="en-US" sz="2000" b="1" dirty="0" smtClean="0"/>
              <a:t>.</a:t>
            </a:r>
            <a:endParaRPr lang="en-US" sz="2000" dirty="0"/>
          </a:p>
        </p:txBody>
      </p:sp>
      <p:sp>
        <p:nvSpPr>
          <p:cNvPr id="18" name="Rectangle 17"/>
          <p:cNvSpPr/>
          <p:nvPr/>
        </p:nvSpPr>
        <p:spPr>
          <a:xfrm>
            <a:off x="2133600" y="2514600"/>
            <a:ext cx="2057400" cy="3600986"/>
          </a:xfrm>
          <a:prstGeom prst="rect">
            <a:avLst/>
          </a:prstGeom>
        </p:spPr>
        <p:txBody>
          <a:bodyPr wrap="square">
            <a:spAutoFit/>
          </a:bodyPr>
          <a:lstStyle/>
          <a:p>
            <a:pPr algn="just"/>
            <a:r>
              <a:rPr lang="vi-VN" sz="1900" b="1" dirty="0" smtClean="0"/>
              <a:t>Hai nhóm xã hội giàu và nghèo đều chiếm tỷ lệ nhỏ,</a:t>
            </a:r>
            <a:r>
              <a:rPr lang="en-US" sz="1900" b="1" dirty="0" smtClean="0"/>
              <a:t> </a:t>
            </a:r>
            <a:r>
              <a:rPr lang="vi-VN" sz="1900" b="1" dirty="0" smtClean="0"/>
              <a:t>nhóm trung lưu ở giữa chiếm</a:t>
            </a:r>
            <a:r>
              <a:rPr lang="en-US" sz="1900" b="1" dirty="0" smtClean="0"/>
              <a:t> </a:t>
            </a:r>
            <a:r>
              <a:rPr lang="vi-VN" sz="1900" b="1" dirty="0" smtClean="0"/>
              <a:t>đại đa số . Tuy</a:t>
            </a:r>
            <a:r>
              <a:rPr lang="en-US" sz="1900" b="1" dirty="0" smtClean="0"/>
              <a:t> </a:t>
            </a:r>
            <a:r>
              <a:rPr lang="vi-VN" sz="1900" b="1" dirty="0" smtClean="0"/>
              <a:t>vậy</a:t>
            </a:r>
            <a:r>
              <a:rPr lang="en-US" sz="1900" b="1" dirty="0" smtClean="0"/>
              <a:t> </a:t>
            </a:r>
            <a:r>
              <a:rPr lang="vi-VN" sz="1900" b="1" dirty="0" smtClean="0"/>
              <a:t>khoảng cách giũa giàu và nghèo còn rất cao, điều đó cho thấy sự bất bình đẳng còn lớn</a:t>
            </a:r>
            <a:r>
              <a:rPr lang="en-US" sz="1900" b="1" dirty="0" smtClean="0"/>
              <a:t>.</a:t>
            </a:r>
            <a:endParaRPr lang="en-US" sz="1900" dirty="0"/>
          </a:p>
        </p:txBody>
      </p:sp>
      <p:sp>
        <p:nvSpPr>
          <p:cNvPr id="19" name="Rectangle 18"/>
          <p:cNvSpPr/>
          <p:nvPr/>
        </p:nvSpPr>
        <p:spPr>
          <a:xfrm>
            <a:off x="6705600" y="2514600"/>
            <a:ext cx="2133600" cy="3170099"/>
          </a:xfrm>
          <a:prstGeom prst="rect">
            <a:avLst/>
          </a:prstGeom>
        </p:spPr>
        <p:txBody>
          <a:bodyPr wrap="square">
            <a:spAutoFit/>
          </a:bodyPr>
          <a:lstStyle/>
          <a:p>
            <a:r>
              <a:rPr lang="vi-VN" sz="2000" b="1" dirty="0" smtClean="0"/>
              <a:t>Trung lưu chiếm đa số, bất bình đẳng vẫn còn cao song không còn những người quá nghèo hoặc tình trạng một số ít nắm tuyệt đại bộ phận tài sản của xã hội</a:t>
            </a:r>
            <a:endParaRPr lang="en-US" sz="2000" dirty="0"/>
          </a:p>
        </p:txBody>
      </p:sp>
      <p:sp>
        <p:nvSpPr>
          <p:cNvPr id="20" name="Rectangle 19"/>
          <p:cNvSpPr/>
          <p:nvPr/>
        </p:nvSpPr>
        <p:spPr>
          <a:xfrm>
            <a:off x="4419600" y="2514600"/>
            <a:ext cx="2209800" cy="2246769"/>
          </a:xfrm>
          <a:prstGeom prst="rect">
            <a:avLst/>
          </a:prstGeom>
        </p:spPr>
        <p:txBody>
          <a:bodyPr wrap="square">
            <a:spAutoFit/>
          </a:bodyPr>
          <a:lstStyle/>
          <a:p>
            <a:r>
              <a:rPr lang="vi-VN" sz="2000" b="1" dirty="0" smtClean="0"/>
              <a:t>Khoảng cách giàu nghèo vẫn còn nhưng không đáng kể. Đại bộ phận nhân dân có mức sống trung bình và khá </a:t>
            </a:r>
            <a:endParaRPr lang="en-US" sz="2000" dirty="0"/>
          </a:p>
        </p:txBody>
      </p:sp>
      <p:cxnSp>
        <p:nvCxnSpPr>
          <p:cNvPr id="22" name="Straight Connector 21"/>
          <p:cNvCxnSpPr/>
          <p:nvPr/>
        </p:nvCxnSpPr>
        <p:spPr>
          <a:xfrm>
            <a:off x="2057400" y="1066800"/>
            <a:ext cx="0" cy="5334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343400" y="990600"/>
            <a:ext cx="0" cy="5410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629400" y="914400"/>
            <a:ext cx="0" cy="541020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0" fill="hold"/>
                                        <p:tgtEl>
                                          <p:spTgt spid="10"/>
                                        </p:tgtEl>
                                        <p:attrNameLst>
                                          <p:attrName>ppt_w</p:attrName>
                                        </p:attrNameLst>
                                      </p:cBhvr>
                                      <p:tavLst>
                                        <p:tav tm="0" fmla="#ppt_w*sin(2.5*pi*$)">
                                          <p:val>
                                            <p:fltVal val="0"/>
                                          </p:val>
                                        </p:tav>
                                        <p:tav tm="100000">
                                          <p:val>
                                            <p:fltVal val="1"/>
                                          </p:val>
                                        </p:tav>
                                      </p:tavLst>
                                    </p:anim>
                                    <p:anim calcmode="lin" valueType="num">
                                      <p:cBhvr>
                                        <p:cTn id="13" dur="5000" fill="hold"/>
                                        <p:tgtEl>
                                          <p:spTgt spid="10"/>
                                        </p:tgtEl>
                                        <p:attrNameLst>
                                          <p:attrName>ppt_h</p:attrName>
                                        </p:attrNameLst>
                                      </p:cBhvr>
                                      <p:tavLst>
                                        <p:tav tm="0">
                                          <p:val>
                                            <p:strVal val="#ppt_h"/>
                                          </p:val>
                                        </p:tav>
                                        <p:tav tm="100000">
                                          <p:val>
                                            <p:strVal val="#ppt_h"/>
                                          </p:val>
                                        </p:tav>
                                      </p:tavLst>
                                    </p:anim>
                                  </p:childTnLst>
                                </p:cTn>
                              </p:par>
                              <p:par>
                                <p:cTn id="14" presetID="19"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0" fill="hold"/>
                                        <p:tgtEl>
                                          <p:spTgt spid="17"/>
                                        </p:tgtEl>
                                        <p:attrNameLst>
                                          <p:attrName>ppt_w</p:attrName>
                                        </p:attrNameLst>
                                      </p:cBhvr>
                                      <p:tavLst>
                                        <p:tav tm="0" fmla="#ppt_w*sin(2.5*pi*$)">
                                          <p:val>
                                            <p:fltVal val="0"/>
                                          </p:val>
                                        </p:tav>
                                        <p:tav tm="100000">
                                          <p:val>
                                            <p:fltVal val="1"/>
                                          </p:val>
                                        </p:tav>
                                      </p:tavLst>
                                    </p:anim>
                                    <p:anim calcmode="lin" valueType="num">
                                      <p:cBhvr>
                                        <p:cTn id="17" dur="5000" fill="hold"/>
                                        <p:tgtEl>
                                          <p:spTgt spid="17"/>
                                        </p:tgtEl>
                                        <p:attrNameLst>
                                          <p:attrName>ppt_h</p:attrName>
                                        </p:attrNameLst>
                                      </p:cBhvr>
                                      <p:tavLst>
                                        <p:tav tm="0">
                                          <p:val>
                                            <p:strVal val="#ppt_h"/>
                                          </p:val>
                                        </p:tav>
                                        <p:tav tm="100000">
                                          <p:val>
                                            <p:strVal val="#ppt_h"/>
                                          </p:val>
                                        </p:tav>
                                      </p:tavLst>
                                    </p:anim>
                                  </p:childTnLst>
                                </p:cTn>
                              </p:par>
                              <p:par>
                                <p:cTn id="18" presetID="19" presetClass="entr" presetSubtype="1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0" fill="hold"/>
                                        <p:tgtEl>
                                          <p:spTgt spid="22"/>
                                        </p:tgtEl>
                                        <p:attrNameLst>
                                          <p:attrName>ppt_w</p:attrName>
                                        </p:attrNameLst>
                                      </p:cBhvr>
                                      <p:tavLst>
                                        <p:tav tm="0" fmla="#ppt_w*sin(2.5*pi*$)">
                                          <p:val>
                                            <p:fltVal val="0"/>
                                          </p:val>
                                        </p:tav>
                                        <p:tav tm="100000">
                                          <p:val>
                                            <p:fltVal val="1"/>
                                          </p:val>
                                        </p:tav>
                                      </p:tavLst>
                                    </p:anim>
                                    <p:anim calcmode="lin" valueType="num">
                                      <p:cBhvr>
                                        <p:cTn id="21" dur="5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heckerboard(across)">
                                      <p:cBhvr>
                                        <p:cTn id="40" dur="500"/>
                                        <p:tgtEl>
                                          <p:spTgt spid="27"/>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checkerboard(across)">
                                      <p:cBhvr>
                                        <p:cTn id="43" dur="500"/>
                                        <p:tgtEl>
                                          <p:spTgt spid="14"/>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checkerboard(across)">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animBg="1"/>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8229600" cy="2301240"/>
          </a:xfrm>
        </p:spPr>
        <p:txBody>
          <a:bodyPr>
            <a:normAutofit/>
          </a:bodyPr>
          <a:lstStyle/>
          <a:p>
            <a:pPr algn="ctr"/>
            <a:r>
              <a:rPr lang="en-US" sz="72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BẤT BÌNH ĐẲNG</a:t>
            </a:r>
            <a:endParaRPr lang="en-US" sz="72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Subtitle 3"/>
          <p:cNvSpPr>
            <a:spLocks noGrp="1"/>
          </p:cNvSpPr>
          <p:nvPr>
            <p:ph type="subTitle" idx="1"/>
          </p:nvPr>
        </p:nvSpPr>
        <p:spPr>
          <a:xfrm>
            <a:off x="381000" y="1219200"/>
            <a:ext cx="6480048" cy="1752600"/>
          </a:xfrm>
        </p:spPr>
        <p:txBody>
          <a:bodyPr>
            <a:normAutofit/>
          </a:bodyPr>
          <a:lstStyle/>
          <a:p>
            <a:pPr algn="l"/>
            <a:r>
              <a:rPr lang="en-US" sz="6000" b="1" u="sng"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Phần</a:t>
            </a:r>
            <a:r>
              <a:rPr lang="en-US" sz="60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1:</a:t>
            </a:r>
            <a:endParaRPr lang="en-US" sz="6000" b="1" u="sng"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spd="slow">
    <p:wheel spokes="8"/>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1000" contrast="19000"/>
          </a:blip>
          <a:srcRect/>
          <a:stretch>
            <a:fillRect l="-17000" r="-17000"/>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457200" y="381000"/>
            <a:ext cx="6480048" cy="2301240"/>
          </a:xfrm>
        </p:spPr>
        <p:txBody>
          <a:bodyPr/>
          <a:lstStyle/>
          <a:p>
            <a:pPr algn="l"/>
            <a:r>
              <a:rPr lang="en-US"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Kết luận</a:t>
            </a:r>
            <a:endParaRPr lang="en-US"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Subtitle 6"/>
          <p:cNvSpPr>
            <a:spLocks noGrp="1"/>
          </p:cNvSpPr>
          <p:nvPr>
            <p:ph type="subTitle" idx="1"/>
          </p:nvPr>
        </p:nvSpPr>
        <p:spPr>
          <a:xfrm>
            <a:off x="304800" y="3657600"/>
            <a:ext cx="7186950" cy="2895600"/>
          </a:xfrm>
        </p:spPr>
        <p:txBody>
          <a:bodyPr>
            <a:noAutofit/>
          </a:bodyPr>
          <a:lstStyle/>
          <a:p>
            <a:pPr algn="l"/>
            <a:r>
              <a:rPr lang="en-US" sz="3000" b="1" u="sng" dirty="0" err="1" smtClean="0"/>
              <a:t>Tóm</a:t>
            </a:r>
            <a:r>
              <a:rPr lang="en-US" sz="3000" b="1" u="sng" dirty="0" smtClean="0"/>
              <a:t> </a:t>
            </a:r>
            <a:r>
              <a:rPr lang="en-US" sz="3000" b="1" u="sng" dirty="0" err="1" smtClean="0"/>
              <a:t>lại</a:t>
            </a:r>
            <a:r>
              <a:rPr lang="en-US" sz="3000" dirty="0" smtClean="0"/>
              <a:t>, </a:t>
            </a:r>
            <a:r>
              <a:rPr lang="en-US" sz="3000" dirty="0" err="1" smtClean="0"/>
              <a:t>với</a:t>
            </a:r>
            <a:r>
              <a:rPr lang="en-US" sz="3000" dirty="0" smtClean="0"/>
              <a:t> </a:t>
            </a:r>
            <a:r>
              <a:rPr lang="en-US" sz="3000" dirty="0" err="1" smtClean="0"/>
              <a:t>những</a:t>
            </a:r>
            <a:r>
              <a:rPr lang="en-US" sz="3000" dirty="0" smtClean="0"/>
              <a:t> </a:t>
            </a:r>
            <a:r>
              <a:rPr lang="en-US" sz="3000" dirty="0" err="1" smtClean="0"/>
              <a:t>khái</a:t>
            </a:r>
            <a:r>
              <a:rPr lang="en-US" sz="3000" dirty="0" smtClean="0"/>
              <a:t> </a:t>
            </a:r>
            <a:r>
              <a:rPr lang="en-US" sz="3000" dirty="0" err="1" smtClean="0"/>
              <a:t>niệm</a:t>
            </a:r>
            <a:r>
              <a:rPr lang="en-US" sz="3000" dirty="0" smtClean="0"/>
              <a:t> </a:t>
            </a:r>
            <a:r>
              <a:rPr lang="en-US" sz="3000" dirty="0" err="1" smtClean="0"/>
              <a:t>về</a:t>
            </a:r>
            <a:r>
              <a:rPr lang="en-US" sz="3000" dirty="0" smtClean="0"/>
              <a:t> </a:t>
            </a:r>
            <a:r>
              <a:rPr lang="en-US" sz="3000" dirty="0" err="1" smtClean="0"/>
              <a:t>sự</a:t>
            </a:r>
            <a:r>
              <a:rPr lang="en-US" sz="3000" dirty="0" smtClean="0"/>
              <a:t> </a:t>
            </a:r>
            <a:r>
              <a:rPr lang="en-US" sz="3000" dirty="0" err="1" smtClean="0"/>
              <a:t>bất</a:t>
            </a:r>
            <a:r>
              <a:rPr lang="en-US" sz="3000" dirty="0" smtClean="0"/>
              <a:t> </a:t>
            </a:r>
            <a:r>
              <a:rPr lang="en-US" sz="3000" dirty="0" err="1" smtClean="0"/>
              <a:t>bình</a:t>
            </a:r>
            <a:r>
              <a:rPr lang="en-US" sz="3000" dirty="0" smtClean="0"/>
              <a:t> </a:t>
            </a:r>
            <a:r>
              <a:rPr lang="en-US" sz="3000" dirty="0" err="1" smtClean="0"/>
              <a:t>đẳng</a:t>
            </a:r>
            <a:r>
              <a:rPr lang="en-US" sz="3000" dirty="0" smtClean="0"/>
              <a:t> </a:t>
            </a:r>
            <a:r>
              <a:rPr lang="en-US" sz="3000" dirty="0" err="1" smtClean="0"/>
              <a:t>và</a:t>
            </a:r>
            <a:r>
              <a:rPr lang="en-US" sz="3000" dirty="0" smtClean="0"/>
              <a:t> </a:t>
            </a:r>
            <a:r>
              <a:rPr lang="en-US" sz="3000" dirty="0" err="1" smtClean="0"/>
              <a:t>sự</a:t>
            </a:r>
            <a:r>
              <a:rPr lang="en-US" sz="3000" dirty="0" smtClean="0"/>
              <a:t> </a:t>
            </a:r>
            <a:r>
              <a:rPr lang="en-US" sz="3000" dirty="0" err="1" smtClean="0"/>
              <a:t>phân</a:t>
            </a:r>
            <a:r>
              <a:rPr lang="en-US" sz="3000" dirty="0" smtClean="0"/>
              <a:t> </a:t>
            </a:r>
            <a:r>
              <a:rPr lang="en-US" sz="3000" dirty="0" err="1" smtClean="0"/>
              <a:t>tầng</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giúp</a:t>
            </a:r>
            <a:r>
              <a:rPr lang="en-US" sz="3000" dirty="0" smtClean="0"/>
              <a:t> </a:t>
            </a:r>
            <a:r>
              <a:rPr lang="en-US" sz="3000" dirty="0" err="1" smtClean="0"/>
              <a:t>chúng</a:t>
            </a:r>
            <a:r>
              <a:rPr lang="en-US" sz="3000" dirty="0" smtClean="0"/>
              <a:t> </a:t>
            </a:r>
            <a:r>
              <a:rPr lang="en-US" sz="3000" dirty="0" err="1" smtClean="0"/>
              <a:t>ta</a:t>
            </a:r>
            <a:r>
              <a:rPr lang="en-US" sz="3000" dirty="0" smtClean="0"/>
              <a:t> </a:t>
            </a:r>
            <a:r>
              <a:rPr lang="en-US" sz="3000" dirty="0" err="1" smtClean="0"/>
              <a:t>có</a:t>
            </a:r>
            <a:r>
              <a:rPr lang="en-US" sz="3000" dirty="0" smtClean="0"/>
              <a:t> </a:t>
            </a:r>
            <a:r>
              <a:rPr lang="en-US" sz="3000" dirty="0" err="1" smtClean="0"/>
              <a:t>thêm</a:t>
            </a:r>
            <a:r>
              <a:rPr lang="en-US" sz="3000" dirty="0" smtClean="0"/>
              <a:t> </a:t>
            </a:r>
            <a:r>
              <a:rPr lang="en-US" sz="3000" dirty="0" err="1" smtClean="0"/>
              <a:t>hiểu</a:t>
            </a:r>
            <a:r>
              <a:rPr lang="en-US" sz="3000" dirty="0" smtClean="0"/>
              <a:t> </a:t>
            </a:r>
            <a:r>
              <a:rPr lang="en-US" sz="3000" dirty="0" err="1" smtClean="0"/>
              <a:t>biết</a:t>
            </a:r>
            <a:r>
              <a:rPr lang="en-US" sz="3000" dirty="0" smtClean="0"/>
              <a:t> </a:t>
            </a:r>
            <a:r>
              <a:rPr lang="en-US" sz="3000" dirty="0" err="1" smtClean="0"/>
              <a:t>nghiên</a:t>
            </a:r>
            <a:r>
              <a:rPr lang="en-US" sz="3000" dirty="0" smtClean="0"/>
              <a:t> </a:t>
            </a:r>
            <a:r>
              <a:rPr lang="en-US" sz="3000" dirty="0" err="1" smtClean="0"/>
              <a:t>cứu</a:t>
            </a:r>
            <a:r>
              <a:rPr lang="en-US" sz="3000" dirty="0" smtClean="0"/>
              <a:t> </a:t>
            </a:r>
            <a:r>
              <a:rPr lang="en-US" sz="3000" dirty="0" err="1" smtClean="0"/>
              <a:t>về</a:t>
            </a:r>
            <a:r>
              <a:rPr lang="en-US" sz="3000" dirty="0" smtClean="0"/>
              <a:t> </a:t>
            </a:r>
            <a:r>
              <a:rPr lang="en-US" sz="3000" dirty="0" err="1" smtClean="0"/>
              <a:t>sự</a:t>
            </a:r>
            <a:r>
              <a:rPr lang="en-US" sz="3000" dirty="0" smtClean="0"/>
              <a:t> </a:t>
            </a:r>
            <a:r>
              <a:rPr lang="en-US" sz="3000" dirty="0" err="1" smtClean="0"/>
              <a:t>vận</a:t>
            </a:r>
            <a:r>
              <a:rPr lang="en-US" sz="3000" dirty="0" smtClean="0"/>
              <a:t> </a:t>
            </a:r>
            <a:r>
              <a:rPr lang="en-US" sz="3000" dirty="0" err="1" smtClean="0"/>
              <a:t>động</a:t>
            </a:r>
            <a:r>
              <a:rPr lang="en-US" sz="3000" dirty="0" smtClean="0"/>
              <a:t> </a:t>
            </a:r>
            <a:r>
              <a:rPr lang="en-US" sz="3000" dirty="0" err="1" smtClean="0"/>
              <a:t>và</a:t>
            </a:r>
            <a:r>
              <a:rPr lang="en-US" sz="3000" dirty="0" smtClean="0"/>
              <a:t> </a:t>
            </a:r>
            <a:r>
              <a:rPr lang="en-US" sz="3000" dirty="0" err="1" smtClean="0"/>
              <a:t>phát</a:t>
            </a:r>
            <a:r>
              <a:rPr lang="en-US" sz="3000" dirty="0" smtClean="0"/>
              <a:t> </a:t>
            </a:r>
            <a:r>
              <a:rPr lang="en-US" sz="3000" dirty="0" err="1" smtClean="0"/>
              <a:t>triển</a:t>
            </a:r>
            <a:r>
              <a:rPr lang="en-US" sz="3000" dirty="0" smtClean="0"/>
              <a:t> </a:t>
            </a:r>
            <a:r>
              <a:rPr lang="en-US" sz="3000" dirty="0" err="1" smtClean="0"/>
              <a:t>của</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loài</a:t>
            </a:r>
            <a:r>
              <a:rPr lang="en-US" sz="3000" dirty="0" smtClean="0"/>
              <a:t> </a:t>
            </a:r>
            <a:r>
              <a:rPr lang="en-US" sz="3000" dirty="0" err="1" smtClean="0"/>
              <a:t>người</a:t>
            </a:r>
            <a:r>
              <a:rPr lang="en-US" sz="3000" dirty="0" smtClean="0"/>
              <a:t>. </a:t>
            </a:r>
          </a:p>
          <a:p>
            <a:pPr algn="l"/>
            <a:r>
              <a:rPr lang="en-US" sz="3000" b="1" u="sng" dirty="0" err="1" smtClean="0"/>
              <a:t>Mặt</a:t>
            </a:r>
            <a:r>
              <a:rPr lang="en-US" sz="3000" b="1" u="sng" dirty="0" smtClean="0"/>
              <a:t> </a:t>
            </a:r>
            <a:r>
              <a:rPr lang="en-US" sz="3000" b="1" u="sng" dirty="0" err="1" smtClean="0"/>
              <a:t>khác</a:t>
            </a:r>
            <a:r>
              <a:rPr lang="en-US" sz="3000" dirty="0" smtClean="0"/>
              <a:t>, </a:t>
            </a:r>
            <a:r>
              <a:rPr lang="en-US" sz="3000" dirty="0" err="1" smtClean="0"/>
              <a:t>cũng</a:t>
            </a:r>
            <a:r>
              <a:rPr lang="en-US" sz="3000" dirty="0" smtClean="0"/>
              <a:t> </a:t>
            </a:r>
            <a:r>
              <a:rPr lang="en-US" sz="3000" dirty="0" err="1" smtClean="0"/>
              <a:t>cần</a:t>
            </a:r>
            <a:r>
              <a:rPr lang="en-US" sz="3000" dirty="0" smtClean="0"/>
              <a:t> </a:t>
            </a:r>
            <a:r>
              <a:rPr lang="en-US" sz="3000" dirty="0" err="1" smtClean="0"/>
              <a:t>có</a:t>
            </a:r>
            <a:r>
              <a:rPr lang="en-US" sz="3000" dirty="0" smtClean="0"/>
              <a:t> </a:t>
            </a:r>
            <a:r>
              <a:rPr lang="en-US" sz="3000" dirty="0" err="1" smtClean="0"/>
              <a:t>các</a:t>
            </a:r>
            <a:r>
              <a:rPr lang="en-US" sz="3000" dirty="0" smtClean="0"/>
              <a:t> </a:t>
            </a:r>
            <a:r>
              <a:rPr lang="en-US" sz="3000" dirty="0" err="1" smtClean="0"/>
              <a:t>hướng</a:t>
            </a:r>
            <a:r>
              <a:rPr lang="en-US" sz="3000" dirty="0" smtClean="0"/>
              <a:t> </a:t>
            </a:r>
            <a:r>
              <a:rPr lang="en-US" sz="3000" dirty="0" err="1" smtClean="0"/>
              <a:t>tiếp</a:t>
            </a:r>
            <a:r>
              <a:rPr lang="en-US" sz="3000" dirty="0" smtClean="0"/>
              <a:t> </a:t>
            </a:r>
            <a:r>
              <a:rPr lang="en-US" sz="3000" dirty="0" err="1" smtClean="0"/>
              <a:t>cận</a:t>
            </a:r>
            <a:r>
              <a:rPr lang="en-US" sz="3000" dirty="0" smtClean="0"/>
              <a:t> </a:t>
            </a:r>
            <a:r>
              <a:rPr lang="en-US" sz="3000" dirty="0" err="1" smtClean="0"/>
              <a:t>mới</a:t>
            </a:r>
            <a:r>
              <a:rPr lang="en-US" sz="3000" dirty="0" smtClean="0"/>
              <a:t>, </a:t>
            </a:r>
            <a:r>
              <a:rPr lang="en-US" sz="3000" dirty="0" err="1" smtClean="0"/>
              <a:t>với</a:t>
            </a:r>
            <a:r>
              <a:rPr lang="en-US" sz="3000" dirty="0" smtClean="0"/>
              <a:t> </a:t>
            </a:r>
            <a:r>
              <a:rPr lang="en-US" sz="3000" dirty="0" err="1" smtClean="0"/>
              <a:t>thế</a:t>
            </a:r>
            <a:r>
              <a:rPr lang="en-US" sz="3000" dirty="0" smtClean="0"/>
              <a:t> </a:t>
            </a:r>
            <a:r>
              <a:rPr lang="en-US" sz="3000" dirty="0" err="1" smtClean="0"/>
              <a:t>mạnh</a:t>
            </a:r>
            <a:r>
              <a:rPr lang="en-US" sz="3000" dirty="0" smtClean="0"/>
              <a:t> </a:t>
            </a:r>
            <a:r>
              <a:rPr lang="en-US" sz="3000" dirty="0" err="1" smtClean="0"/>
              <a:t>của</a:t>
            </a:r>
            <a:r>
              <a:rPr lang="en-US" sz="3000" dirty="0" smtClean="0"/>
              <a:t> </a:t>
            </a:r>
            <a:r>
              <a:rPr lang="en-US" sz="3000" dirty="0" err="1" smtClean="0"/>
              <a:t>một</a:t>
            </a:r>
            <a:r>
              <a:rPr lang="en-US" sz="3000" dirty="0" smtClean="0"/>
              <a:t> </a:t>
            </a:r>
            <a:r>
              <a:rPr lang="en-US" sz="3000" dirty="0" err="1" smtClean="0"/>
              <a:t>số</a:t>
            </a:r>
            <a:r>
              <a:rPr lang="en-US" sz="3000" dirty="0" smtClean="0"/>
              <a:t> </a:t>
            </a:r>
            <a:r>
              <a:rPr lang="en-US" sz="3000" dirty="0" err="1" smtClean="0"/>
              <a:t>ngành</a:t>
            </a:r>
            <a:r>
              <a:rPr lang="en-US" sz="3000" dirty="0" smtClean="0"/>
              <a:t> </a:t>
            </a:r>
            <a:r>
              <a:rPr lang="en-US" sz="3000" dirty="0" err="1" smtClean="0"/>
              <a:t>khoa</a:t>
            </a:r>
            <a:r>
              <a:rPr lang="en-US" sz="3000" dirty="0" smtClean="0"/>
              <a:t> </a:t>
            </a:r>
            <a:r>
              <a:rPr lang="en-US" sz="3000" dirty="0" err="1" smtClean="0"/>
              <a:t>học</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để</a:t>
            </a:r>
            <a:r>
              <a:rPr lang="en-US" sz="3000" dirty="0" smtClean="0"/>
              <a:t> </a:t>
            </a:r>
            <a:r>
              <a:rPr lang="en-US" sz="3000" dirty="0" err="1" smtClean="0"/>
              <a:t>hiểu</a:t>
            </a:r>
            <a:r>
              <a:rPr lang="en-US" sz="3000" dirty="0" smtClean="0"/>
              <a:t> </a:t>
            </a:r>
            <a:r>
              <a:rPr lang="en-US" sz="3000" dirty="0" err="1" smtClean="0"/>
              <a:t>sâu</a:t>
            </a:r>
            <a:r>
              <a:rPr lang="en-US" sz="3000" dirty="0" smtClean="0"/>
              <a:t> </a:t>
            </a:r>
            <a:r>
              <a:rPr lang="en-US" sz="3000" dirty="0" err="1" smtClean="0"/>
              <a:t>hơn</a:t>
            </a:r>
            <a:r>
              <a:rPr lang="en-US" sz="3000" dirty="0" smtClean="0"/>
              <a:t> </a:t>
            </a:r>
            <a:r>
              <a:rPr lang="en-US" sz="3000" dirty="0" err="1" smtClean="0"/>
              <a:t>động</a:t>
            </a:r>
            <a:r>
              <a:rPr lang="en-US" sz="3000" dirty="0" smtClean="0"/>
              <a:t> </a:t>
            </a:r>
            <a:r>
              <a:rPr lang="en-US" sz="3000" dirty="0" err="1" smtClean="0"/>
              <a:t>thái</a:t>
            </a:r>
            <a:r>
              <a:rPr lang="en-US" sz="3000" dirty="0" smtClean="0"/>
              <a:t> </a:t>
            </a:r>
            <a:r>
              <a:rPr lang="en-US" sz="3000" dirty="0" err="1" smtClean="0"/>
              <a:t>của</a:t>
            </a:r>
            <a:r>
              <a:rPr lang="en-US" sz="3000" dirty="0" smtClean="0"/>
              <a:t> </a:t>
            </a:r>
            <a:r>
              <a:rPr lang="en-US" sz="3000" dirty="0" err="1" smtClean="0"/>
              <a:t>các</a:t>
            </a:r>
            <a:r>
              <a:rPr lang="en-US" sz="3000" dirty="0" smtClean="0"/>
              <a:t> </a:t>
            </a:r>
            <a:r>
              <a:rPr lang="en-US" sz="3000" dirty="0" err="1" smtClean="0"/>
              <a:t>nhóm</a:t>
            </a:r>
            <a:r>
              <a:rPr lang="en-US" sz="3000" dirty="0" smtClean="0"/>
              <a:t>, </a:t>
            </a:r>
            <a:r>
              <a:rPr lang="en-US" sz="3000" dirty="0" err="1" smtClean="0"/>
              <a:t>tầng</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đáng</a:t>
            </a:r>
            <a:r>
              <a:rPr lang="en-US" sz="3000" dirty="0" smtClean="0"/>
              <a:t> </a:t>
            </a:r>
            <a:r>
              <a:rPr lang="en-US" sz="3000" dirty="0" err="1" smtClean="0"/>
              <a:t>chú</a:t>
            </a:r>
            <a:r>
              <a:rPr lang="en-US" sz="3000" dirty="0" smtClean="0"/>
              <a:t> ý </a:t>
            </a:r>
            <a:r>
              <a:rPr lang="en-US" sz="3000" dirty="0" err="1" smtClean="0"/>
              <a:t>trong</a:t>
            </a:r>
            <a:r>
              <a:rPr lang="en-US" sz="3000" dirty="0" smtClean="0"/>
              <a:t> </a:t>
            </a:r>
            <a:r>
              <a:rPr lang="en-US" sz="3000" dirty="0" err="1" smtClean="0"/>
              <a:t>giai</a:t>
            </a:r>
            <a:r>
              <a:rPr lang="en-US" sz="3000" dirty="0" smtClean="0"/>
              <a:t> </a:t>
            </a:r>
            <a:r>
              <a:rPr lang="en-US" sz="3000" dirty="0" err="1" smtClean="0"/>
              <a:t>đoạn</a:t>
            </a:r>
            <a:r>
              <a:rPr lang="en-US" sz="3000" dirty="0" smtClean="0"/>
              <a:t> </a:t>
            </a:r>
            <a:r>
              <a:rPr lang="en-US" sz="3000" dirty="0" err="1" smtClean="0"/>
              <a:t>hiện</a:t>
            </a:r>
            <a:r>
              <a:rPr lang="en-US" sz="3000" dirty="0" smtClean="0"/>
              <a:t> nay.</a:t>
            </a:r>
          </a:p>
          <a:p>
            <a:pPr algn="l"/>
            <a:endParaRPr lang="en-US" sz="3000"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1" presetClass="entr" presetSubtype="0"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770" decel="100000"/>
                                        <p:tgtEl>
                                          <p:spTgt spid="7">
                                            <p:txEl>
                                              <p:pRg st="0" end="0"/>
                                            </p:txEl>
                                          </p:spTgt>
                                        </p:tgtEl>
                                      </p:cBhvr>
                                    </p:animEffect>
                                    <p:animScale>
                                      <p:cBhvr>
                                        <p:cTn id="14" dur="770" decel="100000"/>
                                        <p:tgtEl>
                                          <p:spTgt spid="7">
                                            <p:txEl>
                                              <p:pRg st="0" end="0"/>
                                            </p:txEl>
                                          </p:spTgt>
                                        </p:tgtEl>
                                      </p:cBhvr>
                                      <p:from x="10000" y="10000"/>
                                      <p:to x="200000" y="450000"/>
                                    </p:animScale>
                                    <p:animScale>
                                      <p:cBhvr>
                                        <p:cTn id="15" dur="1230" accel="100000" fill="hold">
                                          <p:stCondLst>
                                            <p:cond delay="770"/>
                                          </p:stCondLst>
                                        </p:cTn>
                                        <p:tgtEl>
                                          <p:spTgt spid="7">
                                            <p:txEl>
                                              <p:pRg st="0" end="0"/>
                                            </p:txEl>
                                          </p:spTgt>
                                        </p:tgtEl>
                                      </p:cBhvr>
                                      <p:from x="200000" y="450000"/>
                                      <p:to x="100000" y="100000"/>
                                    </p:animScale>
                                    <p:set>
                                      <p:cBhvr>
                                        <p:cTn id="16" dur="770" fill="hold"/>
                                        <p:tgtEl>
                                          <p:spTgt spid="7">
                                            <p:txEl>
                                              <p:pRg st="0" end="0"/>
                                            </p:txEl>
                                          </p:spTgt>
                                        </p:tgtEl>
                                        <p:attrNameLst>
                                          <p:attrName>ppt_x</p:attrName>
                                        </p:attrNameLst>
                                      </p:cBhvr>
                                      <p:to>
                                        <p:strVal val="(0.5)"/>
                                      </p:to>
                                    </p:set>
                                    <p:anim from="(0.5)" to="(#ppt_x)" calcmode="lin" valueType="num">
                                      <p:cBhvr>
                                        <p:cTn id="17" dur="1230" accel="100000" fill="hold">
                                          <p:stCondLst>
                                            <p:cond delay="770"/>
                                          </p:stCondLst>
                                        </p:cTn>
                                        <p:tgtEl>
                                          <p:spTgt spid="7">
                                            <p:txEl>
                                              <p:pRg st="0" end="0"/>
                                            </p:txEl>
                                          </p:spTgt>
                                        </p:tgtEl>
                                        <p:attrNameLst>
                                          <p:attrName>ppt_x</p:attrName>
                                        </p:attrNameLst>
                                      </p:cBhvr>
                                    </p:anim>
                                    <p:set>
                                      <p:cBhvr>
                                        <p:cTn id="18" dur="770" fill="hold"/>
                                        <p:tgtEl>
                                          <p:spTgt spid="7">
                                            <p:txEl>
                                              <p:pRg st="0" end="0"/>
                                            </p:txEl>
                                          </p:spTgt>
                                        </p:tgtEl>
                                        <p:attrNameLst>
                                          <p:attrName>ppt_y</p:attrName>
                                        </p:attrNameLst>
                                      </p:cBhvr>
                                      <p:to>
                                        <p:strVal val="(#ppt_y+0.4)"/>
                                      </p:to>
                                    </p:set>
                                    <p:anim from="(#ppt_y+0.4)" to="(#ppt_y)" calcmode="lin" valueType="num">
                                      <p:cBhvr>
                                        <p:cTn id="19" dur="1230" accel="100000" fill="hold">
                                          <p:stCondLst>
                                            <p:cond delay="770"/>
                                          </p:stCondLst>
                                        </p:cTn>
                                        <p:tgtEl>
                                          <p:spTgt spid="7">
                                            <p:txEl>
                                              <p:pRg st="0" end="0"/>
                                            </p:txEl>
                                          </p:spTgt>
                                        </p:tgtEl>
                                        <p:attrNameLst>
                                          <p:attrName>ppt_y</p:attrName>
                                        </p:attrNameLst>
                                      </p:cBhvr>
                                    </p:anim>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grpId="0" nodeType="click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770" decel="100000"/>
                                        <p:tgtEl>
                                          <p:spTgt spid="7">
                                            <p:txEl>
                                              <p:pRg st="1" end="1"/>
                                            </p:txEl>
                                          </p:spTgt>
                                        </p:tgtEl>
                                      </p:cBhvr>
                                    </p:animEffect>
                                    <p:animScale>
                                      <p:cBhvr>
                                        <p:cTn id="25" dur="770" decel="100000"/>
                                        <p:tgtEl>
                                          <p:spTgt spid="7">
                                            <p:txEl>
                                              <p:pRg st="1" end="1"/>
                                            </p:txEl>
                                          </p:spTgt>
                                        </p:tgtEl>
                                      </p:cBhvr>
                                      <p:from x="10000" y="10000"/>
                                      <p:to x="200000" y="450000"/>
                                    </p:animScale>
                                    <p:animScale>
                                      <p:cBhvr>
                                        <p:cTn id="26" dur="1230" accel="100000" fill="hold">
                                          <p:stCondLst>
                                            <p:cond delay="770"/>
                                          </p:stCondLst>
                                        </p:cTn>
                                        <p:tgtEl>
                                          <p:spTgt spid="7">
                                            <p:txEl>
                                              <p:pRg st="1" end="1"/>
                                            </p:txEl>
                                          </p:spTgt>
                                        </p:tgtEl>
                                      </p:cBhvr>
                                      <p:from x="200000" y="450000"/>
                                      <p:to x="100000" y="100000"/>
                                    </p:animScale>
                                    <p:set>
                                      <p:cBhvr>
                                        <p:cTn id="27" dur="770" fill="hold"/>
                                        <p:tgtEl>
                                          <p:spTgt spid="7">
                                            <p:txEl>
                                              <p:pRg st="1" end="1"/>
                                            </p:txEl>
                                          </p:spTgt>
                                        </p:tgtEl>
                                        <p:attrNameLst>
                                          <p:attrName>ppt_x</p:attrName>
                                        </p:attrNameLst>
                                      </p:cBhvr>
                                      <p:to>
                                        <p:strVal val="(0.5)"/>
                                      </p:to>
                                    </p:set>
                                    <p:anim from="(0.5)" to="(#ppt_x)" calcmode="lin" valueType="num">
                                      <p:cBhvr>
                                        <p:cTn id="28" dur="1230" accel="100000" fill="hold">
                                          <p:stCondLst>
                                            <p:cond delay="770"/>
                                          </p:stCondLst>
                                        </p:cTn>
                                        <p:tgtEl>
                                          <p:spTgt spid="7">
                                            <p:txEl>
                                              <p:pRg st="1" end="1"/>
                                            </p:txEl>
                                          </p:spTgt>
                                        </p:tgtEl>
                                        <p:attrNameLst>
                                          <p:attrName>ppt_x</p:attrName>
                                        </p:attrNameLst>
                                      </p:cBhvr>
                                    </p:anim>
                                    <p:set>
                                      <p:cBhvr>
                                        <p:cTn id="29" dur="770" fill="hold"/>
                                        <p:tgtEl>
                                          <p:spTgt spid="7">
                                            <p:txEl>
                                              <p:pRg st="1" end="1"/>
                                            </p:txEl>
                                          </p:spTgt>
                                        </p:tgtEl>
                                        <p:attrNameLst>
                                          <p:attrName>ppt_y</p:attrName>
                                        </p:attrNameLst>
                                      </p:cBhvr>
                                      <p:to>
                                        <p:strVal val="(#ppt_y+0.4)"/>
                                      </p:to>
                                    </p:set>
                                    <p:anim from="(#ppt_y+0.4)" to="(#ppt_y)" calcmode="lin" valueType="num">
                                      <p:cBhvr>
                                        <p:cTn id="30" dur="1230" accel="100000" fill="hold">
                                          <p:stCondLst>
                                            <p:cond delay="770"/>
                                          </p:stCondLst>
                                        </p:cTn>
                                        <p:tgtEl>
                                          <p:spTgt spid="7">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2514600"/>
            <a:ext cx="7470648" cy="1143000"/>
          </a:xfrm>
        </p:spPr>
        <p:txBody>
          <a:bodyPr>
            <a:noAutofit/>
          </a:bodyPr>
          <a:lstStyle/>
          <a:p>
            <a:pPr algn="just"/>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Phần</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thuyết</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trình</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của</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nhóm</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6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đến</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đây</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là</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kết</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thúc</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b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Cám</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ơn</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Thầy</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và</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các</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bạn</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đã</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chú</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ý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lắng</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5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nghe</a:t>
            </a:r>
            <a:r>
              <a:rPr lang="en-US" sz="6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n-US" sz="65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GIỚI THIỆU</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Rectangle 3"/>
          <p:cNvSpPr/>
          <p:nvPr/>
        </p:nvSpPr>
        <p:spPr>
          <a:xfrm>
            <a:off x="228600" y="3276600"/>
            <a:ext cx="3070008" cy="523220"/>
          </a:xfrm>
          <a:prstGeom prst="rect">
            <a:avLst/>
          </a:prstGeom>
        </p:spPr>
        <p:txBody>
          <a:bodyPr wrap="none">
            <a:spAutoFit/>
          </a:bodyPr>
          <a:lstStyle/>
          <a:p>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a:t>
            </a:r>
            <a:r>
              <a:rPr lang="vi-VN"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ất bình đẳng</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Rectangle 4"/>
          <p:cNvSpPr/>
          <p:nvPr/>
        </p:nvSpPr>
        <p:spPr>
          <a:xfrm>
            <a:off x="4038600" y="1981200"/>
            <a:ext cx="3922869" cy="369332"/>
          </a:xfrm>
          <a:prstGeom prst="rect">
            <a:avLst/>
          </a:prstGeom>
        </p:spPr>
        <p:txBody>
          <a:bodyPr wrap="none">
            <a:spAutoFit/>
          </a:bodyPr>
          <a:lstStyle/>
          <a:p>
            <a:r>
              <a:rPr lang="vi-VN" dirty="0" smtClean="0"/>
              <a:t>là một </a:t>
            </a:r>
            <a:r>
              <a:rPr lang="vi-VN" b="1" u="sng" dirty="0" smtClean="0">
                <a:solidFill>
                  <a:srgbClr val="FF0000"/>
                </a:solidFill>
              </a:rPr>
              <a:t>vấn đề trung tâm</a:t>
            </a:r>
            <a:r>
              <a:rPr lang="vi-VN" dirty="0" smtClean="0"/>
              <a:t> của xã hội học</a:t>
            </a:r>
            <a:endParaRPr lang="en-US" dirty="0"/>
          </a:p>
        </p:txBody>
      </p:sp>
      <p:sp>
        <p:nvSpPr>
          <p:cNvPr id="6" name="Rectangle 5"/>
          <p:cNvSpPr/>
          <p:nvPr/>
        </p:nvSpPr>
        <p:spPr>
          <a:xfrm>
            <a:off x="4038600" y="3352800"/>
            <a:ext cx="3496470" cy="369332"/>
          </a:xfrm>
          <a:prstGeom prst="rect">
            <a:avLst/>
          </a:prstGeom>
        </p:spPr>
        <p:txBody>
          <a:bodyPr wrap="none">
            <a:spAutoFit/>
          </a:bodyPr>
          <a:lstStyle/>
          <a:p>
            <a:r>
              <a:rPr lang="vi-VN" dirty="0" smtClean="0"/>
              <a:t>là </a:t>
            </a:r>
            <a:r>
              <a:rPr lang="vi-VN" b="1" u="sng" dirty="0" smtClean="0">
                <a:solidFill>
                  <a:srgbClr val="FF0000"/>
                </a:solidFill>
              </a:rPr>
              <a:t>cơ sở</a:t>
            </a:r>
            <a:r>
              <a:rPr lang="vi-VN" b="1" dirty="0" smtClean="0"/>
              <a:t> </a:t>
            </a:r>
            <a:r>
              <a:rPr lang="vi-VN" dirty="0" smtClean="0"/>
              <a:t>tạo nên sự phân tầng xã hội</a:t>
            </a:r>
            <a:endParaRPr lang="en-US" dirty="0"/>
          </a:p>
        </p:txBody>
      </p:sp>
      <p:sp>
        <p:nvSpPr>
          <p:cNvPr id="7" name="Rectangle 6"/>
          <p:cNvSpPr/>
          <p:nvPr/>
        </p:nvSpPr>
        <p:spPr>
          <a:xfrm>
            <a:off x="3962400" y="4495800"/>
            <a:ext cx="4572000" cy="1200329"/>
          </a:xfrm>
          <a:prstGeom prst="rect">
            <a:avLst/>
          </a:prstGeom>
        </p:spPr>
        <p:txBody>
          <a:bodyPr>
            <a:spAutoFit/>
          </a:bodyPr>
          <a:lstStyle/>
          <a:p>
            <a:r>
              <a:rPr lang="vi-VN" b="1" u="sng" dirty="0" smtClean="0">
                <a:solidFill>
                  <a:srgbClr val="FF0000"/>
                </a:solidFill>
              </a:rPr>
              <a:t>không phải là hiện tượng tồn tại một cách ngẫu nhiên</a:t>
            </a:r>
            <a:r>
              <a:rPr lang="vi-VN" b="1" dirty="0" smtClean="0"/>
              <a:t> </a:t>
            </a:r>
            <a:r>
              <a:rPr lang="vi-VN" dirty="0" smtClean="0"/>
              <a:t>giữa các cá nhân mà nó xuất hiện khi có một nhóm xã hội kiểm soát và khai thác các nhóm xã hội khác</a:t>
            </a:r>
            <a:r>
              <a:rPr lang="en-US" dirty="0" smtClean="0"/>
              <a:t>.</a:t>
            </a:r>
            <a:endParaRPr lang="en-US" dirty="0"/>
          </a:p>
        </p:txBody>
      </p:sp>
      <p:cxnSp>
        <p:nvCxnSpPr>
          <p:cNvPr id="10" name="Straight Arrow Connector 9"/>
          <p:cNvCxnSpPr>
            <a:stCxn id="4" idx="3"/>
            <a:endCxn id="5" idx="1"/>
          </p:cNvCxnSpPr>
          <p:nvPr/>
        </p:nvCxnSpPr>
        <p:spPr>
          <a:xfrm flipV="1">
            <a:off x="3298608" y="2165866"/>
            <a:ext cx="739992" cy="137234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4" idx="3"/>
            <a:endCxn id="6" idx="1"/>
          </p:cNvCxnSpPr>
          <p:nvPr/>
        </p:nvCxnSpPr>
        <p:spPr>
          <a:xfrm flipV="1">
            <a:off x="3298608" y="3537466"/>
            <a:ext cx="739992" cy="744"/>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4" idx="3"/>
            <a:endCxn id="7" idx="1"/>
          </p:cNvCxnSpPr>
          <p:nvPr/>
        </p:nvCxnSpPr>
        <p:spPr>
          <a:xfrm>
            <a:off x="3298608" y="3538210"/>
            <a:ext cx="663792" cy="1557755"/>
          </a:xfrm>
          <a:prstGeom prst="straightConnector1">
            <a:avLst/>
          </a:prstGeom>
          <a:ln w="381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arn(in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ppt_x</p:attrName>
                                        </p:attrNameLst>
                                      </p:cBhvr>
                                      <p:tavLst>
                                        <p:tav tm="0">
                                          <p:val>
                                            <p:strVal val="#ppt_x-.2"/>
                                          </p:val>
                                        </p:tav>
                                        <p:tav tm="100000">
                                          <p:val>
                                            <p:strVal val="#ppt_x"/>
                                          </p:val>
                                        </p:tav>
                                      </p:tavLst>
                                    </p:anim>
                                    <p:anim calcmode="lin" valueType="num">
                                      <p:cBhvr>
                                        <p:cTn id="3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5"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000"/>
                                        <p:tgtEl>
                                          <p:spTgt spid="14"/>
                                        </p:tgtEl>
                                      </p:cBhvr>
                                    </p:animEffect>
                                    <p:anim calcmode="lin" valueType="num">
                                      <p:cBhvr>
                                        <p:cTn id="43" dur="2000" fill="hold"/>
                                        <p:tgtEl>
                                          <p:spTgt spid="14"/>
                                        </p:tgtEl>
                                        <p:attrNameLst>
                                          <p:attrName>style.rotation</p:attrName>
                                        </p:attrNameLst>
                                      </p:cBhvr>
                                      <p:tavLst>
                                        <p:tav tm="0">
                                          <p:val>
                                            <p:fltVal val="720"/>
                                          </p:val>
                                        </p:tav>
                                        <p:tav tm="100000">
                                          <p:val>
                                            <p:fltVal val="0"/>
                                          </p:val>
                                        </p:tav>
                                      </p:tavLst>
                                    </p:anim>
                                    <p:anim calcmode="lin" valueType="num">
                                      <p:cBhvr>
                                        <p:cTn id="44" dur="2000" fill="hold"/>
                                        <p:tgtEl>
                                          <p:spTgt spid="14"/>
                                        </p:tgtEl>
                                        <p:attrNameLst>
                                          <p:attrName>ppt_h</p:attrName>
                                        </p:attrNameLst>
                                      </p:cBhvr>
                                      <p:tavLst>
                                        <p:tav tm="0">
                                          <p:val>
                                            <p:fltVal val="0"/>
                                          </p:val>
                                        </p:tav>
                                        <p:tav tm="100000">
                                          <p:val>
                                            <p:strVal val="#ppt_h"/>
                                          </p:val>
                                        </p:tav>
                                      </p:tavLst>
                                    </p:anim>
                                    <p:anim calcmode="lin" valueType="num">
                                      <p:cBhvr>
                                        <p:cTn id="45" dur="2000" fill="hold"/>
                                        <p:tgtEl>
                                          <p:spTgt spid="14"/>
                                        </p:tgtEl>
                                        <p:attrNameLst>
                                          <p:attrName>ppt_w</p:attrName>
                                        </p:attrNameLst>
                                      </p:cBhvr>
                                      <p:tavLst>
                                        <p:tav tm="0">
                                          <p:val>
                                            <p:fltVal val="0"/>
                                          </p:val>
                                        </p:tav>
                                        <p:tav tm="100000">
                                          <p:val>
                                            <p:strVal val="#ppt_w"/>
                                          </p:val>
                                        </p:tav>
                                      </p:tavLst>
                                    </p:anim>
                                  </p:childTnLst>
                                </p:cTn>
                              </p:par>
                              <p:par>
                                <p:cTn id="46" presetID="35"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2000"/>
                                        <p:tgtEl>
                                          <p:spTgt spid="7"/>
                                        </p:tgtEl>
                                      </p:cBhvr>
                                    </p:animEffect>
                                    <p:anim calcmode="lin" valueType="num">
                                      <p:cBhvr>
                                        <p:cTn id="49" dur="2000" fill="hold"/>
                                        <p:tgtEl>
                                          <p:spTgt spid="7"/>
                                        </p:tgtEl>
                                        <p:attrNameLst>
                                          <p:attrName>style.rotation</p:attrName>
                                        </p:attrNameLst>
                                      </p:cBhvr>
                                      <p:tavLst>
                                        <p:tav tm="0">
                                          <p:val>
                                            <p:fltVal val="720"/>
                                          </p:val>
                                        </p:tav>
                                        <p:tav tm="100000">
                                          <p:val>
                                            <p:fltVal val="0"/>
                                          </p:val>
                                        </p:tav>
                                      </p:tavLst>
                                    </p:anim>
                                    <p:anim calcmode="lin" valueType="num">
                                      <p:cBhvr>
                                        <p:cTn id="50" dur="2000" fill="hold"/>
                                        <p:tgtEl>
                                          <p:spTgt spid="7"/>
                                        </p:tgtEl>
                                        <p:attrNameLst>
                                          <p:attrName>ppt_h</p:attrName>
                                        </p:attrNameLst>
                                      </p:cBhvr>
                                      <p:tavLst>
                                        <p:tav tm="0">
                                          <p:val>
                                            <p:fltVal val="0"/>
                                          </p:val>
                                        </p:tav>
                                        <p:tav tm="100000">
                                          <p:val>
                                            <p:strVal val="#ppt_h"/>
                                          </p:val>
                                        </p:tav>
                                      </p:tavLst>
                                    </p:anim>
                                    <p:anim calcmode="lin" valueType="num">
                                      <p:cBhvr>
                                        <p:cTn id="51"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09800"/>
            <a:ext cx="7467600" cy="1143000"/>
          </a:xfrm>
        </p:spPr>
        <p:txBody>
          <a:bodyPr>
            <a:no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KHÁI NIỆM </a:t>
            </a:r>
            <a:r>
              <a:rPr lang="en-US" sz="4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về</a:t>
            </a: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 </a:t>
            </a:r>
            <a:r>
              <a:rPr lang="en-US" sz="4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bất</a:t>
            </a: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 </a:t>
            </a:r>
            <a:r>
              <a:rPr lang="en-US" sz="4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bình</a:t>
            </a: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 </a:t>
            </a:r>
            <a:r>
              <a:rPr lang="en-US" sz="4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đẳng</a:t>
            </a: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t/>
            </a:r>
            <a:b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Times New Roman" pitchFamily="18" charset="0"/>
              </a:rPr>
            </a:br>
            <a:endParaRPr lang="en-US" sz="4800" dirty="0"/>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09600"/>
            <a:ext cx="8305800" cy="707886"/>
          </a:xfrm>
          <a:prstGeom prst="rect">
            <a:avLst/>
          </a:prstGeom>
        </p:spPr>
        <p:txBody>
          <a:bodyPr wrap="square">
            <a:spAutoFit/>
          </a:bodyPr>
          <a:lstStyle/>
          <a:p>
            <a:pPr algn="just"/>
            <a:r>
              <a:rPr lang="en-US" sz="2000" b="1" i="1" u="sng" dirty="0" err="1" smtClean="0"/>
              <a:t>Là</a:t>
            </a:r>
            <a:r>
              <a:rPr lang="en-US" sz="2000" b="1" i="1" u="sng" dirty="0" smtClean="0"/>
              <a:t> </a:t>
            </a:r>
            <a:r>
              <a:rPr lang="en-US" sz="2000" b="1" i="1" u="sng" dirty="0" err="1" smtClean="0"/>
              <a:t>sự</a:t>
            </a:r>
            <a:r>
              <a:rPr lang="en-US" sz="2000" b="1" i="1" u="sng" dirty="0" smtClean="0"/>
              <a:t> k</a:t>
            </a:r>
            <a:r>
              <a:rPr lang="vi-VN" sz="2000" b="1" i="1" u="sng" dirty="0" smtClean="0"/>
              <a:t>hông ngang bằng nhau </a:t>
            </a:r>
            <a:r>
              <a:rPr lang="en-US" sz="2000" b="1" i="1" u="sng" dirty="0" smtClean="0"/>
              <a:t> </a:t>
            </a:r>
            <a:r>
              <a:rPr lang="vi-VN" sz="2000" b="1" dirty="0" smtClean="0"/>
              <a:t>về cơ hội </a:t>
            </a:r>
            <a:r>
              <a:rPr lang="en-US" sz="2000" b="1" dirty="0" smtClean="0"/>
              <a:t>- </a:t>
            </a:r>
            <a:r>
              <a:rPr lang="vi-VN" sz="2000" b="1" dirty="0" smtClean="0"/>
              <a:t>lợi ích đối với những cá nhân khác nhau trong một nhóm </a:t>
            </a:r>
            <a:r>
              <a:rPr lang="en-US" sz="2000" b="1" dirty="0" smtClean="0"/>
              <a:t>-</a:t>
            </a:r>
            <a:r>
              <a:rPr lang="vi-VN" sz="2000" b="1" dirty="0" smtClean="0"/>
              <a:t> nhiều nhóm</a:t>
            </a:r>
            <a:r>
              <a:rPr lang="en-US" sz="2000" b="1" dirty="0" smtClean="0"/>
              <a:t>.</a:t>
            </a:r>
            <a:endParaRPr lang="en-US" sz="2000" b="1" dirty="0"/>
          </a:p>
        </p:txBody>
      </p:sp>
      <p:pic>
        <p:nvPicPr>
          <p:cNvPr id="5" name="Picture 4" descr="576723 canh tranh.jpeg"/>
          <p:cNvPicPr>
            <a:picLocks noChangeAspect="1"/>
          </p:cNvPicPr>
          <p:nvPr/>
        </p:nvPicPr>
        <p:blipFill>
          <a:blip r:embed="rId2" cstate="print"/>
          <a:stretch>
            <a:fillRect/>
          </a:stretch>
        </p:blipFill>
        <p:spPr>
          <a:xfrm>
            <a:off x="1143000" y="1657350"/>
            <a:ext cx="7010400" cy="42862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nodeType="clickEffect">
                                  <p:stCondLst>
                                    <p:cond delay="0"/>
                                  </p:stCondLst>
                                  <p:childTnLst>
                                    <p:animRot by="21600000">
                                      <p:cBhvr>
                                        <p:cTn id="20"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09600"/>
            <a:ext cx="8305800" cy="1200329"/>
          </a:xfrm>
          <a:prstGeom prst="rect">
            <a:avLst/>
          </a:prstGeom>
        </p:spPr>
        <p:txBody>
          <a:bodyPr wrap="square">
            <a:spAutoFit/>
          </a:bodyPr>
          <a:lstStyle/>
          <a:p>
            <a:pPr algn="just"/>
            <a:r>
              <a:rPr lang="en-US" sz="2400" i="1" u="sng" dirty="0" err="1" smtClean="0">
                <a:latin typeface="Times New Roman" pitchFamily="18" charset="0"/>
                <a:cs typeface="Times New Roman" pitchFamily="18" charset="0"/>
              </a:rPr>
              <a:t>Sự</a:t>
            </a:r>
            <a:r>
              <a:rPr lang="en-US" sz="2400" i="1" u="sng" dirty="0" smtClean="0">
                <a:latin typeface="Times New Roman" pitchFamily="18" charset="0"/>
                <a:cs typeface="Times New Roman" pitchFamily="18" charset="0"/>
              </a:rPr>
              <a:t> </a:t>
            </a:r>
            <a:r>
              <a:rPr lang="en-US" sz="2400" i="1" u="sng" dirty="0" err="1" smtClean="0">
                <a:latin typeface="Times New Roman" pitchFamily="18" charset="0"/>
                <a:cs typeface="Times New Roman" pitchFamily="18" charset="0"/>
              </a:rPr>
              <a:t>không</a:t>
            </a:r>
            <a:r>
              <a:rPr lang="en-US" sz="2400" i="1" u="sng" dirty="0" smtClean="0">
                <a:latin typeface="Times New Roman" pitchFamily="18" charset="0"/>
                <a:cs typeface="Times New Roman" pitchFamily="18" charset="0"/>
              </a:rPr>
              <a:t> </a:t>
            </a:r>
            <a:r>
              <a:rPr lang="en-US" sz="2400" i="1" u="sng" dirty="0" err="1" smtClean="0">
                <a:latin typeface="Times New Roman" pitchFamily="18" charset="0"/>
                <a:cs typeface="Times New Roman" pitchFamily="18" charset="0"/>
              </a:rPr>
              <a:t>ngang</a:t>
            </a:r>
            <a:r>
              <a:rPr lang="en-US" sz="2400" i="1" u="sng" dirty="0" smtClean="0">
                <a:latin typeface="Times New Roman" pitchFamily="18" charset="0"/>
                <a:cs typeface="Times New Roman" pitchFamily="18" charset="0"/>
              </a:rPr>
              <a:t> </a:t>
            </a:r>
            <a:r>
              <a:rPr lang="en-US" sz="2400" i="1" u="sng" dirty="0" err="1" smtClean="0">
                <a:latin typeface="Times New Roman" pitchFamily="18" charset="0"/>
                <a:cs typeface="Times New Roman" pitchFamily="18" charset="0"/>
              </a:rPr>
              <a:t>bằng</a:t>
            </a:r>
            <a:r>
              <a:rPr lang="en-US" sz="2400" i="1" u="sng" dirty="0" smtClean="0">
                <a:latin typeface="Times New Roman" pitchFamily="18" charset="0"/>
                <a:cs typeface="Times New Roman" pitchFamily="18" charset="0"/>
              </a:rPr>
              <a:t> </a:t>
            </a:r>
            <a:r>
              <a:rPr lang="en-US" sz="2400" i="1" u="sng" dirty="0" err="1" smtClean="0">
                <a:latin typeface="Times New Roman" pitchFamily="18" charset="0"/>
                <a:cs typeface="Times New Roman" pitchFamily="18" charset="0"/>
              </a:rPr>
              <a:t>nhau</a:t>
            </a:r>
            <a:r>
              <a:rPr lang="en-US" sz="2400" i="1" u="sng"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địa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thoả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5" name="Picture 4" descr="05-nghi-vien-29510-300-a2.jpg"/>
          <p:cNvPicPr>
            <a:picLocks noChangeAspect="1"/>
          </p:cNvPicPr>
          <p:nvPr/>
        </p:nvPicPr>
        <p:blipFill>
          <a:blip r:embed="rId2" cstate="print"/>
          <a:stretch>
            <a:fillRect/>
          </a:stretch>
        </p:blipFill>
        <p:spPr>
          <a:xfrm>
            <a:off x="1066800" y="1981200"/>
            <a:ext cx="7086600" cy="3962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70" decel="100000"/>
                                        <p:tgtEl>
                                          <p:spTgt spid="5"/>
                                        </p:tgtEl>
                                      </p:cBhvr>
                                    </p:animEffect>
                                    <p:animScale>
                                      <p:cBhvr>
                                        <p:cTn id="17" dur="770" decel="100000"/>
                                        <p:tgtEl>
                                          <p:spTgt spid="5"/>
                                        </p:tgtEl>
                                      </p:cBhvr>
                                      <p:from x="10000" y="10000"/>
                                      <p:to x="200000" y="450000"/>
                                    </p:animScale>
                                    <p:animScale>
                                      <p:cBhvr>
                                        <p:cTn id="18" dur="1230" accel="100000" fill="hold">
                                          <p:stCondLst>
                                            <p:cond delay="770"/>
                                          </p:stCondLst>
                                        </p:cTn>
                                        <p:tgtEl>
                                          <p:spTgt spid="5"/>
                                        </p:tgtEl>
                                      </p:cBhvr>
                                      <p:from x="200000" y="450000"/>
                                      <p:to x="100000" y="100000"/>
                                    </p:animScale>
                                    <p:set>
                                      <p:cBhvr>
                                        <p:cTn id="19" dur="770" fill="hold"/>
                                        <p:tgtEl>
                                          <p:spTgt spid="5"/>
                                        </p:tgtEl>
                                        <p:attrNameLst>
                                          <p:attrName>ppt_x</p:attrName>
                                        </p:attrNameLst>
                                      </p:cBhvr>
                                      <p:to>
                                        <p:strVal val="(0.5)"/>
                                      </p:to>
                                    </p:set>
                                    <p:anim from="(0.5)" to="(#ppt_x)" calcmode="lin" valueType="num">
                                      <p:cBhvr>
                                        <p:cTn id="20" dur="1230" accel="100000" fill="hold">
                                          <p:stCondLst>
                                            <p:cond delay="770"/>
                                          </p:stCondLst>
                                        </p:cTn>
                                        <p:tgtEl>
                                          <p:spTgt spid="5"/>
                                        </p:tgtEl>
                                        <p:attrNameLst>
                                          <p:attrName>ppt_x</p:attrName>
                                        </p:attrNameLst>
                                      </p:cBhvr>
                                    </p:anim>
                                    <p:set>
                                      <p:cBhvr>
                                        <p:cTn id="21" dur="770" fill="hold"/>
                                        <p:tgtEl>
                                          <p:spTgt spid="5"/>
                                        </p:tgtEl>
                                        <p:attrNameLst>
                                          <p:attrName>ppt_y</p:attrName>
                                        </p:attrNameLst>
                                      </p:cBhvr>
                                      <p:to>
                                        <p:strVal val="(#ppt_y+0.4)"/>
                                      </p:to>
                                    </p:set>
                                    <p:anim from="(#ppt_y+0.4)" to="(#ppt_y)" calcmode="lin" valueType="num">
                                      <p:cBhvr>
                                        <p:cTn id="22" dur="1230" accel="100000" fill="hold">
                                          <p:stCondLst>
                                            <p:cond delay="770"/>
                                          </p:stCondLst>
                                        </p:cTn>
                                        <p:tgtEl>
                                          <p:spTgt spid="5"/>
                                        </p:tgtEl>
                                        <p:attrNameLst>
                                          <p:attrName>ppt_y</p:attrName>
                                        </p:attrNameLst>
                                      </p:cBhvr>
                                    </p:anim>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533400"/>
            <a:ext cx="8610600" cy="1384995"/>
          </a:xfrm>
          <a:prstGeom prst="rect">
            <a:avLst/>
          </a:prstGeom>
        </p:spPr>
        <p:txBody>
          <a:bodyPr wrap="square">
            <a:spAutoFit/>
          </a:bodyPr>
          <a:lstStyle/>
          <a:p>
            <a:pPr algn="just"/>
            <a:r>
              <a:rPr lang="en-US" sz="2800" b="1" i="1" u="sng" dirty="0" err="1" smtClean="0">
                <a:solidFill>
                  <a:srgbClr val="FF0000"/>
                </a:solidFill>
                <a:latin typeface="Times New Roman" pitchFamily="18" charset="0"/>
                <a:cs typeface="Times New Roman" pitchFamily="18" charset="0"/>
              </a:rPr>
              <a:t>Chủ</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yếu</a:t>
            </a:r>
            <a:r>
              <a:rPr lang="en-US" sz="2800" dirty="0" smtClean="0">
                <a:solidFill>
                  <a:srgbClr val="FF0000"/>
                </a:solidFill>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5" name="Picture 4" descr="tải xuống (3).jpg"/>
          <p:cNvPicPr>
            <a:picLocks noChangeAspect="1"/>
          </p:cNvPicPr>
          <p:nvPr/>
        </p:nvPicPr>
        <p:blipFill>
          <a:blip r:embed="rId2" cstate="print"/>
          <a:stretch>
            <a:fillRect/>
          </a:stretch>
        </p:blipFill>
        <p:spPr>
          <a:xfrm>
            <a:off x="1295400" y="2133600"/>
            <a:ext cx="6705600" cy="39240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Technic">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679</TotalTime>
  <Words>2129</Words>
  <Application>Microsoft Office PowerPoint</Application>
  <PresentationFormat>On-screen Show (4:3)</PresentationFormat>
  <Paragraphs>233</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Technic</vt:lpstr>
      <vt:lpstr>Bài thuyết trình</vt:lpstr>
      <vt:lpstr>Thành viên:</vt:lpstr>
      <vt:lpstr>Mục Lục</vt:lpstr>
      <vt:lpstr>BẤT BÌNH ĐẲNG</vt:lpstr>
      <vt:lpstr>GIỚI THIỆU</vt:lpstr>
      <vt:lpstr>KHÁI NIỆM về bất bình đẳng </vt:lpstr>
      <vt:lpstr>PowerPoint Presentation</vt:lpstr>
      <vt:lpstr>PowerPoint Presentation</vt:lpstr>
      <vt:lpstr>PowerPoint Presentation</vt:lpstr>
      <vt:lpstr>PowerPoint Presentation</vt:lpstr>
      <vt:lpstr>PowerPoint Presentation</vt:lpstr>
      <vt:lpstr>PowerPoint Presentation</vt:lpstr>
      <vt:lpstr>Sự bất bình đẳng thể hiện qua mô hình phân tầng xã hội của xã hội tư bản Phương Tây ở thếkỷ XIX qua sự phối hợp phân tích của K.Marx và M.Weber</vt:lpstr>
      <vt:lpstr>PowerPoint Presentation</vt:lpstr>
      <vt:lpstr>PowerPoint Presentation</vt:lpstr>
      <vt:lpstr>MỘT SỐ HÌNH Ảnh VÍ DỤ VỀ BẤT BÌNH ĐẲNG</vt:lpstr>
      <vt:lpstr>PowerPoint Presentation</vt:lpstr>
      <vt:lpstr>PowerPoint Presentation</vt:lpstr>
      <vt:lpstr>PowerPoint Presentation</vt:lpstr>
      <vt:lpstr>PowerPoint Presentation</vt:lpstr>
      <vt:lpstr>GIỚI THIỆU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Kết luận</vt:lpstr>
      <vt:lpstr>Phần thuyết trình của nhóm 6 đến đây là kết thúc. Cám ơn Thầy và các bạn đã chú ý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thuyết trình</dc:title>
  <dc:creator>cam binh</dc:creator>
  <cp:lastModifiedBy>user</cp:lastModifiedBy>
  <cp:revision>122</cp:revision>
  <dcterms:created xsi:type="dcterms:W3CDTF">2014-04-06T14:17:09Z</dcterms:created>
  <dcterms:modified xsi:type="dcterms:W3CDTF">2014-04-11T07:51:42Z</dcterms:modified>
</cp:coreProperties>
</file>