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notesMasterIdLst>
    <p:notesMasterId r:id="rId42"/>
  </p:notesMasterIdLst>
  <p:sldIdLst>
    <p:sldId id="256" r:id="rId2"/>
    <p:sldId id="261" r:id="rId3"/>
    <p:sldId id="260" r:id="rId4"/>
    <p:sldId id="257" r:id="rId5"/>
    <p:sldId id="262" r:id="rId6"/>
    <p:sldId id="291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84" r:id="rId15"/>
    <p:sldId id="285" r:id="rId16"/>
    <p:sldId id="283" r:id="rId17"/>
    <p:sldId id="286" r:id="rId18"/>
    <p:sldId id="288" r:id="rId19"/>
    <p:sldId id="292" r:id="rId20"/>
    <p:sldId id="287" r:id="rId21"/>
    <p:sldId id="289" r:id="rId22"/>
    <p:sldId id="290" r:id="rId23"/>
    <p:sldId id="294" r:id="rId24"/>
    <p:sldId id="295" r:id="rId25"/>
    <p:sldId id="271" r:id="rId26"/>
    <p:sldId id="272" r:id="rId27"/>
    <p:sldId id="273" r:id="rId28"/>
    <p:sldId id="297" r:id="rId29"/>
    <p:sldId id="274" r:id="rId30"/>
    <p:sldId id="275" r:id="rId31"/>
    <p:sldId id="276" r:id="rId32"/>
    <p:sldId id="277" r:id="rId33"/>
    <p:sldId id="278" r:id="rId34"/>
    <p:sldId id="279" r:id="rId35"/>
    <p:sldId id="280" r:id="rId36"/>
    <p:sldId id="293" r:id="rId37"/>
    <p:sldId id="281" r:id="rId38"/>
    <p:sldId id="282" r:id="rId39"/>
    <p:sldId id="259" r:id="rId40"/>
    <p:sldId id="296" r:id="rId4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39" autoAdjust="0"/>
    <p:restoredTop sz="94660"/>
  </p:normalViewPr>
  <p:slideViewPr>
    <p:cSldViewPr>
      <p:cViewPr varScale="1">
        <p:scale>
          <a:sx n="68" d="100"/>
          <a:sy n="68" d="100"/>
        </p:scale>
        <p:origin x="-14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16E93F-7E13-4E99-A6DD-4A3F6850A349}" type="datetimeFigureOut">
              <a:rPr lang="en-US" smtClean="0"/>
              <a:pPr/>
              <a:t>4/11/2014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448B63-5A84-4573-B82F-2CB8271E32B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448B63-5A84-4573-B82F-2CB8271E32BF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E6E96F15-8262-4853-A36F-BF3427ED0887}" type="datetime1">
              <a:rPr lang="en-US" smtClean="0"/>
              <a:pPr/>
              <a:t>4/11/2014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671EA334-3B11-4CEA-BC23-3F4BE652812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0B565-5513-43C3-B181-2EAAA49AC4B6}" type="datetime1">
              <a:rPr lang="en-US" smtClean="0"/>
              <a:pPr/>
              <a:t>4/11/2014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EA334-3B11-4CEA-BC23-3F4BE652812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1CE33-B30A-4024-9AF7-7DFC251F55E5}" type="datetime1">
              <a:rPr lang="en-US" smtClean="0"/>
              <a:pPr/>
              <a:t>4/11/2014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EA334-3B11-4CEA-BC23-3F4BE652812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C3EC4B81-7DBA-48FD-9723-32C465EA298D}" type="datetime1">
              <a:rPr lang="en-US" smtClean="0"/>
              <a:pPr/>
              <a:t>4/11/2014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671EA334-3B11-4CEA-BC23-3F4BE652812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EDEFCA7E-08CE-4344-913D-F6F3EC1D3204}" type="datetime1">
              <a:rPr lang="en-US" smtClean="0"/>
              <a:pPr/>
              <a:t>4/11/2014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671EA334-3B11-4CEA-BC23-3F4BE652812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3BD70-F718-4DDC-846D-A73B2F602788}" type="datetime1">
              <a:rPr lang="en-US" smtClean="0"/>
              <a:pPr/>
              <a:t>4/11/2014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EA334-3B11-4CEA-BC23-3F4BE652812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94C37-0687-4909-B1CD-1B43E0F09ABE}" type="datetime1">
              <a:rPr lang="en-US" smtClean="0"/>
              <a:pPr/>
              <a:t>4/11/2014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EA334-3B11-4CEA-BC23-3F4BE652812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99BEB291-022E-4005-A245-F55A66CA2402}" type="datetime1">
              <a:rPr lang="en-US" smtClean="0"/>
              <a:pPr/>
              <a:t>4/11/2014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71EA334-3B11-4CEA-BC23-3F4BE652812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660A7-0E2B-4173-B983-0A22943DA8C2}" type="datetime1">
              <a:rPr lang="en-US" smtClean="0"/>
              <a:pPr/>
              <a:t>4/11/2014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EA334-3B11-4CEA-BC23-3F4BE652812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C44DA25B-376A-41F7-99C2-5211E9F5DCAE}" type="datetime1">
              <a:rPr lang="en-US" smtClean="0"/>
              <a:pPr/>
              <a:t>4/11/2014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671EA334-3B11-4CEA-BC23-3F4BE652812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0C89A11F-4FAF-49DB-8441-168DECC82A00}" type="datetime1">
              <a:rPr lang="en-US" smtClean="0"/>
              <a:pPr/>
              <a:t>4/11/2014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71EA334-3B11-4CEA-BC23-3F4BE652812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8D697500-508C-4F72-BA3A-C391BA3BC77A}" type="datetime1">
              <a:rPr lang="en-US" smtClean="0"/>
              <a:pPr/>
              <a:t>4/11/2014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671EA334-3B11-4CEA-BC23-3F4BE652812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TAN\Documents\xa%20hoi%20hoc.flv_(360p).mp4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TAN\Documents\Shock%20tr&#432;&#7899;c%20t&#236;nh%20tr&#7841;ng%20s&#7889;ng%20th&#7917;%20c&#7911;a%20sinh%20vi&#234;n%20ng&#224;nh%20s&#432;%20ph&#7841;m_(360p).mp4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1143000"/>
            <a:ext cx="9067800" cy="1470025"/>
          </a:xfrm>
        </p:spPr>
        <p:txBody>
          <a:bodyPr>
            <a:noAutofit/>
          </a:bodyPr>
          <a:lstStyle/>
          <a:p>
            <a:r>
              <a:rPr lang="en-US" sz="48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XÃ HỘI HỌC ĐẠI C</a:t>
            </a:r>
            <a:r>
              <a:rPr lang="vi-VN" sz="48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ƯƠN</a:t>
            </a:r>
            <a:r>
              <a:rPr lang="en-US" sz="48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G</a:t>
            </a:r>
            <a:endParaRPr lang="en-US" sz="48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GV: NGUYỄN ĐỨC THÀNH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EA334-3B11-4CEA-BC23-3F4BE6528126}" type="slidenum">
              <a:rPr lang="en-US" smtClean="0"/>
              <a:pPr/>
              <a:t>1</a:t>
            </a:fld>
            <a:endParaRPr lang="en-US"/>
          </a:p>
        </p:txBody>
      </p:sp>
      <p:pic>
        <p:nvPicPr>
          <p:cNvPr id="1026" name="Picture 2" descr="C:\Users\TAN\Pictures\LOGONONGLA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524000"/>
            <a:ext cx="1447800" cy="144780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133600" y="3200400"/>
            <a:ext cx="541020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NHÓM 11</a:t>
            </a:r>
          </a:p>
          <a:p>
            <a:pPr algn="ctr"/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LỆCH LẠC XÃ HỘI</a:t>
            </a:r>
            <a:endParaRPr lang="en-US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7924800" cy="609600"/>
          </a:xfrm>
        </p:spPr>
        <p:txBody>
          <a:bodyPr>
            <a:normAutofit/>
          </a:bodyPr>
          <a:lstStyle/>
          <a:p>
            <a:pPr marL="571500" indent="-571500">
              <a:buFont typeface="+mj-lt"/>
              <a:buAutoNum type="romanUcPeriod"/>
            </a:pPr>
            <a:r>
              <a:rPr lang="vi-VN" dirty="0" smtClean="0"/>
              <a:t>Lệch lạc xã hội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685800"/>
            <a:ext cx="7772400" cy="578815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vi-VN" sz="3200" dirty="0" smtClean="0"/>
              <a:t>Nguyên nhân chủ quan: </a:t>
            </a:r>
          </a:p>
          <a:p>
            <a:pPr>
              <a:buNone/>
            </a:pPr>
            <a:r>
              <a:rPr lang="vi-VN" sz="3200" dirty="0" smtClean="0"/>
              <a:t>	Tự gạt mình ra khỏi nhóm</a:t>
            </a:r>
          </a:p>
          <a:p>
            <a:pPr>
              <a:buNone/>
            </a:pPr>
            <a:r>
              <a:rPr lang="vi-VN" sz="3200" dirty="0" smtClean="0"/>
              <a:t>VD: Cá nhân tự gạt minh ra khỏi quy củ chấp hành mà mọi người đang thực hiện.</a:t>
            </a:r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>
            <a:normAutofit/>
          </a:bodyPr>
          <a:lstStyle/>
          <a:p>
            <a:fld id="{671EA334-3B11-4CEA-BC23-3F4BE6528126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8194" name="Picture 2" descr="C:\Users\TAN\Downloads\TRUNG-TAM_UZAK.jpg_HIB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3048000"/>
            <a:ext cx="7696200" cy="3505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7924800" cy="685800"/>
          </a:xfrm>
        </p:spPr>
        <p:txBody>
          <a:bodyPr>
            <a:normAutofit/>
          </a:bodyPr>
          <a:lstStyle/>
          <a:p>
            <a:pPr marL="571500" indent="-571500">
              <a:buFont typeface="+mj-lt"/>
              <a:buAutoNum type="romanUcPeriod"/>
            </a:pPr>
            <a:r>
              <a:rPr lang="vi-VN" dirty="0" smtClean="0"/>
              <a:t>Lệch lạc xã hội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914400"/>
            <a:ext cx="7924800" cy="555955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vi-VN" sz="3200" dirty="0" smtClean="0"/>
              <a:t>Nguyên nhân chủ quan:</a:t>
            </a:r>
          </a:p>
          <a:p>
            <a:pPr>
              <a:buNone/>
            </a:pPr>
            <a:r>
              <a:rPr lang="vi-VN" sz="3200" dirty="0" smtClean="0"/>
              <a:t>	Mâu thuẫn giá trị và phương tiện, bằng mọi cách để đạt những điều mình mong muốn.</a:t>
            </a:r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>
            <a:normAutofit/>
          </a:bodyPr>
          <a:lstStyle/>
          <a:p>
            <a:fld id="{671EA334-3B11-4CEA-BC23-3F4BE6528126}" type="slidenum">
              <a:rPr lang="en-US" smtClean="0"/>
              <a:pPr/>
              <a:t>11</a:t>
            </a:fld>
            <a:endParaRPr lang="en-US"/>
          </a:p>
        </p:txBody>
      </p:sp>
      <p:pic>
        <p:nvPicPr>
          <p:cNvPr id="5122" name="Picture 2" descr="C:\Users\TAN\Downloads\time-management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2800" y="2590800"/>
            <a:ext cx="5105400" cy="42672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33400" y="3581400"/>
            <a:ext cx="2514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dirty="0" smtClean="0"/>
              <a:t>VD: Hiện tượng chạy bằng cấp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7924800" cy="609600"/>
          </a:xfrm>
        </p:spPr>
        <p:txBody>
          <a:bodyPr>
            <a:noAutofit/>
          </a:bodyPr>
          <a:lstStyle/>
          <a:p>
            <a:pPr marL="571500" indent="-571500">
              <a:buFont typeface="+mj-lt"/>
              <a:buAutoNum type="romanUcPeriod"/>
            </a:pPr>
            <a:r>
              <a:rPr lang="vi-VN" sz="4000" dirty="0" smtClean="0"/>
              <a:t>Lệch lạc xã hội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762000"/>
            <a:ext cx="7696200" cy="5711952"/>
          </a:xfrm>
        </p:spPr>
        <p:txBody>
          <a:bodyPr/>
          <a:lstStyle/>
          <a:p>
            <a:pPr>
              <a:buNone/>
            </a:pPr>
            <a:r>
              <a:rPr lang="vi-VN" sz="4000" dirty="0" smtClean="0"/>
              <a:t>Nguyên nhân khách quan:</a:t>
            </a:r>
          </a:p>
          <a:p>
            <a:pPr>
              <a:buNone/>
            </a:pPr>
            <a:endParaRPr lang="vi-VN" sz="3200" dirty="0" smtClean="0"/>
          </a:p>
          <a:p>
            <a:pPr marL="457200" indent="-457200">
              <a:buFont typeface="+mj-lt"/>
              <a:buAutoNum type="arabicPeriod"/>
            </a:pPr>
            <a:r>
              <a:rPr lang="vi-VN" sz="3200" dirty="0" smtClean="0"/>
              <a:t>Tính không đồng bộ</a:t>
            </a:r>
          </a:p>
          <a:p>
            <a:pPr marL="457200" indent="-457200">
              <a:buFont typeface="+mj-lt"/>
              <a:buAutoNum type="arabicPeriod"/>
            </a:pPr>
            <a:r>
              <a:rPr lang="vi-VN" sz="3200" dirty="0" smtClean="0"/>
              <a:t>Tính không hợp lí</a:t>
            </a:r>
          </a:p>
          <a:p>
            <a:pPr marL="457200" indent="-457200">
              <a:buFont typeface="+mj-lt"/>
              <a:buAutoNum type="arabicPeriod"/>
            </a:pPr>
            <a:r>
              <a:rPr lang="vi-VN" sz="3200" dirty="0" smtClean="0"/>
              <a:t>Tình trạng xem thường</a:t>
            </a:r>
          </a:p>
          <a:p>
            <a:pPr marL="457200" indent="-457200">
              <a:buFont typeface="+mj-lt"/>
              <a:buAutoNum type="arabicPeriod"/>
            </a:pPr>
            <a:r>
              <a:rPr lang="vi-VN" sz="3200" dirty="0" smtClean="0"/>
              <a:t>Sự phản ứng của xã hội</a:t>
            </a:r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>
            <a:normAutofit/>
          </a:bodyPr>
          <a:lstStyle/>
          <a:p>
            <a:fld id="{671EA334-3B11-4CEA-BC23-3F4BE6528126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5" name="Right Brace 4"/>
          <p:cNvSpPr/>
          <p:nvPr/>
        </p:nvSpPr>
        <p:spPr>
          <a:xfrm>
            <a:off x="4800600" y="2209800"/>
            <a:ext cx="76200" cy="175260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Arrow 5"/>
          <p:cNvSpPr/>
          <p:nvPr/>
        </p:nvSpPr>
        <p:spPr>
          <a:xfrm>
            <a:off x="5105400" y="2895600"/>
            <a:ext cx="1295400" cy="381000"/>
          </a:xfrm>
          <a:prstGeom prst="right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05600" y="2514600"/>
            <a:ext cx="2057400" cy="1219200"/>
          </a:xfrm>
          <a:prstGeom prst="rect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200" u="sng" dirty="0" smtClean="0"/>
              <a:t>Sự lệch lạc</a:t>
            </a:r>
            <a:endParaRPr lang="en-US" sz="3200" u="sng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7924800" cy="609600"/>
          </a:xfrm>
        </p:spPr>
        <p:txBody>
          <a:bodyPr>
            <a:normAutofit/>
          </a:bodyPr>
          <a:lstStyle/>
          <a:p>
            <a:pPr marL="571500" indent="-571500">
              <a:buFont typeface="+mj-lt"/>
              <a:buAutoNum type="romanUcPeriod"/>
            </a:pPr>
            <a:r>
              <a:rPr lang="vi-VN" dirty="0" smtClean="0"/>
              <a:t>Lệch lạc xã hội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762000"/>
            <a:ext cx="7924800" cy="5711952"/>
          </a:xfrm>
        </p:spPr>
        <p:txBody>
          <a:bodyPr/>
          <a:lstStyle/>
          <a:p>
            <a:pPr>
              <a:buNone/>
            </a:pPr>
            <a:r>
              <a:rPr lang="vi-VN" sz="4000" dirty="0" smtClean="0"/>
              <a:t>Nguyên nhân khách quan: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>
            <a:normAutofit/>
          </a:bodyPr>
          <a:lstStyle/>
          <a:p>
            <a:fld id="{671EA334-3B11-4CEA-BC23-3F4BE6528126}" type="slidenum">
              <a:rPr lang="en-US" smtClean="0"/>
              <a:pPr/>
              <a:t>13</a:t>
            </a:fld>
            <a:endParaRPr lang="en-US"/>
          </a:p>
        </p:txBody>
      </p:sp>
      <p:pic>
        <p:nvPicPr>
          <p:cNvPr id="6146" name="Picture 2" descr="C:\Users\TAN\Downloads\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33800" y="1905001"/>
            <a:ext cx="5181600" cy="4648200"/>
          </a:xfrm>
          <a:prstGeom prst="rect">
            <a:avLst/>
          </a:prstGeom>
          <a:noFill/>
        </p:spPr>
      </p:pic>
      <p:pic>
        <p:nvPicPr>
          <p:cNvPr id="6147" name="Picture 3" descr="C:\Users\TAN\Downloads\doisong_chep_tai_lieu_len_du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2438400"/>
            <a:ext cx="3352800" cy="411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614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7924800" cy="762000"/>
          </a:xfrm>
        </p:spPr>
        <p:txBody>
          <a:bodyPr>
            <a:normAutofit/>
          </a:bodyPr>
          <a:lstStyle/>
          <a:p>
            <a:pPr marL="571500" indent="-571500">
              <a:buFont typeface="+mj-lt"/>
              <a:buAutoNum type="romanUcPeriod"/>
            </a:pPr>
            <a:r>
              <a:rPr lang="vi-VN" dirty="0" smtClean="0"/>
              <a:t>lệch lạc xã hội: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838200"/>
            <a:ext cx="7924800" cy="5635752"/>
          </a:xfrm>
        </p:spPr>
        <p:txBody>
          <a:bodyPr/>
          <a:lstStyle/>
          <a:p>
            <a:pPr>
              <a:buNone/>
            </a:pPr>
            <a:r>
              <a:rPr lang="vi-VN" sz="4000" dirty="0" smtClean="0"/>
              <a:t>Phân loại</a:t>
            </a:r>
          </a:p>
          <a:p>
            <a:pPr>
              <a:buFont typeface="Wingdings" pitchFamily="2" charset="2"/>
              <a:buChar char="ü"/>
            </a:pPr>
            <a:r>
              <a:rPr lang="vi-VN" sz="4800" dirty="0" smtClean="0"/>
              <a:t>Lệch lạc giới tính</a:t>
            </a:r>
          </a:p>
          <a:p>
            <a:pPr>
              <a:buFont typeface="Wingdings" pitchFamily="2" charset="2"/>
              <a:buChar char="ü"/>
            </a:pPr>
            <a:r>
              <a:rPr lang="vi-VN" sz="4800" dirty="0" smtClean="0"/>
              <a:t>Lệch lạc tình dục</a:t>
            </a:r>
          </a:p>
          <a:p>
            <a:pPr>
              <a:buFont typeface="Wingdings" pitchFamily="2" charset="2"/>
              <a:buChar char="ü"/>
            </a:pPr>
            <a:r>
              <a:rPr lang="vi-VN" sz="4800" dirty="0" smtClean="0"/>
              <a:t>Lệch lạc ngôn ngữ</a:t>
            </a:r>
          </a:p>
          <a:p>
            <a:pPr>
              <a:buFont typeface="Wingdings" pitchFamily="2" charset="2"/>
              <a:buChar char="ü"/>
            </a:pPr>
            <a:r>
              <a:rPr lang="vi-VN" sz="4800" dirty="0" smtClean="0"/>
              <a:t>Lệch lạc đạo đức</a:t>
            </a:r>
          </a:p>
          <a:p>
            <a:pPr>
              <a:buFont typeface="Wingdings" pitchFamily="2" charset="2"/>
              <a:buChar char="ü"/>
            </a:pPr>
            <a:r>
              <a:rPr lang="vi-VN" sz="4800" dirty="0" smtClean="0"/>
              <a:t>Lệch lạc nghệ thuật ăn mặc</a:t>
            </a:r>
            <a:endParaRPr lang="en-US" sz="4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>
            <a:normAutofit/>
          </a:bodyPr>
          <a:lstStyle/>
          <a:p>
            <a:fld id="{671EA334-3B11-4CEA-BC23-3F4BE6528126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7924800" cy="609600"/>
          </a:xfrm>
        </p:spPr>
        <p:txBody>
          <a:bodyPr>
            <a:noAutofit/>
          </a:bodyPr>
          <a:lstStyle/>
          <a:p>
            <a:pPr marL="857250" indent="-857250">
              <a:buFont typeface="+mj-lt"/>
              <a:buAutoNum type="romanUcPeriod"/>
            </a:pPr>
            <a:r>
              <a:rPr lang="vi-VN" sz="4400" dirty="0" smtClean="0"/>
              <a:t>Lệch lạc xã hội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685800"/>
            <a:ext cx="7924800" cy="5788152"/>
          </a:xfrm>
        </p:spPr>
        <p:txBody>
          <a:bodyPr/>
          <a:lstStyle/>
          <a:p>
            <a:pPr>
              <a:buNone/>
            </a:pPr>
            <a:r>
              <a:rPr lang="vi-VN" dirty="0" smtClean="0"/>
              <a:t>Lệch lạc giới tính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>
            <a:normAutofit/>
          </a:bodyPr>
          <a:lstStyle/>
          <a:p>
            <a:fld id="{671EA334-3B11-4CEA-BC23-3F4BE6528126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6" name="Right Arrow 5"/>
          <p:cNvSpPr/>
          <p:nvPr/>
        </p:nvSpPr>
        <p:spPr>
          <a:xfrm>
            <a:off x="228600" y="1295400"/>
            <a:ext cx="457200" cy="838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Arrow 6"/>
          <p:cNvSpPr/>
          <p:nvPr/>
        </p:nvSpPr>
        <p:spPr>
          <a:xfrm>
            <a:off x="228600" y="2514600"/>
            <a:ext cx="457200" cy="838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838200" y="1371600"/>
            <a:ext cx="32766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dirty="0" err="1" smtClean="0"/>
              <a:t>Đồng</a:t>
            </a:r>
            <a:r>
              <a:rPr lang="vi-VN" sz="2600" dirty="0" smtClean="0"/>
              <a:t> tính luyến ái giả</a:t>
            </a:r>
            <a:endParaRPr lang="en-US" sz="2600" dirty="0"/>
          </a:p>
        </p:txBody>
      </p:sp>
      <p:sp>
        <p:nvSpPr>
          <p:cNvPr id="9" name="TextBox 8"/>
          <p:cNvSpPr txBox="1"/>
          <p:nvPr/>
        </p:nvSpPr>
        <p:spPr>
          <a:xfrm>
            <a:off x="990600" y="2719864"/>
            <a:ext cx="320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/>
              <a:t>Đồng</a:t>
            </a:r>
            <a:r>
              <a:rPr lang="vi-VN" sz="2400" dirty="0" smtClean="0"/>
              <a:t> tính luyến ái thật</a:t>
            </a:r>
            <a:endParaRPr lang="en-US" sz="2400" dirty="0"/>
          </a:p>
        </p:txBody>
      </p:sp>
      <p:pic>
        <p:nvPicPr>
          <p:cNvPr id="1026" name="Picture 2" descr="C:\Users\TAN\Downloads\1315877997_tre-lech-lac-gioi-tinh-lammeev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3962400"/>
            <a:ext cx="2819400" cy="236220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3200400" y="3581400"/>
            <a:ext cx="4800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dirty="0" smtClean="0"/>
              <a:t>Nguyên nhân: Yếu tố sinh học, di truyền, xã hội, thói quen</a:t>
            </a:r>
            <a:endParaRPr 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7924800" cy="762000"/>
          </a:xfrm>
        </p:spPr>
        <p:txBody>
          <a:bodyPr>
            <a:normAutofit/>
          </a:bodyPr>
          <a:lstStyle/>
          <a:p>
            <a:pPr marL="857250" indent="-857250">
              <a:buFont typeface="+mj-lt"/>
              <a:buAutoNum type="romanUcPeriod"/>
            </a:pPr>
            <a:r>
              <a:rPr lang="vi-VN" sz="4000" dirty="0" smtClean="0"/>
              <a:t>Lệch lạc xã hội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914400"/>
            <a:ext cx="7924800" cy="5559552"/>
          </a:xfrm>
        </p:spPr>
        <p:txBody>
          <a:bodyPr/>
          <a:lstStyle/>
          <a:p>
            <a:pPr>
              <a:buNone/>
            </a:pPr>
            <a:r>
              <a:rPr lang="vi-VN" sz="3600" dirty="0" smtClean="0"/>
              <a:t>Lệch lạc tình dục: </a:t>
            </a:r>
          </a:p>
          <a:p>
            <a:pPr>
              <a:buNone/>
            </a:pPr>
            <a:r>
              <a:rPr lang="vi-VN" dirty="0" smtClean="0"/>
              <a:t>	</a:t>
            </a:r>
            <a:r>
              <a:rPr lang="vi-VN" sz="3600" dirty="0" smtClean="0"/>
              <a:t>Là bệnh liên quan đến hành vi tình dục bất thường</a:t>
            </a:r>
            <a:endParaRPr lang="en-US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>
            <a:normAutofit/>
          </a:bodyPr>
          <a:lstStyle/>
          <a:p>
            <a:fld id="{671EA334-3B11-4CEA-BC23-3F4BE6528126}" type="slidenum">
              <a:rPr lang="en-US" smtClean="0"/>
              <a:pPr/>
              <a:t>16</a:t>
            </a:fld>
            <a:endParaRPr lang="en-US"/>
          </a:p>
        </p:txBody>
      </p:sp>
      <p:pic>
        <p:nvPicPr>
          <p:cNvPr id="2050" name="Picture 2" descr="C:\Users\TAN\Downloads\hai_duong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91000" y="2819400"/>
            <a:ext cx="4953000" cy="4038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7924800" cy="609600"/>
          </a:xfrm>
        </p:spPr>
        <p:txBody>
          <a:bodyPr>
            <a:noAutofit/>
          </a:bodyPr>
          <a:lstStyle/>
          <a:p>
            <a:pPr marL="571500" indent="-571500">
              <a:buFont typeface="+mj-lt"/>
              <a:buAutoNum type="romanUcPeriod"/>
            </a:pPr>
            <a:r>
              <a:rPr lang="vi-VN" sz="4000" dirty="0" smtClean="0"/>
              <a:t>lệch lạc xã hội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762000"/>
            <a:ext cx="7772400" cy="5711952"/>
          </a:xfrm>
        </p:spPr>
        <p:txBody>
          <a:bodyPr/>
          <a:lstStyle/>
          <a:p>
            <a:pPr>
              <a:buNone/>
            </a:pPr>
            <a:r>
              <a:rPr lang="vi-VN" dirty="0" smtClean="0"/>
              <a:t>Lệch lạc ngôn ngữ</a:t>
            </a:r>
            <a:r>
              <a:rPr lang="en-US" dirty="0" smtClean="0"/>
              <a:t>:</a:t>
            </a:r>
          </a:p>
          <a:p>
            <a:pPr>
              <a:buNone/>
            </a:pPr>
            <a:r>
              <a:rPr lang="en-US" dirty="0" smtClean="0"/>
              <a:t>	</a:t>
            </a:r>
            <a:r>
              <a:rPr lang="en-US" sz="3200" dirty="0" smtClean="0"/>
              <a:t>“</a:t>
            </a:r>
            <a:r>
              <a:rPr lang="en-US" sz="3200" dirty="0" err="1" smtClean="0"/>
              <a:t>Tiên</a:t>
            </a:r>
            <a:r>
              <a:rPr lang="en-US" sz="3200" dirty="0" smtClean="0"/>
              <a:t> </a:t>
            </a:r>
            <a:r>
              <a:rPr lang="en-US" sz="3200" dirty="0" err="1" smtClean="0"/>
              <a:t>học</a:t>
            </a:r>
            <a:r>
              <a:rPr lang="en-US" sz="3200" dirty="0" smtClean="0"/>
              <a:t> </a:t>
            </a:r>
            <a:r>
              <a:rPr lang="en-US" sz="3200" dirty="0" err="1" smtClean="0"/>
              <a:t>lễ</a:t>
            </a:r>
            <a:r>
              <a:rPr lang="en-US" sz="3200" dirty="0" smtClean="0"/>
              <a:t>, </a:t>
            </a:r>
            <a:r>
              <a:rPr lang="en-US" sz="3200" dirty="0" err="1" smtClean="0"/>
              <a:t>hậu</a:t>
            </a:r>
            <a:r>
              <a:rPr lang="en-US" sz="3200" dirty="0" smtClean="0"/>
              <a:t> </a:t>
            </a:r>
            <a:r>
              <a:rPr lang="en-US" sz="3200" dirty="0" err="1" smtClean="0"/>
              <a:t>học</a:t>
            </a:r>
            <a:r>
              <a:rPr lang="en-US" sz="3200" dirty="0" smtClean="0"/>
              <a:t> v</a:t>
            </a:r>
            <a:r>
              <a:rPr lang="vi-VN" sz="3200" dirty="0" smtClean="0"/>
              <a:t>ă</a:t>
            </a:r>
            <a:r>
              <a:rPr lang="en-US" sz="3200" dirty="0" smtClean="0"/>
              <a:t>n”</a:t>
            </a:r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>
            <a:normAutofit/>
          </a:bodyPr>
          <a:lstStyle/>
          <a:p>
            <a:fld id="{671EA334-3B11-4CEA-BC23-3F4BE6528126}" type="slidenum">
              <a:rPr lang="en-US" smtClean="0"/>
              <a:pPr/>
              <a:t>17</a:t>
            </a:fld>
            <a:endParaRPr lang="en-US"/>
          </a:p>
        </p:txBody>
      </p:sp>
      <p:pic>
        <p:nvPicPr>
          <p:cNvPr id="3074" name="Picture 2" descr="C:\Users\TAN\Downloads\552874_299529760129332_2059449923_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905000"/>
            <a:ext cx="5105400" cy="4953000"/>
          </a:xfrm>
          <a:prstGeom prst="rect">
            <a:avLst/>
          </a:prstGeom>
          <a:noFill/>
        </p:spPr>
      </p:pic>
      <p:pic>
        <p:nvPicPr>
          <p:cNvPr id="3075" name="Picture 3" descr="C:\Users\TAN\Downloads\0264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34001" y="838200"/>
            <a:ext cx="3810000" cy="3276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7924800" cy="762000"/>
          </a:xfrm>
        </p:spPr>
        <p:txBody>
          <a:bodyPr>
            <a:normAutofit/>
          </a:bodyPr>
          <a:lstStyle/>
          <a:p>
            <a:pPr marL="571500" indent="-571500">
              <a:buFont typeface="+mj-lt"/>
              <a:buAutoNum type="romanUcPeriod"/>
            </a:pPr>
            <a:r>
              <a:rPr lang="vi-VN" sz="4400" dirty="0" smtClean="0"/>
              <a:t>lệch lạc xã hội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838200"/>
            <a:ext cx="7924800" cy="5635752"/>
          </a:xfrm>
        </p:spPr>
        <p:txBody>
          <a:bodyPr/>
          <a:lstStyle/>
          <a:p>
            <a:pPr>
              <a:buNone/>
            </a:pPr>
            <a:r>
              <a:rPr lang="vi-VN" dirty="0" smtClean="0"/>
              <a:t>Lệch lạc đạo đức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	</a:t>
            </a:r>
            <a:r>
              <a:rPr lang="en-US" dirty="0" err="1" smtClean="0"/>
              <a:t>Cuộc</a:t>
            </a:r>
            <a:r>
              <a:rPr lang="en-US" dirty="0" smtClean="0"/>
              <a:t> </a:t>
            </a:r>
            <a:r>
              <a:rPr lang="vi-VN" dirty="0" smtClean="0"/>
              <a:t>đấ</a:t>
            </a:r>
            <a:r>
              <a:rPr lang="en-US" dirty="0" smtClean="0"/>
              <a:t>u </a:t>
            </a:r>
            <a:r>
              <a:rPr lang="en-US" dirty="0" err="1" smtClean="0"/>
              <a:t>tranh</a:t>
            </a:r>
            <a:r>
              <a:rPr lang="en-US" dirty="0" smtClean="0"/>
              <a:t> </a:t>
            </a:r>
            <a:r>
              <a:rPr lang="en-US" dirty="0" err="1" smtClean="0"/>
              <a:t>giữa</a:t>
            </a:r>
            <a:r>
              <a:rPr lang="en-US" dirty="0" smtClean="0"/>
              <a:t> </a:t>
            </a:r>
            <a:r>
              <a:rPr lang="en-US" dirty="0" err="1" smtClean="0"/>
              <a:t>cái</a:t>
            </a:r>
            <a:r>
              <a:rPr lang="en-US" dirty="0" smtClean="0"/>
              <a:t> </a:t>
            </a:r>
            <a:r>
              <a:rPr lang="en-US" dirty="0" err="1" smtClean="0"/>
              <a:t>tiến</a:t>
            </a:r>
            <a:r>
              <a:rPr lang="en-US" dirty="0" smtClean="0"/>
              <a:t> </a:t>
            </a:r>
            <a:r>
              <a:rPr lang="en-US" dirty="0" err="1" smtClean="0"/>
              <a:t>bộ</a:t>
            </a:r>
            <a:r>
              <a:rPr lang="en-US" dirty="0" smtClean="0"/>
              <a:t> </a:t>
            </a:r>
            <a:r>
              <a:rPr lang="en-US" dirty="0" err="1" smtClean="0"/>
              <a:t>và</a:t>
            </a:r>
            <a:r>
              <a:rPr lang="en-US" dirty="0" smtClean="0"/>
              <a:t> </a:t>
            </a:r>
            <a:r>
              <a:rPr lang="en-US" dirty="0" err="1" smtClean="0"/>
              <a:t>cái</a:t>
            </a:r>
            <a:r>
              <a:rPr lang="en-US" dirty="0" smtClean="0"/>
              <a:t> </a:t>
            </a:r>
            <a:r>
              <a:rPr lang="en-US" dirty="0" err="1" smtClean="0"/>
              <a:t>lạc</a:t>
            </a:r>
            <a:r>
              <a:rPr lang="en-US" dirty="0" smtClean="0"/>
              <a:t> </a:t>
            </a:r>
            <a:r>
              <a:rPr lang="en-US" dirty="0" err="1" smtClean="0"/>
              <a:t>hậu</a:t>
            </a:r>
            <a:r>
              <a:rPr lang="en-US" dirty="0" smtClean="0"/>
              <a:t>, </a:t>
            </a:r>
            <a:r>
              <a:rPr lang="en-US" dirty="0" err="1" smtClean="0"/>
              <a:t>lối</a:t>
            </a:r>
            <a:r>
              <a:rPr lang="en-US" dirty="0" smtClean="0"/>
              <a:t> </a:t>
            </a:r>
            <a:r>
              <a:rPr lang="en-US" dirty="0" err="1" smtClean="0"/>
              <a:t>sống</a:t>
            </a:r>
            <a:r>
              <a:rPr lang="en-US" dirty="0" smtClean="0"/>
              <a:t> </a:t>
            </a:r>
            <a:r>
              <a:rPr lang="en-US" dirty="0" err="1" smtClean="0"/>
              <a:t>lành</a:t>
            </a:r>
            <a:r>
              <a:rPr lang="en-US" dirty="0" smtClean="0"/>
              <a:t> </a:t>
            </a:r>
            <a:r>
              <a:rPr lang="en-US" dirty="0" err="1" smtClean="0"/>
              <a:t>mạnh</a:t>
            </a:r>
            <a:r>
              <a:rPr lang="en-US" dirty="0" smtClean="0"/>
              <a:t>, </a:t>
            </a:r>
            <a:r>
              <a:rPr lang="en-US" dirty="0" err="1" smtClean="0"/>
              <a:t>trung</a:t>
            </a:r>
            <a:r>
              <a:rPr lang="en-US" dirty="0" smtClean="0"/>
              <a:t> </a:t>
            </a:r>
            <a:r>
              <a:rPr lang="en-US" dirty="0" err="1" smtClean="0"/>
              <a:t>thực</a:t>
            </a:r>
            <a:r>
              <a:rPr lang="en-US" dirty="0" smtClean="0"/>
              <a:t> </a:t>
            </a:r>
            <a:r>
              <a:rPr lang="en-US" dirty="0" err="1" smtClean="0"/>
              <a:t>với</a:t>
            </a:r>
            <a:r>
              <a:rPr lang="en-US" dirty="0" smtClean="0"/>
              <a:t> </a:t>
            </a:r>
            <a:r>
              <a:rPr lang="en-US" dirty="0" err="1" smtClean="0"/>
              <a:t>ích</a:t>
            </a:r>
            <a:r>
              <a:rPr lang="en-US" dirty="0" smtClean="0"/>
              <a:t> </a:t>
            </a:r>
            <a:r>
              <a:rPr lang="en-US" dirty="0" err="1" smtClean="0"/>
              <a:t>kỉ</a:t>
            </a:r>
            <a:r>
              <a:rPr lang="en-US" dirty="0" smtClean="0"/>
              <a:t>, </a:t>
            </a:r>
            <a:r>
              <a:rPr lang="en-US" dirty="0" err="1" smtClean="0"/>
              <a:t>thực</a:t>
            </a:r>
            <a:r>
              <a:rPr lang="en-US" dirty="0" smtClean="0"/>
              <a:t> </a:t>
            </a:r>
            <a:r>
              <a:rPr lang="en-US" dirty="0" err="1" smtClean="0"/>
              <a:t>dụng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>
            <a:normAutofit/>
          </a:bodyPr>
          <a:lstStyle/>
          <a:p>
            <a:fld id="{671EA334-3B11-4CEA-BC23-3F4BE6528126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5" name="Right Arrow 4"/>
          <p:cNvSpPr/>
          <p:nvPr/>
        </p:nvSpPr>
        <p:spPr>
          <a:xfrm>
            <a:off x="609600" y="2438400"/>
            <a:ext cx="609600" cy="865632"/>
          </a:xfrm>
          <a:prstGeom prst="rightArrow">
            <a:avLst>
              <a:gd name="adj1" fmla="val 50000"/>
              <a:gd name="adj2" fmla="val 7588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752600" y="2438400"/>
            <a:ext cx="3276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/>
              <a:t>Tiêu</a:t>
            </a:r>
            <a:r>
              <a:rPr lang="en-US" sz="3200" dirty="0" smtClean="0"/>
              <a:t> </a:t>
            </a:r>
            <a:r>
              <a:rPr lang="en-US" sz="3200" dirty="0" err="1" smtClean="0"/>
              <a:t>cực</a:t>
            </a:r>
            <a:r>
              <a:rPr lang="en-US" sz="3200" dirty="0" smtClean="0"/>
              <a:t> </a:t>
            </a:r>
            <a:r>
              <a:rPr lang="en-US" sz="3200" dirty="0" err="1" smtClean="0"/>
              <a:t>trong</a:t>
            </a:r>
            <a:r>
              <a:rPr lang="en-US" sz="3200" dirty="0" smtClean="0"/>
              <a:t> </a:t>
            </a:r>
            <a:r>
              <a:rPr lang="en-US" sz="3200" dirty="0" err="1" smtClean="0"/>
              <a:t>lối</a:t>
            </a:r>
            <a:r>
              <a:rPr lang="en-US" sz="3200" dirty="0" smtClean="0"/>
              <a:t> </a:t>
            </a:r>
            <a:r>
              <a:rPr lang="en-US" sz="3200" dirty="0" err="1" smtClean="0"/>
              <a:t>sống</a:t>
            </a:r>
            <a:endParaRPr lang="en-US" sz="3200" dirty="0"/>
          </a:p>
        </p:txBody>
      </p:sp>
      <p:pic>
        <p:nvPicPr>
          <p:cNvPr id="4098" name="Picture 2" descr="C:\Users\TAN\Downloads\ngan-ngam-truoc-hanh-dong-phan-cam-cua-mot-bo-phan-nu-sinh-vie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" y="3581400"/>
            <a:ext cx="4286250" cy="3292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>
            <a:normAutofit/>
          </a:bodyPr>
          <a:lstStyle/>
          <a:p>
            <a:fld id="{671EA334-3B11-4CEA-BC23-3F4BE6528126}" type="slidenum">
              <a:rPr lang="en-US" smtClean="0"/>
              <a:pPr/>
              <a:t>19</a:t>
            </a:fld>
            <a:endParaRPr lang="en-US"/>
          </a:p>
        </p:txBody>
      </p:sp>
      <p:pic>
        <p:nvPicPr>
          <p:cNvPr id="3074" name="Picture 2" descr="C:\Users\TAN\Downloads\ngocthach-2317-138059836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24000"/>
            <a:ext cx="4267200" cy="5334000"/>
          </a:xfrm>
          <a:prstGeom prst="rect">
            <a:avLst/>
          </a:prstGeom>
          <a:noFill/>
        </p:spPr>
      </p:pic>
      <p:pic>
        <p:nvPicPr>
          <p:cNvPr id="3075" name="Picture 3" descr="C:\Users\TAN\Downloads\ochuot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19600" y="1600200"/>
            <a:ext cx="4724400" cy="52578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0" y="381000"/>
            <a:ext cx="4191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 smtClean="0"/>
              <a:t>Đá</a:t>
            </a:r>
            <a:r>
              <a:rPr lang="vi-VN" sz="3600" dirty="0" smtClean="0"/>
              <a:t>m cưới vài tỉ đồng</a:t>
            </a:r>
            <a:endParaRPr lang="en-US" sz="3600" dirty="0"/>
          </a:p>
        </p:txBody>
      </p:sp>
      <p:sp>
        <p:nvSpPr>
          <p:cNvPr id="8" name="TextBox 7"/>
          <p:cNvSpPr txBox="1"/>
          <p:nvPr/>
        </p:nvSpPr>
        <p:spPr>
          <a:xfrm>
            <a:off x="4648200" y="685800"/>
            <a:ext cx="4191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800" dirty="0" smtClean="0"/>
              <a:t>Khu ổ chuột</a:t>
            </a:r>
            <a:endParaRPr lang="en-US" sz="4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411162"/>
          </a:xfrm>
        </p:spPr>
        <p:txBody>
          <a:bodyPr>
            <a:normAutofit fontScale="90000"/>
          </a:bodyPr>
          <a:lstStyle/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xa hoi hoc.flv_(360p).mp4">
            <a:hlinkClick r:id="" action="ppaction://media"/>
          </p:cNvPr>
          <p:cNvPicPr>
            <a:picLocks noGrp="1" noRot="1" noChangeAspect="1"/>
          </p:cNvPicPr>
          <p:nvPr>
            <p:ph sz="quarter"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671EA334-3B11-4CEA-BC23-3F4BE6528126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7924800" cy="685800"/>
          </a:xfrm>
        </p:spPr>
        <p:txBody>
          <a:bodyPr>
            <a:normAutofit/>
          </a:bodyPr>
          <a:lstStyle/>
          <a:p>
            <a:pPr marL="857250" indent="-857250">
              <a:buFont typeface="+mj-lt"/>
              <a:buAutoNum type="romanUcPeriod"/>
            </a:pPr>
            <a:r>
              <a:rPr lang="vi-VN" sz="3600" dirty="0" smtClean="0"/>
              <a:t>lệch lạc xã hội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838200"/>
            <a:ext cx="7924800" cy="563575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vi-VN" sz="3600" dirty="0" smtClean="0"/>
              <a:t>Lệch lạc nghệ thuật ăn mặc</a:t>
            </a:r>
            <a:endParaRPr lang="en-US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671EA334-3B11-4CEA-BC23-3F4BE6528126}" type="slidenum">
              <a:rPr lang="en-US" smtClean="0"/>
              <a:pPr/>
              <a:t>20</a:t>
            </a:fld>
            <a:endParaRPr lang="en-US"/>
          </a:p>
        </p:txBody>
      </p:sp>
      <p:pic>
        <p:nvPicPr>
          <p:cNvPr id="1027" name="Picture 3" descr="C:\Users\TAN\Downloads\1368431431-5-phan--1-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447800"/>
            <a:ext cx="3886200" cy="5257800"/>
          </a:xfrm>
          <a:prstGeom prst="rect">
            <a:avLst/>
          </a:prstGeom>
          <a:noFill/>
        </p:spPr>
      </p:pic>
      <p:pic>
        <p:nvPicPr>
          <p:cNvPr id="1028" name="Picture 4" descr="C:\Users\TAN\Downloads\ao-dai-1-1374480220_700x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0600" y="1447800"/>
            <a:ext cx="4343400" cy="5410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152400"/>
            <a:ext cx="9144000" cy="6705600"/>
          </a:xfrm>
        </p:spPr>
        <p:txBody>
          <a:bodyPr/>
          <a:lstStyle/>
          <a:p>
            <a:pPr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671EA334-3B11-4CEA-BC23-3F4BE6528126}" type="slidenum">
              <a:rPr lang="en-US" smtClean="0"/>
              <a:pPr/>
              <a:t>21</a:t>
            </a:fld>
            <a:endParaRPr lang="en-US"/>
          </a:p>
        </p:txBody>
      </p:sp>
      <p:pic>
        <p:nvPicPr>
          <p:cNvPr id="2050" name="Picture 2" descr="C:\Users\TAN\Downloads\thuminh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267200" cy="5257800"/>
          </a:xfrm>
          <a:prstGeom prst="rect">
            <a:avLst/>
          </a:prstGeom>
          <a:noFill/>
        </p:spPr>
      </p:pic>
      <p:pic>
        <p:nvPicPr>
          <p:cNvPr id="2051" name="Picture 3" descr="C:\Users\TAN\Downloads\16-copy_fae9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29200" y="228600"/>
            <a:ext cx="4114800" cy="54864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524000" y="5943600"/>
            <a:ext cx="6172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200" dirty="0" smtClean="0"/>
              <a:t>Ca sĩ THU MINH, ngày ấy_ bây giờ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7924800" cy="914400"/>
          </a:xfrm>
        </p:spPr>
        <p:txBody>
          <a:bodyPr>
            <a:normAutofit fontScale="90000"/>
          </a:bodyPr>
          <a:lstStyle/>
          <a:p>
            <a:pPr marL="857250" indent="-857250">
              <a:buFont typeface="+mj-lt"/>
              <a:buAutoNum type="romanUcPeriod"/>
            </a:pPr>
            <a:r>
              <a:rPr lang="vi-VN" sz="4400" dirty="0" smtClean="0"/>
              <a:t>Lệch lạc xã hội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990600"/>
            <a:ext cx="8763000" cy="6019800"/>
          </a:xfrm>
        </p:spPr>
        <p:txBody>
          <a:bodyPr/>
          <a:lstStyle/>
          <a:p>
            <a:pPr>
              <a:buNone/>
            </a:pPr>
            <a:r>
              <a:rPr lang="en-US" sz="4000" dirty="0" smtClean="0"/>
              <a:t>LÝ THUYẾT VỀ SỰ LỆCH LẠ</a:t>
            </a:r>
            <a:r>
              <a:rPr lang="vi-VN" sz="4000" dirty="0" smtClean="0"/>
              <a:t>C</a:t>
            </a:r>
            <a:endParaRPr lang="en-US" sz="4000" dirty="0" smtClean="0"/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	</a:t>
            </a:r>
            <a:r>
              <a:rPr lang="en-US" sz="6000" dirty="0" err="1" smtClean="0"/>
              <a:t>Lý</a:t>
            </a:r>
            <a:r>
              <a:rPr lang="vi-VN" sz="6000" dirty="0" smtClean="0"/>
              <a:t> thuyết sinh học</a:t>
            </a:r>
            <a:endParaRPr lang="en-US" sz="6000" dirty="0" smtClean="0"/>
          </a:p>
          <a:p>
            <a:pPr>
              <a:buFont typeface="Wingdings" pitchFamily="2" charset="2"/>
              <a:buChar char="ü"/>
            </a:pPr>
            <a:r>
              <a:rPr lang="en-US" sz="6000" dirty="0" smtClean="0"/>
              <a:t>	</a:t>
            </a:r>
            <a:r>
              <a:rPr lang="en-US" sz="6000" dirty="0" err="1" smtClean="0"/>
              <a:t>Lý</a:t>
            </a:r>
            <a:r>
              <a:rPr lang="vi-VN" sz="6000" dirty="0" smtClean="0"/>
              <a:t> thuyét tâm lí học</a:t>
            </a:r>
            <a:endParaRPr lang="en-US" sz="6000" dirty="0" smtClean="0"/>
          </a:p>
          <a:p>
            <a:pPr>
              <a:buFont typeface="Wingdings" pitchFamily="2" charset="2"/>
              <a:buChar char="ü"/>
            </a:pPr>
            <a:r>
              <a:rPr lang="en-US" sz="6000" dirty="0" smtClean="0"/>
              <a:t>	</a:t>
            </a:r>
            <a:r>
              <a:rPr lang="en-US" sz="6000" dirty="0" err="1" smtClean="0"/>
              <a:t>Lý</a:t>
            </a:r>
            <a:r>
              <a:rPr lang="vi-VN" sz="6000" dirty="0" smtClean="0"/>
              <a:t> thuyết xã hội học</a:t>
            </a:r>
            <a:endParaRPr lang="en-US" sz="6000" dirty="0" smtClean="0"/>
          </a:p>
          <a:p>
            <a:pPr>
              <a:buNone/>
            </a:pPr>
            <a:r>
              <a:rPr lang="en-US" dirty="0" smtClean="0"/>
              <a:t>	</a:t>
            </a:r>
          </a:p>
          <a:p>
            <a:pPr lvl="1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671EA334-3B11-4CEA-BC23-3F4BE6528126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7924800" cy="762000"/>
          </a:xfrm>
        </p:spPr>
        <p:txBody>
          <a:bodyPr>
            <a:normAutofit/>
          </a:bodyPr>
          <a:lstStyle/>
          <a:p>
            <a:pPr marL="857250" indent="-857250">
              <a:buFont typeface="+mj-lt"/>
              <a:buAutoNum type="romanUcPeriod"/>
            </a:pPr>
            <a:r>
              <a:rPr lang="vi-VN" sz="4000" dirty="0" smtClean="0"/>
              <a:t>Lệch lạc xã hội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914400"/>
            <a:ext cx="8534400" cy="5559552"/>
          </a:xfrm>
        </p:spPr>
        <p:txBody>
          <a:bodyPr/>
          <a:lstStyle/>
          <a:p>
            <a:pPr>
              <a:buNone/>
            </a:pPr>
            <a:r>
              <a:rPr lang="en-US" sz="4800" dirty="0" err="1" smtClean="0"/>
              <a:t>Lý</a:t>
            </a:r>
            <a:r>
              <a:rPr lang="en-US" sz="4800" dirty="0" smtClean="0"/>
              <a:t> </a:t>
            </a:r>
            <a:r>
              <a:rPr lang="en-US" sz="4800" dirty="0" err="1" smtClean="0"/>
              <a:t>thuyết</a:t>
            </a:r>
            <a:r>
              <a:rPr lang="en-US" sz="4800" dirty="0" smtClean="0"/>
              <a:t> </a:t>
            </a:r>
            <a:r>
              <a:rPr lang="en-US" sz="4800" dirty="0" err="1" smtClean="0"/>
              <a:t>xã</a:t>
            </a:r>
            <a:r>
              <a:rPr lang="vi-VN" sz="4800" dirty="0" smtClean="0"/>
              <a:t> </a:t>
            </a:r>
            <a:r>
              <a:rPr lang="en-US" sz="4800" dirty="0" err="1" smtClean="0"/>
              <a:t>hội</a:t>
            </a:r>
            <a:r>
              <a:rPr lang="en-US" sz="4800" dirty="0" smtClean="0"/>
              <a:t> </a:t>
            </a:r>
            <a:r>
              <a:rPr lang="en-US" sz="4800" dirty="0" err="1" smtClean="0"/>
              <a:t>học</a:t>
            </a:r>
            <a:r>
              <a:rPr lang="en-US" sz="4800" dirty="0" smtClean="0"/>
              <a:t>:</a:t>
            </a:r>
          </a:p>
          <a:p>
            <a:pPr>
              <a:buFont typeface="Wingdings" pitchFamily="2" charset="2"/>
              <a:buChar char="v"/>
            </a:pPr>
            <a:r>
              <a:rPr lang="en-US" dirty="0" smtClean="0"/>
              <a:t>	</a:t>
            </a:r>
            <a:r>
              <a:rPr lang="en-US" sz="4400" dirty="0" err="1" smtClean="0"/>
              <a:t>Mô</a:t>
            </a:r>
            <a:r>
              <a:rPr lang="vi-VN" sz="4400" dirty="0" smtClean="0"/>
              <a:t> hình cấu trúc- chức năng</a:t>
            </a:r>
            <a:endParaRPr lang="en-US" sz="4400" dirty="0" smtClean="0"/>
          </a:p>
          <a:p>
            <a:pPr>
              <a:buFont typeface="Wingdings" pitchFamily="2" charset="2"/>
              <a:buChar char="v"/>
            </a:pPr>
            <a:r>
              <a:rPr lang="en-US" sz="4400" dirty="0" smtClean="0"/>
              <a:t>	</a:t>
            </a:r>
            <a:r>
              <a:rPr lang="en-US" sz="4400" dirty="0" err="1" smtClean="0"/>
              <a:t>Mô</a:t>
            </a:r>
            <a:r>
              <a:rPr lang="vi-VN" sz="4400" dirty="0" smtClean="0"/>
              <a:t> hình tương tác biểu </a:t>
            </a:r>
            <a:r>
              <a:rPr lang="en-US" sz="4400" dirty="0" smtClean="0"/>
              <a:t>t</a:t>
            </a:r>
            <a:r>
              <a:rPr lang="vi-VN" sz="4400" dirty="0" smtClean="0"/>
              <a:t>ượng</a:t>
            </a:r>
            <a:endParaRPr lang="en-US" sz="4400" dirty="0" smtClean="0"/>
          </a:p>
          <a:p>
            <a:pPr>
              <a:buFont typeface="Wingdings" pitchFamily="2" charset="2"/>
              <a:buChar char="v"/>
            </a:pPr>
            <a:r>
              <a:rPr lang="en-US" sz="4400" dirty="0" smtClean="0"/>
              <a:t>	</a:t>
            </a:r>
            <a:r>
              <a:rPr lang="en-US" sz="4400" dirty="0" err="1" smtClean="0"/>
              <a:t>Mô</a:t>
            </a:r>
            <a:r>
              <a:rPr lang="vi-VN" sz="4400" dirty="0" smtClean="0"/>
              <a:t> hình</a:t>
            </a:r>
            <a:r>
              <a:rPr lang="en-US" sz="4400" dirty="0" smtClean="0"/>
              <a:t> </a:t>
            </a:r>
            <a:r>
              <a:rPr lang="en-US" sz="4400" dirty="0" err="1" smtClean="0"/>
              <a:t>mâ</a:t>
            </a:r>
            <a:r>
              <a:rPr lang="vi-VN" sz="4400" dirty="0" smtClean="0"/>
              <a:t>u </a:t>
            </a:r>
            <a:r>
              <a:rPr lang="en-US" sz="4400" dirty="0" err="1" smtClean="0"/>
              <a:t>thuẫn</a:t>
            </a:r>
            <a:r>
              <a:rPr lang="en-US" sz="4400" dirty="0" smtClean="0"/>
              <a:t> </a:t>
            </a:r>
            <a:r>
              <a:rPr lang="en-US" sz="4400" dirty="0" err="1" smtClean="0"/>
              <a:t>xã</a:t>
            </a:r>
            <a:r>
              <a:rPr lang="en-US" sz="4400" dirty="0" smtClean="0"/>
              <a:t> </a:t>
            </a:r>
            <a:r>
              <a:rPr lang="en-US" sz="4400" dirty="0" err="1" smtClean="0"/>
              <a:t>hội</a:t>
            </a:r>
            <a:endParaRPr lang="en-US" sz="4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671EA334-3B11-4CEA-BC23-3F4BE6528126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7924800" cy="685800"/>
          </a:xfrm>
        </p:spPr>
        <p:txBody>
          <a:bodyPr>
            <a:normAutofit/>
          </a:bodyPr>
          <a:lstStyle/>
          <a:p>
            <a:pPr marL="857250" indent="-857250">
              <a:buFont typeface="+mj-lt"/>
              <a:buAutoNum type="romanUcPeriod"/>
            </a:pPr>
            <a:r>
              <a:rPr lang="vi-VN" sz="3600" dirty="0" smtClean="0"/>
              <a:t>Lệch lạc xã hội</a:t>
            </a:r>
            <a:endParaRPr lang="en-US" sz="3600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>
          <a:xfrm>
            <a:off x="0" y="838200"/>
            <a:ext cx="8534400" cy="563575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vi-VN" sz="4400" dirty="0" smtClean="0"/>
              <a:t>Mô hình cấu trúc- chức năng:</a:t>
            </a:r>
          </a:p>
          <a:p>
            <a:pPr>
              <a:buFont typeface="Wingdings" pitchFamily="2" charset="2"/>
              <a:buChar char="v"/>
            </a:pPr>
            <a:r>
              <a:rPr lang="vi-VN" sz="3600" dirty="0" smtClean="0"/>
              <a:t>Sự lệch lạc khẳng định và tiêu chuẩn văn hóa</a:t>
            </a:r>
          </a:p>
          <a:p>
            <a:pPr>
              <a:buFont typeface="Wingdings" pitchFamily="2" charset="2"/>
              <a:buChar char="v"/>
            </a:pPr>
            <a:r>
              <a:rPr lang="vi-VN" sz="3600" dirty="0" smtClean="0"/>
              <a:t>Phản ứng với lệch lạc làm sáng tỏ ranh giới đạo đức</a:t>
            </a:r>
          </a:p>
          <a:p>
            <a:pPr>
              <a:buFont typeface="Wingdings" pitchFamily="2" charset="2"/>
              <a:buChar char="v"/>
            </a:pPr>
            <a:r>
              <a:rPr lang="vi-VN" sz="3600" dirty="0" smtClean="0"/>
              <a:t>Phản ứng với lệch lạc thúc đẩy tính thống nhất của xã hội</a:t>
            </a:r>
          </a:p>
          <a:p>
            <a:pPr>
              <a:buFont typeface="Wingdings" pitchFamily="2" charset="2"/>
              <a:buChar char="v"/>
            </a:pPr>
            <a:r>
              <a:rPr lang="vi-VN" sz="3600" dirty="0" smtClean="0"/>
              <a:t>Sự lệch lạc khuyến khích thay đổi xã hội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671EA334-3B11-4CEA-BC23-3F4BE6528126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7924800" cy="685800"/>
          </a:xfrm>
        </p:spPr>
        <p:txBody>
          <a:bodyPr>
            <a:noAutofit/>
          </a:bodyPr>
          <a:lstStyle/>
          <a:p>
            <a:pPr marL="857250" indent="-857250"/>
            <a:r>
              <a:rPr lang="en-US" sz="4000" dirty="0" smtClean="0"/>
              <a:t> </a:t>
            </a:r>
            <a:r>
              <a:rPr lang="vi-VN" sz="4000" dirty="0" smtClean="0"/>
              <a:t>Trật tự xã hội: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685800"/>
            <a:ext cx="7924800" cy="5788152"/>
          </a:xfrm>
        </p:spPr>
        <p:txBody>
          <a:bodyPr/>
          <a:lstStyle/>
          <a:p>
            <a:pPr>
              <a:buNone/>
            </a:pPr>
            <a:r>
              <a:rPr lang="vi-VN" sz="3200" dirty="0" smtClean="0"/>
              <a:t>Khái niệm: Chỉ sự hoạt động hài hòa của các thành phần xã hội trong cơ cấu xã hội.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671EA334-3B11-4CEA-BC23-3F4BE6528126}" type="slidenum">
              <a:rPr lang="en-US" smtClean="0"/>
              <a:pPr/>
              <a:t>25</a:t>
            </a:fld>
            <a:endParaRPr lang="en-US"/>
          </a:p>
        </p:txBody>
      </p:sp>
      <p:sp>
        <p:nvSpPr>
          <p:cNvPr id="5" name="Right Arrow 4"/>
          <p:cNvSpPr/>
          <p:nvPr/>
        </p:nvSpPr>
        <p:spPr>
          <a:xfrm>
            <a:off x="381000" y="2286000"/>
            <a:ext cx="1143000" cy="381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133600" y="1828800"/>
            <a:ext cx="6019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dirty="0" smtClean="0"/>
              <a:t>Duy trì sự ổn định</a:t>
            </a:r>
          </a:p>
          <a:p>
            <a:endParaRPr lang="vi-VN" sz="2800" dirty="0" smtClean="0"/>
          </a:p>
          <a:p>
            <a:r>
              <a:rPr lang="en-US" sz="2800" dirty="0" err="1" smtClean="0"/>
              <a:t>Đả</a:t>
            </a:r>
            <a:r>
              <a:rPr lang="vi-VN" sz="2800" dirty="0" smtClean="0"/>
              <a:t>m bảo sự trật tự </a:t>
            </a:r>
            <a:endParaRPr lang="en-US" sz="2800" dirty="0"/>
          </a:p>
        </p:txBody>
      </p:sp>
      <p:sp>
        <p:nvSpPr>
          <p:cNvPr id="8" name="Left Bracket 7"/>
          <p:cNvSpPr/>
          <p:nvPr/>
        </p:nvSpPr>
        <p:spPr>
          <a:xfrm>
            <a:off x="1752600" y="1981200"/>
            <a:ext cx="228600" cy="1143000"/>
          </a:xfrm>
          <a:prstGeom prst="leftBracket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Curved Left Arrow 8"/>
          <p:cNvSpPr/>
          <p:nvPr/>
        </p:nvSpPr>
        <p:spPr>
          <a:xfrm>
            <a:off x="6400800" y="2362200"/>
            <a:ext cx="533400" cy="1066800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00600" y="3657600"/>
            <a:ext cx="3657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600" dirty="0" smtClean="0"/>
              <a:t>Thiết chế xã hội</a:t>
            </a:r>
            <a:endParaRPr lang="en-US" sz="3600" dirty="0"/>
          </a:p>
        </p:txBody>
      </p:sp>
      <p:pic>
        <p:nvPicPr>
          <p:cNvPr id="9218" name="Picture 2" descr="C:\Users\TAN\Downloads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3276600"/>
            <a:ext cx="3734290" cy="3429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7924800" cy="609600"/>
          </a:xfrm>
        </p:spPr>
        <p:txBody>
          <a:bodyPr>
            <a:noAutofit/>
          </a:bodyPr>
          <a:lstStyle/>
          <a:p>
            <a:r>
              <a:rPr lang="vi-VN" sz="4400" dirty="0" smtClean="0"/>
              <a:t>trật tự xã hội: 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838200"/>
            <a:ext cx="8610600" cy="5635752"/>
          </a:xfrm>
        </p:spPr>
        <p:txBody>
          <a:bodyPr/>
          <a:lstStyle/>
          <a:p>
            <a:pPr marL="457200" indent="-457200">
              <a:buNone/>
            </a:pPr>
            <a:r>
              <a:rPr lang="vi-VN" sz="4400" b="1" i="1" u="sng" dirty="0" smtClean="0"/>
              <a:t>Biểu hiện:</a:t>
            </a:r>
          </a:p>
          <a:p>
            <a:pPr marL="457200" indent="-457200">
              <a:buNone/>
            </a:pPr>
            <a:endParaRPr lang="vi-VN" dirty="0" smtClean="0"/>
          </a:p>
          <a:p>
            <a:pPr marL="457200" indent="-457200">
              <a:buFont typeface="Wingdings" pitchFamily="2" charset="2"/>
              <a:buChar char="q"/>
            </a:pPr>
            <a:r>
              <a:rPr lang="vi-VN" sz="3200" dirty="0" smtClean="0"/>
              <a:t>Tính tổ chức của đời sống xã hội</a:t>
            </a:r>
          </a:p>
          <a:p>
            <a:pPr marL="457200" indent="-457200">
              <a:buFont typeface="Wingdings" pitchFamily="2" charset="2"/>
              <a:buChar char="q"/>
            </a:pPr>
            <a:r>
              <a:rPr lang="vi-VN" sz="3200" dirty="0" smtClean="0"/>
              <a:t>Tính chuẩn mực của các hành động xã hội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671EA334-3B11-4CEA-BC23-3F4BE6528126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5" name="Down Arrow 4"/>
          <p:cNvSpPr/>
          <p:nvPr/>
        </p:nvSpPr>
        <p:spPr>
          <a:xfrm>
            <a:off x="3352800" y="3276600"/>
            <a:ext cx="533400" cy="533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838200" y="4343400"/>
            <a:ext cx="44958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600" dirty="0" smtClean="0"/>
              <a:t>Hệ thống xã hội hoạt động có hiệu quả dưới sự tác động của yếu tố bên trong và bên ngoài</a:t>
            </a:r>
            <a:endParaRPr lang="en-US" sz="3600" dirty="0"/>
          </a:p>
        </p:txBody>
      </p:sp>
      <p:pic>
        <p:nvPicPr>
          <p:cNvPr id="10242" name="Picture 2" descr="C:\Users\TAN\Downloads\CongAnBatDieuCa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57800" y="3581400"/>
            <a:ext cx="3548062" cy="3276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7924800" cy="609600"/>
          </a:xfrm>
        </p:spPr>
        <p:txBody>
          <a:bodyPr>
            <a:noAutofit/>
          </a:bodyPr>
          <a:lstStyle/>
          <a:p>
            <a:r>
              <a:rPr lang="vi-VN" sz="4400" dirty="0" smtClean="0"/>
              <a:t>trật tự xã hội: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762000"/>
            <a:ext cx="7924800" cy="571195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vi-VN" sz="6000" dirty="0" smtClean="0"/>
              <a:t>Rối loạn</a:t>
            </a:r>
            <a:endParaRPr lang="en-US" sz="6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671EA334-3B11-4CEA-BC23-3F4BE6528126}" type="slidenum">
              <a:rPr lang="en-US" smtClean="0"/>
              <a:pPr/>
              <a:t>27</a:t>
            </a:fld>
            <a:endParaRPr lang="en-US"/>
          </a:p>
        </p:txBody>
      </p:sp>
      <p:pic>
        <p:nvPicPr>
          <p:cNvPr id="11266" name="Picture 2" descr="C:\Users\TAN\Downloads\bao_loa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76800" y="609600"/>
            <a:ext cx="3352800" cy="2819400"/>
          </a:xfrm>
          <a:prstGeom prst="rect">
            <a:avLst/>
          </a:prstGeom>
          <a:noFill/>
        </p:spPr>
      </p:pic>
      <p:pic>
        <p:nvPicPr>
          <p:cNvPr id="11267" name="Picture 3" descr="C:\Users\TAN\Downloads\Khung-b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8200" y="3581400"/>
            <a:ext cx="4241800" cy="3276600"/>
          </a:xfrm>
          <a:prstGeom prst="rect">
            <a:avLst/>
          </a:prstGeom>
          <a:noFill/>
        </p:spPr>
      </p:pic>
      <p:pic>
        <p:nvPicPr>
          <p:cNvPr id="11268" name="Picture 4" descr="C:\Users\TAN\Downloads\12978659-canh-sat-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581400"/>
            <a:ext cx="4572000" cy="3276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04800"/>
            <a:ext cx="7924800" cy="914400"/>
          </a:xfrm>
        </p:spPr>
        <p:txBody>
          <a:bodyPr>
            <a:noAutofit/>
          </a:bodyPr>
          <a:lstStyle/>
          <a:p>
            <a:r>
              <a:rPr lang="en-US" sz="3200" dirty="0" err="1" smtClean="0"/>
              <a:t>Mối</a:t>
            </a:r>
            <a:r>
              <a:rPr lang="en-US" sz="3200" dirty="0" smtClean="0"/>
              <a:t> </a:t>
            </a:r>
            <a:r>
              <a:rPr lang="en-US" sz="3200" dirty="0" err="1" smtClean="0"/>
              <a:t>quan</a:t>
            </a:r>
            <a:r>
              <a:rPr lang="en-US" sz="3200" dirty="0" smtClean="0"/>
              <a:t> </a:t>
            </a:r>
            <a:r>
              <a:rPr lang="en-US" sz="3200" dirty="0" err="1" smtClean="0"/>
              <a:t>hệ</a:t>
            </a:r>
            <a:r>
              <a:rPr lang="en-US" sz="3200" dirty="0" smtClean="0"/>
              <a:t> </a:t>
            </a:r>
            <a:r>
              <a:rPr lang="en-US" sz="3200" dirty="0" err="1" smtClean="0"/>
              <a:t>giữa</a:t>
            </a:r>
            <a:r>
              <a:rPr lang="en-US" sz="3200" dirty="0" smtClean="0"/>
              <a:t> </a:t>
            </a:r>
            <a:r>
              <a:rPr lang="en-US" sz="3200" dirty="0" err="1" smtClean="0"/>
              <a:t>trật</a:t>
            </a:r>
            <a:r>
              <a:rPr lang="en-US" sz="3200" dirty="0" smtClean="0"/>
              <a:t> </a:t>
            </a:r>
            <a:r>
              <a:rPr lang="en-US" sz="3200" dirty="0" err="1" smtClean="0"/>
              <a:t>tự</a:t>
            </a:r>
            <a:r>
              <a:rPr lang="en-US" sz="3200" dirty="0" smtClean="0"/>
              <a:t> </a:t>
            </a:r>
            <a:r>
              <a:rPr lang="en-US" sz="3200" dirty="0" err="1" smtClean="0"/>
              <a:t>xã</a:t>
            </a:r>
            <a:r>
              <a:rPr lang="en-US" sz="3200" dirty="0" smtClean="0"/>
              <a:t> </a:t>
            </a:r>
            <a:r>
              <a:rPr lang="en-US" sz="3200" dirty="0" err="1" smtClean="0"/>
              <a:t>hội</a:t>
            </a:r>
            <a:r>
              <a:rPr lang="en-US" sz="3200" dirty="0" smtClean="0"/>
              <a:t> </a:t>
            </a:r>
            <a:r>
              <a:rPr lang="en-US" sz="3200" dirty="0" err="1" smtClean="0"/>
              <a:t>và</a:t>
            </a:r>
            <a:r>
              <a:rPr lang="en-US" sz="3200" dirty="0" smtClean="0"/>
              <a:t> </a:t>
            </a:r>
            <a:r>
              <a:rPr lang="en-US" sz="3200" dirty="0" err="1" smtClean="0"/>
              <a:t>lệch</a:t>
            </a:r>
            <a:r>
              <a:rPr lang="en-US" sz="3200" dirty="0" smtClean="0"/>
              <a:t> </a:t>
            </a:r>
            <a:r>
              <a:rPr lang="en-US" sz="3200" dirty="0" err="1" smtClean="0"/>
              <a:t>lạc</a:t>
            </a:r>
            <a:r>
              <a:rPr lang="en-US" sz="3200" dirty="0" smtClean="0"/>
              <a:t> </a:t>
            </a:r>
            <a:r>
              <a:rPr lang="en-US" sz="3200" dirty="0" err="1" smtClean="0"/>
              <a:t>xã</a:t>
            </a:r>
            <a:r>
              <a:rPr lang="en-US" sz="3200" dirty="0" smtClean="0"/>
              <a:t> </a:t>
            </a:r>
            <a:r>
              <a:rPr lang="en-US" sz="3200" dirty="0" err="1" smtClean="0"/>
              <a:t>hội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1219200"/>
            <a:ext cx="8001000" cy="5486400"/>
          </a:xfrm>
        </p:spPr>
        <p:txBody>
          <a:bodyPr>
            <a:normAutofit/>
          </a:bodyPr>
          <a:lstStyle/>
          <a:p>
            <a:r>
              <a:rPr lang="en-US" sz="4400" dirty="0" err="1" smtClean="0"/>
              <a:t>Có</a:t>
            </a:r>
            <a:r>
              <a:rPr lang="en-US" sz="4400" dirty="0" smtClean="0"/>
              <a:t> </a:t>
            </a:r>
            <a:r>
              <a:rPr lang="en-US" sz="4400" dirty="0" err="1" smtClean="0"/>
              <a:t>mối</a:t>
            </a:r>
            <a:r>
              <a:rPr lang="en-US" sz="4400" dirty="0" smtClean="0"/>
              <a:t> </a:t>
            </a:r>
            <a:r>
              <a:rPr lang="en-US" sz="4400" dirty="0" err="1" smtClean="0"/>
              <a:t>quan</a:t>
            </a:r>
            <a:r>
              <a:rPr lang="en-US" sz="4400" dirty="0" smtClean="0"/>
              <a:t> </a:t>
            </a:r>
            <a:r>
              <a:rPr lang="en-US" sz="4400" dirty="0" err="1" smtClean="0"/>
              <a:t>hệ</a:t>
            </a:r>
            <a:r>
              <a:rPr lang="en-US" sz="4400" dirty="0" smtClean="0"/>
              <a:t> </a:t>
            </a:r>
            <a:r>
              <a:rPr lang="en-US" sz="4400" dirty="0" err="1" smtClean="0"/>
              <a:t>hữu</a:t>
            </a:r>
            <a:r>
              <a:rPr lang="en-US" sz="4400" dirty="0" smtClean="0"/>
              <a:t> c</a:t>
            </a:r>
            <a:r>
              <a:rPr lang="vi-VN" sz="4400" dirty="0" smtClean="0"/>
              <a:t>ơ</a:t>
            </a:r>
            <a:r>
              <a:rPr lang="en-US" sz="4400" dirty="0" smtClean="0"/>
              <a:t> </a:t>
            </a:r>
            <a:r>
              <a:rPr lang="en-US" sz="4400" dirty="0" err="1" smtClean="0"/>
              <a:t>tác</a:t>
            </a:r>
            <a:r>
              <a:rPr lang="en-US" sz="4400" dirty="0" smtClean="0"/>
              <a:t> </a:t>
            </a:r>
            <a:r>
              <a:rPr lang="vi-VN" sz="4400" dirty="0" smtClean="0"/>
              <a:t>động</a:t>
            </a:r>
            <a:r>
              <a:rPr lang="en-US" sz="4400" dirty="0" smtClean="0"/>
              <a:t> qua </a:t>
            </a:r>
            <a:r>
              <a:rPr lang="en-US" sz="4400" dirty="0" err="1" smtClean="0"/>
              <a:t>lại</a:t>
            </a:r>
            <a:r>
              <a:rPr lang="en-US" sz="4400" dirty="0" smtClean="0"/>
              <a:t> </a:t>
            </a:r>
            <a:r>
              <a:rPr lang="en-US" sz="4400" dirty="0" err="1" smtClean="0"/>
              <a:t>lẫn</a:t>
            </a:r>
            <a:r>
              <a:rPr lang="en-US" sz="4400" dirty="0" smtClean="0"/>
              <a:t> </a:t>
            </a:r>
            <a:r>
              <a:rPr lang="en-US" sz="4400" dirty="0" err="1" smtClean="0"/>
              <a:t>nhau</a:t>
            </a:r>
            <a:endParaRPr lang="en-US" sz="4400" dirty="0" smtClean="0"/>
          </a:p>
          <a:p>
            <a:r>
              <a:rPr lang="en-US" sz="4400" dirty="0" err="1" smtClean="0"/>
              <a:t>Trật</a:t>
            </a:r>
            <a:r>
              <a:rPr lang="en-US" sz="4400" dirty="0" smtClean="0"/>
              <a:t> </a:t>
            </a:r>
            <a:r>
              <a:rPr lang="en-US" sz="4400" dirty="0" err="1" smtClean="0"/>
              <a:t>tự</a:t>
            </a:r>
            <a:r>
              <a:rPr lang="en-US" sz="4400" dirty="0" smtClean="0"/>
              <a:t> </a:t>
            </a:r>
            <a:r>
              <a:rPr lang="en-US" sz="4400" dirty="0" err="1" smtClean="0"/>
              <a:t>xã</a:t>
            </a:r>
            <a:r>
              <a:rPr lang="en-US" sz="4400" dirty="0" smtClean="0"/>
              <a:t> </a:t>
            </a:r>
            <a:r>
              <a:rPr lang="en-US" sz="4400" dirty="0" err="1" smtClean="0"/>
              <a:t>hội</a:t>
            </a:r>
            <a:r>
              <a:rPr lang="en-US" sz="4400" dirty="0" smtClean="0"/>
              <a:t> </a:t>
            </a:r>
            <a:r>
              <a:rPr lang="en-US" sz="4400" dirty="0" err="1" smtClean="0"/>
              <a:t>tác</a:t>
            </a:r>
            <a:r>
              <a:rPr lang="en-US" sz="4400" dirty="0" smtClean="0"/>
              <a:t> </a:t>
            </a:r>
            <a:r>
              <a:rPr lang="vi-VN" sz="4400" dirty="0" smtClean="0"/>
              <a:t>độ</a:t>
            </a:r>
            <a:r>
              <a:rPr lang="en-US" sz="4400" dirty="0" err="1" smtClean="0"/>
              <a:t>ng</a:t>
            </a:r>
            <a:r>
              <a:rPr lang="en-US" sz="4400" dirty="0" smtClean="0"/>
              <a:t> </a:t>
            </a:r>
            <a:r>
              <a:rPr lang="en-US" sz="4400" dirty="0" err="1" smtClean="0"/>
              <a:t>và</a:t>
            </a:r>
            <a:r>
              <a:rPr lang="en-US" sz="4400" dirty="0" smtClean="0"/>
              <a:t> </a:t>
            </a:r>
            <a:r>
              <a:rPr lang="vi-VN" sz="4400" dirty="0" smtClean="0"/>
              <a:t>đ</a:t>
            </a:r>
            <a:r>
              <a:rPr lang="en-US" sz="4400" dirty="0" err="1" smtClean="0"/>
              <a:t>iều</a:t>
            </a:r>
            <a:r>
              <a:rPr lang="en-US" sz="4400" dirty="0" smtClean="0"/>
              <a:t> </a:t>
            </a:r>
            <a:r>
              <a:rPr lang="en-US" sz="4400" dirty="0" err="1" smtClean="0"/>
              <a:t>chỉnh</a:t>
            </a:r>
            <a:r>
              <a:rPr lang="en-US" sz="4400" dirty="0" smtClean="0"/>
              <a:t> </a:t>
            </a:r>
            <a:r>
              <a:rPr lang="en-US" sz="4400" dirty="0" err="1" smtClean="0"/>
              <a:t>hành</a:t>
            </a:r>
            <a:r>
              <a:rPr lang="en-US" sz="4400" dirty="0" smtClean="0"/>
              <a:t> vi </a:t>
            </a:r>
            <a:r>
              <a:rPr lang="en-US" sz="4400" dirty="0" err="1" smtClean="0"/>
              <a:t>lệch</a:t>
            </a:r>
            <a:r>
              <a:rPr lang="en-US" sz="4400" dirty="0" smtClean="0"/>
              <a:t> </a:t>
            </a:r>
            <a:r>
              <a:rPr lang="en-US" sz="4400" dirty="0" err="1" smtClean="0"/>
              <a:t>lạc</a:t>
            </a:r>
            <a:r>
              <a:rPr lang="en-US" sz="4400" dirty="0" smtClean="0"/>
              <a:t> </a:t>
            </a:r>
            <a:r>
              <a:rPr lang="en-US" sz="4400" dirty="0" err="1" smtClean="0"/>
              <a:t>xã</a:t>
            </a:r>
            <a:r>
              <a:rPr lang="en-US" sz="4400" dirty="0" smtClean="0"/>
              <a:t> </a:t>
            </a:r>
            <a:r>
              <a:rPr lang="en-US" sz="4400" dirty="0" err="1" smtClean="0"/>
              <a:t>hội</a:t>
            </a:r>
            <a:r>
              <a:rPr lang="en-US" sz="4400" dirty="0" smtClean="0"/>
              <a:t> </a:t>
            </a:r>
            <a:endParaRPr lang="en-US" sz="4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671EA334-3B11-4CEA-BC23-3F4BE6528126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7924800" cy="533400"/>
          </a:xfrm>
        </p:spPr>
        <p:txBody>
          <a:bodyPr>
            <a:noAutofit/>
          </a:bodyPr>
          <a:lstStyle/>
          <a:p>
            <a:r>
              <a:rPr lang="vi-VN" sz="3200" dirty="0" smtClean="0"/>
              <a:t>KIỂm soát xã hội: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609600"/>
            <a:ext cx="7924800" cy="5864352"/>
          </a:xfrm>
        </p:spPr>
        <p:txBody>
          <a:bodyPr/>
          <a:lstStyle/>
          <a:p>
            <a:pPr>
              <a:buNone/>
            </a:pPr>
            <a:r>
              <a:rPr lang="vi-VN" sz="3200" dirty="0" smtClean="0"/>
              <a:t>Khái niệm: Là cơ chế tự điều chỉnh trong các hệ thống xã hội và trong toàn xã hội nói chung.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671EA334-3B11-4CEA-BC23-3F4BE6528126}" type="slidenum">
              <a:rPr lang="en-US" smtClean="0"/>
              <a:pPr/>
              <a:t>29</a:t>
            </a:fld>
            <a:endParaRPr lang="en-US"/>
          </a:p>
        </p:txBody>
      </p:sp>
      <p:sp>
        <p:nvSpPr>
          <p:cNvPr id="5" name="Down Arrow 4"/>
          <p:cNvSpPr/>
          <p:nvPr/>
        </p:nvSpPr>
        <p:spPr>
          <a:xfrm>
            <a:off x="1447800" y="2362200"/>
            <a:ext cx="533400" cy="304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533400" y="3429000"/>
            <a:ext cx="28956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vi-VN" sz="2800" dirty="0" smtClean="0"/>
              <a:t>Tạo sự vững chắc của hệ thống xã hội</a:t>
            </a:r>
          </a:p>
          <a:p>
            <a:pPr>
              <a:buFont typeface="Wingdings" pitchFamily="2" charset="2"/>
              <a:buChar char="v"/>
            </a:pPr>
            <a:r>
              <a:rPr lang="vi-VN" sz="2800" dirty="0" smtClean="0"/>
              <a:t>Sự thay đổi tích cực</a:t>
            </a:r>
            <a:endParaRPr lang="en-US" sz="2800" dirty="0"/>
          </a:p>
        </p:txBody>
      </p:sp>
      <p:pic>
        <p:nvPicPr>
          <p:cNvPr id="12290" name="Picture 2" descr="C:\Users\TAN\Downloads\1735174465-1-tt2744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33050" y="1905000"/>
            <a:ext cx="5329950" cy="4724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7772400" cy="1143000"/>
          </a:xfrm>
        </p:spPr>
        <p:txBody>
          <a:bodyPr>
            <a:normAutofit/>
          </a:bodyPr>
          <a:lstStyle/>
          <a:p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NỘI DUNG</a:t>
            </a:r>
            <a:endParaRPr lang="en-US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533400" y="1600200"/>
            <a:ext cx="7467600" cy="4873752"/>
          </a:xfrm>
        </p:spPr>
        <p:txBody>
          <a:bodyPr>
            <a:normAutofit/>
          </a:bodyPr>
          <a:lstStyle/>
          <a:p>
            <a:pPr marL="571500" indent="-571500">
              <a:buFont typeface="+mj-lt"/>
              <a:buAutoNum type="romanUcPeriod"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LỆCH LẠC XÃ HỘI</a:t>
            </a:r>
          </a:p>
          <a:p>
            <a:pPr marL="571500" indent="-571500">
              <a:buFont typeface="+mj-lt"/>
              <a:buAutoNum type="romanUcPeriod"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TRẬT  TỰ XÃ HỘI</a:t>
            </a:r>
          </a:p>
          <a:p>
            <a:pPr marL="571500" indent="-571500">
              <a:buFont typeface="+mj-lt"/>
              <a:buAutoNum type="romanUcPeriod"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KIỂM SOÁT XÃ HỘI</a:t>
            </a:r>
          </a:p>
          <a:p>
            <a:pPr marL="571500" indent="-571500">
              <a:buFont typeface="+mj-lt"/>
              <a:buAutoNum type="romanUcPeriod"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MỐI QUAN HỆ </a:t>
            </a:r>
          </a:p>
          <a:p>
            <a:pPr marL="571500" indent="-571500">
              <a:buFont typeface="+mj-lt"/>
              <a:buAutoNum type="romanUcPeriod"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GIẢI PHÁP</a:t>
            </a:r>
          </a:p>
          <a:p>
            <a:pPr marL="571500" indent="-571500">
              <a:buFont typeface="+mj-lt"/>
              <a:buAutoNum type="romanUcPeriod"/>
            </a:pPr>
            <a:endParaRPr lang="en-US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671EA334-3B11-4CEA-BC23-3F4BE6528126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1026" name="Picture 2" descr="C:\Users\TAN\Pictures\HÌNH ẢNH XÃ HỘI HỌC\27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81800" y="609600"/>
            <a:ext cx="1143000" cy="1074420"/>
          </a:xfrm>
          <a:prstGeom prst="rect">
            <a:avLst/>
          </a:prstGeom>
          <a:noFill/>
        </p:spPr>
      </p:pic>
      <p:sp>
        <p:nvSpPr>
          <p:cNvPr id="6" name="Rounded Rectangle 5"/>
          <p:cNvSpPr/>
          <p:nvPr/>
        </p:nvSpPr>
        <p:spPr>
          <a:xfrm>
            <a:off x="1143000" y="2286000"/>
            <a:ext cx="4876800" cy="609600"/>
          </a:xfrm>
          <a:prstGeom prst="roundRect">
            <a:avLst/>
          </a:prstGeom>
          <a:effectLst>
            <a:outerShdw blurRad="50800" dist="25000" dir="5400000" rotWithShape="0">
              <a:srgbClr val="000000">
                <a:alpha val="40000"/>
              </a:srgbClr>
            </a:outerShdw>
            <a:softEdge rad="317500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/>
          <p:cNvSpPr/>
          <p:nvPr/>
        </p:nvSpPr>
        <p:spPr>
          <a:xfrm>
            <a:off x="1143000" y="2971800"/>
            <a:ext cx="4876800" cy="609600"/>
          </a:xfrm>
          <a:prstGeom prst="roundRect">
            <a:avLst/>
          </a:prstGeom>
          <a:effectLst>
            <a:outerShdw blurRad="50800" dist="25000" dir="5400000" rotWithShape="0">
              <a:srgbClr val="000000">
                <a:alpha val="40000"/>
              </a:srgbClr>
            </a:outerShdw>
            <a:softEdge rad="317500"/>
          </a:effectLst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1143000" y="3657600"/>
            <a:ext cx="3657600" cy="609600"/>
          </a:xfrm>
          <a:prstGeom prst="roundRect">
            <a:avLst/>
          </a:prstGeom>
          <a:solidFill>
            <a:srgbClr val="00B050"/>
          </a:solidFill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1066800" y="4343400"/>
            <a:ext cx="2667000" cy="609600"/>
          </a:xfrm>
          <a:prstGeom prst="roundRect">
            <a:avLst/>
          </a:prstGeom>
          <a:solidFill>
            <a:srgbClr val="7030A0"/>
          </a:solidFill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>
            <a:off x="1143000" y="1600200"/>
            <a:ext cx="4876800" cy="609600"/>
          </a:xfrm>
          <a:prstGeom prst="roundRect">
            <a:avLst/>
          </a:prstGeom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7924800" cy="533400"/>
          </a:xfrm>
        </p:spPr>
        <p:txBody>
          <a:bodyPr>
            <a:normAutofit fontScale="90000"/>
          </a:bodyPr>
          <a:lstStyle/>
          <a:p>
            <a:r>
              <a:rPr lang="vi-VN" dirty="0" smtClean="0"/>
              <a:t>kiểm soát xã hội: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762000"/>
            <a:ext cx="7924800" cy="5711952"/>
          </a:xfrm>
        </p:spPr>
        <p:txBody>
          <a:bodyPr/>
          <a:lstStyle/>
          <a:p>
            <a:pPr>
              <a:buNone/>
            </a:pPr>
            <a:r>
              <a:rPr lang="vi-VN" sz="4000" dirty="0" smtClean="0"/>
              <a:t>	Phân loại</a:t>
            </a:r>
          </a:p>
          <a:p>
            <a:pPr>
              <a:buNone/>
            </a:pPr>
            <a:endParaRPr lang="vi-VN" dirty="0" smtClean="0"/>
          </a:p>
          <a:p>
            <a:r>
              <a:rPr lang="vi-VN" sz="3200" dirty="0" smtClean="0"/>
              <a:t>Kiểm soát xã hội chính thức: Phong tục, tập quán, truyền thống</a:t>
            </a:r>
          </a:p>
          <a:p>
            <a:endParaRPr lang="vi-VN" sz="3200" dirty="0" smtClean="0"/>
          </a:p>
          <a:p>
            <a:r>
              <a:rPr lang="vi-VN" sz="3200" dirty="0" smtClean="0"/>
              <a:t>Kiểm soát xã hội không chính thức: Do người có thẩm quyền thực hiện </a:t>
            </a:r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671EA334-3B11-4CEA-BC23-3F4BE6528126}" type="slidenum">
              <a:rPr lang="en-US" smtClean="0"/>
              <a:pPr/>
              <a:t>30</a:t>
            </a:fld>
            <a:endParaRPr lang="en-US"/>
          </a:p>
        </p:txBody>
      </p:sp>
      <p:pic>
        <p:nvPicPr>
          <p:cNvPr id="13314" name="Picture 2" descr="C:\Users\TAN\Downloads\diendanbaclieu-112461-841098875-1185984495-574-57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8200" y="0"/>
            <a:ext cx="4495800" cy="190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7924800" cy="1417638"/>
          </a:xfrm>
        </p:spPr>
        <p:txBody>
          <a:bodyPr/>
          <a:lstStyle/>
          <a:p>
            <a:r>
              <a:rPr lang="vi-VN" dirty="0" smtClean="0"/>
              <a:t>Clip</a:t>
            </a:r>
            <a:br>
              <a:rPr lang="vi-VN" dirty="0" smtClean="0"/>
            </a:br>
            <a:endParaRPr lang="en-US" dirty="0"/>
          </a:p>
        </p:txBody>
      </p:sp>
      <p:pic>
        <p:nvPicPr>
          <p:cNvPr id="5" name="Shock trước tình trạng sống thử của sinh viên ngành sư phạm_(360p).mp4">
            <a:hlinkClick r:id="" action="ppaction://media"/>
          </p:cNvPr>
          <p:cNvPicPr>
            <a:picLocks noGrp="1" noRot="1" noChangeAspect="1"/>
          </p:cNvPicPr>
          <p:nvPr>
            <p:ph sz="quarter"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52400" y="990600"/>
            <a:ext cx="8991600" cy="586740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671EA334-3B11-4CEA-BC23-3F4BE6528126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>
            <a:noAutofit/>
          </a:bodyPr>
          <a:lstStyle/>
          <a:p>
            <a:r>
              <a:rPr lang="vi-VN" sz="4800" dirty="0" smtClean="0"/>
              <a:t>lệch lạc của học sinh hiện nay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838200"/>
            <a:ext cx="7696200" cy="5635752"/>
          </a:xfrm>
        </p:spPr>
        <p:txBody>
          <a:bodyPr/>
          <a:lstStyle/>
          <a:p>
            <a:pPr>
              <a:buNone/>
            </a:pPr>
            <a:r>
              <a:rPr lang="vi-VN" dirty="0" smtClean="0"/>
              <a:t>Hiện tượng sống thử:</a:t>
            </a:r>
          </a:p>
          <a:p>
            <a:pPr>
              <a:buNone/>
            </a:pPr>
            <a:r>
              <a:rPr lang="vi-VN" dirty="0" smtClean="0"/>
              <a:t>	“ Sống thử” hay còn gọi là “ sống chung trước khi cưới” là hai người thỏa thuận với nhau sẽ về chung sống với nhau như vợ chồng. </a:t>
            </a:r>
          </a:p>
          <a:p>
            <a:pPr>
              <a:buNone/>
            </a:pPr>
            <a:endParaRPr lang="vi-VN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671EA334-3B11-4CEA-BC23-3F4BE6528126}" type="slidenum">
              <a:rPr lang="en-US" smtClean="0"/>
              <a:pPr/>
              <a:t>32</a:t>
            </a:fld>
            <a:endParaRPr lang="en-US"/>
          </a:p>
        </p:txBody>
      </p:sp>
      <p:sp>
        <p:nvSpPr>
          <p:cNvPr id="5" name="Curved Left Arrow 4"/>
          <p:cNvSpPr/>
          <p:nvPr/>
        </p:nvSpPr>
        <p:spPr>
          <a:xfrm>
            <a:off x="1676400" y="2667000"/>
            <a:ext cx="457200" cy="685800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1000" y="3810000"/>
            <a:ext cx="23622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400" dirty="0" smtClean="0"/>
              <a:t>Vấn đề phức tạp</a:t>
            </a:r>
            <a:endParaRPr lang="en-US" sz="4400" dirty="0"/>
          </a:p>
        </p:txBody>
      </p:sp>
      <p:pic>
        <p:nvPicPr>
          <p:cNvPr id="14338" name="Picture 2" descr="C:\Users\TAN\Downloads\songthu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38400" y="3276600"/>
            <a:ext cx="2971800" cy="3581400"/>
          </a:xfrm>
          <a:prstGeom prst="rect">
            <a:avLst/>
          </a:prstGeom>
          <a:noFill/>
        </p:spPr>
      </p:pic>
      <p:pic>
        <p:nvPicPr>
          <p:cNvPr id="14339" name="Picture 3" descr="C:\Users\TAN\Downloads\mh5-1351658211_500x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10200" y="3276601"/>
            <a:ext cx="3565525" cy="3581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7543800" cy="487362"/>
          </a:xfrm>
        </p:spPr>
        <p:txBody>
          <a:bodyPr>
            <a:noAutofit/>
          </a:bodyPr>
          <a:lstStyle/>
          <a:p>
            <a:r>
              <a:rPr lang="vi-VN" sz="4400" b="1" dirty="0" smtClean="0"/>
              <a:t>nguyên nhân</a:t>
            </a:r>
            <a:endParaRPr lang="en-US" sz="4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Đ</a:t>
            </a:r>
            <a:r>
              <a:rPr lang="vi-VN" sz="3200" dirty="0" smtClean="0"/>
              <a:t>a số sống xa gia đình, xa sự quản lí</a:t>
            </a:r>
          </a:p>
          <a:p>
            <a:r>
              <a:rPr lang="vi-VN" sz="3200" dirty="0" smtClean="0"/>
              <a:t>Sống thử đang là mode</a:t>
            </a:r>
          </a:p>
          <a:p>
            <a:r>
              <a:rPr lang="vi-VN" sz="3200" dirty="0" smtClean="0"/>
              <a:t>Tiết kiệm được chi phí sinh hoạt</a:t>
            </a:r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671EA334-3B11-4CEA-BC23-3F4BE6528126}" type="slidenum">
              <a:rPr lang="en-US" smtClean="0"/>
              <a:pPr/>
              <a:t>33</a:t>
            </a:fld>
            <a:endParaRPr lang="en-US"/>
          </a:p>
        </p:txBody>
      </p:sp>
      <p:pic>
        <p:nvPicPr>
          <p:cNvPr id="15362" name="Picture 2" descr="C:\Users\TAN\Downloads\mone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352800"/>
            <a:ext cx="3886200" cy="3505200"/>
          </a:xfrm>
          <a:prstGeom prst="rect">
            <a:avLst/>
          </a:prstGeom>
          <a:noFill/>
        </p:spPr>
      </p:pic>
      <p:pic>
        <p:nvPicPr>
          <p:cNvPr id="15363" name="Picture 3" descr="C:\Users\TAN\Downloads\20547853_images920983_images841802_mobile-youn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4300" y="3352800"/>
            <a:ext cx="4762500" cy="3505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from="(ppt_w)" to="(-ppt_w*2)" calcmode="lin" valueType="num">
                                      <p:cBhvr rctx="PPT">
                                        <p:cTn id="6" dur="5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ppt_w*0.50)" calcmode="lin" valueType="num">
                                      <p:cBhvr>
                                        <p:cTn id="7" dur="500" decel="500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1+ppt_h/2)" calcmode="lin" valueType="num">
                                      <p:cBhvr>
                                        <p:cTn id="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4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153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3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8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29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0" dur="3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3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32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</p:cBhvr>
                                      <p:from x="100000" y="100000"/>
                                      <p:to x="10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70" decel="100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770" decel="100000"/>
                                        <p:tgtEl>
                                          <p:spTgt spid="1536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9" dur="77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1" dur="77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7924800" cy="914400"/>
          </a:xfrm>
        </p:spPr>
        <p:txBody>
          <a:bodyPr>
            <a:normAutofit/>
          </a:bodyPr>
          <a:lstStyle/>
          <a:p>
            <a:r>
              <a:rPr lang="vi-VN" sz="4800" dirty="0" smtClean="0"/>
              <a:t>h ậu qu ả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4800" y="1219200"/>
            <a:ext cx="7620000" cy="525475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vi-VN" sz="4800" dirty="0" smtClean="0"/>
              <a:t>Trả giá quá “đắt”</a:t>
            </a:r>
          </a:p>
          <a:p>
            <a:pPr>
              <a:buNone/>
            </a:pPr>
            <a:r>
              <a:rPr lang="vi-VN" sz="4800" dirty="0" smtClean="0"/>
              <a:t>Di chứng tương lai.</a:t>
            </a:r>
            <a:endParaRPr lang="en-US" sz="4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671EA334-3B11-4CEA-BC23-3F4BE6528126}" type="slidenum">
              <a:rPr lang="en-US" smtClean="0"/>
              <a:pPr/>
              <a:t>34</a:t>
            </a:fld>
            <a:endParaRPr lang="en-US"/>
          </a:p>
        </p:txBody>
      </p:sp>
      <p:sp>
        <p:nvSpPr>
          <p:cNvPr id="7" name="Down Arrow 6"/>
          <p:cNvSpPr/>
          <p:nvPr/>
        </p:nvSpPr>
        <p:spPr>
          <a:xfrm>
            <a:off x="4343400" y="3429000"/>
            <a:ext cx="914400" cy="685800"/>
          </a:xfrm>
          <a:prstGeom prst="downArrow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Isosceles Triangle 7"/>
          <p:cNvSpPr/>
          <p:nvPr/>
        </p:nvSpPr>
        <p:spPr>
          <a:xfrm>
            <a:off x="1752600" y="4572000"/>
            <a:ext cx="2895600" cy="1219200"/>
          </a:xfrm>
          <a:prstGeom prst="triangle">
            <a:avLst>
              <a:gd name="adj" fmla="val 47543"/>
            </a:avLst>
          </a:prstGeom>
          <a:solidFill>
            <a:schemeClr val="accent1">
              <a:lumMod val="75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600" dirty="0" smtClean="0"/>
              <a:t>Sai</a:t>
            </a:r>
            <a:endParaRPr lang="en-US" sz="3600" dirty="0"/>
          </a:p>
        </p:txBody>
      </p:sp>
      <p:sp>
        <p:nvSpPr>
          <p:cNvPr id="9" name="Isosceles Triangle 8"/>
          <p:cNvSpPr/>
          <p:nvPr/>
        </p:nvSpPr>
        <p:spPr>
          <a:xfrm>
            <a:off x="5105400" y="4419600"/>
            <a:ext cx="2590800" cy="1371600"/>
          </a:xfrm>
          <a:prstGeom prst="triangle">
            <a:avLst>
              <a:gd name="adj" fmla="val 46581"/>
            </a:avLst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 smtClean="0"/>
              <a:t>Đúng</a:t>
            </a:r>
            <a:endParaRPr lang="en-US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4343400" y="45720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 smtClean="0"/>
              <a:t>hay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4" presetClass="entr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9" presetClass="exit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8" grpId="0" animBg="1"/>
      <p:bldP spid="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vi-VN" sz="4000" dirty="0" smtClean="0"/>
              <a:t>Khẳng định: Lệch lạc xã hội vẫn tồn tại trong đời sống chúng ta hằng ngày.</a:t>
            </a:r>
            <a:endParaRPr lang="en-US" sz="4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671EA334-3B11-4CEA-BC23-3F4BE6528126}" type="slidenum">
              <a:rPr lang="en-US" smtClean="0"/>
              <a:pPr/>
              <a:t>35</a:t>
            </a:fld>
            <a:endParaRPr lang="en-US"/>
          </a:p>
        </p:txBody>
      </p:sp>
      <p:pic>
        <p:nvPicPr>
          <p:cNvPr id="17410" name="Picture 2" descr="C:\Users\TAN\Downloads\Camera360_2014_4_7_12432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362200"/>
            <a:ext cx="3886200" cy="4495799"/>
          </a:xfrm>
          <a:prstGeom prst="rect">
            <a:avLst/>
          </a:prstGeom>
          <a:noFill/>
        </p:spPr>
      </p:pic>
      <p:pic>
        <p:nvPicPr>
          <p:cNvPr id="17411" name="Picture 3" descr="C:\Users\TAN\Downloads\4dhsode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86200" y="2438400"/>
            <a:ext cx="5029200" cy="4419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671EA334-3B11-4CEA-BC23-3F4BE6528126}" type="slidenum">
              <a:rPr lang="en-US" smtClean="0"/>
              <a:pPr/>
              <a:t>36</a:t>
            </a:fld>
            <a:endParaRPr lang="en-US"/>
          </a:p>
        </p:txBody>
      </p:sp>
      <p:pic>
        <p:nvPicPr>
          <p:cNvPr id="1026" name="Picture 2" descr="C:\Users\TAN\Downloads\hoc1_3366781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33400"/>
            <a:ext cx="3810000" cy="3048000"/>
          </a:xfrm>
          <a:prstGeom prst="rect">
            <a:avLst/>
          </a:prstGeom>
          <a:noFill/>
        </p:spPr>
      </p:pic>
      <p:pic>
        <p:nvPicPr>
          <p:cNvPr id="1027" name="Picture 3" descr="C:\Users\TAN\Downloads\bao-luc-gia-dinh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9000" y="533400"/>
            <a:ext cx="5524500" cy="3105150"/>
          </a:xfrm>
          <a:prstGeom prst="rect">
            <a:avLst/>
          </a:prstGeom>
          <a:noFill/>
        </p:spPr>
      </p:pic>
      <p:pic>
        <p:nvPicPr>
          <p:cNvPr id="1028" name="Picture 4" descr="C:\Users\TAN\Downloads\Tiem chich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95400" y="3810000"/>
            <a:ext cx="3733800" cy="304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7924800" cy="762000"/>
          </a:xfrm>
        </p:spPr>
        <p:txBody>
          <a:bodyPr>
            <a:normAutofit/>
          </a:bodyPr>
          <a:lstStyle/>
          <a:p>
            <a:r>
              <a:rPr lang="vi-VN" sz="4400" dirty="0" smtClean="0"/>
              <a:t>Giải pháp: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990600"/>
            <a:ext cx="7772400" cy="5483352"/>
          </a:xfrm>
        </p:spPr>
        <p:txBody>
          <a:bodyPr>
            <a:normAutofit/>
          </a:bodyPr>
          <a:lstStyle/>
          <a:p>
            <a:r>
              <a:rPr lang="vi-VN" sz="3200" dirty="0" smtClean="0"/>
              <a:t>Tăng cường giáo dục để hoàn thiện và phát triển nhân cách</a:t>
            </a:r>
          </a:p>
          <a:p>
            <a:r>
              <a:rPr lang="vi-VN" sz="3200" dirty="0" smtClean="0"/>
              <a:t>Có thái độ chủ động khắc phục hành vi lệch lạc</a:t>
            </a:r>
          </a:p>
          <a:p>
            <a:r>
              <a:rPr lang="vi-VN" sz="3200" dirty="0" smtClean="0"/>
              <a:t>Xây dựng hoàn thiện hệ thống chuẩn mực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671EA334-3B11-4CEA-BC23-3F4BE6528126}" type="slidenum">
              <a:rPr lang="en-US" smtClean="0"/>
              <a:pPr/>
              <a:t>37</a:t>
            </a:fld>
            <a:endParaRPr lang="en-US"/>
          </a:p>
        </p:txBody>
      </p:sp>
      <p:pic>
        <p:nvPicPr>
          <p:cNvPr id="18434" name="Picture 2" descr="C:\Users\TAN\Downloads\cho-hoc-them-toan-ly-hoa-anh-van-quan1-4-8-5-11-10-tphc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7512" y="3733800"/>
            <a:ext cx="5958999" cy="3124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7924800" cy="838200"/>
          </a:xfrm>
        </p:spPr>
        <p:txBody>
          <a:bodyPr>
            <a:normAutofit/>
          </a:bodyPr>
          <a:lstStyle/>
          <a:p>
            <a:r>
              <a:rPr lang="vi-VN" sz="4400" dirty="0" smtClean="0"/>
              <a:t>kết luận: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914400"/>
            <a:ext cx="7924800" cy="555955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vi-VN" sz="3600" dirty="0" smtClean="0"/>
              <a:t>Trong quan hệ ứng xử giao tiếp xuất hiện nhiều hành vi lệch lạc, song đều có thể sửa chữa, uốn nắn.</a:t>
            </a:r>
            <a:endParaRPr lang="en-US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671EA334-3B11-4CEA-BC23-3F4BE6528126}" type="slidenum">
              <a:rPr lang="en-US" smtClean="0"/>
              <a:pPr/>
              <a:t>38</a:t>
            </a:fld>
            <a:endParaRPr lang="en-US"/>
          </a:p>
        </p:txBody>
      </p:sp>
      <p:sp>
        <p:nvSpPr>
          <p:cNvPr id="5" name="Down Arrow 4"/>
          <p:cNvSpPr/>
          <p:nvPr/>
        </p:nvSpPr>
        <p:spPr>
          <a:xfrm>
            <a:off x="4114800" y="3124200"/>
            <a:ext cx="990600" cy="8382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3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2362200" y="4191000"/>
            <a:ext cx="4419600" cy="1447800"/>
          </a:xfrm>
          <a:prstGeom prst="roundRect">
            <a:avLst/>
          </a:prstGeom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600" dirty="0" smtClean="0"/>
              <a:t>Phát triển nhân cách và tiến bộ xã hội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1096962"/>
          </a:xfrm>
        </p:spPr>
        <p:txBody>
          <a:bodyPr>
            <a:normAutofit fontScale="90000"/>
          </a:bodyPr>
          <a:lstStyle/>
          <a:p>
            <a:r>
              <a:rPr lang="vi-VN" sz="4000" dirty="0" smtClean="0"/>
              <a:t>cảm ơn thầy và các bạn đã lắng ng</a:t>
            </a:r>
            <a:r>
              <a:rPr lang="en-US" sz="3600" dirty="0" smtClean="0"/>
              <a:t>he</a:t>
            </a:r>
            <a:br>
              <a:rPr lang="en-US" sz="3600" dirty="0" smtClean="0"/>
            </a:b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671EA334-3B11-4CEA-BC23-3F4BE6528126}" type="slidenum">
              <a:rPr lang="en-US" smtClean="0"/>
              <a:pPr/>
              <a:t>39</a:t>
            </a:fld>
            <a:endParaRPr lang="en-US"/>
          </a:p>
        </p:txBody>
      </p:sp>
      <p:pic>
        <p:nvPicPr>
          <p:cNvPr id="19458" name="Picture 2" descr="C:\Users\TAN\Downloads\1356698621-1356698414_ho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676400"/>
            <a:ext cx="9144000" cy="51755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>
          <a:xfrm>
            <a:off x="228600" y="685800"/>
            <a:ext cx="3733800" cy="7620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vi-VN" sz="4400" b="1" i="1" dirty="0" smtClean="0"/>
              <a:t>Khái niệm:</a:t>
            </a:r>
          </a:p>
          <a:p>
            <a:pPr>
              <a:buNone/>
            </a:pPr>
            <a:r>
              <a:rPr lang="vi-VN" sz="4400" b="1" i="1" dirty="0" smtClean="0"/>
              <a:t>	</a:t>
            </a:r>
          </a:p>
          <a:p>
            <a:pPr>
              <a:buNone/>
            </a:pPr>
            <a:endParaRPr lang="vi-VN" sz="4400" b="1" i="1" dirty="0" smtClean="0"/>
          </a:p>
        </p:txBody>
      </p:sp>
      <p:pic>
        <p:nvPicPr>
          <p:cNvPr id="2051" name="Picture 3" descr="C:\Users\TAN\Downloads\consumerreportnew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57800" y="990600"/>
            <a:ext cx="3276600" cy="3110969"/>
          </a:xfrm>
          <a:prstGeom prst="rect">
            <a:avLst/>
          </a:prstGeom>
          <a:noFill/>
        </p:spPr>
      </p:pic>
      <p:cxnSp>
        <p:nvCxnSpPr>
          <p:cNvPr id="9" name="Straight Arrow Connector 8"/>
          <p:cNvCxnSpPr/>
          <p:nvPr/>
        </p:nvCxnSpPr>
        <p:spPr>
          <a:xfrm rot="10800000" flipV="1">
            <a:off x="3505200" y="3429000"/>
            <a:ext cx="1066800" cy="304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rot="10800000" flipV="1">
            <a:off x="3200400" y="2057400"/>
            <a:ext cx="1219200" cy="152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81000" y="1905000"/>
            <a:ext cx="2438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200" dirty="0" smtClean="0"/>
              <a:t>Người không tôn trọng</a:t>
            </a:r>
            <a:endParaRPr lang="en-US" sz="3200" dirty="0"/>
          </a:p>
        </p:txBody>
      </p:sp>
      <p:sp>
        <p:nvSpPr>
          <p:cNvPr id="17" name="TextBox 16"/>
          <p:cNvSpPr txBox="1"/>
          <p:nvPr/>
        </p:nvSpPr>
        <p:spPr>
          <a:xfrm>
            <a:off x="685800" y="3427404"/>
            <a:ext cx="2438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200" dirty="0" smtClean="0"/>
              <a:t>Làm trái các chuẩn mực</a:t>
            </a:r>
            <a:endParaRPr lang="en-US" sz="3200" dirty="0"/>
          </a:p>
        </p:txBody>
      </p:sp>
      <p:sp>
        <p:nvSpPr>
          <p:cNvPr id="19" name="Right Arrow 18"/>
          <p:cNvSpPr/>
          <p:nvPr/>
        </p:nvSpPr>
        <p:spPr>
          <a:xfrm>
            <a:off x="762000" y="5256204"/>
            <a:ext cx="1600200" cy="457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3048000" y="4876800"/>
            <a:ext cx="46473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7200" dirty="0" smtClean="0"/>
              <a:t>Sự lệch lạc</a:t>
            </a:r>
            <a:endParaRPr lang="en-US" sz="7200" dirty="0"/>
          </a:p>
        </p:txBody>
      </p:sp>
      <p:sp>
        <p:nvSpPr>
          <p:cNvPr id="22" name="Content Placeholder 2"/>
          <p:cNvSpPr txBox="1">
            <a:spLocks/>
          </p:cNvSpPr>
          <p:nvPr/>
        </p:nvSpPr>
        <p:spPr>
          <a:xfrm>
            <a:off x="152400" y="0"/>
            <a:ext cx="7467600" cy="1066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71500" marR="0" lvl="0" indent="-5715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+mj-lt"/>
              <a:buAutoNum type="romanUcPeriod"/>
              <a:tabLst/>
              <a:defRPr/>
            </a:pP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LỆCH LẠC XÃ HỘI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6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21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7924800" cy="914400"/>
          </a:xfrm>
        </p:spPr>
        <p:txBody>
          <a:bodyPr>
            <a:noAutofit/>
          </a:bodyPr>
          <a:lstStyle/>
          <a:p>
            <a:r>
              <a:rPr lang="en-US" sz="4800" dirty="0" smtClean="0"/>
              <a:t/>
            </a:r>
            <a:br>
              <a:rPr lang="en-US" sz="4800" dirty="0" smtClean="0"/>
            </a:br>
            <a:r>
              <a:rPr lang="vi-VN" sz="4800" dirty="0" smtClean="0"/>
              <a:t>danh sách nhóm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1066800"/>
            <a:ext cx="9144000" cy="5867400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dirty="0" err="1" smtClean="0"/>
              <a:t>Thái</a:t>
            </a:r>
            <a:r>
              <a:rPr lang="en-US" dirty="0" smtClean="0"/>
              <a:t> </a:t>
            </a:r>
            <a:r>
              <a:rPr lang="en-US" dirty="0" err="1" smtClean="0"/>
              <a:t>Thị</a:t>
            </a:r>
            <a:r>
              <a:rPr lang="en-US" dirty="0" smtClean="0"/>
              <a:t> </a:t>
            </a:r>
            <a:r>
              <a:rPr lang="en-US" dirty="0" err="1" smtClean="0"/>
              <a:t>Nh</a:t>
            </a:r>
            <a:r>
              <a:rPr lang="vi-VN" dirty="0" smtClean="0"/>
              <a:t>ư</a:t>
            </a:r>
            <a:r>
              <a:rPr lang="en-US" dirty="0" smtClean="0"/>
              <a:t> </a:t>
            </a:r>
            <a:r>
              <a:rPr lang="en-US" dirty="0" err="1" smtClean="0"/>
              <a:t>Hảo</a:t>
            </a:r>
            <a:endParaRPr lang="en-US" dirty="0" smtClean="0"/>
          </a:p>
          <a:p>
            <a:pPr marL="457200" indent="-457200">
              <a:buFont typeface="+mj-lt"/>
              <a:buAutoNum type="arabicPeriod"/>
            </a:pPr>
            <a:r>
              <a:rPr lang="en-US" dirty="0" err="1" smtClean="0"/>
              <a:t>Nguyễn</a:t>
            </a:r>
            <a:r>
              <a:rPr lang="en-US" dirty="0" smtClean="0"/>
              <a:t> </a:t>
            </a:r>
            <a:r>
              <a:rPr lang="en-US" dirty="0" err="1" smtClean="0"/>
              <a:t>Thanh</a:t>
            </a:r>
            <a:r>
              <a:rPr lang="en-US" dirty="0" smtClean="0"/>
              <a:t> D</a:t>
            </a:r>
            <a:r>
              <a:rPr lang="vi-VN" dirty="0" smtClean="0"/>
              <a:t>ươn</a:t>
            </a:r>
            <a:r>
              <a:rPr lang="en-US" dirty="0" smtClean="0"/>
              <a:t>g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err="1" smtClean="0"/>
              <a:t>Nguyễn</a:t>
            </a:r>
            <a:r>
              <a:rPr lang="en-US" dirty="0" smtClean="0"/>
              <a:t> </a:t>
            </a:r>
            <a:r>
              <a:rPr lang="en-US" dirty="0" err="1" smtClean="0"/>
              <a:t>Hữu</a:t>
            </a:r>
            <a:r>
              <a:rPr lang="en-US" dirty="0" smtClean="0"/>
              <a:t> </a:t>
            </a:r>
            <a:r>
              <a:rPr lang="en-US" dirty="0" err="1" smtClean="0"/>
              <a:t>Tuấn</a:t>
            </a:r>
            <a:endParaRPr lang="en-US" dirty="0" smtClean="0"/>
          </a:p>
          <a:p>
            <a:pPr marL="457200" indent="-457200">
              <a:buFont typeface="+mj-lt"/>
              <a:buAutoNum type="arabicPeriod"/>
            </a:pPr>
            <a:r>
              <a:rPr lang="en-US" dirty="0" err="1" smtClean="0"/>
              <a:t>Nguyễn</a:t>
            </a:r>
            <a:r>
              <a:rPr lang="en-US" dirty="0" smtClean="0"/>
              <a:t> Thu </a:t>
            </a:r>
            <a:r>
              <a:rPr lang="en-US" dirty="0" err="1" smtClean="0"/>
              <a:t>Tuyền</a:t>
            </a:r>
            <a:endParaRPr lang="en-US" dirty="0" smtClean="0"/>
          </a:p>
          <a:p>
            <a:pPr marL="457200" indent="-457200">
              <a:buFont typeface="+mj-lt"/>
              <a:buAutoNum type="arabicPeriod"/>
            </a:pPr>
            <a:r>
              <a:rPr lang="en-US" dirty="0" err="1" smtClean="0"/>
              <a:t>Vũ</a:t>
            </a:r>
            <a:r>
              <a:rPr lang="en-US" dirty="0" smtClean="0"/>
              <a:t> </a:t>
            </a:r>
            <a:r>
              <a:rPr lang="en-US" dirty="0" err="1" smtClean="0"/>
              <a:t>Thành</a:t>
            </a:r>
            <a:r>
              <a:rPr lang="en-US" dirty="0" smtClean="0"/>
              <a:t> H</a:t>
            </a:r>
            <a:r>
              <a:rPr lang="vi-VN" dirty="0" smtClean="0"/>
              <a:t>ư</a:t>
            </a:r>
            <a:r>
              <a:rPr lang="en-US" dirty="0" err="1" smtClean="0"/>
              <a:t>ng</a:t>
            </a:r>
            <a:endParaRPr lang="en-US" dirty="0" smtClean="0"/>
          </a:p>
          <a:p>
            <a:pPr marL="457200" indent="-457200">
              <a:buFont typeface="+mj-lt"/>
              <a:buAutoNum type="arabicPeriod"/>
            </a:pPr>
            <a:r>
              <a:rPr lang="en-US" dirty="0" err="1" smtClean="0"/>
              <a:t>Tạ</a:t>
            </a:r>
            <a:r>
              <a:rPr lang="en-US" dirty="0" smtClean="0"/>
              <a:t> </a:t>
            </a:r>
            <a:r>
              <a:rPr lang="en-US" dirty="0" err="1" smtClean="0"/>
              <a:t>Thị</a:t>
            </a:r>
            <a:r>
              <a:rPr lang="en-US" dirty="0" smtClean="0"/>
              <a:t> </a:t>
            </a:r>
            <a:r>
              <a:rPr lang="en-US" dirty="0" err="1" smtClean="0"/>
              <a:t>Chinh</a:t>
            </a:r>
            <a:endParaRPr lang="en-US" dirty="0" smtClean="0"/>
          </a:p>
          <a:p>
            <a:pPr marL="457200" indent="-457200">
              <a:buFont typeface="+mj-lt"/>
              <a:buAutoNum type="arabicPeriod"/>
            </a:pPr>
            <a:r>
              <a:rPr lang="en-US" dirty="0" err="1" smtClean="0"/>
              <a:t>Bùi</a:t>
            </a:r>
            <a:r>
              <a:rPr lang="en-US" dirty="0" smtClean="0"/>
              <a:t> </a:t>
            </a:r>
            <a:r>
              <a:rPr lang="en-US" dirty="0" err="1" smtClean="0"/>
              <a:t>Thị</a:t>
            </a:r>
            <a:r>
              <a:rPr lang="en-US" dirty="0" smtClean="0"/>
              <a:t> </a:t>
            </a:r>
            <a:r>
              <a:rPr lang="en-US" dirty="0" err="1" smtClean="0"/>
              <a:t>Khánh</a:t>
            </a:r>
            <a:r>
              <a:rPr lang="en-US" dirty="0" smtClean="0"/>
              <a:t> </a:t>
            </a:r>
            <a:r>
              <a:rPr lang="en-US" dirty="0" err="1" smtClean="0"/>
              <a:t>Th</a:t>
            </a:r>
            <a:r>
              <a:rPr lang="vi-VN" dirty="0" smtClean="0"/>
              <a:t>ơ</a:t>
            </a:r>
            <a:endParaRPr lang="en-US" dirty="0" smtClean="0"/>
          </a:p>
          <a:p>
            <a:pPr marL="457200" indent="-457200">
              <a:buFont typeface="+mj-lt"/>
              <a:buAutoNum type="arabicPeriod"/>
            </a:pPr>
            <a:r>
              <a:rPr lang="en-US" dirty="0" err="1" smtClean="0"/>
              <a:t>Nguyễn</a:t>
            </a:r>
            <a:r>
              <a:rPr lang="en-US" dirty="0" smtClean="0"/>
              <a:t> </a:t>
            </a:r>
            <a:r>
              <a:rPr lang="en-US" dirty="0" err="1" smtClean="0"/>
              <a:t>Hoàng</a:t>
            </a:r>
            <a:r>
              <a:rPr lang="en-US" smtClean="0"/>
              <a:t> Nam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671EA334-3B11-4CEA-BC23-3F4BE6528126}" type="slidenum">
              <a:rPr lang="en-US" smtClean="0"/>
              <a:pPr/>
              <a:t>40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 descr="57_buidoicholon1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8763000" cy="3368041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671EA334-3B11-4CEA-BC23-3F4BE6528126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8" name="Picture 7" descr="nguoiyeu0608115_1689f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505200"/>
            <a:ext cx="4648200" cy="3429000"/>
          </a:xfrm>
          <a:prstGeom prst="rect">
            <a:avLst/>
          </a:prstGeom>
        </p:spPr>
      </p:pic>
      <p:pic>
        <p:nvPicPr>
          <p:cNvPr id="9" name="Picture 8" descr="tuc-mat-muon-kieu-thoi-trang-ho-bao-cua-thieu-nu-viet-16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6800" y="3488245"/>
            <a:ext cx="3886200" cy="3369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0"/>
            <a:ext cx="7924800" cy="6473952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671EA334-3B11-4CEA-BC23-3F4BE6528126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1027" name="Picture 3" descr="C:\Users\TAN\Downloads\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00600" y="3200400"/>
            <a:ext cx="4343400" cy="3657600"/>
          </a:xfrm>
          <a:prstGeom prst="rect">
            <a:avLst/>
          </a:prstGeom>
          <a:noFill/>
        </p:spPr>
      </p:pic>
      <p:pic>
        <p:nvPicPr>
          <p:cNvPr id="1028" name="Picture 4" descr="C:\Users\TAN\Downloads\veminho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200401"/>
            <a:ext cx="4724400" cy="3657600"/>
          </a:xfrm>
          <a:prstGeom prst="rect">
            <a:avLst/>
          </a:prstGeom>
          <a:noFill/>
        </p:spPr>
      </p:pic>
      <p:pic>
        <p:nvPicPr>
          <p:cNvPr id="1029" name="Picture 5" descr="C:\Users\TAN\Downloads\hudanh2606134-698eb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76400" y="152400"/>
            <a:ext cx="4991100" cy="29146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7620000" cy="609600"/>
          </a:xfrm>
        </p:spPr>
        <p:txBody>
          <a:bodyPr>
            <a:normAutofit/>
          </a:bodyPr>
          <a:lstStyle/>
          <a:p>
            <a:pPr marL="571500" indent="-571500">
              <a:buFont typeface="+mj-lt"/>
              <a:buAutoNum type="romanUcPeriod"/>
            </a:pPr>
            <a:r>
              <a:rPr lang="vi-VN" dirty="0" smtClean="0"/>
              <a:t>LỆCH LẠC xã HỘI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685800"/>
            <a:ext cx="7620000" cy="61722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vi-VN" sz="4000" dirty="0" smtClean="0"/>
              <a:t>Nguyên nhân:  </a:t>
            </a:r>
            <a:endParaRPr lang="en-US" sz="4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>
            <a:normAutofit/>
          </a:bodyPr>
          <a:lstStyle/>
          <a:p>
            <a:fld id="{671EA334-3B11-4CEA-BC23-3F4BE6528126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5" name="Right Arrow 4"/>
          <p:cNvSpPr/>
          <p:nvPr/>
        </p:nvSpPr>
        <p:spPr>
          <a:xfrm>
            <a:off x="609600" y="1752600"/>
            <a:ext cx="2057400" cy="609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Arrow 5"/>
          <p:cNvSpPr/>
          <p:nvPr/>
        </p:nvSpPr>
        <p:spPr>
          <a:xfrm>
            <a:off x="685800" y="2971800"/>
            <a:ext cx="2133600" cy="685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3276600" y="1676400"/>
            <a:ext cx="2667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000" dirty="0" smtClean="0"/>
              <a:t>Chủ quan</a:t>
            </a:r>
            <a:endParaRPr lang="en-US" sz="4000" dirty="0"/>
          </a:p>
        </p:txBody>
      </p:sp>
      <p:sp>
        <p:nvSpPr>
          <p:cNvPr id="8" name="TextBox 7"/>
          <p:cNvSpPr txBox="1"/>
          <p:nvPr/>
        </p:nvSpPr>
        <p:spPr>
          <a:xfrm>
            <a:off x="3200400" y="2971800"/>
            <a:ext cx="2895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000" dirty="0" smtClean="0"/>
              <a:t>Khách quan</a:t>
            </a:r>
            <a:endParaRPr lang="en-US" sz="4000" dirty="0"/>
          </a:p>
        </p:txBody>
      </p:sp>
      <p:pic>
        <p:nvPicPr>
          <p:cNvPr id="3074" name="Picture 2" descr="C:\Users\TAN\Downloads\working-togeth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28888" y="3733800"/>
            <a:ext cx="4557712" cy="29502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7924800" cy="609600"/>
          </a:xfrm>
        </p:spPr>
        <p:txBody>
          <a:bodyPr>
            <a:normAutofit/>
          </a:bodyPr>
          <a:lstStyle/>
          <a:p>
            <a:pPr marL="571500" indent="-571500">
              <a:buFont typeface="+mj-lt"/>
              <a:buAutoNum type="romanUcPeriod"/>
            </a:pPr>
            <a:r>
              <a:rPr lang="vi-VN" dirty="0" smtClean="0"/>
              <a:t>Lệch lạc xã hội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685800"/>
            <a:ext cx="7772400" cy="5788152"/>
          </a:xfrm>
        </p:spPr>
        <p:txBody>
          <a:bodyPr/>
          <a:lstStyle/>
          <a:p>
            <a:pPr>
              <a:buNone/>
            </a:pPr>
            <a:r>
              <a:rPr lang="vi-VN" sz="4800" dirty="0" smtClean="0"/>
              <a:t>Nguyên nhân chủ quan:  </a:t>
            </a:r>
          </a:p>
          <a:p>
            <a:pPr lvl="1">
              <a:buFont typeface="Wingdings" pitchFamily="2" charset="2"/>
              <a:buChar char="Ø"/>
            </a:pPr>
            <a:r>
              <a:rPr lang="vi-VN" dirty="0" smtClean="0"/>
              <a:t>	</a:t>
            </a:r>
            <a:r>
              <a:rPr lang="vi-VN" sz="3600" dirty="0" smtClean="0"/>
              <a:t>Yếu tố gia đình</a:t>
            </a:r>
          </a:p>
          <a:p>
            <a:pPr lvl="1">
              <a:buFont typeface="Wingdings" pitchFamily="2" charset="2"/>
              <a:buChar char="Ø"/>
            </a:pPr>
            <a:r>
              <a:rPr lang="vi-VN" sz="3600" dirty="0" smtClean="0"/>
              <a:t>	Yếu tố xã hội</a:t>
            </a:r>
          </a:p>
          <a:p>
            <a:pPr lvl="1">
              <a:buFont typeface="Wingdings" pitchFamily="2" charset="2"/>
              <a:buChar char="Ø"/>
            </a:pPr>
            <a:r>
              <a:rPr lang="vi-VN" sz="3600" dirty="0" smtClean="0"/>
              <a:t>	Yếu tố bản thân</a:t>
            </a:r>
            <a:endParaRPr lang="en-US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>
            <a:normAutofit/>
          </a:bodyPr>
          <a:lstStyle/>
          <a:p>
            <a:fld id="{671EA334-3B11-4CEA-BC23-3F4BE6528126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4098" name="Picture 2" descr="C:\Users\TAN\Downloads\1794676_766037650075184_1339837044_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67200" y="1524000"/>
            <a:ext cx="4419601" cy="3810000"/>
          </a:xfrm>
          <a:prstGeom prst="rect">
            <a:avLst/>
          </a:prstGeom>
          <a:noFill/>
        </p:spPr>
      </p:pic>
      <p:pic>
        <p:nvPicPr>
          <p:cNvPr id="4099" name="Picture 3" descr="C:\Users\TAN\Downloads\diem-thi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3505200"/>
            <a:ext cx="3505200" cy="3352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7924800" cy="609600"/>
          </a:xfrm>
        </p:spPr>
        <p:txBody>
          <a:bodyPr>
            <a:normAutofit/>
          </a:bodyPr>
          <a:lstStyle/>
          <a:p>
            <a:pPr marL="571500" indent="-571500">
              <a:buFont typeface="+mj-lt"/>
              <a:buAutoNum type="romanUcPeriod"/>
            </a:pPr>
            <a:r>
              <a:rPr lang="vi-VN" dirty="0" smtClean="0"/>
              <a:t>Lệch lạc xã hội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685800"/>
            <a:ext cx="7696200" cy="5788152"/>
          </a:xfrm>
        </p:spPr>
        <p:txBody>
          <a:bodyPr/>
          <a:lstStyle/>
          <a:p>
            <a:pPr>
              <a:buNone/>
            </a:pPr>
            <a:r>
              <a:rPr lang="vi-VN" dirty="0" smtClean="0"/>
              <a:t>Nguyên nhân chủ quan:</a:t>
            </a:r>
          </a:p>
          <a:p>
            <a:pPr>
              <a:buNone/>
            </a:pPr>
            <a:r>
              <a:rPr lang="vi-VN" dirty="0" smtClean="0"/>
              <a:t>	Mâu thuẫn trong đời sống, cá nhân không đảm nhận tốt trách nhiệm. </a:t>
            </a:r>
          </a:p>
          <a:p>
            <a:pPr>
              <a:buNone/>
            </a:pPr>
            <a:endParaRPr lang="vi-VN" dirty="0" smtClean="0"/>
          </a:p>
          <a:p>
            <a:pPr>
              <a:buNone/>
            </a:pPr>
            <a:r>
              <a:rPr lang="vi-VN" dirty="0" smtClean="0"/>
              <a:t>VD: Anh A là công an điều tra một vụ án và phát hiện thủ phạm là em trai mình.</a:t>
            </a:r>
          </a:p>
          <a:p>
            <a:pPr>
              <a:buNone/>
            </a:pPr>
            <a:endParaRPr lang="vi-VN" dirty="0" smtClean="0"/>
          </a:p>
          <a:p>
            <a:pPr>
              <a:buNone/>
            </a:pPr>
            <a:endParaRPr lang="vi-VN" dirty="0" smtClean="0"/>
          </a:p>
          <a:p>
            <a:pPr>
              <a:buNone/>
            </a:pPr>
            <a:r>
              <a:rPr lang="vi-VN" dirty="0" smtClean="0"/>
              <a:t>Anh 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>
            <a:normAutofit/>
          </a:bodyPr>
          <a:lstStyle/>
          <a:p>
            <a:fld id="{671EA334-3B11-4CEA-BC23-3F4BE6528126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6" name="Right Arrow 5"/>
          <p:cNvSpPr/>
          <p:nvPr/>
        </p:nvSpPr>
        <p:spPr>
          <a:xfrm>
            <a:off x="2133600" y="4800600"/>
            <a:ext cx="1600200" cy="228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ight Arrow 6"/>
          <p:cNvSpPr/>
          <p:nvPr/>
        </p:nvSpPr>
        <p:spPr>
          <a:xfrm>
            <a:off x="2133600" y="3505200"/>
            <a:ext cx="1600200" cy="228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267200" y="4724400"/>
            <a:ext cx="2362200" cy="457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 smtClean="0"/>
              <a:t>Công an</a:t>
            </a:r>
            <a:endParaRPr lang="en-US" dirty="0"/>
          </a:p>
        </p:txBody>
      </p:sp>
      <p:sp>
        <p:nvSpPr>
          <p:cNvPr id="9" name="Oval 8"/>
          <p:cNvSpPr/>
          <p:nvPr/>
        </p:nvSpPr>
        <p:spPr>
          <a:xfrm>
            <a:off x="4267200" y="3429000"/>
            <a:ext cx="2209800" cy="381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 smtClean="0"/>
              <a:t>Anh trai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9" grpId="1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972</TotalTime>
  <Words>770</Words>
  <Application>Microsoft Office PowerPoint</Application>
  <PresentationFormat>On-screen Show (4:3)</PresentationFormat>
  <Paragraphs>197</Paragraphs>
  <Slides>40</Slides>
  <Notes>1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1" baseType="lpstr">
      <vt:lpstr>Oriel</vt:lpstr>
      <vt:lpstr>        XÃ HỘI HỌC ĐẠI CƯƠNG</vt:lpstr>
      <vt:lpstr>Slide 2</vt:lpstr>
      <vt:lpstr>NỘI DUNG</vt:lpstr>
      <vt:lpstr>Slide 4</vt:lpstr>
      <vt:lpstr>Slide 5</vt:lpstr>
      <vt:lpstr>Slide 6</vt:lpstr>
      <vt:lpstr>LỆCH LẠC xã HỘI</vt:lpstr>
      <vt:lpstr>Lệch lạc xã hội</vt:lpstr>
      <vt:lpstr>Lệch lạc xã hội</vt:lpstr>
      <vt:lpstr>Lệch lạc xã hội</vt:lpstr>
      <vt:lpstr>Lệch lạc xã hội</vt:lpstr>
      <vt:lpstr>Lệch lạc xã hội</vt:lpstr>
      <vt:lpstr>Lệch lạc xã hội</vt:lpstr>
      <vt:lpstr>lệch lạc xã hội:</vt:lpstr>
      <vt:lpstr>Lệch lạc xã hội</vt:lpstr>
      <vt:lpstr>Lệch lạc xã hội</vt:lpstr>
      <vt:lpstr>lệch lạc xã hội</vt:lpstr>
      <vt:lpstr>lệch lạc xã hội</vt:lpstr>
      <vt:lpstr>Slide 19</vt:lpstr>
      <vt:lpstr>lệch lạc xã hội</vt:lpstr>
      <vt:lpstr>Slide 21</vt:lpstr>
      <vt:lpstr>Lệch lạc xã hội </vt:lpstr>
      <vt:lpstr>Lệch lạc xã hội</vt:lpstr>
      <vt:lpstr>Lệch lạc xã hội</vt:lpstr>
      <vt:lpstr> Trật tự xã hội:</vt:lpstr>
      <vt:lpstr>trật tự xã hội: </vt:lpstr>
      <vt:lpstr>trật tự xã hội:</vt:lpstr>
      <vt:lpstr>Mối quan hệ giữa trật tự xã hội và lệch lạc xã hội</vt:lpstr>
      <vt:lpstr>KIỂm soát xã hội:</vt:lpstr>
      <vt:lpstr>kiểm soát xã hội:</vt:lpstr>
      <vt:lpstr>Clip </vt:lpstr>
      <vt:lpstr>lệch lạc của học sinh hiện nay</vt:lpstr>
      <vt:lpstr>nguyên nhân</vt:lpstr>
      <vt:lpstr>h ậu qu ả</vt:lpstr>
      <vt:lpstr>Slide 35</vt:lpstr>
      <vt:lpstr>Slide 36</vt:lpstr>
      <vt:lpstr>Giải pháp:</vt:lpstr>
      <vt:lpstr>kết luận:</vt:lpstr>
      <vt:lpstr>cảm ơn thầy và các bạn đã lắng nghe </vt:lpstr>
      <vt:lpstr> danh sách nhóm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XÃ HỘI HỌC ĐẠI CƯƠNG</dc:title>
  <dc:creator>TAN</dc:creator>
  <cp:lastModifiedBy>TAN</cp:lastModifiedBy>
  <cp:revision>150</cp:revision>
  <dcterms:created xsi:type="dcterms:W3CDTF">2014-04-07T03:18:56Z</dcterms:created>
  <dcterms:modified xsi:type="dcterms:W3CDTF">2014-04-11T06:41:06Z</dcterms:modified>
</cp:coreProperties>
</file>