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5"/>
  </p:notesMasterIdLst>
  <p:sldIdLst>
    <p:sldId id="257" r:id="rId2"/>
    <p:sldId id="258" r:id="rId3"/>
    <p:sldId id="259" r:id="rId4"/>
    <p:sldId id="260" r:id="rId5"/>
    <p:sldId id="261" r:id="rId6"/>
    <p:sldId id="262" r:id="rId7"/>
    <p:sldId id="263" r:id="rId8"/>
    <p:sldId id="265" r:id="rId9"/>
    <p:sldId id="266" r:id="rId10"/>
    <p:sldId id="267" r:id="rId11"/>
    <p:sldId id="268" r:id="rId12"/>
    <p:sldId id="269" r:id="rId13"/>
    <p:sldId id="270" r:id="rId14"/>
    <p:sldId id="332"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20" r:id="rId58"/>
    <p:sldId id="314" r:id="rId59"/>
    <p:sldId id="318" r:id="rId60"/>
    <p:sldId id="321" r:id="rId61"/>
    <p:sldId id="315" r:id="rId62"/>
    <p:sldId id="317" r:id="rId63"/>
    <p:sldId id="322" r:id="rId64"/>
    <p:sldId id="323" r:id="rId65"/>
    <p:sldId id="324" r:id="rId66"/>
    <p:sldId id="325" r:id="rId67"/>
    <p:sldId id="326" r:id="rId68"/>
    <p:sldId id="329" r:id="rId69"/>
    <p:sldId id="330" r:id="rId70"/>
    <p:sldId id="333" r:id="rId71"/>
    <p:sldId id="328" r:id="rId72"/>
    <p:sldId id="327" r:id="rId73"/>
    <p:sldId id="331"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59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1D9BCB-59EE-4A30-9E84-5F75996D3037}"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7DD7364B-8E43-4546-B35B-5ABDAD5B2561}">
      <dgm:prSet phldrT="[Text]"/>
      <dgm:spPr/>
      <dgm:t>
        <a:bodyPr/>
        <a:lstStyle/>
        <a:p>
          <a:pPr algn="ct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Đưa</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ra</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l</a:t>
          </a:r>
          <a:r>
            <a:rPr lang="en-US" i="1" dirty="0" err="1" smtClean="0">
              <a:solidFill>
                <a:schemeClr val="tx1">
                  <a:lumMod val="95000"/>
                  <a:lumOff val="5000"/>
                </a:schemeClr>
              </a:solidFill>
              <a:latin typeface="Times New Roman" pitchFamily="18" charset="0"/>
              <a:cs typeface="Times New Roman" pitchFamily="18" charset="0"/>
            </a:rPr>
            <a:t>uận</a:t>
          </a:r>
          <a:endParaRPr lang="en-US" i="1" dirty="0">
            <a:solidFill>
              <a:schemeClr val="tx1">
                <a:lumMod val="95000"/>
                <a:lumOff val="5000"/>
              </a:schemeClr>
            </a:solidFill>
            <a:latin typeface="Times New Roman" pitchFamily="18" charset="0"/>
            <a:cs typeface="Times New Roman" pitchFamily="18" charset="0"/>
          </a:endParaRPr>
        </a:p>
      </dgm:t>
    </dgm:pt>
    <dgm:pt modelId="{85C50819-4067-48AC-9469-9D8E83424AF6}" type="parTrans" cxnId="{0B3E4BD6-7FA5-40CB-ACF8-206D666EC47E}">
      <dgm:prSet/>
      <dgm:spPr/>
      <dgm:t>
        <a:bodyPr/>
        <a:lstStyle/>
        <a:p>
          <a:pPr algn="ctr"/>
          <a:endParaRPr lang="en-US"/>
        </a:p>
      </dgm:t>
    </dgm:pt>
    <dgm:pt modelId="{9786B145-ED01-43BF-894D-566CD97DD112}" type="sibTrans" cxnId="{0B3E4BD6-7FA5-40CB-ACF8-206D666EC47E}">
      <dgm:prSet/>
      <dgm:spPr/>
      <dgm:t>
        <a:bodyPr/>
        <a:lstStyle/>
        <a:p>
          <a:pPr algn="ctr"/>
          <a:endParaRPr lang="en-US"/>
        </a:p>
      </dgm:t>
    </dgm:pt>
    <dgm:pt modelId="{B45418F8-CC00-472C-BE8A-DB8B363F052A}">
      <dgm:prSet phldrT="[Text]"/>
      <dgm:spPr/>
      <dgm:t>
        <a:bodyPr/>
        <a:lstStyle/>
        <a:p>
          <a:pPr algn="ct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i="1" u="sng"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i="1" u="sng"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liệu</a:t>
          </a:r>
          <a:endParaRPr lang="en-US" i="1" u="sng" dirty="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7B4B9948-9AB2-4B4B-9157-F5F3346D0D98}" type="sibTrans" cxnId="{F4783DC3-1F3D-447B-908A-8C0F9059211D}">
      <dgm:prSet/>
      <dgm:spPr/>
      <dgm:t>
        <a:bodyPr/>
        <a:lstStyle/>
        <a:p>
          <a:pPr algn="ctr"/>
          <a:endParaRPr lang="en-US"/>
        </a:p>
      </dgm:t>
    </dgm:pt>
    <dgm:pt modelId="{7AD65C6D-6313-4912-A8E7-D7D58610F858}" type="parTrans" cxnId="{F4783DC3-1F3D-447B-908A-8C0F9059211D}">
      <dgm:prSet/>
      <dgm:spPr/>
      <dgm:t>
        <a:bodyPr/>
        <a:lstStyle/>
        <a:p>
          <a:pPr algn="ctr"/>
          <a:endParaRPr lang="en-US"/>
        </a:p>
      </dgm:t>
    </dgm:pt>
    <dgm:pt modelId="{7FC3369F-77E0-4F6B-9BD8-436AC68747B9}" type="pres">
      <dgm:prSet presAssocID="{E01D9BCB-59EE-4A30-9E84-5F75996D3037}" presName="Name0" presStyleCnt="0">
        <dgm:presLayoutVars>
          <dgm:dir/>
          <dgm:animLvl val="lvl"/>
          <dgm:resizeHandles val="exact"/>
        </dgm:presLayoutVars>
      </dgm:prSet>
      <dgm:spPr/>
      <dgm:t>
        <a:bodyPr/>
        <a:lstStyle/>
        <a:p>
          <a:endParaRPr lang="en-US"/>
        </a:p>
      </dgm:t>
    </dgm:pt>
    <dgm:pt modelId="{74A43621-EE74-444A-831D-61750C5D754B}" type="pres">
      <dgm:prSet presAssocID="{7DD7364B-8E43-4546-B35B-5ABDAD5B2561}" presName="boxAndChildren" presStyleCnt="0"/>
      <dgm:spPr/>
    </dgm:pt>
    <dgm:pt modelId="{F8931E31-FC6D-4567-9BD5-DCAA9C92737C}" type="pres">
      <dgm:prSet presAssocID="{7DD7364B-8E43-4546-B35B-5ABDAD5B2561}" presName="parentTextBox" presStyleLbl="node1" presStyleIdx="0" presStyleCnt="2"/>
      <dgm:spPr/>
      <dgm:t>
        <a:bodyPr/>
        <a:lstStyle/>
        <a:p>
          <a:endParaRPr lang="en-US"/>
        </a:p>
      </dgm:t>
    </dgm:pt>
    <dgm:pt modelId="{C8B68DAB-5949-415B-85E0-15FD9A155025}" type="pres">
      <dgm:prSet presAssocID="{7B4B9948-9AB2-4B4B-9157-F5F3346D0D98}" presName="sp" presStyleCnt="0"/>
      <dgm:spPr/>
    </dgm:pt>
    <dgm:pt modelId="{42E4B802-0A34-4DBC-B24D-6F6062ED5BDA}" type="pres">
      <dgm:prSet presAssocID="{B45418F8-CC00-472C-BE8A-DB8B363F052A}" presName="arrowAndChildren" presStyleCnt="0"/>
      <dgm:spPr/>
    </dgm:pt>
    <dgm:pt modelId="{DB005008-8722-4D50-A170-88B7AAF0D4A3}" type="pres">
      <dgm:prSet presAssocID="{B45418F8-CC00-472C-BE8A-DB8B363F052A}" presName="parentTextArrow" presStyleLbl="node1" presStyleIdx="1" presStyleCnt="2" custLinFactNeighborX="9459" custLinFactNeighborY="-2923"/>
      <dgm:spPr/>
      <dgm:t>
        <a:bodyPr/>
        <a:lstStyle/>
        <a:p>
          <a:endParaRPr lang="en-US"/>
        </a:p>
      </dgm:t>
    </dgm:pt>
  </dgm:ptLst>
  <dgm:cxnLst>
    <dgm:cxn modelId="{E6CB6582-CBBE-4334-A314-A0F4662A4CA6}" type="presOf" srcId="{B45418F8-CC00-472C-BE8A-DB8B363F052A}" destId="{DB005008-8722-4D50-A170-88B7AAF0D4A3}" srcOrd="0" destOrd="0" presId="urn:microsoft.com/office/officeart/2005/8/layout/process4"/>
    <dgm:cxn modelId="{6BA5E419-3E0A-4F1D-92CC-6CDC5DA45355}" type="presOf" srcId="{E01D9BCB-59EE-4A30-9E84-5F75996D3037}" destId="{7FC3369F-77E0-4F6B-9BD8-436AC68747B9}" srcOrd="0" destOrd="0" presId="urn:microsoft.com/office/officeart/2005/8/layout/process4"/>
    <dgm:cxn modelId="{81825453-D77B-4288-84E7-8C4530A36B86}" type="presOf" srcId="{7DD7364B-8E43-4546-B35B-5ABDAD5B2561}" destId="{F8931E31-FC6D-4567-9BD5-DCAA9C92737C}" srcOrd="0" destOrd="0" presId="urn:microsoft.com/office/officeart/2005/8/layout/process4"/>
    <dgm:cxn modelId="{0B3E4BD6-7FA5-40CB-ACF8-206D666EC47E}" srcId="{E01D9BCB-59EE-4A30-9E84-5F75996D3037}" destId="{7DD7364B-8E43-4546-B35B-5ABDAD5B2561}" srcOrd="1" destOrd="0" parTransId="{85C50819-4067-48AC-9469-9D8E83424AF6}" sibTransId="{9786B145-ED01-43BF-894D-566CD97DD112}"/>
    <dgm:cxn modelId="{F4783DC3-1F3D-447B-908A-8C0F9059211D}" srcId="{E01D9BCB-59EE-4A30-9E84-5F75996D3037}" destId="{B45418F8-CC00-472C-BE8A-DB8B363F052A}" srcOrd="0" destOrd="0" parTransId="{7AD65C6D-6313-4912-A8E7-D7D58610F858}" sibTransId="{7B4B9948-9AB2-4B4B-9157-F5F3346D0D98}"/>
    <dgm:cxn modelId="{92816152-6036-4D8F-8CB9-407BE42C8945}" type="presParOf" srcId="{7FC3369F-77E0-4F6B-9BD8-436AC68747B9}" destId="{74A43621-EE74-444A-831D-61750C5D754B}" srcOrd="0" destOrd="0" presId="urn:microsoft.com/office/officeart/2005/8/layout/process4"/>
    <dgm:cxn modelId="{1025D023-B49A-483A-BD8D-4378890BA84E}" type="presParOf" srcId="{74A43621-EE74-444A-831D-61750C5D754B}" destId="{F8931E31-FC6D-4567-9BD5-DCAA9C92737C}" srcOrd="0" destOrd="0" presId="urn:microsoft.com/office/officeart/2005/8/layout/process4"/>
    <dgm:cxn modelId="{8D2A0577-571E-4491-9AC9-F75933336DCD}" type="presParOf" srcId="{7FC3369F-77E0-4F6B-9BD8-436AC68747B9}" destId="{C8B68DAB-5949-415B-85E0-15FD9A155025}" srcOrd="1" destOrd="0" presId="urn:microsoft.com/office/officeart/2005/8/layout/process4"/>
    <dgm:cxn modelId="{FA48207E-B48A-4925-8339-B4376591B998}" type="presParOf" srcId="{7FC3369F-77E0-4F6B-9BD8-436AC68747B9}" destId="{42E4B802-0A34-4DBC-B24D-6F6062ED5BDA}" srcOrd="2" destOrd="0" presId="urn:microsoft.com/office/officeart/2005/8/layout/process4"/>
    <dgm:cxn modelId="{80EF28F4-1682-4D61-AFA0-A1BD7F701CFC}" type="presParOf" srcId="{42E4B802-0A34-4DBC-B24D-6F6062ED5BDA}" destId="{DB005008-8722-4D50-A170-88B7AAF0D4A3}"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931E31-FC6D-4567-9BD5-DCAA9C92737C}">
      <dsp:nvSpPr>
        <dsp:cNvPr id="0" name=""/>
        <dsp:cNvSpPr/>
      </dsp:nvSpPr>
      <dsp:spPr>
        <a:xfrm>
          <a:off x="0" y="2161564"/>
          <a:ext cx="5638800" cy="14182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Đưa</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ra</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l</a:t>
          </a:r>
          <a:r>
            <a:rPr lang="en-US" sz="4800" i="1" kern="1200" dirty="0" err="1" smtClean="0">
              <a:solidFill>
                <a:schemeClr val="tx1">
                  <a:lumMod val="95000"/>
                  <a:lumOff val="5000"/>
                </a:schemeClr>
              </a:solidFill>
              <a:latin typeface="Times New Roman" pitchFamily="18" charset="0"/>
              <a:cs typeface="Times New Roman" pitchFamily="18" charset="0"/>
            </a:rPr>
            <a:t>uận</a:t>
          </a:r>
          <a:endParaRPr lang="en-US" sz="4800" i="1" kern="1200" dirty="0">
            <a:solidFill>
              <a:schemeClr val="tx1">
                <a:lumMod val="95000"/>
                <a:lumOff val="5000"/>
              </a:schemeClr>
            </a:solidFill>
            <a:latin typeface="Times New Roman" pitchFamily="18" charset="0"/>
            <a:cs typeface="Times New Roman" pitchFamily="18" charset="0"/>
          </a:endParaRPr>
        </a:p>
      </dsp:txBody>
      <dsp:txXfrm>
        <a:off x="0" y="2161564"/>
        <a:ext cx="5638800" cy="1418220"/>
      </dsp:txXfrm>
    </dsp:sp>
    <dsp:sp modelId="{DB005008-8722-4D50-A170-88B7AAF0D4A3}">
      <dsp:nvSpPr>
        <dsp:cNvPr id="0" name=""/>
        <dsp:cNvSpPr/>
      </dsp:nvSpPr>
      <dsp:spPr>
        <a:xfrm rot="10800000">
          <a:off x="0" y="0"/>
          <a:ext cx="5638800" cy="218122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4800" i="1" u="sng" kern="1200" dirty="0"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800" i="1" u="sng" kern="1200" dirty="0" err="1" smtClean="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rPr>
            <a:t>liệu</a:t>
          </a:r>
          <a:endParaRPr lang="en-US" sz="4800" i="1" u="sng" kern="1200" dirty="0">
            <a:solidFill>
              <a:schemeClr val="tx1">
                <a:lumMod val="95000"/>
                <a:lumOff val="5000"/>
              </a:schemeClr>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rot="10800000">
        <a:off x="0" y="0"/>
        <a:ext cx="5638800" cy="2181222"/>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F5DCAD-7E85-4E72-9EC2-9DB1FC350E18}" type="datetimeFigureOut">
              <a:rPr lang="en-US" smtClean="0"/>
              <a:pPr/>
              <a:t>4/18/2014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1C2A35-1E38-4CA2-95DA-E949DC7593A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CC22A-56BE-4BD7-8578-153B66CF9F7D}" type="slidenum">
              <a:rPr lang="en-US"/>
              <a:pPr/>
              <a:t>37</a:t>
            </a:fld>
            <a:endParaRPr 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0642DC98-774F-4A78-B6AC-DAE04129B27E}" type="slidenum">
              <a:rPr lang="en-US"/>
              <a:pPr/>
              <a:t>66</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BA9ED2-D666-48D5-8FB9-B6E286DE8380}" type="slidenum">
              <a:rPr lang="en-US"/>
              <a:pPr/>
              <a:t>42</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9013371-24B7-4110-9618-91A453E8D91D}" type="slidenum">
              <a:rPr lang="en-US"/>
              <a:pPr/>
              <a:t>45</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44646A47-76F9-4FF1-9F12-9E5D6E0E79FD}" type="slidenum">
              <a:rPr lang="en-US" sz="1200"/>
              <a:pPr/>
              <a:t>48</a:t>
            </a:fld>
            <a:endParaRPr 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5FBC4A03-B55F-43A9-BCB0-CB351FBD8A4D}" type="slidenum">
              <a:rPr lang="en-US"/>
              <a:pPr/>
              <a:t>57</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1D2271-1642-4D4E-B4A7-D67BB8DEBC5C}" type="slidenum">
              <a:rPr lang="en-US"/>
              <a:pPr/>
              <a:t>62</a:t>
            </a:fld>
            <a:endParaRPr 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7628A314-E9B4-4998-BA92-4C76B409A71A}" type="slidenum">
              <a:rPr lang="en-US"/>
              <a:pPr/>
              <a:t>63</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E7B230A1-FE86-4350-9FC6-B315B06EAD94}" type="slidenum">
              <a:rPr lang="en-US"/>
              <a:pPr/>
              <a:t>64</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CA73EED-63BB-44C2-A9F0-90E993E32FD2}" type="slidenum">
              <a:rPr lang="en-US"/>
              <a:pPr/>
              <a:t>65</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4/18/2014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bg>
      <p:bgPr>
        <a:gradFill rotWithShape="0">
          <a:gsLst>
            <a:gs pos="0">
              <a:srgbClr val="D9D9C9">
                <a:gamma/>
                <a:tint val="0"/>
                <a:invGamma/>
              </a:srgbClr>
            </a:gs>
            <a:gs pos="100000">
              <a:srgbClr val="D9D9C9"/>
            </a:gs>
          </a:gsLst>
          <a:lin ang="2700000" scaled="1"/>
        </a:gradFill>
        <a:effectLst/>
      </p:bgPr>
    </p:bg>
    <p:spTree>
      <p:nvGrpSpPr>
        <p:cNvPr id="1" name=""/>
        <p:cNvGrpSpPr/>
        <p:nvPr/>
      </p:nvGrpSpPr>
      <p:grpSpPr>
        <a:xfrm>
          <a:off x="0" y="0"/>
          <a:ext cx="0" cy="0"/>
          <a:chOff x="0" y="0"/>
          <a:chExt cx="0" cy="0"/>
        </a:xfrm>
      </p:grpSpPr>
      <p:sp>
        <p:nvSpPr>
          <p:cNvPr id="25607" name="Freeform 7"/>
          <p:cNvSpPr>
            <a:spLocks noChangeArrowheads="1"/>
          </p:cNvSpPr>
          <p:nvPr/>
        </p:nvSpPr>
        <p:spPr bwMode="auto">
          <a:xfrm>
            <a:off x="209550" y="209550"/>
            <a:ext cx="87630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25608" name="Line 8"/>
          <p:cNvSpPr>
            <a:spLocks noChangeShapeType="1"/>
          </p:cNvSpPr>
          <p:nvPr/>
        </p:nvSpPr>
        <p:spPr bwMode="auto">
          <a:xfrm>
            <a:off x="304800" y="6648450"/>
            <a:ext cx="5486400" cy="0"/>
          </a:xfrm>
          <a:prstGeom prst="line">
            <a:avLst/>
          </a:prstGeom>
          <a:noFill/>
          <a:ln w="19050">
            <a:solidFill>
              <a:schemeClr val="accent1"/>
            </a:solidFill>
            <a:round/>
            <a:headEnd/>
            <a:tailEnd/>
          </a:ln>
          <a:effectLst/>
        </p:spPr>
        <p:txBody>
          <a:bodyPr/>
          <a:lstStyle/>
          <a:p>
            <a:endParaRPr lang="en-US"/>
          </a:p>
        </p:txBody>
      </p:sp>
      <p:grpSp>
        <p:nvGrpSpPr>
          <p:cNvPr id="2" name="Group 142"/>
          <p:cNvGrpSpPr>
            <a:grpSpLocks/>
          </p:cNvGrpSpPr>
          <p:nvPr userDrawn="1"/>
        </p:nvGrpSpPr>
        <p:grpSpPr bwMode="auto">
          <a:xfrm>
            <a:off x="5867400" y="4038600"/>
            <a:ext cx="2938463" cy="2457450"/>
            <a:chOff x="3765" y="2592"/>
            <a:chExt cx="1851" cy="1548"/>
          </a:xfrm>
        </p:grpSpPr>
        <p:grpSp>
          <p:nvGrpSpPr>
            <p:cNvPr id="3" name="Group 10"/>
            <p:cNvGrpSpPr>
              <a:grpSpLocks/>
            </p:cNvGrpSpPr>
            <p:nvPr userDrawn="1"/>
          </p:nvGrpSpPr>
          <p:grpSpPr bwMode="auto">
            <a:xfrm>
              <a:off x="4541" y="3107"/>
              <a:ext cx="259" cy="205"/>
              <a:chOff x="0" y="0"/>
              <a:chExt cx="768" cy="576"/>
            </a:xfrm>
          </p:grpSpPr>
          <p:sp>
            <p:nvSpPr>
              <p:cNvPr id="25611" name="Oval 11"/>
              <p:cNvSpPr>
                <a:spLocks noChangeArrowheads="1"/>
              </p:cNvSpPr>
              <p:nvPr userDrawn="1"/>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25612" name="Oval 12"/>
              <p:cNvSpPr>
                <a:spLocks noChangeArrowheads="1"/>
              </p:cNvSpPr>
              <p:nvPr userDrawn="1"/>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4" name="Group 18"/>
            <p:cNvGrpSpPr>
              <a:grpSpLocks/>
            </p:cNvGrpSpPr>
            <p:nvPr userDrawn="1"/>
          </p:nvGrpSpPr>
          <p:grpSpPr bwMode="auto">
            <a:xfrm>
              <a:off x="3765" y="2592"/>
              <a:ext cx="1851" cy="1548"/>
              <a:chOff x="0" y="0"/>
              <a:chExt cx="5470" cy="4341"/>
            </a:xfrm>
          </p:grpSpPr>
          <p:grpSp>
            <p:nvGrpSpPr>
              <p:cNvPr id="5" name="Group 19"/>
              <p:cNvGrpSpPr>
                <a:grpSpLocks/>
              </p:cNvGrpSpPr>
              <p:nvPr userDrawn="1"/>
            </p:nvGrpSpPr>
            <p:grpSpPr bwMode="auto">
              <a:xfrm>
                <a:off x="3545" y="1502"/>
                <a:ext cx="1258" cy="2327"/>
                <a:chOff x="3471" y="1530"/>
                <a:chExt cx="1258" cy="2327"/>
              </a:xfrm>
            </p:grpSpPr>
            <p:sp>
              <p:nvSpPr>
                <p:cNvPr id="25620" name="Freeform 20"/>
                <p:cNvSpPr>
                  <a:spLocks/>
                </p:cNvSpPr>
                <p:nvPr userDrawn="1"/>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5621" name="Freeform 21"/>
                <p:cNvSpPr>
                  <a:spLocks/>
                </p:cNvSpPr>
                <p:nvPr userDrawn="1"/>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6" name="Group 22"/>
              <p:cNvGrpSpPr>
                <a:grpSpLocks/>
              </p:cNvGrpSpPr>
              <p:nvPr userDrawn="1"/>
            </p:nvGrpSpPr>
            <p:grpSpPr bwMode="auto">
              <a:xfrm>
                <a:off x="2938" y="1991"/>
                <a:ext cx="2463" cy="1332"/>
                <a:chOff x="2864" y="2019"/>
                <a:chExt cx="2463" cy="1332"/>
              </a:xfrm>
            </p:grpSpPr>
            <p:sp>
              <p:nvSpPr>
                <p:cNvPr id="25623" name="Freeform 23"/>
                <p:cNvSpPr>
                  <a:spLocks/>
                </p:cNvSpPr>
                <p:nvPr userDrawn="1"/>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24" name="Freeform 24"/>
                <p:cNvSpPr>
                  <a:spLocks/>
                </p:cNvSpPr>
                <p:nvPr userDrawn="1"/>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7" name="Group 25"/>
              <p:cNvGrpSpPr>
                <a:grpSpLocks/>
              </p:cNvGrpSpPr>
              <p:nvPr userDrawn="1"/>
            </p:nvGrpSpPr>
            <p:grpSpPr bwMode="auto">
              <a:xfrm>
                <a:off x="2971" y="1804"/>
                <a:ext cx="2477" cy="1064"/>
                <a:chOff x="2897" y="1832"/>
                <a:chExt cx="2477" cy="1064"/>
              </a:xfrm>
            </p:grpSpPr>
            <p:sp>
              <p:nvSpPr>
                <p:cNvPr id="25626" name="Freeform 26"/>
                <p:cNvSpPr>
                  <a:spLocks/>
                </p:cNvSpPr>
                <p:nvPr userDrawn="1"/>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27" name="Freeform 27"/>
                <p:cNvSpPr>
                  <a:spLocks/>
                </p:cNvSpPr>
                <p:nvPr userDrawn="1"/>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8" name="Group 28"/>
              <p:cNvGrpSpPr>
                <a:grpSpLocks/>
              </p:cNvGrpSpPr>
              <p:nvPr userDrawn="1"/>
            </p:nvGrpSpPr>
            <p:grpSpPr bwMode="auto">
              <a:xfrm>
                <a:off x="2998" y="1608"/>
                <a:ext cx="2472" cy="927"/>
                <a:chOff x="2924" y="1636"/>
                <a:chExt cx="2472" cy="927"/>
              </a:xfrm>
            </p:grpSpPr>
            <p:sp>
              <p:nvSpPr>
                <p:cNvPr id="25629" name="Freeform 29"/>
                <p:cNvSpPr>
                  <a:spLocks/>
                </p:cNvSpPr>
                <p:nvPr userDrawn="1"/>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30" name="Freeform 30"/>
                <p:cNvSpPr>
                  <a:spLocks/>
                </p:cNvSpPr>
                <p:nvPr userDrawn="1"/>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9" name="Group 31"/>
              <p:cNvGrpSpPr>
                <a:grpSpLocks/>
              </p:cNvGrpSpPr>
              <p:nvPr userDrawn="1"/>
            </p:nvGrpSpPr>
            <p:grpSpPr bwMode="auto">
              <a:xfrm>
                <a:off x="3032" y="1386"/>
                <a:ext cx="2342" cy="657"/>
                <a:chOff x="2958" y="1414"/>
                <a:chExt cx="2342" cy="657"/>
              </a:xfrm>
            </p:grpSpPr>
            <p:sp>
              <p:nvSpPr>
                <p:cNvPr id="25632" name="Freeform 32"/>
                <p:cNvSpPr>
                  <a:spLocks/>
                </p:cNvSpPr>
                <p:nvPr userDrawn="1"/>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33" name="Freeform 33"/>
                <p:cNvSpPr>
                  <a:spLocks/>
                </p:cNvSpPr>
                <p:nvPr userDrawn="1"/>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 name="Group 34"/>
              <p:cNvGrpSpPr>
                <a:grpSpLocks/>
              </p:cNvGrpSpPr>
              <p:nvPr userDrawn="1"/>
            </p:nvGrpSpPr>
            <p:grpSpPr bwMode="auto">
              <a:xfrm>
                <a:off x="3057" y="1241"/>
                <a:ext cx="2150" cy="343"/>
                <a:chOff x="2983" y="1269"/>
                <a:chExt cx="2150" cy="343"/>
              </a:xfrm>
            </p:grpSpPr>
            <p:sp>
              <p:nvSpPr>
                <p:cNvPr id="25635" name="Freeform 35"/>
                <p:cNvSpPr>
                  <a:spLocks/>
                </p:cNvSpPr>
                <p:nvPr userDrawn="1"/>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36" name="Freeform 36"/>
                <p:cNvSpPr>
                  <a:spLocks/>
                </p:cNvSpPr>
                <p:nvPr userDrawn="1"/>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 name="Group 37"/>
              <p:cNvGrpSpPr>
                <a:grpSpLocks/>
              </p:cNvGrpSpPr>
              <p:nvPr userDrawn="1"/>
            </p:nvGrpSpPr>
            <p:grpSpPr bwMode="auto">
              <a:xfrm>
                <a:off x="3012" y="889"/>
                <a:ext cx="1879" cy="427"/>
                <a:chOff x="2938" y="917"/>
                <a:chExt cx="1879" cy="427"/>
              </a:xfrm>
            </p:grpSpPr>
            <p:sp>
              <p:nvSpPr>
                <p:cNvPr id="25638" name="Freeform 38"/>
                <p:cNvSpPr>
                  <a:spLocks/>
                </p:cNvSpPr>
                <p:nvPr userDrawn="1"/>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39" name="Freeform 39"/>
                <p:cNvSpPr>
                  <a:spLocks/>
                </p:cNvSpPr>
                <p:nvPr userDrawn="1"/>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2" name="Group 40"/>
              <p:cNvGrpSpPr>
                <a:grpSpLocks/>
              </p:cNvGrpSpPr>
              <p:nvPr userDrawn="1"/>
            </p:nvGrpSpPr>
            <p:grpSpPr bwMode="auto">
              <a:xfrm>
                <a:off x="711" y="1625"/>
                <a:ext cx="1257" cy="2326"/>
                <a:chOff x="637" y="1653"/>
                <a:chExt cx="1257" cy="2326"/>
              </a:xfrm>
            </p:grpSpPr>
            <p:sp>
              <p:nvSpPr>
                <p:cNvPr id="25641" name="Freeform 41"/>
                <p:cNvSpPr>
                  <a:spLocks/>
                </p:cNvSpPr>
                <p:nvPr userDrawn="1"/>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42" name="Freeform 42"/>
                <p:cNvSpPr>
                  <a:spLocks/>
                </p:cNvSpPr>
                <p:nvPr userDrawn="1"/>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3" name="Group 43"/>
              <p:cNvGrpSpPr>
                <a:grpSpLocks/>
              </p:cNvGrpSpPr>
              <p:nvPr userDrawn="1"/>
            </p:nvGrpSpPr>
            <p:grpSpPr bwMode="auto">
              <a:xfrm>
                <a:off x="69" y="2168"/>
                <a:ext cx="2463" cy="1332"/>
                <a:chOff x="-5" y="2196"/>
                <a:chExt cx="2463" cy="1332"/>
              </a:xfrm>
            </p:grpSpPr>
            <p:sp>
              <p:nvSpPr>
                <p:cNvPr id="25644" name="Freeform 44"/>
                <p:cNvSpPr>
                  <a:spLocks/>
                </p:cNvSpPr>
                <p:nvPr userDrawn="1"/>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45" name="Freeform 45"/>
                <p:cNvSpPr>
                  <a:spLocks/>
                </p:cNvSpPr>
                <p:nvPr userDrawn="1"/>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4" name="Group 46"/>
              <p:cNvGrpSpPr>
                <a:grpSpLocks/>
              </p:cNvGrpSpPr>
              <p:nvPr userDrawn="1"/>
            </p:nvGrpSpPr>
            <p:grpSpPr bwMode="auto">
              <a:xfrm>
                <a:off x="22" y="1981"/>
                <a:ext cx="2477" cy="1064"/>
                <a:chOff x="-52" y="2009"/>
                <a:chExt cx="2477" cy="1064"/>
              </a:xfrm>
            </p:grpSpPr>
            <p:sp>
              <p:nvSpPr>
                <p:cNvPr id="25647" name="Freeform 47"/>
                <p:cNvSpPr>
                  <a:spLocks/>
                </p:cNvSpPr>
                <p:nvPr userDrawn="1"/>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48" name="Freeform 48"/>
                <p:cNvSpPr>
                  <a:spLocks/>
                </p:cNvSpPr>
                <p:nvPr userDrawn="1"/>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5" name="Group 49"/>
              <p:cNvGrpSpPr>
                <a:grpSpLocks/>
              </p:cNvGrpSpPr>
              <p:nvPr userDrawn="1"/>
            </p:nvGrpSpPr>
            <p:grpSpPr bwMode="auto">
              <a:xfrm>
                <a:off x="0" y="1785"/>
                <a:ext cx="2472" cy="927"/>
                <a:chOff x="-74" y="1813"/>
                <a:chExt cx="2472" cy="927"/>
              </a:xfrm>
            </p:grpSpPr>
            <p:sp>
              <p:nvSpPr>
                <p:cNvPr id="25650" name="Freeform 50"/>
                <p:cNvSpPr>
                  <a:spLocks/>
                </p:cNvSpPr>
                <p:nvPr userDrawn="1"/>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51" name="Freeform 51"/>
                <p:cNvSpPr>
                  <a:spLocks/>
                </p:cNvSpPr>
                <p:nvPr userDrawn="1"/>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6" name="Group 52"/>
              <p:cNvGrpSpPr>
                <a:grpSpLocks/>
              </p:cNvGrpSpPr>
              <p:nvPr userDrawn="1"/>
            </p:nvGrpSpPr>
            <p:grpSpPr bwMode="auto">
              <a:xfrm>
                <a:off x="96" y="1563"/>
                <a:ext cx="2342" cy="657"/>
                <a:chOff x="22" y="1591"/>
                <a:chExt cx="2342" cy="657"/>
              </a:xfrm>
            </p:grpSpPr>
            <p:sp>
              <p:nvSpPr>
                <p:cNvPr id="25653" name="Freeform 53"/>
                <p:cNvSpPr>
                  <a:spLocks/>
                </p:cNvSpPr>
                <p:nvPr userDrawn="1"/>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54" name="Freeform 54"/>
                <p:cNvSpPr>
                  <a:spLocks/>
                </p:cNvSpPr>
                <p:nvPr userDrawn="1"/>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7" name="Group 55"/>
              <p:cNvGrpSpPr>
                <a:grpSpLocks/>
              </p:cNvGrpSpPr>
              <p:nvPr userDrawn="1"/>
            </p:nvGrpSpPr>
            <p:grpSpPr bwMode="auto">
              <a:xfrm>
                <a:off x="263" y="1418"/>
                <a:ext cx="2150" cy="343"/>
                <a:chOff x="189" y="1446"/>
                <a:chExt cx="2150" cy="343"/>
              </a:xfrm>
            </p:grpSpPr>
            <p:sp>
              <p:nvSpPr>
                <p:cNvPr id="25656" name="Freeform 56"/>
                <p:cNvSpPr>
                  <a:spLocks/>
                </p:cNvSpPr>
                <p:nvPr userDrawn="1"/>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57" name="Freeform 57"/>
                <p:cNvSpPr>
                  <a:spLocks/>
                </p:cNvSpPr>
                <p:nvPr userDrawn="1"/>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8" name="Group 58"/>
              <p:cNvGrpSpPr>
                <a:grpSpLocks/>
              </p:cNvGrpSpPr>
              <p:nvPr userDrawn="1"/>
            </p:nvGrpSpPr>
            <p:grpSpPr bwMode="auto">
              <a:xfrm>
                <a:off x="579" y="1066"/>
                <a:ext cx="1879" cy="427"/>
                <a:chOff x="505" y="1094"/>
                <a:chExt cx="1879" cy="427"/>
              </a:xfrm>
            </p:grpSpPr>
            <p:sp>
              <p:nvSpPr>
                <p:cNvPr id="25659" name="Freeform 59"/>
                <p:cNvSpPr>
                  <a:spLocks/>
                </p:cNvSpPr>
                <p:nvPr userDrawn="1"/>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60" name="Freeform 60"/>
                <p:cNvSpPr>
                  <a:spLocks/>
                </p:cNvSpPr>
                <p:nvPr userDrawn="1"/>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9" name="Group 61"/>
              <p:cNvGrpSpPr>
                <a:grpSpLocks/>
              </p:cNvGrpSpPr>
              <p:nvPr userDrawn="1"/>
            </p:nvGrpSpPr>
            <p:grpSpPr bwMode="auto">
              <a:xfrm>
                <a:off x="690" y="871"/>
                <a:ext cx="1850" cy="554"/>
                <a:chOff x="616" y="899"/>
                <a:chExt cx="1850" cy="554"/>
              </a:xfrm>
            </p:grpSpPr>
            <p:sp>
              <p:nvSpPr>
                <p:cNvPr id="25662" name="Freeform 62"/>
                <p:cNvSpPr>
                  <a:spLocks/>
                </p:cNvSpPr>
                <p:nvPr userDrawn="1"/>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63" name="Freeform 63"/>
                <p:cNvSpPr>
                  <a:spLocks/>
                </p:cNvSpPr>
                <p:nvPr userDrawn="1"/>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0" name="Group 64"/>
              <p:cNvGrpSpPr>
                <a:grpSpLocks/>
              </p:cNvGrpSpPr>
              <p:nvPr userDrawn="1"/>
            </p:nvGrpSpPr>
            <p:grpSpPr bwMode="auto">
              <a:xfrm>
                <a:off x="911" y="589"/>
                <a:ext cx="1767" cy="743"/>
                <a:chOff x="911" y="589"/>
                <a:chExt cx="1767" cy="743"/>
              </a:xfrm>
            </p:grpSpPr>
            <p:sp>
              <p:nvSpPr>
                <p:cNvPr id="25665" name="Freeform 65"/>
                <p:cNvSpPr>
                  <a:spLocks/>
                </p:cNvSpPr>
                <p:nvPr userDrawn="1"/>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66" name="Freeform 66"/>
                <p:cNvSpPr>
                  <a:spLocks/>
                </p:cNvSpPr>
                <p:nvPr userDrawn="1"/>
              </p:nvSpPr>
              <p:spPr bwMode="hidden">
                <a:xfrm rot="2028410" flipH="1">
                  <a:off x="911" y="58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1" name="Group 67"/>
              <p:cNvGrpSpPr>
                <a:grpSpLocks/>
              </p:cNvGrpSpPr>
              <p:nvPr userDrawn="1"/>
            </p:nvGrpSpPr>
            <p:grpSpPr bwMode="auto">
              <a:xfrm>
                <a:off x="1120" y="300"/>
                <a:ext cx="1693" cy="892"/>
                <a:chOff x="1120" y="300"/>
                <a:chExt cx="1693" cy="892"/>
              </a:xfrm>
            </p:grpSpPr>
            <p:sp>
              <p:nvSpPr>
                <p:cNvPr id="25668" name="Freeform 68"/>
                <p:cNvSpPr>
                  <a:spLocks/>
                </p:cNvSpPr>
                <p:nvPr userDrawn="1"/>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69" name="Freeform 69"/>
                <p:cNvSpPr>
                  <a:spLocks/>
                </p:cNvSpPr>
                <p:nvPr userDrawn="1"/>
              </p:nvSpPr>
              <p:spPr bwMode="hidden">
                <a:xfrm rot="2664424" flipH="1">
                  <a:off x="1120" y="30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2" name="Group 70"/>
              <p:cNvGrpSpPr>
                <a:grpSpLocks/>
              </p:cNvGrpSpPr>
              <p:nvPr userDrawn="1"/>
            </p:nvGrpSpPr>
            <p:grpSpPr bwMode="auto">
              <a:xfrm>
                <a:off x="1707" y="76"/>
                <a:ext cx="778" cy="1512"/>
                <a:chOff x="1633" y="104"/>
                <a:chExt cx="778" cy="1512"/>
              </a:xfrm>
            </p:grpSpPr>
            <p:sp>
              <p:nvSpPr>
                <p:cNvPr id="25671" name="Freeform 71"/>
                <p:cNvSpPr>
                  <a:spLocks/>
                </p:cNvSpPr>
                <p:nvPr userDrawn="1"/>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72" name="Freeform 72"/>
                <p:cNvSpPr>
                  <a:spLocks/>
                </p:cNvSpPr>
                <p:nvPr userDrawn="1"/>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3" name="Group 73"/>
              <p:cNvGrpSpPr>
                <a:grpSpLocks/>
              </p:cNvGrpSpPr>
              <p:nvPr userDrawn="1"/>
            </p:nvGrpSpPr>
            <p:grpSpPr bwMode="auto">
              <a:xfrm>
                <a:off x="2009" y="0"/>
                <a:ext cx="634" cy="1534"/>
                <a:chOff x="1935" y="28"/>
                <a:chExt cx="634" cy="1534"/>
              </a:xfrm>
            </p:grpSpPr>
            <p:sp>
              <p:nvSpPr>
                <p:cNvPr id="25674" name="Freeform 74"/>
                <p:cNvSpPr>
                  <a:spLocks/>
                </p:cNvSpPr>
                <p:nvPr userDrawn="1"/>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75" name="Freeform 75"/>
                <p:cNvSpPr>
                  <a:spLocks/>
                </p:cNvSpPr>
                <p:nvPr userDrawn="1"/>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24" name="Group 76"/>
              <p:cNvGrpSpPr>
                <a:grpSpLocks/>
              </p:cNvGrpSpPr>
              <p:nvPr userDrawn="1"/>
            </p:nvGrpSpPr>
            <p:grpSpPr bwMode="auto">
              <a:xfrm>
                <a:off x="2896" y="644"/>
                <a:ext cx="1845" cy="566"/>
                <a:chOff x="2822" y="672"/>
                <a:chExt cx="1845" cy="566"/>
              </a:xfrm>
            </p:grpSpPr>
            <p:sp>
              <p:nvSpPr>
                <p:cNvPr id="25677" name="Freeform 77"/>
                <p:cNvSpPr>
                  <a:spLocks/>
                </p:cNvSpPr>
                <p:nvPr userDrawn="1"/>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78" name="Freeform 78"/>
                <p:cNvSpPr>
                  <a:spLocks/>
                </p:cNvSpPr>
                <p:nvPr userDrawn="1"/>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25" name="Group 79"/>
              <p:cNvGrpSpPr>
                <a:grpSpLocks/>
              </p:cNvGrpSpPr>
              <p:nvPr userDrawn="1"/>
            </p:nvGrpSpPr>
            <p:grpSpPr bwMode="auto">
              <a:xfrm>
                <a:off x="2757" y="417"/>
                <a:ext cx="1781" cy="717"/>
                <a:chOff x="2683" y="445"/>
                <a:chExt cx="1781" cy="717"/>
              </a:xfrm>
            </p:grpSpPr>
            <p:sp>
              <p:nvSpPr>
                <p:cNvPr id="25680" name="Freeform 80"/>
                <p:cNvSpPr>
                  <a:spLocks/>
                </p:cNvSpPr>
                <p:nvPr userDrawn="1"/>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81" name="Freeform 81"/>
                <p:cNvSpPr>
                  <a:spLocks/>
                </p:cNvSpPr>
                <p:nvPr userDrawn="1"/>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25682" name="Freeform 82"/>
              <p:cNvSpPr>
                <a:spLocks/>
              </p:cNvSpPr>
              <p:nvPr userDrawn="1"/>
            </p:nvSpPr>
            <p:spPr bwMode="hidden">
              <a:xfrm rot="4578755" flipH="1">
                <a:off x="2175" y="949"/>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25683" name="Freeform 83"/>
              <p:cNvSpPr>
                <a:spLocks/>
              </p:cNvSpPr>
              <p:nvPr userDrawn="1"/>
            </p:nvSpPr>
            <p:spPr bwMode="hidden">
              <a:xfrm rot="4578755" flipH="1">
                <a:off x="2199"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26" name="Group 84"/>
              <p:cNvGrpSpPr>
                <a:grpSpLocks/>
              </p:cNvGrpSpPr>
              <p:nvPr userDrawn="1"/>
            </p:nvGrpSpPr>
            <p:grpSpPr bwMode="auto">
              <a:xfrm>
                <a:off x="2874" y="13"/>
                <a:ext cx="640" cy="1520"/>
                <a:chOff x="2800" y="41"/>
                <a:chExt cx="640" cy="1520"/>
              </a:xfrm>
            </p:grpSpPr>
            <p:sp>
              <p:nvSpPr>
                <p:cNvPr id="25685" name="Freeform 85"/>
                <p:cNvSpPr>
                  <a:spLocks/>
                </p:cNvSpPr>
                <p:nvPr userDrawn="1"/>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86" name="Freeform 86"/>
                <p:cNvSpPr>
                  <a:spLocks/>
                </p:cNvSpPr>
                <p:nvPr userDrawn="1"/>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27" name="Group 87"/>
              <p:cNvGrpSpPr>
                <a:grpSpLocks/>
              </p:cNvGrpSpPr>
              <p:nvPr userDrawn="1"/>
            </p:nvGrpSpPr>
            <p:grpSpPr bwMode="auto">
              <a:xfrm>
                <a:off x="3008" y="135"/>
                <a:ext cx="1017" cy="1464"/>
                <a:chOff x="2934" y="163"/>
                <a:chExt cx="1017" cy="1464"/>
              </a:xfrm>
            </p:grpSpPr>
            <p:sp>
              <p:nvSpPr>
                <p:cNvPr id="25688" name="Freeform 88"/>
                <p:cNvSpPr>
                  <a:spLocks/>
                </p:cNvSpPr>
                <p:nvPr userDrawn="1"/>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89" name="Freeform 89"/>
                <p:cNvSpPr>
                  <a:spLocks/>
                </p:cNvSpPr>
                <p:nvPr userDrawn="1"/>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28" name="Group 90"/>
              <p:cNvGrpSpPr>
                <a:grpSpLocks/>
              </p:cNvGrpSpPr>
              <p:nvPr userDrawn="1"/>
            </p:nvGrpSpPr>
            <p:grpSpPr bwMode="auto">
              <a:xfrm>
                <a:off x="2804" y="4"/>
                <a:ext cx="243" cy="1448"/>
                <a:chOff x="2730" y="32"/>
                <a:chExt cx="243" cy="1448"/>
              </a:xfrm>
            </p:grpSpPr>
            <p:sp>
              <p:nvSpPr>
                <p:cNvPr id="25691" name="Freeform 91"/>
                <p:cNvSpPr>
                  <a:spLocks/>
                </p:cNvSpPr>
                <p:nvPr userDrawn="1"/>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92" name="Freeform 92"/>
                <p:cNvSpPr>
                  <a:spLocks/>
                </p:cNvSpPr>
                <p:nvPr userDrawn="1"/>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29" name="Group 93"/>
              <p:cNvGrpSpPr>
                <a:grpSpLocks/>
              </p:cNvGrpSpPr>
              <p:nvPr userDrawn="1"/>
            </p:nvGrpSpPr>
            <p:grpSpPr bwMode="auto">
              <a:xfrm>
                <a:off x="1017" y="1741"/>
                <a:ext cx="1085" cy="2450"/>
                <a:chOff x="943" y="1769"/>
                <a:chExt cx="1085" cy="2450"/>
              </a:xfrm>
            </p:grpSpPr>
            <p:sp>
              <p:nvSpPr>
                <p:cNvPr id="25694" name="Freeform 94"/>
                <p:cNvSpPr>
                  <a:spLocks/>
                </p:cNvSpPr>
                <p:nvPr userDrawn="1"/>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95" name="Freeform 95"/>
                <p:cNvSpPr>
                  <a:spLocks/>
                </p:cNvSpPr>
                <p:nvPr userDrawn="1"/>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0" name="Group 96"/>
              <p:cNvGrpSpPr>
                <a:grpSpLocks/>
              </p:cNvGrpSpPr>
              <p:nvPr userDrawn="1"/>
            </p:nvGrpSpPr>
            <p:grpSpPr bwMode="auto">
              <a:xfrm>
                <a:off x="1529" y="1908"/>
                <a:ext cx="766" cy="2373"/>
                <a:chOff x="1455" y="1936"/>
                <a:chExt cx="766" cy="2373"/>
              </a:xfrm>
            </p:grpSpPr>
            <p:sp>
              <p:nvSpPr>
                <p:cNvPr id="25697" name="Freeform 97"/>
                <p:cNvSpPr>
                  <a:spLocks/>
                </p:cNvSpPr>
                <p:nvPr userDrawn="1"/>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698" name="Freeform 98"/>
                <p:cNvSpPr>
                  <a:spLocks/>
                </p:cNvSpPr>
                <p:nvPr userDrawn="1"/>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31" name="Group 99"/>
              <p:cNvGrpSpPr>
                <a:grpSpLocks/>
              </p:cNvGrpSpPr>
              <p:nvPr userDrawn="1"/>
            </p:nvGrpSpPr>
            <p:grpSpPr bwMode="auto">
              <a:xfrm rot="88588">
                <a:off x="2061" y="1962"/>
                <a:ext cx="459" cy="2329"/>
                <a:chOff x="1956" y="1990"/>
                <a:chExt cx="492" cy="2604"/>
              </a:xfrm>
            </p:grpSpPr>
            <p:sp>
              <p:nvSpPr>
                <p:cNvPr id="25700" name="Freeform 100"/>
                <p:cNvSpPr>
                  <a:spLocks/>
                </p:cNvSpPr>
                <p:nvPr userDrawn="1"/>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25701" name="Freeform 101"/>
                <p:cNvSpPr>
                  <a:spLocks/>
                </p:cNvSpPr>
                <p:nvPr userDrawn="1"/>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5600" name="Group 102"/>
              <p:cNvGrpSpPr>
                <a:grpSpLocks/>
              </p:cNvGrpSpPr>
              <p:nvPr userDrawn="1"/>
            </p:nvGrpSpPr>
            <p:grpSpPr bwMode="auto">
              <a:xfrm>
                <a:off x="3408" y="1689"/>
                <a:ext cx="1125" cy="2426"/>
                <a:chOff x="3334" y="1717"/>
                <a:chExt cx="1125" cy="2426"/>
              </a:xfrm>
            </p:grpSpPr>
            <p:sp>
              <p:nvSpPr>
                <p:cNvPr id="25703" name="Freeform 103"/>
                <p:cNvSpPr>
                  <a:spLocks/>
                </p:cNvSpPr>
                <p:nvPr userDrawn="1"/>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5704" name="Freeform 104"/>
                <p:cNvSpPr>
                  <a:spLocks/>
                </p:cNvSpPr>
                <p:nvPr userDrawn="1"/>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5601" name="Group 105"/>
              <p:cNvGrpSpPr>
                <a:grpSpLocks/>
              </p:cNvGrpSpPr>
              <p:nvPr userDrawn="1"/>
            </p:nvGrpSpPr>
            <p:grpSpPr bwMode="auto">
              <a:xfrm>
                <a:off x="3255" y="1838"/>
                <a:ext cx="883" cy="2426"/>
                <a:chOff x="3181" y="1866"/>
                <a:chExt cx="883" cy="2426"/>
              </a:xfrm>
            </p:grpSpPr>
            <p:sp>
              <p:nvSpPr>
                <p:cNvPr id="25706" name="Freeform 106"/>
                <p:cNvSpPr>
                  <a:spLocks/>
                </p:cNvSpPr>
                <p:nvPr userDrawn="1"/>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5707" name="Freeform 107"/>
                <p:cNvSpPr>
                  <a:spLocks/>
                </p:cNvSpPr>
                <p:nvPr userDrawn="1"/>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25602" name="Group 108"/>
              <p:cNvGrpSpPr>
                <a:grpSpLocks/>
              </p:cNvGrpSpPr>
              <p:nvPr userDrawn="1"/>
            </p:nvGrpSpPr>
            <p:grpSpPr bwMode="auto">
              <a:xfrm>
                <a:off x="3080" y="1955"/>
                <a:ext cx="619" cy="2386"/>
                <a:chOff x="3006" y="1983"/>
                <a:chExt cx="619" cy="2386"/>
              </a:xfrm>
            </p:grpSpPr>
            <p:sp>
              <p:nvSpPr>
                <p:cNvPr id="25709" name="Freeform 109"/>
                <p:cNvSpPr>
                  <a:spLocks/>
                </p:cNvSpPr>
                <p:nvPr userDrawn="1"/>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5710" name="Freeform 110"/>
                <p:cNvSpPr>
                  <a:spLocks/>
                </p:cNvSpPr>
                <p:nvPr userDrawn="1"/>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25603" name="Group 111"/>
              <p:cNvGrpSpPr>
                <a:grpSpLocks/>
              </p:cNvGrpSpPr>
              <p:nvPr userDrawn="1"/>
            </p:nvGrpSpPr>
            <p:grpSpPr bwMode="auto">
              <a:xfrm>
                <a:off x="2893" y="2073"/>
                <a:ext cx="405" cy="2219"/>
                <a:chOff x="2819" y="2101"/>
                <a:chExt cx="405" cy="2219"/>
              </a:xfrm>
            </p:grpSpPr>
            <p:sp>
              <p:nvSpPr>
                <p:cNvPr id="25712" name="Freeform 112"/>
                <p:cNvSpPr>
                  <a:spLocks/>
                </p:cNvSpPr>
                <p:nvPr userDrawn="1"/>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25713" name="Freeform 113"/>
                <p:cNvSpPr>
                  <a:spLocks/>
                </p:cNvSpPr>
                <p:nvPr userDrawn="1"/>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25604" name="Group 114"/>
              <p:cNvGrpSpPr>
                <a:grpSpLocks/>
              </p:cNvGrpSpPr>
              <p:nvPr userDrawn="1"/>
            </p:nvGrpSpPr>
            <p:grpSpPr bwMode="auto">
              <a:xfrm>
                <a:off x="2372" y="2107"/>
                <a:ext cx="426" cy="2185"/>
                <a:chOff x="2287" y="2135"/>
                <a:chExt cx="426" cy="2185"/>
              </a:xfrm>
            </p:grpSpPr>
            <p:sp>
              <p:nvSpPr>
                <p:cNvPr id="25715" name="Freeform 115"/>
                <p:cNvSpPr>
                  <a:spLocks/>
                </p:cNvSpPr>
                <p:nvPr userDrawn="1"/>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25716" name="Freeform 116"/>
                <p:cNvSpPr>
                  <a:spLocks/>
                </p:cNvSpPr>
                <p:nvPr userDrawn="1"/>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grpSp>
          <p:nvGrpSpPr>
            <p:cNvPr id="25605" name="Group 117"/>
            <p:cNvGrpSpPr>
              <a:grpSpLocks/>
            </p:cNvGrpSpPr>
            <p:nvPr userDrawn="1"/>
          </p:nvGrpSpPr>
          <p:grpSpPr bwMode="auto">
            <a:xfrm>
              <a:off x="3769" y="2736"/>
              <a:ext cx="1847" cy="1307"/>
              <a:chOff x="74" y="313"/>
              <a:chExt cx="5459" cy="3667"/>
            </a:xfrm>
          </p:grpSpPr>
          <p:grpSp>
            <p:nvGrpSpPr>
              <p:cNvPr id="25606" name="Group 118"/>
              <p:cNvGrpSpPr>
                <a:grpSpLocks/>
              </p:cNvGrpSpPr>
              <p:nvPr userDrawn="1"/>
            </p:nvGrpSpPr>
            <p:grpSpPr bwMode="auto">
              <a:xfrm>
                <a:off x="74" y="313"/>
                <a:ext cx="5459" cy="3667"/>
                <a:chOff x="74" y="313"/>
                <a:chExt cx="5459" cy="3667"/>
              </a:xfrm>
            </p:grpSpPr>
            <p:sp>
              <p:nvSpPr>
                <p:cNvPr id="25719" name="Arc 119"/>
                <p:cNvSpPr>
                  <a:spLocks/>
                </p:cNvSpPr>
                <p:nvPr userDrawn="1"/>
              </p:nvSpPr>
              <p:spPr bwMode="hidden">
                <a:xfrm flipV="1">
                  <a:off x="2966" y="456"/>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25720" name="Arc 120"/>
                <p:cNvSpPr>
                  <a:spLocks/>
                </p:cNvSpPr>
                <p:nvPr userDrawn="1"/>
              </p:nvSpPr>
              <p:spPr bwMode="hidden">
                <a:xfrm flipH="1">
                  <a:off x="388"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25721" name="Arc 121"/>
                <p:cNvSpPr>
                  <a:spLocks/>
                </p:cNvSpPr>
                <p:nvPr userDrawn="1"/>
              </p:nvSpPr>
              <p:spPr bwMode="hidden">
                <a:xfrm>
                  <a:off x="3029" y="1181"/>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25722" name="Arc 122"/>
                <p:cNvSpPr>
                  <a:spLocks/>
                </p:cNvSpPr>
                <p:nvPr userDrawn="1"/>
              </p:nvSpPr>
              <p:spPr bwMode="hidden">
                <a:xfrm flipH="1">
                  <a:off x="74" y="813"/>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25723" name="Arc 123"/>
                <p:cNvSpPr>
                  <a:spLocks/>
                </p:cNvSpPr>
                <p:nvPr userDrawn="1"/>
              </p:nvSpPr>
              <p:spPr bwMode="hidden">
                <a:xfrm flipH="1">
                  <a:off x="790"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25724" name="Arc 124"/>
                <p:cNvSpPr>
                  <a:spLocks/>
                </p:cNvSpPr>
                <p:nvPr userDrawn="1"/>
              </p:nvSpPr>
              <p:spPr bwMode="hidden">
                <a:xfrm>
                  <a:off x="2763" y="1281"/>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25725" name="Freeform 125"/>
                <p:cNvSpPr>
                  <a:spLocks/>
                </p:cNvSpPr>
                <p:nvPr userDrawn="1"/>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grpSp>
          <p:sp>
            <p:nvSpPr>
              <p:cNvPr id="25726" name="Freeform 126"/>
              <p:cNvSpPr>
                <a:spLocks/>
              </p:cNvSpPr>
              <p:nvPr userDrawn="1"/>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nvGrpSpPr>
            <p:cNvPr id="25609" name="Group 127"/>
            <p:cNvGrpSpPr>
              <a:grpSpLocks/>
            </p:cNvGrpSpPr>
            <p:nvPr userDrawn="1"/>
          </p:nvGrpSpPr>
          <p:grpSpPr bwMode="auto">
            <a:xfrm>
              <a:off x="3857" y="2766"/>
              <a:ext cx="1759" cy="1362"/>
              <a:chOff x="210" y="337"/>
              <a:chExt cx="5198" cy="3818"/>
            </a:xfrm>
          </p:grpSpPr>
          <p:sp>
            <p:nvSpPr>
              <p:cNvPr id="25728" name="Freeform 128"/>
              <p:cNvSpPr>
                <a:spLocks/>
              </p:cNvSpPr>
              <p:nvPr userDrawn="1"/>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25729" name="Arc 129"/>
              <p:cNvSpPr>
                <a:spLocks/>
              </p:cNvSpPr>
              <p:nvPr userDrawn="1"/>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25730" name="Arc 130"/>
              <p:cNvSpPr>
                <a:spLocks/>
              </p:cNvSpPr>
              <p:nvPr userDrawn="1"/>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25731" name="Arc 131"/>
              <p:cNvSpPr>
                <a:spLocks/>
              </p:cNvSpPr>
              <p:nvPr userDrawn="1"/>
            </p:nvSpPr>
            <p:spPr bwMode="hidden">
              <a:xfrm flipH="1">
                <a:off x="210" y="1168"/>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25732" name="Arc 132"/>
              <p:cNvSpPr>
                <a:spLocks/>
              </p:cNvSpPr>
              <p:nvPr userDrawn="1"/>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25733" name="Arc 133"/>
              <p:cNvSpPr>
                <a:spLocks/>
              </p:cNvSpPr>
              <p:nvPr userDrawn="1"/>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25734" name="Freeform 134"/>
              <p:cNvSpPr>
                <a:spLocks/>
              </p:cNvSpPr>
              <p:nvPr userDrawn="1"/>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25735" name="Freeform 135"/>
              <p:cNvSpPr>
                <a:spLocks/>
              </p:cNvSpPr>
              <p:nvPr userDrawn="1"/>
            </p:nvSpPr>
            <p:spPr bwMode="hidden">
              <a:xfrm rot="19660755" flipV="1">
                <a:off x="2546" y="2150"/>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25736" name="Freeform 136"/>
              <p:cNvSpPr>
                <a:spLocks/>
              </p:cNvSpPr>
              <p:nvPr userDrawn="1"/>
            </p:nvSpPr>
            <p:spPr bwMode="hidden">
              <a:xfrm flipH="1">
                <a:off x="489" y="2504"/>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25737" name="Freeform 137"/>
              <p:cNvSpPr>
                <a:spLocks/>
              </p:cNvSpPr>
              <p:nvPr userDrawn="1"/>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25738" name="Freeform 138"/>
              <p:cNvSpPr>
                <a:spLocks/>
              </p:cNvSpPr>
              <p:nvPr userDrawn="1"/>
            </p:nvSpPr>
            <p:spPr bwMode="hidden">
              <a:xfrm>
                <a:off x="4401" y="2280"/>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25739" name="Freeform 139"/>
              <p:cNvSpPr>
                <a:spLocks/>
              </p:cNvSpPr>
              <p:nvPr userDrawn="1"/>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25740" name="Freeform 140"/>
              <p:cNvSpPr>
                <a:spLocks/>
              </p:cNvSpPr>
              <p:nvPr userDrawn="1"/>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25741" name="Freeform 141"/>
              <p:cNvSpPr>
                <a:spLocks/>
              </p:cNvSpPr>
              <p:nvPr userDrawn="1"/>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4/18/2014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7.jpeg"/></Relationships>
</file>

<file path=ppt/slides/_rels/slide4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1.gif"/><Relationship Id="rId5" Type="http://schemas.openxmlformats.org/officeDocument/2006/relationships/image" Target="../media/image4.gif"/><Relationship Id="rId4" Type="http://schemas.openxmlformats.org/officeDocument/2006/relationships/image" Target="../media/image30.gi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ong Hyo Ry\Desktop\Hình Ảnh\New folder\WP_20130407_00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1447800" y="763250"/>
            <a:ext cx="7620000" cy="1446550"/>
          </a:xfrm>
          <a:prstGeom prst="rect">
            <a:avLst/>
          </a:prstGeom>
          <a:noFill/>
        </p:spPr>
        <p:txBody>
          <a:bodyPr wrap="square" lIns="91440" tIns="45720" rIns="91440" bIns="45720">
            <a:spAutoFit/>
          </a:bodyPr>
          <a:lstStyle/>
          <a:p>
            <a:pPr algn="ct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Trường</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Đại</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học</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Nông</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Lâm</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p>
          <a:p>
            <a:pPr algn="ct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Thành</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Phố</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Hồ</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a:t>
            </a:r>
            <a:r>
              <a:rPr lang="en-US" sz="4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Chí</a:t>
            </a: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Arial" pitchFamily="34" charset="0"/>
                <a:cs typeface="Arial" pitchFamily="34" charset="0"/>
              </a:rPr>
              <a:t> Minh</a:t>
            </a:r>
            <a:endParaRPr lang="en-US" sz="4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endParaRPr>
          </a:p>
        </p:txBody>
      </p:sp>
      <p:sp>
        <p:nvSpPr>
          <p:cNvPr id="6" name="TextBox 5"/>
          <p:cNvSpPr txBox="1"/>
          <p:nvPr/>
        </p:nvSpPr>
        <p:spPr>
          <a:xfrm>
            <a:off x="76200" y="2721114"/>
            <a:ext cx="8991600" cy="707886"/>
          </a:xfrm>
          <a:prstGeom prst="rect">
            <a:avLst/>
          </a:prstGeom>
          <a:noFill/>
        </p:spPr>
        <p:txBody>
          <a:bodyPr wrap="square" rtlCol="0">
            <a:spAutoFit/>
          </a:bodyPr>
          <a:lstStyle/>
          <a:p>
            <a:pPr algn="ctr"/>
            <a:r>
              <a:rPr lang="en-US" sz="4000" b="1" i="1" dirty="0" smtClean="0">
                <a:solidFill>
                  <a:srgbClr val="FF0000"/>
                </a:solidFill>
                <a:latin typeface="Arial" pitchFamily="34" charset="0"/>
                <a:cs typeface="Arial" pitchFamily="34" charset="0"/>
              </a:rPr>
              <a:t>XÃ HỘI HỌC ĐẠI CƯƠNG</a:t>
            </a:r>
            <a:endParaRPr lang="en-US" sz="4000" b="1" i="1" dirty="0">
              <a:solidFill>
                <a:srgbClr val="FF0000"/>
              </a:solidFill>
              <a:latin typeface="Arial" pitchFamily="34" charset="0"/>
              <a:cs typeface="Arial" pitchFamily="34" charset="0"/>
            </a:endParaRPr>
          </a:p>
        </p:txBody>
      </p:sp>
      <p:sp>
        <p:nvSpPr>
          <p:cNvPr id="7" name="Rounded Rectangle 6"/>
          <p:cNvSpPr/>
          <p:nvPr/>
        </p:nvSpPr>
        <p:spPr>
          <a:xfrm>
            <a:off x="0" y="3886200"/>
            <a:ext cx="8991600" cy="1295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FF00"/>
                </a:solidFill>
                <a:latin typeface="Arial" pitchFamily="34" charset="0"/>
                <a:cs typeface="Arial" pitchFamily="34" charset="0"/>
              </a:rPr>
              <a:t>Phương pháp nghiên cứu </a:t>
            </a:r>
          </a:p>
          <a:p>
            <a:pPr algn="ctr"/>
            <a:r>
              <a:rPr lang="en-US" sz="3600" b="1" dirty="0" err="1" smtClean="0">
                <a:solidFill>
                  <a:srgbClr val="FFFF00"/>
                </a:solidFill>
                <a:latin typeface="Arial" pitchFamily="34" charset="0"/>
                <a:cs typeface="Arial" pitchFamily="34" charset="0"/>
              </a:rPr>
              <a:t>xã</a:t>
            </a:r>
            <a:r>
              <a:rPr lang="en-US" sz="3600" b="1" dirty="0" smtClean="0">
                <a:solidFill>
                  <a:srgbClr val="FFFF00"/>
                </a:solidFill>
                <a:latin typeface="Arial" pitchFamily="34" charset="0"/>
                <a:cs typeface="Arial" pitchFamily="34" charset="0"/>
              </a:rPr>
              <a:t> </a:t>
            </a:r>
            <a:r>
              <a:rPr lang="en-US" sz="3600" b="1" dirty="0" err="1" smtClean="0">
                <a:solidFill>
                  <a:srgbClr val="FFFF00"/>
                </a:solidFill>
                <a:latin typeface="Arial" pitchFamily="34" charset="0"/>
                <a:cs typeface="Arial" pitchFamily="34" charset="0"/>
              </a:rPr>
              <a:t>hội</a:t>
            </a:r>
            <a:r>
              <a:rPr lang="en-US" sz="3600" b="1" dirty="0" smtClean="0">
                <a:solidFill>
                  <a:srgbClr val="FFFF00"/>
                </a:solidFill>
                <a:latin typeface="Arial" pitchFamily="34" charset="0"/>
                <a:cs typeface="Arial" pitchFamily="34" charset="0"/>
              </a:rPr>
              <a:t> </a:t>
            </a:r>
            <a:r>
              <a:rPr lang="en-US" sz="3600" b="1" dirty="0" err="1" smtClean="0">
                <a:solidFill>
                  <a:srgbClr val="FFFF00"/>
                </a:solidFill>
                <a:latin typeface="Arial" pitchFamily="34" charset="0"/>
                <a:cs typeface="Arial" pitchFamily="34" charset="0"/>
              </a:rPr>
              <a:t>học</a:t>
            </a:r>
            <a:endParaRPr lang="en-US" sz="3600" b="1" dirty="0">
              <a:solidFill>
                <a:srgbClr val="FFFF00"/>
              </a:solidFill>
              <a:latin typeface="Arial" pitchFamily="34" charset="0"/>
              <a:cs typeface="Arial" pitchFamily="34" charset="0"/>
            </a:endParaRPr>
          </a:p>
        </p:txBody>
      </p:sp>
      <p:sp>
        <p:nvSpPr>
          <p:cNvPr id="9" name="TextBox 8"/>
          <p:cNvSpPr txBox="1"/>
          <p:nvPr/>
        </p:nvSpPr>
        <p:spPr>
          <a:xfrm>
            <a:off x="1981200" y="5638800"/>
            <a:ext cx="5715000" cy="707886"/>
          </a:xfrm>
          <a:prstGeom prst="rect">
            <a:avLst/>
          </a:prstGeom>
          <a:noFill/>
        </p:spPr>
        <p:txBody>
          <a:bodyPr wrap="square" rtlCol="0">
            <a:spAutoFit/>
          </a:bodyPr>
          <a:lstStyle/>
          <a:p>
            <a:pPr algn="ctr"/>
            <a:r>
              <a:rPr lang="en-US" sz="4000" dirty="0" smtClean="0">
                <a:solidFill>
                  <a:srgbClr val="FFFF00"/>
                </a:solidFill>
                <a:latin typeface="Arial" pitchFamily="34" charset="0"/>
                <a:cs typeface="Arial" pitchFamily="34" charset="0"/>
              </a:rPr>
              <a:t>Nhóm 14</a:t>
            </a:r>
          </a:p>
        </p:txBody>
      </p:sp>
      <p:pic>
        <p:nvPicPr>
          <p:cNvPr id="14" name="Picture 5" descr="C:\Users\Song Hyo Ry\Desktop\images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609600"/>
            <a:ext cx="1447800" cy="1524000"/>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6" descr="hung"/>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4800" y="990600"/>
            <a:ext cx="2968625" cy="2741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6" descr="hung"/>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80141" y="1449387"/>
            <a:ext cx="2968625" cy="2741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6" descr="hung"/>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1313" y="3760252"/>
            <a:ext cx="2968625" cy="2741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9304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4191000" cy="954107"/>
          </a:xfrm>
          <a:prstGeom prst="rect">
            <a:avLst/>
          </a:prstGeom>
          <a:noFill/>
        </p:spPr>
        <p:txBody>
          <a:bodyPr wrap="square" rtlCol="0">
            <a:spAutoFit/>
          </a:bodyPr>
          <a:lstStyle/>
          <a:p>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I.Một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số</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niệm</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I.2.Phương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152400" y="1126153"/>
            <a:ext cx="8763000" cy="4893647"/>
          </a:xfrm>
          <a:prstGeom prst="rect">
            <a:avLst/>
          </a:prstGeom>
          <a:noFill/>
        </p:spPr>
        <p:txBody>
          <a:bodyPr wrap="square" rtlCol="0">
            <a:spAutoFit/>
          </a:bodyPr>
          <a:lstStyle/>
          <a:p>
            <a:pPr>
              <a:lnSpc>
                <a:spcPct val="150000"/>
              </a:lnSpc>
              <a:spcBef>
                <a:spcPts val="600"/>
              </a:spcBef>
            </a:pP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luận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có</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thể</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hiểu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theo</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hai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nghĩa</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a:t>
            </a:r>
          </a:p>
          <a:p>
            <a:endParaRPr lang="en-US" sz="2800" dirty="0" smtClean="0">
              <a:latin typeface="Times New Roman" pitchFamily="18" charset="0"/>
              <a:cs typeface="Times New Roman" pitchFamily="18" charset="0"/>
            </a:endParaRPr>
          </a:p>
          <a:p>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luận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chia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làm</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ba</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cấp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độ</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endParaRPr lang="en-US" sz="28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66525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4191000" cy="954107"/>
          </a:xfrm>
          <a:prstGeom prst="rect">
            <a:avLst/>
          </a:prstGeom>
          <a:noFill/>
        </p:spPr>
        <p:txBody>
          <a:bodyPr wrap="square" rtlCol="0">
            <a:spAutoFit/>
          </a:bodyPr>
          <a:lstStyle/>
          <a:p>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.Một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số</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niệm</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I.2.Phương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304800" y="1316772"/>
            <a:ext cx="8458200" cy="5262979"/>
          </a:xfrm>
          <a:prstGeom prst="rect">
            <a:avLst/>
          </a:prstGeom>
          <a:noFill/>
        </p:spPr>
        <p:txBody>
          <a:bodyPr wrap="square" rtlCol="0">
            <a:spAutoFit/>
          </a:bodyPr>
          <a:lstStyle/>
          <a:p>
            <a:pPr algn="just"/>
            <a:r>
              <a:rPr lang="en-US"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-Các phương pháp luận trên đã được luận chứng về mặt lý luận cho các phương pháp nhận thức khoa học bằng các quy luật khách quan của tự nhiên, xã hôi và tư duy, là cơ sở cho mọi hoạt động</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nghiên cứu cũng như hoạt đông thực tiển của con người</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Các phương pháp này có sự phân chia tương đối nhưng có mối quan hệ bổ sung cho nhau, thâm nhập vào nhau và không hoàn toàn thay thế cho nhau.</a:t>
            </a:r>
          </a:p>
          <a:p>
            <a:pPr algn="just"/>
            <a:r>
              <a:rPr lang="en-US" sz="2800" dirty="0" smtClean="0">
                <a:latin typeface="Times New Roman" pitchFamily="18" charset="0"/>
                <a:cs typeface="Times New Roman" pitchFamily="18" charset="0"/>
              </a:rPr>
              <a:t>	-C</a:t>
            </a:r>
            <a:r>
              <a:rPr lang="vi-VN" sz="2800" dirty="0" smtClean="0">
                <a:latin typeface="Times New Roman" pitchFamily="18" charset="0"/>
                <a:cs typeface="Times New Roman" pitchFamily="18" charset="0"/>
              </a:rPr>
              <a:t>ơ</a:t>
            </a:r>
            <a:r>
              <a:rPr lang="en-US" sz="2800" dirty="0" smtClean="0">
                <a:latin typeface="Times New Roman" pitchFamily="18" charset="0"/>
                <a:cs typeface="Times New Roman" pitchFamily="18" charset="0"/>
              </a:rPr>
              <a:t> sở của các loại hình ph</a:t>
            </a:r>
            <a:r>
              <a:rPr lang="vi-VN" sz="2800" dirty="0" smtClean="0">
                <a:latin typeface="Times New Roman" pitchFamily="18" charset="0"/>
                <a:cs typeface="Times New Roman" pitchFamily="18" charset="0"/>
              </a:rPr>
              <a:t>ương</a:t>
            </a:r>
            <a:r>
              <a:rPr lang="en-US" sz="2800" dirty="0" smtClean="0">
                <a:latin typeface="Times New Roman" pitchFamily="18" charset="0"/>
                <a:cs typeface="Times New Roman" pitchFamily="18" charset="0"/>
              </a:rPr>
              <a:t> pháp </a:t>
            </a:r>
            <a:r>
              <a:rPr lang="vi-VN" sz="2800" dirty="0"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là các quy luật khách quan của hiện thực, vì vậy ph</a:t>
            </a:r>
            <a:r>
              <a:rPr lang="vi-VN" sz="2800" dirty="0" smtClean="0">
                <a:latin typeface="Times New Roman" pitchFamily="18" charset="0"/>
                <a:cs typeface="Times New Roman" pitchFamily="18" charset="0"/>
              </a:rPr>
              <a:t>ương</a:t>
            </a:r>
            <a:r>
              <a:rPr lang="en-US" sz="2800" dirty="0" smtClean="0">
                <a:latin typeface="Times New Roman" pitchFamily="18" charset="0"/>
                <a:cs typeface="Times New Roman" pitchFamily="18" charset="0"/>
              </a:rPr>
              <a:t> pháp luôn luôn gắn bó chặt chẽ với lý luận.</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557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533400"/>
            <a:ext cx="5410200" cy="2123658"/>
          </a:xfrm>
          <a:prstGeom prst="rect">
            <a:avLst/>
          </a:prstGeom>
          <a:noFill/>
        </p:spPr>
        <p:txBody>
          <a:bodyPr wrap="square" rtlCol="0">
            <a:spAutoFit/>
          </a:bodyPr>
          <a:lstStyle/>
          <a:p>
            <a:pPr>
              <a:spcAft>
                <a:spcPts val="1200"/>
              </a:spcAft>
            </a:pP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pPr>
              <a:spcAft>
                <a:spcPts val="600"/>
              </a:spcAft>
            </a:pP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I.Một</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số</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niệm</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pPr>
              <a:spcAft>
                <a:spcPts val="600"/>
              </a:spcAft>
            </a:pP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I.3.Phương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990600"/>
            <a:ext cx="8839200" cy="2349361"/>
          </a:xfrm>
          <a:prstGeom prst="rect">
            <a:avLst/>
          </a:prstGeom>
          <a:noFill/>
        </p:spPr>
        <p:txBody>
          <a:bodyPr wrap="square" rtlCol="0">
            <a:spAutoFit/>
          </a:bodyPr>
          <a:lstStyle/>
          <a:p>
            <a:pPr>
              <a:spcAft>
                <a:spcPts val="800"/>
              </a:spcAft>
            </a:pPr>
            <a:r>
              <a:rPr lang="en-US" sz="2800" dirty="0" smtClean="0">
                <a:latin typeface="Times New Roman" pitchFamily="18" charset="0"/>
                <a:cs typeface="Times New Roman" pitchFamily="18" charset="0"/>
              </a:rPr>
              <a:t>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Theo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từ</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điển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hôi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học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tây</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hiện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đại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luận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hôi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học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là</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1.Học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2.Hệ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a:t>
            </a:r>
          </a:p>
        </p:txBody>
      </p:sp>
      <p:sp>
        <p:nvSpPr>
          <p:cNvPr id="9" name="TextBox 8"/>
          <p:cNvSpPr txBox="1"/>
          <p:nvPr/>
        </p:nvSpPr>
        <p:spPr>
          <a:xfrm>
            <a:off x="381000" y="4381887"/>
            <a:ext cx="8610600" cy="2323713"/>
          </a:xfrm>
          <a:prstGeom prst="rect">
            <a:avLst/>
          </a:prstGeom>
          <a:noFill/>
        </p:spPr>
        <p:txBody>
          <a:bodyPr wrap="square" rtlCol="0">
            <a:spAutoFit/>
          </a:bodyPr>
          <a:lstStyle/>
          <a:p>
            <a:pPr algn="just">
              <a:spcAft>
                <a:spcPts val="600"/>
              </a:spcAft>
            </a:pPr>
            <a:r>
              <a:rPr lang="en-US" sz="2800" dirty="0" smtClean="0">
                <a:latin typeface="Times New Roman" pitchFamily="18" charset="0"/>
                <a:cs typeface="Times New Roman" pitchFamily="18" charset="0"/>
              </a:rPr>
              <a:t>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-Phương pháp luận xã hội học được dựa trên những đặc trưng của hiện thực xã hội vì thế có nhiều phương pháp luận xã hội học khác nhau.</a:t>
            </a:r>
          </a:p>
          <a:p>
            <a:pPr algn="just">
              <a:spcAft>
                <a:spcPts val="600"/>
              </a:spcAft>
            </a:pPr>
            <a:r>
              <a:rPr lang="en-US" sz="2800" dirty="0" smtClean="0">
                <a:latin typeface="Times New Roman" pitchFamily="18" charset="0"/>
                <a:cs typeface="Times New Roman" pitchFamily="18" charset="0"/>
              </a:rPr>
              <a:t>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Tuy</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nhiên,cũng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cần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phải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biệt</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nó</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với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nghiên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hội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học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cụ</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thể</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pSp>
        <p:nvGrpSpPr>
          <p:cNvPr id="2" name="Group 11"/>
          <p:cNvGrpSpPr/>
          <p:nvPr/>
        </p:nvGrpSpPr>
        <p:grpSpPr>
          <a:xfrm>
            <a:off x="353291" y="3417094"/>
            <a:ext cx="8991600" cy="1231106"/>
            <a:chOff x="152400" y="3417094"/>
            <a:chExt cx="8991600" cy="1231106"/>
          </a:xfrm>
        </p:grpSpPr>
        <p:sp>
          <p:nvSpPr>
            <p:cNvPr id="8" name="Right Arrow 7"/>
            <p:cNvSpPr/>
            <p:nvPr/>
          </p:nvSpPr>
          <p:spPr>
            <a:xfrm>
              <a:off x="152400" y="3671458"/>
              <a:ext cx="9144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52400" y="3417094"/>
              <a:ext cx="8991600" cy="1231106"/>
            </a:xfrm>
            <a:prstGeom prst="rect">
              <a:avLst/>
            </a:prstGeom>
            <a:noFill/>
          </p:spPr>
          <p:txBody>
            <a:bodyPr wrap="square" rtlCol="0">
              <a:spAutoFit/>
            </a:bodyPr>
            <a:lstStyle/>
            <a:p>
              <a:r>
                <a:rPr lang="en-US" dirty="0">
                  <a:latin typeface="Times New Roman" pitchFamily="18" charset="0"/>
                  <a:cs typeface="Times New Roman" pitchFamily="18" charset="0"/>
                </a:rPr>
                <a:t>	</a:t>
              </a:r>
              <a:r>
                <a:rPr lang="en-US" sz="2800" dirty="0" err="1">
                  <a:latin typeface="Times New Roman" pitchFamily="18" charset="0"/>
                  <a:cs typeface="Times New Roman" pitchFamily="18" charset="0"/>
                </a:rPr>
                <a:t>Nhằm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tri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a:t>
              </a:r>
            </a:p>
            <a:p>
              <a:endParaRPr lang="en-US" dirty="0"/>
            </a:p>
          </p:txBody>
        </p:sp>
      </p:grpSp>
    </p:spTree>
    <p:extLst>
      <p:ext uri="{BB962C8B-B14F-4D97-AF65-F5344CB8AC3E}">
        <p14:creationId xmlns:p14="http://schemas.microsoft.com/office/powerpoint/2010/main" xmlns="" val="95113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down)">
                                      <p:cBhvr>
                                        <p:cTn id="30" dur="500"/>
                                        <p:tgtEl>
                                          <p:spTgt spid="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wipe(down)">
                                      <p:cBhvr>
                                        <p:cTn id="3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228600"/>
            <a:ext cx="5533887" cy="523220"/>
          </a:xfrm>
          <a:prstGeom prst="rect">
            <a:avLst/>
          </a:prstGeom>
        </p:spPr>
        <p:txBody>
          <a:bodyPr wrap="none">
            <a:spAutoFit/>
          </a:bodyPr>
          <a:lstStyle/>
          <a:p>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dirty="0">
              <a:solidFill>
                <a:srgbClr val="BB0598"/>
              </a:solidFill>
            </a:endParaRPr>
          </a:p>
        </p:txBody>
      </p:sp>
      <p:sp>
        <p:nvSpPr>
          <p:cNvPr id="5" name="TextBox 4"/>
          <p:cNvSpPr txBox="1"/>
          <p:nvPr/>
        </p:nvSpPr>
        <p:spPr>
          <a:xfrm>
            <a:off x="381000" y="1143000"/>
            <a:ext cx="8534400" cy="4478149"/>
          </a:xfrm>
          <a:prstGeom prst="rect">
            <a:avLst/>
          </a:prstGeom>
          <a:noFill/>
        </p:spPr>
        <p:txBody>
          <a:bodyPr wrap="square" rtlCol="0">
            <a:spAutoFit/>
          </a:bodyPr>
          <a:lstStyle/>
          <a:p>
            <a:pPr lvl="0" algn="just">
              <a:spcAft>
                <a:spcPts val="18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cậy</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cuả</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tin </a:t>
            </a:r>
            <a:r>
              <a:rPr lang="en-US" sz="2800" dirty="0" err="1">
                <a:latin typeface="Times New Roman" pitchFamily="18" charset="0"/>
                <a:cs typeface="Times New Roman" pitchFamily="18" charset="0"/>
              </a:rPr>
              <a:t>cậy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lặp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lặp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p>
          <a:p>
            <a:pPr algn="just"/>
            <a:r>
              <a:rPr lang="en-US" sz="2800" dirty="0" smtClean="0">
                <a:latin typeface="Times New Roman" pitchFamily="18" charset="0"/>
                <a:cs typeface="Times New Roman" pitchFamily="18" charset="0"/>
              </a:rPr>
              <a:t>	Nhà </a:t>
            </a:r>
            <a:r>
              <a:rPr lang="en-US" sz="2800" dirty="0">
                <a:latin typeface="Times New Roman" pitchFamily="18" charset="0"/>
                <a:cs typeface="Times New Roman" pitchFamily="18" charset="0"/>
              </a:rPr>
              <a:t>nghiên cứu có nhiều quá trình khác </a:t>
            </a:r>
            <a:r>
              <a:rPr lang="en-US" sz="2800" dirty="0" smtClean="0">
                <a:latin typeface="Times New Roman" pitchFamily="18" charset="0"/>
                <a:cs typeface="Times New Roman" pitchFamily="18" charset="0"/>
              </a:rPr>
              <a:t>nhau </a:t>
            </a:r>
            <a:r>
              <a:rPr lang="en-US" sz="2800" dirty="0">
                <a:latin typeface="Times New Roman" pitchFamily="18" charset="0"/>
                <a:cs typeface="Times New Roman" pitchFamily="18" charset="0"/>
              </a:rPr>
              <a:t>để đánh giá thiết lập tính hợp lý và mức độ tin cậy (Cambell và Stanley </a:t>
            </a:r>
            <a:r>
              <a:rPr lang="en-US" sz="2800" dirty="0" smtClean="0">
                <a:latin typeface="Times New Roman" pitchFamily="18" charset="0"/>
                <a:cs typeface="Times New Roman" pitchFamily="18" charset="0"/>
              </a:rPr>
              <a:t>1963, Zeller </a:t>
            </a:r>
            <a:r>
              <a:rPr lang="en-US" sz="2800" dirty="0">
                <a:latin typeface="Times New Roman" pitchFamily="18" charset="0"/>
                <a:cs typeface="Times New Roman" pitchFamily="18" charset="0"/>
              </a:rPr>
              <a:t>và Carmines 1980</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lvl="0" algn="just"/>
            <a:endParaRPr lang="en-US" sz="28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99709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Hoang Khai Le (Cam Vao)\Campbell-Stanley-Livingstone.gif"/>
          <p:cNvPicPr>
            <a:picLocks noChangeAspect="1" noChangeArrowheads="1"/>
          </p:cNvPicPr>
          <p:nvPr/>
        </p:nvPicPr>
        <p:blipFill>
          <a:blip r:embed="rId2" cstate="print"/>
          <a:srcRect/>
          <a:stretch>
            <a:fillRect/>
          </a:stretch>
        </p:blipFill>
        <p:spPr bwMode="auto">
          <a:xfrm>
            <a:off x="304800" y="228600"/>
            <a:ext cx="8534400" cy="640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4171" y="304800"/>
            <a:ext cx="5533887" cy="523220"/>
          </a:xfrm>
          <a:prstGeom prst="rect">
            <a:avLst/>
          </a:prstGeom>
        </p:spPr>
        <p:txBody>
          <a:bodyPr wrap="none">
            <a:spAutoFit/>
          </a:bodyPr>
          <a:lstStyle/>
          <a:p>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dirty="0">
              <a:solidFill>
                <a:srgbClr val="BB0598"/>
              </a:solidFill>
            </a:endParaRPr>
          </a:p>
        </p:txBody>
      </p:sp>
      <p:sp>
        <p:nvSpPr>
          <p:cNvPr id="5" name="TextBox 4"/>
          <p:cNvSpPr txBox="1"/>
          <p:nvPr/>
        </p:nvSpPr>
        <p:spPr>
          <a:xfrm>
            <a:off x="152400" y="1066800"/>
            <a:ext cx="8763000" cy="2246769"/>
          </a:xfrm>
          <a:prstGeom prst="rect">
            <a:avLst/>
          </a:prstGeom>
          <a:noFill/>
        </p:spPr>
        <p:txBody>
          <a:bodyPr wrap="square" rtlCol="0">
            <a:spAutoFit/>
          </a:bodyPr>
          <a:lstStyle/>
          <a:p>
            <a:pPr lvl="0" algn="just"/>
            <a:r>
              <a:rPr lang="en-US" dirty="0" smtClean="0"/>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phép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a:t>
            </a:r>
          </a:p>
          <a:p>
            <a:pPr algn="just"/>
            <a:endParaRPr lang="en-US" sz="2800" dirty="0">
              <a:latin typeface="Times New Roman" pitchFamily="18" charset="0"/>
              <a:cs typeface="Times New Roman" pitchFamily="18" charset="0"/>
            </a:endParaRPr>
          </a:p>
        </p:txBody>
      </p:sp>
      <p:sp>
        <p:nvSpPr>
          <p:cNvPr id="6" name="Title 1"/>
          <p:cNvSpPr>
            <a:spLocks noGrp="1"/>
          </p:cNvSpPr>
          <p:nvPr>
            <p:ph type="title"/>
          </p:nvPr>
        </p:nvSpPr>
        <p:spPr>
          <a:xfrm>
            <a:off x="707571" y="6172200"/>
            <a:ext cx="8229600" cy="536847"/>
          </a:xfrm>
        </p:spPr>
        <p:txBody>
          <a:bodyPr>
            <a:normAutofit fontScale="90000"/>
          </a:bodyPr>
          <a:lstStyle/>
          <a:p>
            <a:pPr algn="ctr"/>
            <a:r>
              <a:rPr lang="en-US" i="1" u="sng"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Max Weber 1864-1920</a:t>
            </a:r>
            <a:endParaRPr lang="en-US" i="1" u="sng"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53409" y="3124200"/>
            <a:ext cx="4160982" cy="2608997"/>
          </a:xfrm>
          <a:prstGeom prst="rect">
            <a:avLst/>
          </a:prstGeom>
        </p:spPr>
      </p:pic>
    </p:spTree>
    <p:extLst>
      <p:ext uri="{BB962C8B-B14F-4D97-AF65-F5344CB8AC3E}">
        <p14:creationId xmlns:p14="http://schemas.microsoft.com/office/powerpoint/2010/main" xmlns="" val="27207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3190"/>
            <a:ext cx="5533887" cy="523220"/>
          </a:xfrm>
          <a:prstGeom prst="rect">
            <a:avLst/>
          </a:prstGeom>
        </p:spPr>
        <p:txBody>
          <a:bodyPr wrap="none">
            <a:spAutoFit/>
          </a:bodyPr>
          <a:lstStyle/>
          <a:p>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dirty="0">
              <a:solidFill>
                <a:srgbClr val="BB0598"/>
              </a:solidFill>
            </a:endParaRPr>
          </a:p>
        </p:txBody>
      </p:sp>
      <p:sp>
        <p:nvSpPr>
          <p:cNvPr id="5" name="Rectangle 4"/>
          <p:cNvSpPr/>
          <p:nvPr/>
        </p:nvSpPr>
        <p:spPr>
          <a:xfrm>
            <a:off x="174170" y="3962400"/>
            <a:ext cx="8665029" cy="1384995"/>
          </a:xfrm>
          <a:prstGeom prst="rect">
            <a:avLst/>
          </a:prstGeom>
        </p:spPr>
        <p:txBody>
          <a:bodyPr wrap="square">
            <a:spAutoFit/>
          </a:bodyPr>
          <a:lstStyle/>
          <a:p>
            <a:pPr lvl="0" algn="just"/>
            <a:r>
              <a:rPr lang="en-US" sz="2800" dirty="0" smtClean="0">
                <a:latin typeface="Times New Roman" pitchFamily="18" charset="0"/>
                <a:cs typeface="Times New Roman" pitchFamily="18" charset="0"/>
              </a:rPr>
              <a:t>	-Max </a:t>
            </a:r>
            <a:r>
              <a:rPr lang="en-US" sz="2800" dirty="0">
                <a:latin typeface="Times New Roman" pitchFamily="18" charset="0"/>
                <a:cs typeface="Times New Roman" pitchFamily="18" charset="0"/>
              </a:rPr>
              <a:t>Weber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6" name="Title 1"/>
          <p:cNvSpPr>
            <a:spLocks noGrp="1"/>
          </p:cNvSpPr>
          <p:nvPr>
            <p:ph type="title"/>
          </p:nvPr>
        </p:nvSpPr>
        <p:spPr>
          <a:xfrm>
            <a:off x="391885" y="3196189"/>
            <a:ext cx="8229600" cy="536847"/>
          </a:xfrm>
        </p:spPr>
        <p:txBody>
          <a:bodyPr>
            <a:normAutofit fontScale="90000"/>
          </a:bodyPr>
          <a:lstStyle/>
          <a:p>
            <a:pPr algn="ctr"/>
            <a:r>
              <a:rPr lang="en-US" i="1" u="sng"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Max Weber 1864-1920</a:t>
            </a:r>
            <a:endParaRPr lang="en-US" i="1" u="sng"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33600" y="566410"/>
            <a:ext cx="4160982" cy="2608997"/>
          </a:xfrm>
          <a:prstGeom prst="rect">
            <a:avLst/>
          </a:prstGeom>
        </p:spPr>
      </p:pic>
      <p:sp>
        <p:nvSpPr>
          <p:cNvPr id="8" name="TextBox 7"/>
          <p:cNvSpPr txBox="1"/>
          <p:nvPr/>
        </p:nvSpPr>
        <p:spPr>
          <a:xfrm>
            <a:off x="181097" y="5347395"/>
            <a:ext cx="8665029" cy="1815882"/>
          </a:xfrm>
          <a:prstGeom prst="rect">
            <a:avLst/>
          </a:prstGeom>
          <a:noFill/>
        </p:spPr>
        <p:txBody>
          <a:bodyPr wrap="square" rtlCol="0">
            <a:spAutoFit/>
          </a:bodyPr>
          <a:lstStyle/>
          <a:p>
            <a:pPr lvl="0" algn="just"/>
            <a:r>
              <a:rPr lang="en-US" sz="2800" dirty="0" smtClean="0">
                <a:latin typeface="Times New Roman" pitchFamily="18" charset="0"/>
                <a:cs typeface="Times New Roman" pitchFamily="18" charset="0"/>
              </a:rPr>
              <a:t>	-Nhiều </a:t>
            </a:r>
            <a:r>
              <a:rPr lang="en-US" sz="2800" dirty="0">
                <a:latin typeface="Times New Roman" pitchFamily="18" charset="0"/>
                <a:cs typeface="Times New Roman" pitchFamily="18" charset="0"/>
              </a:rPr>
              <a:t>nhà xã hội học thấy rằng nếu xa rời ý tưởng này cùa </a:t>
            </a:r>
            <a:r>
              <a:rPr lang="en-US" sz="2800" dirty="0" smtClean="0">
                <a:latin typeface="Times New Roman" pitchFamily="18" charset="0"/>
                <a:cs typeface="Times New Roman" pitchFamily="18" charset="0"/>
              </a:rPr>
              <a:t>Weber </a:t>
            </a:r>
            <a:r>
              <a:rPr lang="en-US" sz="2800" dirty="0">
                <a:latin typeface="Times New Roman" pitchFamily="18" charset="0"/>
                <a:cs typeface="Times New Roman" pitchFamily="18" charset="0"/>
              </a:rPr>
              <a:t>có thể dẫn đến các kết quả nghiên cứu không chính </a:t>
            </a:r>
            <a:r>
              <a:rPr lang="en-US" sz="2800" dirty="0" smtClean="0">
                <a:latin typeface="Times New Roman" pitchFamily="18" charset="0"/>
                <a:cs typeface="Times New Roman" pitchFamily="18" charset="0"/>
              </a:rPr>
              <a:t>xác (</a:t>
            </a:r>
            <a:r>
              <a:rPr lang="en-US" sz="2800" dirty="0">
                <a:latin typeface="Times New Roman" pitchFamily="18" charset="0"/>
                <a:cs typeface="Times New Roman" pitchFamily="18" charset="0"/>
              </a:rPr>
              <a:t>Gordon 1988</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68498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barn(inVertical)">
                                      <p:cBhvr>
                                        <p:cTn id="2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52400"/>
            <a:ext cx="5533887" cy="523220"/>
          </a:xfrm>
          <a:prstGeom prst="rect">
            <a:avLst/>
          </a:prstGeom>
        </p:spPr>
        <p:txBody>
          <a:bodyPr wrap="none">
            <a:spAutoFit/>
          </a:bodyPr>
          <a:lstStyle/>
          <a:p>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dirty="0">
              <a:solidFill>
                <a:srgbClr val="BB0598"/>
              </a:solidFill>
            </a:endParaRPr>
          </a:p>
        </p:txBody>
      </p:sp>
      <p:sp>
        <p:nvSpPr>
          <p:cNvPr id="5" name="Rectangle 4"/>
          <p:cNvSpPr/>
          <p:nvPr/>
        </p:nvSpPr>
        <p:spPr>
          <a:xfrm>
            <a:off x="228600" y="1383536"/>
            <a:ext cx="8610600" cy="3493264"/>
          </a:xfrm>
          <a:prstGeom prst="rect">
            <a:avLst/>
          </a:prstGeom>
        </p:spPr>
        <p:txBody>
          <a:bodyPr wrap="square">
            <a:spAutoFit/>
          </a:bodyPr>
          <a:lstStyle/>
          <a:p>
            <a:pPr lvl="0" algn="just">
              <a:spcAft>
                <a:spcPts val="30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Đảm</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bảo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lĩnh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gặp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thậm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a:t>
            </a:r>
          </a:p>
          <a:p>
            <a:pPr lvl="0"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Ví dụ: Jane Carey(1972), Diana Scully(1990)</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6011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152400" y="338307"/>
            <a:ext cx="6400800" cy="1061829"/>
          </a:xfrm>
          <a:prstGeom prst="rect">
            <a:avLst/>
          </a:prstGeom>
          <a:noFill/>
        </p:spPr>
        <p:txBody>
          <a:bodyPr wrap="square" rtlCol="0">
            <a:spAutoFit/>
          </a:bodyPr>
          <a:lstStyle/>
          <a:p>
            <a:pPr algn="l">
              <a:spcAft>
                <a:spcPts val="1200"/>
              </a:spcAft>
            </a:pP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76200" y="1066800"/>
            <a:ext cx="8839200" cy="5293757"/>
          </a:xfrm>
          <a:prstGeom prst="rect">
            <a:avLst/>
          </a:prstGeom>
          <a:noFill/>
        </p:spPr>
        <p:txBody>
          <a:bodyPr wrap="square" rtlCol="0">
            <a:spAutoFit/>
          </a:bodyPr>
          <a:lstStyle/>
          <a:p>
            <a:pPr algn="just">
              <a:spcAft>
                <a:spcPts val="1800"/>
              </a:spcAft>
            </a:pPr>
            <a:r>
              <a:rPr lang="en-US" sz="2800" dirty="0" smtClean="0">
                <a:latin typeface="Times New Roman" pitchFamily="18" charset="0"/>
                <a:cs typeface="Times New Roman" pitchFamily="18" charset="0"/>
              </a:rPr>
              <a:t>	- Các nhà xã hôi học sử dụng các lý thuyết như là nền tảng cho việc thể hiện các giả thuyết, giả định một cách hệ thống và thảo luận một cách toàn diện mức độ giải thích đời sống xã hội của các lý thuyết…. Nó cung cấp cách nhìn mới vào hành vi và hành động của xã hội.</a:t>
            </a:r>
          </a:p>
          <a:p>
            <a:pPr lvl="0" algn="just">
              <a:spcAft>
                <a:spcPts val="600"/>
              </a:spcAft>
            </a:pPr>
            <a:r>
              <a:rPr lang="en-US" sz="2800" dirty="0" smtClean="0">
                <a:latin typeface="Times New Roman" pitchFamily="18" charset="0"/>
                <a:cs typeface="Times New Roman" pitchFamily="18" charset="0"/>
              </a:rPr>
              <a:t>	- Giả </a:t>
            </a:r>
            <a:r>
              <a:rPr lang="en-US" sz="2800" dirty="0">
                <a:latin typeface="Times New Roman" pitchFamily="18" charset="0"/>
                <a:cs typeface="Times New Roman" pitchFamily="18" charset="0"/>
              </a:rPr>
              <a:t>thuyết l</a:t>
            </a:r>
            <a:r>
              <a:rPr lang="en-US" sz="2800" dirty="0" smtClean="0">
                <a:latin typeface="Times New Roman" pitchFamily="18" charset="0"/>
                <a:cs typeface="Times New Roman" pitchFamily="18" charset="0"/>
              </a:rPr>
              <a:t>à </a:t>
            </a:r>
            <a:r>
              <a:rPr lang="en-US" sz="2800" dirty="0">
                <a:latin typeface="Times New Roman" pitchFamily="18" charset="0"/>
                <a:cs typeface="Times New Roman" pitchFamily="18" charset="0"/>
              </a:rPr>
              <a:t>phát biểu dựa vào lý thuyết về mối quan hệ giữa hai hoặc nhiều nhân tố có thể thông qua nghiên cứu.Các nhà xã hội học gọi các nhân tố này là </a:t>
            </a:r>
            <a:r>
              <a:rPr lang="en-US" sz="2800" i="1" u="sng" dirty="0">
                <a:effectLst>
                  <a:outerShdw blurRad="38100" dist="38100" dir="2700000" algn="tl">
                    <a:srgbClr val="000000">
                      <a:alpha val="43137"/>
                    </a:srgbClr>
                  </a:outerShdw>
                </a:effectLst>
                <a:latin typeface="Times New Roman" pitchFamily="18" charset="0"/>
                <a:cs typeface="Times New Roman" pitchFamily="18" charset="0"/>
              </a:rPr>
              <a:t>biến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số</a:t>
            </a:r>
            <a:r>
              <a:rPr lang="en-US" sz="2800" dirty="0" smtClean="0">
                <a:latin typeface="Times New Roman" pitchFamily="18" charset="0"/>
                <a:cs typeface="Times New Roman" pitchFamily="18" charset="0"/>
              </a:rPr>
              <a:t>.</a:t>
            </a:r>
          </a:p>
          <a:p>
            <a:pPr lvl="0" algn="just">
              <a:spcAft>
                <a:spcPts val="600"/>
              </a:spcAft>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&gt; Biến số là các nhân tố có giá trị thay đổi theo từng trường hợp: Tuổi, giới tính, thu nhập….</a:t>
            </a:r>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7838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arn(inVertical)">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barn(inVertical)">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barn(inVertical)">
                                      <p:cBhvr>
                                        <p:cTn id="2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1335137"/>
            <a:ext cx="8763000" cy="3770263"/>
          </a:xfrm>
          <a:prstGeom prst="rect">
            <a:avLst/>
          </a:prstGeom>
          <a:noFill/>
        </p:spPr>
        <p:txBody>
          <a:bodyPr wrap="square" rtlCol="0">
            <a:spAutoFit/>
          </a:bodyPr>
          <a:lstStyle/>
          <a:p>
            <a:pPr>
              <a:spcAft>
                <a:spcPts val="1800"/>
              </a:spcAft>
            </a:pPr>
            <a:r>
              <a:rPr lang="en-US"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do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bổ</a:t>
            </a:r>
            <a:r>
              <a:rPr lang="en-US" sz="2800" dirty="0" smtClean="0">
                <a:latin typeface="Times New Roman" pitchFamily="18" charset="0"/>
                <a:cs typeface="Times New Roman" pitchFamily="18" charset="0"/>
              </a:rPr>
              <a:t> sung.</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endParaRPr lang="en-US" sz="2800" dirty="0"/>
          </a:p>
        </p:txBody>
      </p:sp>
      <p:sp>
        <p:nvSpPr>
          <p:cNvPr id="6" name="Title 3"/>
          <p:cNvSpPr txBox="1">
            <a:spLocks noGrp="1"/>
          </p:cNvSpPr>
          <p:nvPr>
            <p:ph type="title"/>
          </p:nvPr>
        </p:nvSpPr>
        <p:spPr>
          <a:xfrm>
            <a:off x="152400" y="338307"/>
            <a:ext cx="6400800" cy="1061829"/>
          </a:xfrm>
          <a:prstGeom prst="rect">
            <a:avLst/>
          </a:prstGeom>
          <a:noFill/>
        </p:spPr>
        <p:txBody>
          <a:bodyPr wrap="square" rtlCol="0">
            <a:spAutoFit/>
          </a:bodyPr>
          <a:lstStyle/>
          <a:p>
            <a:pPr algn="l">
              <a:spcAft>
                <a:spcPts val="1200"/>
              </a:spcAft>
            </a:pP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01257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19200"/>
            <a:ext cx="9116291" cy="2514600"/>
          </a:xfrm>
        </p:spPr>
        <p:txBody>
          <a:bodyPr>
            <a:normAutofit fontScale="90000"/>
          </a:bodyPr>
          <a:lstStyle/>
          <a:p>
            <a:pPr algn="l"/>
            <a:r>
              <a:rPr lang="vi-VN" dirty="0" smtClean="0"/>
              <a:t>	</a:t>
            </a:r>
            <a:br>
              <a:rPr lang="vi-VN" dirty="0" smtClean="0"/>
            </a:br>
            <a:r>
              <a:rPr lang="vi-VN" dirty="0" smtClean="0"/>
              <a:t>	</a:t>
            </a:r>
            <a:r>
              <a:rPr lang="vi-VN" sz="4200" dirty="0" smtClean="0">
                <a:latin typeface="+mn-lt"/>
              </a:rPr>
              <a:t>Mỗi một ngành khoa học đều có một phương pháp nghiên cứu. Vậy </a:t>
            </a:r>
            <a:r>
              <a:rPr lang="vi-VN" sz="4200" i="1" u="sng" dirty="0" smtClean="0">
                <a:effectLst>
                  <a:outerShdw blurRad="38100" dist="38100" dir="2700000" algn="tl">
                    <a:srgbClr val="000000">
                      <a:alpha val="43137"/>
                    </a:srgbClr>
                  </a:outerShdw>
                </a:effectLst>
                <a:latin typeface="+mn-lt"/>
              </a:rPr>
              <a:t>phương pháp nghiên cứu của môn xã hội học </a:t>
            </a:r>
            <a:r>
              <a:rPr lang="vi-VN" sz="4200" dirty="0" smtClean="0">
                <a:latin typeface="+mn-lt"/>
              </a:rPr>
              <a:t>là gì?</a:t>
            </a:r>
            <a:br>
              <a:rPr lang="vi-VN" sz="4200" dirty="0" smtClean="0">
                <a:latin typeface="+mn-lt"/>
              </a:rPr>
            </a:br>
            <a:r>
              <a:rPr lang="vi-VN" sz="4200" dirty="0" smtClean="0">
                <a:latin typeface="+mn-lt"/>
              </a:rPr>
              <a:t/>
            </a:r>
            <a:br>
              <a:rPr lang="vi-VN" sz="4200" dirty="0" smtClean="0">
                <a:latin typeface="+mn-lt"/>
              </a:rPr>
            </a:br>
            <a:r>
              <a:rPr lang="vi-VN" sz="4200" dirty="0" smtClean="0">
                <a:latin typeface="+mn-lt"/>
              </a:rPr>
              <a:t>	</a:t>
            </a:r>
            <a:endParaRPr lang="en-US" i="1" u="sng" dirty="0">
              <a:effectLst>
                <a:outerShdw blurRad="38100" dist="38100" dir="2700000" algn="tl">
                  <a:srgbClr val="000000">
                    <a:alpha val="43137"/>
                  </a:srgbClr>
                </a:outerShdw>
              </a:effectLst>
              <a:latin typeface="+mn-lt"/>
            </a:endParaRPr>
          </a:p>
        </p:txBody>
      </p:sp>
      <p:sp>
        <p:nvSpPr>
          <p:cNvPr id="6" name="TextBox 5"/>
          <p:cNvSpPr txBox="1"/>
          <p:nvPr/>
        </p:nvSpPr>
        <p:spPr>
          <a:xfrm>
            <a:off x="76200" y="3200400"/>
            <a:ext cx="9067800" cy="3016210"/>
          </a:xfrm>
          <a:prstGeom prst="rect">
            <a:avLst/>
          </a:prstGeom>
          <a:noFill/>
        </p:spPr>
        <p:txBody>
          <a:bodyPr wrap="square" rtlCol="0">
            <a:spAutoFit/>
          </a:bodyPr>
          <a:lstStyle/>
          <a:p>
            <a:r>
              <a:rPr lang="en-US" sz="3800" dirty="0" smtClean="0">
                <a:latin typeface="+mj-lt"/>
              </a:rPr>
              <a:t>	</a:t>
            </a:r>
            <a:r>
              <a:rPr lang="vi-VN" sz="3800" dirty="0" smtClean="0"/>
              <a:t>Để hiểu được các nhà xã hội học đã làm gì và làm thế nào mà đạt được mục tiêu đề ra</a:t>
            </a:r>
            <a:r>
              <a:rPr lang="en-US" sz="3800" dirty="0" smtClean="0"/>
              <a:t>  </a:t>
            </a:r>
            <a:r>
              <a:rPr lang="vi-VN" sz="3800" dirty="0" smtClean="0"/>
              <a:t>thì chúng ta cần phải hiểu biết cơ bản về </a:t>
            </a:r>
            <a:r>
              <a:rPr lang="vi-VN" sz="3800" i="1" u="sng" dirty="0" smtClean="0">
                <a:effectLst>
                  <a:outerShdw blurRad="38100" dist="38100" dir="2700000" algn="tl">
                    <a:srgbClr val="000000">
                      <a:alpha val="43137"/>
                    </a:srgbClr>
                  </a:outerShdw>
                </a:effectLst>
              </a:rPr>
              <a:t>phương pháp nghiên cứu của môn xã hội học.</a:t>
            </a:r>
            <a:r>
              <a:rPr lang="vi-VN" sz="3800" dirty="0" smtClean="0">
                <a:latin typeface="+mj-lt"/>
              </a:rPr>
              <a:t/>
            </a:r>
            <a:br>
              <a:rPr lang="vi-VN" sz="3800" dirty="0" smtClean="0">
                <a:latin typeface="+mj-lt"/>
              </a:rPr>
            </a:br>
            <a:r>
              <a:rPr lang="vi-VN" sz="3800" dirty="0" smtClean="0">
                <a:latin typeface="+mj-lt"/>
              </a:rPr>
              <a:t>	</a:t>
            </a:r>
            <a:endParaRPr lang="en-US" sz="3800" dirty="0">
              <a:latin typeface="+mj-lt"/>
            </a:endParaRPr>
          </a:p>
        </p:txBody>
      </p:sp>
    </p:spTree>
    <p:extLst>
      <p:ext uri="{BB962C8B-B14F-4D97-AF65-F5344CB8AC3E}">
        <p14:creationId xmlns:p14="http://schemas.microsoft.com/office/powerpoint/2010/main" xmlns="" val="360467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295400"/>
            <a:ext cx="8686800" cy="4508927"/>
          </a:xfrm>
          <a:prstGeom prst="rect">
            <a:avLst/>
          </a:prstGeom>
          <a:noFill/>
        </p:spPr>
        <p:txBody>
          <a:bodyPr wrap="square" rtlCol="0">
            <a:spAutoFit/>
          </a:bodyPr>
          <a:lstStyle/>
          <a:p>
            <a:pPr lvl="0" algn="just">
              <a:spcAft>
                <a:spcPts val="18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a:t>
            </a:r>
          </a:p>
          <a:p>
            <a:pPr algn="just">
              <a:spcAft>
                <a:spcPts val="18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a:t>
            </a:r>
          </a:p>
          <a:p>
            <a:pPr algn="just">
              <a:spcAft>
                <a:spcPts val="18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lvl="0" algn="just"/>
            <a:endParaRPr lang="en-US" sz="2800" dirty="0">
              <a:latin typeface="Times New Roman" pitchFamily="18" charset="0"/>
              <a:cs typeface="Times New Roman" pitchFamily="18" charset="0"/>
            </a:endParaRPr>
          </a:p>
          <a:p>
            <a:endParaRPr lang="en-US" dirty="0"/>
          </a:p>
        </p:txBody>
      </p:sp>
      <p:sp>
        <p:nvSpPr>
          <p:cNvPr id="5" name="Rectangle 4"/>
          <p:cNvSpPr/>
          <p:nvPr/>
        </p:nvSpPr>
        <p:spPr>
          <a:xfrm>
            <a:off x="381000" y="228600"/>
            <a:ext cx="5533887" cy="523220"/>
          </a:xfrm>
          <a:prstGeom prst="rect">
            <a:avLst/>
          </a:prstGeom>
        </p:spPr>
        <p:txBody>
          <a:bodyPr wrap="none">
            <a:spAutoFit/>
          </a:bodyPr>
          <a:lstStyle/>
          <a:p>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dirty="0">
              <a:solidFill>
                <a:srgbClr val="BB0598"/>
              </a:solidFill>
            </a:endParaRPr>
          </a:p>
        </p:txBody>
      </p:sp>
    </p:spTree>
    <p:extLst>
      <p:ext uri="{BB962C8B-B14F-4D97-AF65-F5344CB8AC3E}">
        <p14:creationId xmlns:p14="http://schemas.microsoft.com/office/powerpoint/2010/main" xmlns="" val="176575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818" y="271790"/>
            <a:ext cx="8915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III.1.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bước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trong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endParaRPr lang="en-US" sz="2800" u="sng" dirty="0">
              <a:solidFill>
                <a:srgbClr val="BB0598"/>
              </a:solidFill>
              <a:effectLst>
                <a:outerShdw blurRad="38100" dist="38100" dir="2700000" algn="tl">
                  <a:srgbClr val="000000">
                    <a:alpha val="43137"/>
                  </a:srgbClr>
                </a:outerShdw>
              </a:effectLst>
            </a:endParaRPr>
          </a:p>
        </p:txBody>
      </p:sp>
      <p:sp>
        <p:nvSpPr>
          <p:cNvPr id="7" name="Freeform 6"/>
          <p:cNvSpPr/>
          <p:nvPr/>
        </p:nvSpPr>
        <p:spPr>
          <a:xfrm>
            <a:off x="2758214" y="2624802"/>
            <a:ext cx="562397" cy="91440"/>
          </a:xfrm>
          <a:custGeom>
            <a:avLst/>
            <a:gdLst>
              <a:gd name="connsiteX0" fmla="*/ 0 w 562397"/>
              <a:gd name="connsiteY0" fmla="*/ 45720 h 91440"/>
              <a:gd name="connsiteX1" fmla="*/ 562397 w 562397"/>
              <a:gd name="connsiteY1" fmla="*/ 45720 h 91440"/>
            </a:gdLst>
            <a:ahLst/>
            <a:cxnLst>
              <a:cxn ang="0">
                <a:pos x="connsiteX0" y="connsiteY0"/>
              </a:cxn>
              <a:cxn ang="0">
                <a:pos x="connsiteX1" y="connsiteY1"/>
              </a:cxn>
            </a:cxnLst>
            <a:rect l="l" t="t" r="r" b="b"/>
            <a:pathLst>
              <a:path w="562397" h="91440">
                <a:moveTo>
                  <a:pt x="0" y="45720"/>
                </a:moveTo>
                <a:lnTo>
                  <a:pt x="562397" y="45720"/>
                </a:lnTo>
              </a:path>
            </a:pathLst>
          </a:custGeom>
          <a:noFill/>
        </p:spPr>
        <p:style>
          <a:lnRef idx="3">
            <a:schemeClr val="dk1"/>
          </a:lnRef>
          <a:fillRef idx="0">
            <a:schemeClr val="dk1"/>
          </a:fillRef>
          <a:effectRef idx="2">
            <a:schemeClr val="dk1"/>
          </a:effectRef>
          <a:fontRef idx="minor">
            <a:schemeClr val="tx1">
              <a:hueOff val="0"/>
              <a:satOff val="0"/>
              <a:lumOff val="0"/>
              <a:alphaOff val="0"/>
            </a:schemeClr>
          </a:fontRef>
        </p:style>
        <p:txBody>
          <a:bodyPr spcFirstLastPara="0" vert="horz" wrap="square" lIns="279074" tIns="42755" rIns="279074" bIns="42756" numCol="1" spcCol="1270" anchor="ctr" anchorCtr="0">
            <a:noAutofit/>
          </a:bodyPr>
          <a:lstStyle/>
          <a:p>
            <a:pPr lvl="0" algn="ctr" defTabSz="222250">
              <a:lnSpc>
                <a:spcPct val="90000"/>
              </a:lnSpc>
              <a:spcBef>
                <a:spcPct val="0"/>
              </a:spcBef>
              <a:spcAft>
                <a:spcPct val="35000"/>
              </a:spcAft>
            </a:pPr>
            <a:endParaRPr lang="en-US" sz="500" kern="1200"/>
          </a:p>
        </p:txBody>
      </p:sp>
      <p:sp>
        <p:nvSpPr>
          <p:cNvPr id="8" name="Freeform 7"/>
          <p:cNvSpPr/>
          <p:nvPr/>
        </p:nvSpPr>
        <p:spPr>
          <a:xfrm>
            <a:off x="181762" y="1897046"/>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2">
                    <a:lumMod val="10000"/>
                  </a:schemeClr>
                </a:solidFill>
                <a:latin typeface="Times New Roman" pitchFamily="18" charset="0"/>
                <a:cs typeface="Times New Roman" pitchFamily="18" charset="0"/>
              </a:rPr>
              <a:t>CHỌN LỰA VẤN ĐỀ</a:t>
            </a:r>
            <a:endParaRPr lang="en-US" sz="2800" b="1" kern="1200" dirty="0">
              <a:solidFill>
                <a:schemeClr val="bg2">
                  <a:lumMod val="10000"/>
                </a:schemeClr>
              </a:solidFill>
              <a:latin typeface="Times New Roman" pitchFamily="18" charset="0"/>
              <a:cs typeface="Times New Roman" pitchFamily="18" charset="0"/>
            </a:endParaRPr>
          </a:p>
        </p:txBody>
      </p:sp>
      <p:sp>
        <p:nvSpPr>
          <p:cNvPr id="9" name="Freeform 8"/>
          <p:cNvSpPr/>
          <p:nvPr/>
        </p:nvSpPr>
        <p:spPr>
          <a:xfrm>
            <a:off x="5929463" y="2624802"/>
            <a:ext cx="562397" cy="91440"/>
          </a:xfrm>
          <a:custGeom>
            <a:avLst/>
            <a:gdLst>
              <a:gd name="connsiteX0" fmla="*/ 0 w 562397"/>
              <a:gd name="connsiteY0" fmla="*/ 45720 h 91440"/>
              <a:gd name="connsiteX1" fmla="*/ 562397 w 562397"/>
              <a:gd name="connsiteY1" fmla="*/ 45720 h 91440"/>
            </a:gdLst>
            <a:ahLst/>
            <a:cxnLst>
              <a:cxn ang="0">
                <a:pos x="connsiteX0" y="connsiteY0"/>
              </a:cxn>
              <a:cxn ang="0">
                <a:pos x="connsiteX1" y="connsiteY1"/>
              </a:cxn>
            </a:cxnLst>
            <a:rect l="l" t="t" r="r" b="b"/>
            <a:pathLst>
              <a:path w="562397" h="91440">
                <a:moveTo>
                  <a:pt x="0" y="45720"/>
                </a:moveTo>
                <a:lnTo>
                  <a:pt x="562397" y="45720"/>
                </a:lnTo>
              </a:path>
            </a:pathLst>
          </a:custGeom>
          <a:noFill/>
        </p:spPr>
        <p:style>
          <a:lnRef idx="3">
            <a:schemeClr val="dk1"/>
          </a:lnRef>
          <a:fillRef idx="0">
            <a:schemeClr val="dk1"/>
          </a:fillRef>
          <a:effectRef idx="2">
            <a:schemeClr val="dk1"/>
          </a:effectRef>
          <a:fontRef idx="minor">
            <a:schemeClr val="tx1">
              <a:hueOff val="0"/>
              <a:satOff val="0"/>
              <a:lumOff val="0"/>
              <a:alphaOff val="0"/>
            </a:schemeClr>
          </a:fontRef>
        </p:style>
        <p:txBody>
          <a:bodyPr spcFirstLastPara="0" vert="horz" wrap="square" lIns="279074" tIns="42755" rIns="279074" bIns="42756" numCol="1" spcCol="1270" anchor="ctr" anchorCtr="0">
            <a:noAutofit/>
          </a:bodyPr>
          <a:lstStyle/>
          <a:p>
            <a:pPr lvl="0" algn="ctr" defTabSz="222250">
              <a:lnSpc>
                <a:spcPct val="90000"/>
              </a:lnSpc>
              <a:spcBef>
                <a:spcPct val="0"/>
              </a:spcBef>
              <a:spcAft>
                <a:spcPct val="35000"/>
              </a:spcAft>
            </a:pPr>
            <a:endParaRPr lang="en-US" sz="500" kern="1200"/>
          </a:p>
        </p:txBody>
      </p:sp>
      <p:sp>
        <p:nvSpPr>
          <p:cNvPr id="10" name="Freeform 9"/>
          <p:cNvSpPr/>
          <p:nvPr/>
        </p:nvSpPr>
        <p:spPr>
          <a:xfrm>
            <a:off x="3353012" y="1897046"/>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367427"/>
              <a:satOff val="54"/>
              <a:lumOff val="-1294"/>
              <a:alphaOff val="0"/>
            </a:schemeClr>
          </a:fillRef>
          <a:effectRef idx="3">
            <a:schemeClr val="accent5">
              <a:hueOff val="-367427"/>
              <a:satOff val="54"/>
              <a:lumOff val="-1294"/>
              <a:alphaOff val="0"/>
            </a:schemeClr>
          </a:effectRef>
          <a:fontRef idx="minor">
            <a:schemeClr val="lt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2">
                    <a:lumMod val="10000"/>
                  </a:schemeClr>
                </a:solidFill>
                <a:latin typeface="Times New Roman" pitchFamily="18" charset="0"/>
                <a:cs typeface="Times New Roman" pitchFamily="18" charset="0"/>
              </a:rPr>
              <a:t>XÂY DỰNG CÁC GIẢ THUYẾT</a:t>
            </a:r>
            <a:endParaRPr lang="en-US" sz="2800" b="1" kern="1200" dirty="0">
              <a:solidFill>
                <a:schemeClr val="bg2">
                  <a:lumMod val="10000"/>
                </a:schemeClr>
              </a:solidFill>
              <a:latin typeface="Times New Roman" pitchFamily="18" charset="0"/>
              <a:cs typeface="Times New Roman" pitchFamily="18" charset="0"/>
            </a:endParaRPr>
          </a:p>
        </p:txBody>
      </p:sp>
      <p:sp>
        <p:nvSpPr>
          <p:cNvPr id="11" name="Freeform 10"/>
          <p:cNvSpPr/>
          <p:nvPr/>
        </p:nvSpPr>
        <p:spPr>
          <a:xfrm>
            <a:off x="1470888" y="3442198"/>
            <a:ext cx="6342499" cy="562397"/>
          </a:xfrm>
          <a:custGeom>
            <a:avLst/>
            <a:gdLst>
              <a:gd name="connsiteX0" fmla="*/ 6342499 w 6342499"/>
              <a:gd name="connsiteY0" fmla="*/ 0 h 562397"/>
              <a:gd name="connsiteX1" fmla="*/ 6342499 w 6342499"/>
              <a:gd name="connsiteY1" fmla="*/ 298298 h 562397"/>
              <a:gd name="connsiteX2" fmla="*/ 0 w 6342499"/>
              <a:gd name="connsiteY2" fmla="*/ 298298 h 562397"/>
              <a:gd name="connsiteX3" fmla="*/ 0 w 6342499"/>
              <a:gd name="connsiteY3" fmla="*/ 562397 h 562397"/>
            </a:gdLst>
            <a:ahLst/>
            <a:cxnLst>
              <a:cxn ang="0">
                <a:pos x="connsiteX0" y="connsiteY0"/>
              </a:cxn>
              <a:cxn ang="0">
                <a:pos x="connsiteX1" y="connsiteY1"/>
              </a:cxn>
              <a:cxn ang="0">
                <a:pos x="connsiteX2" y="connsiteY2"/>
              </a:cxn>
              <a:cxn ang="0">
                <a:pos x="connsiteX3" y="connsiteY3"/>
              </a:cxn>
            </a:cxnLst>
            <a:rect l="l" t="t" r="r" b="b"/>
            <a:pathLst>
              <a:path w="6342499" h="562397">
                <a:moveTo>
                  <a:pt x="6342499" y="0"/>
                </a:moveTo>
                <a:lnTo>
                  <a:pt x="6342499" y="298298"/>
                </a:lnTo>
                <a:lnTo>
                  <a:pt x="0" y="298298"/>
                </a:lnTo>
                <a:lnTo>
                  <a:pt x="0" y="562397"/>
                </a:lnTo>
              </a:path>
            </a:pathLst>
          </a:custGeom>
          <a:noFill/>
        </p:spPr>
        <p:style>
          <a:lnRef idx="3">
            <a:schemeClr val="dk1"/>
          </a:lnRef>
          <a:fillRef idx="0">
            <a:schemeClr val="dk1"/>
          </a:fillRef>
          <a:effectRef idx="2">
            <a:schemeClr val="dk1"/>
          </a:effectRef>
          <a:fontRef idx="minor">
            <a:schemeClr val="tx1">
              <a:hueOff val="0"/>
              <a:satOff val="0"/>
              <a:lumOff val="0"/>
              <a:alphaOff val="0"/>
            </a:schemeClr>
          </a:fontRef>
        </p:style>
        <p:txBody>
          <a:bodyPr spcFirstLastPara="0" vert="horz" wrap="square" lIns="3024695" tIns="278234" rIns="3024696" bIns="278234" numCol="1" spcCol="1270" anchor="ctr" anchorCtr="0">
            <a:noAutofit/>
          </a:bodyPr>
          <a:lstStyle/>
          <a:p>
            <a:pPr lvl="0" algn="ctr" defTabSz="222250">
              <a:lnSpc>
                <a:spcPct val="90000"/>
              </a:lnSpc>
              <a:spcBef>
                <a:spcPct val="0"/>
              </a:spcBef>
              <a:spcAft>
                <a:spcPct val="35000"/>
              </a:spcAft>
            </a:pPr>
            <a:endParaRPr lang="en-US" sz="500" kern="1200"/>
          </a:p>
        </p:txBody>
      </p:sp>
      <p:sp>
        <p:nvSpPr>
          <p:cNvPr id="12" name="Freeform 11"/>
          <p:cNvSpPr/>
          <p:nvPr/>
        </p:nvSpPr>
        <p:spPr>
          <a:xfrm>
            <a:off x="6524261" y="1897046"/>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734855"/>
              <a:satOff val="108"/>
              <a:lumOff val="-2588"/>
              <a:alphaOff val="0"/>
            </a:schemeClr>
          </a:fillRef>
          <a:effectRef idx="3">
            <a:schemeClr val="accent5">
              <a:hueOff val="-734855"/>
              <a:satOff val="108"/>
              <a:lumOff val="-2588"/>
              <a:alphaOff val="0"/>
            </a:schemeClr>
          </a:effectRef>
          <a:fontRef idx="minor">
            <a:schemeClr val="lt1"/>
          </a:fontRef>
        </p:style>
        <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latin typeface="Times New Roman" pitchFamily="18" charset="0"/>
                <a:cs typeface="Times New Roman" pitchFamily="18" charset="0"/>
              </a:rPr>
              <a:t>PHÁT TRIỂN THIẾT KẾ NGHIÊN CỨU</a:t>
            </a:r>
            <a:endParaRPr lang="en-US" sz="2600" b="1" kern="1200" dirty="0">
              <a:solidFill>
                <a:schemeClr val="tx1"/>
              </a:solidFill>
              <a:latin typeface="Times New Roman" pitchFamily="18" charset="0"/>
              <a:cs typeface="Times New Roman" pitchFamily="18" charset="0"/>
            </a:endParaRPr>
          </a:p>
        </p:txBody>
      </p:sp>
      <p:sp>
        <p:nvSpPr>
          <p:cNvPr id="13" name="Freeform 12"/>
          <p:cNvSpPr/>
          <p:nvPr/>
        </p:nvSpPr>
        <p:spPr>
          <a:xfrm>
            <a:off x="2758214" y="4764751"/>
            <a:ext cx="562397" cy="91440"/>
          </a:xfrm>
          <a:custGeom>
            <a:avLst/>
            <a:gdLst>
              <a:gd name="connsiteX0" fmla="*/ 0 w 562397"/>
              <a:gd name="connsiteY0" fmla="*/ 45720 h 91440"/>
              <a:gd name="connsiteX1" fmla="*/ 562397 w 562397"/>
              <a:gd name="connsiteY1" fmla="*/ 45720 h 91440"/>
            </a:gdLst>
            <a:ahLst/>
            <a:cxnLst>
              <a:cxn ang="0">
                <a:pos x="connsiteX0" y="connsiteY0"/>
              </a:cxn>
              <a:cxn ang="0">
                <a:pos x="connsiteX1" y="connsiteY1"/>
              </a:cxn>
            </a:cxnLst>
            <a:rect l="l" t="t" r="r" b="b"/>
            <a:pathLst>
              <a:path w="562397" h="91440">
                <a:moveTo>
                  <a:pt x="0" y="45720"/>
                </a:moveTo>
                <a:lnTo>
                  <a:pt x="562397" y="45720"/>
                </a:lnTo>
              </a:path>
            </a:pathLst>
          </a:custGeom>
          <a:noFill/>
        </p:spPr>
        <p:style>
          <a:lnRef idx="3">
            <a:schemeClr val="dk1"/>
          </a:lnRef>
          <a:fillRef idx="0">
            <a:schemeClr val="dk1"/>
          </a:fillRef>
          <a:effectRef idx="2">
            <a:schemeClr val="dk1"/>
          </a:effectRef>
          <a:fontRef idx="minor">
            <a:schemeClr val="tx1">
              <a:hueOff val="0"/>
              <a:satOff val="0"/>
              <a:lumOff val="0"/>
              <a:alphaOff val="0"/>
            </a:schemeClr>
          </a:fontRef>
        </p:style>
        <p:txBody>
          <a:bodyPr spcFirstLastPara="0" vert="horz" wrap="square" lIns="279074" tIns="42755" rIns="279074" bIns="42756" numCol="1" spcCol="1270" anchor="ctr" anchorCtr="0">
            <a:noAutofit/>
          </a:bodyPr>
          <a:lstStyle/>
          <a:p>
            <a:pPr lvl="0" algn="ctr" defTabSz="222250">
              <a:lnSpc>
                <a:spcPct val="90000"/>
              </a:lnSpc>
              <a:spcBef>
                <a:spcPct val="0"/>
              </a:spcBef>
              <a:spcAft>
                <a:spcPct val="35000"/>
              </a:spcAft>
            </a:pPr>
            <a:endParaRPr lang="en-US" sz="500" kern="1200"/>
          </a:p>
        </p:txBody>
      </p:sp>
      <p:sp>
        <p:nvSpPr>
          <p:cNvPr id="14" name="Freeform 13"/>
          <p:cNvSpPr/>
          <p:nvPr/>
        </p:nvSpPr>
        <p:spPr>
          <a:xfrm>
            <a:off x="181762" y="4036995"/>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1102282"/>
              <a:satOff val="162"/>
              <a:lumOff val="-3883"/>
              <a:alphaOff val="0"/>
            </a:schemeClr>
          </a:fillRef>
          <a:effectRef idx="3">
            <a:schemeClr val="accent5">
              <a:hueOff val="-1102282"/>
              <a:satOff val="162"/>
              <a:lumOff val="-3883"/>
              <a:alphaOff val="0"/>
            </a:schemeClr>
          </a:effectRef>
          <a:fontRef idx="minor">
            <a:schemeClr val="lt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2">
                    <a:lumMod val="10000"/>
                  </a:schemeClr>
                </a:solidFill>
                <a:latin typeface="Times New Roman" pitchFamily="18" charset="0"/>
                <a:cs typeface="Times New Roman" pitchFamily="18" charset="0"/>
              </a:rPr>
              <a:t>THU THẬP DỮ LIỆU</a:t>
            </a:r>
            <a:endParaRPr lang="en-US" sz="2800" b="1" kern="1200" dirty="0">
              <a:solidFill>
                <a:schemeClr val="bg2">
                  <a:lumMod val="10000"/>
                </a:schemeClr>
              </a:solidFill>
              <a:latin typeface="Times New Roman" pitchFamily="18" charset="0"/>
              <a:cs typeface="Times New Roman" pitchFamily="18" charset="0"/>
            </a:endParaRPr>
          </a:p>
        </p:txBody>
      </p:sp>
      <p:sp>
        <p:nvSpPr>
          <p:cNvPr id="15" name="Freeform 14"/>
          <p:cNvSpPr/>
          <p:nvPr/>
        </p:nvSpPr>
        <p:spPr>
          <a:xfrm>
            <a:off x="5929463" y="4764751"/>
            <a:ext cx="562397" cy="91440"/>
          </a:xfrm>
          <a:custGeom>
            <a:avLst/>
            <a:gdLst>
              <a:gd name="connsiteX0" fmla="*/ 0 w 562397"/>
              <a:gd name="connsiteY0" fmla="*/ 45720 h 91440"/>
              <a:gd name="connsiteX1" fmla="*/ 562397 w 562397"/>
              <a:gd name="connsiteY1" fmla="*/ 45720 h 91440"/>
            </a:gdLst>
            <a:ahLst/>
            <a:cxnLst>
              <a:cxn ang="0">
                <a:pos x="connsiteX0" y="connsiteY0"/>
              </a:cxn>
              <a:cxn ang="0">
                <a:pos x="connsiteX1" y="connsiteY1"/>
              </a:cxn>
            </a:cxnLst>
            <a:rect l="l" t="t" r="r" b="b"/>
            <a:pathLst>
              <a:path w="562397" h="91440">
                <a:moveTo>
                  <a:pt x="0" y="45720"/>
                </a:moveTo>
                <a:lnTo>
                  <a:pt x="562397" y="45720"/>
                </a:lnTo>
              </a:path>
            </a:pathLst>
          </a:custGeom>
          <a:noFill/>
        </p:spPr>
        <p:style>
          <a:lnRef idx="3">
            <a:schemeClr val="dk1"/>
          </a:lnRef>
          <a:fillRef idx="0">
            <a:schemeClr val="dk1"/>
          </a:fillRef>
          <a:effectRef idx="2">
            <a:schemeClr val="dk1"/>
          </a:effectRef>
          <a:fontRef idx="minor">
            <a:schemeClr val="tx1">
              <a:hueOff val="0"/>
              <a:satOff val="0"/>
              <a:lumOff val="0"/>
              <a:alphaOff val="0"/>
            </a:schemeClr>
          </a:fontRef>
        </p:style>
        <p:txBody>
          <a:bodyPr spcFirstLastPara="0" vert="horz" wrap="square" lIns="279074" tIns="42755" rIns="279074" bIns="42756" numCol="1" spcCol="1270" anchor="ctr" anchorCtr="0">
            <a:noAutofit/>
          </a:bodyPr>
          <a:lstStyle/>
          <a:p>
            <a:pPr lvl="0" algn="ctr" defTabSz="222250">
              <a:lnSpc>
                <a:spcPct val="90000"/>
              </a:lnSpc>
              <a:spcBef>
                <a:spcPct val="0"/>
              </a:spcBef>
              <a:spcAft>
                <a:spcPct val="35000"/>
              </a:spcAft>
            </a:pPr>
            <a:endParaRPr lang="en-US" sz="500" kern="1200"/>
          </a:p>
        </p:txBody>
      </p:sp>
      <p:sp>
        <p:nvSpPr>
          <p:cNvPr id="16" name="Freeform 15"/>
          <p:cNvSpPr/>
          <p:nvPr/>
        </p:nvSpPr>
        <p:spPr>
          <a:xfrm>
            <a:off x="3353012" y="4036995"/>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1469710"/>
              <a:satOff val="216"/>
              <a:lumOff val="-5177"/>
              <a:alphaOff val="0"/>
            </a:schemeClr>
          </a:fillRef>
          <a:effectRef idx="3">
            <a:schemeClr val="accent5">
              <a:hueOff val="-1469710"/>
              <a:satOff val="216"/>
              <a:lumOff val="-5177"/>
              <a:alphaOff val="0"/>
            </a:schemeClr>
          </a:effectRef>
          <a:fontRef idx="minor">
            <a:schemeClr val="lt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2">
                    <a:lumMod val="10000"/>
                  </a:schemeClr>
                </a:solidFill>
                <a:latin typeface="Times New Roman" pitchFamily="18" charset="0"/>
                <a:cs typeface="Times New Roman" pitchFamily="18" charset="0"/>
              </a:rPr>
              <a:t>PHÂN TÍCH DỮ LIỆU</a:t>
            </a:r>
            <a:endParaRPr lang="en-US" sz="2800" b="1" kern="1200" dirty="0">
              <a:solidFill>
                <a:schemeClr val="bg2">
                  <a:lumMod val="10000"/>
                </a:schemeClr>
              </a:solidFill>
              <a:latin typeface="Times New Roman" pitchFamily="18" charset="0"/>
              <a:cs typeface="Times New Roman" pitchFamily="18" charset="0"/>
            </a:endParaRPr>
          </a:p>
        </p:txBody>
      </p:sp>
      <p:sp>
        <p:nvSpPr>
          <p:cNvPr id="17" name="Freeform 16"/>
          <p:cNvSpPr/>
          <p:nvPr/>
        </p:nvSpPr>
        <p:spPr>
          <a:xfrm>
            <a:off x="6524261" y="4036995"/>
            <a:ext cx="2578251" cy="1546951"/>
          </a:xfrm>
          <a:custGeom>
            <a:avLst/>
            <a:gdLst>
              <a:gd name="connsiteX0" fmla="*/ 0 w 2578251"/>
              <a:gd name="connsiteY0" fmla="*/ 0 h 1546951"/>
              <a:gd name="connsiteX1" fmla="*/ 2578251 w 2578251"/>
              <a:gd name="connsiteY1" fmla="*/ 0 h 1546951"/>
              <a:gd name="connsiteX2" fmla="*/ 2578251 w 2578251"/>
              <a:gd name="connsiteY2" fmla="*/ 1546951 h 1546951"/>
              <a:gd name="connsiteX3" fmla="*/ 0 w 2578251"/>
              <a:gd name="connsiteY3" fmla="*/ 1546951 h 1546951"/>
              <a:gd name="connsiteX4" fmla="*/ 0 w 2578251"/>
              <a:gd name="connsiteY4" fmla="*/ 0 h 1546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251" h="1546951">
                <a:moveTo>
                  <a:pt x="0" y="0"/>
                </a:moveTo>
                <a:lnTo>
                  <a:pt x="2578251" y="0"/>
                </a:lnTo>
                <a:lnTo>
                  <a:pt x="2578251" y="1546951"/>
                </a:lnTo>
                <a:lnTo>
                  <a:pt x="0" y="1546951"/>
                </a:lnTo>
                <a:lnTo>
                  <a:pt x="0" y="0"/>
                </a:lnTo>
                <a:close/>
              </a:path>
            </a:pathLst>
          </a:custGeom>
        </p:spPr>
        <p:style>
          <a:lnRef idx="0">
            <a:schemeClr val="lt1">
              <a:hueOff val="0"/>
              <a:satOff val="0"/>
              <a:lumOff val="0"/>
              <a:alphaOff val="0"/>
            </a:schemeClr>
          </a:lnRef>
          <a:fillRef idx="3">
            <a:schemeClr val="accent5">
              <a:hueOff val="-1837137"/>
              <a:satOff val="270"/>
              <a:lumOff val="-6471"/>
              <a:alphaOff val="0"/>
            </a:schemeClr>
          </a:fillRef>
          <a:effectRef idx="3">
            <a:schemeClr val="accent5">
              <a:hueOff val="-1837137"/>
              <a:satOff val="270"/>
              <a:lumOff val="-6471"/>
              <a:alphaOff val="0"/>
            </a:schemeClr>
          </a:effectRef>
          <a:fontRef idx="minor">
            <a:schemeClr val="lt1"/>
          </a:fontRef>
        </p:style>
        <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2">
                    <a:lumMod val="10000"/>
                  </a:schemeClr>
                </a:solidFill>
                <a:latin typeface="Times New Roman" pitchFamily="18" charset="0"/>
                <a:cs typeface="Times New Roman" pitchFamily="18" charset="0"/>
              </a:rPr>
              <a:t>KẾT LUẬN</a:t>
            </a:r>
            <a:endParaRPr lang="en-US" sz="2800" b="1" kern="1200" dirty="0">
              <a:solidFill>
                <a:schemeClr val="bg2">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61759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ppt_x</p:attrName>
                                        </p:attrNameLst>
                                      </p:cBhvr>
                                      <p:tavLst>
                                        <p:tav tm="0">
                                          <p:val>
                                            <p:strVal val="#ppt_x-.2"/>
                                          </p:val>
                                        </p:tav>
                                        <p:tav tm="100000">
                                          <p:val>
                                            <p:strVal val="#ppt_x"/>
                                          </p:val>
                                        </p:tav>
                                      </p:tavLst>
                                    </p:anim>
                                    <p:anim calcmode="lin" valueType="num">
                                      <p:cBhvr>
                                        <p:cTn id="3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1" dur="1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ppt_x</p:attrName>
                                        </p:attrNameLst>
                                      </p:cBhvr>
                                      <p:tavLst>
                                        <p:tav tm="0">
                                          <p:val>
                                            <p:strVal val="#ppt_x-.2"/>
                                          </p:val>
                                        </p:tav>
                                        <p:tav tm="100000">
                                          <p:val>
                                            <p:strVal val="#ppt_x"/>
                                          </p:val>
                                        </p:tav>
                                      </p:tavLst>
                                    </p:anim>
                                    <p:anim calcmode="lin" valueType="num">
                                      <p:cBhvr>
                                        <p:cTn id="4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ox(in)">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ppt_x</p:attrName>
                                        </p:attrNameLst>
                                      </p:cBhvr>
                                      <p:tavLst>
                                        <p:tav tm="0">
                                          <p:val>
                                            <p:strVal val="#ppt_x-.2"/>
                                          </p:val>
                                        </p:tav>
                                        <p:tav tm="100000">
                                          <p:val>
                                            <p:strVal val="#ppt_x"/>
                                          </p:val>
                                        </p:tav>
                                      </p:tavLst>
                                    </p:anim>
                                    <p:anim calcmode="lin" valueType="num">
                                      <p:cBhvr>
                                        <p:cTn id="5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ox(in)">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29"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1000" fill="hold"/>
                                        <p:tgtEl>
                                          <p:spTgt spid="15"/>
                                        </p:tgtEl>
                                        <p:attrNameLst>
                                          <p:attrName>ppt_x</p:attrName>
                                        </p:attrNameLst>
                                      </p:cBhvr>
                                      <p:tavLst>
                                        <p:tav tm="0">
                                          <p:val>
                                            <p:strVal val="#ppt_x-.2"/>
                                          </p:val>
                                        </p:tav>
                                        <p:tav tm="100000">
                                          <p:val>
                                            <p:strVal val="#ppt_x"/>
                                          </p:val>
                                        </p:tav>
                                      </p:tavLst>
                                    </p:anim>
                                    <p:anim calcmode="lin" valueType="num">
                                      <p:cBhvr>
                                        <p:cTn id="66"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ox(in)">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200" y="3385272"/>
            <a:ext cx="4419600" cy="339652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48200" y="0"/>
            <a:ext cx="4419600" cy="32004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6200" y="0"/>
            <a:ext cx="4495800" cy="32004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48200" y="3385271"/>
            <a:ext cx="4419600" cy="3396529"/>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476625" y="2531051"/>
            <a:ext cx="2495550" cy="18288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400451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81000"/>
            <a:ext cx="8382000" cy="1231106"/>
          </a:xfrm>
          <a:prstGeom prst="rect">
            <a:avLst/>
          </a:prstGeom>
          <a:noFill/>
        </p:spPr>
        <p:txBody>
          <a:bodyPr wrap="square" rtlCol="0">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III.2.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lựa</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xây</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dựng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giả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dirty="0">
              <a:solidFill>
                <a:srgbClr val="BB0598"/>
              </a:solidFill>
            </a:endParaRPr>
          </a:p>
        </p:txBody>
      </p:sp>
      <p:sp>
        <p:nvSpPr>
          <p:cNvPr id="5" name="Rounded Rectangle 4"/>
          <p:cNvSpPr/>
          <p:nvPr/>
        </p:nvSpPr>
        <p:spPr>
          <a:xfrm>
            <a:off x="152400" y="1625961"/>
            <a:ext cx="6019800" cy="4724400"/>
          </a:xfrm>
          <a:prstGeom prst="roundRect">
            <a:avLst/>
          </a:prstGeom>
          <a:effectLst>
            <a:glow rad="63500">
              <a:schemeClr val="accent6">
                <a:satMod val="175000"/>
                <a:alpha val="40000"/>
              </a:schemeClr>
            </a:glow>
            <a:outerShdw blurRad="63500" dist="25400" dir="5400000" rotWithShape="0">
              <a:srgbClr val="000000">
                <a:alpha val="43137"/>
              </a:srgbClr>
            </a:outerShdw>
          </a:effectLst>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82296" indent="0">
              <a:buNone/>
            </a:pPr>
            <a:endParaRPr lang="en-US" sz="3200" dirty="0" smtClean="0">
              <a:latin typeface="Times New Roman" pitchFamily="18" charset="0"/>
              <a:cs typeface="Times New Roman" pitchFamily="18" charset="0"/>
            </a:endParaRPr>
          </a:p>
          <a:p>
            <a:pPr marL="82296" indent="0">
              <a:buNone/>
            </a:pPr>
            <a:r>
              <a:rPr lang="en-US" sz="32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p>
          <a:p>
            <a:pPr marL="539496" indent="-457200">
              <a:buFont typeface="Wingdings" pitchFamily="2" charset="2"/>
              <a:buChar char="q"/>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dung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a:t>
            </a:r>
          </a:p>
          <a:p>
            <a:pPr marL="539496" indent="-457200">
              <a:buFont typeface="Wingdings" pitchFamily="2" charset="2"/>
              <a:buChar char="q"/>
            </a:pP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p>
          <a:p>
            <a:pPr marL="539496" indent="-457200">
              <a:buFont typeface="Wingdings" pitchFamily="2" charset="2"/>
              <a:buChar char="q"/>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đâu</a:t>
            </a:r>
            <a:r>
              <a:rPr lang="en-US" sz="2800" dirty="0" smtClean="0">
                <a:latin typeface="Times New Roman" pitchFamily="18" charset="0"/>
                <a:cs typeface="Times New Roman" pitchFamily="18" charset="0"/>
              </a:rPr>
              <a:t>?)</a:t>
            </a:r>
          </a:p>
          <a:p>
            <a:pPr algn="ctr"/>
            <a:endParaRPr lang="en-US" sz="32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77000" y="1752599"/>
            <a:ext cx="2438400" cy="4597761"/>
          </a:xfrm>
          <a:prstGeom prst="rect">
            <a:avLst/>
          </a:prstGeom>
        </p:spPr>
      </p:pic>
    </p:spTree>
    <p:extLst>
      <p:ext uri="{BB962C8B-B14F-4D97-AF65-F5344CB8AC3E}">
        <p14:creationId xmlns:p14="http://schemas.microsoft.com/office/powerpoint/2010/main" xmlns="" val="197299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8600" y="1447800"/>
            <a:ext cx="8499764" cy="19812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lvl="0" algn="ctr"/>
            <a:endParaRPr lang="en-US" sz="3200" dirty="0" smtClean="0">
              <a:latin typeface="Times New Roman" pitchFamily="18" charset="0"/>
              <a:cs typeface="Times New Roman" pitchFamily="18" charset="0"/>
            </a:endParaRPr>
          </a:p>
          <a:p>
            <a:pPr lvl="0" algn="just"/>
            <a:r>
              <a:rPr lang="en-US" sz="32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p>
          <a:p>
            <a:pPr algn="ctr"/>
            <a:endParaRPr lang="en-US" sz="3200" dirty="0"/>
          </a:p>
        </p:txBody>
      </p:sp>
      <p:sp>
        <p:nvSpPr>
          <p:cNvPr id="6" name="Rectangle 5"/>
          <p:cNvSpPr/>
          <p:nvPr/>
        </p:nvSpPr>
        <p:spPr>
          <a:xfrm>
            <a:off x="228600" y="312325"/>
            <a:ext cx="7924800" cy="1384995"/>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III.2.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lựa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xây</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dựng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giả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7" name="Rounded Rectangle 6"/>
          <p:cNvSpPr/>
          <p:nvPr/>
        </p:nvSpPr>
        <p:spPr>
          <a:xfrm>
            <a:off x="228600" y="3764973"/>
            <a:ext cx="8610600" cy="2254827"/>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lvl="0"/>
            <a:endParaRPr lang="en-US" sz="3200" dirty="0" smtClean="0">
              <a:latin typeface="Times New Roman" pitchFamily="18" charset="0"/>
              <a:cs typeface="Times New Roman" pitchFamily="18" charset="0"/>
            </a:endParaRPr>
          </a:p>
          <a:p>
            <a:pPr lvl="0" algn="just"/>
            <a:r>
              <a:rPr lang="en-US" sz="32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tiễn</a:t>
            </a:r>
            <a:r>
              <a:rPr lang="en-US" sz="2800" dirty="0" smtClean="0">
                <a:latin typeface="Times New Roman" pitchFamily="18" charset="0"/>
                <a:cs typeface="Times New Roman" pitchFamily="18" charset="0"/>
              </a:rPr>
              <a:t>.</a:t>
            </a:r>
          </a:p>
          <a:p>
            <a:pPr algn="ctr"/>
            <a:endParaRPr lang="en-US" sz="3200" dirty="0"/>
          </a:p>
        </p:txBody>
      </p:sp>
    </p:spTree>
    <p:extLst>
      <p:ext uri="{BB962C8B-B14F-4D97-AF65-F5344CB8AC3E}">
        <p14:creationId xmlns:p14="http://schemas.microsoft.com/office/powerpoint/2010/main" xmlns="" val="349865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1384995"/>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III.2.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lựa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xây</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dựng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giả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5" name="Rectangle 4"/>
          <p:cNvSpPr/>
          <p:nvPr/>
        </p:nvSpPr>
        <p:spPr>
          <a:xfrm>
            <a:off x="228600" y="1295400"/>
            <a:ext cx="8610600" cy="1938992"/>
          </a:xfrm>
          <a:prstGeom prst="rect">
            <a:avLst/>
          </a:prstGeom>
        </p:spPr>
        <p:txBody>
          <a:bodyPr wrap="square">
            <a:spAutoFit/>
          </a:bodyPr>
          <a:lstStyle/>
          <a:p>
            <a:pPr lvl="0" algn="ctr"/>
            <a:endParaRPr lang="en-US" sz="3200" dirty="0" smtClean="0">
              <a:latin typeface="Times New Roman" pitchFamily="18" charset="0"/>
              <a:cs typeface="Times New Roman" pitchFamily="18" charset="0"/>
            </a:endParaRPr>
          </a:p>
          <a:p>
            <a:pPr lvl="0" algn="just"/>
            <a:r>
              <a:rPr lang="en-US" sz="32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a:t>
            </a:r>
            <a:endParaRPr lang="en-US" sz="2800" dirty="0">
              <a:latin typeface="Times New Roman" pitchFamily="18" charset="0"/>
              <a:cs typeface="Times New Roman" pitchFamily="18" charset="0"/>
            </a:endParaRPr>
          </a:p>
        </p:txBody>
      </p:sp>
      <p:sp>
        <p:nvSpPr>
          <p:cNvPr id="6" name="Rectangle 5"/>
          <p:cNvSpPr/>
          <p:nvPr/>
        </p:nvSpPr>
        <p:spPr>
          <a:xfrm>
            <a:off x="228600" y="3733800"/>
            <a:ext cx="8763000" cy="1877437"/>
          </a:xfrm>
          <a:prstGeom prst="rect">
            <a:avLst/>
          </a:prstGeom>
        </p:spPr>
        <p:txBody>
          <a:bodyPr wrap="square">
            <a:spAutoFit/>
          </a:bodyPr>
          <a:lstStyle/>
          <a:p>
            <a:pPr lvl="0"/>
            <a:r>
              <a:rPr lang="en-US" sz="2800" dirty="0" smtClean="0">
                <a:latin typeface="Times New Roman" pitchFamily="18" charset="0"/>
                <a:cs typeface="Times New Roman" pitchFamily="18" charset="0"/>
              </a:rPr>
              <a:t>	Sau đó nhà nghiên cứu </a:t>
            </a:r>
            <a:r>
              <a:rPr lang="en-US" sz="2800" dirty="0" smtClean="0">
                <a:latin typeface="Times New Roman" pitchFamily="18" charset="0"/>
                <a:cs typeface="Times New Roman" pitchFamily="18" charset="0"/>
              </a:rPr>
              <a:t>phát </a:t>
            </a:r>
            <a:r>
              <a:rPr lang="en-US" sz="2800" dirty="0" smtClean="0">
                <a:latin typeface="Times New Roman" pitchFamily="18" charset="0"/>
                <a:cs typeface="Times New Roman" pitchFamily="18" charset="0"/>
              </a:rPr>
              <a:t>triển các giả thuyết nghiên cứu (hypothesis) các câu phát biểu thăm dò (tentetive statement) có khả năng kiểm chứng bởi phương pháp khoa học</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0895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heel(1)">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1384995"/>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III.2.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lựa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xây</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dựng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giả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5" name="Title 1"/>
          <p:cNvSpPr>
            <a:spLocks noGrp="1"/>
          </p:cNvSpPr>
          <p:nvPr>
            <p:ph type="title"/>
          </p:nvPr>
        </p:nvSpPr>
        <p:spPr>
          <a:xfrm>
            <a:off x="0" y="762000"/>
            <a:ext cx="8686800" cy="1143000"/>
          </a:xfrm>
        </p:spPr>
        <p:txBody>
          <a:bodyPr>
            <a:noAutofit/>
          </a:bodyPr>
          <a:lstStyle/>
          <a:p>
            <a:pPr algn="ctr"/>
            <a:r>
              <a:rPr lang="en-US" sz="2800" b="1" dirty="0" smtClean="0">
                <a:latin typeface="Times New Roman" pitchFamily="18" charset="0"/>
                <a:cs typeface="Times New Roman" pitchFamily="18" charset="0"/>
              </a:rPr>
              <a:t>*</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QUÁ TRÌNH LẬP GIẢ THUYẾT CẦN PHẢI LƯU Ý:</a:t>
            </a:r>
            <a:endParaRPr lang="en-US" sz="2800" i="1" u="sng"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457200" y="2133600"/>
            <a:ext cx="8458200" cy="4001095"/>
          </a:xfrm>
          <a:prstGeom prst="rect">
            <a:avLst/>
          </a:prstGeom>
          <a:noFill/>
        </p:spPr>
        <p:txBody>
          <a:bodyPr wrap="square" rtlCol="0">
            <a:spAutoFit/>
          </a:bodyPr>
          <a:lstStyle/>
          <a:p>
            <a:pPr>
              <a:spcAft>
                <a:spcPts val="1200"/>
              </a:spcAft>
            </a:pPr>
            <a:r>
              <a:rPr lang="en-US" sz="2800" dirty="0" smtClean="0">
                <a:latin typeface="Times New Roman" pitchFamily="18" charset="0"/>
                <a:cs typeface="Times New Roman" pitchFamily="18" charset="0"/>
              </a:rPr>
              <a:t>1.Những </a:t>
            </a:r>
            <a:r>
              <a:rPr lang="en-US" sz="2800" dirty="0" err="1">
                <a:latin typeface="Times New Roman" pitchFamily="18" charset="0"/>
                <a:cs typeface="Times New Roman" pitchFamily="18" charset="0"/>
              </a:rPr>
              <a:t>giả</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a:t>
            </a:r>
          </a:p>
          <a:p>
            <a:pPr>
              <a:spcAft>
                <a:spcPts val="1200"/>
              </a:spcAft>
            </a:pPr>
            <a:r>
              <a:rPr lang="en-US" sz="2800" dirty="0" smtClean="0">
                <a:latin typeface="Times New Roman" pitchFamily="18" charset="0"/>
                <a:cs typeface="Times New Roman" pitchFamily="18" charset="0"/>
              </a:rPr>
              <a:t>2.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a:t>
            </a:r>
          </a:p>
          <a:p>
            <a:pPr>
              <a:spcAft>
                <a:spcPts val="1200"/>
              </a:spcAft>
            </a:pPr>
            <a:r>
              <a:rPr lang="en-US" sz="2800" dirty="0" smtClean="0">
                <a:latin typeface="Times New Roman" pitchFamily="18" charset="0"/>
                <a:cs typeface="Times New Roman" pitchFamily="18" charset="0"/>
              </a:rPr>
              <a:t>3.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dễ</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a:t>
            </a:r>
            <a:r>
              <a:rPr lang="en-US" sz="2800" dirty="0">
                <a:latin typeface="Times New Roman" pitchFamily="18" charset="0"/>
                <a:cs typeface="Times New Roman" pitchFamily="18" charset="0"/>
              </a:rPr>
              <a:t>. </a:t>
            </a:r>
          </a:p>
          <a:p>
            <a:r>
              <a:rPr lang="en-US" sz="2800" dirty="0" smtClean="0">
                <a:latin typeface="Times New Roman" pitchFamily="18" charset="0"/>
                <a:cs typeface="Times New Roman" pitchFamily="18" charset="0"/>
              </a:rPr>
              <a:t>4.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logic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7810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fade">
                                      <p:cBhvr>
                                        <p:cTn id="26" dur="1000"/>
                                        <p:tgtEl>
                                          <p:spTgt spid="6">
                                            <p:txEl>
                                              <p:pRg st="1" end="1"/>
                                            </p:txEl>
                                          </p:spTgt>
                                        </p:tgtEl>
                                      </p:cBhvr>
                                    </p:animEffect>
                                    <p:anim calcmode="lin" valueType="num">
                                      <p:cBhvr>
                                        <p:cTn id="2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1000"/>
                                        <p:tgtEl>
                                          <p:spTgt spid="6">
                                            <p:txEl>
                                              <p:pRg st="2" end="2"/>
                                            </p:txEl>
                                          </p:spTgt>
                                        </p:tgtEl>
                                      </p:cBhvr>
                                    </p:animEffect>
                                    <p:anim calcmode="lin" valueType="num">
                                      <p:cBhvr>
                                        <p:cTn id="3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1000"/>
                                        <p:tgtEl>
                                          <p:spTgt spid="6">
                                            <p:txEl>
                                              <p:pRg st="3" end="3"/>
                                            </p:txEl>
                                          </p:spTgt>
                                        </p:tgtEl>
                                      </p:cBhvr>
                                    </p:animEffect>
                                    <p:anim calcmode="lin" valueType="num">
                                      <p:cBhvr>
                                        <p:cTn id="4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III.3.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Thiết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5" name="TextBox 4"/>
          <p:cNvSpPr txBox="1"/>
          <p:nvPr/>
        </p:nvSpPr>
        <p:spPr>
          <a:xfrm>
            <a:off x="1066800" y="1752600"/>
            <a:ext cx="7391400" cy="4031873"/>
          </a:xfrm>
          <a:prstGeom prst="rect">
            <a:avLst/>
          </a:prstGeom>
          <a:noFill/>
        </p:spPr>
        <p:txBody>
          <a:bodyPr wrap="square" rtlCol="0">
            <a:spAutoFit/>
          </a:bodyPr>
          <a:lstStyle/>
          <a:p>
            <a:pPr>
              <a:spcAft>
                <a:spcPts val="2400"/>
              </a:spcAft>
            </a:pPr>
            <a:r>
              <a:rPr lang="en-US" sz="2800" b="1" i="1" u="sng" dirty="0" err="1" smtClean="0">
                <a:latin typeface="Times New Roman" pitchFamily="18" charset="0"/>
                <a:cs typeface="Times New Roman" pitchFamily="18" charset="0"/>
              </a:rPr>
              <a:t>Nhằm</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xác</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định</a:t>
            </a:r>
            <a:r>
              <a:rPr lang="en-US" sz="2800" b="1" i="1" u="sng" dirty="0" smtClean="0">
                <a:latin typeface="Times New Roman" pitchFamily="18" charset="0"/>
                <a:cs typeface="Times New Roman" pitchFamily="18" charset="0"/>
              </a:rPr>
              <a:t>:</a:t>
            </a:r>
          </a:p>
          <a:p>
            <a:pPr>
              <a:spcAft>
                <a:spcPts val="2400"/>
              </a:spcAft>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thập</a:t>
            </a:r>
            <a:endParaRPr lang="en-US" sz="2800" dirty="0" smtClean="0">
              <a:latin typeface="Times New Roman" pitchFamily="18" charset="0"/>
              <a:cs typeface="Times New Roman" pitchFamily="18" charset="0"/>
            </a:endParaRPr>
          </a:p>
          <a:p>
            <a:pPr>
              <a:spcAft>
                <a:spcPts val="2400"/>
              </a:spcAft>
            </a:pPr>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a:t>
            </a:r>
            <a:r>
              <a:rPr lang="en-US" sz="2800" dirty="0" err="1" smtClean="0">
                <a:latin typeface="Times New Roman" pitchFamily="18" charset="0"/>
                <a:cs typeface="Times New Roman" pitchFamily="18" charset="0"/>
              </a:rPr>
              <a:t>hời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gian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endParaRPr lang="en-US" sz="2800" dirty="0">
              <a:latin typeface="Times New Roman" pitchFamily="18" charset="0"/>
              <a:cs typeface="Times New Roman" pitchFamily="18" charset="0"/>
            </a:endParaRPr>
          </a:p>
          <a:p>
            <a:pPr>
              <a:spcAft>
                <a:spcPts val="2400"/>
              </a:spcAft>
            </a:pPr>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N</a:t>
            </a:r>
            <a:r>
              <a:rPr lang="en-US" sz="2800" dirty="0" err="1" smtClean="0">
                <a:latin typeface="Times New Roman" pitchFamily="18" charset="0"/>
                <a:cs typeface="Times New Roman" pitchFamily="18" charset="0"/>
              </a:rPr>
              <a:t>hững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phương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p>
          <a:p>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P</a:t>
            </a:r>
            <a:r>
              <a:rPr lang="en-US" sz="2800" dirty="0" err="1" smtClean="0">
                <a:latin typeface="Times New Roman" pitchFamily="18" charset="0"/>
                <a:cs typeface="Times New Roman" pitchFamily="18" charset="0"/>
              </a:rPr>
              <a:t>hương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a:t>
            </a:r>
          </a:p>
          <a:p>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xmlns="" val="422272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III.4. Thu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thập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5" name="Content Placeholder 2"/>
          <p:cNvSpPr>
            <a:spLocks noGrp="1"/>
          </p:cNvSpPr>
          <p:nvPr/>
        </p:nvSpPr>
        <p:spPr>
          <a:xfrm>
            <a:off x="0" y="1676400"/>
            <a:ext cx="5257800" cy="50292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None/>
            </a:pPr>
            <a:r>
              <a:rPr lang="en-US" dirty="0" smtClean="0"/>
              <a:t>    	</a:t>
            </a:r>
            <a:r>
              <a:rPr lang="vi-VN" sz="2800" dirty="0" smtClean="0">
                <a:latin typeface="Times New Roman" pitchFamily="18" charset="0"/>
                <a:cs typeface="Times New Roman" pitchFamily="18" charset="0"/>
              </a:rPr>
              <a:t>Nhà </a:t>
            </a:r>
            <a:r>
              <a:rPr lang="vi-VN" sz="2800" dirty="0">
                <a:latin typeface="Times New Roman" pitchFamily="18" charset="0"/>
                <a:cs typeface="Times New Roman" pitchFamily="18" charset="0"/>
              </a:rPr>
              <a:t>nghiên cứu bắt đầu bước tiếp theo là thu thập dữ </a:t>
            </a:r>
            <a:r>
              <a:rPr lang="vi-VN" sz="2800" dirty="0"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thông </a:t>
            </a:r>
            <a:r>
              <a:rPr lang="vi-VN" sz="2800" dirty="0">
                <a:latin typeface="Times New Roman" pitchFamily="18" charset="0"/>
                <a:cs typeface="Times New Roman" pitchFamily="18" charset="0"/>
              </a:rPr>
              <a:t>tin bằng các phương pháp đã nêu lên trong phần trước. </a:t>
            </a:r>
            <a:r>
              <a:rPr lang="vi-VN" sz="2800" dirty="0"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số </a:t>
            </a:r>
            <a:r>
              <a:rPr lang="vi-VN" sz="2800" dirty="0">
                <a:latin typeface="Times New Roman" pitchFamily="18" charset="0"/>
                <a:cs typeface="Times New Roman" pitchFamily="18" charset="0"/>
              </a:rPr>
              <a:t>phương pháp thường được dùng trong nghiên cứu xã hội </a:t>
            </a:r>
            <a:r>
              <a:rPr lang="vi-VN" sz="2800" dirty="0"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đó </a:t>
            </a:r>
            <a:r>
              <a:rPr lang="vi-VN" sz="2800" dirty="0">
                <a:latin typeface="Times New Roman" pitchFamily="18" charset="0"/>
                <a:cs typeface="Times New Roman" pitchFamily="18" charset="0"/>
              </a:rPr>
              <a:t>là: sử dụng các tài liệu sẵn có, quan sát, thực nghiệm, </a:t>
            </a:r>
            <a:r>
              <a:rPr lang="vi-VN" sz="2800" dirty="0" smtClean="0">
                <a:latin typeface="Times New Roman" pitchFamily="18" charset="0"/>
                <a:cs typeface="Times New Roman" pitchFamily="18" charset="0"/>
              </a:rPr>
              <a:t>phỏng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vấn</a:t>
            </a:r>
            <a:r>
              <a:rPr lang="vi-VN" sz="2800" dirty="0">
                <a:latin typeface="Times New Roman" pitchFamily="18" charset="0"/>
                <a:cs typeface="Times New Roman" pitchFamily="18" charset="0"/>
              </a:rPr>
              <a:t>, thảo luận nhóm...cụ thể về các phương pháp sẽ được </a:t>
            </a:r>
            <a:r>
              <a:rPr lang="vi-VN" sz="2800" dirty="0"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bày</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ở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endParaRPr lang="en-US" dirty="0"/>
          </a:p>
        </p:txBody>
      </p:sp>
      <p:pic>
        <p:nvPicPr>
          <p:cNvPr id="1026" name="Picture 2" descr="C:\Users\Song Hyo Ry\Desktop\images (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6401" y="1828800"/>
            <a:ext cx="3505200" cy="4038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4455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
        <p:nvSpPr>
          <p:cNvPr id="5" name="Content Placeholder 2"/>
          <p:cNvSpPr>
            <a:spLocks noGrp="1"/>
          </p:cNvSpPr>
          <p:nvPr/>
        </p:nvSpPr>
        <p:spPr>
          <a:xfrm>
            <a:off x="457200" y="15240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None/>
            </a:pP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Giai</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đoạn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sau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của</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quá</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trình</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nghiên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bao</a:t>
            </a:r>
            <a:r>
              <a:rPr lang="en-US" sz="2800" i="1" u="sng"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gồm</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p>
          <a:p>
            <a:pPr>
              <a:buNone/>
            </a:pPr>
            <a:endParaRPr lang="en-US" dirty="0" smtClean="0"/>
          </a:p>
          <a:p>
            <a:pPr>
              <a:buNone/>
            </a:pPr>
            <a:endParaRPr lang="en-US" dirty="0"/>
          </a:p>
        </p:txBody>
      </p:sp>
      <p:graphicFrame>
        <p:nvGraphicFramePr>
          <p:cNvPr id="6" name="Diagram 5"/>
          <p:cNvGraphicFramePr/>
          <p:nvPr>
            <p:extLst>
              <p:ext uri="{D42A27DB-BD31-4B8C-83A1-F6EECF244321}">
                <p14:modId xmlns:p14="http://schemas.microsoft.com/office/powerpoint/2010/main" xmlns="" val="4255394148"/>
              </p:ext>
            </p:extLst>
          </p:nvPr>
        </p:nvGraphicFramePr>
        <p:xfrm>
          <a:off x="1752600" y="2433927"/>
          <a:ext cx="5638800" cy="358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3784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330" y="1341438"/>
            <a:ext cx="8229600" cy="3306762"/>
          </a:xfrm>
        </p:spPr>
        <p:txBody>
          <a:bodyPr>
            <a:normAutofit fontScale="90000"/>
          </a:bodyPr>
          <a:lstStyle/>
          <a:p>
            <a:pPr algn="l"/>
            <a:r>
              <a:rPr lang="vi-VN" sz="3800" dirty="0" smtClean="0"/>
              <a:t>	</a:t>
            </a:r>
            <a:r>
              <a:rPr lang="vi-VN" sz="4200" dirty="0" smtClean="0">
                <a:latin typeface="+mn-lt"/>
              </a:rPr>
              <a:t>Nghiên cứu của Emile Durkheim đã chứng minh rằng xã hội học có thể được sử dụng để làm sáng tỏ về mặt khoa học sự tác động của các nhân tố xã hội đến đời sống của chúng ta.</a:t>
            </a:r>
            <a:br>
              <a:rPr lang="vi-VN" sz="4200" dirty="0" smtClean="0">
                <a:latin typeface="+mn-lt"/>
              </a:rPr>
            </a:br>
            <a:r>
              <a:rPr lang="vi-VN" sz="4200" dirty="0" smtClean="0"/>
              <a:t>	</a:t>
            </a:r>
            <a:endParaRPr lang="en-US" sz="4200" dirty="0"/>
          </a:p>
        </p:txBody>
      </p:sp>
      <p:grpSp>
        <p:nvGrpSpPr>
          <p:cNvPr id="4" name="Group 11"/>
          <p:cNvGrpSpPr/>
          <p:nvPr/>
        </p:nvGrpSpPr>
        <p:grpSpPr>
          <a:xfrm>
            <a:off x="990600" y="4504492"/>
            <a:ext cx="6553200" cy="1261884"/>
            <a:chOff x="990600" y="4504492"/>
            <a:chExt cx="6553200" cy="1261884"/>
          </a:xfrm>
        </p:grpSpPr>
        <p:sp>
          <p:nvSpPr>
            <p:cNvPr id="3" name="TextBox 2"/>
            <p:cNvSpPr txBox="1"/>
            <p:nvPr/>
          </p:nvSpPr>
          <p:spPr>
            <a:xfrm>
              <a:off x="1600200" y="4504492"/>
              <a:ext cx="5943600" cy="1261884"/>
            </a:xfrm>
            <a:prstGeom prst="rect">
              <a:avLst/>
            </a:prstGeom>
            <a:noFill/>
          </p:spPr>
          <p:txBody>
            <a:bodyPr wrap="square" rtlCol="0">
              <a:spAutoFit/>
            </a:bodyPr>
            <a:lstStyle/>
            <a:p>
              <a:r>
                <a:rPr lang="vi-VN" sz="3800" dirty="0"/>
                <a:t>Chủ đề nghiên </a:t>
              </a:r>
              <a:r>
                <a:rPr lang="vi-VN" sz="3800" dirty="0" smtClean="0"/>
                <a:t>cứu</a:t>
              </a:r>
              <a:r>
                <a:rPr lang="en-US" sz="3800" dirty="0" smtClean="0"/>
                <a:t> </a:t>
              </a:r>
              <a:r>
                <a:rPr lang="en-US" sz="3800" dirty="0" smtClean="0">
                  <a:latin typeface="Times New Roman" pitchFamily="18" charset="0"/>
                  <a:cs typeface="Times New Roman" pitchFamily="18" charset="0"/>
                </a:rPr>
                <a:t>của ông</a:t>
              </a:r>
              <a:r>
                <a:rPr lang="vi-VN" sz="3800" dirty="0" smtClean="0"/>
                <a:t>: </a:t>
              </a:r>
              <a:r>
                <a:rPr lang="en-US" sz="3800" dirty="0" smtClean="0"/>
                <a:t>“</a:t>
              </a:r>
              <a:r>
                <a:rPr lang="vi-VN" sz="3800" dirty="0" smtClean="0"/>
                <a:t>Tự tử</a:t>
              </a:r>
              <a:r>
                <a:rPr lang="en-US" sz="3800" dirty="0" smtClean="0"/>
                <a:t>”</a:t>
              </a:r>
              <a:endParaRPr lang="en-US" sz="3800" dirty="0"/>
            </a:p>
          </p:txBody>
        </p:sp>
        <p:sp>
          <p:nvSpPr>
            <p:cNvPr id="11" name="Curved Right Arrow 10"/>
            <p:cNvSpPr/>
            <p:nvPr/>
          </p:nvSpPr>
          <p:spPr>
            <a:xfrm>
              <a:off x="990600" y="4602356"/>
              <a:ext cx="381000" cy="52470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xmlns="" val="250460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90600"/>
            <a:ext cx="8229600" cy="1143000"/>
          </a:xfrm>
        </p:spPr>
        <p:txBody>
          <a:bodyPr>
            <a:normAutofit/>
          </a:bodyPr>
          <a:lstStyle/>
          <a:p>
            <a:pPr>
              <a:buFont typeface="Arial" pitchFamily="34" charset="0"/>
              <a:buChar char="•"/>
            </a:pP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tích</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dữ</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liệu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en-US" sz="2800" i="1" u="sng"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193964" y="2360812"/>
            <a:ext cx="3733800" cy="4525963"/>
          </a:xfrm>
        </p:spPr>
        <p:txBody>
          <a:bodyPr/>
          <a:lstStyle/>
          <a:p>
            <a:pPr algn="just">
              <a:buNone/>
            </a:pPr>
            <a:r>
              <a:rPr lang="en-US" dirty="0" smtClean="0"/>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liệu</a:t>
            </a:r>
            <a:r>
              <a:rPr lang="vi-VN" sz="2800" dirty="0">
                <a:latin typeface="Times New Roman" pitchFamily="18" charset="0"/>
                <a:cs typeface="Times New Roman" pitchFamily="18" charset="0"/>
              </a:rPr>
              <a:t>, kết hợp nhiều tính toán thống kê, kiểm chứng để thu được </a:t>
            </a:r>
            <a:r>
              <a:rPr lang="vi-VN" sz="2800" dirty="0"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a:t>
            </a:r>
          </a:p>
          <a:p>
            <a:pPr>
              <a:buNone/>
            </a:pPr>
            <a:endParaRPr lang="en-US" dirty="0"/>
          </a:p>
        </p:txBody>
      </p:sp>
      <p:pic>
        <p:nvPicPr>
          <p:cNvPr id="3074" name="Picture 2" descr="C:\Users\laputa\Downloads\tải xuống (2).jpg"/>
          <p:cNvPicPr>
            <a:picLocks noChangeAspect="1" noChangeArrowheads="1"/>
          </p:cNvPicPr>
          <p:nvPr/>
        </p:nvPicPr>
        <p:blipFill>
          <a:blip r:embed="rId2" cstate="print"/>
          <a:srcRect/>
          <a:stretch>
            <a:fillRect/>
          </a:stretch>
        </p:blipFill>
        <p:spPr bwMode="auto">
          <a:xfrm>
            <a:off x="4343400" y="2286000"/>
            <a:ext cx="3505200" cy="3657600"/>
          </a:xfrm>
          <a:prstGeom prst="rect">
            <a:avLst/>
          </a:prstGeom>
          <a:noFill/>
        </p:spPr>
      </p:pic>
      <p:sp>
        <p:nvSpPr>
          <p:cNvPr id="5" name="Rectangle 4"/>
          <p:cNvSpPr/>
          <p:nvPr/>
        </p:nvSpPr>
        <p:spPr>
          <a:xfrm>
            <a:off x="228600" y="312325"/>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Tree>
    <p:extLst>
      <p:ext uri="{BB962C8B-B14F-4D97-AF65-F5344CB8AC3E}">
        <p14:creationId xmlns:p14="http://schemas.microsoft.com/office/powerpoint/2010/main" xmlns="" val="156315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wipe(down)">
                                      <p:cBhvr>
                                        <p:cTn id="1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964" y="1600200"/>
            <a:ext cx="8229600" cy="5745163"/>
          </a:xfrm>
        </p:spPr>
        <p:txBody>
          <a:bodyPr>
            <a:normAutofit/>
          </a:bodyPr>
          <a:lstStyle/>
          <a:p>
            <a:pPr>
              <a:buNone/>
            </a:pPr>
            <a:r>
              <a:rPr lang="en-US" dirty="0" smtClean="0"/>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tích</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dữ</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liệu</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p>
          <a:p>
            <a:pPr lvl="1">
              <a:buFontTx/>
              <a:buChar char="-"/>
            </a:pP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endParaRPr lang="en-US" sz="2800" dirty="0" smtClean="0">
              <a:latin typeface="Times New Roman" pitchFamily="18" charset="0"/>
              <a:cs typeface="Times New Roman" pitchFamily="18" charset="0"/>
            </a:endParaRPr>
          </a:p>
          <a:p>
            <a:pPr lvl="1">
              <a:buFontTx/>
              <a:buChar char="-"/>
            </a:pP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phi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lựơng</a:t>
            </a:r>
            <a:endParaRPr lang="en-US" sz="2800" dirty="0" smtClean="0">
              <a:latin typeface="Times New Roman" pitchFamily="18" charset="0"/>
              <a:cs typeface="Times New Roman" pitchFamily="18" charset="0"/>
            </a:endParaRPr>
          </a:p>
          <a:p>
            <a:pPr>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lựa </a:t>
            </a:r>
            <a:r>
              <a:rPr lang="vi-VN" sz="2800" dirty="0">
                <a:latin typeface="Times New Roman" pitchFamily="18" charset="0"/>
                <a:cs typeface="Times New Roman" pitchFamily="18" charset="0"/>
              </a:rPr>
              <a:t>chọn chiến </a:t>
            </a:r>
            <a:r>
              <a:rPr lang="vi-VN" sz="2800" dirty="0" smtClean="0">
                <a:latin typeface="Times New Roman" pitchFamily="18" charset="0"/>
                <a:cs typeface="Times New Roman" pitchFamily="18" charset="0"/>
              </a:rPr>
              <a:t>lược</a:t>
            </a:r>
            <a:r>
              <a:rPr lang="en-US" sz="2800" dirty="0">
                <a:latin typeface="Times New Roman" pitchFamily="18" charset="0"/>
                <a:cs typeface="Times New Roman" pitchFamily="18" charset="0"/>
              </a:rPr>
              <a:t> </a:t>
            </a:r>
            <a:r>
              <a:rPr lang="vi-VN" sz="2800" dirty="0" smtClean="0">
                <a:latin typeface="Times New Roman" pitchFamily="18" charset="0"/>
                <a:cs typeface="Times New Roman" pitchFamily="18" charset="0"/>
              </a:rPr>
              <a:t>nghiên </a:t>
            </a:r>
            <a:r>
              <a:rPr lang="vi-VN" sz="2800" dirty="0">
                <a:latin typeface="Times New Roman" pitchFamily="18" charset="0"/>
                <a:cs typeface="Times New Roman" pitchFamily="18" charset="0"/>
              </a:rPr>
              <a:t>cứu tốt nhất để trả lời các câu </a:t>
            </a:r>
            <a:r>
              <a:rPr lang="vi-VN" sz="2800" dirty="0" smtClean="0">
                <a:latin typeface="Times New Roman" pitchFamily="18" charset="0"/>
                <a:cs typeface="Times New Roman" pitchFamily="18" charset="0"/>
              </a:rPr>
              <a:t>hỏi</a:t>
            </a:r>
            <a:r>
              <a:rPr lang="en-US" sz="2800" dirty="0">
                <a:latin typeface="Times New Roman" pitchFamily="18" charset="0"/>
                <a:cs typeface="Times New Roman" pitchFamily="18" charset="0"/>
              </a:rPr>
              <a:t> </a:t>
            </a:r>
            <a:r>
              <a:rPr lang="vi-VN" sz="2800" dirty="0"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họ</a:t>
            </a:r>
            <a:r>
              <a:rPr lang="vi-VN" sz="2800" dirty="0">
                <a:latin typeface="Times New Roman" pitchFamily="18" charset="0"/>
                <a:cs typeface="Times New Roman" pitchFamily="18" charset="0"/>
              </a:rPr>
              <a:t>. Có thể sử dụng kết hợp giữa phương pháp định tính và </a:t>
            </a:r>
            <a:r>
              <a:rPr lang="vi-VN" sz="2800" dirty="0"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lượng </a:t>
            </a:r>
            <a:r>
              <a:rPr lang="vi-VN" sz="2800" dirty="0">
                <a:latin typeface="Times New Roman" pitchFamily="18" charset="0"/>
                <a:cs typeface="Times New Roman" pitchFamily="18" charset="0"/>
              </a:rPr>
              <a:t>nhằm có hiểu biết sâu hơn về các vấn đề phức tạp.</a:t>
            </a:r>
          </a:p>
          <a:p>
            <a:pPr>
              <a:buNone/>
            </a:pPr>
            <a:endParaRPr lang="vi-VN" sz="2800" dirty="0">
              <a:latin typeface="Times New Roman" pitchFamily="18" charset="0"/>
              <a:cs typeface="Times New Roman" pitchFamily="18" charset="0"/>
            </a:endParaRPr>
          </a:p>
        </p:txBody>
      </p:sp>
      <p:sp>
        <p:nvSpPr>
          <p:cNvPr id="4" name="Rectangle 3"/>
          <p:cNvSpPr/>
          <p:nvPr/>
        </p:nvSpPr>
        <p:spPr>
          <a:xfrm>
            <a:off x="228600" y="312325"/>
            <a:ext cx="7924800" cy="954107"/>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94148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7818" y="1066800"/>
            <a:ext cx="8631382" cy="5592763"/>
          </a:xfrm>
        </p:spPr>
        <p:txBody>
          <a:bodyPr>
            <a:normAutofit/>
          </a:bodyPr>
          <a:lstStyle/>
          <a:p>
            <a:pPr>
              <a:buNone/>
            </a:pPr>
            <a:r>
              <a:rPr lang="en-US" dirty="0" smtClean="0"/>
              <a:t>  -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kê</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mô </a:t>
            </a:r>
            <a:r>
              <a:rPr lang="vi-VN" sz="2800" dirty="0">
                <a:latin typeface="Times New Roman" pitchFamily="18" charset="0"/>
                <a:cs typeface="Times New Roman" pitchFamily="18" charset="0"/>
              </a:rPr>
              <a:t>tả đơn giản, một quán trình hỗ trợ trong việc tổ chức, </a:t>
            </a:r>
            <a:r>
              <a:rPr lang="vi-VN" sz="2800" dirty="0"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Họ </a:t>
            </a:r>
            <a:r>
              <a:rPr lang="vi-VN" sz="2800" dirty="0">
                <a:latin typeface="Times New Roman" pitchFamily="18" charset="0"/>
                <a:cs typeface="Times New Roman" pitchFamily="18" charset="0"/>
              </a:rPr>
              <a:t>thường dùng các phép </a:t>
            </a:r>
            <a:r>
              <a:rPr lang="vi-VN" sz="2800" dirty="0" smtClean="0">
                <a:latin typeface="Times New Roman" pitchFamily="18" charset="0"/>
                <a:cs typeface="Times New Roman" pitchFamily="18" charset="0"/>
              </a:rPr>
              <a:t>toán</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như </a:t>
            </a:r>
            <a:r>
              <a:rPr lang="vi-VN" sz="2800" dirty="0">
                <a:latin typeface="Times New Roman" pitchFamily="18" charset="0"/>
                <a:cs typeface="Times New Roman" pitchFamily="18" charset="0"/>
              </a:rPr>
              <a:t>trung bình số học, trung vị, mode. Đồng thời có thể sử </a:t>
            </a:r>
            <a:r>
              <a:rPr lang="vi-VN" sz="2800" dirty="0"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thống </a:t>
            </a:r>
            <a:r>
              <a:rPr lang="vi-VN" sz="2800" dirty="0">
                <a:latin typeface="Times New Roman" pitchFamily="18" charset="0"/>
                <a:cs typeface="Times New Roman" pitchFamily="18" charset="0"/>
              </a:rPr>
              <a:t>kê suy luận để nhằm khái quát hóa từ mẫu đến tổng </a:t>
            </a:r>
            <a:r>
              <a:rPr lang="vi-VN" sz="2800" dirty="0" smtClean="0">
                <a:latin typeface="Times New Roman" pitchFamily="18" charset="0"/>
                <a:cs typeface="Times New Roman" pitchFamily="18" charset="0"/>
              </a:rPr>
              <a:t>thể.</a:t>
            </a:r>
            <a:endParaRPr lang="en-US" sz="2800"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kỹ </a:t>
            </a:r>
            <a:r>
              <a:rPr lang="vi-VN" sz="2800" dirty="0">
                <a:latin typeface="Times New Roman" pitchFamily="18" charset="0"/>
                <a:cs typeface="Times New Roman" pitchFamily="18" charset="0"/>
              </a:rPr>
              <a:t>thuật này dựa vào các lý thuyết xác suất được sử dụng bởi </a:t>
            </a:r>
            <a:r>
              <a:rPr lang="vi-VN" sz="2800" dirty="0"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nhà </a:t>
            </a:r>
            <a:r>
              <a:rPr lang="vi-VN" sz="2800" dirty="0">
                <a:latin typeface="Times New Roman" pitchFamily="18" charset="0"/>
                <a:cs typeface="Times New Roman" pitchFamily="18" charset="0"/>
              </a:rPr>
              <a:t>thống kê nhằm ước lượng khả năng điều gì đó có thể </a:t>
            </a:r>
            <a:r>
              <a:rPr lang="vi-VN" sz="2800" dirty="0" smtClean="0">
                <a:latin typeface="Times New Roman" pitchFamily="18" charset="0"/>
                <a:cs typeface="Times New Roman" pitchFamily="18" charset="0"/>
              </a:rPr>
              <a:t>xảy</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mua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a:t>
            </a:r>
            <a:endParaRPr lang="vi-VN" sz="2800" dirty="0">
              <a:latin typeface="Times New Roman" pitchFamily="18" charset="0"/>
              <a:cs typeface="Times New Roman" pitchFamily="18" charset="0"/>
            </a:endParaRPr>
          </a:p>
          <a:p>
            <a:pPr>
              <a:buNone/>
            </a:pPr>
            <a:endParaRPr lang="en-US" dirty="0"/>
          </a:p>
        </p:txBody>
      </p:sp>
      <p:sp>
        <p:nvSpPr>
          <p:cNvPr id="4" name="Rectangle 3"/>
          <p:cNvSpPr/>
          <p:nvPr/>
        </p:nvSpPr>
        <p:spPr>
          <a:xfrm>
            <a:off x="207818" y="21380"/>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Tree>
    <p:extLst>
      <p:ext uri="{BB962C8B-B14F-4D97-AF65-F5344CB8AC3E}">
        <p14:creationId xmlns:p14="http://schemas.microsoft.com/office/powerpoint/2010/main" xmlns="" val="95788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839199" cy="5943600"/>
          </a:xfrm>
        </p:spPr>
        <p:txBody>
          <a:bodyPr>
            <a:normAutofit/>
          </a:bodyPr>
          <a:lstStyle/>
          <a:p>
            <a:pPr>
              <a:buNone/>
            </a:pPr>
            <a:r>
              <a:rPr lang="en-US" dirty="0"/>
              <a:t> </a:t>
            </a:r>
            <a:r>
              <a:rPr lang="en-US" dirty="0" smtClean="0"/>
              <a:t> </a:t>
            </a:r>
            <a:r>
              <a:rPr lang="en-US" dirty="0"/>
              <a:t>	</a:t>
            </a:r>
            <a:r>
              <a:rPr lang="en-US" dirty="0" smtClean="0"/>
              <a:t>	 </a:t>
            </a:r>
            <a:r>
              <a:rPr lang="vi-VN" sz="2800" dirty="0" smtClean="0">
                <a:latin typeface="Times New Roman" pitchFamily="18" charset="0"/>
                <a:cs typeface="Times New Roman" pitchFamily="18" charset="0"/>
              </a:rPr>
              <a:t>Trước </a:t>
            </a:r>
            <a:r>
              <a:rPr lang="vi-VN" sz="2800" dirty="0">
                <a:latin typeface="Times New Roman" pitchFamily="18" charset="0"/>
                <a:cs typeface="Times New Roman" pitchFamily="18" charset="0"/>
              </a:rPr>
              <a:t>khi tiến hành phân tích dữ liệu, các nhà xã hội học phải </a:t>
            </a:r>
            <a:r>
              <a:rPr lang="vi-VN" sz="2800" dirty="0"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dữ </a:t>
            </a:r>
            <a:r>
              <a:rPr lang="vi-VN" sz="2800" dirty="0">
                <a:latin typeface="Times New Roman" pitchFamily="18" charset="0"/>
                <a:cs typeface="Times New Roman" pitchFamily="18" charset="0"/>
              </a:rPr>
              <a:t>liệu ở định </a:t>
            </a:r>
            <a:r>
              <a:rPr lang="vi-VN" sz="2800" dirty="0"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ho </a:t>
            </a:r>
            <a:r>
              <a:rPr lang="vi-VN" sz="2800" dirty="0">
                <a:latin typeface="Times New Roman" pitchFamily="18" charset="0"/>
                <a:cs typeface="Times New Roman" pitchFamily="18" charset="0"/>
              </a:rPr>
              <a:t>phép họ có thể xem xét và thao </a:t>
            </a:r>
            <a:r>
              <a:rPr lang="vi-VN" sz="2800" dirty="0" smtClean="0">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ở </a:t>
            </a:r>
            <a:r>
              <a:rPr lang="vi-VN" sz="2800" dirty="0">
                <a:latin typeface="Times New Roman" pitchFamily="18" charset="0"/>
                <a:cs typeface="Times New Roman" pitchFamily="18" charset="0"/>
              </a:rPr>
              <a:t>các định dạng khác</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phân </a:t>
            </a:r>
            <a:r>
              <a:rPr lang="vi-VN" sz="2800" dirty="0">
                <a:latin typeface="Times New Roman" pitchFamily="18" charset="0"/>
                <a:cs typeface="Times New Roman" pitchFamily="18" charset="0"/>
              </a:rPr>
              <a:t>tích của họ, do vậy họ thu thập các ảnh, phim để phân </a:t>
            </a:r>
            <a:r>
              <a:rPr lang="vi-VN" sz="2800" dirty="0" smtClean="0">
                <a:latin typeface="Times New Roman" pitchFamily="18" charset="0"/>
                <a:cs typeface="Times New Roman" pitchFamily="18" charset="0"/>
              </a:rPr>
              <a:t>tíc</a:t>
            </a:r>
            <a:r>
              <a:rPr lang="en-US" sz="2800" dirty="0" smtClean="0">
                <a:latin typeface="Times New Roman" pitchFamily="18" charset="0"/>
                <a:cs typeface="Times New Roman" pitchFamily="18" charset="0"/>
              </a:rPr>
              <a:t>h.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các nhà xã hội học phải chắc chắn rằng dữ liệu </a:t>
            </a:r>
            <a:r>
              <a:rPr lang="vi-VN" sz="2800" dirty="0"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thập </a:t>
            </a:r>
            <a:r>
              <a:rPr lang="vi-VN" sz="2800" dirty="0">
                <a:latin typeface="Times New Roman" pitchFamily="18" charset="0"/>
                <a:cs typeface="Times New Roman" pitchFamily="18" charset="0"/>
              </a:rPr>
              <a:t>được phải </a:t>
            </a:r>
            <a:r>
              <a:rPr lang="en-US" sz="2800" dirty="0" err="1" smtClean="0">
                <a:latin typeface="Times New Roman" pitchFamily="18" charset="0"/>
                <a:cs typeface="Times New Roman" pitchFamily="18" charset="0"/>
              </a:rPr>
              <a:t>sạch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a:t>
            </a:r>
            <a:endParaRPr lang="vi-VN" sz="2800" i="1" dirty="0">
              <a:latin typeface="Times New Roman" pitchFamily="18" charset="0"/>
              <a:cs typeface="Times New Roman" pitchFamily="18" charset="0"/>
            </a:endParaRPr>
          </a:p>
          <a:p>
            <a:pPr>
              <a:buNone/>
            </a:pPr>
            <a:endParaRPr lang="vi-VN" dirty="0"/>
          </a:p>
        </p:txBody>
      </p:sp>
      <p:sp>
        <p:nvSpPr>
          <p:cNvPr id="4" name="Rectangle 3"/>
          <p:cNvSpPr/>
          <p:nvPr/>
        </p:nvSpPr>
        <p:spPr>
          <a:xfrm>
            <a:off x="228600" y="312325"/>
            <a:ext cx="7924800" cy="1815882"/>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solidFill>
                <a:srgbClr val="BB0598"/>
              </a:solidFill>
            </a:endParaRPr>
          </a:p>
        </p:txBody>
      </p:sp>
    </p:spTree>
    <p:extLst>
      <p:ext uri="{BB962C8B-B14F-4D97-AF65-F5344CB8AC3E}">
        <p14:creationId xmlns:p14="http://schemas.microsoft.com/office/powerpoint/2010/main" xmlns="" val="393146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buNone/>
            </a:pPr>
            <a:r>
              <a:rPr lang="en-US" dirty="0" smtClean="0"/>
              <a:t>    </a:t>
            </a:r>
          </a:p>
          <a:p>
            <a:pPr lvl="1">
              <a:buNone/>
            </a:pP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Kết</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i="1" u="sng" dirty="0">
              <a:effectLst>
                <a:outerShdw blurRad="38100" dist="38100" dir="2700000" algn="tl">
                  <a:srgbClr val="000000">
                    <a:alpha val="43137"/>
                  </a:srgbClr>
                </a:outerShdw>
              </a:effectLst>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Cuối </a:t>
            </a:r>
            <a:r>
              <a:rPr lang="vi-VN" sz="2800" dirty="0">
                <a:latin typeface="Times New Roman" pitchFamily="18" charset="0"/>
                <a:cs typeface="Times New Roman" pitchFamily="18" charset="0"/>
              </a:rPr>
              <a:t>cùng nhà nghiên cứu đưa ra kết luận và chấp </a:t>
            </a:r>
            <a:r>
              <a:rPr lang="vi-VN" sz="2800" dirty="0"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hoặc </a:t>
            </a:r>
            <a:r>
              <a:rPr lang="vi-VN" sz="2800" dirty="0">
                <a:latin typeface="Times New Roman" pitchFamily="18" charset="0"/>
                <a:cs typeface="Times New Roman" pitchFamily="18" charset="0"/>
              </a:rPr>
              <a:t>phủ nhận giả thuyết ban đầu</a:t>
            </a:r>
            <a:r>
              <a:rPr lang="vi-VN" sz="2800" dirty="0" smtClean="0">
                <a:latin typeface="Times New Roman" pitchFamily="18" charset="0"/>
                <a:cs typeface="Times New Roman" pitchFamily="18" charset="0"/>
              </a:rPr>
              <a:t>.</a:t>
            </a:r>
            <a:endParaRPr lang="vi-VN" sz="2800" dirty="0">
              <a:latin typeface="Times New Roman" pitchFamily="18" charset="0"/>
              <a:cs typeface="Times New Roman" pitchFamily="18" charset="0"/>
            </a:endParaRPr>
          </a:p>
        </p:txBody>
      </p:sp>
      <p:pic>
        <p:nvPicPr>
          <p:cNvPr id="1026" name="Picture 2" descr="C:\Users\laputa\Downloads\images.jpg"/>
          <p:cNvPicPr>
            <a:picLocks noChangeAspect="1" noChangeArrowheads="1"/>
          </p:cNvPicPr>
          <p:nvPr/>
        </p:nvPicPr>
        <p:blipFill>
          <a:blip r:embed="rId2" cstate="print"/>
          <a:srcRect/>
          <a:stretch>
            <a:fillRect/>
          </a:stretch>
        </p:blipFill>
        <p:spPr bwMode="auto">
          <a:xfrm>
            <a:off x="1752600" y="2743200"/>
            <a:ext cx="5410200" cy="3795215"/>
          </a:xfrm>
          <a:prstGeom prst="rect">
            <a:avLst/>
          </a:prstGeom>
          <a:noFill/>
        </p:spPr>
      </p:pic>
    </p:spTree>
    <p:extLst>
      <p:ext uri="{BB962C8B-B14F-4D97-AF65-F5344CB8AC3E}">
        <p14:creationId xmlns:p14="http://schemas.microsoft.com/office/powerpoint/2010/main" xmlns="" val="113627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ircle(in)">
                                      <p:cBhvr>
                                        <p:cTn id="10" dur="2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ircle(in)">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12325"/>
            <a:ext cx="7924800" cy="954107"/>
          </a:xfrm>
          <a:prstGeom prst="rect">
            <a:avLst/>
          </a:prstGeom>
        </p:spPr>
        <p:txBody>
          <a:bodyPr wrap="squar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III.6.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triển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lý</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1600200"/>
            <a:ext cx="8763000" cy="3416320"/>
          </a:xfrm>
          <a:prstGeom prst="rect">
            <a:avLst/>
          </a:prstGeom>
          <a:noFill/>
        </p:spPr>
        <p:txBody>
          <a:bodyPr wrap="square" rtlCol="0">
            <a:spAutoFit/>
          </a:bodyPr>
          <a:lstStyle/>
          <a:p>
            <a:pPr algn="just">
              <a:spcAft>
                <a:spcPts val="24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a:t>
            </a:r>
          </a:p>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giúp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lĩnh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97749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circle(in)">
                                      <p:cBhvr>
                                        <p:cTn id="7" dur="20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523220"/>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1457504"/>
            <a:ext cx="8839200" cy="3724096"/>
          </a:xfrm>
          <a:prstGeom prst="rect">
            <a:avLst/>
          </a:prstGeom>
          <a:noFill/>
        </p:spPr>
        <p:txBody>
          <a:bodyPr wrap="square" rtlCol="0">
            <a:spAutoFit/>
          </a:bodyPr>
          <a:lstStyle/>
          <a:p>
            <a:pPr>
              <a:spcAft>
                <a:spcPts val="2400"/>
              </a:spcAft>
            </a:pPr>
            <a:r>
              <a:rPr lang="en-US" sz="2800" dirty="0" smtClean="0">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Để</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tiến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hành</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nghiên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nhà</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xã</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hội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học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phải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thập</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dữ</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liệu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a:t>
            </a:r>
          </a:p>
          <a:p>
            <a:pPr>
              <a:spcAft>
                <a:spcPts val="2400"/>
              </a:spcAft>
            </a:pPr>
            <a:r>
              <a:rPr lang="en-US" sz="2800" dirty="0" smtClean="0">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Dữ</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liệu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là</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tất</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cả</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thông</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tin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rời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rạc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hoặc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đã</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phân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loại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nhập</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theo</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mục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đích</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nghiên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a:t>
            </a:r>
          </a:p>
          <a:p>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Dữ</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liệu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có</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thể</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tồn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tại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ở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nhiều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dạng</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bao</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gồm</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bất</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kì</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thông</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tin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nào</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thập</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bởi</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nhà</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nghiên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để</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nhằm</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phát</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triển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nhận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thức</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về</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sự</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vật</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hiện</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dirty="0" err="1" smtClean="0">
                <a:effectLst>
                  <a:outerShdw blurRad="38100" dist="38100" dir="2700000" algn="tl">
                    <a:srgbClr val="000000">
                      <a:alpha val="43137"/>
                    </a:srgbClr>
                  </a:outerShdw>
                </a:effectLst>
                <a:latin typeface="Times New Roman" pitchFamily="18" charset="0"/>
                <a:cs typeface="Times New Roman" pitchFamily="18" charset="0"/>
              </a:rPr>
              <a:t>tượng</a:t>
            </a: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en-US" sz="2800" i="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73538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675063" y="331788"/>
            <a:ext cx="2147887" cy="2536825"/>
            <a:chOff x="2313" y="632"/>
            <a:chExt cx="1277" cy="1175"/>
          </a:xfrm>
        </p:grpSpPr>
        <p:sp>
          <p:nvSpPr>
            <p:cNvPr id="113667" name="AutoShape 3"/>
            <p:cNvSpPr>
              <a:spLocks noChangeArrowheads="1"/>
            </p:cNvSpPr>
            <p:nvPr/>
          </p:nvSpPr>
          <p:spPr bwMode="auto">
            <a:xfrm rot="4228755" flipH="1">
              <a:off x="2616" y="1392"/>
              <a:ext cx="606" cy="224"/>
            </a:xfrm>
            <a:prstGeom prst="curvedUpArrow">
              <a:avLst>
                <a:gd name="adj1" fmla="val 33266"/>
                <a:gd name="adj2" fmla="val 103705"/>
                <a:gd name="adj3" fmla="val 42708"/>
              </a:avLst>
            </a:prstGeom>
            <a:solidFill>
              <a:srgbClr val="339966"/>
            </a:solidFill>
            <a:ln w="9525">
              <a:solidFill>
                <a:schemeClr val="tx1"/>
              </a:solidFill>
              <a:miter lim="800000"/>
              <a:headEnd/>
              <a:tailEnd/>
            </a:ln>
            <a:effectLst/>
          </p:spPr>
          <p:txBody>
            <a:bodyPr wrap="none" anchor="ctr"/>
            <a:lstStyle/>
            <a:p>
              <a:endParaRPr lang="en-US"/>
            </a:p>
          </p:txBody>
        </p:sp>
        <p:sp>
          <p:nvSpPr>
            <p:cNvPr id="113668" name="AutoShape 4"/>
            <p:cNvSpPr>
              <a:spLocks noChangeArrowheads="1"/>
            </p:cNvSpPr>
            <p:nvPr/>
          </p:nvSpPr>
          <p:spPr bwMode="auto">
            <a:xfrm>
              <a:off x="2313" y="632"/>
              <a:ext cx="1277" cy="373"/>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spcBef>
                  <a:spcPct val="10000"/>
                </a:spcBef>
              </a:pPr>
              <a:r>
                <a:rPr lang="en-US" b="1" dirty="0">
                  <a:latin typeface="Times New Roman" pitchFamily="18" charset="0"/>
                  <a:cs typeface="Times New Roman" pitchFamily="18" charset="0"/>
                </a:rPr>
                <a:t>Phương pháp </a:t>
              </a:r>
              <a:r>
                <a:rPr lang="en-US" b="1" dirty="0">
                  <a:effectLst>
                    <a:outerShdw blurRad="38100" dist="38100" dir="2700000" algn="tl">
                      <a:srgbClr val="FFFFFF"/>
                    </a:outerShdw>
                  </a:effectLst>
                  <a:latin typeface="Times New Roman" pitchFamily="18" charset="0"/>
                  <a:cs typeface="Times New Roman" pitchFamily="18" charset="0"/>
                </a:rPr>
                <a:t>quan sát</a:t>
              </a:r>
            </a:p>
          </p:txBody>
        </p:sp>
      </p:grpSp>
      <p:grpSp>
        <p:nvGrpSpPr>
          <p:cNvPr id="3" name="Group 5"/>
          <p:cNvGrpSpPr>
            <a:grpSpLocks/>
          </p:cNvGrpSpPr>
          <p:nvPr/>
        </p:nvGrpSpPr>
        <p:grpSpPr bwMode="auto">
          <a:xfrm>
            <a:off x="368300" y="1255713"/>
            <a:ext cx="2965450" cy="1544637"/>
            <a:chOff x="447" y="887"/>
            <a:chExt cx="1868" cy="973"/>
          </a:xfrm>
        </p:grpSpPr>
        <p:sp>
          <p:nvSpPr>
            <p:cNvPr id="113670" name="AutoShape 6"/>
            <p:cNvSpPr>
              <a:spLocks noChangeArrowheads="1"/>
            </p:cNvSpPr>
            <p:nvPr/>
          </p:nvSpPr>
          <p:spPr bwMode="auto">
            <a:xfrm>
              <a:off x="447" y="887"/>
              <a:ext cx="1458" cy="807"/>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spcBef>
                  <a:spcPct val="10000"/>
                </a:spcBef>
              </a:pPr>
              <a:r>
                <a:rPr lang="en-US" b="1" dirty="0">
                  <a:latin typeface="Times New Roman" pitchFamily="18" charset="0"/>
                  <a:cs typeface="Times New Roman" pitchFamily="18" charset="0"/>
                </a:rPr>
                <a:t>Phương </a:t>
              </a:r>
              <a:r>
                <a:rPr lang="en-US" b="1" dirty="0" smtClean="0">
                  <a:latin typeface="Times New Roman" pitchFamily="18" charset="0"/>
                  <a:cs typeface="Times New Roman" pitchFamily="18" charset="0"/>
                </a:rPr>
                <a:t>pháp sưu tầm và </a:t>
              </a:r>
              <a:r>
                <a:rPr lang="en-US" b="1" dirty="0">
                  <a:effectLst>
                    <a:outerShdw blurRad="38100" dist="38100" dir="2700000" algn="tl">
                      <a:srgbClr val="FFFFFF"/>
                    </a:outerShdw>
                  </a:effectLst>
                  <a:latin typeface="Times New Roman" pitchFamily="18" charset="0"/>
                  <a:cs typeface="Times New Roman" pitchFamily="18" charset="0"/>
                </a:rPr>
                <a:t>phân tích tài liệu</a:t>
              </a:r>
            </a:p>
            <a:p>
              <a:pPr algn="ctr">
                <a:lnSpc>
                  <a:spcPct val="120000"/>
                </a:lnSpc>
                <a:spcBef>
                  <a:spcPct val="10000"/>
                </a:spcBef>
              </a:pPr>
              <a:endParaRPr lang="en-US" sz="2000" b="1" dirty="0">
                <a:solidFill>
                  <a:srgbClr val="FF3300"/>
                </a:solidFill>
                <a:effectLst>
                  <a:outerShdw blurRad="38100" dist="38100" dir="2700000" algn="tl">
                    <a:srgbClr val="000000"/>
                  </a:outerShdw>
                </a:effectLst>
                <a:latin typeface=".VnArial" pitchFamily="34" charset="0"/>
              </a:endParaRPr>
            </a:p>
          </p:txBody>
        </p:sp>
        <p:sp>
          <p:nvSpPr>
            <p:cNvPr id="113671" name="AutoShape 7"/>
            <p:cNvSpPr>
              <a:spLocks noChangeArrowheads="1"/>
            </p:cNvSpPr>
            <p:nvPr/>
          </p:nvSpPr>
          <p:spPr bwMode="auto">
            <a:xfrm rot="748090" flipH="1">
              <a:off x="1163" y="1620"/>
              <a:ext cx="1152" cy="240"/>
            </a:xfrm>
            <a:prstGeom prst="curvedUpArrow">
              <a:avLst>
                <a:gd name="adj1" fmla="val 59022"/>
                <a:gd name="adj2" fmla="val 184000"/>
                <a:gd name="adj3" fmla="val 42708"/>
              </a:avLst>
            </a:prstGeom>
            <a:solidFill>
              <a:srgbClr val="339966"/>
            </a:solidFill>
            <a:ln w="9525">
              <a:solidFill>
                <a:schemeClr val="tx1"/>
              </a:solidFill>
              <a:miter lim="800000"/>
              <a:headEnd/>
              <a:tailEnd/>
            </a:ln>
            <a:effectLst/>
          </p:spPr>
          <p:txBody>
            <a:bodyPr wrap="none" anchor="ctr"/>
            <a:lstStyle/>
            <a:p>
              <a:endParaRPr lang="en-US"/>
            </a:p>
          </p:txBody>
        </p:sp>
      </p:grpSp>
      <p:grpSp>
        <p:nvGrpSpPr>
          <p:cNvPr id="4" name="Group 8"/>
          <p:cNvGrpSpPr>
            <a:grpSpLocks/>
          </p:cNvGrpSpPr>
          <p:nvPr/>
        </p:nvGrpSpPr>
        <p:grpSpPr bwMode="auto">
          <a:xfrm>
            <a:off x="460375" y="3594099"/>
            <a:ext cx="2587625" cy="1835150"/>
            <a:chOff x="1002" y="2256"/>
            <a:chExt cx="1630" cy="1156"/>
          </a:xfrm>
        </p:grpSpPr>
        <p:sp>
          <p:nvSpPr>
            <p:cNvPr id="113673" name="AutoShape 9"/>
            <p:cNvSpPr>
              <a:spLocks noChangeArrowheads="1"/>
            </p:cNvSpPr>
            <p:nvPr/>
          </p:nvSpPr>
          <p:spPr bwMode="auto">
            <a:xfrm>
              <a:off x="1002" y="2629"/>
              <a:ext cx="1416" cy="783"/>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spcBef>
                  <a:spcPct val="10000"/>
                </a:spcBef>
              </a:pPr>
              <a:r>
                <a:rPr lang="en-US" b="1" dirty="0">
                  <a:latin typeface="Times New Roman" pitchFamily="18" charset="0"/>
                  <a:cs typeface="Times New Roman" pitchFamily="18" charset="0"/>
                </a:rPr>
                <a:t>Phương pháp </a:t>
              </a:r>
              <a:r>
                <a:rPr lang="en-US" b="1" dirty="0">
                  <a:effectLst>
                    <a:outerShdw blurRad="38100" dist="38100" dir="2700000" algn="tl">
                      <a:srgbClr val="FFFFFF"/>
                    </a:outerShdw>
                  </a:effectLst>
                  <a:latin typeface="Times New Roman" pitchFamily="18" charset="0"/>
                  <a:cs typeface="Times New Roman" pitchFamily="18" charset="0"/>
                </a:rPr>
                <a:t>thực nghiệm</a:t>
              </a:r>
            </a:p>
            <a:p>
              <a:pPr algn="ctr">
                <a:lnSpc>
                  <a:spcPct val="120000"/>
                </a:lnSpc>
                <a:spcBef>
                  <a:spcPct val="10000"/>
                </a:spcBef>
              </a:pPr>
              <a:endParaRPr lang="en-US" sz="2000" b="1" dirty="0">
                <a:solidFill>
                  <a:srgbClr val="0033CC"/>
                </a:solidFill>
                <a:effectLst>
                  <a:outerShdw blurRad="38100" dist="38100" dir="2700000" algn="tl">
                    <a:srgbClr val="000000"/>
                  </a:outerShdw>
                </a:effectLst>
                <a:latin typeface=".VnArial" pitchFamily="34" charset="0"/>
              </a:endParaRPr>
            </a:p>
          </p:txBody>
        </p:sp>
        <p:sp>
          <p:nvSpPr>
            <p:cNvPr id="113674" name="AutoShape 10"/>
            <p:cNvSpPr>
              <a:spLocks noChangeArrowheads="1"/>
            </p:cNvSpPr>
            <p:nvPr/>
          </p:nvSpPr>
          <p:spPr bwMode="auto">
            <a:xfrm rot="-1119195" flipH="1" flipV="1">
              <a:off x="1480" y="2256"/>
              <a:ext cx="1152" cy="240"/>
            </a:xfrm>
            <a:prstGeom prst="curvedUpArrow">
              <a:avLst>
                <a:gd name="adj1" fmla="val 59022"/>
                <a:gd name="adj2" fmla="val 184000"/>
                <a:gd name="adj3" fmla="val 42708"/>
              </a:avLst>
            </a:prstGeom>
            <a:solidFill>
              <a:srgbClr val="339966"/>
            </a:solidFill>
            <a:ln w="9525">
              <a:solidFill>
                <a:schemeClr val="tx1"/>
              </a:solidFill>
              <a:miter lim="800000"/>
              <a:headEnd/>
              <a:tailEnd/>
            </a:ln>
            <a:effectLst/>
          </p:spPr>
          <p:txBody>
            <a:bodyPr wrap="none" anchor="ctr"/>
            <a:lstStyle/>
            <a:p>
              <a:endParaRPr lang="en-US"/>
            </a:p>
          </p:txBody>
        </p:sp>
      </p:grpSp>
      <p:grpSp>
        <p:nvGrpSpPr>
          <p:cNvPr id="5" name="Group 11"/>
          <p:cNvGrpSpPr>
            <a:grpSpLocks/>
          </p:cNvGrpSpPr>
          <p:nvPr/>
        </p:nvGrpSpPr>
        <p:grpSpPr bwMode="auto">
          <a:xfrm>
            <a:off x="5880100" y="1252538"/>
            <a:ext cx="2800350" cy="1644650"/>
            <a:chOff x="3480" y="909"/>
            <a:chExt cx="1932" cy="951"/>
          </a:xfrm>
        </p:grpSpPr>
        <p:sp>
          <p:nvSpPr>
            <p:cNvPr id="113676" name="AutoShape 12"/>
            <p:cNvSpPr>
              <a:spLocks noChangeArrowheads="1"/>
            </p:cNvSpPr>
            <p:nvPr/>
          </p:nvSpPr>
          <p:spPr bwMode="auto">
            <a:xfrm rot="-748090">
              <a:off x="3480" y="1620"/>
              <a:ext cx="1152" cy="240"/>
            </a:xfrm>
            <a:prstGeom prst="curvedUpArrow">
              <a:avLst>
                <a:gd name="adj1" fmla="val 59022"/>
                <a:gd name="adj2" fmla="val 184000"/>
                <a:gd name="adj3" fmla="val 42708"/>
              </a:avLst>
            </a:prstGeom>
            <a:solidFill>
              <a:srgbClr val="339966"/>
            </a:solidFill>
            <a:ln w="9525">
              <a:solidFill>
                <a:schemeClr val="tx1"/>
              </a:solidFill>
              <a:miter lim="800000"/>
              <a:headEnd/>
              <a:tailEnd/>
            </a:ln>
            <a:effectLst/>
          </p:spPr>
          <p:txBody>
            <a:bodyPr wrap="none" anchor="ctr"/>
            <a:lstStyle/>
            <a:p>
              <a:endParaRPr lang="en-US"/>
            </a:p>
          </p:txBody>
        </p:sp>
        <p:sp>
          <p:nvSpPr>
            <p:cNvPr id="113677" name="AutoShape 13"/>
            <p:cNvSpPr>
              <a:spLocks noChangeArrowheads="1"/>
            </p:cNvSpPr>
            <p:nvPr/>
          </p:nvSpPr>
          <p:spPr bwMode="auto">
            <a:xfrm>
              <a:off x="4089" y="909"/>
              <a:ext cx="1323" cy="484"/>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pPr>
              <a:r>
                <a:rPr lang="en-US" b="1" dirty="0">
                  <a:latin typeface="Times New Roman" pitchFamily="18" charset="0"/>
                  <a:cs typeface="Times New Roman" pitchFamily="18" charset="0"/>
                </a:rPr>
                <a:t>Phương pháp </a:t>
              </a:r>
              <a:r>
                <a:rPr lang="en-US" b="1" dirty="0" smtClean="0">
                  <a:effectLst>
                    <a:outerShdw blurRad="38100" dist="38100" dir="2700000" algn="tl">
                      <a:srgbClr val="FFFFFF"/>
                    </a:outerShdw>
                  </a:effectLst>
                  <a:latin typeface="Times New Roman" pitchFamily="18" charset="0"/>
                  <a:cs typeface="Times New Roman" pitchFamily="18" charset="0"/>
                </a:rPr>
                <a:t>phát </a:t>
              </a:r>
              <a:r>
                <a:rPr lang="en-US" b="1" dirty="0">
                  <a:effectLst>
                    <a:outerShdw blurRad="38100" dist="38100" dir="2700000" algn="tl">
                      <a:srgbClr val="FFFFFF"/>
                    </a:outerShdw>
                  </a:effectLst>
                  <a:latin typeface="Times New Roman" pitchFamily="18" charset="0"/>
                  <a:cs typeface="Times New Roman" pitchFamily="18" charset="0"/>
                </a:rPr>
                <a:t>vấn</a:t>
              </a:r>
            </a:p>
          </p:txBody>
        </p:sp>
      </p:grpSp>
      <p:grpSp>
        <p:nvGrpSpPr>
          <p:cNvPr id="6" name="Group 14"/>
          <p:cNvGrpSpPr>
            <a:grpSpLocks/>
          </p:cNvGrpSpPr>
          <p:nvPr/>
        </p:nvGrpSpPr>
        <p:grpSpPr bwMode="auto">
          <a:xfrm>
            <a:off x="6448425" y="3555999"/>
            <a:ext cx="2695575" cy="1860550"/>
            <a:chOff x="3216" y="2256"/>
            <a:chExt cx="1698" cy="1172"/>
          </a:xfrm>
        </p:grpSpPr>
        <p:sp>
          <p:nvSpPr>
            <p:cNvPr id="113679" name="AutoShape 15"/>
            <p:cNvSpPr>
              <a:spLocks noChangeArrowheads="1"/>
            </p:cNvSpPr>
            <p:nvPr/>
          </p:nvSpPr>
          <p:spPr bwMode="auto">
            <a:xfrm rot="795157" flipV="1">
              <a:off x="3216" y="2256"/>
              <a:ext cx="1152" cy="240"/>
            </a:xfrm>
            <a:prstGeom prst="curvedUpArrow">
              <a:avLst>
                <a:gd name="adj1" fmla="val 59022"/>
                <a:gd name="adj2" fmla="val 184000"/>
                <a:gd name="adj3" fmla="val 42708"/>
              </a:avLst>
            </a:prstGeom>
            <a:solidFill>
              <a:srgbClr val="339966"/>
            </a:solidFill>
            <a:ln w="9525">
              <a:solidFill>
                <a:schemeClr val="tx1"/>
              </a:solidFill>
              <a:miter lim="800000"/>
              <a:headEnd/>
              <a:tailEnd/>
            </a:ln>
            <a:effectLst/>
          </p:spPr>
          <p:txBody>
            <a:bodyPr wrap="none" anchor="ctr"/>
            <a:lstStyle/>
            <a:p>
              <a:endParaRPr lang="en-US"/>
            </a:p>
          </p:txBody>
        </p:sp>
        <p:sp>
          <p:nvSpPr>
            <p:cNvPr id="113680" name="AutoShape 16"/>
            <p:cNvSpPr>
              <a:spLocks noChangeArrowheads="1"/>
            </p:cNvSpPr>
            <p:nvPr/>
          </p:nvSpPr>
          <p:spPr bwMode="auto">
            <a:xfrm>
              <a:off x="3456" y="2621"/>
              <a:ext cx="1458" cy="807"/>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spcBef>
                  <a:spcPct val="10000"/>
                </a:spcBef>
              </a:pPr>
              <a:r>
                <a:rPr lang="en-US" b="1" dirty="0">
                  <a:latin typeface="Times New Roman" pitchFamily="18" charset="0"/>
                  <a:cs typeface="Times New Roman" pitchFamily="18" charset="0"/>
                </a:rPr>
                <a:t>Phương pháp </a:t>
              </a:r>
              <a:r>
                <a:rPr lang="en-US" b="1" dirty="0" smtClean="0">
                  <a:effectLst>
                    <a:outerShdw blurRad="38100" dist="38100" dir="2700000" algn="tl">
                      <a:srgbClr val="FFFFFF"/>
                    </a:outerShdw>
                  </a:effectLst>
                  <a:latin typeface="Times New Roman" pitchFamily="18" charset="0"/>
                  <a:cs typeface="Times New Roman" pitchFamily="18" charset="0"/>
                </a:rPr>
                <a:t>Ankét (t</a:t>
              </a:r>
              <a:r>
                <a:rPr lang="vi-VN" b="1" dirty="0" smtClean="0">
                  <a:effectLst>
                    <a:outerShdw blurRad="38100" dist="38100" dir="2700000" algn="tl">
                      <a:srgbClr val="FFFFFF"/>
                    </a:outerShdw>
                  </a:effectLst>
                  <a:latin typeface="Times New Roman" pitchFamily="18" charset="0"/>
                  <a:cs typeface="Times New Roman" pitchFamily="18" charset="0"/>
                </a:rPr>
                <a:t>rưng</a:t>
              </a:r>
              <a:r>
                <a:rPr lang="en-US" b="1" dirty="0" smtClean="0">
                  <a:effectLst>
                    <a:outerShdw blurRad="38100" dist="38100" dir="2700000" algn="tl">
                      <a:srgbClr val="FFFFFF"/>
                    </a:outerShdw>
                  </a:effectLst>
                  <a:latin typeface="Times New Roman" pitchFamily="18" charset="0"/>
                  <a:cs typeface="Times New Roman" pitchFamily="18" charset="0"/>
                </a:rPr>
                <a:t> cầu ý kiến)</a:t>
              </a:r>
              <a:endParaRPr lang="en-US" b="1" dirty="0">
                <a:effectLst>
                  <a:outerShdw blurRad="38100" dist="38100" dir="2700000" algn="tl">
                    <a:srgbClr val="FFFFFF"/>
                  </a:outerShdw>
                </a:effectLst>
                <a:latin typeface="Times New Roman" pitchFamily="18" charset="0"/>
                <a:cs typeface="Times New Roman" pitchFamily="18" charset="0"/>
              </a:endParaRPr>
            </a:p>
            <a:p>
              <a:pPr algn="ctr">
                <a:lnSpc>
                  <a:spcPct val="120000"/>
                </a:lnSpc>
                <a:spcBef>
                  <a:spcPct val="10000"/>
                </a:spcBef>
              </a:pPr>
              <a:endParaRPr lang="en-US" sz="2000" b="1" dirty="0">
                <a:solidFill>
                  <a:srgbClr val="000066"/>
                </a:solidFill>
                <a:effectLst>
                  <a:outerShdw blurRad="38100" dist="38100" dir="2700000" algn="tl">
                    <a:srgbClr val="000000"/>
                  </a:outerShdw>
                </a:effectLst>
                <a:latin typeface=".VnArial" pitchFamily="34" charset="0"/>
              </a:endParaRPr>
            </a:p>
          </p:txBody>
        </p:sp>
      </p:grpSp>
      <p:grpSp>
        <p:nvGrpSpPr>
          <p:cNvPr id="7" name="Group 21"/>
          <p:cNvGrpSpPr>
            <a:grpSpLocks/>
          </p:cNvGrpSpPr>
          <p:nvPr/>
        </p:nvGrpSpPr>
        <p:grpSpPr bwMode="auto">
          <a:xfrm>
            <a:off x="3962400" y="3962400"/>
            <a:ext cx="2695575" cy="1860550"/>
            <a:chOff x="3216" y="2256"/>
            <a:chExt cx="1698" cy="1172"/>
          </a:xfrm>
        </p:grpSpPr>
        <p:sp>
          <p:nvSpPr>
            <p:cNvPr id="113686" name="AutoShape 22"/>
            <p:cNvSpPr>
              <a:spLocks noChangeArrowheads="1"/>
            </p:cNvSpPr>
            <p:nvPr/>
          </p:nvSpPr>
          <p:spPr bwMode="auto">
            <a:xfrm rot="795157" flipV="1">
              <a:off x="3216" y="2256"/>
              <a:ext cx="1152" cy="240"/>
            </a:xfrm>
            <a:prstGeom prst="curvedUpArrow">
              <a:avLst>
                <a:gd name="adj1" fmla="val 59022"/>
                <a:gd name="adj2" fmla="val 184000"/>
                <a:gd name="adj3" fmla="val 42708"/>
              </a:avLst>
            </a:prstGeom>
            <a:solidFill>
              <a:srgbClr val="339966"/>
            </a:solidFill>
            <a:ln w="9525">
              <a:solidFill>
                <a:schemeClr val="tx1"/>
              </a:solidFill>
              <a:miter lim="800000"/>
              <a:headEnd/>
              <a:tailEnd/>
            </a:ln>
            <a:effectLst/>
          </p:spPr>
          <p:txBody>
            <a:bodyPr wrap="none" anchor="ctr"/>
            <a:lstStyle/>
            <a:p>
              <a:endParaRPr lang="en-US"/>
            </a:p>
          </p:txBody>
        </p:sp>
        <p:sp>
          <p:nvSpPr>
            <p:cNvPr id="113687" name="AutoShape 23"/>
            <p:cNvSpPr>
              <a:spLocks noChangeArrowheads="1"/>
            </p:cNvSpPr>
            <p:nvPr/>
          </p:nvSpPr>
          <p:spPr bwMode="auto">
            <a:xfrm>
              <a:off x="3456" y="2621"/>
              <a:ext cx="1458" cy="807"/>
            </a:xfrm>
            <a:prstGeom prst="roundRect">
              <a:avLst>
                <a:gd name="adj" fmla="val 16667"/>
              </a:avLst>
            </a:prstGeom>
            <a:gradFill rotWithShape="1">
              <a:gsLst>
                <a:gs pos="0">
                  <a:schemeClr val="accent1">
                    <a:gamma/>
                    <a:tint val="0"/>
                    <a:invGamma/>
                  </a:schemeClr>
                </a:gs>
                <a:gs pos="100000">
                  <a:schemeClr val="accent1"/>
                </a:gs>
              </a:gsLst>
              <a:path path="shape">
                <a:fillToRect l="50000" t="50000" r="50000" b="50000"/>
              </a:path>
            </a:gradFill>
            <a:ln w="9525" algn="ctr">
              <a:noFill/>
              <a:round/>
              <a:headEnd/>
              <a:tailEnd/>
            </a:ln>
            <a:effectLst>
              <a:prstShdw prst="shdw17" dist="17961" dir="2700000">
                <a:schemeClr val="accent1">
                  <a:gamma/>
                  <a:shade val="60000"/>
                  <a:invGamma/>
                </a:schemeClr>
              </a:prstShdw>
            </a:effectLst>
          </p:spPr>
          <p:txBody>
            <a:bodyPr lIns="0" rIns="0">
              <a:spAutoFit/>
            </a:bodyPr>
            <a:lstStyle/>
            <a:p>
              <a:pPr algn="ctr">
                <a:lnSpc>
                  <a:spcPct val="120000"/>
                </a:lnSpc>
                <a:spcBef>
                  <a:spcPct val="10000"/>
                </a:spcBef>
              </a:pPr>
              <a:r>
                <a:rPr lang="en-US" b="1" dirty="0">
                  <a:latin typeface="Times New Roman" pitchFamily="18" charset="0"/>
                  <a:cs typeface="Times New Roman" pitchFamily="18" charset="0"/>
                </a:rPr>
                <a:t>Phương pháp </a:t>
              </a:r>
              <a:r>
                <a:rPr lang="en-US" b="1" dirty="0" smtClean="0">
                  <a:effectLst>
                    <a:outerShdw blurRad="38100" dist="38100" dir="2700000" algn="tl">
                      <a:srgbClr val="FFFFFF"/>
                    </a:outerShdw>
                  </a:effectLst>
                  <a:latin typeface="Times New Roman" pitchFamily="18" charset="0"/>
                  <a:cs typeface="Times New Roman" pitchFamily="18" charset="0"/>
                </a:rPr>
                <a:t>thảo luận nhóm</a:t>
              </a:r>
              <a:endParaRPr lang="en-US" b="1" dirty="0">
                <a:effectLst>
                  <a:outerShdw blurRad="38100" dist="38100" dir="2700000" algn="tl">
                    <a:srgbClr val="FFFFFF"/>
                  </a:outerShdw>
                </a:effectLst>
                <a:latin typeface="Times New Roman" pitchFamily="18" charset="0"/>
                <a:cs typeface="Times New Roman" pitchFamily="18" charset="0"/>
              </a:endParaRPr>
            </a:p>
            <a:p>
              <a:pPr algn="ctr">
                <a:lnSpc>
                  <a:spcPct val="120000"/>
                </a:lnSpc>
                <a:spcBef>
                  <a:spcPct val="10000"/>
                </a:spcBef>
              </a:pPr>
              <a:endParaRPr lang="en-US" sz="2000" b="1" dirty="0">
                <a:solidFill>
                  <a:srgbClr val="000066"/>
                </a:solidFill>
                <a:effectLst>
                  <a:outerShdw blurRad="38100" dist="38100" dir="2700000" algn="tl">
                    <a:srgbClr val="000000"/>
                  </a:outerShdw>
                </a:effectLst>
                <a:latin typeface=".VnArial" pitchFamily="34" charset="0"/>
              </a:endParaRPr>
            </a:p>
          </p:txBody>
        </p:sp>
      </p:grpSp>
      <p:sp>
        <p:nvSpPr>
          <p:cNvPr id="113688" name="Oval 24"/>
          <p:cNvSpPr>
            <a:spLocks noChangeArrowheads="1"/>
          </p:cNvSpPr>
          <p:nvPr/>
        </p:nvSpPr>
        <p:spPr bwMode="auto">
          <a:xfrm>
            <a:off x="2362200" y="2133600"/>
            <a:ext cx="4567237" cy="2164682"/>
          </a:xfrm>
          <a:prstGeom prst="ellipse">
            <a:avLst/>
          </a:prstGeom>
          <a:gradFill rotWithShape="1">
            <a:gsLst>
              <a:gs pos="0">
                <a:srgbClr val="FFCC99">
                  <a:gamma/>
                  <a:tint val="0"/>
                  <a:invGamma/>
                </a:srgbClr>
              </a:gs>
              <a:gs pos="100000">
                <a:srgbClr val="FFCC99"/>
              </a:gs>
            </a:gsLst>
            <a:path path="shape">
              <a:fillToRect l="50000" t="50000" r="50000" b="50000"/>
            </a:path>
          </a:gradFill>
          <a:ln w="9525">
            <a:noFill/>
            <a:round/>
            <a:headEnd/>
            <a:tailEnd/>
          </a:ln>
          <a:effectLst>
            <a:prstShdw prst="shdw17" dist="17961" dir="2700000">
              <a:srgbClr val="FFCC99">
                <a:gamma/>
                <a:shade val="60000"/>
                <a:invGamma/>
              </a:srgbClr>
            </a:prstShdw>
          </a:effectLst>
        </p:spPr>
        <p:txBody>
          <a:bodyPr wrap="square" lIns="182880" tIns="73152" rIns="182880" bIns="73152">
            <a:spAutoFit/>
          </a:bodyPr>
          <a:lstStyle/>
          <a:p>
            <a:pPr algn="ctr">
              <a:lnSpc>
                <a:spcPct val="130000"/>
              </a:lnSpc>
              <a:spcBef>
                <a:spcPct val="10000"/>
              </a:spcBef>
            </a:pPr>
            <a:r>
              <a:rPr lang="en-US" sz="1800" b="1" dirty="0" smtClean="0">
                <a:solidFill>
                  <a:srgbClr val="FF3300"/>
                </a:solidFill>
                <a:effectLst>
                  <a:outerShdw blurRad="38100" dist="38100" dir="2700000" algn="tl">
                    <a:srgbClr val="000000"/>
                  </a:outerShdw>
                </a:effectLst>
                <a:latin typeface="Times New Roman" pitchFamily="18" charset="0"/>
                <a:cs typeface="Times New Roman" pitchFamily="18" charset="0"/>
              </a:rPr>
              <a:t>MỘT SỐ </a:t>
            </a:r>
            <a:r>
              <a:rPr lang="en-US" sz="1800" b="1" dirty="0">
                <a:solidFill>
                  <a:srgbClr val="FF3300"/>
                </a:solidFill>
                <a:effectLst>
                  <a:outerShdw blurRad="38100" dist="38100" dir="2700000" algn="tl">
                    <a:srgbClr val="000000"/>
                  </a:outerShdw>
                </a:effectLst>
                <a:latin typeface="Times New Roman" pitchFamily="18" charset="0"/>
                <a:cs typeface="Times New Roman" pitchFamily="18" charset="0"/>
              </a:rPr>
              <a:t>PHƯƠNG PHÁP </a:t>
            </a:r>
            <a:r>
              <a:rPr lang="en-US" b="1" dirty="0" smtClean="0">
                <a:solidFill>
                  <a:srgbClr val="FF3300"/>
                </a:solidFill>
                <a:effectLst>
                  <a:outerShdw blurRad="38100" dist="38100" dir="2700000" algn="tl">
                    <a:srgbClr val="000000"/>
                  </a:outerShdw>
                </a:effectLst>
                <a:latin typeface="Times New Roman" pitchFamily="18" charset="0"/>
                <a:cs typeface="Times New Roman" pitchFamily="18" charset="0"/>
              </a:rPr>
              <a:t>NGHIÊN CỨU</a:t>
            </a:r>
            <a:r>
              <a:rPr lang="en-US" sz="1800" b="1" dirty="0" smtClean="0">
                <a:solidFill>
                  <a:srgbClr val="FF3300"/>
                </a:solidFill>
                <a:effectLst>
                  <a:outerShdw blurRad="38100" dist="38100" dir="2700000" algn="tl">
                    <a:srgbClr val="000000"/>
                  </a:outerShdw>
                </a:effectLst>
                <a:latin typeface="Times New Roman" pitchFamily="18" charset="0"/>
                <a:cs typeface="Times New Roman" pitchFamily="18" charset="0"/>
              </a:rPr>
              <a:t> </a:t>
            </a:r>
            <a:r>
              <a:rPr lang="en-US" sz="1800" b="1" dirty="0">
                <a:solidFill>
                  <a:srgbClr val="FF3300"/>
                </a:solidFill>
                <a:effectLst>
                  <a:outerShdw blurRad="38100" dist="38100" dir="2700000" algn="tl">
                    <a:srgbClr val="000000"/>
                  </a:outerShdw>
                </a:effectLst>
                <a:latin typeface="Times New Roman" pitchFamily="18" charset="0"/>
                <a:cs typeface="Times New Roman" pitchFamily="18" charset="0"/>
              </a:rPr>
              <a:t>XÃ HỘI HỌC</a:t>
            </a:r>
          </a:p>
          <a:p>
            <a:pPr algn="ctr">
              <a:lnSpc>
                <a:spcPct val="130000"/>
              </a:lnSpc>
              <a:spcBef>
                <a:spcPct val="10000"/>
              </a:spcBef>
            </a:pPr>
            <a:endParaRPr lang="en-US" sz="1600" b="1" dirty="0">
              <a:solidFill>
                <a:srgbClr val="FF3300"/>
              </a:solidFill>
              <a:effectLst>
                <a:outerShdw blurRad="38100" dist="38100" dir="2700000" algn="tl">
                  <a:srgbClr val="000000"/>
                </a:outerShdw>
              </a:effectLst>
              <a:latin typeface=".VnArialH"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withEffect">
                                  <p:stCondLst>
                                    <p:cond delay="0"/>
                                  </p:stCondLst>
                                  <p:childTnLst>
                                    <p:set>
                                      <p:cBhvr>
                                        <p:cTn id="6" dur="1" fill="hold">
                                          <p:stCondLst>
                                            <p:cond delay="0"/>
                                          </p:stCondLst>
                                        </p:cTn>
                                        <p:tgtEl>
                                          <p:spTgt spid="113688"/>
                                        </p:tgtEl>
                                        <p:attrNameLst>
                                          <p:attrName>style.visibility</p:attrName>
                                        </p:attrNameLst>
                                      </p:cBhvr>
                                      <p:to>
                                        <p:strVal val="visible"/>
                                      </p:to>
                                    </p:set>
                                    <p:animEffect transition="in" filter="plus(out)">
                                      <p:cBhvr>
                                        <p:cTn id="7" dur="1000"/>
                                        <p:tgtEl>
                                          <p:spTgt spid="11368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ppt_h/2"/>
                                          </p:val>
                                        </p:tav>
                                        <p:tav tm="100000">
                                          <p:val>
                                            <p:strVal val="#ppt_y"/>
                                          </p:val>
                                        </p:tav>
                                      </p:tavLst>
                                    </p:anim>
                                    <p:anim calcmode="lin" valueType="num">
                                      <p:cBhvr>
                                        <p:cTn id="14" dur="500" fill="hold"/>
                                        <p:tgtEl>
                                          <p:spTgt spid="3"/>
                                        </p:tgtEl>
                                        <p:attrNameLst>
                                          <p:attrName>ppt_w</p:attrName>
                                        </p:attrNameLst>
                                      </p:cBhvr>
                                      <p:tavLst>
                                        <p:tav tm="0">
                                          <p:val>
                                            <p:strVal val="#ppt_w"/>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ppt_h/2"/>
                                          </p:val>
                                        </p:tav>
                                        <p:tav tm="100000">
                                          <p:val>
                                            <p:strVal val="#ppt_y"/>
                                          </p:val>
                                        </p:tav>
                                      </p:tavLst>
                                    </p:anim>
                                    <p:anim calcmode="lin" valueType="num">
                                      <p:cBhvr>
                                        <p:cTn id="22" dur="500" fill="hold"/>
                                        <p:tgtEl>
                                          <p:spTgt spid="2"/>
                                        </p:tgtEl>
                                        <p:attrNameLst>
                                          <p:attrName>ppt_w</p:attrName>
                                        </p:attrNameLst>
                                      </p:cBhvr>
                                      <p:tavLst>
                                        <p:tav tm="0">
                                          <p:val>
                                            <p:strVal val="#ppt_w"/>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ppt_h/2"/>
                                          </p:val>
                                        </p:tav>
                                        <p:tav tm="100000">
                                          <p:val>
                                            <p:strVal val="#ppt_y"/>
                                          </p:val>
                                        </p:tav>
                                      </p:tavLst>
                                    </p:anim>
                                    <p:anim calcmode="lin" valueType="num">
                                      <p:cBhvr>
                                        <p:cTn id="30" dur="500" fill="hold"/>
                                        <p:tgtEl>
                                          <p:spTgt spid="5"/>
                                        </p:tgtEl>
                                        <p:attrNameLst>
                                          <p:attrName>ppt_w</p:attrName>
                                        </p:attrNameLst>
                                      </p:cBhvr>
                                      <p:tavLst>
                                        <p:tav tm="0">
                                          <p:val>
                                            <p:strVal val="#ppt_w"/>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ppt_h/2"/>
                                          </p:val>
                                        </p:tav>
                                        <p:tav tm="100000">
                                          <p:val>
                                            <p:strVal val="#ppt_y"/>
                                          </p:val>
                                        </p:tav>
                                      </p:tavLst>
                                    </p:anim>
                                    <p:anim calcmode="lin" valueType="num">
                                      <p:cBhvr>
                                        <p:cTn id="38" dur="500" fill="hold"/>
                                        <p:tgtEl>
                                          <p:spTgt spid="6"/>
                                        </p:tgtEl>
                                        <p:attrNameLst>
                                          <p:attrName>ppt_w</p:attrName>
                                        </p:attrNameLst>
                                      </p:cBhvr>
                                      <p:tavLst>
                                        <p:tav tm="0">
                                          <p:val>
                                            <p:strVal val="#ppt_w"/>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ppt_h/2"/>
                                          </p:val>
                                        </p:tav>
                                        <p:tav tm="100000">
                                          <p:val>
                                            <p:strVal val="#ppt_y"/>
                                          </p:val>
                                        </p:tav>
                                      </p:tavLst>
                                    </p:anim>
                                    <p:anim calcmode="lin" valueType="num">
                                      <p:cBhvr>
                                        <p:cTn id="46" dur="500" fill="hold"/>
                                        <p:tgtEl>
                                          <p:spTgt spid="4"/>
                                        </p:tgtEl>
                                        <p:attrNameLst>
                                          <p:attrName>ppt_w</p:attrName>
                                        </p:attrNameLst>
                                      </p:cBhvr>
                                      <p:tavLst>
                                        <p:tav tm="0">
                                          <p:val>
                                            <p:strVal val="#ppt_w"/>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1"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ppt_h/2"/>
                                          </p:val>
                                        </p:tav>
                                        <p:tav tm="100000">
                                          <p:val>
                                            <p:strVal val="#ppt_y"/>
                                          </p:val>
                                        </p:tav>
                                      </p:tavLst>
                                    </p:anim>
                                    <p:anim calcmode="lin" valueType="num">
                                      <p:cBhvr>
                                        <p:cTn id="54" dur="500" fill="hold"/>
                                        <p:tgtEl>
                                          <p:spTgt spid="7"/>
                                        </p:tgtEl>
                                        <p:attrNameLst>
                                          <p:attrName>ppt_w</p:attrName>
                                        </p:attrNameLst>
                                      </p:cBhvr>
                                      <p:tavLst>
                                        <p:tav tm="0">
                                          <p:val>
                                            <p:strVal val="#ppt_w"/>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8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IV.1.Phương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1295400"/>
            <a:ext cx="8534400" cy="4585871"/>
          </a:xfrm>
          <a:prstGeom prst="rect">
            <a:avLst/>
          </a:prstGeom>
          <a:noFill/>
        </p:spPr>
        <p:txBody>
          <a:bodyPr wrap="square" rtlCol="0">
            <a:spAutoFit/>
          </a:bodyPr>
          <a:lstStyle/>
          <a:p>
            <a:pPr marL="457200" indent="-457200">
              <a:spcAft>
                <a:spcPts val="3000"/>
              </a:spcAft>
              <a:buFont typeface="Arial" charset="0"/>
              <a:buChar char="•"/>
            </a:pP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khảo</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sát</a:t>
            </a:r>
            <a:endPar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endParaRPr>
          </a:p>
          <a:p>
            <a:pPr>
              <a:spcAft>
                <a:spcPts val="18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bởi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sát</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phỏng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vấnđặt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kiến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a:t>
            </a:r>
          </a:p>
          <a:p>
            <a:endParaRPr lang="en-US" sz="2800" i="1" u="sng"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6" name="Picture 2" descr="C:\Users\Song Hyo Ry\Desktop\tải xuố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1274618"/>
            <a:ext cx="8686800" cy="5334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282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arn(in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wipe(down)">
                                      <p:cBhvr>
                                        <p:cTn id="2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IV.1.Phương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457200" y="1371600"/>
            <a:ext cx="8153400" cy="369332"/>
          </a:xfrm>
          <a:prstGeom prst="rect">
            <a:avLst/>
          </a:prstGeom>
          <a:noFill/>
        </p:spPr>
        <p:txBody>
          <a:bodyPr wrap="square" rtlCol="0">
            <a:spAutoFit/>
          </a:bodyPr>
          <a:lstStyle/>
          <a:p>
            <a:endParaRPr lang="en-US" dirty="0"/>
          </a:p>
        </p:txBody>
      </p:sp>
      <p:sp>
        <p:nvSpPr>
          <p:cNvPr id="7" name="TextBox 6"/>
          <p:cNvSpPr txBox="1"/>
          <p:nvPr/>
        </p:nvSpPr>
        <p:spPr>
          <a:xfrm>
            <a:off x="228600" y="1556266"/>
            <a:ext cx="4114800" cy="4555093"/>
          </a:xfrm>
          <a:prstGeom prst="rect">
            <a:avLst/>
          </a:prstGeom>
          <a:noFill/>
        </p:spPr>
        <p:txBody>
          <a:bodyPr wrap="square" rtlCol="0">
            <a:spAutoFit/>
          </a:bodyPr>
          <a:lstStyle/>
          <a:p>
            <a:pPr algn="just">
              <a:spcAft>
                <a:spcPts val="12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a:t>
            </a:r>
          </a:p>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algn="just">
              <a:spcAft>
                <a:spcPts val="12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phi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4088" y="1556266"/>
            <a:ext cx="4241312" cy="4539734"/>
          </a:xfrm>
          <a:prstGeom prst="rect">
            <a:avLst/>
          </a:prstGeom>
        </p:spPr>
      </p:pic>
    </p:spTree>
    <p:extLst>
      <p:ext uri="{BB962C8B-B14F-4D97-AF65-F5344CB8AC3E}">
        <p14:creationId xmlns:p14="http://schemas.microsoft.com/office/powerpoint/2010/main" xmlns="" val="115939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down)">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down)">
                                      <p:cBhvr>
                                        <p:cTn id="2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ong Hyo Ry\Desktop\tải xuố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30145"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0458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IV.1.Phương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24400" y="1295400"/>
            <a:ext cx="4267201" cy="4419600"/>
          </a:xfrm>
          <a:prstGeom prst="rect">
            <a:avLst/>
          </a:prstGeom>
        </p:spPr>
      </p:pic>
      <p:sp>
        <p:nvSpPr>
          <p:cNvPr id="6" name="TextBox 5"/>
          <p:cNvSpPr txBox="1"/>
          <p:nvPr/>
        </p:nvSpPr>
        <p:spPr>
          <a:xfrm>
            <a:off x="228600" y="1217343"/>
            <a:ext cx="4343400" cy="5262979"/>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a:t>
            </a:r>
          </a:p>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dưới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do.</a:t>
            </a:r>
          </a:p>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tùy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xmlns="" val="21248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arn(inVertic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arn(inVertical)">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IV.1.Phương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381000" y="1182707"/>
            <a:ext cx="4419600" cy="523220"/>
          </a:xfrm>
          <a:prstGeom prst="rect">
            <a:avLst/>
          </a:prstGeom>
          <a:noFill/>
        </p:spPr>
        <p:txBody>
          <a:bodyPr wrap="square" rtlCol="0">
            <a:spAutoFit/>
          </a:bodyPr>
          <a:lstStyle/>
          <a:p>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pháp</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phỏng</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vấn</a:t>
            </a:r>
            <a:endParaRPr lang="en-US" sz="2800" i="1" u="sng"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133600"/>
            <a:ext cx="4100728" cy="391081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000" y="2057400"/>
            <a:ext cx="4713607" cy="3910817"/>
          </a:xfrm>
          <a:prstGeom prst="rect">
            <a:avLst/>
          </a:prstGeom>
        </p:spPr>
      </p:pic>
    </p:spTree>
    <p:extLst>
      <p:ext uri="{BB962C8B-B14F-4D97-AF65-F5344CB8AC3E}">
        <p14:creationId xmlns:p14="http://schemas.microsoft.com/office/powerpoint/2010/main" xmlns="" val="230882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1000" y="914400"/>
            <a:ext cx="8658225" cy="2084388"/>
            <a:chOff x="240" y="576"/>
            <a:chExt cx="5454" cy="1313"/>
          </a:xfrm>
        </p:grpSpPr>
        <p:sp>
          <p:nvSpPr>
            <p:cNvPr id="128004" name="Text Box 4"/>
            <p:cNvSpPr txBox="1">
              <a:spLocks noChangeArrowheads="1"/>
            </p:cNvSpPr>
            <p:nvPr/>
          </p:nvSpPr>
          <p:spPr bwMode="auto">
            <a:xfrm>
              <a:off x="314" y="868"/>
              <a:ext cx="5380" cy="1021"/>
            </a:xfrm>
            <a:prstGeom prst="rect">
              <a:avLst/>
            </a:prstGeom>
            <a:noFill/>
            <a:ln w="9525">
              <a:noFill/>
              <a:miter lim="800000"/>
              <a:headEnd/>
              <a:tailEnd/>
            </a:ln>
            <a:effectLst/>
          </p:spPr>
          <p:txBody>
            <a:bodyPr>
              <a:spAutoFit/>
            </a:bodyPr>
            <a:lstStyle/>
            <a:p>
              <a:pPr algn="just">
                <a:lnSpc>
                  <a:spcPct val="110000"/>
                </a:lnSpc>
              </a:pPr>
              <a:r>
                <a:rPr lang="en-US" sz="2300" b="1" i="1" dirty="0">
                  <a:solidFill>
                    <a:srgbClr val="FFFF00"/>
                  </a:solidFill>
                  <a:latin typeface="Times New Roman" pitchFamily="18" charset="0"/>
                  <a:cs typeface="Times New Roman" pitchFamily="18" charset="0"/>
                </a:rPr>
                <a:t>“Là phương pháp thu thập thông tin xã hội thông qua đối thoại theo một chủ đề, một trật tự nhất định giữa nhà nghiên cứu với khách thể nghiên cứu”.</a:t>
              </a:r>
              <a:r>
                <a:rPr lang="en-US" sz="2300" dirty="0">
                  <a:solidFill>
                    <a:srgbClr val="FFFF00"/>
                  </a:solidFill>
                  <a:latin typeface="Times New Roman" pitchFamily="18" charset="0"/>
                  <a:cs typeface="Times New Roman" pitchFamily="18" charset="0"/>
                </a:rPr>
                <a:t> </a:t>
              </a:r>
              <a:endParaRPr lang="en-US" sz="2300" b="1" i="1" dirty="0">
                <a:solidFill>
                  <a:srgbClr val="FFFF00"/>
                </a:solidFill>
                <a:latin typeface="Times New Roman" pitchFamily="18" charset="0"/>
                <a:cs typeface="Times New Roman" pitchFamily="18" charset="0"/>
              </a:endParaRPr>
            </a:p>
            <a:p>
              <a:pPr algn="just">
                <a:lnSpc>
                  <a:spcPct val="110000"/>
                </a:lnSpc>
              </a:pPr>
              <a:endParaRPr lang="en-US" sz="2300" b="1" i="1" dirty="0">
                <a:solidFill>
                  <a:srgbClr val="FFFF00"/>
                </a:solidFill>
                <a:latin typeface="Times New Roman" pitchFamily="18" charset="0"/>
                <a:cs typeface="Times New Roman" pitchFamily="18" charset="0"/>
              </a:endParaRPr>
            </a:p>
          </p:txBody>
        </p:sp>
        <p:sp>
          <p:nvSpPr>
            <p:cNvPr id="128005" name="AutoShape 5"/>
            <p:cNvSpPr>
              <a:spLocks noChangeArrowheads="1"/>
            </p:cNvSpPr>
            <p:nvPr/>
          </p:nvSpPr>
          <p:spPr bwMode="auto">
            <a:xfrm>
              <a:off x="240" y="576"/>
              <a:ext cx="1151" cy="329"/>
            </a:xfrm>
            <a:prstGeom prst="roundRect">
              <a:avLst>
                <a:gd name="adj" fmla="val 30352"/>
              </a:avLst>
            </a:prstGeom>
            <a:solidFill>
              <a:schemeClr val="tx1"/>
            </a:solidFill>
            <a:ln w="9525">
              <a:solidFill>
                <a:schemeClr val="tx1"/>
              </a:solidFill>
              <a:round/>
              <a:headEnd/>
              <a:tailEnd/>
            </a:ln>
            <a:effectLst/>
          </p:spPr>
          <p:txBody>
            <a:bodyPr>
              <a:spAutoFit/>
            </a:bodyPr>
            <a:lstStyle/>
            <a:p>
              <a:pPr algn="ctr"/>
              <a:r>
                <a:rPr lang="en-US" sz="2200" b="1" dirty="0" smtClean="0">
                  <a:solidFill>
                    <a:srgbClr val="BB0598"/>
                  </a:solidFill>
                  <a:latin typeface="Times New Roman" pitchFamily="18" charset="0"/>
                  <a:cs typeface="Times New Roman" pitchFamily="18" charset="0"/>
                </a:rPr>
                <a:t>Khái niệm</a:t>
              </a:r>
              <a:endParaRPr lang="en-US" sz="2200" b="1" dirty="0">
                <a:solidFill>
                  <a:srgbClr val="BB0598"/>
                </a:solidFill>
                <a:latin typeface="Times New Roman" pitchFamily="18" charset="0"/>
                <a:cs typeface="Times New Roman" pitchFamily="18" charset="0"/>
              </a:endParaRPr>
            </a:p>
          </p:txBody>
        </p:sp>
      </p:grpSp>
      <p:sp>
        <p:nvSpPr>
          <p:cNvPr id="128006" name="AutoShape 6"/>
          <p:cNvSpPr>
            <a:spLocks noChangeArrowheads="1"/>
          </p:cNvSpPr>
          <p:nvPr/>
        </p:nvSpPr>
        <p:spPr bwMode="auto">
          <a:xfrm>
            <a:off x="614363" y="4383088"/>
            <a:ext cx="2946400" cy="522565"/>
          </a:xfrm>
          <a:prstGeom prst="roundRect">
            <a:avLst>
              <a:gd name="adj" fmla="val 30352"/>
            </a:avLst>
          </a:prstGeom>
          <a:solidFill>
            <a:schemeClr val="tx1"/>
          </a:solidFill>
          <a:ln w="9525">
            <a:solidFill>
              <a:schemeClr val="tx1"/>
            </a:solidFill>
            <a:round/>
            <a:headEnd/>
            <a:tailEnd/>
          </a:ln>
          <a:effectLst/>
        </p:spPr>
        <p:txBody>
          <a:bodyPr>
            <a:spAutoFit/>
          </a:bodyPr>
          <a:lstStyle/>
          <a:p>
            <a:pPr algn="ctr"/>
            <a:r>
              <a:rPr lang="en-US" sz="2200" b="1" dirty="0" smtClean="0">
                <a:solidFill>
                  <a:srgbClr val="BB0598"/>
                </a:solidFill>
                <a:latin typeface="Times New Roman" pitchFamily="18" charset="0"/>
                <a:cs typeface="Times New Roman" pitchFamily="18" charset="0"/>
              </a:rPr>
              <a:t>Các </a:t>
            </a:r>
            <a:r>
              <a:rPr lang="en-US" sz="2200" b="1" dirty="0">
                <a:solidFill>
                  <a:srgbClr val="BB0598"/>
                </a:solidFill>
                <a:latin typeface="Times New Roman" pitchFamily="18" charset="0"/>
                <a:cs typeface="Times New Roman" pitchFamily="18" charset="0"/>
              </a:rPr>
              <a:t>loại phỏng vấn</a:t>
            </a:r>
          </a:p>
        </p:txBody>
      </p:sp>
      <p:grpSp>
        <p:nvGrpSpPr>
          <p:cNvPr id="3" name="Group 7"/>
          <p:cNvGrpSpPr>
            <a:grpSpLocks/>
          </p:cNvGrpSpPr>
          <p:nvPr/>
        </p:nvGrpSpPr>
        <p:grpSpPr bwMode="auto">
          <a:xfrm>
            <a:off x="609600" y="4800600"/>
            <a:ext cx="7793037" cy="737641"/>
            <a:chOff x="275" y="805"/>
            <a:chExt cx="4909" cy="411"/>
          </a:xfrm>
        </p:grpSpPr>
        <p:sp>
          <p:nvSpPr>
            <p:cNvPr id="128008" name="AutoShape 8"/>
            <p:cNvSpPr>
              <a:spLocks noChangeArrowheads="1"/>
            </p:cNvSpPr>
            <p:nvPr/>
          </p:nvSpPr>
          <p:spPr bwMode="auto">
            <a:xfrm rot="5400000">
              <a:off x="239" y="841"/>
              <a:ext cx="360" cy="288"/>
            </a:xfrm>
            <a:custGeom>
              <a:avLst/>
              <a:gdLst>
                <a:gd name="G0" fmla="+- 11314 0 0"/>
                <a:gd name="G1" fmla="+- 18405 0 0"/>
                <a:gd name="G2" fmla="+- 8063 0 0"/>
                <a:gd name="G3" fmla="*/ 11314 1 2"/>
                <a:gd name="G4" fmla="+- G3 10800 0"/>
                <a:gd name="G5" fmla="+- 21600 11314 18405"/>
                <a:gd name="G6" fmla="+- 18405 8063 0"/>
                <a:gd name="G7" fmla="*/ G6 1 2"/>
                <a:gd name="G8" fmla="*/ 18405 2 1"/>
                <a:gd name="G9" fmla="+- G8 0 21600"/>
                <a:gd name="G10" fmla="*/ 21600 G0 G1"/>
                <a:gd name="G11" fmla="*/ 21600 G4 G1"/>
                <a:gd name="G12" fmla="*/ 21600 G5 G1"/>
                <a:gd name="G13" fmla="*/ 21600 G7 G1"/>
                <a:gd name="G14" fmla="*/ 18405 1 2"/>
                <a:gd name="G15" fmla="+- G5 0 G4"/>
                <a:gd name="G16" fmla="+- G0 0 G4"/>
                <a:gd name="G17" fmla="*/ G2 G15 G16"/>
                <a:gd name="T0" fmla="*/ 16457 w 21600"/>
                <a:gd name="T1" fmla="*/ 0 h 21600"/>
                <a:gd name="T2" fmla="*/ 11314 w 21600"/>
                <a:gd name="T3" fmla="*/ 8063 h 21600"/>
                <a:gd name="T4" fmla="*/ 0 w 21600"/>
                <a:gd name="T5" fmla="*/ 19314 h 21600"/>
                <a:gd name="T6" fmla="*/ 9203 w 21600"/>
                <a:gd name="T7" fmla="*/ 21600 h 21600"/>
                <a:gd name="T8" fmla="*/ 18405 w 21600"/>
                <a:gd name="T9" fmla="*/ 15531 h 21600"/>
                <a:gd name="T10" fmla="*/ 21600 w 21600"/>
                <a:gd name="T11" fmla="*/ 8063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457" y="0"/>
                  </a:moveTo>
                  <a:lnTo>
                    <a:pt x="11314" y="8063"/>
                  </a:lnTo>
                  <a:lnTo>
                    <a:pt x="14509" y="8063"/>
                  </a:lnTo>
                  <a:lnTo>
                    <a:pt x="14509" y="17028"/>
                  </a:lnTo>
                  <a:lnTo>
                    <a:pt x="0" y="17028"/>
                  </a:lnTo>
                  <a:lnTo>
                    <a:pt x="0" y="21600"/>
                  </a:lnTo>
                  <a:lnTo>
                    <a:pt x="18405" y="21600"/>
                  </a:lnTo>
                  <a:lnTo>
                    <a:pt x="18405" y="8063"/>
                  </a:lnTo>
                  <a:lnTo>
                    <a:pt x="21600" y="8063"/>
                  </a:lnTo>
                  <a:close/>
                </a:path>
              </a:pathLst>
            </a:custGeom>
            <a:solidFill>
              <a:schemeClr val="folHlink"/>
            </a:solidFill>
            <a:ln w="9525" algn="ctr">
              <a:noFill/>
              <a:miter lim="800000"/>
              <a:headEnd/>
              <a:tailEnd/>
            </a:ln>
            <a:effectLst/>
          </p:spPr>
          <p:txBody>
            <a:bodyPr>
              <a:spAutoFit/>
            </a:bodyPr>
            <a:lstStyle/>
            <a:p>
              <a:endParaRPr lang="en-US"/>
            </a:p>
          </p:txBody>
        </p:sp>
        <p:sp>
          <p:nvSpPr>
            <p:cNvPr id="128009" name="Text Box 9"/>
            <p:cNvSpPr txBox="1">
              <a:spLocks noChangeArrowheads="1"/>
            </p:cNvSpPr>
            <p:nvPr/>
          </p:nvSpPr>
          <p:spPr bwMode="auto">
            <a:xfrm>
              <a:off x="551" y="967"/>
              <a:ext cx="4633" cy="249"/>
            </a:xfrm>
            <a:prstGeom prst="rect">
              <a:avLst/>
            </a:prstGeom>
            <a:noFill/>
            <a:ln w="9525">
              <a:noFill/>
              <a:miter lim="800000"/>
              <a:headEnd/>
              <a:tailEnd/>
            </a:ln>
            <a:effectLst/>
          </p:spPr>
          <p:txBody>
            <a:bodyPr>
              <a:spAutoFit/>
            </a:bodyPr>
            <a:lstStyle/>
            <a:p>
              <a:pPr algn="just"/>
              <a:r>
                <a:rPr lang="en-US" sz="2300" b="1" dirty="0">
                  <a:solidFill>
                    <a:srgbClr val="FFFF00"/>
                  </a:solidFill>
                  <a:latin typeface="Times New Roman" pitchFamily="18" charset="0"/>
                  <a:cs typeface="Times New Roman" pitchFamily="18" charset="0"/>
                </a:rPr>
                <a:t>Phỏng vấn tự do</a:t>
              </a:r>
            </a:p>
          </p:txBody>
        </p:sp>
      </p:grpSp>
      <p:grpSp>
        <p:nvGrpSpPr>
          <p:cNvPr id="4" name="Group 10"/>
          <p:cNvGrpSpPr>
            <a:grpSpLocks/>
          </p:cNvGrpSpPr>
          <p:nvPr/>
        </p:nvGrpSpPr>
        <p:grpSpPr bwMode="auto">
          <a:xfrm>
            <a:off x="609600" y="5257803"/>
            <a:ext cx="8269287" cy="744538"/>
            <a:chOff x="275" y="2948"/>
            <a:chExt cx="5209" cy="469"/>
          </a:xfrm>
        </p:grpSpPr>
        <p:sp>
          <p:nvSpPr>
            <p:cNvPr id="128011" name="AutoShape 11"/>
            <p:cNvSpPr>
              <a:spLocks noChangeArrowheads="1"/>
            </p:cNvSpPr>
            <p:nvPr/>
          </p:nvSpPr>
          <p:spPr bwMode="auto">
            <a:xfrm rot="5400000">
              <a:off x="210" y="3013"/>
              <a:ext cx="418" cy="288"/>
            </a:xfrm>
            <a:custGeom>
              <a:avLst/>
              <a:gdLst>
                <a:gd name="G0" fmla="+- 11314 0 0"/>
                <a:gd name="G1" fmla="+- 18405 0 0"/>
                <a:gd name="G2" fmla="+- 8063 0 0"/>
                <a:gd name="G3" fmla="*/ 11314 1 2"/>
                <a:gd name="G4" fmla="+- G3 10800 0"/>
                <a:gd name="G5" fmla="+- 21600 11314 18405"/>
                <a:gd name="G6" fmla="+- 18405 8063 0"/>
                <a:gd name="G7" fmla="*/ G6 1 2"/>
                <a:gd name="G8" fmla="*/ 18405 2 1"/>
                <a:gd name="G9" fmla="+- G8 0 21600"/>
                <a:gd name="G10" fmla="*/ 21600 G0 G1"/>
                <a:gd name="G11" fmla="*/ 21600 G4 G1"/>
                <a:gd name="G12" fmla="*/ 21600 G5 G1"/>
                <a:gd name="G13" fmla="*/ 21600 G7 G1"/>
                <a:gd name="G14" fmla="*/ 18405 1 2"/>
                <a:gd name="G15" fmla="+- G5 0 G4"/>
                <a:gd name="G16" fmla="+- G0 0 G4"/>
                <a:gd name="G17" fmla="*/ G2 G15 G16"/>
                <a:gd name="T0" fmla="*/ 16457 w 21600"/>
                <a:gd name="T1" fmla="*/ 0 h 21600"/>
                <a:gd name="T2" fmla="*/ 11314 w 21600"/>
                <a:gd name="T3" fmla="*/ 8063 h 21600"/>
                <a:gd name="T4" fmla="*/ 0 w 21600"/>
                <a:gd name="T5" fmla="*/ 19314 h 21600"/>
                <a:gd name="T6" fmla="*/ 9203 w 21600"/>
                <a:gd name="T7" fmla="*/ 21600 h 21600"/>
                <a:gd name="T8" fmla="*/ 18405 w 21600"/>
                <a:gd name="T9" fmla="*/ 15531 h 21600"/>
                <a:gd name="T10" fmla="*/ 21600 w 21600"/>
                <a:gd name="T11" fmla="*/ 8063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457" y="0"/>
                  </a:moveTo>
                  <a:lnTo>
                    <a:pt x="11314" y="8063"/>
                  </a:lnTo>
                  <a:lnTo>
                    <a:pt x="14509" y="8063"/>
                  </a:lnTo>
                  <a:lnTo>
                    <a:pt x="14509" y="17028"/>
                  </a:lnTo>
                  <a:lnTo>
                    <a:pt x="0" y="17028"/>
                  </a:lnTo>
                  <a:lnTo>
                    <a:pt x="0" y="21600"/>
                  </a:lnTo>
                  <a:lnTo>
                    <a:pt x="18405" y="21600"/>
                  </a:lnTo>
                  <a:lnTo>
                    <a:pt x="18405" y="8063"/>
                  </a:lnTo>
                  <a:lnTo>
                    <a:pt x="21600" y="8063"/>
                  </a:lnTo>
                  <a:close/>
                </a:path>
              </a:pathLst>
            </a:custGeom>
            <a:solidFill>
              <a:schemeClr val="folHlink"/>
            </a:solidFill>
            <a:ln w="9525" algn="ctr">
              <a:noFill/>
              <a:miter lim="800000"/>
              <a:headEnd/>
              <a:tailEnd/>
            </a:ln>
            <a:effectLst/>
          </p:spPr>
          <p:txBody>
            <a:bodyPr>
              <a:spAutoFit/>
            </a:bodyPr>
            <a:lstStyle/>
            <a:p>
              <a:endParaRPr lang="en-US"/>
            </a:p>
          </p:txBody>
        </p:sp>
        <p:sp>
          <p:nvSpPr>
            <p:cNvPr id="128012" name="Text Box 12"/>
            <p:cNvSpPr txBox="1">
              <a:spLocks noChangeArrowheads="1"/>
            </p:cNvSpPr>
            <p:nvPr/>
          </p:nvSpPr>
          <p:spPr bwMode="auto">
            <a:xfrm>
              <a:off x="551" y="3136"/>
              <a:ext cx="4933" cy="281"/>
            </a:xfrm>
            <a:prstGeom prst="rect">
              <a:avLst/>
            </a:prstGeom>
            <a:noFill/>
            <a:ln w="9525">
              <a:noFill/>
              <a:miter lim="800000"/>
              <a:headEnd/>
              <a:tailEnd/>
            </a:ln>
            <a:effectLst/>
          </p:spPr>
          <p:txBody>
            <a:bodyPr>
              <a:spAutoFit/>
            </a:bodyPr>
            <a:lstStyle/>
            <a:p>
              <a:pPr algn="just"/>
              <a:r>
                <a:rPr lang="en-US" sz="2300" b="1" dirty="0">
                  <a:solidFill>
                    <a:srgbClr val="FFFF00"/>
                  </a:solidFill>
                  <a:latin typeface="Times New Roman" pitchFamily="18" charset="0"/>
                  <a:cs typeface="Times New Roman" pitchFamily="18" charset="0"/>
                </a:rPr>
                <a:t>Phỏng vấn trực tiếp / gián tiếp</a:t>
              </a:r>
            </a:p>
          </p:txBody>
        </p:sp>
      </p:grpSp>
      <p:grpSp>
        <p:nvGrpSpPr>
          <p:cNvPr id="5" name="Group 13"/>
          <p:cNvGrpSpPr>
            <a:grpSpLocks/>
          </p:cNvGrpSpPr>
          <p:nvPr/>
        </p:nvGrpSpPr>
        <p:grpSpPr bwMode="auto">
          <a:xfrm>
            <a:off x="609600" y="5715000"/>
            <a:ext cx="7793037" cy="745123"/>
            <a:chOff x="275" y="805"/>
            <a:chExt cx="4909" cy="404"/>
          </a:xfrm>
        </p:grpSpPr>
        <p:sp>
          <p:nvSpPr>
            <p:cNvPr id="128014" name="AutoShape 14"/>
            <p:cNvSpPr>
              <a:spLocks noChangeArrowheads="1"/>
            </p:cNvSpPr>
            <p:nvPr/>
          </p:nvSpPr>
          <p:spPr bwMode="auto">
            <a:xfrm rot="5400000">
              <a:off x="239" y="841"/>
              <a:ext cx="360" cy="288"/>
            </a:xfrm>
            <a:custGeom>
              <a:avLst/>
              <a:gdLst>
                <a:gd name="G0" fmla="+- 11314 0 0"/>
                <a:gd name="G1" fmla="+- 18405 0 0"/>
                <a:gd name="G2" fmla="+- 8063 0 0"/>
                <a:gd name="G3" fmla="*/ 11314 1 2"/>
                <a:gd name="G4" fmla="+- G3 10800 0"/>
                <a:gd name="G5" fmla="+- 21600 11314 18405"/>
                <a:gd name="G6" fmla="+- 18405 8063 0"/>
                <a:gd name="G7" fmla="*/ G6 1 2"/>
                <a:gd name="G8" fmla="*/ 18405 2 1"/>
                <a:gd name="G9" fmla="+- G8 0 21600"/>
                <a:gd name="G10" fmla="*/ 21600 G0 G1"/>
                <a:gd name="G11" fmla="*/ 21600 G4 G1"/>
                <a:gd name="G12" fmla="*/ 21600 G5 G1"/>
                <a:gd name="G13" fmla="*/ 21600 G7 G1"/>
                <a:gd name="G14" fmla="*/ 18405 1 2"/>
                <a:gd name="G15" fmla="+- G5 0 G4"/>
                <a:gd name="G16" fmla="+- G0 0 G4"/>
                <a:gd name="G17" fmla="*/ G2 G15 G16"/>
                <a:gd name="T0" fmla="*/ 16457 w 21600"/>
                <a:gd name="T1" fmla="*/ 0 h 21600"/>
                <a:gd name="T2" fmla="*/ 11314 w 21600"/>
                <a:gd name="T3" fmla="*/ 8063 h 21600"/>
                <a:gd name="T4" fmla="*/ 0 w 21600"/>
                <a:gd name="T5" fmla="*/ 19314 h 21600"/>
                <a:gd name="T6" fmla="*/ 9203 w 21600"/>
                <a:gd name="T7" fmla="*/ 21600 h 21600"/>
                <a:gd name="T8" fmla="*/ 18405 w 21600"/>
                <a:gd name="T9" fmla="*/ 15531 h 21600"/>
                <a:gd name="T10" fmla="*/ 21600 w 21600"/>
                <a:gd name="T11" fmla="*/ 8063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457" y="0"/>
                  </a:moveTo>
                  <a:lnTo>
                    <a:pt x="11314" y="8063"/>
                  </a:lnTo>
                  <a:lnTo>
                    <a:pt x="14509" y="8063"/>
                  </a:lnTo>
                  <a:lnTo>
                    <a:pt x="14509" y="17028"/>
                  </a:lnTo>
                  <a:lnTo>
                    <a:pt x="0" y="17028"/>
                  </a:lnTo>
                  <a:lnTo>
                    <a:pt x="0" y="21600"/>
                  </a:lnTo>
                  <a:lnTo>
                    <a:pt x="18405" y="21600"/>
                  </a:lnTo>
                  <a:lnTo>
                    <a:pt x="18405" y="8063"/>
                  </a:lnTo>
                  <a:lnTo>
                    <a:pt x="21600" y="8063"/>
                  </a:lnTo>
                  <a:close/>
                </a:path>
              </a:pathLst>
            </a:custGeom>
            <a:solidFill>
              <a:schemeClr val="folHlink"/>
            </a:solidFill>
            <a:ln w="9525" algn="ctr">
              <a:noFill/>
              <a:miter lim="800000"/>
              <a:headEnd/>
              <a:tailEnd/>
            </a:ln>
            <a:effectLst/>
          </p:spPr>
          <p:txBody>
            <a:bodyPr>
              <a:spAutoFit/>
            </a:bodyPr>
            <a:lstStyle/>
            <a:p>
              <a:endParaRPr lang="en-US"/>
            </a:p>
          </p:txBody>
        </p:sp>
        <p:sp>
          <p:nvSpPr>
            <p:cNvPr id="128015" name="Text Box 15"/>
            <p:cNvSpPr txBox="1">
              <a:spLocks noChangeArrowheads="1"/>
            </p:cNvSpPr>
            <p:nvPr/>
          </p:nvSpPr>
          <p:spPr bwMode="auto">
            <a:xfrm>
              <a:off x="551" y="967"/>
              <a:ext cx="4633" cy="242"/>
            </a:xfrm>
            <a:prstGeom prst="rect">
              <a:avLst/>
            </a:prstGeom>
            <a:noFill/>
            <a:ln w="9525">
              <a:noFill/>
              <a:miter lim="800000"/>
              <a:headEnd/>
              <a:tailEnd/>
            </a:ln>
            <a:effectLst/>
          </p:spPr>
          <p:txBody>
            <a:bodyPr>
              <a:spAutoFit/>
            </a:bodyPr>
            <a:lstStyle/>
            <a:p>
              <a:pPr algn="just"/>
              <a:r>
                <a:rPr lang="en-US" sz="2300" b="1" dirty="0">
                  <a:solidFill>
                    <a:srgbClr val="FFFF00"/>
                  </a:solidFill>
                  <a:latin typeface="Times New Roman" pitchFamily="18" charset="0"/>
                  <a:cs typeface="Times New Roman" pitchFamily="18" charset="0"/>
                </a:rPr>
                <a:t>Phỏng vấn nhóm / cá nhân</a:t>
              </a:r>
            </a:p>
          </p:txBody>
        </p:sp>
      </p:grpSp>
      <p:sp>
        <p:nvSpPr>
          <p:cNvPr id="128016" name="AutoShape 16"/>
          <p:cNvSpPr>
            <a:spLocks noChangeArrowheads="1"/>
          </p:cNvSpPr>
          <p:nvPr/>
        </p:nvSpPr>
        <p:spPr bwMode="auto">
          <a:xfrm>
            <a:off x="381000" y="2590800"/>
            <a:ext cx="4116387" cy="522565"/>
          </a:xfrm>
          <a:prstGeom prst="roundRect">
            <a:avLst>
              <a:gd name="adj" fmla="val 30352"/>
            </a:avLst>
          </a:prstGeom>
          <a:solidFill>
            <a:schemeClr val="tx1"/>
          </a:solidFill>
          <a:ln w="9525">
            <a:solidFill>
              <a:schemeClr val="tx1"/>
            </a:solidFill>
            <a:round/>
            <a:headEnd/>
            <a:tailEnd/>
          </a:ln>
          <a:effectLst/>
        </p:spPr>
        <p:txBody>
          <a:bodyPr>
            <a:spAutoFit/>
          </a:bodyPr>
          <a:lstStyle/>
          <a:p>
            <a:pPr algn="ctr"/>
            <a:r>
              <a:rPr lang="en-US" sz="2200" b="1" dirty="0" smtClean="0">
                <a:solidFill>
                  <a:srgbClr val="BB0598"/>
                </a:solidFill>
                <a:latin typeface="Times New Roman" pitchFamily="18" charset="0"/>
                <a:cs typeface="Times New Roman" pitchFamily="18" charset="0"/>
              </a:rPr>
              <a:t>Yêu </a:t>
            </a:r>
            <a:r>
              <a:rPr lang="en-US" sz="2200" b="1" dirty="0">
                <a:solidFill>
                  <a:srgbClr val="BB0598"/>
                </a:solidFill>
                <a:latin typeface="Times New Roman" pitchFamily="18" charset="0"/>
                <a:cs typeface="Times New Roman" pitchFamily="18" charset="0"/>
              </a:rPr>
              <a:t>cầu thực hiện phỏng vấn</a:t>
            </a:r>
          </a:p>
        </p:txBody>
      </p:sp>
      <p:sp>
        <p:nvSpPr>
          <p:cNvPr id="128017" name="Text Box 17"/>
          <p:cNvSpPr txBox="1">
            <a:spLocks noChangeArrowheads="1"/>
          </p:cNvSpPr>
          <p:nvPr/>
        </p:nvSpPr>
        <p:spPr bwMode="auto">
          <a:xfrm>
            <a:off x="631825" y="3044825"/>
            <a:ext cx="6099175" cy="1154162"/>
          </a:xfrm>
          <a:prstGeom prst="rect">
            <a:avLst/>
          </a:prstGeom>
          <a:noFill/>
          <a:ln w="9525">
            <a:noFill/>
            <a:miter lim="800000"/>
            <a:headEnd/>
            <a:tailEnd/>
          </a:ln>
          <a:effectLst/>
        </p:spPr>
        <p:txBody>
          <a:bodyPr rIns="0">
            <a:spAutoFit/>
          </a:bodyPr>
          <a:lstStyle/>
          <a:p>
            <a:pPr marL="293688" indent="-293688"/>
            <a:r>
              <a:rPr lang="en-US" sz="2300" b="1" dirty="0">
                <a:solidFill>
                  <a:srgbClr val="FFFF00"/>
                </a:solidFill>
                <a:latin typeface="Times New Roman" pitchFamily="18" charset="0"/>
                <a:cs typeface="Times New Roman" pitchFamily="18" charset="0"/>
              </a:rPr>
              <a:t>Nghệ thuật đặt câu hỏi tại sao. </a:t>
            </a:r>
          </a:p>
          <a:p>
            <a:pPr marL="293688" indent="-293688"/>
            <a:r>
              <a:rPr lang="en-US" sz="2300" b="1" dirty="0">
                <a:solidFill>
                  <a:srgbClr val="FFFF00"/>
                </a:solidFill>
                <a:latin typeface="Times New Roman" pitchFamily="18" charset="0"/>
                <a:cs typeface="Times New Roman" pitchFamily="18" charset="0"/>
              </a:rPr>
              <a:t>Nghệ thuật lắng nghe. </a:t>
            </a:r>
          </a:p>
          <a:p>
            <a:pPr marL="293688" indent="-293688"/>
            <a:r>
              <a:rPr lang="en-US" sz="2300" b="1" dirty="0">
                <a:solidFill>
                  <a:srgbClr val="FFFF00"/>
                </a:solidFill>
                <a:latin typeface="Times New Roman" pitchFamily="18" charset="0"/>
                <a:cs typeface="Times New Roman" pitchFamily="18" charset="0"/>
              </a:rPr>
              <a:t>Phỏng vấn là một quá trình sáng tạo.</a:t>
            </a:r>
          </a:p>
        </p:txBody>
      </p:sp>
      <p:sp>
        <p:nvSpPr>
          <p:cNvPr id="17" name="Rectangle 16"/>
          <p:cNvSpPr/>
          <p:nvPr/>
        </p:nvSpPr>
        <p:spPr>
          <a:xfrm>
            <a:off x="0" y="0"/>
            <a:ext cx="9144000" cy="609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smtClean="0">
                <a:solidFill>
                  <a:srgbClr val="BB0598"/>
                </a:solidFill>
                <a:latin typeface="Times New Roman" pitchFamily="18" charset="0"/>
                <a:cs typeface="Times New Roman" pitchFamily="18" charset="0"/>
              </a:rPr>
              <a:t>Phương Pháp Phỏng Vấn</a:t>
            </a:r>
            <a:endParaRPr lang="en-US" sz="3600" b="1" i="1" dirty="0">
              <a:solidFill>
                <a:srgbClr val="BB0598"/>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28016"/>
                                        </p:tgtEl>
                                        <p:attrNameLst>
                                          <p:attrName>style.visibility</p:attrName>
                                        </p:attrNameLst>
                                      </p:cBhvr>
                                      <p:to>
                                        <p:strVal val="visible"/>
                                      </p:to>
                                    </p:set>
                                    <p:animEffect transition="in" filter="box(out)">
                                      <p:cBhvr>
                                        <p:cTn id="17" dur="500"/>
                                        <p:tgtEl>
                                          <p:spTgt spid="128016"/>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128017">
                                            <p:txEl>
                                              <p:pRg st="0" end="0"/>
                                            </p:txEl>
                                          </p:spTgt>
                                        </p:tgtEl>
                                        <p:attrNameLst>
                                          <p:attrName>style.visibility</p:attrName>
                                        </p:attrNameLst>
                                      </p:cBhvr>
                                      <p:to>
                                        <p:strVal val="visible"/>
                                      </p:to>
                                    </p:set>
                                    <p:anim calcmode="lin" valueType="num">
                                      <p:cBhvr>
                                        <p:cTn id="22" dur="500" fill="hold"/>
                                        <p:tgtEl>
                                          <p:spTgt spid="128017">
                                            <p:txEl>
                                              <p:pRg st="0" end="0"/>
                                            </p:txEl>
                                          </p:spTgt>
                                        </p:tgtEl>
                                        <p:attrNameLst>
                                          <p:attrName>ppt_x</p:attrName>
                                        </p:attrNameLst>
                                      </p:cBhvr>
                                      <p:tavLst>
                                        <p:tav tm="0">
                                          <p:val>
                                            <p:strVal val="#ppt_x-#ppt_w/2"/>
                                          </p:val>
                                        </p:tav>
                                        <p:tav tm="100000">
                                          <p:val>
                                            <p:strVal val="#ppt_x"/>
                                          </p:val>
                                        </p:tav>
                                      </p:tavLst>
                                    </p:anim>
                                    <p:anim calcmode="lin" valueType="num">
                                      <p:cBhvr>
                                        <p:cTn id="23" dur="500" fill="hold"/>
                                        <p:tgtEl>
                                          <p:spTgt spid="128017">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128017">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12801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128017">
                                            <p:txEl>
                                              <p:pRg st="1" end="1"/>
                                            </p:txEl>
                                          </p:spTgt>
                                        </p:tgtEl>
                                        <p:attrNameLst>
                                          <p:attrName>style.visibility</p:attrName>
                                        </p:attrNameLst>
                                      </p:cBhvr>
                                      <p:to>
                                        <p:strVal val="visible"/>
                                      </p:to>
                                    </p:set>
                                    <p:anim calcmode="lin" valueType="num">
                                      <p:cBhvr>
                                        <p:cTn id="30" dur="500" fill="hold"/>
                                        <p:tgtEl>
                                          <p:spTgt spid="128017">
                                            <p:txEl>
                                              <p:pRg st="1" end="1"/>
                                            </p:txEl>
                                          </p:spTgt>
                                        </p:tgtEl>
                                        <p:attrNameLst>
                                          <p:attrName>ppt_x</p:attrName>
                                        </p:attrNameLst>
                                      </p:cBhvr>
                                      <p:tavLst>
                                        <p:tav tm="0">
                                          <p:val>
                                            <p:strVal val="#ppt_x-#ppt_w/2"/>
                                          </p:val>
                                        </p:tav>
                                        <p:tav tm="100000">
                                          <p:val>
                                            <p:strVal val="#ppt_x"/>
                                          </p:val>
                                        </p:tav>
                                      </p:tavLst>
                                    </p:anim>
                                    <p:anim calcmode="lin" valueType="num">
                                      <p:cBhvr>
                                        <p:cTn id="31" dur="500" fill="hold"/>
                                        <p:tgtEl>
                                          <p:spTgt spid="128017">
                                            <p:txEl>
                                              <p:pRg st="1" end="1"/>
                                            </p:txEl>
                                          </p:spTgt>
                                        </p:tgtEl>
                                        <p:attrNameLst>
                                          <p:attrName>ppt_y</p:attrName>
                                        </p:attrNameLst>
                                      </p:cBhvr>
                                      <p:tavLst>
                                        <p:tav tm="0">
                                          <p:val>
                                            <p:strVal val="#ppt_y"/>
                                          </p:val>
                                        </p:tav>
                                        <p:tav tm="100000">
                                          <p:val>
                                            <p:strVal val="#ppt_y"/>
                                          </p:val>
                                        </p:tav>
                                      </p:tavLst>
                                    </p:anim>
                                    <p:anim calcmode="lin" valueType="num">
                                      <p:cBhvr>
                                        <p:cTn id="32" dur="500" fill="hold"/>
                                        <p:tgtEl>
                                          <p:spTgt spid="128017">
                                            <p:txEl>
                                              <p:pRg st="1" end="1"/>
                                            </p:txEl>
                                          </p:spTgt>
                                        </p:tgtEl>
                                        <p:attrNameLst>
                                          <p:attrName>ppt_w</p:attrName>
                                        </p:attrNameLst>
                                      </p:cBhvr>
                                      <p:tavLst>
                                        <p:tav tm="0">
                                          <p:val>
                                            <p:fltVal val="0"/>
                                          </p:val>
                                        </p:tav>
                                        <p:tav tm="100000">
                                          <p:val>
                                            <p:strVal val="#ppt_w"/>
                                          </p:val>
                                        </p:tav>
                                      </p:tavLst>
                                    </p:anim>
                                    <p:anim calcmode="lin" valueType="num">
                                      <p:cBhvr>
                                        <p:cTn id="33" dur="500" fill="hold"/>
                                        <p:tgtEl>
                                          <p:spTgt spid="12801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28017">
                                            <p:txEl>
                                              <p:pRg st="2" end="2"/>
                                            </p:txEl>
                                          </p:spTgt>
                                        </p:tgtEl>
                                        <p:attrNameLst>
                                          <p:attrName>style.visibility</p:attrName>
                                        </p:attrNameLst>
                                      </p:cBhvr>
                                      <p:to>
                                        <p:strVal val="visible"/>
                                      </p:to>
                                    </p:set>
                                    <p:anim calcmode="lin" valueType="num">
                                      <p:cBhvr>
                                        <p:cTn id="38" dur="500" fill="hold"/>
                                        <p:tgtEl>
                                          <p:spTgt spid="128017">
                                            <p:txEl>
                                              <p:pRg st="2" end="2"/>
                                            </p:txEl>
                                          </p:spTgt>
                                        </p:tgtEl>
                                        <p:attrNameLst>
                                          <p:attrName>ppt_x</p:attrName>
                                        </p:attrNameLst>
                                      </p:cBhvr>
                                      <p:tavLst>
                                        <p:tav tm="0">
                                          <p:val>
                                            <p:strVal val="#ppt_x-#ppt_w/2"/>
                                          </p:val>
                                        </p:tav>
                                        <p:tav tm="100000">
                                          <p:val>
                                            <p:strVal val="#ppt_x"/>
                                          </p:val>
                                        </p:tav>
                                      </p:tavLst>
                                    </p:anim>
                                    <p:anim calcmode="lin" valueType="num">
                                      <p:cBhvr>
                                        <p:cTn id="39" dur="500" fill="hold"/>
                                        <p:tgtEl>
                                          <p:spTgt spid="128017">
                                            <p:txEl>
                                              <p:pRg st="2" end="2"/>
                                            </p:txEl>
                                          </p:spTgt>
                                        </p:tgtEl>
                                        <p:attrNameLst>
                                          <p:attrName>ppt_y</p:attrName>
                                        </p:attrNameLst>
                                      </p:cBhvr>
                                      <p:tavLst>
                                        <p:tav tm="0">
                                          <p:val>
                                            <p:strVal val="#ppt_y"/>
                                          </p:val>
                                        </p:tav>
                                        <p:tav tm="100000">
                                          <p:val>
                                            <p:strVal val="#ppt_y"/>
                                          </p:val>
                                        </p:tav>
                                      </p:tavLst>
                                    </p:anim>
                                    <p:anim calcmode="lin" valueType="num">
                                      <p:cBhvr>
                                        <p:cTn id="40" dur="500" fill="hold"/>
                                        <p:tgtEl>
                                          <p:spTgt spid="128017">
                                            <p:txEl>
                                              <p:pRg st="2" end="2"/>
                                            </p:txEl>
                                          </p:spTgt>
                                        </p:tgtEl>
                                        <p:attrNameLst>
                                          <p:attrName>ppt_w</p:attrName>
                                        </p:attrNameLst>
                                      </p:cBhvr>
                                      <p:tavLst>
                                        <p:tav tm="0">
                                          <p:val>
                                            <p:fltVal val="0"/>
                                          </p:val>
                                        </p:tav>
                                        <p:tav tm="100000">
                                          <p:val>
                                            <p:strVal val="#ppt_w"/>
                                          </p:val>
                                        </p:tav>
                                      </p:tavLst>
                                    </p:anim>
                                    <p:anim calcmode="lin" valueType="num">
                                      <p:cBhvr>
                                        <p:cTn id="41" dur="500" fill="hold"/>
                                        <p:tgtEl>
                                          <p:spTgt spid="12801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128006"/>
                                        </p:tgtEl>
                                        <p:attrNameLst>
                                          <p:attrName>style.visibility</p:attrName>
                                        </p:attrNameLst>
                                      </p:cBhvr>
                                      <p:to>
                                        <p:strVal val="visible"/>
                                      </p:to>
                                    </p:set>
                                    <p:animEffect transition="in" filter="box(out)">
                                      <p:cBhvr>
                                        <p:cTn id="46" dur="500"/>
                                        <p:tgtEl>
                                          <p:spTgt spid="128006"/>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ntr" presetSubtype="6"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strips(downRight)">
                                      <p:cBhvr>
                                        <p:cTn id="51" dur="10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6"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strips(downRight)">
                                      <p:cBhvr>
                                        <p:cTn id="56" dur="10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6"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strips(downRight)">
                                      <p:cBhvr>
                                        <p:cTn id="6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6" grpId="0" animBg="1"/>
      <p:bldP spid="128016" grpId="0" animBg="1"/>
      <p:bldP spid="128017" grpId="0" build="p"/>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447800"/>
            <a:ext cx="8534400" cy="1661993"/>
          </a:xfrm>
          <a:prstGeom prst="rect">
            <a:avLst/>
          </a:prstGeom>
          <a:noFill/>
        </p:spPr>
        <p:txBody>
          <a:bodyPr wrap="square" rtlCol="0">
            <a:spAutoFit/>
          </a:bodyPr>
          <a:lstStyle/>
          <a:p>
            <a:r>
              <a:rPr lang="en-US" sz="2800" dirty="0" smtClean="0">
                <a:latin typeface="Times New Roman" pitchFamily="18" charset="0"/>
                <a:ea typeface="Calibri" panose="020F0502020204030204" pitchFamily="34" charset="0"/>
                <a:cs typeface="Times New Roman" pitchFamily="18" charset="0"/>
              </a:rPr>
              <a:t>	</a:t>
            </a:r>
            <a:r>
              <a:rPr lang="en-US" sz="2800" dirty="0" err="1" smtClean="0">
                <a:latin typeface="Times New Roman" pitchFamily="18" charset="0"/>
                <a:ea typeface="Calibri" panose="020F0502020204030204" pitchFamily="34" charset="0"/>
                <a:cs typeface="Times New Roman" pitchFamily="18" charset="0"/>
              </a:rPr>
              <a:t>Trong</a:t>
            </a:r>
            <a:r>
              <a:rPr lang="en-US" sz="2800" dirty="0" smtClean="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xã</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hội</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học</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phỏng</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vấn</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là</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một</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quá</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trình</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điều</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tra</a:t>
            </a:r>
            <a:r>
              <a:rPr lang="en-US" sz="2800" dirty="0">
                <a:latin typeface="Times New Roman" pitchFamily="18" charset="0"/>
                <a:ea typeface="Calibri" panose="020F0502020204030204" pitchFamily="34" charset="0"/>
                <a:cs typeface="Times New Roman" pitchFamily="18" charset="0"/>
              </a:rPr>
              <a:t> </a:t>
            </a:r>
            <a:r>
              <a:rPr lang="en-US" sz="2800" dirty="0" err="1" smtClean="0">
                <a:latin typeface="Times New Roman" pitchFamily="18" charset="0"/>
                <a:ea typeface="Calibri" panose="020F0502020204030204" pitchFamily="34" charset="0"/>
                <a:cs typeface="Times New Roman" pitchFamily="18" charset="0"/>
              </a:rPr>
              <a:t>sáng</a:t>
            </a:r>
            <a:r>
              <a:rPr lang="en-US" sz="2800" dirty="0" smtClean="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tạo</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và</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phải</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sử</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dụng</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một</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cách</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khôn</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khéo</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các</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câu</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hỏi</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chức</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năng</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và</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câu</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hỏi</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tâm</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lí</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xen</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kẽ</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vào</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bảng</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câu</a:t>
            </a:r>
            <a:r>
              <a:rPr lang="en-US" sz="2800" dirty="0">
                <a:latin typeface="Times New Roman" pitchFamily="18" charset="0"/>
                <a:ea typeface="Calibri" panose="020F0502020204030204" pitchFamily="34" charset="0"/>
                <a:cs typeface="Times New Roman" pitchFamily="18" charset="0"/>
              </a:rPr>
              <a:t> </a:t>
            </a:r>
            <a:r>
              <a:rPr lang="en-US" sz="2800" dirty="0" err="1">
                <a:latin typeface="Times New Roman" pitchFamily="18" charset="0"/>
                <a:ea typeface="Calibri" panose="020F0502020204030204" pitchFamily="34" charset="0"/>
                <a:cs typeface="Times New Roman" pitchFamily="18" charset="0"/>
              </a:rPr>
              <a:t>hỏi</a:t>
            </a:r>
            <a:r>
              <a:rPr lang="en-US" sz="2800" dirty="0">
                <a:latin typeface="Times New Roman" pitchFamily="18" charset="0"/>
                <a:ea typeface="Calibri" panose="020F0502020204030204" pitchFamily="34" charset="0"/>
                <a:cs typeface="Times New Roman" pitchFamily="18" charset="0"/>
              </a:rPr>
              <a:t>.</a:t>
            </a:r>
          </a:p>
          <a:p>
            <a:endParaRPr lang="en-US" dirty="0"/>
          </a:p>
        </p:txBody>
      </p:sp>
      <p:sp>
        <p:nvSpPr>
          <p:cNvPr id="11" name="Freeform 10"/>
          <p:cNvSpPr/>
          <p:nvPr/>
        </p:nvSpPr>
        <p:spPr>
          <a:xfrm rot="21600000">
            <a:off x="3276600" y="3200400"/>
            <a:ext cx="5638800" cy="450048"/>
          </a:xfrm>
          <a:custGeom>
            <a:avLst/>
            <a:gdLst>
              <a:gd name="connsiteX0" fmla="*/ 0 w 5808233"/>
              <a:gd name="connsiteY0" fmla="*/ 0 h 450046"/>
              <a:gd name="connsiteX1" fmla="*/ 5583210 w 5808233"/>
              <a:gd name="connsiteY1" fmla="*/ 0 h 450046"/>
              <a:gd name="connsiteX2" fmla="*/ 5808233 w 5808233"/>
              <a:gd name="connsiteY2" fmla="*/ 225023 h 450046"/>
              <a:gd name="connsiteX3" fmla="*/ 5583210 w 5808233"/>
              <a:gd name="connsiteY3" fmla="*/ 450046 h 450046"/>
              <a:gd name="connsiteX4" fmla="*/ 0 w 5808233"/>
              <a:gd name="connsiteY4" fmla="*/ 450046 h 450046"/>
              <a:gd name="connsiteX5" fmla="*/ 0 w 5808233"/>
              <a:gd name="connsiteY5" fmla="*/ 0 h 45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8233" h="450046">
                <a:moveTo>
                  <a:pt x="5808233" y="450045"/>
                </a:moveTo>
                <a:lnTo>
                  <a:pt x="225023" y="450045"/>
                </a:lnTo>
                <a:lnTo>
                  <a:pt x="0" y="225023"/>
                </a:lnTo>
                <a:lnTo>
                  <a:pt x="225023" y="1"/>
                </a:lnTo>
                <a:lnTo>
                  <a:pt x="5808233" y="1"/>
                </a:lnTo>
                <a:lnTo>
                  <a:pt x="5808233" y="450045"/>
                </a:lnTo>
                <a:close/>
              </a:path>
            </a:pathLst>
          </a:custGeom>
          <a:gradFill rotWithShape="0">
            <a:gsLst>
              <a:gs pos="0">
                <a:schemeClr val="accent6">
                  <a:lumMod val="75000"/>
                </a:schemeClr>
              </a:gs>
              <a:gs pos="100000">
                <a:schemeClr val="accent2">
                  <a:gamma/>
                  <a:tint val="63529"/>
                  <a:invGamma/>
                </a:schemeClr>
              </a:gs>
            </a:gsLst>
            <a:lin ang="0" scaled="1"/>
          </a:gradFill>
          <a:effectLst>
            <a:innerShdw blurRad="63500" dist="50800" dir="18900000">
              <a:prstClr val="black">
                <a:alpha val="50000"/>
              </a:prstClr>
            </a:inn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310972" tIns="106681" rIns="199136" bIns="106681"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latin typeface="Times New Roman" pitchFamily="18" charset="0"/>
                <a:cs typeface="Times New Roman" pitchFamily="18" charset="0"/>
              </a:rPr>
              <a:t>Có</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trình</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độ</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nhất</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định</a:t>
            </a:r>
            <a:endParaRPr lang="en-US" sz="2800" kern="1200" dirty="0">
              <a:solidFill>
                <a:schemeClr val="tx1"/>
              </a:solidFill>
              <a:latin typeface="Times New Roman" pitchFamily="18" charset="0"/>
              <a:cs typeface="Times New Roman" pitchFamily="18" charset="0"/>
            </a:endParaRPr>
          </a:p>
        </p:txBody>
      </p:sp>
      <p:sp>
        <p:nvSpPr>
          <p:cNvPr id="13" name="Freeform 12"/>
          <p:cNvSpPr/>
          <p:nvPr/>
        </p:nvSpPr>
        <p:spPr>
          <a:xfrm rot="21600000">
            <a:off x="3124204" y="3678934"/>
            <a:ext cx="5776810" cy="1653988"/>
          </a:xfrm>
          <a:custGeom>
            <a:avLst/>
            <a:gdLst>
              <a:gd name="connsiteX0" fmla="*/ 0 w 5776810"/>
              <a:gd name="connsiteY0" fmla="*/ 0 h 1653986"/>
              <a:gd name="connsiteX1" fmla="*/ 4949817 w 5776810"/>
              <a:gd name="connsiteY1" fmla="*/ 0 h 1653986"/>
              <a:gd name="connsiteX2" fmla="*/ 5776810 w 5776810"/>
              <a:gd name="connsiteY2" fmla="*/ 826993 h 1653986"/>
              <a:gd name="connsiteX3" fmla="*/ 4949817 w 5776810"/>
              <a:gd name="connsiteY3" fmla="*/ 1653986 h 1653986"/>
              <a:gd name="connsiteX4" fmla="*/ 0 w 5776810"/>
              <a:gd name="connsiteY4" fmla="*/ 1653986 h 1653986"/>
              <a:gd name="connsiteX5" fmla="*/ 0 w 5776810"/>
              <a:gd name="connsiteY5" fmla="*/ 0 h 16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6810" h="1653986">
                <a:moveTo>
                  <a:pt x="5776810" y="1653985"/>
                </a:moveTo>
                <a:lnTo>
                  <a:pt x="826993" y="1653985"/>
                </a:lnTo>
                <a:lnTo>
                  <a:pt x="0" y="826993"/>
                </a:lnTo>
                <a:lnTo>
                  <a:pt x="826993" y="1"/>
                </a:lnTo>
                <a:lnTo>
                  <a:pt x="5776810" y="1"/>
                </a:lnTo>
                <a:lnTo>
                  <a:pt x="5776810" y="1653985"/>
                </a:lnTo>
                <a:close/>
              </a:path>
            </a:pathLst>
          </a:custGeom>
          <a:gradFill rotWithShape="0">
            <a:gsLst>
              <a:gs pos="0">
                <a:schemeClr val="accent6">
                  <a:lumMod val="75000"/>
                </a:schemeClr>
              </a:gs>
              <a:gs pos="100000">
                <a:schemeClr val="accent2">
                  <a:gamma/>
                  <a:tint val="63529"/>
                  <a:invGamma/>
                </a:schemeClr>
              </a:gs>
            </a:gsLst>
            <a:lin ang="0" scaled="1"/>
          </a:gradFill>
          <a:effectLst>
            <a:innerShdw blurRad="63500" dist="50800" dir="18900000">
              <a:prstClr val="black">
                <a:alpha val="50000"/>
              </a:prstClr>
            </a:inn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611957" tIns="106681" rIns="199136" bIns="106680" numCol="1" spcCol="1270" anchor="ctr" anchorCtr="0">
            <a:noAutofit/>
          </a:bodyPr>
          <a:lstStyle/>
          <a:p>
            <a:pPr lvl="0" algn="just" defTabSz="1244600">
              <a:lnSpc>
                <a:spcPct val="90000"/>
              </a:lnSpc>
              <a:spcBef>
                <a:spcPct val="0"/>
              </a:spcBef>
              <a:spcAft>
                <a:spcPct val="35000"/>
              </a:spcAft>
            </a:pPr>
            <a:r>
              <a:rPr lang="en-US" sz="2800" kern="1200" dirty="0" smtClean="0">
                <a:solidFill>
                  <a:schemeClr val="tx1"/>
                </a:solidFill>
                <a:latin typeface="Times New Roman" pitchFamily="18" charset="0"/>
                <a:cs typeface="Times New Roman" pitchFamily="18" charset="0"/>
              </a:rPr>
              <a:t>Am </a:t>
            </a:r>
            <a:r>
              <a:rPr lang="en-US" sz="2800" kern="1200" dirty="0" err="1" smtClean="0">
                <a:solidFill>
                  <a:schemeClr val="tx1"/>
                </a:solidFill>
                <a:latin typeface="Times New Roman" pitchFamily="18" charset="0"/>
                <a:cs typeface="Times New Roman" pitchFamily="18" charset="0"/>
              </a:rPr>
              <a:t>hiểu</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các</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lĩnh</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vực</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đời</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sống</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xã</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hội</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đặc</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biệt</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là</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lĩnh</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vực</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đang</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nghiên</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cứu</a:t>
            </a:r>
            <a:endParaRPr lang="en-US" sz="2800" kern="1200" dirty="0">
              <a:solidFill>
                <a:schemeClr val="tx1"/>
              </a:solidFill>
              <a:latin typeface="Times New Roman" pitchFamily="18" charset="0"/>
              <a:cs typeface="Times New Roman" pitchFamily="18" charset="0"/>
            </a:endParaRPr>
          </a:p>
        </p:txBody>
      </p:sp>
      <p:sp>
        <p:nvSpPr>
          <p:cNvPr id="15" name="Freeform 14"/>
          <p:cNvSpPr/>
          <p:nvPr/>
        </p:nvSpPr>
        <p:spPr>
          <a:xfrm rot="21600000">
            <a:off x="3335767" y="5410200"/>
            <a:ext cx="5808233" cy="450047"/>
          </a:xfrm>
          <a:custGeom>
            <a:avLst/>
            <a:gdLst>
              <a:gd name="connsiteX0" fmla="*/ 0 w 5808233"/>
              <a:gd name="connsiteY0" fmla="*/ 0 h 450046"/>
              <a:gd name="connsiteX1" fmla="*/ 5583210 w 5808233"/>
              <a:gd name="connsiteY1" fmla="*/ 0 h 450046"/>
              <a:gd name="connsiteX2" fmla="*/ 5808233 w 5808233"/>
              <a:gd name="connsiteY2" fmla="*/ 225023 h 450046"/>
              <a:gd name="connsiteX3" fmla="*/ 5583210 w 5808233"/>
              <a:gd name="connsiteY3" fmla="*/ 450046 h 450046"/>
              <a:gd name="connsiteX4" fmla="*/ 0 w 5808233"/>
              <a:gd name="connsiteY4" fmla="*/ 450046 h 450046"/>
              <a:gd name="connsiteX5" fmla="*/ 0 w 5808233"/>
              <a:gd name="connsiteY5" fmla="*/ 0 h 45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8233" h="450046">
                <a:moveTo>
                  <a:pt x="5808233" y="450045"/>
                </a:moveTo>
                <a:lnTo>
                  <a:pt x="225023" y="450045"/>
                </a:lnTo>
                <a:lnTo>
                  <a:pt x="0" y="225023"/>
                </a:lnTo>
                <a:lnTo>
                  <a:pt x="225023" y="1"/>
                </a:lnTo>
                <a:lnTo>
                  <a:pt x="5808233" y="1"/>
                </a:lnTo>
                <a:lnTo>
                  <a:pt x="5808233" y="450045"/>
                </a:lnTo>
                <a:close/>
              </a:path>
            </a:pathLst>
          </a:custGeom>
          <a:gradFill rotWithShape="0">
            <a:gsLst>
              <a:gs pos="0">
                <a:schemeClr val="accent6">
                  <a:lumMod val="75000"/>
                </a:schemeClr>
              </a:gs>
              <a:gs pos="100000">
                <a:schemeClr val="accent2">
                  <a:gamma/>
                  <a:tint val="63529"/>
                  <a:invGamma/>
                </a:schemeClr>
              </a:gs>
            </a:gsLst>
            <a:lin ang="0" scaled="1"/>
          </a:gradFill>
          <a:effectLst>
            <a:innerShdw blurRad="63500" dist="50800" dir="18900000">
              <a:prstClr val="black">
                <a:alpha val="50000"/>
              </a:prstClr>
            </a:inn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310972" tIns="106681" rIns="199136" bIns="10668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latin typeface="Times New Roman" pitchFamily="18" charset="0"/>
                <a:cs typeface="Times New Roman" pitchFamily="18" charset="0"/>
              </a:rPr>
              <a:t>Biết</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cách</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lái</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câu</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chuyện</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theo</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chủ</a:t>
            </a:r>
            <a:r>
              <a:rPr lang="en-US" sz="2800" kern="1200" dirty="0" smtClean="0">
                <a:solidFill>
                  <a:schemeClr val="tx1"/>
                </a:solidFill>
                <a:latin typeface="Times New Roman" pitchFamily="18" charset="0"/>
                <a:cs typeface="Times New Roman" pitchFamily="18" charset="0"/>
              </a:rPr>
              <a:t> </a:t>
            </a:r>
            <a:r>
              <a:rPr lang="en-US" sz="2800" kern="1200" dirty="0" err="1" smtClean="0">
                <a:solidFill>
                  <a:schemeClr val="tx1"/>
                </a:solidFill>
                <a:latin typeface="Times New Roman" pitchFamily="18" charset="0"/>
                <a:cs typeface="Times New Roman" pitchFamily="18" charset="0"/>
              </a:rPr>
              <a:t>đề</a:t>
            </a:r>
            <a:endParaRPr lang="en-US" sz="2800" kern="1200" dirty="0">
              <a:solidFill>
                <a:schemeClr val="tx1"/>
              </a:solidFill>
              <a:latin typeface="Times New Roman" pitchFamily="18" charset="0"/>
              <a:cs typeface="Times New Roman"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0" y="3090904"/>
            <a:ext cx="3124200" cy="3767096"/>
          </a:xfrm>
          <a:prstGeom prst="rect">
            <a:avLst/>
          </a:prstGeom>
        </p:spPr>
      </p:pic>
    </p:spTree>
    <p:extLst>
      <p:ext uri="{BB962C8B-B14F-4D97-AF65-F5344CB8AC3E}">
        <p14:creationId xmlns:p14="http://schemas.microsoft.com/office/powerpoint/2010/main" xmlns="" val="426411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ox(in)">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ox(i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ox(i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ox(i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3" grpId="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body" idx="1"/>
          </p:nvPr>
        </p:nvSpPr>
        <p:spPr>
          <a:xfrm>
            <a:off x="0" y="0"/>
            <a:ext cx="9144000" cy="6858000"/>
          </a:xfrm>
        </p:spPr>
        <p:txBody>
          <a:bodyPr/>
          <a:lstStyle/>
          <a:p>
            <a:pPr algn="ctr" eaLnBrk="1" hangingPunct="1">
              <a:lnSpc>
                <a:spcPct val="90000"/>
              </a:lnSpc>
              <a:defRPr/>
            </a:pPr>
            <a:r>
              <a:rPr lang="en-US" sz="3600" b="1" i="1" dirty="0" smtClean="0">
                <a:solidFill>
                  <a:srgbClr val="BB0598"/>
                </a:solidFill>
                <a:latin typeface="Times New Roman" pitchFamily="18" charset="0"/>
                <a:cs typeface="Times New Roman" pitchFamily="18" charset="0"/>
              </a:rPr>
              <a:t>Phương pháp phỏng vấn sâu </a:t>
            </a:r>
          </a:p>
          <a:p>
            <a:pPr eaLnBrk="1" hangingPunct="1">
              <a:lnSpc>
                <a:spcPct val="90000"/>
              </a:lnSpc>
              <a:defRPr/>
            </a:pPr>
            <a:endParaRPr lang="en-US" sz="2400" i="1" dirty="0" smtClean="0">
              <a:solidFill>
                <a:srgbClr val="BB0598"/>
              </a:solidFill>
            </a:endParaRPr>
          </a:p>
          <a:p>
            <a:pPr eaLnBrk="1" hangingPunct="1">
              <a:lnSpc>
                <a:spcPct val="90000"/>
              </a:lnSpc>
              <a:defRPr/>
            </a:pPr>
            <a:r>
              <a:rPr lang="en-US" sz="2700" dirty="0" smtClean="0">
                <a:latin typeface="Times New Roman" pitchFamily="18" charset="0"/>
                <a:cs typeface="Times New Roman" pitchFamily="18" charset="0"/>
              </a:rPr>
              <a:t>Phỏng vấn sâu là một phương pháp thu thập thông tin trong đó người được phỏng vấn sẽ trả lời một số câu hỏi do nhà nghiên cứu đặt ra. Phỏng vấn sâu giúp nhà nghiên cứu cố gắng đi sâu vào một số khía cạnh của </a:t>
            </a:r>
            <a:r>
              <a:rPr lang="en-US" sz="2700" b="1" i="1" dirty="0" smtClean="0">
                <a:latin typeface="Times New Roman" pitchFamily="18" charset="0"/>
                <a:cs typeface="Times New Roman" pitchFamily="18" charset="0"/>
              </a:rPr>
              <a:t>những cảm nhận, động cơ, thái độ hoặc lịch sử cuộc đời</a:t>
            </a:r>
            <a:r>
              <a:rPr lang="en-US" sz="2700" dirty="0" smtClean="0">
                <a:latin typeface="Times New Roman" pitchFamily="18" charset="0"/>
                <a:cs typeface="Times New Roman" pitchFamily="18" charset="0"/>
              </a:rPr>
              <a:t> của người cung cấp thông tin. Các phỏng vấn viên phải biết rõ những gì mà họ muốn người cung cấp thông tin đề cập tới, song họ cần phải rất linh hoạt, mềm dẻo và tạo cơ hội cho người được hỏi có thể thoải mái nói về những điều quan trọng, trong hoàn cảnh của mình. </a:t>
            </a:r>
          </a:p>
          <a:p>
            <a:pPr eaLnBrk="1" hangingPunct="1">
              <a:lnSpc>
                <a:spcPct val="90000"/>
              </a:lnSpc>
              <a:defRPr/>
            </a:pPr>
            <a:endParaRPr lang="en-US" sz="2400" dirty="0" smtClean="0"/>
          </a:p>
          <a:p>
            <a:pPr eaLnBrk="1" hangingPunct="1">
              <a:lnSpc>
                <a:spcPct val="90000"/>
              </a:lnSpc>
              <a:defRPr/>
            </a:pPr>
            <a:r>
              <a:rPr lang="en-US" sz="2700" dirty="0" smtClean="0">
                <a:latin typeface="Times New Roman" pitchFamily="18" charset="0"/>
                <a:cs typeface="Times New Roman" pitchFamily="18" charset="0"/>
              </a:rPr>
              <a:t>Phỏng vấn có thể chuyển tiếp thông tin về số liệu thực tế như cấu trúc hộ gia đình, phân công lao động và cách làm ăn sinh sống. Phỏng vấn cũng có thể sử dụng để tìm hiểu về quan niệm, giá trị và cách ứng xử của con người.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6130">
                                            <p:txEl>
                                              <p:pRg st="0" end="0"/>
                                            </p:txEl>
                                          </p:spTgt>
                                        </p:tgtEl>
                                        <p:attrNameLst>
                                          <p:attrName>style.visibility</p:attrName>
                                        </p:attrNameLst>
                                      </p:cBhvr>
                                      <p:to>
                                        <p:strVal val="visible"/>
                                      </p:to>
                                    </p:set>
                                    <p:animEffect transition="in" filter="box(in)">
                                      <p:cBhvr>
                                        <p:cTn id="7" dur="500"/>
                                        <p:tgtEl>
                                          <p:spTgt spid="1761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130">
                                            <p:txEl>
                                              <p:pRg st="2" end="2"/>
                                            </p:txEl>
                                          </p:spTgt>
                                        </p:tgtEl>
                                        <p:attrNameLst>
                                          <p:attrName>style.visibility</p:attrName>
                                        </p:attrNameLst>
                                      </p:cBhvr>
                                      <p:to>
                                        <p:strVal val="visible"/>
                                      </p:to>
                                    </p:set>
                                    <p:animEffect transition="in" filter="fade">
                                      <p:cBhvr>
                                        <p:cTn id="12" dur="2000"/>
                                        <p:tgtEl>
                                          <p:spTgt spid="17613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6130">
                                            <p:txEl>
                                              <p:pRg st="4" end="4"/>
                                            </p:txEl>
                                          </p:spTgt>
                                        </p:tgtEl>
                                        <p:attrNameLst>
                                          <p:attrName>style.visibility</p:attrName>
                                        </p:attrNameLst>
                                      </p:cBhvr>
                                      <p:to>
                                        <p:strVal val="visible"/>
                                      </p:to>
                                    </p:set>
                                    <p:animEffect transition="in" filter="fade">
                                      <p:cBhvr>
                                        <p:cTn id="17" dur="2000"/>
                                        <p:tgtEl>
                                          <p:spTgt spid="1761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AutoShape 2"/>
          <p:cNvSpPr>
            <a:spLocks noChangeArrowheads="1"/>
          </p:cNvSpPr>
          <p:nvPr/>
        </p:nvSpPr>
        <p:spPr bwMode="auto">
          <a:xfrm>
            <a:off x="304800" y="356056"/>
            <a:ext cx="8458200" cy="634544"/>
          </a:xfrm>
          <a:prstGeom prst="roundRect">
            <a:avLst>
              <a:gd name="adj" fmla="val 30352"/>
            </a:avLst>
          </a:prstGeom>
          <a:solidFill>
            <a:schemeClr val="bg1"/>
          </a:solidFill>
          <a:ln w="9525">
            <a:solidFill>
              <a:schemeClr val="accent1"/>
            </a:solidFill>
            <a:round/>
            <a:headEnd/>
            <a:tailEnd/>
          </a:ln>
          <a:effectLst/>
        </p:spPr>
        <p:txBody>
          <a:bodyPr wrap="square">
            <a:spAutoFit/>
          </a:bodyPr>
          <a:lstStyle/>
          <a:p>
            <a:pPr algn="ctr">
              <a:defRPr/>
            </a:pPr>
            <a:r>
              <a:rPr lang="en-US" sz="2800" b="1" dirty="0" smtClean="0">
                <a:latin typeface="Times New Roman" pitchFamily="18" charset="0"/>
                <a:cs typeface="Times New Roman" pitchFamily="18" charset="0"/>
              </a:rPr>
              <a:t>Ưu </a:t>
            </a:r>
            <a:r>
              <a:rPr lang="en-US" sz="2800" b="1" dirty="0">
                <a:latin typeface="Times New Roman" pitchFamily="18" charset="0"/>
                <a:cs typeface="Times New Roman" pitchFamily="18" charset="0"/>
              </a:rPr>
              <a:t>nhược điểm của phương pháp phỏng vấn</a:t>
            </a:r>
          </a:p>
        </p:txBody>
      </p:sp>
      <p:sp>
        <p:nvSpPr>
          <p:cNvPr id="154627" name="Text Box 3"/>
          <p:cNvSpPr txBox="1">
            <a:spLocks noChangeArrowheads="1"/>
          </p:cNvSpPr>
          <p:nvPr/>
        </p:nvSpPr>
        <p:spPr bwMode="auto">
          <a:xfrm>
            <a:off x="879475" y="1922463"/>
            <a:ext cx="8112125" cy="1862048"/>
          </a:xfrm>
          <a:prstGeom prst="rect">
            <a:avLst/>
          </a:prstGeom>
          <a:noFill/>
          <a:ln w="9525">
            <a:noFill/>
            <a:miter lim="800000"/>
            <a:headEnd/>
            <a:tailEnd/>
          </a:ln>
        </p:spPr>
        <p:txBody>
          <a:bodyPr>
            <a:spAutoFit/>
          </a:bodyPr>
          <a:lstStyle/>
          <a:p>
            <a:pPr marL="293688" indent="-293688"/>
            <a:r>
              <a:rPr lang="en-US" sz="2300" b="1" dirty="0">
                <a:solidFill>
                  <a:srgbClr val="6600CC"/>
                </a:solidFill>
                <a:latin typeface="Times New Roman" pitchFamily="18" charset="0"/>
                <a:cs typeface="Times New Roman" pitchFamily="18" charset="0"/>
              </a:rPr>
              <a:t>Thu được thông tin trực tiếp, bổ ích, lọi bỏ được các sai số trung gian. </a:t>
            </a:r>
          </a:p>
          <a:p>
            <a:pPr marL="293688" indent="-293688"/>
            <a:r>
              <a:rPr lang="en-US" sz="2300" b="1" dirty="0">
                <a:solidFill>
                  <a:srgbClr val="6600CC"/>
                </a:solidFill>
                <a:latin typeface="Times New Roman" pitchFamily="18" charset="0"/>
                <a:cs typeface="Times New Roman" pitchFamily="18" charset="0"/>
              </a:rPr>
              <a:t>Nhà nghiên cứu có thể kiểm tra thăm dò đối tượng khi thấy thông tin chưa đủ độ tin cậy. </a:t>
            </a:r>
          </a:p>
          <a:p>
            <a:pPr marL="293688" indent="-293688"/>
            <a:r>
              <a:rPr lang="en-US" sz="2300" b="1" dirty="0">
                <a:solidFill>
                  <a:srgbClr val="6600CC"/>
                </a:solidFill>
                <a:latin typeface="Times New Roman" pitchFamily="18" charset="0"/>
                <a:cs typeface="Times New Roman" pitchFamily="18" charset="0"/>
              </a:rPr>
              <a:t>Phỏng vấn thu được thông tin nhiều mặt. </a:t>
            </a:r>
            <a:endParaRPr lang="en-US" sz="2300" dirty="0">
              <a:solidFill>
                <a:srgbClr val="6600CC"/>
              </a:solidFill>
              <a:latin typeface="Times New Roman" pitchFamily="18" charset="0"/>
              <a:cs typeface="Times New Roman" pitchFamily="18" charset="0"/>
            </a:endParaRPr>
          </a:p>
        </p:txBody>
      </p:sp>
      <p:sp>
        <p:nvSpPr>
          <p:cNvPr id="154628" name="Text Box 4"/>
          <p:cNvSpPr txBox="1">
            <a:spLocks noChangeArrowheads="1"/>
          </p:cNvSpPr>
          <p:nvPr/>
        </p:nvSpPr>
        <p:spPr bwMode="auto">
          <a:xfrm>
            <a:off x="838201" y="4343400"/>
            <a:ext cx="8305800" cy="1154162"/>
          </a:xfrm>
          <a:prstGeom prst="rect">
            <a:avLst/>
          </a:prstGeom>
          <a:noFill/>
          <a:ln w="9525">
            <a:noFill/>
            <a:miter lim="800000"/>
            <a:headEnd/>
            <a:tailEnd/>
          </a:ln>
        </p:spPr>
        <p:txBody>
          <a:bodyPr wrap="square" rIns="0">
            <a:spAutoFit/>
          </a:bodyPr>
          <a:lstStyle/>
          <a:p>
            <a:pPr marL="293688" indent="-293688"/>
            <a:r>
              <a:rPr lang="en-US" sz="2300" b="1" dirty="0">
                <a:solidFill>
                  <a:srgbClr val="6600CC"/>
                </a:solidFill>
                <a:latin typeface="Times New Roman" pitchFamily="18" charset="0"/>
                <a:cs typeface="Times New Roman" pitchFamily="18" charset="0"/>
              </a:rPr>
              <a:t>Tốn thời gian, công sức, kinh phí (xử lý tốn kém, phức tạp). </a:t>
            </a:r>
          </a:p>
          <a:p>
            <a:pPr marL="293688" indent="-293688"/>
            <a:r>
              <a:rPr lang="en-US" sz="2300" b="1" dirty="0">
                <a:solidFill>
                  <a:srgbClr val="6600CC"/>
                </a:solidFill>
                <a:latin typeface="Times New Roman" pitchFamily="18" charset="0"/>
                <a:cs typeface="Times New Roman" pitchFamily="18" charset="0"/>
              </a:rPr>
              <a:t>Thái độ của người phỏng vấn có thể ảnh hưởng đến độ tin cậy của thông tin.</a:t>
            </a:r>
            <a:r>
              <a:rPr lang="en-US" sz="2300" dirty="0">
                <a:solidFill>
                  <a:srgbClr val="6600CC"/>
                </a:solidFill>
                <a:latin typeface="Times New Roman" pitchFamily="18" charset="0"/>
                <a:cs typeface="Times New Roman" pitchFamily="18" charset="0"/>
              </a:rPr>
              <a:t> </a:t>
            </a:r>
          </a:p>
        </p:txBody>
      </p:sp>
      <p:sp>
        <p:nvSpPr>
          <p:cNvPr id="13" name="Rectangle 12"/>
          <p:cNvSpPr/>
          <p:nvPr/>
        </p:nvSpPr>
        <p:spPr>
          <a:xfrm>
            <a:off x="457200" y="1447800"/>
            <a:ext cx="2438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Ưu Điểm</a:t>
            </a:r>
            <a:endParaRPr lang="en-US" sz="2800" b="1" dirty="0"/>
          </a:p>
        </p:txBody>
      </p:sp>
      <p:sp>
        <p:nvSpPr>
          <p:cNvPr id="14" name="Rectangle 13"/>
          <p:cNvSpPr/>
          <p:nvPr/>
        </p:nvSpPr>
        <p:spPr>
          <a:xfrm>
            <a:off x="533400" y="3810000"/>
            <a:ext cx="25908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Nhược Điểm</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box(in)">
                                      <p:cBhvr>
                                        <p:cTn id="7" dur="500"/>
                                        <p:tgtEl>
                                          <p:spTgt spid="1546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54627">
                                            <p:txEl>
                                              <p:pRg st="0" end="0"/>
                                            </p:txEl>
                                          </p:spTgt>
                                        </p:tgtEl>
                                        <p:attrNameLst>
                                          <p:attrName>style.visibility</p:attrName>
                                        </p:attrNameLst>
                                      </p:cBhvr>
                                      <p:to>
                                        <p:strVal val="visible"/>
                                      </p:to>
                                    </p:set>
                                    <p:anim calcmode="lin" valueType="num">
                                      <p:cBhvr>
                                        <p:cTn id="17" dur="500" fill="hold"/>
                                        <p:tgtEl>
                                          <p:spTgt spid="154627">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154627">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15462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5462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154627">
                                            <p:txEl>
                                              <p:pRg st="1" end="1"/>
                                            </p:txEl>
                                          </p:spTgt>
                                        </p:tgtEl>
                                        <p:attrNameLst>
                                          <p:attrName>style.visibility</p:attrName>
                                        </p:attrNameLst>
                                      </p:cBhvr>
                                      <p:to>
                                        <p:strVal val="visible"/>
                                      </p:to>
                                    </p:set>
                                    <p:anim calcmode="lin" valueType="num">
                                      <p:cBhvr>
                                        <p:cTn id="25" dur="500" fill="hold"/>
                                        <p:tgtEl>
                                          <p:spTgt spid="154627">
                                            <p:txEl>
                                              <p:pRg st="1" end="1"/>
                                            </p:txEl>
                                          </p:spTgt>
                                        </p:tgtEl>
                                        <p:attrNameLst>
                                          <p:attrName>ppt_x</p:attrName>
                                        </p:attrNameLst>
                                      </p:cBhvr>
                                      <p:tavLst>
                                        <p:tav tm="0">
                                          <p:val>
                                            <p:strVal val="#ppt_x-#ppt_w/2"/>
                                          </p:val>
                                        </p:tav>
                                        <p:tav tm="100000">
                                          <p:val>
                                            <p:strVal val="#ppt_x"/>
                                          </p:val>
                                        </p:tav>
                                      </p:tavLst>
                                    </p:anim>
                                    <p:anim calcmode="lin" valueType="num">
                                      <p:cBhvr>
                                        <p:cTn id="26" dur="500" fill="hold"/>
                                        <p:tgtEl>
                                          <p:spTgt spid="15462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154627">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15462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154627">
                                            <p:txEl>
                                              <p:pRg st="2" end="2"/>
                                            </p:txEl>
                                          </p:spTgt>
                                        </p:tgtEl>
                                        <p:attrNameLst>
                                          <p:attrName>style.visibility</p:attrName>
                                        </p:attrNameLst>
                                      </p:cBhvr>
                                      <p:to>
                                        <p:strVal val="visible"/>
                                      </p:to>
                                    </p:set>
                                    <p:anim calcmode="lin" valueType="num">
                                      <p:cBhvr>
                                        <p:cTn id="33" dur="500" fill="hold"/>
                                        <p:tgtEl>
                                          <p:spTgt spid="154627">
                                            <p:txEl>
                                              <p:pRg st="2" end="2"/>
                                            </p:txEl>
                                          </p:spTgt>
                                        </p:tgtEl>
                                        <p:attrNameLst>
                                          <p:attrName>ppt_x</p:attrName>
                                        </p:attrNameLst>
                                      </p:cBhvr>
                                      <p:tavLst>
                                        <p:tav tm="0">
                                          <p:val>
                                            <p:strVal val="#ppt_x-#ppt_w/2"/>
                                          </p:val>
                                        </p:tav>
                                        <p:tav tm="100000">
                                          <p:val>
                                            <p:strVal val="#ppt_x"/>
                                          </p:val>
                                        </p:tav>
                                      </p:tavLst>
                                    </p:anim>
                                    <p:anim calcmode="lin" valueType="num">
                                      <p:cBhvr>
                                        <p:cTn id="34" dur="500" fill="hold"/>
                                        <p:tgtEl>
                                          <p:spTgt spid="154627">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154627">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15462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ox(in)">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154628">
                                            <p:txEl>
                                              <p:pRg st="0" end="0"/>
                                            </p:txEl>
                                          </p:spTgt>
                                        </p:tgtEl>
                                        <p:attrNameLst>
                                          <p:attrName>style.visibility</p:attrName>
                                        </p:attrNameLst>
                                      </p:cBhvr>
                                      <p:to>
                                        <p:strVal val="visible"/>
                                      </p:to>
                                    </p:set>
                                    <p:anim calcmode="lin" valueType="num">
                                      <p:cBhvr>
                                        <p:cTn id="46" dur="500" fill="hold"/>
                                        <p:tgtEl>
                                          <p:spTgt spid="154628">
                                            <p:txEl>
                                              <p:pRg st="0" end="0"/>
                                            </p:txEl>
                                          </p:spTgt>
                                        </p:tgtEl>
                                        <p:attrNameLst>
                                          <p:attrName>ppt_x</p:attrName>
                                        </p:attrNameLst>
                                      </p:cBhvr>
                                      <p:tavLst>
                                        <p:tav tm="0">
                                          <p:val>
                                            <p:strVal val="#ppt_x-#ppt_w/2"/>
                                          </p:val>
                                        </p:tav>
                                        <p:tav tm="100000">
                                          <p:val>
                                            <p:strVal val="#ppt_x"/>
                                          </p:val>
                                        </p:tav>
                                      </p:tavLst>
                                    </p:anim>
                                    <p:anim calcmode="lin" valueType="num">
                                      <p:cBhvr>
                                        <p:cTn id="47" dur="500" fill="hold"/>
                                        <p:tgtEl>
                                          <p:spTgt spid="154628">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154628">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15462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8" fill="hold" grpId="0" nodeType="clickEffect">
                                  <p:stCondLst>
                                    <p:cond delay="0"/>
                                  </p:stCondLst>
                                  <p:childTnLst>
                                    <p:set>
                                      <p:cBhvr>
                                        <p:cTn id="53" dur="1" fill="hold">
                                          <p:stCondLst>
                                            <p:cond delay="0"/>
                                          </p:stCondLst>
                                        </p:cTn>
                                        <p:tgtEl>
                                          <p:spTgt spid="154628">
                                            <p:txEl>
                                              <p:pRg st="1" end="1"/>
                                            </p:txEl>
                                          </p:spTgt>
                                        </p:tgtEl>
                                        <p:attrNameLst>
                                          <p:attrName>style.visibility</p:attrName>
                                        </p:attrNameLst>
                                      </p:cBhvr>
                                      <p:to>
                                        <p:strVal val="visible"/>
                                      </p:to>
                                    </p:set>
                                    <p:anim calcmode="lin" valueType="num">
                                      <p:cBhvr>
                                        <p:cTn id="54" dur="500" fill="hold"/>
                                        <p:tgtEl>
                                          <p:spTgt spid="154628">
                                            <p:txEl>
                                              <p:pRg st="1" end="1"/>
                                            </p:txEl>
                                          </p:spTgt>
                                        </p:tgtEl>
                                        <p:attrNameLst>
                                          <p:attrName>ppt_x</p:attrName>
                                        </p:attrNameLst>
                                      </p:cBhvr>
                                      <p:tavLst>
                                        <p:tav tm="0">
                                          <p:val>
                                            <p:strVal val="#ppt_x-#ppt_w/2"/>
                                          </p:val>
                                        </p:tav>
                                        <p:tav tm="100000">
                                          <p:val>
                                            <p:strVal val="#ppt_x"/>
                                          </p:val>
                                        </p:tav>
                                      </p:tavLst>
                                    </p:anim>
                                    <p:anim calcmode="lin" valueType="num">
                                      <p:cBhvr>
                                        <p:cTn id="55" dur="500" fill="hold"/>
                                        <p:tgtEl>
                                          <p:spTgt spid="154628">
                                            <p:txEl>
                                              <p:pRg st="1" end="1"/>
                                            </p:txEl>
                                          </p:spTgt>
                                        </p:tgtEl>
                                        <p:attrNameLst>
                                          <p:attrName>ppt_y</p:attrName>
                                        </p:attrNameLst>
                                      </p:cBhvr>
                                      <p:tavLst>
                                        <p:tav tm="0">
                                          <p:val>
                                            <p:strVal val="#ppt_y"/>
                                          </p:val>
                                        </p:tav>
                                        <p:tav tm="100000">
                                          <p:val>
                                            <p:strVal val="#ppt_y"/>
                                          </p:val>
                                        </p:tav>
                                      </p:tavLst>
                                    </p:anim>
                                    <p:anim calcmode="lin" valueType="num">
                                      <p:cBhvr>
                                        <p:cTn id="56" dur="500" fill="hold"/>
                                        <p:tgtEl>
                                          <p:spTgt spid="154628">
                                            <p:txEl>
                                              <p:pRg st="1" end="1"/>
                                            </p:txEl>
                                          </p:spTgt>
                                        </p:tgtEl>
                                        <p:attrNameLst>
                                          <p:attrName>ppt_w</p:attrName>
                                        </p:attrNameLst>
                                      </p:cBhvr>
                                      <p:tavLst>
                                        <p:tav tm="0">
                                          <p:val>
                                            <p:fltVal val="0"/>
                                          </p:val>
                                        </p:tav>
                                        <p:tav tm="100000">
                                          <p:val>
                                            <p:strVal val="#ppt_w"/>
                                          </p:val>
                                        </p:tav>
                                      </p:tavLst>
                                    </p:anim>
                                    <p:anim calcmode="lin" valueType="num">
                                      <p:cBhvr>
                                        <p:cTn id="57" dur="500" fill="hold"/>
                                        <p:tgtEl>
                                          <p:spTgt spid="154628">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animBg="1"/>
      <p:bldP spid="154627" grpId="0" build="p"/>
      <p:bldP spid="154628" grpId="0" build="p"/>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IV.2.Phương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thảo</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nhóm</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381000" y="1295400"/>
            <a:ext cx="8382000" cy="1815882"/>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gồm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endParaRPr lang="en-US" sz="2800" dirty="0">
              <a:latin typeface="Times New Roman" pitchFamily="18" charset="0"/>
              <a:cs typeface="Times New Roman" pitchFamily="18" charset="0"/>
            </a:endParaRPr>
          </a:p>
        </p:txBody>
      </p:sp>
      <p:pic>
        <p:nvPicPr>
          <p:cNvPr id="2050" name="Picture 2" descr="C:\Users\Song Hyo Ry\Desktop\images (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3276600"/>
            <a:ext cx="4191000" cy="33528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Song Hyo Ry\Desktop\tải xuống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8927" y="3276600"/>
            <a:ext cx="4317423" cy="3352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3541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barn(inVertical)">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barn(inVertical)">
                                      <p:cBhvr>
                                        <p:cTn id="18"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IV.2.Phương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thảo</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nhóm</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1371600"/>
            <a:ext cx="8534400" cy="2554545"/>
          </a:xfrm>
          <a:prstGeom prst="rect">
            <a:avLst/>
          </a:prstGeom>
          <a:noFill/>
        </p:spPr>
        <p:txBody>
          <a:bodyPr wrap="square" rtlCol="0">
            <a:spAutoFit/>
          </a:bodyPr>
          <a:lstStyle/>
          <a:p>
            <a:pPr algn="just">
              <a:spcAft>
                <a:spcPts val="1200"/>
              </a:spcAft>
            </a:pPr>
            <a:r>
              <a:rPr lang="en-US" sz="2800" dirty="0" smtClean="0">
                <a:latin typeface="Times New Roman" pitchFamily="18" charset="0"/>
                <a:cs typeface="Times New Roman" pitchFamily="18" charset="0"/>
              </a:rPr>
              <a:t>	Thảo luận nhóm tập trung có thể sử dụng </a:t>
            </a:r>
            <a:r>
              <a:rPr lang="en-US" sz="2800" dirty="0" smtClean="0">
                <a:latin typeface="Times New Roman" pitchFamily="18" charset="0"/>
                <a:cs typeface="Times New Roman" pitchFamily="18" charset="0"/>
              </a:rPr>
              <a:t>riêng </a:t>
            </a:r>
            <a:r>
              <a:rPr lang="en-US" sz="2800" dirty="0" smtClean="0">
                <a:latin typeface="Times New Roman" pitchFamily="18" charset="0"/>
                <a:cs typeface="Times New Roman" pitchFamily="18" charset="0"/>
              </a:rPr>
              <a:t>hoặc với phương pháp nghiên cứu định tính khác trong một dự án nghiên cứu.</a:t>
            </a:r>
          </a:p>
          <a:p>
            <a:pPr algn="just">
              <a:spcAft>
                <a:spcPts val="1200"/>
              </a:spcAft>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endParaRPr lang="en-US" sz="2800" dirty="0">
              <a:latin typeface="Times New Roman" pitchFamily="18" charset="0"/>
              <a:cs typeface="Times New Roman" pitchFamily="18" charset="0"/>
            </a:endParaRPr>
          </a:p>
          <a:p>
            <a:pPr algn="just">
              <a:spcAft>
                <a:spcPts val="1200"/>
              </a:spcAft>
            </a:pPr>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endParaRPr lang="en-US" sz="2800" i="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762000" y="4114800"/>
            <a:ext cx="4038600" cy="2590977"/>
          </a:xfrm>
          <a:noFill/>
          <a:ln/>
        </p:spPr>
      </p:pic>
      <p:pic>
        <p:nvPicPr>
          <p:cNvPr id="7" name="Picture 4" descr="download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5029200" y="4114799"/>
            <a:ext cx="3657600" cy="2563269"/>
          </a:xfrm>
          <a:prstGeom prst="rect">
            <a:avLst/>
          </a:prstGeom>
          <a:noFill/>
          <a:ln/>
        </p:spPr>
      </p:pic>
    </p:spTree>
    <p:extLst>
      <p:ext uri="{BB962C8B-B14F-4D97-AF65-F5344CB8AC3E}">
        <p14:creationId xmlns:p14="http://schemas.microsoft.com/office/powerpoint/2010/main" xmlns="" val="160883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down)">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0" name="Rectangle 9"/>
          <p:cNvSpPr>
            <a:spLocks noGrp="1" noChangeArrowheads="1"/>
          </p:cNvSpPr>
          <p:nvPr>
            <p:ph type="title"/>
          </p:nvPr>
        </p:nvSpPr>
        <p:spPr>
          <a:xfrm>
            <a:off x="0" y="1066800"/>
            <a:ext cx="9144000" cy="6019800"/>
          </a:xfrm>
        </p:spPr>
        <p:txBody>
          <a:bodyPr>
            <a:normAutofit fontScale="90000"/>
          </a:bodyPr>
          <a:lstStyle/>
          <a:p>
            <a:pPr>
              <a:lnSpc>
                <a:spcPct val="110000"/>
              </a:lnSpc>
            </a:pPr>
            <a:r>
              <a:rPr lang="en-US" sz="3200" dirty="0" smtClean="0">
                <a:solidFill>
                  <a:schemeClr val="accent1">
                    <a:lumMod val="50000"/>
                  </a:schemeClr>
                </a:solidFill>
                <a:latin typeface="Times New Roman" pitchFamily="18" charset="0"/>
                <a:cs typeface="Times New Roman" pitchFamily="18" charset="0"/>
              </a:rPr>
              <a:t>	Là phương pháp thu thập thông tin xã hội dựa trên sự phân tích nội dung những tài liệu đã có sẵn.</a:t>
            </a:r>
            <a:br>
              <a:rPr lang="en-US" sz="3200" dirty="0" smtClean="0">
                <a:solidFill>
                  <a:schemeClr val="accent1">
                    <a:lumMod val="50000"/>
                  </a:schemeClr>
                </a:solidFill>
                <a:latin typeface="Times New Roman" pitchFamily="18" charset="0"/>
                <a:cs typeface="Times New Roman" pitchFamily="18" charset="0"/>
              </a:rPr>
            </a:br>
            <a:r>
              <a:rPr lang="en-US" sz="3200" dirty="0" smtClean="0">
                <a:solidFill>
                  <a:schemeClr val="accent1">
                    <a:lumMod val="50000"/>
                  </a:schemeClr>
                </a:solidFill>
                <a:latin typeface="Times New Roman" pitchFamily="18" charset="0"/>
                <a:cs typeface="Times New Roman" pitchFamily="18" charset="0"/>
              </a:rPr>
              <a:t>        Tài liệu là một hiện vật được con người tạo nên một cách đặc biệt dùng để truyền tin hoặc bảo lưu thông tin.</a:t>
            </a:r>
            <a:br>
              <a:rPr lang="en-US" sz="3200" dirty="0" smtClean="0">
                <a:solidFill>
                  <a:schemeClr val="accent1">
                    <a:lumMod val="50000"/>
                  </a:schemeClr>
                </a:solidFill>
                <a:latin typeface="Times New Roman" pitchFamily="18" charset="0"/>
                <a:cs typeface="Times New Roman" pitchFamily="18" charset="0"/>
              </a:rPr>
            </a:br>
            <a:r>
              <a:rPr lang="en-US" sz="3200" dirty="0" smtClean="0">
                <a:solidFill>
                  <a:schemeClr val="accent1">
                    <a:lumMod val="50000"/>
                  </a:schemeClr>
                </a:solidFill>
                <a:latin typeface="Times New Roman" pitchFamily="18" charset="0"/>
                <a:cs typeface="Times New Roman" pitchFamily="18" charset="0"/>
              </a:rPr>
              <a:t>         </a:t>
            </a:r>
            <a:r>
              <a:rPr lang="en-US" sz="3100" dirty="0" smtClean="0">
                <a:solidFill>
                  <a:schemeClr val="accent1">
                    <a:lumMod val="50000"/>
                  </a:schemeClr>
                </a:solidFill>
                <a:latin typeface="Times New Roman" pitchFamily="18" charset="0"/>
                <a:cs typeface="Times New Roman" pitchFamily="18" charset="0"/>
              </a:rPr>
              <a:t>Có bốn loại tài liệu:</a:t>
            </a:r>
            <a:br>
              <a:rPr lang="en-US" sz="3100" dirty="0" smtClean="0">
                <a:solidFill>
                  <a:schemeClr val="accent1">
                    <a:lumMod val="50000"/>
                  </a:schemeClr>
                </a:solidFill>
                <a:latin typeface="Times New Roman" pitchFamily="18" charset="0"/>
                <a:cs typeface="Times New Roman" pitchFamily="18" charset="0"/>
              </a:rPr>
            </a:br>
            <a:r>
              <a:rPr lang="en-US" sz="3100" dirty="0" smtClean="0">
                <a:solidFill>
                  <a:schemeClr val="accent1">
                    <a:lumMod val="50000"/>
                  </a:schemeClr>
                </a:solidFill>
                <a:latin typeface="Times New Roman" pitchFamily="18" charset="0"/>
                <a:cs typeface="Times New Roman" pitchFamily="18" charset="0"/>
              </a:rPr>
              <a:t>	+Tài liệu viết</a:t>
            </a:r>
            <a:br>
              <a:rPr lang="en-US" sz="3100" dirty="0" smtClean="0">
                <a:solidFill>
                  <a:schemeClr val="accent1">
                    <a:lumMod val="50000"/>
                  </a:schemeClr>
                </a:solidFill>
                <a:latin typeface="Times New Roman" pitchFamily="18" charset="0"/>
                <a:cs typeface="Times New Roman" pitchFamily="18" charset="0"/>
              </a:rPr>
            </a:br>
            <a:r>
              <a:rPr lang="en-US" sz="3100" dirty="0" smtClean="0">
                <a:solidFill>
                  <a:schemeClr val="accent1">
                    <a:lumMod val="50000"/>
                  </a:schemeClr>
                </a:solidFill>
                <a:latin typeface="Times New Roman" pitchFamily="18" charset="0"/>
                <a:cs typeface="Times New Roman" pitchFamily="18" charset="0"/>
              </a:rPr>
              <a:t>	+Tài liệu thống kê</a:t>
            </a:r>
            <a:br>
              <a:rPr lang="en-US" sz="3100" dirty="0" smtClean="0">
                <a:solidFill>
                  <a:schemeClr val="accent1">
                    <a:lumMod val="50000"/>
                  </a:schemeClr>
                </a:solidFill>
                <a:latin typeface="Times New Roman" pitchFamily="18" charset="0"/>
                <a:cs typeface="Times New Roman" pitchFamily="18" charset="0"/>
              </a:rPr>
            </a:br>
            <a:r>
              <a:rPr lang="en-US" sz="3100" dirty="0" smtClean="0">
                <a:solidFill>
                  <a:schemeClr val="accent1">
                    <a:lumMod val="50000"/>
                  </a:schemeClr>
                </a:solidFill>
                <a:latin typeface="Times New Roman" pitchFamily="18" charset="0"/>
                <a:cs typeface="Times New Roman" pitchFamily="18" charset="0"/>
              </a:rPr>
              <a:t>	+Tài liệu điện quang</a:t>
            </a:r>
            <a:br>
              <a:rPr lang="en-US" sz="3100" dirty="0" smtClean="0">
                <a:solidFill>
                  <a:schemeClr val="accent1">
                    <a:lumMod val="50000"/>
                  </a:schemeClr>
                </a:solidFill>
                <a:latin typeface="Times New Roman" pitchFamily="18" charset="0"/>
                <a:cs typeface="Times New Roman" pitchFamily="18" charset="0"/>
              </a:rPr>
            </a:br>
            <a:r>
              <a:rPr lang="en-US" sz="3100" dirty="0" smtClean="0">
                <a:solidFill>
                  <a:schemeClr val="accent1">
                    <a:lumMod val="50000"/>
                  </a:schemeClr>
                </a:solidFill>
                <a:latin typeface="Times New Roman" pitchFamily="18" charset="0"/>
                <a:cs typeface="Times New Roman" pitchFamily="18" charset="0"/>
              </a:rPr>
              <a:t>	+Tài liệu ghi âm</a:t>
            </a:r>
            <a:br>
              <a:rPr lang="en-US" sz="3100" dirty="0" smtClean="0">
                <a:solidFill>
                  <a:schemeClr val="accent1">
                    <a:lumMod val="50000"/>
                  </a:schemeClr>
                </a:solidFill>
                <a:latin typeface="Times New Roman" pitchFamily="18" charset="0"/>
                <a:cs typeface="Times New Roman" pitchFamily="18" charset="0"/>
              </a:rPr>
            </a:br>
            <a:r>
              <a:rPr lang="en-US" sz="3100" dirty="0" smtClean="0">
                <a:solidFill>
                  <a:schemeClr val="accent1">
                    <a:lumMod val="50000"/>
                  </a:schemeClr>
                </a:solidFill>
                <a:latin typeface="Times New Roman" pitchFamily="18" charset="0"/>
                <a:cs typeface="Times New Roman" pitchFamily="18" charset="0"/>
              </a:rPr>
              <a:t/>
            </a:r>
            <a:br>
              <a:rPr lang="en-US" sz="3100" dirty="0" smtClean="0">
                <a:solidFill>
                  <a:schemeClr val="accent1">
                    <a:lumMod val="50000"/>
                  </a:schemeClr>
                </a:solidFill>
                <a:latin typeface="Times New Roman" pitchFamily="18" charset="0"/>
                <a:cs typeface="Times New Roman" pitchFamily="18" charset="0"/>
              </a:rPr>
            </a:br>
            <a:endParaRPr lang="en-US" sz="3100" dirty="0" smtClean="0">
              <a:solidFill>
                <a:schemeClr val="accent1">
                  <a:lumMod val="50000"/>
                </a:schemeClr>
              </a:solidFill>
              <a:latin typeface="Times New Roman" pitchFamily="18" charset="0"/>
              <a:cs typeface="Times New Roman" pitchFamily="18" charset="0"/>
            </a:endParaRPr>
          </a:p>
        </p:txBody>
      </p:sp>
      <p:sp>
        <p:nvSpPr>
          <p:cNvPr id="29" name="TextBox 28"/>
          <p:cNvSpPr txBox="1"/>
          <p:nvPr/>
        </p:nvSpPr>
        <p:spPr>
          <a:xfrm>
            <a:off x="228600" y="7620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0" name="Picture 2" descr="C:\Users\HuynhNhu\Downloads\Video\image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19109" y="5257800"/>
            <a:ext cx="1724891"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2167959542"/>
      </p:ext>
    </p:extLst>
  </p:cSld>
  <p:clrMapOvr>
    <a:masterClrMapping/>
  </p:clrMapOvr>
  <p:transition advTm="14695"/>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9">
                                            <p:txEl>
                                              <p:pRg st="1" end="1"/>
                                            </p:txEl>
                                          </p:spTgt>
                                        </p:tgtEl>
                                        <p:attrNameLst>
                                          <p:attrName>style.visibility</p:attrName>
                                        </p:attrNameLst>
                                      </p:cBhvr>
                                      <p:to>
                                        <p:strVal val="visible"/>
                                      </p:to>
                                    </p:set>
                                    <p:animEffect transition="in" filter="barn(inVertical)">
                                      <p:cBhvr>
                                        <p:cTn id="7" dur="500"/>
                                        <p:tgtEl>
                                          <p:spTgt spid="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80"/>
                                        </p:tgtEl>
                                        <p:attrNameLst>
                                          <p:attrName>style.visibility</p:attrName>
                                        </p:attrNameLst>
                                      </p:cBhvr>
                                      <p:to>
                                        <p:strVal val="visible"/>
                                      </p:to>
                                    </p:set>
                                    <p:animEffect transition="in" filter="barn(inVertical)">
                                      <p:cBhvr>
                                        <p:cTn id="12"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idx="1"/>
          </p:nvPr>
        </p:nvSpPr>
        <p:spPr>
          <a:xfrm>
            <a:off x="2895600" y="152400"/>
            <a:ext cx="3200400" cy="685800"/>
          </a:xfrm>
          <a:prstGeom prst="flowChartAlternateProcess">
            <a:avLst/>
          </a:prstGeom>
          <a:blipFill dpi="0" rotWithShape="1">
            <a:blip r:embed="rId2" cstate="print">
              <a:alphaModFix amt="82000"/>
            </a:blip>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ctr">
              <a:buNone/>
            </a:pPr>
            <a:r>
              <a:rPr lang="en-US" sz="2800" b="1" dirty="0" err="1" smtClean="0">
                <a:solidFill>
                  <a:srgbClr val="BB0598"/>
                </a:solidFill>
                <a:latin typeface="Times New Roman" pitchFamily="18" charset="0"/>
                <a:cs typeface="Times New Roman" pitchFamily="18" charset="0"/>
              </a:rPr>
              <a:t>Phân</a:t>
            </a:r>
            <a:r>
              <a:rPr lang="en-US" sz="2800" b="1" dirty="0" smtClean="0">
                <a:solidFill>
                  <a:srgbClr val="BB0598"/>
                </a:solidFill>
                <a:latin typeface="Times New Roman" pitchFamily="18" charset="0"/>
                <a:cs typeface="Times New Roman" pitchFamily="18" charset="0"/>
              </a:rPr>
              <a:t> </a:t>
            </a:r>
            <a:r>
              <a:rPr lang="en-US" sz="2800" b="1" dirty="0" err="1" smtClean="0">
                <a:solidFill>
                  <a:srgbClr val="BB0598"/>
                </a:solidFill>
                <a:latin typeface="Times New Roman" pitchFamily="18" charset="0"/>
                <a:cs typeface="Times New Roman" pitchFamily="18" charset="0"/>
              </a:rPr>
              <a:t>loại</a:t>
            </a:r>
            <a:r>
              <a:rPr lang="en-US" sz="2800" b="1" dirty="0" smtClean="0">
                <a:solidFill>
                  <a:srgbClr val="BB0598"/>
                </a:solidFill>
                <a:latin typeface="Times New Roman" pitchFamily="18" charset="0"/>
                <a:cs typeface="Times New Roman" pitchFamily="18" charset="0"/>
              </a:rPr>
              <a:t> </a:t>
            </a:r>
            <a:r>
              <a:rPr lang="en-US" sz="2800" b="1" dirty="0" err="1" smtClean="0">
                <a:solidFill>
                  <a:srgbClr val="BB0598"/>
                </a:solidFill>
                <a:latin typeface="Times New Roman" pitchFamily="18" charset="0"/>
                <a:cs typeface="Times New Roman" pitchFamily="18" charset="0"/>
              </a:rPr>
              <a:t>tài</a:t>
            </a:r>
            <a:r>
              <a:rPr lang="en-US" sz="2800" b="1" dirty="0" smtClean="0">
                <a:solidFill>
                  <a:srgbClr val="BB0598"/>
                </a:solidFill>
                <a:latin typeface="Times New Roman" pitchFamily="18" charset="0"/>
                <a:cs typeface="Times New Roman" pitchFamily="18" charset="0"/>
              </a:rPr>
              <a:t> </a:t>
            </a:r>
            <a:r>
              <a:rPr lang="en-US" sz="2800" b="1" dirty="0" err="1" smtClean="0">
                <a:solidFill>
                  <a:srgbClr val="BB0598"/>
                </a:solidFill>
                <a:latin typeface="Times New Roman" pitchFamily="18" charset="0"/>
                <a:cs typeface="Times New Roman" pitchFamily="18" charset="0"/>
              </a:rPr>
              <a:t>liệu</a:t>
            </a:r>
            <a:endParaRPr lang="en-US" sz="2800" b="1" dirty="0" smtClean="0">
              <a:solidFill>
                <a:srgbClr val="BB0598"/>
              </a:solidFill>
              <a:latin typeface="Times New Roman" pitchFamily="18" charset="0"/>
              <a:cs typeface="Times New Roman" pitchFamily="18" charset="0"/>
            </a:endParaRPr>
          </a:p>
        </p:txBody>
      </p:sp>
      <p:cxnSp>
        <p:nvCxnSpPr>
          <p:cNvPr id="18" name="Straight Arrow Connector 17"/>
          <p:cNvCxnSpPr>
            <a:endCxn id="37" idx="0"/>
          </p:cNvCxnSpPr>
          <p:nvPr/>
        </p:nvCxnSpPr>
        <p:spPr bwMode="auto">
          <a:xfrm>
            <a:off x="4426527" y="846715"/>
            <a:ext cx="3002973" cy="982085"/>
          </a:xfrm>
          <a:prstGeom prst="straightConnector1">
            <a:avLst/>
          </a:prstGeom>
          <a:ln>
            <a:solidFill>
              <a:srgbClr val="FF0000"/>
            </a:solidFill>
            <a:headEnd type="none" w="med" len="med"/>
            <a:tailEnd type="arrow"/>
          </a:ln>
        </p:spPr>
        <p:style>
          <a:lnRef idx="2">
            <a:schemeClr val="accent3"/>
          </a:lnRef>
          <a:fillRef idx="0">
            <a:schemeClr val="accent3"/>
          </a:fillRef>
          <a:effectRef idx="1">
            <a:schemeClr val="accent3"/>
          </a:effectRef>
          <a:fontRef idx="minor">
            <a:schemeClr val="tx1"/>
          </a:fontRef>
        </p:style>
      </p:cxnSp>
      <p:cxnSp>
        <p:nvCxnSpPr>
          <p:cNvPr id="21" name="Straight Arrow Connector 20"/>
          <p:cNvCxnSpPr>
            <a:stCxn id="14" idx="2"/>
            <a:endCxn id="36" idx="0"/>
          </p:cNvCxnSpPr>
          <p:nvPr/>
        </p:nvCxnSpPr>
        <p:spPr bwMode="auto">
          <a:xfrm>
            <a:off x="4495800" y="838200"/>
            <a:ext cx="0" cy="990600"/>
          </a:xfrm>
          <a:prstGeom prst="straightConnector1">
            <a:avLst/>
          </a:prstGeom>
          <a:ln>
            <a:solidFill>
              <a:srgbClr val="FF0000"/>
            </a:solidFill>
            <a:headEnd type="none" w="med" len="med"/>
            <a:tailEnd type="arrow"/>
          </a:ln>
        </p:spPr>
        <p:style>
          <a:lnRef idx="2">
            <a:schemeClr val="accent3"/>
          </a:lnRef>
          <a:fillRef idx="0">
            <a:schemeClr val="accent3"/>
          </a:fillRef>
          <a:effectRef idx="1">
            <a:schemeClr val="accent3"/>
          </a:effectRef>
          <a:fontRef idx="minor">
            <a:schemeClr val="tx1"/>
          </a:fontRef>
        </p:style>
      </p:cxnSp>
      <p:cxnSp>
        <p:nvCxnSpPr>
          <p:cNvPr id="24" name="Straight Arrow Connector 23"/>
          <p:cNvCxnSpPr>
            <a:stCxn id="14" idx="2"/>
            <a:endCxn id="35" idx="0"/>
          </p:cNvCxnSpPr>
          <p:nvPr/>
        </p:nvCxnSpPr>
        <p:spPr bwMode="auto">
          <a:xfrm flipH="1">
            <a:off x="1638300" y="838200"/>
            <a:ext cx="2857500" cy="990600"/>
          </a:xfrm>
          <a:prstGeom prst="straightConnector1">
            <a:avLst/>
          </a:prstGeom>
          <a:ln>
            <a:solidFill>
              <a:srgbClr val="FF0000"/>
            </a:solidFill>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35" name="Rectangle 34"/>
          <p:cNvSpPr/>
          <p:nvPr/>
        </p:nvSpPr>
        <p:spPr bwMode="auto">
          <a:xfrm>
            <a:off x="685800" y="1828800"/>
            <a:ext cx="1905000" cy="1965758"/>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lgn="ctr"/>
            <a:r>
              <a:rPr lang="en-US" sz="2800" dirty="0" err="1">
                <a:solidFill>
                  <a:schemeClr val="tx1"/>
                </a:solidFill>
                <a:latin typeface="Times New Roman" pitchFamily="18" charset="0"/>
                <a:cs typeface="Times New Roman" pitchFamily="18" charset="0"/>
              </a:rPr>
              <a:t>Đặc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điểm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chuyên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ngành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khoa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học</a:t>
            </a:r>
            <a:r>
              <a:rPr lang="en-US" sz="2800" dirty="0">
                <a:solidFill>
                  <a:schemeClr val="tx1"/>
                </a:solidFill>
                <a:latin typeface="Times New Roman" pitchFamily="18" charset="0"/>
                <a:cs typeface="Times New Roman" pitchFamily="18" charset="0"/>
              </a:rPr>
              <a:t> </a:t>
            </a:r>
            <a:endParaRPr lang="en-SG" sz="2800" dirty="0">
              <a:solidFill>
                <a:schemeClr val="tx1"/>
              </a:solidFill>
              <a:latin typeface="Times New Roman" pitchFamily="18" charset="0"/>
              <a:cs typeface="Times New Roman" pitchFamily="18" charset="0"/>
            </a:endParaRPr>
          </a:p>
        </p:txBody>
      </p:sp>
      <p:sp>
        <p:nvSpPr>
          <p:cNvPr id="36" name="Rectangle 35"/>
          <p:cNvSpPr/>
          <p:nvPr/>
        </p:nvSpPr>
        <p:spPr bwMode="auto">
          <a:xfrm>
            <a:off x="3200400" y="1828800"/>
            <a:ext cx="2590800" cy="1965758"/>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lgn="ctr"/>
            <a:r>
              <a:rPr lang="en-US" sz="2800" dirty="0" err="1">
                <a:solidFill>
                  <a:schemeClr val="tx1"/>
                </a:solidFill>
                <a:latin typeface="Times New Roman" pitchFamily="18" charset="0"/>
                <a:cs typeface="Times New Roman" pitchFamily="18" charset="0"/>
              </a:rPr>
              <a:t>Nhát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cắt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về</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tài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liêu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hóa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tài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liệu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cá</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nhân</a:t>
            </a:r>
            <a:endParaRPr lang="en-SG" sz="2800" dirty="0">
              <a:solidFill>
                <a:schemeClr val="tx1"/>
              </a:solidFill>
              <a:latin typeface="Times New Roman" pitchFamily="18" charset="0"/>
              <a:cs typeface="Times New Roman" pitchFamily="18" charset="0"/>
            </a:endParaRPr>
          </a:p>
        </p:txBody>
      </p:sp>
      <p:sp>
        <p:nvSpPr>
          <p:cNvPr id="37" name="Rectangle 36"/>
          <p:cNvSpPr/>
          <p:nvPr/>
        </p:nvSpPr>
        <p:spPr bwMode="auto">
          <a:xfrm>
            <a:off x="6629400" y="1828800"/>
            <a:ext cx="1600200" cy="1965758"/>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lgn="ctr"/>
            <a:r>
              <a:rPr lang="en-US" sz="2800" dirty="0" err="1">
                <a:solidFill>
                  <a:schemeClr val="tx1"/>
                </a:solidFill>
                <a:latin typeface="Times New Roman" pitchFamily="18" charset="0"/>
                <a:cs typeface="Times New Roman" pitchFamily="18" charset="0"/>
              </a:rPr>
              <a:t>Quy</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mô</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lưu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trữ</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tài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liệu</a:t>
            </a:r>
            <a:r>
              <a:rPr lang="en-US" sz="2800" dirty="0">
                <a:solidFill>
                  <a:schemeClr val="tx1"/>
                </a:solidFill>
                <a:latin typeface="Times New Roman" pitchFamily="18" charset="0"/>
                <a:cs typeface="Times New Roman" pitchFamily="18" charset="0"/>
              </a:rPr>
              <a:t> </a:t>
            </a:r>
            <a:endParaRPr lang="en-SG" sz="2800" dirty="0">
              <a:solidFill>
                <a:schemeClr val="tx1"/>
              </a:solidFill>
              <a:latin typeface="Times New Roman" pitchFamily="18" charset="0"/>
              <a:cs typeface="Times New Roman" pitchFamily="18" charset="0"/>
            </a:endParaRPr>
          </a:p>
        </p:txBody>
      </p:sp>
      <p:cxnSp>
        <p:nvCxnSpPr>
          <p:cNvPr id="4105" name="Straight Arrow Connector 50"/>
          <p:cNvCxnSpPr>
            <a:cxnSpLocks noChangeShapeType="1"/>
          </p:cNvCxnSpPr>
          <p:nvPr/>
        </p:nvCxnSpPr>
        <p:spPr bwMode="auto">
          <a:xfrm rot="5400000">
            <a:off x="7315200" y="4057794"/>
            <a:ext cx="455612" cy="1588"/>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4106" name="Straight Arrow Connector 57"/>
          <p:cNvCxnSpPr>
            <a:cxnSpLocks noChangeShapeType="1"/>
          </p:cNvCxnSpPr>
          <p:nvPr/>
        </p:nvCxnSpPr>
        <p:spPr bwMode="auto">
          <a:xfrm rot="5400000">
            <a:off x="4161414" y="4076701"/>
            <a:ext cx="533400" cy="31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4107" name="Straight Arrow Connector 67"/>
          <p:cNvCxnSpPr>
            <a:cxnSpLocks noChangeShapeType="1"/>
          </p:cNvCxnSpPr>
          <p:nvPr/>
        </p:nvCxnSpPr>
        <p:spPr bwMode="auto">
          <a:xfrm rot="5400000">
            <a:off x="1370806" y="4022364"/>
            <a:ext cx="457200" cy="1588"/>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4108" name="Rounded Rectangle 68"/>
          <p:cNvSpPr>
            <a:spLocks noChangeArrowheads="1"/>
          </p:cNvSpPr>
          <p:nvPr/>
        </p:nvSpPr>
        <p:spPr bwMode="auto">
          <a:xfrm>
            <a:off x="438150" y="4267200"/>
            <a:ext cx="2305050" cy="2514600"/>
          </a:xfrm>
          <a:prstGeom prst="roundRect">
            <a:avLst>
              <a:gd name="adj" fmla="val 16667"/>
            </a:avLst>
          </a:prstGeom>
          <a:solidFill>
            <a:schemeClr val="accent1"/>
          </a:solidFill>
          <a:ln w="9525" algn="ctr">
            <a:solidFill>
              <a:schemeClr val="accent1">
                <a:lumMod val="75000"/>
              </a:schemeClr>
            </a:solidFill>
            <a:round/>
            <a:headEnd/>
            <a:tailEnd/>
          </a:ln>
        </p:spPr>
        <p:txBody>
          <a:bodyPr/>
          <a:lstStyle/>
          <a:p>
            <a:r>
              <a:rPr lang="en-US" dirty="0">
                <a:solidFill>
                  <a:schemeClr val="bg1"/>
                </a:solidFill>
              </a:rPr>
              <a:t>-</a:t>
            </a:r>
            <a:r>
              <a:rPr lang="en-US" sz="2800" dirty="0" err="1">
                <a:solidFill>
                  <a:schemeClr val="bg1"/>
                </a:solidFill>
                <a:latin typeface="Times New Roman" pitchFamily="18" charset="0"/>
                <a:cs typeface="Times New Roman" pitchFamily="18" charset="0"/>
              </a:rPr>
              <a:t>Về</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pháp</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luật</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Lịch</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sử</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Kinh</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tế</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Chính</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trị</a:t>
            </a:r>
            <a:r>
              <a:rPr lang="en-US" sz="2800" dirty="0">
                <a:solidFill>
                  <a:schemeClr val="bg1"/>
                </a:solidFill>
                <a:latin typeface="Times New Roman" pitchFamily="18" charset="0"/>
                <a:cs typeface="Times New Roman" pitchFamily="18" charset="0"/>
              </a:rPr>
              <a:t> ….</a:t>
            </a:r>
            <a:endParaRPr lang="en-SG" sz="2800" dirty="0">
              <a:solidFill>
                <a:schemeClr val="bg1"/>
              </a:solidFill>
              <a:latin typeface="Times New Roman" pitchFamily="18" charset="0"/>
              <a:cs typeface="Times New Roman" pitchFamily="18" charset="0"/>
            </a:endParaRPr>
          </a:p>
        </p:txBody>
      </p:sp>
      <p:sp>
        <p:nvSpPr>
          <p:cNvPr id="4109" name="Rounded Rectangle 69"/>
          <p:cNvSpPr>
            <a:spLocks noChangeArrowheads="1"/>
          </p:cNvSpPr>
          <p:nvPr/>
        </p:nvSpPr>
        <p:spPr bwMode="auto">
          <a:xfrm>
            <a:off x="6477000" y="4343400"/>
            <a:ext cx="2209800" cy="2438400"/>
          </a:xfrm>
          <a:prstGeom prst="roundRect">
            <a:avLst>
              <a:gd name="adj" fmla="val 16667"/>
            </a:avLst>
          </a:prstGeom>
          <a:solidFill>
            <a:schemeClr val="accent1"/>
          </a:solidFill>
          <a:ln w="9525" algn="ctr">
            <a:solidFill>
              <a:schemeClr val="accent1">
                <a:lumMod val="75000"/>
              </a:schemeClr>
            </a:solidFill>
            <a:round/>
            <a:headEnd/>
            <a:tailEnd/>
          </a:ln>
        </p:spPr>
        <p:txBody>
          <a:bodyPr/>
          <a:lstStyle/>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Tự</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truyện</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Hồi</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kí</a:t>
            </a:r>
            <a:r>
              <a:rPr lang="en-US" sz="2800" dirty="0">
                <a:solidFill>
                  <a:schemeClr val="bg1"/>
                </a:solidFill>
                <a:latin typeface="Times New Roman" pitchFamily="18" charset="0"/>
                <a:cs typeface="Times New Roman" pitchFamily="18" charset="0"/>
              </a:rPr>
              <a:t> </a:t>
            </a: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Nhật</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kí</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Diễn</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văn</a:t>
            </a:r>
            <a:endParaRPr lang="en-US" sz="2800" dirty="0">
              <a:solidFill>
                <a:schemeClr val="bg1"/>
              </a:solidFill>
              <a:latin typeface="Times New Roman" pitchFamily="18" charset="0"/>
              <a:cs typeface="Times New Roman" pitchFamily="18" charset="0"/>
            </a:endParaRPr>
          </a:p>
          <a:p>
            <a:r>
              <a:rPr lang="en-US" sz="2800" dirty="0">
                <a:solidFill>
                  <a:schemeClr val="bg1"/>
                </a:solidFill>
                <a:latin typeface="Times New Roman" pitchFamily="18" charset="0"/>
                <a:cs typeface="Times New Roman" pitchFamily="18" charset="0"/>
              </a:rPr>
              <a:t>……</a:t>
            </a:r>
          </a:p>
        </p:txBody>
      </p:sp>
      <p:sp>
        <p:nvSpPr>
          <p:cNvPr id="4110" name="Rounded Rectangle 70"/>
          <p:cNvSpPr>
            <a:spLocks noChangeArrowheads="1"/>
          </p:cNvSpPr>
          <p:nvPr/>
        </p:nvSpPr>
        <p:spPr bwMode="auto">
          <a:xfrm>
            <a:off x="2819400" y="4343400"/>
            <a:ext cx="3351211" cy="2305987"/>
          </a:xfrm>
          <a:prstGeom prst="roundRect">
            <a:avLst>
              <a:gd name="adj" fmla="val 16667"/>
            </a:avLst>
          </a:prstGeom>
          <a:solidFill>
            <a:schemeClr val="accent1"/>
          </a:solidFill>
          <a:ln w="9525" algn="ctr">
            <a:solidFill>
              <a:schemeClr val="accent1">
                <a:lumMod val="75000"/>
              </a:schemeClr>
            </a:solidFill>
            <a:round/>
            <a:headEnd/>
            <a:tailEnd/>
          </a:ln>
        </p:spPr>
        <p:txBody>
          <a:bodyPr/>
          <a:lstStyle/>
          <a:p>
            <a:r>
              <a:rPr lang="en-US" dirty="0">
                <a:solidFill>
                  <a:schemeClr val="bg1"/>
                </a:solidFill>
              </a:rPr>
              <a:t>-</a:t>
            </a:r>
            <a:r>
              <a:rPr lang="en-US" sz="2800" dirty="0">
                <a:solidFill>
                  <a:schemeClr val="bg1"/>
                </a:solidFill>
                <a:latin typeface="Times New Roman" pitchFamily="18" charset="0"/>
                <a:cs typeface="Times New Roman" pitchFamily="18" charset="0"/>
              </a:rPr>
              <a:t>Tài </a:t>
            </a:r>
            <a:r>
              <a:rPr lang="en-US" sz="2800" dirty="0" smtClean="0">
                <a:solidFill>
                  <a:schemeClr val="bg1"/>
                </a:solidFill>
                <a:latin typeface="Times New Roman" pitchFamily="18" charset="0"/>
                <a:cs typeface="Times New Roman" pitchFamily="18" charset="0"/>
              </a:rPr>
              <a:t>liệu </a:t>
            </a:r>
            <a:r>
              <a:rPr lang="en-US" sz="2800" dirty="0">
                <a:solidFill>
                  <a:schemeClr val="bg1"/>
                </a:solidFill>
                <a:latin typeface="Times New Roman" pitchFamily="18" charset="0"/>
                <a:cs typeface="Times New Roman" pitchFamily="18" charset="0"/>
              </a:rPr>
              <a:t>quốc gia</a:t>
            </a: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Các</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cấp</a:t>
            </a:r>
            <a:r>
              <a:rPr lang="en-SG" sz="2800" dirty="0">
                <a:solidFill>
                  <a:schemeClr val="bg1"/>
                </a:solidFill>
                <a:latin typeface="Times New Roman" pitchFamily="18" charset="0"/>
                <a:cs typeface="Times New Roman" pitchFamily="18" charset="0"/>
              </a:rPr>
              <a:t>, đơn vị hành chính </a:t>
            </a:r>
            <a:r>
              <a:rPr lang="en-SG" sz="2800" dirty="0" smtClean="0">
                <a:solidFill>
                  <a:schemeClr val="bg1"/>
                </a:solidFill>
                <a:latin typeface="Times New Roman" pitchFamily="18" charset="0"/>
                <a:cs typeface="Times New Roman" pitchFamily="18" charset="0"/>
              </a:rPr>
              <a:t>của </a:t>
            </a:r>
            <a:r>
              <a:rPr lang="en-SG" sz="2800" dirty="0">
                <a:solidFill>
                  <a:schemeClr val="bg1"/>
                </a:solidFill>
                <a:latin typeface="Times New Roman" pitchFamily="18" charset="0"/>
                <a:cs typeface="Times New Roman" pitchFamily="18" charset="0"/>
              </a:rPr>
              <a:t>các ban ngành...</a:t>
            </a:r>
          </a:p>
          <a:p>
            <a:r>
              <a:rPr lang="en-US" sz="2800" dirty="0">
                <a:solidFill>
                  <a:schemeClr val="bg1"/>
                </a:solidFill>
                <a:latin typeface="Times New Roman" pitchFamily="18" charset="0"/>
                <a:cs typeface="Times New Roman" pitchFamily="18" charset="0"/>
              </a:rPr>
              <a:t>-</a:t>
            </a:r>
            <a:r>
              <a:rPr lang="en-US" sz="2800" dirty="0" err="1">
                <a:solidFill>
                  <a:schemeClr val="bg1"/>
                </a:solidFill>
                <a:latin typeface="Times New Roman" pitchFamily="18" charset="0"/>
                <a:cs typeface="Times New Roman" pitchFamily="18" charset="0"/>
              </a:rPr>
              <a:t>Cơ</a:t>
            </a:r>
            <a:r>
              <a:rPr lang="en-US" sz="2800" dirty="0">
                <a:solidFill>
                  <a:schemeClr val="bg1"/>
                </a:solidFill>
                <a:latin typeface="Times New Roman" pitchFamily="18" charset="0"/>
                <a:cs typeface="Times New Roman" pitchFamily="18" charset="0"/>
              </a:rPr>
              <a:t> </a:t>
            </a:r>
            <a:r>
              <a:rPr lang="en-US" sz="2800" dirty="0" err="1">
                <a:solidFill>
                  <a:schemeClr val="bg1"/>
                </a:solidFill>
                <a:latin typeface="Times New Roman" pitchFamily="18" charset="0"/>
                <a:cs typeface="Times New Roman" pitchFamily="18" charset="0"/>
              </a:rPr>
              <a:t>quan</a:t>
            </a:r>
            <a:r>
              <a:rPr lang="en-US" sz="2800" dirty="0">
                <a:solidFill>
                  <a:schemeClr val="bg1"/>
                </a:solidFill>
                <a:latin typeface="Times New Roman" pitchFamily="18" charset="0"/>
                <a:cs typeface="Times New Roman" pitchFamily="18" charset="0"/>
              </a:rPr>
              <a:t> xi </a:t>
            </a:r>
            <a:r>
              <a:rPr lang="en-US" sz="2800" dirty="0" err="1">
                <a:solidFill>
                  <a:schemeClr val="bg1"/>
                </a:solidFill>
                <a:latin typeface="Times New Roman" pitchFamily="18" charset="0"/>
                <a:cs typeface="Times New Roman" pitchFamily="18" charset="0"/>
              </a:rPr>
              <a:t>nghiệp</a:t>
            </a:r>
            <a:endParaRPr lang="en-US" sz="28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8229827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heckerboard(across)">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0" fill="hold"/>
                                        <p:tgtEl>
                                          <p:spTgt spid="35"/>
                                        </p:tgtEl>
                                        <p:attrNameLst>
                                          <p:attrName>ppt_x</p:attrName>
                                        </p:attrNameLst>
                                      </p:cBhvr>
                                      <p:tavLst>
                                        <p:tav tm="0">
                                          <p:val>
                                            <p:strVal val="#ppt_x"/>
                                          </p:val>
                                        </p:tav>
                                        <p:tav tm="100000">
                                          <p:val>
                                            <p:strVal val="#ppt_x"/>
                                          </p:val>
                                        </p:tav>
                                      </p:tavLst>
                                    </p:anim>
                                    <p:anim calcmode="lin" valueType="num">
                                      <p:cBhvr additive="base">
                                        <p:cTn id="18" dur="50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heckerboard(across)">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0" fill="hold"/>
                                        <p:tgtEl>
                                          <p:spTgt spid="36"/>
                                        </p:tgtEl>
                                        <p:attrNameLst>
                                          <p:attrName>ppt_x</p:attrName>
                                        </p:attrNameLst>
                                      </p:cBhvr>
                                      <p:tavLst>
                                        <p:tav tm="0">
                                          <p:val>
                                            <p:strVal val="#ppt_x"/>
                                          </p:val>
                                        </p:tav>
                                        <p:tav tm="100000">
                                          <p:val>
                                            <p:strVal val="#ppt_x"/>
                                          </p:val>
                                        </p:tav>
                                      </p:tavLst>
                                    </p:anim>
                                    <p:anim calcmode="lin" valueType="num">
                                      <p:cBhvr additive="base">
                                        <p:cTn id="29" dur="50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checkerboard(across)">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7" presetClass="entr" presetSubtype="4"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0" fill="hold"/>
                                        <p:tgtEl>
                                          <p:spTgt spid="37"/>
                                        </p:tgtEl>
                                        <p:attrNameLst>
                                          <p:attrName>ppt_x</p:attrName>
                                        </p:attrNameLst>
                                      </p:cBhvr>
                                      <p:tavLst>
                                        <p:tav tm="0">
                                          <p:val>
                                            <p:strVal val="#ppt_x"/>
                                          </p:val>
                                        </p:tav>
                                        <p:tav tm="100000">
                                          <p:val>
                                            <p:strVal val="#ppt_x"/>
                                          </p:val>
                                        </p:tav>
                                      </p:tavLst>
                                    </p:anim>
                                    <p:anim calcmode="lin" valueType="num">
                                      <p:cBhvr additive="base">
                                        <p:cTn id="40" dur="50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5" presetClass="entr" presetSubtype="10" fill="hold" nodeType="clickEffect">
                                  <p:stCondLst>
                                    <p:cond delay="0"/>
                                  </p:stCondLst>
                                  <p:childTnLst>
                                    <p:set>
                                      <p:cBhvr>
                                        <p:cTn id="44" dur="1" fill="hold">
                                          <p:stCondLst>
                                            <p:cond delay="0"/>
                                          </p:stCondLst>
                                        </p:cTn>
                                        <p:tgtEl>
                                          <p:spTgt spid="4107"/>
                                        </p:tgtEl>
                                        <p:attrNameLst>
                                          <p:attrName>style.visibility</p:attrName>
                                        </p:attrNameLst>
                                      </p:cBhvr>
                                      <p:to>
                                        <p:strVal val="visible"/>
                                      </p:to>
                                    </p:set>
                                    <p:animEffect transition="in" filter="checkerboard(across)">
                                      <p:cBhvr>
                                        <p:cTn id="45" dur="500"/>
                                        <p:tgtEl>
                                          <p:spTgt spid="4107"/>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4108"/>
                                        </p:tgtEl>
                                        <p:attrNameLst>
                                          <p:attrName>style.visibility</p:attrName>
                                        </p:attrNameLst>
                                      </p:cBhvr>
                                      <p:to>
                                        <p:strVal val="visible"/>
                                      </p:to>
                                    </p:set>
                                    <p:animEffect transition="in" filter="diamond(in)">
                                      <p:cBhvr>
                                        <p:cTn id="50" dur="2000"/>
                                        <p:tgtEl>
                                          <p:spTgt spid="4108"/>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4106"/>
                                        </p:tgtEl>
                                        <p:attrNameLst>
                                          <p:attrName>style.visibility</p:attrName>
                                        </p:attrNameLst>
                                      </p:cBhvr>
                                      <p:to>
                                        <p:strVal val="visible"/>
                                      </p:to>
                                    </p:set>
                                    <p:animEffect transition="in" filter="checkerboard(across)">
                                      <p:cBhvr>
                                        <p:cTn id="55" dur="500"/>
                                        <p:tgtEl>
                                          <p:spTgt spid="410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4110"/>
                                        </p:tgtEl>
                                        <p:attrNameLst>
                                          <p:attrName>style.visibility</p:attrName>
                                        </p:attrNameLst>
                                      </p:cBhvr>
                                      <p:to>
                                        <p:strVal val="visible"/>
                                      </p:to>
                                    </p:set>
                                    <p:animEffect transition="in" filter="diamond(in)">
                                      <p:cBhvr>
                                        <p:cTn id="60" dur="2000"/>
                                        <p:tgtEl>
                                          <p:spTgt spid="4110"/>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nodeType="clickEffect">
                                  <p:stCondLst>
                                    <p:cond delay="0"/>
                                  </p:stCondLst>
                                  <p:childTnLst>
                                    <p:set>
                                      <p:cBhvr>
                                        <p:cTn id="64" dur="1" fill="hold">
                                          <p:stCondLst>
                                            <p:cond delay="0"/>
                                          </p:stCondLst>
                                        </p:cTn>
                                        <p:tgtEl>
                                          <p:spTgt spid="4105"/>
                                        </p:tgtEl>
                                        <p:attrNameLst>
                                          <p:attrName>style.visibility</p:attrName>
                                        </p:attrNameLst>
                                      </p:cBhvr>
                                      <p:to>
                                        <p:strVal val="visible"/>
                                      </p:to>
                                    </p:set>
                                    <p:animEffect transition="in" filter="checkerboard(across)">
                                      <p:cBhvr>
                                        <p:cTn id="65" dur="500"/>
                                        <p:tgtEl>
                                          <p:spTgt spid="4105"/>
                                        </p:tgtEl>
                                      </p:cBhvr>
                                    </p:animEffect>
                                  </p:childTnLst>
                                </p:cTn>
                              </p:par>
                            </p:childTnLst>
                          </p:cTn>
                        </p:par>
                      </p:childTnLst>
                    </p:cTn>
                  </p:par>
                  <p:par>
                    <p:cTn id="66" fill="hold">
                      <p:stCondLst>
                        <p:cond delay="indefinite"/>
                      </p:stCondLst>
                      <p:childTnLst>
                        <p:par>
                          <p:cTn id="67" fill="hold">
                            <p:stCondLst>
                              <p:cond delay="0"/>
                            </p:stCondLst>
                            <p:childTnLst>
                              <p:par>
                                <p:cTn id="68" presetID="6" presetClass="entr" presetSubtype="16" fill="hold" grpId="0" nodeType="clickEffect">
                                  <p:stCondLst>
                                    <p:cond delay="0"/>
                                  </p:stCondLst>
                                  <p:childTnLst>
                                    <p:set>
                                      <p:cBhvr>
                                        <p:cTn id="69" dur="1" fill="hold">
                                          <p:stCondLst>
                                            <p:cond delay="0"/>
                                          </p:stCondLst>
                                        </p:cTn>
                                        <p:tgtEl>
                                          <p:spTgt spid="4109"/>
                                        </p:tgtEl>
                                        <p:attrNameLst>
                                          <p:attrName>style.visibility</p:attrName>
                                        </p:attrNameLst>
                                      </p:cBhvr>
                                      <p:to>
                                        <p:strVal val="visible"/>
                                      </p:to>
                                    </p:set>
                                    <p:animEffect transition="in" filter="circle(in)">
                                      <p:cBhvr>
                                        <p:cTn id="70" dur="2000"/>
                                        <p:tgtEl>
                                          <p:spTgt spid="4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5" grpId="0" animBg="1"/>
      <p:bldP spid="36" grpId="0" animBg="1"/>
      <p:bldP spid="37" grpId="0" animBg="1"/>
      <p:bldP spid="4108" grpId="0" animBg="1"/>
      <p:bldP spid="4109" grpId="0" animBg="1"/>
      <p:bldP spid="41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76200"/>
            <a:ext cx="7086600" cy="584775"/>
          </a:xfrm>
          <a:prstGeom prst="rect">
            <a:avLst/>
          </a:prstGeom>
          <a:noFill/>
        </p:spPr>
        <p:txBody>
          <a:bodyPr wrap="square" rtlCol="0">
            <a:spAutoFit/>
          </a:bodyPr>
          <a:lstStyle/>
          <a:p>
            <a:pPr algn="ctr"/>
            <a:r>
              <a:rPr lang="en-US" sz="32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Những</a:t>
            </a:r>
            <a:r>
              <a:rPr lang="en-US" sz="32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nội</a:t>
            </a:r>
            <a:r>
              <a:rPr lang="en-US" sz="32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dung </a:t>
            </a:r>
            <a:r>
              <a:rPr lang="en-US" sz="32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chính</a:t>
            </a:r>
            <a:endParaRPr lang="en-US" sz="32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304800" y="381000"/>
            <a:ext cx="7772400" cy="1092094"/>
          </a:xfrm>
          <a:prstGeom prst="rect">
            <a:avLst/>
          </a:prstGeom>
          <a:noFill/>
        </p:spPr>
        <p:txBody>
          <a:bodyPr>
            <a:spAutoFit/>
          </a:bodyPr>
          <a:lstStyle/>
          <a:p>
            <a:pPr fontAlgn="auto">
              <a:spcBef>
                <a:spcPts val="0"/>
              </a:spcBef>
              <a:spcAft>
                <a:spcPts val="0"/>
              </a:spcAft>
              <a:defRPr/>
            </a:pP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I.Một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số</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rPr>
              <a:t>niệm</a:t>
            </a:r>
            <a:endParaRPr lang="en-US" sz="2800" b="1" i="1" u="sng" dirty="0">
              <a:solidFill>
                <a:srgbClr val="BB0598"/>
              </a:solidFill>
              <a:effectLst>
                <a:outerShdw blurRad="38100" dist="38100" dir="2700000" algn="tl">
                  <a:srgbClr val="000000">
                    <a:alpha val="43137"/>
                  </a:srgbClr>
                </a:outerShdw>
              </a:effectLst>
              <a:latin typeface="Times New Roman" pitchFamily="18" charset="0"/>
            </a:endParaRPr>
          </a:p>
          <a:p>
            <a:pPr fontAlgn="auto">
              <a:lnSpc>
                <a:spcPct val="150000"/>
              </a:lnSpc>
              <a:spcAft>
                <a:spcPts val="0"/>
              </a:spcAft>
              <a:defRPr/>
            </a:pPr>
            <a:r>
              <a:rPr lang="en-US" sz="2800" dirty="0">
                <a:solidFill>
                  <a:srgbClr val="BB0598"/>
                </a:solidFill>
                <a:latin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rPr>
              <a:t>I.1</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niệm</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ph</a:t>
            </a:r>
            <a:r>
              <a:rPr lang="vi-VN" sz="2800" b="1" i="1" u="sng" dirty="0">
                <a:solidFill>
                  <a:srgbClr val="BB0598"/>
                </a:solidFill>
                <a:effectLst>
                  <a:outerShdw blurRad="38100" dist="38100" dir="2700000" algn="tl">
                    <a:srgbClr val="000000">
                      <a:alpha val="43137"/>
                    </a:srgbClr>
                  </a:outerShdw>
                </a:effectLst>
                <a:latin typeface="Times New Roman" pitchFamily="18" charset="0"/>
              </a:rPr>
              <a:t>ương</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pháp</a:t>
            </a:r>
            <a:endParaRPr lang="en-US" sz="2800" b="1" i="1" u="sng" dirty="0">
              <a:solidFill>
                <a:srgbClr val="BB0598"/>
              </a:solidFill>
              <a:effectLst>
                <a:outerShdw blurRad="38100" dist="38100" dir="2700000" algn="tl">
                  <a:srgbClr val="000000">
                    <a:alpha val="43137"/>
                  </a:srgbClr>
                </a:outerShdw>
              </a:effectLst>
              <a:latin typeface="Times New Roman" pitchFamily="18" charset="0"/>
            </a:endParaRPr>
          </a:p>
        </p:txBody>
      </p:sp>
      <p:sp>
        <p:nvSpPr>
          <p:cNvPr id="7" name="TextBox 6"/>
          <p:cNvSpPr txBox="1"/>
          <p:nvPr/>
        </p:nvSpPr>
        <p:spPr>
          <a:xfrm>
            <a:off x="304800" y="1447800"/>
            <a:ext cx="6096000" cy="523220"/>
          </a:xfrm>
          <a:prstGeom prst="rect">
            <a:avLst/>
          </a:prstGeom>
          <a:noFill/>
        </p:spPr>
        <p:txBody>
          <a:bodyPr wrap="square" rtlCol="0">
            <a:spAutoFit/>
          </a:bodyPr>
          <a:lstStyle/>
          <a:p>
            <a:r>
              <a:rPr lang="en-US" sz="2800" dirty="0">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I.2.Phương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TextBox 7"/>
          <p:cNvSpPr txBox="1"/>
          <p:nvPr/>
        </p:nvSpPr>
        <p:spPr>
          <a:xfrm>
            <a:off x="228600" y="1981200"/>
            <a:ext cx="5410200" cy="1031051"/>
          </a:xfrm>
          <a:prstGeom prst="rect">
            <a:avLst/>
          </a:prstGeom>
          <a:noFill/>
        </p:spPr>
        <p:txBody>
          <a:bodyPr wrap="square" rtlCol="0">
            <a:spAutoFit/>
          </a:bodyPr>
          <a:lstStyle/>
          <a:p>
            <a:pPr>
              <a:spcAft>
                <a:spcPts val="600"/>
              </a:spcAft>
            </a:pPr>
            <a:r>
              <a:rPr lang="en-US" sz="2800" dirty="0" smtClean="0">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I.3.Phương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Title 3"/>
          <p:cNvSpPr txBox="1">
            <a:spLocks noGrp="1"/>
          </p:cNvSpPr>
          <p:nvPr>
            <p:ph type="title"/>
          </p:nvPr>
        </p:nvSpPr>
        <p:spPr>
          <a:xfrm>
            <a:off x="381000" y="2438400"/>
            <a:ext cx="6705600" cy="1061829"/>
          </a:xfrm>
          <a:prstGeom prst="rect">
            <a:avLst/>
          </a:prstGeom>
          <a:noFill/>
        </p:spPr>
        <p:txBody>
          <a:bodyPr wrap="square" rtlCol="0">
            <a:spAutoFit/>
          </a:bodyPr>
          <a:lstStyle/>
          <a:p>
            <a:pPr algn="l">
              <a:spcAft>
                <a:spcPts val="1200"/>
              </a:spcAft>
            </a:pP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II.Thực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hiện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hôi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TextBox 9"/>
          <p:cNvSpPr txBox="1"/>
          <p:nvPr/>
        </p:nvSpPr>
        <p:spPr>
          <a:xfrm>
            <a:off x="228600" y="2895600"/>
            <a:ext cx="8915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 Quá trình nghiên cứu khoa học</a:t>
            </a:r>
          </a:p>
          <a:p>
            <a:r>
              <a:rPr lang="en-US" sz="2800" dirty="0" smtClean="0">
                <a:solidFill>
                  <a:srgbClr val="BB0598"/>
                </a:solidFill>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III.1.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bước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trong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quá</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trình</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endParaRPr lang="en-US" sz="2800" u="sng" dirty="0">
              <a:solidFill>
                <a:srgbClr val="BB0598"/>
              </a:solidFill>
              <a:effectLst>
                <a:outerShdw blurRad="38100" dist="38100" dir="2700000" algn="tl">
                  <a:srgbClr val="000000">
                    <a:alpha val="43137"/>
                  </a:srgbClr>
                </a:outerShdw>
              </a:effectLst>
            </a:endParaRPr>
          </a:p>
        </p:txBody>
      </p:sp>
      <p:sp>
        <p:nvSpPr>
          <p:cNvPr id="11" name="Rectangle 10"/>
          <p:cNvSpPr/>
          <p:nvPr/>
        </p:nvSpPr>
        <p:spPr>
          <a:xfrm>
            <a:off x="228600" y="3733800"/>
            <a:ext cx="8645236" cy="954107"/>
          </a:xfrm>
          <a:prstGeom prst="rect">
            <a:avLst/>
          </a:prstGeom>
        </p:spPr>
        <p:txBody>
          <a:bodyPr wrap="square">
            <a:spAutoFit/>
          </a:bodyPr>
          <a:lstStyle/>
          <a:p>
            <a:r>
              <a:rPr lang="en-US" sz="2800" dirty="0" smtClean="0">
                <a:latin typeface="Times New Roman" pitchFamily="18" charset="0"/>
                <a:cs typeface="Times New Roman" pitchFamily="18" charset="0"/>
              </a:rPr>
              <a:t>	</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III.2</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Chọn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lựa</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vấn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đề</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xây</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dựng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giả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en-US" sz="2800" dirty="0"/>
          </a:p>
        </p:txBody>
      </p:sp>
      <p:sp>
        <p:nvSpPr>
          <p:cNvPr id="2" name="Rectangle 1"/>
          <p:cNvSpPr/>
          <p:nvPr/>
        </p:nvSpPr>
        <p:spPr>
          <a:xfrm>
            <a:off x="990600" y="4191000"/>
            <a:ext cx="4535216" cy="523220"/>
          </a:xfrm>
          <a:prstGeom prst="rect">
            <a:avLst/>
          </a:prstGeom>
        </p:spPr>
        <p:txBody>
          <a:bodyPr wrap="none">
            <a:spAutoFit/>
          </a:bodyPr>
          <a:lstStyle/>
          <a:p>
            <a:r>
              <a:rPr lang="en-US" b="1" i="1" u="sng"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Thiết</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Rectangle 2"/>
          <p:cNvSpPr/>
          <p:nvPr/>
        </p:nvSpPr>
        <p:spPr>
          <a:xfrm>
            <a:off x="914400" y="4876800"/>
            <a:ext cx="3642344" cy="523220"/>
          </a:xfrm>
          <a:prstGeom prst="rect">
            <a:avLst/>
          </a:prstGeom>
        </p:spPr>
        <p:txBody>
          <a:bodyPr wrap="non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III.4. Thu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thập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Rectangle 4"/>
          <p:cNvSpPr/>
          <p:nvPr/>
        </p:nvSpPr>
        <p:spPr>
          <a:xfrm>
            <a:off x="914400" y="5334000"/>
            <a:ext cx="5355953" cy="523220"/>
          </a:xfrm>
          <a:prstGeom prst="rect">
            <a:avLst/>
          </a:prstGeom>
        </p:spPr>
        <p:txBody>
          <a:bodyPr wrap="non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III.5.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dữ</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kết</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luận</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Rectangle 11"/>
          <p:cNvSpPr/>
          <p:nvPr/>
        </p:nvSpPr>
        <p:spPr>
          <a:xfrm>
            <a:off x="914400" y="5791200"/>
            <a:ext cx="3892412" cy="523220"/>
          </a:xfrm>
          <a:prstGeom prst="rect">
            <a:avLst/>
          </a:prstGeom>
        </p:spPr>
        <p:txBody>
          <a:bodyPr wrap="non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III.6.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Phát</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triển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lý</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thuyết</a:t>
            </a:r>
            <a:endPar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Rectangle 13"/>
          <p:cNvSpPr/>
          <p:nvPr/>
        </p:nvSpPr>
        <p:spPr>
          <a:xfrm>
            <a:off x="228600" y="6334780"/>
            <a:ext cx="6887014" cy="523220"/>
          </a:xfrm>
          <a:prstGeom prst="rect">
            <a:avLst/>
          </a:prstGeom>
        </p:spPr>
        <p:txBody>
          <a:bodyPr wrap="none">
            <a:spAutoFit/>
          </a:bodyPr>
          <a:lstStyle/>
          <a:p>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p:txBody>
      </p:sp>
    </p:spTree>
    <p:extLst>
      <p:ext uri="{BB962C8B-B14F-4D97-AF65-F5344CB8AC3E}">
        <p14:creationId xmlns:p14="http://schemas.microsoft.com/office/powerpoint/2010/main" xmlns="" val="19745265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5"/>
          <p:cNvSpPr>
            <a:spLocks noGrp="1"/>
          </p:cNvSpPr>
          <p:nvPr>
            <p:ph sz="half" idx="2"/>
          </p:nvPr>
        </p:nvSpPr>
        <p:spPr>
          <a:xfrm>
            <a:off x="457200" y="2362200"/>
            <a:ext cx="4040188" cy="4572000"/>
          </a:xfrm>
        </p:spPr>
        <p:txBody>
          <a:bodyPr>
            <a:normAutofit/>
          </a:bodyPr>
          <a:lstStyle/>
          <a:p>
            <a:pPr eaLnBrk="1" hangingPunct="1">
              <a:buFontTx/>
              <a:buChar char="-"/>
            </a:pP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p>
          <a:p>
            <a:pPr eaLnBrk="1" hangingPunct="1">
              <a:buFontTx/>
              <a:buChar char="-"/>
            </a:pP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p>
          <a:p>
            <a:pPr eaLnBrk="1" hangingPunct="1">
              <a:buFontTx/>
              <a:buChar char="-"/>
            </a:pP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endParaRPr lang="en-US" sz="2800" dirty="0" smtClean="0">
              <a:latin typeface="Times New Roman" pitchFamily="18" charset="0"/>
              <a:cs typeface="Times New Roman" pitchFamily="18" charset="0"/>
            </a:endParaRPr>
          </a:p>
          <a:p>
            <a:pPr eaLnBrk="1" hangingPunct="1">
              <a:buFontTx/>
              <a:buChar char="-"/>
            </a:pPr>
            <a:r>
              <a:rPr lang="en-US" sz="2800" dirty="0" err="1" smtClean="0">
                <a:latin typeface="Times New Roman" pitchFamily="18" charset="0"/>
                <a:cs typeface="Times New Roman" pitchFamily="18" charset="0"/>
              </a:rPr>
              <a:t>Tên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a:t>
            </a:r>
          </a:p>
          <a:p>
            <a:pPr eaLnBrk="1" hangingPunct="1">
              <a:buFontTx/>
              <a:buChar char="-"/>
            </a:pP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eaLnBrk="1" hangingPunct="1">
              <a:buFontTx/>
              <a:buChar char="-"/>
            </a:pP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a:t>
            </a:r>
          </a:p>
          <a:p>
            <a:endParaRPr lang="en-SG" dirty="0" smtClean="0"/>
          </a:p>
        </p:txBody>
      </p:sp>
      <p:sp>
        <p:nvSpPr>
          <p:cNvPr id="5123" name="Content Placeholder 7"/>
          <p:cNvSpPr>
            <a:spLocks noGrp="1"/>
          </p:cNvSpPr>
          <p:nvPr>
            <p:ph sz="quarter" idx="4"/>
          </p:nvPr>
        </p:nvSpPr>
        <p:spPr>
          <a:xfrm>
            <a:off x="4645025" y="2362200"/>
            <a:ext cx="4041775" cy="4419600"/>
          </a:xfrm>
        </p:spPr>
        <p:txBody>
          <a:bodyPr>
            <a:normAutofit/>
          </a:bodyPr>
          <a:lstStyle/>
          <a:p>
            <a:pPr eaLnBrk="1" hangingPunct="1">
              <a:buFontTx/>
              <a:buChar char="-"/>
            </a:pP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eaLnBrk="1" hangingPunct="1">
              <a:buFontTx/>
              <a:buChar char="-"/>
            </a:pP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cậy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endParaRPr lang="en-US" sz="2800" dirty="0" smtClean="0">
              <a:latin typeface="Times New Roman" pitchFamily="18" charset="0"/>
              <a:cs typeface="Times New Roman" pitchFamily="18" charset="0"/>
            </a:endParaRPr>
          </a:p>
          <a:p>
            <a:pPr eaLnBrk="1" hangingPunct="1">
              <a:buFontTx/>
              <a:buChar char="-"/>
            </a:pP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eaLnBrk="1" hangingPunct="1">
              <a:buFontTx/>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eaLnBrk="1" hangingPunct="1">
              <a:buFontTx/>
              <a:buChar char="-"/>
            </a:pP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dung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eaLnBrk="1" hangingPunct="1">
              <a:buFontTx/>
              <a:buChar char="-"/>
            </a:pP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a:t>
            </a:r>
          </a:p>
          <a:p>
            <a:pPr>
              <a:buFont typeface="Wingdings" pitchFamily="2" charset="2"/>
              <a:buNone/>
            </a:pPr>
            <a:endParaRPr lang="en-SG" dirty="0" smtClean="0">
              <a:latin typeface="Times New Roman" pitchFamily="18" charset="0"/>
              <a:cs typeface="Times New Roman" pitchFamily="18" charset="0"/>
            </a:endParaRPr>
          </a:p>
        </p:txBody>
      </p:sp>
      <p:sp>
        <p:nvSpPr>
          <p:cNvPr id="9" name="Title 8"/>
          <p:cNvSpPr>
            <a:spLocks noGrp="1"/>
          </p:cNvSpPr>
          <p:nvPr>
            <p:ph type="title"/>
          </p:nvPr>
        </p:nvSpPr>
        <p:spPr>
          <a:xfrm>
            <a:off x="304800" y="1447800"/>
            <a:ext cx="8229600" cy="762000"/>
          </a:xfrm>
          <a:prstGeom prst="horizontalScroll">
            <a:avLst/>
          </a:prstGeom>
          <a:solidFill>
            <a:schemeClr val="accent1">
              <a:lumMod val="40000"/>
              <a:lumOff val="60000"/>
            </a:schemeClr>
          </a:solidFill>
          <a:ln cap="flat" algn="ctr">
            <a:solidFill>
              <a:schemeClr val="tx1"/>
            </a:solidFill>
            <a:round/>
            <a:headEnd type="none" w="med" len="med"/>
            <a:tailEnd type="none" w="med" len="med"/>
          </a:ln>
        </p:spPr>
        <p:txBody>
          <a:bodyPr anchor="t">
            <a:normAutofit/>
          </a:bodyPr>
          <a:lstStyle/>
          <a:p>
            <a:pPr algn="ct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Các yêu cầu cơ bản để phân tích tài liệu</a:t>
            </a:r>
            <a:endParaRPr lang="en-SG" sz="2800" i="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228600" y="2286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8323444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blinds(horizontal)">
                                      <p:cBhvr>
                                        <p:cTn id="12" dur="500"/>
                                        <p:tgtEl>
                                          <p:spTgt spid="512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Effect transition="in" filter="blinds(horizontal)">
                                      <p:cBhvr>
                                        <p:cTn id="17" dur="500"/>
                                        <p:tgtEl>
                                          <p:spTgt spid="512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2">
                                            <p:txEl>
                                              <p:pRg st="2" end="2"/>
                                            </p:txEl>
                                          </p:spTgt>
                                        </p:tgtEl>
                                        <p:attrNameLst>
                                          <p:attrName>style.visibility</p:attrName>
                                        </p:attrNameLst>
                                      </p:cBhvr>
                                      <p:to>
                                        <p:strVal val="visible"/>
                                      </p:to>
                                    </p:set>
                                    <p:animEffect transition="in" filter="blinds(horizontal)">
                                      <p:cBhvr>
                                        <p:cTn id="22" dur="500"/>
                                        <p:tgtEl>
                                          <p:spTgt spid="5122">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2">
                                            <p:txEl>
                                              <p:pRg st="3" end="3"/>
                                            </p:txEl>
                                          </p:spTgt>
                                        </p:tgtEl>
                                        <p:attrNameLst>
                                          <p:attrName>style.visibility</p:attrName>
                                        </p:attrNameLst>
                                      </p:cBhvr>
                                      <p:to>
                                        <p:strVal val="visible"/>
                                      </p:to>
                                    </p:set>
                                    <p:animEffect transition="in" filter="blinds(horizontal)">
                                      <p:cBhvr>
                                        <p:cTn id="27" dur="500"/>
                                        <p:tgtEl>
                                          <p:spTgt spid="5122">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22">
                                            <p:txEl>
                                              <p:pRg st="4" end="4"/>
                                            </p:txEl>
                                          </p:spTgt>
                                        </p:tgtEl>
                                        <p:attrNameLst>
                                          <p:attrName>style.visibility</p:attrName>
                                        </p:attrNameLst>
                                      </p:cBhvr>
                                      <p:to>
                                        <p:strVal val="visible"/>
                                      </p:to>
                                    </p:set>
                                    <p:animEffect transition="in" filter="blinds(horizontal)">
                                      <p:cBhvr>
                                        <p:cTn id="32" dur="500"/>
                                        <p:tgtEl>
                                          <p:spTgt spid="5122">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22">
                                            <p:txEl>
                                              <p:pRg st="5" end="5"/>
                                            </p:txEl>
                                          </p:spTgt>
                                        </p:tgtEl>
                                        <p:attrNameLst>
                                          <p:attrName>style.visibility</p:attrName>
                                        </p:attrNameLst>
                                      </p:cBhvr>
                                      <p:to>
                                        <p:strVal val="visible"/>
                                      </p:to>
                                    </p:set>
                                    <p:animEffect transition="in" filter="blinds(horizontal)">
                                      <p:cBhvr>
                                        <p:cTn id="37" dur="500"/>
                                        <p:tgtEl>
                                          <p:spTgt spid="5122">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123">
                                            <p:txEl>
                                              <p:pRg st="0" end="0"/>
                                            </p:txEl>
                                          </p:spTgt>
                                        </p:tgtEl>
                                        <p:attrNameLst>
                                          <p:attrName>style.visibility</p:attrName>
                                        </p:attrNameLst>
                                      </p:cBhvr>
                                      <p:to>
                                        <p:strVal val="visible"/>
                                      </p:to>
                                    </p:set>
                                    <p:animEffect transition="in" filter="blinds(horizontal)">
                                      <p:cBhvr>
                                        <p:cTn id="42" dur="500"/>
                                        <p:tgtEl>
                                          <p:spTgt spid="5123">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47" dur="500"/>
                                        <p:tgtEl>
                                          <p:spTgt spid="5123">
                                            <p:txEl>
                                              <p:pRg st="1" end="1"/>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123">
                                            <p:txEl>
                                              <p:pRg st="2" end="2"/>
                                            </p:txEl>
                                          </p:spTgt>
                                        </p:tgtEl>
                                        <p:attrNameLst>
                                          <p:attrName>style.visibility</p:attrName>
                                        </p:attrNameLst>
                                      </p:cBhvr>
                                      <p:to>
                                        <p:strVal val="visible"/>
                                      </p:to>
                                    </p:set>
                                    <p:animEffect transition="in" filter="blinds(horizontal)">
                                      <p:cBhvr>
                                        <p:cTn id="52" dur="500"/>
                                        <p:tgtEl>
                                          <p:spTgt spid="5123">
                                            <p:txEl>
                                              <p:pRg st="2" end="2"/>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123">
                                            <p:txEl>
                                              <p:pRg st="3" end="3"/>
                                            </p:txEl>
                                          </p:spTgt>
                                        </p:tgtEl>
                                        <p:attrNameLst>
                                          <p:attrName>style.visibility</p:attrName>
                                        </p:attrNameLst>
                                      </p:cBhvr>
                                      <p:to>
                                        <p:strVal val="visible"/>
                                      </p:to>
                                    </p:set>
                                    <p:animEffect transition="in" filter="blinds(horizontal)">
                                      <p:cBhvr>
                                        <p:cTn id="57" dur="500"/>
                                        <p:tgtEl>
                                          <p:spTgt spid="5123">
                                            <p:txEl>
                                              <p:pRg st="3" end="3"/>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123">
                                            <p:txEl>
                                              <p:pRg st="4" end="4"/>
                                            </p:txEl>
                                          </p:spTgt>
                                        </p:tgtEl>
                                        <p:attrNameLst>
                                          <p:attrName>style.visibility</p:attrName>
                                        </p:attrNameLst>
                                      </p:cBhvr>
                                      <p:to>
                                        <p:strVal val="visible"/>
                                      </p:to>
                                    </p:set>
                                    <p:animEffect transition="in" filter="blinds(horizontal)">
                                      <p:cBhvr>
                                        <p:cTn id="62" dur="500"/>
                                        <p:tgtEl>
                                          <p:spTgt spid="5123">
                                            <p:txEl>
                                              <p:pRg st="4" end="4"/>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123">
                                            <p:txEl>
                                              <p:pRg st="5" end="5"/>
                                            </p:txEl>
                                          </p:spTgt>
                                        </p:tgtEl>
                                        <p:attrNameLst>
                                          <p:attrName>style.visibility</p:attrName>
                                        </p:attrNameLst>
                                      </p:cBhvr>
                                      <p:to>
                                        <p:strVal val="visible"/>
                                      </p:to>
                                    </p:set>
                                    <p:animEffect transition="in" filter="blinds(horizontal)">
                                      <p:cBhvr>
                                        <p:cTn id="67"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P spid="5123" grpId="0" build="p"/>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1066800"/>
            <a:ext cx="8229600" cy="762000"/>
          </a:xfrm>
        </p:spPr>
        <p:txBody>
          <a:bodyPr>
            <a:normAutofit/>
          </a:bodyPr>
          <a:lstStyle/>
          <a:p>
            <a:pPr algn="l" eaLnBrk="1" hangingPunct="1"/>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PHƯƠNG PHÁP PHÂN TÍCH TÀI LIỆU </a:t>
            </a:r>
          </a:p>
        </p:txBody>
      </p:sp>
      <p:grpSp>
        <p:nvGrpSpPr>
          <p:cNvPr id="2" name="Content Placeholder 5"/>
          <p:cNvGrpSpPr>
            <a:grpSpLocks noGrp="1"/>
          </p:cNvGrpSpPr>
          <p:nvPr/>
        </p:nvGrpSpPr>
        <p:grpSpPr bwMode="auto">
          <a:xfrm>
            <a:off x="1905000" y="1981200"/>
            <a:ext cx="6629400" cy="1066800"/>
            <a:chOff x="4114800" y="1371600"/>
            <a:chExt cx="4495800" cy="609600"/>
          </a:xfrm>
        </p:grpSpPr>
        <p:sp>
          <p:nvSpPr>
            <p:cNvPr id="7" name="Chevron 6"/>
            <p:cNvSpPr/>
            <p:nvPr/>
          </p:nvSpPr>
          <p:spPr>
            <a:xfrm>
              <a:off x="4724400" y="1371600"/>
              <a:ext cx="3886200" cy="609600"/>
            </a:xfrm>
            <a:prstGeom prst="chevron">
              <a:avLst/>
            </a:prstGeom>
            <a:solidFill>
              <a:schemeClr val="accent6">
                <a:lumMod val="20000"/>
                <a:lumOff val="80000"/>
              </a:schemeClr>
            </a:solidFill>
            <a:ln cmpd="thickThin"/>
            <a:scene3d>
              <a:camera prst="orthographicFront"/>
              <a:lightRig rig="chilly"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err="1">
                  <a:solidFill>
                    <a:schemeClr val="tx1"/>
                  </a:solidFill>
                  <a:latin typeface="Times New Roman" pitchFamily="18" charset="0"/>
                  <a:ea typeface="Tahoma" pitchFamily="34" charset="0"/>
                  <a:cs typeface="Times New Roman" pitchFamily="18" charset="0"/>
                </a:rPr>
                <a:t>Phương</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pháp</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phân</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tích</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định</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tính</a:t>
              </a:r>
              <a:endParaRPr lang="en-US" sz="2400" b="1" dirty="0">
                <a:solidFill>
                  <a:schemeClr val="tx1"/>
                </a:solidFill>
                <a:latin typeface="Times New Roman" pitchFamily="18" charset="0"/>
                <a:ea typeface="Tahoma" pitchFamily="34" charset="0"/>
                <a:cs typeface="Times New Roman" pitchFamily="18" charset="0"/>
              </a:endParaRPr>
            </a:p>
          </p:txBody>
        </p:sp>
        <p:sp>
          <p:nvSpPr>
            <p:cNvPr id="8" name="Oval 7"/>
            <p:cNvSpPr/>
            <p:nvPr/>
          </p:nvSpPr>
          <p:spPr>
            <a:xfrm>
              <a:off x="4114800" y="1371600"/>
              <a:ext cx="779272" cy="609600"/>
            </a:xfrm>
            <a:prstGeom prst="ellipse">
              <a:avLst/>
            </a:prstGeom>
            <a:solidFill>
              <a:schemeClr val="accent1">
                <a:lumMod val="50000"/>
              </a:schemeClr>
            </a:solidFill>
            <a:ln>
              <a:solidFill>
                <a:schemeClr val="bg1"/>
              </a:solidFill>
            </a:ln>
            <a:scene3d>
              <a:camera prst="orthographicFront"/>
              <a:lightRig rig="freezing"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Chevron 8"/>
            <p:cNvSpPr/>
            <p:nvPr/>
          </p:nvSpPr>
          <p:spPr>
            <a:xfrm>
              <a:off x="4267674" y="1447800"/>
              <a:ext cx="505993" cy="4572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ndParaRPr>
            </a:p>
          </p:txBody>
        </p:sp>
      </p:grpSp>
      <p:grpSp>
        <p:nvGrpSpPr>
          <p:cNvPr id="3" name="Group 11"/>
          <p:cNvGrpSpPr>
            <a:grpSpLocks/>
          </p:cNvGrpSpPr>
          <p:nvPr/>
        </p:nvGrpSpPr>
        <p:grpSpPr bwMode="auto">
          <a:xfrm>
            <a:off x="1940038" y="3657599"/>
            <a:ext cx="6822962" cy="1133475"/>
            <a:chOff x="4114800" y="1371600"/>
            <a:chExt cx="4523087" cy="625899"/>
          </a:xfrm>
        </p:grpSpPr>
        <p:sp>
          <p:nvSpPr>
            <p:cNvPr id="13" name="Chevron 12"/>
            <p:cNvSpPr/>
            <p:nvPr/>
          </p:nvSpPr>
          <p:spPr>
            <a:xfrm>
              <a:off x="4751687" y="1387899"/>
              <a:ext cx="3886200" cy="609600"/>
            </a:xfrm>
            <a:prstGeom prst="chevron">
              <a:avLst/>
            </a:prstGeom>
            <a:solidFill>
              <a:schemeClr val="accent6">
                <a:lumMod val="20000"/>
                <a:lumOff val="80000"/>
              </a:schemeClr>
            </a:solidFill>
            <a:ln cmpd="thickThin"/>
            <a:scene3d>
              <a:camera prst="orthographicFront"/>
              <a:lightRig rig="chilly"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err="1">
                  <a:solidFill>
                    <a:schemeClr val="tx1"/>
                  </a:solidFill>
                  <a:latin typeface="Times New Roman" pitchFamily="18" charset="0"/>
                  <a:ea typeface="Tahoma" pitchFamily="34" charset="0"/>
                  <a:cs typeface="Times New Roman" pitchFamily="18" charset="0"/>
                </a:rPr>
                <a:t>Phương</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pháp</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phân</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tích</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nghiên</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cứu</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định</a:t>
              </a:r>
              <a:r>
                <a:rPr lang="en-US" sz="2400" b="1" dirty="0">
                  <a:solidFill>
                    <a:schemeClr val="tx1"/>
                  </a:solidFill>
                  <a:latin typeface="Times New Roman" pitchFamily="18" charset="0"/>
                  <a:ea typeface="Tahoma" pitchFamily="34" charset="0"/>
                  <a:cs typeface="Times New Roman" pitchFamily="18" charset="0"/>
                </a:rPr>
                <a:t> </a:t>
              </a:r>
              <a:r>
                <a:rPr lang="en-US" sz="2400" b="1" dirty="0" err="1">
                  <a:solidFill>
                    <a:schemeClr val="tx1"/>
                  </a:solidFill>
                  <a:latin typeface="Times New Roman" pitchFamily="18" charset="0"/>
                  <a:ea typeface="Tahoma" pitchFamily="34" charset="0"/>
                  <a:cs typeface="Times New Roman" pitchFamily="18" charset="0"/>
                </a:rPr>
                <a:t>lượng</a:t>
              </a:r>
              <a:endParaRPr lang="en-US" sz="2400" b="1" dirty="0">
                <a:solidFill>
                  <a:schemeClr val="tx1"/>
                </a:solidFill>
                <a:latin typeface="Times New Roman" pitchFamily="18" charset="0"/>
                <a:ea typeface="Tahoma" pitchFamily="34" charset="0"/>
                <a:cs typeface="Times New Roman" pitchFamily="18" charset="0"/>
              </a:endParaRPr>
            </a:p>
          </p:txBody>
        </p:sp>
        <p:sp>
          <p:nvSpPr>
            <p:cNvPr id="14" name="Oval 13"/>
            <p:cNvSpPr/>
            <p:nvPr/>
          </p:nvSpPr>
          <p:spPr>
            <a:xfrm>
              <a:off x="4114800" y="1371600"/>
              <a:ext cx="779272" cy="609600"/>
            </a:xfrm>
            <a:prstGeom prst="ellipse">
              <a:avLst/>
            </a:prstGeom>
            <a:solidFill>
              <a:schemeClr val="accent1">
                <a:lumMod val="50000"/>
              </a:schemeClr>
            </a:solidFill>
            <a:ln>
              <a:solidFill>
                <a:schemeClr val="bg1"/>
              </a:solidFill>
            </a:ln>
            <a:scene3d>
              <a:camera prst="orthographicFront"/>
              <a:lightRig rig="freezing"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Chevron 14"/>
            <p:cNvSpPr/>
            <p:nvPr/>
          </p:nvSpPr>
          <p:spPr>
            <a:xfrm>
              <a:off x="4267397" y="1447800"/>
              <a:ext cx="507251" cy="4572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ndParaRPr>
            </a:p>
          </p:txBody>
        </p:sp>
      </p:grpSp>
      <p:sp>
        <p:nvSpPr>
          <p:cNvPr id="11" name="TextBox 10"/>
          <p:cNvSpPr txBox="1"/>
          <p:nvPr/>
        </p:nvSpPr>
        <p:spPr>
          <a:xfrm>
            <a:off x="228600" y="188893"/>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6562301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edge">
                                      <p:cBhvr>
                                        <p:cTn id="7" dur="2000"/>
                                        <p:tgtEl>
                                          <p:spTgt spid="61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ounded Rectangle 8"/>
          <p:cNvSpPr>
            <a:spLocks noChangeArrowheads="1"/>
          </p:cNvSpPr>
          <p:nvPr/>
        </p:nvSpPr>
        <p:spPr bwMode="auto">
          <a:xfrm>
            <a:off x="76200" y="2286000"/>
            <a:ext cx="4180608" cy="4419600"/>
          </a:xfrm>
          <a:prstGeom prst="roundRect">
            <a:avLst>
              <a:gd name="adj" fmla="val 16667"/>
            </a:avLst>
          </a:prstGeom>
          <a:solidFill>
            <a:schemeClr val="bg1"/>
          </a:solidFill>
          <a:ln w="9525" algn="ctr">
            <a:solidFill>
              <a:srgbClr val="00B050"/>
            </a:solidFill>
            <a:round/>
            <a:headEnd/>
            <a:tailEnd/>
          </a:ln>
        </p:spPr>
        <p:txBody>
          <a:bodyPr/>
          <a:lstStyle/>
          <a:p>
            <a:pPr>
              <a:buFontTx/>
              <a:buChar char="-"/>
            </a:pP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phương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truyền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thống</a:t>
            </a:r>
            <a:r>
              <a:rPr lang="en-US" sz="2600" dirty="0">
                <a:latin typeface="Times New Roman" pitchFamily="18" charset="0"/>
                <a:cs typeface="Times New Roman" pitchFamily="18" charset="0"/>
              </a:rPr>
              <a:t>.</a:t>
            </a:r>
          </a:p>
          <a:p>
            <a:pPr>
              <a:buFontTx/>
              <a:buChar char="-"/>
            </a:pPr>
            <a:r>
              <a:rPr lang="en-US" sz="2600" dirty="0" err="1">
                <a:latin typeface="Times New Roman" pitchFamily="18" charset="0"/>
                <a:cs typeface="Times New Roman" pitchFamily="18" charset="0"/>
              </a:rPr>
              <a:t>Nhà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cứu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rút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nội</a:t>
            </a:r>
            <a:r>
              <a:rPr lang="en-US" sz="2600" dirty="0">
                <a:latin typeface="Times New Roman" pitchFamily="18" charset="0"/>
                <a:cs typeface="Times New Roman" pitchFamily="18" charset="0"/>
              </a:rPr>
              <a:t> dung </a:t>
            </a:r>
            <a:r>
              <a:rPr lang="en-US" sz="2600" dirty="0" err="1">
                <a:latin typeface="Times New Roman" pitchFamily="18" charset="0"/>
                <a:cs typeface="Times New Roman" pitchFamily="18" charset="0"/>
              </a:rPr>
              <a:t>tư</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tưởng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liệu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tìm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ý </a:t>
            </a:r>
            <a:r>
              <a:rPr lang="en-US" sz="2600" dirty="0" err="1">
                <a:latin typeface="Times New Roman" pitchFamily="18" charset="0"/>
                <a:cs typeface="Times New Roman" pitchFamily="18" charset="0"/>
              </a:rPr>
              <a:t>nghĩa</a:t>
            </a:r>
            <a:r>
              <a:rPr lang="en-US" sz="2600" dirty="0">
                <a:latin typeface="Times New Roman" pitchFamily="18" charset="0"/>
                <a:cs typeface="Times New Roman" pitchFamily="18" charset="0"/>
              </a:rPr>
              <a:t> hay,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nội</a:t>
            </a:r>
            <a:r>
              <a:rPr lang="en-US" sz="2600" dirty="0">
                <a:latin typeface="Times New Roman" pitchFamily="18" charset="0"/>
                <a:cs typeface="Times New Roman" pitchFamily="18" charset="0"/>
              </a:rPr>
              <a:t> dung </a:t>
            </a:r>
            <a:r>
              <a:rPr lang="en-US" sz="2600" dirty="0" err="1">
                <a:latin typeface="Times New Roman" pitchFamily="18" charset="0"/>
                <a:cs typeface="Times New Roman" pitchFamily="18" charset="0"/>
              </a:rPr>
              <a:t>liên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đến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cứu</a:t>
            </a:r>
            <a:r>
              <a:rPr lang="en-US" sz="2600" dirty="0">
                <a:latin typeface="Times New Roman" pitchFamily="18" charset="0"/>
                <a:cs typeface="Times New Roman" pitchFamily="18" charset="0"/>
              </a:rPr>
              <a:t>.</a:t>
            </a:r>
            <a:endParaRPr lang="en-SG" sz="2600" dirty="0">
              <a:latin typeface="Times New Roman" pitchFamily="18" charset="0"/>
              <a:cs typeface="Times New Roman" pitchFamily="18" charset="0"/>
            </a:endParaRPr>
          </a:p>
        </p:txBody>
      </p:sp>
      <p:sp>
        <p:nvSpPr>
          <p:cNvPr id="7171" name="Rounded Rectangle 9"/>
          <p:cNvSpPr>
            <a:spLocks noChangeArrowheads="1"/>
          </p:cNvSpPr>
          <p:nvPr/>
        </p:nvSpPr>
        <p:spPr bwMode="auto">
          <a:xfrm>
            <a:off x="4572000" y="2286000"/>
            <a:ext cx="4495800" cy="4572000"/>
          </a:xfrm>
          <a:prstGeom prst="roundRect">
            <a:avLst>
              <a:gd name="adj" fmla="val 16667"/>
            </a:avLst>
          </a:prstGeom>
          <a:solidFill>
            <a:schemeClr val="bg1"/>
          </a:solidFill>
          <a:ln w="9525" algn="ctr">
            <a:solidFill>
              <a:srgbClr val="00B050"/>
            </a:solidFill>
            <a:round/>
            <a:headEnd/>
            <a:tailEnd/>
          </a:ln>
        </p:spPr>
        <p:txBody>
          <a:bodyPr/>
          <a:lstStyle/>
          <a:p>
            <a:pPr>
              <a:buFontTx/>
              <a:buChar char="-"/>
            </a:pPr>
            <a:r>
              <a:rPr lang="en-US" sz="2500" dirty="0" err="1">
                <a:latin typeface="Times New Roman" pitchFamily="18" charset="0"/>
                <a:cs typeface="Times New Roman" pitchFamily="18" charset="0"/>
              </a:rPr>
              <a:t>Là</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phương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pháp</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phân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tích</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hình</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thức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hóa</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gắn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chặt</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với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việc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phân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nhóm</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các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dấu</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hiệu</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tìm</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ra</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được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những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mối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quan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hệ</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nhân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quả</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giữa</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các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nhóm</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chỉ</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báo</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mà</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máy</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tính</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điện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tử</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có</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vai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trò</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quan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trọng</a:t>
            </a:r>
            <a:r>
              <a:rPr lang="en-US" sz="2500" dirty="0">
                <a:latin typeface="Times New Roman" pitchFamily="18" charset="0"/>
                <a:cs typeface="Times New Roman" pitchFamily="18" charset="0"/>
              </a:rPr>
              <a:t>.</a:t>
            </a:r>
          </a:p>
          <a:p>
            <a:pPr>
              <a:buFontTx/>
              <a:buChar char="-"/>
            </a:pPr>
            <a:r>
              <a:rPr lang="en-US" sz="2500" dirty="0" err="1">
                <a:latin typeface="Times New Roman" pitchFamily="18" charset="0"/>
                <a:cs typeface="Times New Roman" pitchFamily="18" charset="0"/>
              </a:rPr>
              <a:t>Phương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pháp</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này</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được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sử</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dụng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trong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trường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hợp</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phải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xử</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lý</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một</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khối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lượng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thông</a:t>
            </a:r>
            <a:r>
              <a:rPr lang="en-US" sz="2500" dirty="0">
                <a:latin typeface="Times New Roman" pitchFamily="18" charset="0"/>
                <a:cs typeface="Times New Roman" pitchFamily="18" charset="0"/>
              </a:rPr>
              <a:t> tin </a:t>
            </a:r>
            <a:r>
              <a:rPr lang="en-US" sz="2500" dirty="0" err="1">
                <a:latin typeface="Times New Roman" pitchFamily="18" charset="0"/>
                <a:cs typeface="Times New Roman" pitchFamily="18" charset="0"/>
              </a:rPr>
              <a:t>lớn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phong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phú</a:t>
            </a:r>
            <a:r>
              <a:rPr lang="en-US" sz="2500" dirty="0">
                <a:latin typeface="Times New Roman" pitchFamily="18" charset="0"/>
                <a:cs typeface="Times New Roman" pitchFamily="18" charset="0"/>
              </a:rPr>
              <a:t>.</a:t>
            </a:r>
          </a:p>
        </p:txBody>
      </p:sp>
      <p:sp>
        <p:nvSpPr>
          <p:cNvPr id="16" name="Rounded Rectangle 15"/>
          <p:cNvSpPr/>
          <p:nvPr/>
        </p:nvSpPr>
        <p:spPr bwMode="auto">
          <a:xfrm>
            <a:off x="152400" y="838200"/>
            <a:ext cx="3124200" cy="1447800"/>
          </a:xfrm>
          <a:prstGeom prst="roundRect">
            <a:avLst/>
          </a:prstGeom>
          <a:solidFill>
            <a:schemeClr val="accent1">
              <a:lumMod val="20000"/>
              <a:lumOff val="80000"/>
            </a:schemeClr>
          </a:solidFill>
          <a:ln w="12700" cap="flat" cmpd="sng" algn="ctr">
            <a:solidFill>
              <a:schemeClr val="accent1">
                <a:lumMod val="75000"/>
              </a:schemeClr>
            </a:solidFill>
            <a:prstDash val="solid"/>
            <a:round/>
            <a:headEnd type="none" w="med" len="med"/>
            <a:tailEnd type="none" w="med" len="med"/>
          </a:ln>
          <a:effectLst/>
        </p:spPr>
        <p:txBody>
          <a:bodyPr/>
          <a:lstStyle/>
          <a:p>
            <a:pPr algn="ctr"/>
            <a:r>
              <a:rPr lang="en-US" sz="2800" dirty="0" err="1">
                <a:latin typeface="Times New Roman" pitchFamily="18" charset="0"/>
                <a:cs typeface="Times New Roman" pitchFamily="18" charset="0"/>
              </a:rPr>
              <a:t>Phương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endParaRPr lang="en-SG" sz="2800" dirty="0">
              <a:latin typeface="Times New Roman" pitchFamily="18" charset="0"/>
              <a:cs typeface="Times New Roman" pitchFamily="18" charset="0"/>
            </a:endParaRPr>
          </a:p>
        </p:txBody>
      </p:sp>
      <p:sp>
        <p:nvSpPr>
          <p:cNvPr id="17" name="Rounded Rectangle 16"/>
          <p:cNvSpPr/>
          <p:nvPr/>
        </p:nvSpPr>
        <p:spPr bwMode="auto">
          <a:xfrm>
            <a:off x="5361709" y="838200"/>
            <a:ext cx="3581400" cy="1447800"/>
          </a:xfrm>
          <a:prstGeom prst="roundRect">
            <a:avLst/>
          </a:prstGeom>
          <a:solidFill>
            <a:schemeClr val="accent1">
              <a:lumMod val="20000"/>
              <a:lumOff val="80000"/>
            </a:schemeClr>
          </a:solidFill>
          <a:ln w="12700" cap="flat" cmpd="sng" algn="ctr">
            <a:solidFill>
              <a:schemeClr val="accent1">
                <a:lumMod val="75000"/>
              </a:schemeClr>
            </a:solidFill>
            <a:prstDash val="solid"/>
            <a:round/>
            <a:headEnd type="none" w="med" len="med"/>
            <a:tailEnd type="none" w="med" len="med"/>
          </a:ln>
          <a:effectLst/>
        </p:spPr>
        <p:txBody>
          <a:bodyPr/>
          <a:lstStyle/>
          <a:p>
            <a:pPr algn="ctr"/>
            <a:r>
              <a:rPr lang="en-US" sz="2800" dirty="0" err="1">
                <a:latin typeface="Times New Roman" pitchFamily="18" charset="0"/>
                <a:cs typeface="Times New Roman" pitchFamily="18" charset="0"/>
              </a:rPr>
              <a:t>Phương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lượng</a:t>
            </a:r>
            <a:endParaRPr lang="en-SG" sz="2800" dirty="0">
              <a:latin typeface="Times New Roman" pitchFamily="18" charset="0"/>
              <a:cs typeface="Times New Roman" pitchFamily="18" charset="0"/>
            </a:endParaRPr>
          </a:p>
        </p:txBody>
      </p:sp>
      <p:sp>
        <p:nvSpPr>
          <p:cNvPr id="18" name="Oval 17"/>
          <p:cNvSpPr/>
          <p:nvPr/>
        </p:nvSpPr>
        <p:spPr bwMode="auto">
          <a:xfrm>
            <a:off x="3304309" y="838200"/>
            <a:ext cx="2057400" cy="1447800"/>
          </a:xfrm>
          <a:prstGeom prst="ellipse">
            <a:avLst/>
          </a:prstGeom>
          <a:solidFill>
            <a:schemeClr val="tx2">
              <a:lumMod val="20000"/>
              <a:lumOff val="80000"/>
            </a:schemeClr>
          </a:solidFill>
          <a:ln w="9525" cap="flat" cmpd="sng" algn="ctr">
            <a:solidFill>
              <a:schemeClr val="accent2">
                <a:lumMod val="50000"/>
              </a:schemeClr>
            </a:solidFill>
            <a:prstDash val="solid"/>
            <a:round/>
            <a:headEnd type="none" w="med" len="med"/>
            <a:tailEnd type="none" w="med" len="med"/>
          </a:ln>
          <a:effectLst/>
        </p:spPr>
        <p:txBody>
          <a:bodyPr/>
          <a:lstStyle/>
          <a:p>
            <a:pPr algn="ctr"/>
            <a:r>
              <a:rPr lang="en-US" sz="2800" dirty="0">
                <a:latin typeface="Times New Roman" pitchFamily="18" charset="0"/>
                <a:cs typeface="Times New Roman" pitchFamily="18" charset="0"/>
              </a:rPr>
              <a:t>ĐỊNH NGHĨA</a:t>
            </a:r>
            <a:endParaRPr lang="en-SG" sz="2800" dirty="0">
              <a:latin typeface="Times New Roman" pitchFamily="18" charset="0"/>
              <a:cs typeface="Times New Roman" pitchFamily="18" charset="0"/>
            </a:endParaRPr>
          </a:p>
        </p:txBody>
      </p:sp>
      <p:sp>
        <p:nvSpPr>
          <p:cNvPr id="7" name="TextBox 6"/>
          <p:cNvSpPr txBox="1"/>
          <p:nvPr/>
        </p:nvSpPr>
        <p:spPr>
          <a:xfrm>
            <a:off x="228600" y="-762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66685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ircle(in)">
                                      <p:cBhvr>
                                        <p:cTn id="13" dur="20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wipe(down)">
                                      <p:cBhvr>
                                        <p:cTn id="18" dur="500"/>
                                        <p:tgtEl>
                                          <p:spTgt spid="7170"/>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171"/>
                                        </p:tgtEl>
                                        <p:attrNameLst>
                                          <p:attrName>style.visibility</p:attrName>
                                        </p:attrNameLst>
                                      </p:cBhvr>
                                      <p:to>
                                        <p:strVal val="visible"/>
                                      </p:to>
                                    </p:set>
                                    <p:animEffect transition="in" filter="circle(in)">
                                      <p:cBhvr>
                                        <p:cTn id="23"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16" grpId="0" animBg="1"/>
      <p:bldP spid="17" grpId="0" animBg="1"/>
      <p:bldP spid="1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0"/>
          <p:cNvSpPr>
            <a:spLocks noGrp="1"/>
          </p:cNvSpPr>
          <p:nvPr>
            <p:ph type="title"/>
          </p:nvPr>
        </p:nvSpPr>
        <p:spPr>
          <a:xfrm>
            <a:off x="228600" y="1143000"/>
            <a:ext cx="8229600" cy="457200"/>
          </a:xfrm>
        </p:spPr>
        <p:txBody>
          <a:bodyPr>
            <a:normAutofit fontScale="90000"/>
          </a:bodyPr>
          <a:lstStyle/>
          <a:p>
            <a:pPr algn="l"/>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100" i="1" u="sng" dirty="0" smtClean="0">
                <a:effectLst>
                  <a:outerShdw blurRad="38100" dist="38100" dir="2700000" algn="tl">
                    <a:srgbClr val="000000">
                      <a:alpha val="43137"/>
                    </a:srgbClr>
                  </a:outerShdw>
                </a:effectLst>
                <a:latin typeface="Times New Roman" pitchFamily="18" charset="0"/>
                <a:cs typeface="Times New Roman" pitchFamily="18" charset="0"/>
              </a:rPr>
              <a:t>Yêu cầu của phương pháp </a:t>
            </a:r>
            <a:endParaRPr lang="en-SG" sz="3100" i="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Rounded Rectangle 12"/>
          <p:cNvSpPr/>
          <p:nvPr/>
        </p:nvSpPr>
        <p:spPr bwMode="auto">
          <a:xfrm>
            <a:off x="193964" y="1828800"/>
            <a:ext cx="8645236" cy="3810000"/>
          </a:xfrm>
          <a:prstGeom prst="roundRect">
            <a:avLst/>
          </a:prstGeom>
          <a:solidFill>
            <a:schemeClr val="bg1">
              <a:lumMod val="95000"/>
            </a:schemeClr>
          </a:solidFill>
          <a:ln w="57150" cap="flat" cmpd="sng" algn="ctr">
            <a:solidFill>
              <a:srgbClr val="00B050"/>
            </a:solidFill>
            <a:prstDash val="solid"/>
            <a:round/>
            <a:headEnd type="none" w="med" len="med"/>
            <a:tailEnd type="none" w="med" len="med"/>
          </a:ln>
          <a:effectLst/>
        </p:spPr>
        <p:txBody>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so </a:t>
            </a:r>
            <a:r>
              <a:rPr lang="en-US" sz="2800" dirty="0" err="1">
                <a:latin typeface="Times New Roman" pitchFamily="18" charset="0"/>
                <a:cs typeface="Times New Roman" pitchFamily="18" charset="0"/>
              </a:rPr>
              <a:t>sánh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a:t>
            </a:r>
          </a:p>
          <a:p>
            <a:pPr>
              <a:buFontTx/>
              <a:buChar char="-"/>
            </a:pPr>
            <a:endParaRPr lang="en-US" sz="2800" dirty="0" smtClean="0">
              <a:latin typeface="Times New Roman" pitchFamily="18" charset="0"/>
              <a:cs typeface="Times New Roman" pitchFamily="18" charset="0"/>
            </a:endParaRPr>
          </a:p>
          <a:p>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tiển</a:t>
            </a:r>
            <a:r>
              <a:rPr lang="en-US" sz="2800" dirty="0">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đáp</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ứng</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được</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mục</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tiêu</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của</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dirty="0" err="1">
                <a:effectLst>
                  <a:outerShdw blurRad="38100" dist="38100" dir="2700000" algn="tl">
                    <a:srgbClr val="000000">
                      <a:alpha val="43137"/>
                    </a:srgbClr>
                  </a:outerShdw>
                </a:effectLst>
                <a:latin typeface="Times New Roman" pitchFamily="18" charset="0"/>
                <a:cs typeface="Times New Roman" pitchFamily="18" charset="0"/>
              </a:rPr>
              <a:t>cứu</a:t>
            </a:r>
            <a:r>
              <a:rPr lang="en-US" sz="2800" i="1" dirty="0">
                <a:effectLst>
                  <a:outerShdw blurRad="38100" dist="38100" dir="2700000" algn="tl">
                    <a:srgbClr val="000000">
                      <a:alpha val="43137"/>
                    </a:srgbClr>
                  </a:outerShdw>
                </a:effectLst>
                <a:latin typeface="Times New Roman" pitchFamily="18" charset="0"/>
                <a:cs typeface="Times New Roman" pitchFamily="18" charset="0"/>
              </a:rPr>
              <a:t>.</a:t>
            </a:r>
            <a:endParaRPr lang="en-SG" sz="2800"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TextBox 3"/>
          <p:cNvSpPr txBox="1"/>
          <p:nvPr/>
        </p:nvSpPr>
        <p:spPr>
          <a:xfrm>
            <a:off x="228600" y="-762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51876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1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Placeholder 4"/>
          <p:cNvSpPr>
            <a:spLocks noGrp="1"/>
          </p:cNvSpPr>
          <p:nvPr>
            <p:ph type="body" idx="1"/>
          </p:nvPr>
        </p:nvSpPr>
        <p:spPr>
          <a:xfrm>
            <a:off x="379412" y="914400"/>
            <a:ext cx="4040188" cy="639763"/>
          </a:xfrm>
        </p:spPr>
        <p:txBody>
          <a:bodyPr>
            <a:normAutofit/>
          </a:bodyPr>
          <a:lstStyle/>
          <a:p>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vi-VN" sz="2800" i="1" u="sng" dirty="0" smtClean="0">
                <a:effectLst>
                  <a:outerShdw blurRad="38100" dist="38100" dir="2700000" algn="tl">
                    <a:srgbClr val="000000">
                      <a:alpha val="43137"/>
                    </a:srgbClr>
                  </a:outerShdw>
                </a:effectLst>
                <a:latin typeface="Times New Roman" pitchFamily="18" charset="0"/>
                <a:cs typeface="Times New Roman" pitchFamily="18" charset="0"/>
              </a:rPr>
              <a:t>Ư</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u </a:t>
            </a:r>
            <a:r>
              <a:rPr lang="en-US" sz="2800" i="1" u="sng" dirty="0" err="1" smtClean="0">
                <a:effectLst>
                  <a:outerShdw blurRad="38100" dist="38100" dir="2700000" algn="tl">
                    <a:srgbClr val="000000">
                      <a:alpha val="43137"/>
                    </a:srgbClr>
                  </a:outerShdw>
                </a:effectLst>
                <a:latin typeface="Times New Roman" pitchFamily="18" charset="0"/>
                <a:cs typeface="Times New Roman" pitchFamily="18" charset="0"/>
              </a:rPr>
              <a:t>điểm</a:t>
            </a:r>
            <a:endParaRPr lang="en-SG" sz="2800" i="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219" name="Text Placeholder 6"/>
          <p:cNvSpPr>
            <a:spLocks noGrp="1"/>
          </p:cNvSpPr>
          <p:nvPr>
            <p:ph type="body" sz="quarter" idx="3"/>
          </p:nvPr>
        </p:nvSpPr>
        <p:spPr>
          <a:xfrm>
            <a:off x="301625" y="3094037"/>
            <a:ext cx="4041775" cy="639763"/>
          </a:xfrm>
        </p:spPr>
        <p:txBody>
          <a:bodyPr>
            <a:normAutofit/>
          </a:bodyPr>
          <a:lstStyle/>
          <a:p>
            <a:r>
              <a:rPr lang="en-US" sz="2800"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i="1" u="sng" dirty="0" smtClean="0">
                <a:effectLst>
                  <a:outerShdw blurRad="38100" dist="38100" dir="2700000" algn="tl">
                    <a:srgbClr val="000000">
                      <a:alpha val="43137"/>
                    </a:srgbClr>
                  </a:outerShdw>
                </a:effectLst>
                <a:latin typeface="Times New Roman" pitchFamily="18" charset="0"/>
                <a:cs typeface="Times New Roman" pitchFamily="18" charset="0"/>
              </a:rPr>
              <a:t>Nhược điểm</a:t>
            </a:r>
            <a:endParaRPr lang="en-SG" sz="2800" i="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Rounded Rectangle 8"/>
          <p:cNvSpPr/>
          <p:nvPr/>
        </p:nvSpPr>
        <p:spPr bwMode="auto">
          <a:xfrm>
            <a:off x="76200" y="1600200"/>
            <a:ext cx="8915400" cy="1600200"/>
          </a:xfrm>
          <a:prstGeom prst="roundRect">
            <a:avLst/>
          </a:prstGeom>
          <a:solidFill>
            <a:schemeClr val="bg1">
              <a:lumMod val="95000"/>
            </a:schemeClr>
          </a:solidFill>
          <a:ln w="38100" cap="flat" cmpd="sng" algn="ctr">
            <a:solidFill>
              <a:srgbClr val="00B050"/>
            </a:solidFill>
            <a:prstDash val="solid"/>
            <a:round/>
            <a:headEnd type="none" w="med" len="med"/>
            <a:tailEnd type="none" w="med" len="med"/>
          </a:ln>
          <a:effectLst/>
        </p:spPr>
        <p:txBody>
          <a:bodyPr/>
          <a:lstStyle/>
          <a:p>
            <a:pPr algn="just">
              <a:buFontTx/>
              <a:buChar char="-"/>
            </a:pP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sẵn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endParaRPr lang="en-US" sz="2800" dirty="0">
              <a:latin typeface="Times New Roman" pitchFamily="18" charset="0"/>
              <a:cs typeface="Times New Roman" pitchFamily="18" charset="0"/>
            </a:endParaRPr>
          </a:p>
          <a:p>
            <a:pPr algn="just">
              <a:buFontTx/>
              <a:buChar char="-"/>
            </a:pPr>
            <a:r>
              <a:rPr lang="en-US" sz="2800" dirty="0" err="1">
                <a:latin typeface="Times New Roman" pitchFamily="18" charset="0"/>
                <a:cs typeface="Times New Roman" pitchFamily="18" charset="0"/>
              </a:rPr>
              <a:t>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phí</a:t>
            </a:r>
            <a:endParaRPr lang="en-US" sz="2800" dirty="0">
              <a:latin typeface="Times New Roman" pitchFamily="18" charset="0"/>
              <a:cs typeface="Times New Roman" pitchFamily="18" charset="0"/>
            </a:endParaRPr>
          </a:p>
          <a:p>
            <a:pPr algn="just">
              <a:buFontTx/>
              <a:buChar char="-"/>
            </a:pP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endParaRPr lang="en-SG" sz="2800" dirty="0">
              <a:latin typeface="Times New Roman" pitchFamily="18" charset="0"/>
              <a:cs typeface="Times New Roman" pitchFamily="18" charset="0"/>
            </a:endParaRPr>
          </a:p>
        </p:txBody>
      </p:sp>
      <p:sp>
        <p:nvSpPr>
          <p:cNvPr id="10" name="Rounded Rectangle 9"/>
          <p:cNvSpPr/>
          <p:nvPr/>
        </p:nvSpPr>
        <p:spPr bwMode="auto">
          <a:xfrm>
            <a:off x="76200" y="3962400"/>
            <a:ext cx="8915400" cy="2819400"/>
          </a:xfrm>
          <a:prstGeom prst="roundRect">
            <a:avLst/>
          </a:prstGeom>
          <a:solidFill>
            <a:schemeClr val="bg1">
              <a:lumMod val="95000"/>
            </a:schemeClr>
          </a:solidFill>
          <a:ln w="38100" cap="flat" cmpd="sng" algn="ctr">
            <a:solidFill>
              <a:srgbClr val="00B050"/>
            </a:solidFill>
            <a:prstDash val="solid"/>
            <a:round/>
            <a:headEnd type="none" w="med" len="med"/>
            <a:tailEnd type="none" w="med" len="med"/>
          </a:ln>
          <a:effectLst/>
        </p:spPr>
        <p:txBody>
          <a:bodyPr/>
          <a:lstStyle/>
          <a:p>
            <a:pPr>
              <a:buFontTx/>
              <a:buChar char="-"/>
              <a:defRPr/>
            </a:pP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muốn</a:t>
            </a:r>
            <a:r>
              <a:rPr lang="en-US" sz="2800" dirty="0">
                <a:latin typeface="Times New Roman" pitchFamily="18" charset="0"/>
                <a:cs typeface="Times New Roman" pitchFamily="18" charset="0"/>
              </a:rPr>
              <a:t>.</a:t>
            </a:r>
          </a:p>
          <a:p>
            <a:pPr>
              <a:buFontTx/>
              <a:buChar char="-"/>
              <a:defRPr/>
            </a:pP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khảo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a:t>
            </a:r>
            <a:r>
              <a:rPr lang="vi-VN" sz="2800" dirty="0">
                <a:latin typeface="Times New Roman" pitchFamily="18" charset="0"/>
                <a:cs typeface="Times New Roman" pitchFamily="18" charset="0"/>
              </a:rPr>
              <a:t>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khía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cạnh</a:t>
            </a:r>
            <a:r>
              <a:rPr lang="vi-VN"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t>
            </a:r>
            <a:r>
              <a:rPr lang="vi-VN" sz="2800" dirty="0">
                <a:latin typeface="Times New Roman" pitchFamily="18" charset="0"/>
                <a:cs typeface="Times New Roman" pitchFamily="18" charset="0"/>
              </a:rPr>
              <a:t>óm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h</a:t>
            </a:r>
            <a:r>
              <a:rPr lang="vi-VN" sz="2800" dirty="0">
                <a:latin typeface="Times New Roman" pitchFamily="18" charset="0"/>
                <a:cs typeface="Times New Roman" pitchFamily="18" charset="0"/>
              </a:rPr>
              <a:t>ội.</a:t>
            </a:r>
          </a:p>
        </p:txBody>
      </p:sp>
      <p:sp>
        <p:nvSpPr>
          <p:cNvPr id="6" name="TextBox 5"/>
          <p:cNvSpPr txBox="1"/>
          <p:nvPr/>
        </p:nvSpPr>
        <p:spPr>
          <a:xfrm>
            <a:off x="76200" y="762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sưu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tầm</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phân</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tích</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tài</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liệu</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08031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arn(inVertic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219">
                                            <p:txEl>
                                              <p:pRg st="0" end="0"/>
                                            </p:txEl>
                                          </p:spTgt>
                                        </p:tgtEl>
                                        <p:attrNameLst>
                                          <p:attrName>style.visibility</p:attrName>
                                        </p:attrNameLst>
                                      </p:cBhvr>
                                      <p:to>
                                        <p:strVal val="visible"/>
                                      </p:to>
                                    </p:set>
                                    <p:animEffect transition="in" filter="barn(inVertical)">
                                      <p:cBhvr>
                                        <p:cTn id="17" dur="500"/>
                                        <p:tgtEl>
                                          <p:spTgt spid="921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P spid="9219" grpId="0" build="p"/>
      <p:bldP spid="9" grpId="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8"/>
          <p:cNvSpPr>
            <a:spLocks noChangeArrowheads="1"/>
          </p:cNvSpPr>
          <p:nvPr/>
        </p:nvSpPr>
        <p:spPr bwMode="auto">
          <a:xfrm>
            <a:off x="0" y="2286000"/>
            <a:ext cx="8839200" cy="4343400"/>
          </a:xfrm>
          <a:prstGeom prst="roundRect">
            <a:avLst>
              <a:gd name="adj" fmla="val 16667"/>
            </a:avLst>
          </a:prstGeom>
          <a:solidFill>
            <a:schemeClr val="bg1"/>
          </a:solidFill>
          <a:ln w="38100" algn="ctr">
            <a:solidFill>
              <a:srgbClr val="00B050"/>
            </a:solidFill>
            <a:round/>
            <a:headEnd/>
            <a:tailEnd/>
          </a:ln>
        </p:spPr>
        <p:txBody>
          <a:bodyPr/>
          <a:lstStyle/>
          <a:p>
            <a:pPr>
              <a:buFontTx/>
              <a:buChar char="-"/>
            </a:pPr>
            <a:r>
              <a:rPr lang="vi-VN" sz="2800" dirty="0">
                <a:latin typeface="Times New Roman" pitchFamily="18" charset="0"/>
                <a:cs typeface="Times New Roman" pitchFamily="18" charset="0"/>
              </a:rPr>
              <a:t>Các chỉ tiêu thống kê cũng thiếu các chỉ tiêu về lối sống, đời sống tinh thần, dư luận xã hội, tâm trạng, định hướng giá trị, các chỉ tiêu thống kê cũng mang tính ngẫu nhiên cao, tính hệ thống và ổn định thấp.</a:t>
            </a:r>
          </a:p>
          <a:p>
            <a:pPr>
              <a:buFontTx/>
              <a:buChar char="-"/>
            </a:pPr>
            <a:r>
              <a:rPr lang="vi-VN" sz="2800" dirty="0">
                <a:latin typeface="Times New Roman" pitchFamily="18" charset="0"/>
                <a:cs typeface="Times New Roman" pitchFamily="18" charset="0"/>
              </a:rPr>
              <a:t>Những tài liệu chuyên ngành đòi hỏi phải có những chuyên ngành có trình độ cao như khi phải phân tích các tài liệu về pháp luật, tôn giáo, ngôn ngữ hay chính trị.....đòi  hỏi có sự am hiểu rất nhiều ở từng chuyên ngành cụ thể.</a:t>
            </a:r>
            <a:endParaRPr lang="en-US" sz="2800" dirty="0">
              <a:latin typeface="Times New Roman" pitchFamily="18" charset="0"/>
              <a:cs typeface="Times New Roman" pitchFamily="18" charset="0"/>
            </a:endParaRPr>
          </a:p>
        </p:txBody>
      </p:sp>
      <p:sp>
        <p:nvSpPr>
          <p:cNvPr id="8" name="Rectangle 7"/>
          <p:cNvSpPr/>
          <p:nvPr/>
        </p:nvSpPr>
        <p:spPr>
          <a:xfrm>
            <a:off x="0" y="1295400"/>
            <a:ext cx="3429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Nhược điểm</a:t>
            </a:r>
            <a:endParaRPr lang="en-SG" sz="2800" b="1" i="1" u="sng"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a:p>
            <a:pPr algn="ctr"/>
            <a:endParaRPr lang="en-US" dirty="0">
              <a:solidFill>
                <a:srgbClr val="0070C0"/>
              </a:solidFill>
            </a:endParaRPr>
          </a:p>
        </p:txBody>
      </p:sp>
      <p:sp>
        <p:nvSpPr>
          <p:cNvPr id="9" name="Rectangle 8"/>
          <p:cNvSpPr/>
          <p:nvPr/>
        </p:nvSpPr>
        <p:spPr>
          <a:xfrm>
            <a:off x="0" y="0"/>
            <a:ext cx="9144000" cy="954107"/>
          </a:xfrm>
          <a:prstGeom prst="rect">
            <a:avLst/>
          </a:prstGeom>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IV.3. Phương pháp sưu tầm và phân tích tài liệu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76200" y="1447800"/>
            <a:ext cx="8686800" cy="2209800"/>
          </a:xfrm>
          <a:prstGeom prst="round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lgn="just">
              <a:defRPr/>
            </a:pP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Trong</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học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thì</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quan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sát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phương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pháp</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thập</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thông</a:t>
            </a:r>
            <a:r>
              <a:rPr lang="en-US" sz="2800" dirty="0">
                <a:solidFill>
                  <a:schemeClr val="tx1"/>
                </a:solidFill>
                <a:latin typeface="Times New Roman" pitchFamily="18" charset="0"/>
                <a:cs typeface="Times New Roman" pitchFamily="18" charset="0"/>
              </a:rPr>
              <a:t> tin </a:t>
            </a:r>
            <a:r>
              <a:rPr lang="en-US" sz="2800" dirty="0" err="1">
                <a:solidFill>
                  <a:schemeClr val="tx1"/>
                </a:solidFill>
                <a:latin typeface="Times New Roman" pitchFamily="18" charset="0"/>
                <a:cs typeface="Times New Roman" pitchFamily="18" charset="0"/>
              </a:rPr>
              <a:t>về</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đối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tượng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bằng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các</a:t>
            </a:r>
            <a:r>
              <a:rPr lang="en-US" sz="2800" dirty="0">
                <a:solidFill>
                  <a:schemeClr val="tx1"/>
                </a:solidFill>
                <a:latin typeface="Times New Roman" pitchFamily="18" charset="0"/>
                <a:cs typeface="Times New Roman" pitchFamily="18" charset="0"/>
              </a:rPr>
              <a:t> tri </a:t>
            </a:r>
            <a:r>
              <a:rPr lang="en-US" sz="2800" dirty="0" err="1">
                <a:solidFill>
                  <a:schemeClr val="tx1"/>
                </a:solidFill>
                <a:latin typeface="Times New Roman" pitchFamily="18" charset="0"/>
                <a:cs typeface="Times New Roman" pitchFamily="18" charset="0"/>
              </a:rPr>
              <a:t>giác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trực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tiếp</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ghi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chép</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lại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những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nhân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tố</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quan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đến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đối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tượng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a:t>
            </a:r>
          </a:p>
        </p:txBody>
      </p:sp>
      <p:sp>
        <p:nvSpPr>
          <p:cNvPr id="5" name="Rounded Rectangle 4"/>
          <p:cNvSpPr/>
          <p:nvPr/>
        </p:nvSpPr>
        <p:spPr bwMode="auto">
          <a:xfrm>
            <a:off x="90055" y="3713018"/>
            <a:ext cx="8382000" cy="1295400"/>
          </a:xfrm>
          <a:prstGeom prst="round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lgn="just">
              <a:defRPr/>
            </a:pPr>
            <a:r>
              <a:rPr lang="en-US" dirty="0" smtClean="0">
                <a:solidFill>
                  <a:schemeClr val="tx1"/>
                </a:solidFill>
              </a:rPr>
              <a:t>	</a:t>
            </a:r>
            <a:r>
              <a:rPr lang="en-US" sz="2800" dirty="0" err="1" smtClean="0">
                <a:solidFill>
                  <a:schemeClr val="tx1"/>
                </a:solidFill>
                <a:latin typeface="Times New Roman" pitchFamily="18" charset="0"/>
                <a:cs typeface="Times New Roman" pitchFamily="18" charset="0"/>
              </a:rPr>
              <a:t>Nhiệm</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vụ</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của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phươg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pháp</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này</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nhận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thức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các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đặc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điểm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các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mối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hệ</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hiện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có</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của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đối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tượng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a:t>
            </a:r>
          </a:p>
        </p:txBody>
      </p:sp>
      <p:sp>
        <p:nvSpPr>
          <p:cNvPr id="6" name="TextBox 5"/>
          <p:cNvSpPr txBox="1"/>
          <p:nvPr/>
        </p:nvSpPr>
        <p:spPr>
          <a:xfrm>
            <a:off x="76200" y="762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IV.4.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quan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6979097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4" name="AutoShape 6"/>
          <p:cNvSpPr>
            <a:spLocks noChangeArrowheads="1"/>
          </p:cNvSpPr>
          <p:nvPr/>
        </p:nvSpPr>
        <p:spPr bwMode="auto">
          <a:xfrm>
            <a:off x="381000" y="304800"/>
            <a:ext cx="6477000" cy="709196"/>
          </a:xfrm>
          <a:prstGeom prst="roundRect">
            <a:avLst>
              <a:gd name="adj" fmla="val 30352"/>
            </a:avLst>
          </a:prstGeom>
          <a:gradFill rotWithShape="1">
            <a:gsLst>
              <a:gs pos="0">
                <a:schemeClr val="folHlink">
                  <a:gamma/>
                  <a:tint val="0"/>
                  <a:invGamma/>
                </a:schemeClr>
              </a:gs>
              <a:gs pos="100000">
                <a:schemeClr val="folHlink"/>
              </a:gs>
            </a:gsLst>
            <a:path path="shape">
              <a:fillToRect l="50000" t="50000" r="50000" b="50000"/>
            </a:path>
          </a:gradFill>
          <a:ln w="9525">
            <a:solidFill>
              <a:schemeClr val="accent1"/>
            </a:solidFill>
            <a:round/>
            <a:headEnd/>
            <a:tailEnd/>
          </a:ln>
          <a:effectLst/>
        </p:spPr>
        <p:txBody>
          <a:bodyPr wrap="square">
            <a:spAutoFit/>
          </a:bodyPr>
          <a:lstStyle/>
          <a:p>
            <a:pPr algn="ctr">
              <a:defRPr/>
            </a:pPr>
            <a:r>
              <a:rPr lang="en-US" sz="3200" b="1" dirty="0" smtClean="0">
                <a:solidFill>
                  <a:srgbClr val="BB0598"/>
                </a:solidFill>
                <a:latin typeface="Times New Roman" pitchFamily="18" charset="0"/>
                <a:cs typeface="Times New Roman" pitchFamily="18" charset="0"/>
              </a:rPr>
              <a:t>Các loại phương pháp quan sát </a:t>
            </a:r>
            <a:endParaRPr lang="en-US" sz="3200" b="1" dirty="0">
              <a:solidFill>
                <a:srgbClr val="BB0598"/>
              </a:solidFill>
              <a:latin typeface="Times New Roman" pitchFamily="18" charset="0"/>
              <a:cs typeface="Times New Roman" pitchFamily="18" charset="0"/>
            </a:endParaRPr>
          </a:p>
        </p:txBody>
      </p:sp>
      <p:sp>
        <p:nvSpPr>
          <p:cNvPr id="9235" name="Text Box 9"/>
          <p:cNvSpPr txBox="1">
            <a:spLocks noChangeArrowheads="1"/>
          </p:cNvSpPr>
          <p:nvPr/>
        </p:nvSpPr>
        <p:spPr bwMode="auto">
          <a:xfrm>
            <a:off x="1047750" y="1662349"/>
            <a:ext cx="7354887" cy="523220"/>
          </a:xfrm>
          <a:prstGeom prst="rect">
            <a:avLst/>
          </a:prstGeom>
          <a:noFill/>
          <a:ln w="9525">
            <a:noFill/>
            <a:miter lim="800000"/>
            <a:headEnd/>
            <a:tailEnd/>
          </a:ln>
        </p:spPr>
        <p:txBody>
          <a:bodyPr>
            <a:spAutoFit/>
          </a:bodyPr>
          <a:lstStyle/>
          <a:p>
            <a:pPr algn="just"/>
            <a:r>
              <a:rPr lang="en-US" sz="2800" b="1" dirty="0" smtClean="0"/>
              <a:t>-Quan </a:t>
            </a:r>
            <a:r>
              <a:rPr lang="en-US" sz="2800" b="1" dirty="0"/>
              <a:t>sát trực tiếp / gián tiếp</a:t>
            </a:r>
          </a:p>
        </p:txBody>
      </p:sp>
      <p:sp>
        <p:nvSpPr>
          <p:cNvPr id="9233" name="Text Box 12"/>
          <p:cNvSpPr txBox="1">
            <a:spLocks noChangeArrowheads="1"/>
          </p:cNvSpPr>
          <p:nvPr/>
        </p:nvSpPr>
        <p:spPr bwMode="auto">
          <a:xfrm>
            <a:off x="1066800" y="3352800"/>
            <a:ext cx="7354887" cy="523220"/>
          </a:xfrm>
          <a:prstGeom prst="rect">
            <a:avLst/>
          </a:prstGeom>
          <a:noFill/>
          <a:ln w="9525">
            <a:noFill/>
            <a:miter lim="800000"/>
            <a:headEnd/>
            <a:tailEnd/>
          </a:ln>
        </p:spPr>
        <p:txBody>
          <a:bodyPr>
            <a:spAutoFit/>
          </a:bodyPr>
          <a:lstStyle/>
          <a:p>
            <a:pPr algn="just"/>
            <a:r>
              <a:rPr lang="en-US" sz="2800" b="1" dirty="0" smtClean="0"/>
              <a:t>-Quan </a:t>
            </a:r>
            <a:r>
              <a:rPr lang="en-US" sz="2800" b="1" dirty="0"/>
              <a:t>sát tổng hợp / lựa chọn</a:t>
            </a:r>
          </a:p>
        </p:txBody>
      </p:sp>
      <p:sp>
        <p:nvSpPr>
          <p:cNvPr id="9231" name="Text Box 15"/>
          <p:cNvSpPr txBox="1">
            <a:spLocks noChangeArrowheads="1"/>
          </p:cNvSpPr>
          <p:nvPr/>
        </p:nvSpPr>
        <p:spPr bwMode="auto">
          <a:xfrm>
            <a:off x="1066800" y="2514600"/>
            <a:ext cx="7354887" cy="954107"/>
          </a:xfrm>
          <a:prstGeom prst="rect">
            <a:avLst/>
          </a:prstGeom>
          <a:noFill/>
          <a:ln w="9525">
            <a:noFill/>
            <a:miter lim="800000"/>
            <a:headEnd/>
            <a:tailEnd/>
          </a:ln>
        </p:spPr>
        <p:txBody>
          <a:bodyPr>
            <a:spAutoFit/>
          </a:bodyPr>
          <a:lstStyle/>
          <a:p>
            <a:pPr algn="just"/>
            <a:r>
              <a:rPr lang="en-US" sz="2800" b="1" dirty="0" smtClean="0"/>
              <a:t>-Quan </a:t>
            </a:r>
            <a:r>
              <a:rPr lang="en-US" sz="2800" b="1" dirty="0"/>
              <a:t>sát có chuẩn mực / không </a:t>
            </a:r>
            <a:r>
              <a:rPr lang="en-US" sz="2800" b="1" dirty="0" smtClean="0"/>
              <a:t>chuẩn mực</a:t>
            </a:r>
            <a:endParaRPr lang="en-US" sz="2800" b="1" dirty="0"/>
          </a:p>
        </p:txBody>
      </p:sp>
      <p:sp>
        <p:nvSpPr>
          <p:cNvPr id="9229" name="Text Box 18"/>
          <p:cNvSpPr txBox="1">
            <a:spLocks noChangeArrowheads="1"/>
          </p:cNvSpPr>
          <p:nvPr/>
        </p:nvSpPr>
        <p:spPr bwMode="auto">
          <a:xfrm>
            <a:off x="1066800" y="4038600"/>
            <a:ext cx="7354887" cy="523220"/>
          </a:xfrm>
          <a:prstGeom prst="rect">
            <a:avLst/>
          </a:prstGeom>
          <a:noFill/>
          <a:ln w="9525">
            <a:noFill/>
            <a:miter lim="800000"/>
            <a:headEnd/>
            <a:tailEnd/>
          </a:ln>
        </p:spPr>
        <p:txBody>
          <a:bodyPr>
            <a:spAutoFit/>
          </a:bodyPr>
          <a:lstStyle/>
          <a:p>
            <a:pPr algn="just"/>
            <a:r>
              <a:rPr lang="en-US" sz="2800" b="1" dirty="0" smtClean="0"/>
              <a:t>-Quan </a:t>
            </a:r>
            <a:r>
              <a:rPr lang="en-US" sz="2800" b="1" dirty="0"/>
              <a:t>sát 1 lần / n lần </a:t>
            </a:r>
          </a:p>
        </p:txBody>
      </p:sp>
      <p:sp>
        <p:nvSpPr>
          <p:cNvPr id="9227" name="Text Box 21"/>
          <p:cNvSpPr txBox="1">
            <a:spLocks noChangeArrowheads="1"/>
          </p:cNvSpPr>
          <p:nvPr/>
        </p:nvSpPr>
        <p:spPr bwMode="auto">
          <a:xfrm>
            <a:off x="1066800" y="4724400"/>
            <a:ext cx="7354887" cy="523220"/>
          </a:xfrm>
          <a:prstGeom prst="rect">
            <a:avLst/>
          </a:prstGeom>
          <a:noFill/>
          <a:ln w="9525">
            <a:noFill/>
            <a:miter lim="800000"/>
            <a:headEnd/>
            <a:tailEnd/>
          </a:ln>
        </p:spPr>
        <p:txBody>
          <a:bodyPr>
            <a:spAutoFit/>
          </a:bodyPr>
          <a:lstStyle/>
          <a:p>
            <a:pPr algn="just"/>
            <a:r>
              <a:rPr lang="en-US" sz="2800" b="1" dirty="0" smtClean="0"/>
              <a:t>-Quan </a:t>
            </a:r>
            <a:r>
              <a:rPr lang="en-US" sz="2800" b="1" dirty="0"/>
              <a:t>sát có tham gia / không tham gia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9814"/>
                                        </p:tgtEl>
                                        <p:attrNameLst>
                                          <p:attrName>style.visibility</p:attrName>
                                        </p:attrNameLst>
                                      </p:cBhvr>
                                      <p:to>
                                        <p:strVal val="visible"/>
                                      </p:to>
                                    </p:set>
                                    <p:animEffect transition="in" filter="box(out)">
                                      <p:cBhvr>
                                        <p:cTn id="7" dur="500"/>
                                        <p:tgtEl>
                                          <p:spTgt spid="1198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35"/>
                                        </p:tgtEl>
                                        <p:attrNameLst>
                                          <p:attrName>style.visibility</p:attrName>
                                        </p:attrNameLst>
                                      </p:cBhvr>
                                      <p:to>
                                        <p:strVal val="visible"/>
                                      </p:to>
                                    </p:set>
                                    <p:animEffect transition="in" filter="box(in)">
                                      <p:cBhvr>
                                        <p:cTn id="12" dur="500"/>
                                        <p:tgtEl>
                                          <p:spTgt spid="923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31"/>
                                        </p:tgtEl>
                                        <p:attrNameLst>
                                          <p:attrName>style.visibility</p:attrName>
                                        </p:attrNameLst>
                                      </p:cBhvr>
                                      <p:to>
                                        <p:strVal val="visible"/>
                                      </p:to>
                                    </p:set>
                                    <p:animEffect transition="in" filter="box(in)">
                                      <p:cBhvr>
                                        <p:cTn id="17" dur="500"/>
                                        <p:tgtEl>
                                          <p:spTgt spid="923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33"/>
                                        </p:tgtEl>
                                        <p:attrNameLst>
                                          <p:attrName>style.visibility</p:attrName>
                                        </p:attrNameLst>
                                      </p:cBhvr>
                                      <p:to>
                                        <p:strVal val="visible"/>
                                      </p:to>
                                    </p:set>
                                    <p:animEffect transition="in" filter="box(in)">
                                      <p:cBhvr>
                                        <p:cTn id="22" dur="500"/>
                                        <p:tgtEl>
                                          <p:spTgt spid="923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229"/>
                                        </p:tgtEl>
                                        <p:attrNameLst>
                                          <p:attrName>style.visibility</p:attrName>
                                        </p:attrNameLst>
                                      </p:cBhvr>
                                      <p:to>
                                        <p:strVal val="visible"/>
                                      </p:to>
                                    </p:set>
                                    <p:animEffect transition="in" filter="box(in)">
                                      <p:cBhvr>
                                        <p:cTn id="27" dur="500"/>
                                        <p:tgtEl>
                                          <p:spTgt spid="922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227"/>
                                        </p:tgtEl>
                                        <p:attrNameLst>
                                          <p:attrName>style.visibility</p:attrName>
                                        </p:attrNameLst>
                                      </p:cBhvr>
                                      <p:to>
                                        <p:strVal val="visible"/>
                                      </p:to>
                                    </p:set>
                                    <p:animEffect transition="in" filter="box(in)">
                                      <p:cBhvr>
                                        <p:cTn id="32" dur="50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4" grpId="0" animBg="1"/>
      <p:bldP spid="9235" grpId="0"/>
      <p:bldP spid="9233" grpId="0"/>
      <p:bldP spid="9231" grpId="0"/>
      <p:bldP spid="9229" grpId="0"/>
      <p:bldP spid="922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0"/>
          <p:cNvSpPr>
            <a:spLocks noGrp="1"/>
          </p:cNvSpPr>
          <p:nvPr>
            <p:ph type="title"/>
          </p:nvPr>
        </p:nvSpPr>
        <p:spPr>
          <a:xfrm>
            <a:off x="228600" y="990600"/>
            <a:ext cx="8382000" cy="914400"/>
          </a:xfrm>
        </p:spPr>
        <p:txBody>
          <a:bodyPr>
            <a:normAutofit/>
          </a:bodyPr>
          <a:lstStyle/>
          <a:p>
            <a:pPr algn="l"/>
            <a:r>
              <a:rPr lang="en-US" sz="2400" b="0" i="1" u="sng"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Yêu</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cầu</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khi</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quan</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sát</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phải</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đảm</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bảo</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tính</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có</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hệ</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thống</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có</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mục</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đích</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và</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có</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kế</a:t>
            </a:r>
            <a:r>
              <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0" i="1" u="sng" dirty="0" err="1" smtClean="0">
                <a:effectLst>
                  <a:outerShdw blurRad="38100" dist="38100" dir="2700000" algn="tl">
                    <a:srgbClr val="000000">
                      <a:alpha val="43137"/>
                    </a:srgbClr>
                  </a:outerShdw>
                </a:effectLst>
                <a:latin typeface="Times New Roman" pitchFamily="18" charset="0"/>
                <a:cs typeface="Times New Roman" pitchFamily="18" charset="0"/>
              </a:rPr>
              <a:t>hoạch</a:t>
            </a:r>
            <a:endParaRPr lang="en-US" sz="2800" b="0" i="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291" name="Content Placeholder 11"/>
          <p:cNvSpPr>
            <a:spLocks noGrp="1"/>
          </p:cNvSpPr>
          <p:nvPr>
            <p:ph sz="half" idx="1"/>
          </p:nvPr>
        </p:nvSpPr>
        <p:spPr>
          <a:xfrm>
            <a:off x="35168" y="2057400"/>
            <a:ext cx="9108832" cy="6400800"/>
          </a:xfrm>
        </p:spPr>
        <p:txBody>
          <a:bodyPr/>
          <a:lstStyle/>
          <a:p>
            <a:pPr marL="0" indent="0">
              <a:buNone/>
            </a:pPr>
            <a:r>
              <a:rPr lang="en-US" dirty="0" smtClean="0">
                <a:latin typeface="Times New Roman" pitchFamily="18" charset="0"/>
                <a:cs typeface="Times New Roman" pitchFamily="18" charset="0"/>
              </a:rPr>
              <a:t>	-Xác định được khách thể, mục tiêu, nhiệm vụ đối tượng quan sát.</a:t>
            </a:r>
          </a:p>
          <a:p>
            <a:pPr marL="0" indent="0">
              <a:buNone/>
            </a:pPr>
            <a:r>
              <a:rPr lang="en-US" dirty="0" smtClean="0">
                <a:latin typeface="Times New Roman" pitchFamily="18" charset="0"/>
                <a:cs typeface="Times New Roman" pitchFamily="18" charset="0"/>
              </a:rPr>
              <a:t>	-Xác định được thời gian và yêu cầu về mặt tài chính.</a:t>
            </a:r>
          </a:p>
          <a:p>
            <a:pPr marL="0" indent="0">
              <a:buNone/>
            </a:pPr>
            <a:r>
              <a:rPr lang="en-US" dirty="0" smtClean="0">
                <a:latin typeface="Times New Roman" pitchFamily="18" charset="0"/>
                <a:cs typeface="Times New Roman" pitchFamily="18" charset="0"/>
              </a:rPr>
              <a:t>	-Dự kiến trước các phương án khó khăn trong khi quan sát.</a:t>
            </a:r>
          </a:p>
          <a:p>
            <a:pPr marL="0" indent="0">
              <a:buNone/>
            </a:pPr>
            <a:r>
              <a:rPr lang="en-US" dirty="0" smtClean="0">
                <a:latin typeface="Times New Roman" pitchFamily="18" charset="0"/>
                <a:cs typeface="Times New Roman" pitchFamily="18" charset="0"/>
              </a:rPr>
              <a:t>	-Cách  thức và chuẩn bị giấy tờ, thủ tục.</a:t>
            </a:r>
          </a:p>
          <a:p>
            <a:pPr marL="0" indent="0">
              <a:buNone/>
            </a:pPr>
            <a:r>
              <a:rPr lang="en-US" dirty="0" smtClean="0">
                <a:latin typeface="Times New Roman" pitchFamily="18" charset="0"/>
                <a:cs typeface="Times New Roman" pitchFamily="18" charset="0"/>
              </a:rPr>
              <a:t>	-Lựa chọn các phương pháp quan sát.</a:t>
            </a:r>
          </a:p>
          <a:p>
            <a:pPr marL="0" indent="0">
              <a:buNone/>
            </a:pPr>
            <a:r>
              <a:rPr lang="en-US" dirty="0" smtClean="0">
                <a:latin typeface="Times New Roman" pitchFamily="18" charset="0"/>
                <a:cs typeface="Times New Roman" pitchFamily="18" charset="0"/>
              </a:rPr>
              <a:t>	-Chuẩn bị tài liệu, kế hoạch, thiết bị kỹ thuật in phiếu……</a:t>
            </a:r>
          </a:p>
        </p:txBody>
      </p:sp>
      <p:sp>
        <p:nvSpPr>
          <p:cNvPr id="5" name="TextBox 4"/>
          <p:cNvSpPr txBox="1"/>
          <p:nvPr/>
        </p:nvSpPr>
        <p:spPr>
          <a:xfrm>
            <a:off x="76200" y="76200"/>
            <a:ext cx="7772400" cy="954107"/>
          </a:xfrm>
          <a:prstGeom prst="rect">
            <a:avLst/>
          </a:prstGeom>
          <a:noFill/>
        </p:spPr>
        <p:txBody>
          <a:bodyPr wrap="square" rtlCol="0">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nghiên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cứu</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xã</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hội</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IV.4.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Phương</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quan</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sát</a:t>
            </a:r>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88339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arn(inVertical)">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arn(inVertical)">
                                      <p:cBhvr>
                                        <p:cTn id="17" dur="500"/>
                                        <p:tgtEl>
                                          <p:spTgt spid="122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barn(inVertical)">
                                      <p:cBhvr>
                                        <p:cTn id="22" dur="500"/>
                                        <p:tgtEl>
                                          <p:spTgt spid="1229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291">
                                            <p:txEl>
                                              <p:pRg st="3" end="3"/>
                                            </p:txEl>
                                          </p:spTgt>
                                        </p:tgtEl>
                                        <p:attrNameLst>
                                          <p:attrName>style.visibility</p:attrName>
                                        </p:attrNameLst>
                                      </p:cBhvr>
                                      <p:to>
                                        <p:strVal val="visible"/>
                                      </p:to>
                                    </p:set>
                                    <p:animEffect transition="in" filter="barn(inVertical)">
                                      <p:cBhvr>
                                        <p:cTn id="27" dur="500"/>
                                        <p:tgtEl>
                                          <p:spTgt spid="1229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291">
                                            <p:txEl>
                                              <p:pRg st="4" end="4"/>
                                            </p:txEl>
                                          </p:spTgt>
                                        </p:tgtEl>
                                        <p:attrNameLst>
                                          <p:attrName>style.visibility</p:attrName>
                                        </p:attrNameLst>
                                      </p:cBhvr>
                                      <p:to>
                                        <p:strVal val="visible"/>
                                      </p:to>
                                    </p:set>
                                    <p:animEffect transition="in" filter="barn(inVertical)">
                                      <p:cBhvr>
                                        <p:cTn id="32" dur="500"/>
                                        <p:tgtEl>
                                          <p:spTgt spid="1229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291">
                                            <p:txEl>
                                              <p:pRg st="5" end="5"/>
                                            </p:txEl>
                                          </p:spTgt>
                                        </p:tgtEl>
                                        <p:attrNameLst>
                                          <p:attrName>style.visibility</p:attrName>
                                        </p:attrNameLst>
                                      </p:cBhvr>
                                      <p:to>
                                        <p:strVal val="visible"/>
                                      </p:to>
                                    </p:set>
                                    <p:animEffect transition="in" filter="barn(inVertical)">
                                      <p:cBhvr>
                                        <p:cTn id="37" dur="500"/>
                                        <p:tgtEl>
                                          <p:spTgt spid="122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05000"/>
            <a:ext cx="9144000" cy="3785652"/>
          </a:xfrm>
          <a:prstGeom prst="rect">
            <a:avLst/>
          </a:prstGeom>
        </p:spPr>
        <p:txBody>
          <a:bodyPr wrap="square">
            <a:spAutoFit/>
          </a:bodyPr>
          <a:lstStyle/>
          <a:p>
            <a:r>
              <a:rPr lang="en-US" sz="3000" dirty="0" smtClean="0">
                <a:latin typeface="Times New Roman" pitchFamily="18" charset="0"/>
                <a:cs typeface="Times New Roman" pitchFamily="18" charset="0"/>
              </a:rPr>
              <a:t>	-Thực hành quan sát.</a:t>
            </a:r>
          </a:p>
          <a:p>
            <a:r>
              <a:rPr lang="en-US" sz="3000" dirty="0" smtClean="0">
                <a:latin typeface="Times New Roman" pitchFamily="18" charset="0"/>
                <a:cs typeface="Times New Roman" pitchFamily="18" charset="0"/>
              </a:rPr>
              <a:t>	-Các phương pháp thu thập thông tin được sử dụng trong quan sát.</a:t>
            </a:r>
          </a:p>
          <a:p>
            <a:r>
              <a:rPr lang="en-US" sz="3000" dirty="0" smtClean="0">
                <a:latin typeface="Times New Roman" pitchFamily="18" charset="0"/>
                <a:cs typeface="Times New Roman" pitchFamily="18" charset="0"/>
              </a:rPr>
              <a:t>	-Ghi chép vắn tắt</a:t>
            </a:r>
          </a:p>
          <a:p>
            <a:r>
              <a:rPr lang="en-US" sz="3000" dirty="0" smtClean="0">
                <a:latin typeface="Times New Roman" pitchFamily="18" charset="0"/>
                <a:cs typeface="Times New Roman" pitchFamily="18" charset="0"/>
              </a:rPr>
              <a:t>	-Ghi các mối liên hệ cơ bản</a:t>
            </a:r>
          </a:p>
          <a:p>
            <a:r>
              <a:rPr lang="en-US" sz="3000" dirty="0" smtClean="0">
                <a:latin typeface="Times New Roman" pitchFamily="18" charset="0"/>
                <a:cs typeface="Times New Roman" pitchFamily="18" charset="0"/>
              </a:rPr>
              <a:t>	-Biên bản quan sát</a:t>
            </a:r>
          </a:p>
          <a:p>
            <a:r>
              <a:rPr lang="en-US" sz="3000" dirty="0" smtClean="0">
                <a:latin typeface="Times New Roman" pitchFamily="18" charset="0"/>
                <a:cs typeface="Times New Roman" pitchFamily="18" charset="0"/>
              </a:rPr>
              <a:t>	-Nhật kí quan sát </a:t>
            </a:r>
          </a:p>
          <a:p>
            <a:r>
              <a:rPr lang="en-US" sz="3000" dirty="0" smtClean="0">
                <a:latin typeface="Times New Roman" pitchFamily="18" charset="0"/>
                <a:cs typeface="Times New Roman" pitchFamily="18" charset="0"/>
              </a:rPr>
              <a:t>	-Ghi âm, chụp ảnh, quay phim</a:t>
            </a:r>
          </a:p>
        </p:txBody>
      </p:sp>
      <p:sp>
        <p:nvSpPr>
          <p:cNvPr id="5" name="Rectangle 4"/>
          <p:cNvSpPr/>
          <p:nvPr/>
        </p:nvSpPr>
        <p:spPr>
          <a:xfrm>
            <a:off x="0" y="0"/>
            <a:ext cx="9144000" cy="954107"/>
          </a:xfrm>
          <a:prstGeom prst="rect">
            <a:avLst/>
          </a:prstGeom>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IV.4. Phương pháp quan sát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Rectangle 5"/>
          <p:cNvSpPr/>
          <p:nvPr/>
        </p:nvSpPr>
        <p:spPr>
          <a:xfrm>
            <a:off x="0" y="990600"/>
            <a:ext cx="9144000" cy="954107"/>
          </a:xfrm>
          <a:prstGeom prst="rect">
            <a:avLst/>
          </a:prstGeom>
        </p:spPr>
        <p:txBody>
          <a:bodyPr wrap="square">
            <a:spAutoFit/>
          </a:bodyPr>
          <a:lstStyle/>
          <a:p>
            <a:r>
              <a:rPr lang="en-US" sz="2800" i="1" u="sng"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*Yêu cầu: khi quan sát phải đảm bảo tính có hệ thống, có mục đích và có kế hoạch</a:t>
            </a:r>
            <a:endParaRPr lang="en-US" sz="28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4"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1"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28"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35"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4">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42"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4">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49" dur="8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4">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 y="-152400"/>
            <a:ext cx="7772400" cy="1307537"/>
          </a:xfrm>
          <a:prstGeom prst="rect">
            <a:avLst/>
          </a:prstGeom>
          <a:noFill/>
        </p:spPr>
        <p:txBody>
          <a:bodyPr>
            <a:spAutoFit/>
          </a:bodyPr>
          <a:lstStyle/>
          <a:p>
            <a:pPr marL="514350" indent="-514350" fontAlgn="auto">
              <a:lnSpc>
                <a:spcPct val="150000"/>
              </a:lnSpc>
              <a:spcBef>
                <a:spcPts val="0"/>
              </a:spcBef>
              <a:spcAft>
                <a:spcPts val="0"/>
              </a:spcAft>
              <a:buFontTx/>
              <a:buAutoNum type="romanUcPeriod"/>
              <a:defRPr/>
            </a:pP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Một</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số</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niệm</a:t>
            </a:r>
            <a:endParaRPr lang="en-US" sz="2800" b="1" i="1" u="sng" dirty="0">
              <a:solidFill>
                <a:srgbClr val="BB0598"/>
              </a:solidFill>
              <a:effectLst>
                <a:outerShdw blurRad="38100" dist="38100" dir="2700000" algn="tl">
                  <a:srgbClr val="000000">
                    <a:alpha val="43137"/>
                  </a:srgbClr>
                </a:outerShdw>
              </a:effectLst>
              <a:latin typeface="Times New Roman" pitchFamily="18" charset="0"/>
            </a:endParaRPr>
          </a:p>
          <a:p>
            <a:pPr fontAlgn="auto">
              <a:lnSpc>
                <a:spcPct val="150000"/>
              </a:lnSpc>
              <a:spcBef>
                <a:spcPts val="0"/>
              </a:spcBef>
              <a:spcAft>
                <a:spcPts val="0"/>
              </a:spcAft>
              <a:defRPr/>
            </a:pPr>
            <a:r>
              <a:rPr lang="en-US" sz="2400" dirty="0">
                <a:solidFill>
                  <a:srgbClr val="BB0598"/>
                </a:solidFill>
                <a:latin typeface="Times New Roman" pitchFamily="18" charset="0"/>
              </a:rPr>
              <a:t>  </a:t>
            </a:r>
            <a:r>
              <a:rPr lang="en-US" sz="2800" b="1" i="1" u="sng" dirty="0">
                <a:solidFill>
                  <a:srgbClr val="BB0598"/>
                </a:solidFill>
                <a:effectLst>
                  <a:outerShdw blurRad="38100" dist="38100" dir="2700000" algn="tl">
                    <a:srgbClr val="000000">
                      <a:alpha val="43137"/>
                    </a:srgbClr>
                  </a:outerShdw>
                </a:effectLst>
                <a:latin typeface="Times New Roman" pitchFamily="18" charset="0"/>
              </a:rPr>
              <a:t>I.1.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Khái</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niệm</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ph</a:t>
            </a:r>
            <a:r>
              <a:rPr lang="vi-VN" sz="2800" b="1" i="1" u="sng" dirty="0">
                <a:solidFill>
                  <a:srgbClr val="BB0598"/>
                </a:solidFill>
                <a:effectLst>
                  <a:outerShdw blurRad="38100" dist="38100" dir="2700000" algn="tl">
                    <a:srgbClr val="000000">
                      <a:alpha val="43137"/>
                    </a:srgbClr>
                  </a:outerShdw>
                </a:effectLst>
                <a:latin typeface="Times New Roman" pitchFamily="18" charset="0"/>
              </a:rPr>
              <a:t>ương</a:t>
            </a:r>
            <a:r>
              <a:rPr lang="en-US" sz="2800" b="1" i="1" u="sng" dirty="0">
                <a:solidFill>
                  <a:srgbClr val="BB0598"/>
                </a:solidFill>
                <a:effectLst>
                  <a:outerShdw blurRad="38100" dist="38100" dir="2700000" algn="tl">
                    <a:srgbClr val="000000">
                      <a:alpha val="43137"/>
                    </a:srgbClr>
                  </a:outerShdw>
                </a:effectLst>
                <a:latin typeface="Times New Roman" pitchFamily="18" charset="0"/>
              </a:rPr>
              <a:t> </a:t>
            </a:r>
            <a:r>
              <a:rPr lang="en-US" sz="2800" b="1" i="1" u="sng" dirty="0" err="1">
                <a:solidFill>
                  <a:srgbClr val="BB0598"/>
                </a:solidFill>
                <a:effectLst>
                  <a:outerShdw blurRad="38100" dist="38100" dir="2700000" algn="tl">
                    <a:srgbClr val="000000">
                      <a:alpha val="43137"/>
                    </a:srgbClr>
                  </a:outerShdw>
                </a:effectLst>
                <a:latin typeface="Times New Roman" pitchFamily="18" charset="0"/>
              </a:rPr>
              <a:t>pháp</a:t>
            </a:r>
            <a:endParaRPr lang="en-US" sz="2800" b="1" i="1" u="sng" dirty="0">
              <a:solidFill>
                <a:srgbClr val="BB0598"/>
              </a:solidFill>
              <a:effectLst>
                <a:outerShdw blurRad="38100" dist="38100" dir="2700000" algn="tl">
                  <a:srgbClr val="000000">
                    <a:alpha val="43137"/>
                  </a:srgbClr>
                </a:outerShdw>
              </a:effectLst>
              <a:latin typeface="Times New Roman" pitchFamily="18" charset="0"/>
            </a:endParaRPr>
          </a:p>
        </p:txBody>
      </p:sp>
      <p:sp>
        <p:nvSpPr>
          <p:cNvPr id="5" name="TextBox 5"/>
          <p:cNvSpPr txBox="1">
            <a:spLocks noChangeArrowheads="1"/>
          </p:cNvSpPr>
          <p:nvPr/>
        </p:nvSpPr>
        <p:spPr bwMode="auto">
          <a:xfrm>
            <a:off x="152400" y="914400"/>
            <a:ext cx="8610600" cy="6896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just" eaLnBrk="1" hangingPunct="1">
              <a:lnSpc>
                <a:spcPct val="150000"/>
              </a:lnSpc>
            </a:pPr>
            <a:r>
              <a:rPr lang="en-US" sz="2800" dirty="0" smtClean="0">
                <a:latin typeface="Times New Roman" pitchFamily="18" charset="0"/>
                <a:cs typeface="Times New Roman" pitchFamily="18" charset="0"/>
              </a:rPr>
              <a:t>	- </a:t>
            </a:r>
            <a:r>
              <a:rPr lang="en-US" sz="2800" dirty="0">
                <a:latin typeface="Times New Roman" pitchFamily="18" charset="0"/>
                <a:cs typeface="Times New Roman" pitchFamily="18" charset="0"/>
              </a:rPr>
              <a:t>Theo </a:t>
            </a:r>
            <a:r>
              <a:rPr lang="en-US" sz="2800" dirty="0" err="1">
                <a:latin typeface="Times New Roman" pitchFamily="18" charset="0"/>
                <a:cs typeface="Times New Roman" pitchFamily="18" charset="0"/>
              </a:rPr>
              <a:t>mục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sắp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định</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cận</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đối</a:t>
            </a:r>
            <a:r>
              <a:rPr lang="en-US" sz="2800" dirty="0">
                <a:latin typeface="Times New Roman" pitchFamily="18" charset="0"/>
                <a:cs typeface="Times New Roman" pitchFamily="18" charset="0"/>
              </a:rPr>
              <a:t> t</a:t>
            </a:r>
            <a:r>
              <a:rPr lang="vi-VN" sz="2800" dirty="0">
                <a:latin typeface="Times New Roman" pitchFamily="18" charset="0"/>
                <a:cs typeface="Times New Roman" pitchFamily="18" charset="0"/>
              </a:rPr>
              <a:t>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a:t>
            </a:r>
          </a:p>
          <a:p>
            <a:pPr algn="just" eaLnBrk="1" hangingPunct="1">
              <a:lnSpc>
                <a:spcPct val="150000"/>
              </a:lnSpc>
              <a:spcAft>
                <a:spcPts val="1000"/>
              </a:spcAft>
            </a:pPr>
            <a:r>
              <a:rPr lang="en-US" sz="2800" dirty="0" smtClean="0">
                <a:latin typeface="Times New Roman" pitchFamily="18" charset="0"/>
                <a:cs typeface="Times New Roman" pitchFamily="18" charset="0"/>
              </a:rPr>
              <a:t>	- </a:t>
            </a:r>
            <a:r>
              <a:rPr lang="en-US" sz="2800" dirty="0">
                <a:latin typeface="Times New Roman" pitchFamily="18" charset="0"/>
                <a:cs typeface="Times New Roman" pitchFamily="18" charset="0"/>
              </a:rPr>
              <a:t>Theo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ea typeface="Calibri" pitchFamily="34" charset="0"/>
                <a:cs typeface="Times New Roman" pitchFamily="18" charset="0"/>
              </a:rPr>
              <a:t>thì</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ph</a:t>
            </a:r>
            <a:r>
              <a:rPr lang="vi-VN" sz="2800" dirty="0">
                <a:latin typeface="Times New Roman" pitchFamily="18" charset="0"/>
                <a:ea typeface="Calibri" pitchFamily="34" charset="0"/>
                <a:cs typeface="Times New Roman" pitchFamily="18" charset="0"/>
              </a:rPr>
              <a:t>ương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pháp</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là</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phương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tiện</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để</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nhận</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thức</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là</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cách</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thức</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tái</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hiện</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lại</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đối</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tượng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nghiên</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cứu</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trong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tư</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duy</a:t>
            </a:r>
            <a:r>
              <a:rPr lang="en-US" sz="2800" dirty="0">
                <a:latin typeface="Times New Roman" pitchFamily="18" charset="0"/>
                <a:ea typeface="Calibri" pitchFamily="34" charset="0"/>
                <a:cs typeface="Times New Roman" pitchFamily="18" charset="0"/>
              </a:rPr>
              <a:t>.</a:t>
            </a:r>
          </a:p>
          <a:p>
            <a:pPr algn="just" eaLnBrk="1" hangingPunct="1">
              <a:lnSpc>
                <a:spcPct val="150000"/>
              </a:lnSpc>
              <a:spcAft>
                <a:spcPts val="1000"/>
              </a:spcAft>
            </a:pPr>
            <a:r>
              <a:rPr lang="en-US" sz="2800" dirty="0" smtClean="0">
                <a:latin typeface="Times New Roman" pitchFamily="18" charset="0"/>
                <a:ea typeface="Calibri" pitchFamily="34" charset="0"/>
                <a:cs typeface="Times New Roman" pitchFamily="18" charset="0"/>
              </a:rPr>
              <a:t>	- </a:t>
            </a:r>
            <a:r>
              <a:rPr lang="en-US" sz="2800" dirty="0" err="1">
                <a:latin typeface="Times New Roman" pitchFamily="18" charset="0"/>
                <a:ea typeface="Calibri" pitchFamily="34" charset="0"/>
                <a:cs typeface="Times New Roman" pitchFamily="18" charset="0"/>
              </a:rPr>
              <a:t>Hegen</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gọi</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ph</a:t>
            </a:r>
            <a:r>
              <a:rPr lang="vi-VN" sz="2800" dirty="0">
                <a:latin typeface="Times New Roman" pitchFamily="18" charset="0"/>
                <a:ea typeface="Calibri" pitchFamily="34" charset="0"/>
                <a:cs typeface="Times New Roman" pitchFamily="18" charset="0"/>
              </a:rPr>
              <a:t>ương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pháp</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chính</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là</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sự</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tóm</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tắt</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của</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nội</a:t>
            </a:r>
            <a:r>
              <a:rPr lang="en-US" sz="2800" dirty="0">
                <a:latin typeface="Times New Roman" pitchFamily="18" charset="0"/>
                <a:ea typeface="Calibri" pitchFamily="34" charset="0"/>
                <a:cs typeface="Times New Roman" pitchFamily="18" charset="0"/>
              </a:rPr>
              <a:t> dung, </a:t>
            </a:r>
            <a:r>
              <a:rPr lang="en-US" sz="2800" dirty="0" err="1">
                <a:latin typeface="Times New Roman" pitchFamily="18" charset="0"/>
                <a:ea typeface="Calibri" pitchFamily="34" charset="0"/>
                <a:cs typeface="Times New Roman" pitchFamily="18" charset="0"/>
              </a:rPr>
              <a:t>là</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sự</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vận</a:t>
            </a:r>
            <a:r>
              <a:rPr lang="en-US" sz="2800" dirty="0">
                <a:latin typeface="Times New Roman" pitchFamily="18" charset="0"/>
                <a:ea typeface="Calibri" pitchFamily="34" charset="0"/>
                <a:cs typeface="Times New Roman" pitchFamily="18" charset="0"/>
              </a:rPr>
              <a:t> </a:t>
            </a:r>
            <a:r>
              <a:rPr lang="vi-VN" sz="2800" dirty="0">
                <a:latin typeface="Times New Roman" pitchFamily="18" charset="0"/>
                <a:ea typeface="Calibri" pitchFamily="34" charset="0"/>
                <a:cs typeface="Times New Roman" pitchFamily="18" charset="0"/>
              </a:rPr>
              <a:t>động</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của</a:t>
            </a:r>
            <a:r>
              <a:rPr lang="en-US" sz="2800" dirty="0">
                <a:latin typeface="Times New Roman" pitchFamily="18" charset="0"/>
                <a:ea typeface="Calibri" pitchFamily="34" charset="0"/>
                <a:cs typeface="Times New Roman" pitchFamily="18" charset="0"/>
              </a:rPr>
              <a:t> </a:t>
            </a:r>
            <a:r>
              <a:rPr lang="en-US" sz="2800" dirty="0" err="1">
                <a:latin typeface="Times New Roman" pitchFamily="18" charset="0"/>
                <a:ea typeface="Calibri" pitchFamily="34" charset="0"/>
                <a:cs typeface="Times New Roman" pitchFamily="18" charset="0"/>
              </a:rPr>
              <a:t>nội</a:t>
            </a:r>
            <a:r>
              <a:rPr lang="en-US" sz="2800" dirty="0">
                <a:latin typeface="Times New Roman" pitchFamily="18" charset="0"/>
                <a:ea typeface="Calibri" pitchFamily="34" charset="0"/>
                <a:cs typeface="Times New Roman" pitchFamily="18" charset="0"/>
              </a:rPr>
              <a:t> dung. </a:t>
            </a:r>
            <a:endParaRPr lang="en-US" sz="2800" dirty="0">
              <a:ea typeface="Calibri" pitchFamily="34" charset="0"/>
              <a:cs typeface="Times New Roman" pitchFamily="18" charset="0"/>
            </a:endParaRPr>
          </a:p>
          <a:p>
            <a:pPr algn="just" eaLnBrk="1" hangingPunct="1">
              <a:lnSpc>
                <a:spcPct val="200000"/>
              </a:lnSpc>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5911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down)">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down)">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body" idx="1"/>
          </p:nvPr>
        </p:nvSpPr>
        <p:spPr>
          <a:xfrm>
            <a:off x="0" y="0"/>
            <a:ext cx="9144000" cy="6858000"/>
          </a:xfrm>
        </p:spPr>
        <p:txBody>
          <a:bodyPr/>
          <a:lstStyle/>
          <a:p>
            <a:pPr eaLnBrk="1" hangingPunct="1">
              <a:buFont typeface="Wingdings" pitchFamily="2" charset="2"/>
              <a:buNone/>
              <a:defRPr/>
            </a:pPr>
            <a:r>
              <a:rPr lang="en-US" dirty="0" smtClean="0">
                <a:latin typeface="VNI-Times" pitchFamily="2" charset="0"/>
              </a:rPr>
              <a:t>.</a:t>
            </a:r>
          </a:p>
          <a:p>
            <a:pPr eaLnBrk="1" hangingPunct="1">
              <a:buFont typeface="Wingdings" pitchFamily="2" charset="2"/>
              <a:buNone/>
              <a:defRPr/>
            </a:pPr>
            <a:endParaRPr lang="en-US" dirty="0" smtClean="0">
              <a:latin typeface="VNI-Times" pitchFamily="2" charset="0"/>
            </a:endParaRPr>
          </a:p>
        </p:txBody>
      </p:sp>
      <p:sp>
        <p:nvSpPr>
          <p:cNvPr id="177155" name="Rectangle 3"/>
          <p:cNvSpPr>
            <a:spLocks noChangeArrowheads="1"/>
          </p:cNvSpPr>
          <p:nvPr/>
        </p:nvSpPr>
        <p:spPr bwMode="auto">
          <a:xfrm>
            <a:off x="304800" y="1104900"/>
            <a:ext cx="7962900" cy="5432256"/>
          </a:xfrm>
          <a:prstGeom prst="rect">
            <a:avLst/>
          </a:prstGeom>
          <a:noFill/>
          <a:ln w="9525">
            <a:noFill/>
            <a:miter lim="800000"/>
            <a:headEnd/>
            <a:tailEnd/>
          </a:ln>
          <a:effectLst/>
        </p:spPr>
        <p:txBody>
          <a:bodyPr>
            <a:spAutoFit/>
          </a:bodyPr>
          <a:lstStyle/>
          <a:p>
            <a:pPr>
              <a:defRPr/>
            </a:pPr>
            <a:r>
              <a:rPr lang="en-US" sz="3600" i="1" u="sng"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Các bước của quá trình quan sát:</a:t>
            </a:r>
          </a:p>
          <a:p>
            <a:pPr>
              <a:defRPr/>
            </a:pPr>
            <a:endParaRPr lang="en-US" sz="2300" dirty="0" smtClean="0">
              <a:latin typeface="Times New Roman" pitchFamily="18" charset="0"/>
              <a:cs typeface="Times New Roman" pitchFamily="18" charset="0"/>
            </a:endParaRPr>
          </a:p>
          <a:p>
            <a:pPr>
              <a:defRPr/>
            </a:pPr>
            <a:r>
              <a:rPr lang="en-US" sz="2400" b="1" dirty="0" smtClean="0">
                <a:latin typeface="Times New Roman" pitchFamily="18" charset="0"/>
                <a:cs typeface="Times New Roman" pitchFamily="18" charset="0"/>
              </a:rPr>
              <a:t>Bước 1: </a:t>
            </a:r>
            <a:r>
              <a:rPr lang="en-US" sz="2400" dirty="0" smtClean="0">
                <a:latin typeface="Times New Roman" pitchFamily="18" charset="0"/>
                <a:cs typeface="Times New Roman" pitchFamily="18" charset="0"/>
              </a:rPr>
              <a:t>Xác định mục tiêu, khách thể và đối tượng quan sát.</a:t>
            </a:r>
          </a:p>
          <a:p>
            <a:pPr>
              <a:defRPr/>
            </a:pPr>
            <a:r>
              <a:rPr lang="en-US" sz="2400" b="1" dirty="0" smtClean="0">
                <a:latin typeface="Times New Roman" pitchFamily="18" charset="0"/>
                <a:cs typeface="Times New Roman" pitchFamily="18" charset="0"/>
              </a:rPr>
              <a:t>Bước 2: </a:t>
            </a:r>
            <a:r>
              <a:rPr lang="en-US" sz="2400" dirty="0" smtClean="0">
                <a:latin typeface="Times New Roman" pitchFamily="18" charset="0"/>
                <a:cs typeface="Times New Roman" pitchFamily="18" charset="0"/>
              </a:rPr>
              <a:t>Xác định thời gian, liên hệ và xin phép cơ sở, đơn vị sẽ thực hiện quan sát </a:t>
            </a:r>
          </a:p>
          <a:p>
            <a:pPr>
              <a:defRPr/>
            </a:pPr>
            <a:r>
              <a:rPr lang="en-US" sz="2400" b="1" dirty="0" smtClean="0">
                <a:latin typeface="Times New Roman" pitchFamily="18" charset="0"/>
                <a:cs typeface="Times New Roman" pitchFamily="18" charset="0"/>
              </a:rPr>
              <a:t>Bước 3: </a:t>
            </a:r>
            <a:r>
              <a:rPr lang="en-US" sz="2400" dirty="0" smtClean="0">
                <a:latin typeface="Times New Roman" pitchFamily="18" charset="0"/>
                <a:cs typeface="Times New Roman" pitchFamily="18" charset="0"/>
              </a:rPr>
              <a:t>Lựa chọn loại hình quan sát.</a:t>
            </a:r>
          </a:p>
          <a:p>
            <a:pPr>
              <a:defRPr/>
            </a:pPr>
            <a:r>
              <a:rPr lang="en-US" sz="2400" b="1" dirty="0" smtClean="0">
                <a:latin typeface="Times New Roman" pitchFamily="18" charset="0"/>
                <a:cs typeface="Times New Roman" pitchFamily="18" charset="0"/>
              </a:rPr>
              <a:t>Bước 4: </a:t>
            </a:r>
            <a:r>
              <a:rPr lang="en-US" sz="2400" dirty="0" smtClean="0">
                <a:latin typeface="Times New Roman" pitchFamily="18" charset="0"/>
                <a:cs typeface="Times New Roman" pitchFamily="18" charset="0"/>
              </a:rPr>
              <a:t>Chuẩn bị các tài liệu và công cụ, thiết bị kỹ thuật v.v..</a:t>
            </a:r>
          </a:p>
          <a:p>
            <a:pPr>
              <a:defRPr/>
            </a:pPr>
            <a:r>
              <a:rPr lang="en-US" sz="2400" b="1" dirty="0" smtClean="0">
                <a:latin typeface="Times New Roman" pitchFamily="18" charset="0"/>
                <a:cs typeface="Times New Roman" pitchFamily="18" charset="0"/>
              </a:rPr>
              <a:t>Bước 5: </a:t>
            </a:r>
            <a:r>
              <a:rPr lang="en-US" sz="2400" dirty="0" smtClean="0">
                <a:latin typeface="Times New Roman" pitchFamily="18" charset="0"/>
                <a:cs typeface="Times New Roman" pitchFamily="18" charset="0"/>
              </a:rPr>
              <a:t>Tiến hành các cuộc quan sát, thu thập tư liệu và thông tin.</a:t>
            </a:r>
          </a:p>
          <a:p>
            <a:pPr>
              <a:defRPr/>
            </a:pPr>
            <a:r>
              <a:rPr lang="en-US" sz="2400" b="1" dirty="0" smtClean="0">
                <a:latin typeface="Times New Roman" pitchFamily="18" charset="0"/>
                <a:cs typeface="Times New Roman" pitchFamily="18" charset="0"/>
              </a:rPr>
              <a:t>Bước 6: </a:t>
            </a:r>
            <a:r>
              <a:rPr lang="en-US" sz="2400" dirty="0" smtClean="0">
                <a:latin typeface="Times New Roman" pitchFamily="18" charset="0"/>
                <a:cs typeface="Times New Roman" pitchFamily="18" charset="0"/>
              </a:rPr>
              <a:t>Ghi chép kết quả, thực hiện các phiếu dùng để ghi chép, biên bản quan sát, nhật ký quan sát, sử dụng các phương tiện nghe nhìn để ghi nhận thông tin.</a:t>
            </a:r>
          </a:p>
          <a:p>
            <a:pPr>
              <a:defRPr/>
            </a:pPr>
            <a:r>
              <a:rPr lang="en-US" sz="2400" b="1" dirty="0" smtClean="0">
                <a:latin typeface="Times New Roman" pitchFamily="18" charset="0"/>
                <a:cs typeface="Times New Roman" pitchFamily="18" charset="0"/>
              </a:rPr>
              <a:t>Bước 7: </a:t>
            </a:r>
            <a:r>
              <a:rPr lang="en-US" sz="2400" dirty="0" smtClean="0">
                <a:latin typeface="Times New Roman" pitchFamily="18" charset="0"/>
                <a:cs typeface="Times New Roman" pitchFamily="18" charset="0"/>
              </a:rPr>
              <a:t>Kiểm tra việc thực hiện các quan sát.</a:t>
            </a:r>
          </a:p>
          <a:p>
            <a:pPr>
              <a:defRPr/>
            </a:pPr>
            <a:r>
              <a:rPr lang="en-US" sz="2400" b="1" dirty="0" smtClean="0">
                <a:latin typeface="Times New Roman" pitchFamily="18" charset="0"/>
                <a:cs typeface="Times New Roman" pitchFamily="18" charset="0"/>
              </a:rPr>
              <a:t>Bước 8: </a:t>
            </a:r>
            <a:r>
              <a:rPr lang="en-US" sz="2400" dirty="0" smtClean="0">
                <a:latin typeface="Times New Roman" pitchFamily="18" charset="0"/>
                <a:cs typeface="Times New Roman" pitchFamily="18" charset="0"/>
              </a:rPr>
              <a:t>Báo cáo. </a:t>
            </a:r>
            <a:endParaRPr lang="en-US" sz="2400" dirty="0">
              <a:latin typeface="Times New Roman" pitchFamily="18" charset="0"/>
              <a:cs typeface="Times New Roman" pitchFamily="18" charset="0"/>
            </a:endParaRPr>
          </a:p>
        </p:txBody>
      </p:sp>
      <p:sp>
        <p:nvSpPr>
          <p:cNvPr id="4" name="Rectangle 3"/>
          <p:cNvSpPr/>
          <p:nvPr/>
        </p:nvSpPr>
        <p:spPr>
          <a:xfrm>
            <a:off x="0" y="0"/>
            <a:ext cx="9144000" cy="954107"/>
          </a:xfrm>
          <a:prstGeom prst="rect">
            <a:avLst/>
          </a:prstGeom>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IV.4. Phương pháp quan sát </a:t>
            </a:r>
            <a:endParaRPr lang="en-SG" sz="2800" b="1"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7155">
                                            <p:txEl>
                                              <p:pRg st="0" end="0"/>
                                            </p:txEl>
                                          </p:spTgt>
                                        </p:tgtEl>
                                        <p:attrNameLst>
                                          <p:attrName>style.visibility</p:attrName>
                                        </p:attrNameLst>
                                      </p:cBhvr>
                                      <p:to>
                                        <p:strVal val="visible"/>
                                      </p:to>
                                    </p:set>
                                    <p:animEffect transition="in" filter="fade">
                                      <p:cBhvr>
                                        <p:cTn id="7" dur="2000"/>
                                        <p:tgtEl>
                                          <p:spTgt spid="177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7155">
                                            <p:txEl>
                                              <p:pRg st="2" end="2"/>
                                            </p:txEl>
                                          </p:spTgt>
                                        </p:tgtEl>
                                        <p:attrNameLst>
                                          <p:attrName>style.visibility</p:attrName>
                                        </p:attrNameLst>
                                      </p:cBhvr>
                                      <p:to>
                                        <p:strVal val="visible"/>
                                      </p:to>
                                    </p:set>
                                    <p:animEffect transition="in" filter="fade">
                                      <p:cBhvr>
                                        <p:cTn id="12" dur="2000"/>
                                        <p:tgtEl>
                                          <p:spTgt spid="1771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7155">
                                            <p:txEl>
                                              <p:pRg st="3" end="3"/>
                                            </p:txEl>
                                          </p:spTgt>
                                        </p:tgtEl>
                                        <p:attrNameLst>
                                          <p:attrName>style.visibility</p:attrName>
                                        </p:attrNameLst>
                                      </p:cBhvr>
                                      <p:to>
                                        <p:strVal val="visible"/>
                                      </p:to>
                                    </p:set>
                                    <p:animEffect transition="in" filter="fade">
                                      <p:cBhvr>
                                        <p:cTn id="17" dur="2000"/>
                                        <p:tgtEl>
                                          <p:spTgt spid="1771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7155">
                                            <p:txEl>
                                              <p:pRg st="4" end="4"/>
                                            </p:txEl>
                                          </p:spTgt>
                                        </p:tgtEl>
                                        <p:attrNameLst>
                                          <p:attrName>style.visibility</p:attrName>
                                        </p:attrNameLst>
                                      </p:cBhvr>
                                      <p:to>
                                        <p:strVal val="visible"/>
                                      </p:to>
                                    </p:set>
                                    <p:animEffect transition="in" filter="fade">
                                      <p:cBhvr>
                                        <p:cTn id="22" dur="2000"/>
                                        <p:tgtEl>
                                          <p:spTgt spid="1771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7155">
                                            <p:txEl>
                                              <p:pRg st="5" end="5"/>
                                            </p:txEl>
                                          </p:spTgt>
                                        </p:tgtEl>
                                        <p:attrNameLst>
                                          <p:attrName>style.visibility</p:attrName>
                                        </p:attrNameLst>
                                      </p:cBhvr>
                                      <p:to>
                                        <p:strVal val="visible"/>
                                      </p:to>
                                    </p:set>
                                    <p:animEffect transition="in" filter="fade">
                                      <p:cBhvr>
                                        <p:cTn id="27" dur="2000"/>
                                        <p:tgtEl>
                                          <p:spTgt spid="17715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7155">
                                            <p:txEl>
                                              <p:pRg st="6" end="6"/>
                                            </p:txEl>
                                          </p:spTgt>
                                        </p:tgtEl>
                                        <p:attrNameLst>
                                          <p:attrName>style.visibility</p:attrName>
                                        </p:attrNameLst>
                                      </p:cBhvr>
                                      <p:to>
                                        <p:strVal val="visible"/>
                                      </p:to>
                                    </p:set>
                                    <p:animEffect transition="in" filter="fade">
                                      <p:cBhvr>
                                        <p:cTn id="32" dur="2000"/>
                                        <p:tgtEl>
                                          <p:spTgt spid="17715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7155">
                                            <p:txEl>
                                              <p:pRg st="7" end="7"/>
                                            </p:txEl>
                                          </p:spTgt>
                                        </p:tgtEl>
                                        <p:attrNameLst>
                                          <p:attrName>style.visibility</p:attrName>
                                        </p:attrNameLst>
                                      </p:cBhvr>
                                      <p:to>
                                        <p:strVal val="visible"/>
                                      </p:to>
                                    </p:set>
                                    <p:animEffect transition="in" filter="fade">
                                      <p:cBhvr>
                                        <p:cTn id="37" dur="2000"/>
                                        <p:tgtEl>
                                          <p:spTgt spid="17715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7155">
                                            <p:txEl>
                                              <p:pRg st="8" end="8"/>
                                            </p:txEl>
                                          </p:spTgt>
                                        </p:tgtEl>
                                        <p:attrNameLst>
                                          <p:attrName>style.visibility</p:attrName>
                                        </p:attrNameLst>
                                      </p:cBhvr>
                                      <p:to>
                                        <p:strVal val="visible"/>
                                      </p:to>
                                    </p:set>
                                    <p:animEffect transition="in" filter="fade">
                                      <p:cBhvr>
                                        <p:cTn id="42" dur="2000"/>
                                        <p:tgtEl>
                                          <p:spTgt spid="17715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7155">
                                            <p:txEl>
                                              <p:pRg st="9" end="9"/>
                                            </p:txEl>
                                          </p:spTgt>
                                        </p:tgtEl>
                                        <p:attrNameLst>
                                          <p:attrName>style.visibility</p:attrName>
                                        </p:attrNameLst>
                                      </p:cBhvr>
                                      <p:to>
                                        <p:strVal val="visible"/>
                                      </p:to>
                                    </p:set>
                                    <p:animEffect transition="in" filter="fade">
                                      <p:cBhvr>
                                        <p:cTn id="47" dur="2000"/>
                                        <p:tgtEl>
                                          <p:spTgt spid="17715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0" y="0"/>
            <a:ext cx="8686800" cy="838200"/>
          </a:xfrm>
        </p:spPr>
        <p:txBody>
          <a:bodyPr/>
          <a:lstStyle/>
          <a:p>
            <a:pPr algn="ct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Trong</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các</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loại</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quan</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sát</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thì</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cần</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chú</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ý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những</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b="1" i="1" u="sng" dirty="0" err="1" smtClean="0">
                <a:effectLst>
                  <a:outerShdw blurRad="38100" dist="38100" dir="2700000" algn="tl">
                    <a:srgbClr val="000000">
                      <a:alpha val="43137"/>
                    </a:srgbClr>
                  </a:outerShdw>
                </a:effectLst>
                <a:latin typeface="Times New Roman" pitchFamily="18" charset="0"/>
                <a:cs typeface="Times New Roman" pitchFamily="18" charset="0"/>
              </a:rPr>
              <a:t>điểm</a:t>
            </a:r>
            <a:r>
              <a:rPr lang="en-US" sz="2800" b="1" i="1" u="sng" dirty="0" smtClean="0">
                <a:effectLst>
                  <a:outerShdw blurRad="38100" dist="38100" dir="2700000" algn="tl">
                    <a:srgbClr val="000000">
                      <a:alpha val="43137"/>
                    </a:srgbClr>
                  </a:outerShdw>
                </a:effectLst>
                <a:latin typeface="Times New Roman" pitchFamily="18" charset="0"/>
                <a:cs typeface="Times New Roman" pitchFamily="18" charset="0"/>
              </a:rPr>
              <a:t>:</a:t>
            </a:r>
          </a:p>
        </p:txBody>
      </p:sp>
      <p:sp>
        <p:nvSpPr>
          <p:cNvPr id="6" name="Rounded Rectangle 5"/>
          <p:cNvSpPr/>
          <p:nvPr/>
        </p:nvSpPr>
        <p:spPr bwMode="auto">
          <a:xfrm>
            <a:off x="228600" y="2209800"/>
            <a:ext cx="4419600" cy="4648200"/>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buFont typeface="Wingdings" pitchFamily="2" charset="2"/>
              <a:buChar char="Ø"/>
            </a:pPr>
            <a:r>
              <a:rPr lang="en-US" sz="2800" dirty="0" err="1">
                <a:solidFill>
                  <a:schemeClr val="tx1"/>
                </a:solidFill>
                <a:latin typeface="Times New Roman" pitchFamily="18" charset="0"/>
                <a:cs typeface="Times New Roman" pitchFamily="18" charset="0"/>
              </a:rPr>
              <a:t>Nhà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quan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sát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đóng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vai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là</a:t>
            </a: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thành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viên</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bình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thường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của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nhóm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a:t>
            </a:r>
          </a:p>
          <a:p>
            <a:pPr>
              <a:buFont typeface="Wingdings" pitchFamily="2" charset="2"/>
              <a:buChar char="Ø"/>
            </a:pPr>
            <a:r>
              <a:rPr lang="en-US" sz="2800" dirty="0">
                <a:solidFill>
                  <a:schemeClr val="tx1"/>
                </a:solidFill>
                <a:latin typeface="Times New Roman" pitchFamily="18" charset="0"/>
                <a:cs typeface="Times New Roman" pitchFamily="18" charset="0"/>
              </a:rPr>
              <a:t>Không xuất đầu lộ diện và tỏ ra không chú ý nhiều đến </a:t>
            </a:r>
            <a:r>
              <a:rPr lang="en-US" sz="2800" dirty="0" smtClean="0">
                <a:solidFill>
                  <a:schemeClr val="tx1"/>
                </a:solidFill>
                <a:latin typeface="Times New Roman" pitchFamily="18" charset="0"/>
                <a:cs typeface="Times New Roman" pitchFamily="18" charset="0"/>
              </a:rPr>
              <a:t>những </a:t>
            </a:r>
            <a:r>
              <a:rPr lang="en-US" sz="2800" dirty="0">
                <a:solidFill>
                  <a:schemeClr val="tx1"/>
                </a:solidFill>
                <a:latin typeface="Times New Roman" pitchFamily="18" charset="0"/>
                <a:cs typeface="Times New Roman" pitchFamily="18" charset="0"/>
              </a:rPr>
              <a:t>điều đang xảy ra ở nơi quan sát.</a:t>
            </a:r>
          </a:p>
          <a:p>
            <a:pPr>
              <a:buFont typeface="Wingdings" pitchFamily="2" charset="2"/>
              <a:buChar char="Ø"/>
            </a:pPr>
            <a:r>
              <a:rPr lang="en-US" sz="2800" dirty="0" err="1">
                <a:solidFill>
                  <a:schemeClr val="tx1"/>
                </a:solidFill>
                <a:latin typeface="Times New Roman" pitchFamily="18" charset="0"/>
                <a:cs typeface="Times New Roman" pitchFamily="18" charset="0"/>
              </a:rPr>
              <a:t>Nhà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nghe</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nghiên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cứu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nhiều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hơn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ít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đặt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ra</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câu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hỏi</a:t>
            </a:r>
            <a:endParaRPr lang="en-US" sz="2800" dirty="0">
              <a:solidFill>
                <a:schemeClr val="tx1"/>
              </a:solidFill>
              <a:latin typeface="Times New Roman" pitchFamily="18" charset="0"/>
              <a:cs typeface="Times New Roman" pitchFamily="18" charset="0"/>
            </a:endParaRPr>
          </a:p>
        </p:txBody>
      </p:sp>
      <p:sp>
        <p:nvSpPr>
          <p:cNvPr id="8" name="Oval 7"/>
          <p:cNvSpPr/>
          <p:nvPr/>
        </p:nvSpPr>
        <p:spPr bwMode="auto">
          <a:xfrm>
            <a:off x="1" y="914400"/>
            <a:ext cx="4648199" cy="1219200"/>
          </a:xfrm>
          <a:prstGeom prst="ellipse">
            <a:avLst/>
          </a:prstGeom>
          <a:solidFill>
            <a:schemeClr val="accent6">
              <a:lumMod val="20000"/>
              <a:lumOff val="80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lgn="ctr"/>
            <a:r>
              <a:rPr lang="en-US" sz="3000" dirty="0" err="1">
                <a:solidFill>
                  <a:schemeClr val="tx1"/>
                </a:solidFill>
                <a:latin typeface="Times New Roman" pitchFamily="18" charset="0"/>
                <a:cs typeface="Times New Roman" pitchFamily="18" charset="0"/>
              </a:rPr>
              <a:t>Nhà</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quan</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sát</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nghiên</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cứu</a:t>
            </a:r>
            <a:endParaRPr lang="en-US" sz="3000" dirty="0">
              <a:solidFill>
                <a:schemeClr val="tx1"/>
              </a:solidFill>
              <a:latin typeface="Times New Roman" pitchFamily="18" charset="0"/>
              <a:cs typeface="Times New Roman" pitchFamily="18" charset="0"/>
            </a:endParaRPr>
          </a:p>
        </p:txBody>
      </p:sp>
      <p:sp>
        <p:nvSpPr>
          <p:cNvPr id="5" name="Oval 4"/>
          <p:cNvSpPr/>
          <p:nvPr/>
        </p:nvSpPr>
        <p:spPr bwMode="auto">
          <a:xfrm>
            <a:off x="4876800" y="990600"/>
            <a:ext cx="4267200" cy="1219200"/>
          </a:xfrm>
          <a:prstGeom prst="ellipse">
            <a:avLst/>
          </a:prstGeom>
          <a:solidFill>
            <a:schemeClr val="accent6">
              <a:lumMod val="20000"/>
              <a:lumOff val="80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lgn="ctr"/>
            <a:r>
              <a:rPr lang="en-US" sz="3000" dirty="0" err="1">
                <a:solidFill>
                  <a:schemeClr val="tx1"/>
                </a:solidFill>
                <a:latin typeface="Times New Roman" pitchFamily="18" charset="0"/>
                <a:cs typeface="Times New Roman" pitchFamily="18" charset="0"/>
              </a:rPr>
              <a:t>Người</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tham</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dự</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quan</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sát</a:t>
            </a:r>
            <a:endParaRPr lang="en-US" sz="3000" dirty="0">
              <a:solidFill>
                <a:schemeClr val="tx1"/>
              </a:solidFill>
              <a:latin typeface="Times New Roman" pitchFamily="18" charset="0"/>
              <a:cs typeface="Times New Roman" pitchFamily="18" charset="0"/>
            </a:endParaRPr>
          </a:p>
        </p:txBody>
      </p:sp>
      <p:sp>
        <p:nvSpPr>
          <p:cNvPr id="7" name="Rounded Rectangle 6"/>
          <p:cNvSpPr/>
          <p:nvPr/>
        </p:nvSpPr>
        <p:spPr bwMode="auto">
          <a:xfrm>
            <a:off x="4953000" y="2286000"/>
            <a:ext cx="3962400" cy="4572000"/>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buFont typeface="Wingdings" pitchFamily="2" charset="2"/>
              <a:buChar char="Ø"/>
              <a:defRPr/>
            </a:pPr>
            <a:r>
              <a:rPr lang="en-US" sz="2900" dirty="0" smtClean="0">
                <a:solidFill>
                  <a:schemeClr val="tx1"/>
                </a:solidFill>
                <a:latin typeface="Times New Roman" pitchFamily="18" charset="0"/>
                <a:cs typeface="Times New Roman" pitchFamily="18" charset="0"/>
              </a:rPr>
              <a:t>Không dấu diếm vai trò của mình và được sự đồng ý của tập thể nơi quan sát.</a:t>
            </a:r>
          </a:p>
          <a:p>
            <a:pPr>
              <a:buFont typeface="Wingdings" pitchFamily="2" charset="2"/>
              <a:buChar char="Ø"/>
              <a:defRPr/>
            </a:pPr>
            <a:r>
              <a:rPr lang="en-US" sz="2900" dirty="0" smtClean="0">
                <a:solidFill>
                  <a:schemeClr val="tx1"/>
                </a:solidFill>
                <a:latin typeface="Times New Roman" pitchFamily="18" charset="0"/>
                <a:cs typeface="Times New Roman" pitchFamily="18" charset="0"/>
              </a:rPr>
              <a:t>Hạn chế tiếp xúc với người bị quan sát. </a:t>
            </a:r>
            <a:endParaRPr lang="en-US" sz="29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6034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ox(in)">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6" grpId="0" animBg="1"/>
      <p:bldP spid="8" grpId="0" animBg="1"/>
      <p:bldP spid="5"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AutoShape 2"/>
          <p:cNvSpPr>
            <a:spLocks noChangeArrowheads="1"/>
          </p:cNvSpPr>
          <p:nvPr/>
        </p:nvSpPr>
        <p:spPr bwMode="auto">
          <a:xfrm>
            <a:off x="457200" y="304800"/>
            <a:ext cx="8153400" cy="634544"/>
          </a:xfrm>
          <a:prstGeom prst="roundRect">
            <a:avLst>
              <a:gd name="adj" fmla="val 30352"/>
            </a:avLst>
          </a:prstGeom>
          <a:gradFill rotWithShape="1">
            <a:gsLst>
              <a:gs pos="0">
                <a:schemeClr val="folHlink">
                  <a:gamma/>
                  <a:tint val="0"/>
                  <a:invGamma/>
                </a:schemeClr>
              </a:gs>
              <a:gs pos="100000">
                <a:schemeClr val="folHlink"/>
              </a:gs>
            </a:gsLst>
            <a:path path="shape">
              <a:fillToRect l="50000" t="50000" r="50000" b="50000"/>
            </a:path>
          </a:gradFill>
          <a:ln w="9525">
            <a:solidFill>
              <a:schemeClr val="accent1"/>
            </a:solidFill>
            <a:round/>
            <a:headEnd/>
            <a:tailEnd/>
          </a:ln>
          <a:effectLst/>
        </p:spPr>
        <p:txBody>
          <a:bodyPr wrap="square">
            <a:spAutoFit/>
          </a:bodyPr>
          <a:lstStyle/>
          <a:p>
            <a:pPr algn="ctr"/>
            <a:r>
              <a:rPr lang="en-US" sz="2800" b="1" dirty="0" smtClean="0">
                <a:solidFill>
                  <a:srgbClr val="BB0598"/>
                </a:solidFill>
              </a:rPr>
              <a:t> </a:t>
            </a:r>
            <a:r>
              <a:rPr lang="en-US" sz="2800" b="1" dirty="0">
                <a:solidFill>
                  <a:srgbClr val="BB0598"/>
                </a:solidFill>
              </a:rPr>
              <a:t>Ưu nhược điểm của phương pháp quan sát</a:t>
            </a:r>
          </a:p>
        </p:txBody>
      </p:sp>
      <p:sp>
        <p:nvSpPr>
          <p:cNvPr id="125955" name="Text Box 3"/>
          <p:cNvSpPr txBox="1">
            <a:spLocks noChangeArrowheads="1"/>
          </p:cNvSpPr>
          <p:nvPr/>
        </p:nvSpPr>
        <p:spPr bwMode="auto">
          <a:xfrm>
            <a:off x="1" y="1922463"/>
            <a:ext cx="8991600" cy="1735860"/>
          </a:xfrm>
          <a:prstGeom prst="rect">
            <a:avLst/>
          </a:prstGeom>
          <a:noFill/>
          <a:ln w="9525">
            <a:noFill/>
            <a:miter lim="800000"/>
            <a:headEnd/>
            <a:tailEnd/>
          </a:ln>
          <a:effectLst/>
        </p:spPr>
        <p:txBody>
          <a:bodyPr wrap="square">
            <a:spAutoFit/>
          </a:bodyPr>
          <a:lstStyle/>
          <a:p>
            <a:pPr marL="293688" indent="-293688"/>
            <a:r>
              <a:rPr lang="en-US" sz="2400" b="1" dirty="0" smtClean="0">
                <a:solidFill>
                  <a:schemeClr val="tx2">
                    <a:lumMod val="50000"/>
                  </a:schemeClr>
                </a:solidFill>
              </a:rPr>
              <a:t>	Thông </a:t>
            </a:r>
            <a:r>
              <a:rPr lang="en-US" sz="2400" b="1" dirty="0">
                <a:solidFill>
                  <a:schemeClr val="tx2">
                    <a:lumMod val="50000"/>
                  </a:schemeClr>
                </a:solidFill>
              </a:rPr>
              <a:t>tin có đặc tính mô tả, cụ thể, khách quan, chân thực. </a:t>
            </a:r>
          </a:p>
          <a:p>
            <a:pPr marL="293688" indent="-293688"/>
            <a:r>
              <a:rPr lang="en-US" sz="2400" b="1" dirty="0" smtClean="0">
                <a:solidFill>
                  <a:schemeClr val="tx2">
                    <a:lumMod val="50000"/>
                  </a:schemeClr>
                </a:solidFill>
              </a:rPr>
              <a:t>	Thông </a:t>
            </a:r>
            <a:r>
              <a:rPr lang="en-US" sz="2400" b="1" dirty="0">
                <a:solidFill>
                  <a:schemeClr val="tx2">
                    <a:lumMod val="50000"/>
                  </a:schemeClr>
                </a:solidFill>
              </a:rPr>
              <a:t>tin thu được một cách trực tiếp ghi lại những biến đổi khác nhau của đối tượng từ các thời điểm khác nhau. </a:t>
            </a:r>
          </a:p>
          <a:p>
            <a:pPr marL="293688" indent="-293688">
              <a:lnSpc>
                <a:spcPct val="115000"/>
              </a:lnSpc>
              <a:spcBef>
                <a:spcPct val="30000"/>
              </a:spcBef>
              <a:buClr>
                <a:srgbClr val="FF0000"/>
              </a:buClr>
              <a:buFont typeface="Wingdings" pitchFamily="2" charset="2"/>
              <a:buChar char="Ø"/>
            </a:pPr>
            <a:endParaRPr lang="en-US" sz="2400" b="1" dirty="0">
              <a:solidFill>
                <a:schemeClr val="tx2">
                  <a:lumMod val="50000"/>
                </a:schemeClr>
              </a:solidFill>
              <a:latin typeface=".VnArial" pitchFamily="34" charset="0"/>
            </a:endParaRPr>
          </a:p>
        </p:txBody>
      </p:sp>
      <p:sp>
        <p:nvSpPr>
          <p:cNvPr id="125956" name="Text Box 4"/>
          <p:cNvSpPr txBox="1">
            <a:spLocks noChangeArrowheads="1"/>
          </p:cNvSpPr>
          <p:nvPr/>
        </p:nvSpPr>
        <p:spPr bwMode="auto">
          <a:xfrm>
            <a:off x="1" y="3635375"/>
            <a:ext cx="8997950" cy="1569660"/>
          </a:xfrm>
          <a:prstGeom prst="rect">
            <a:avLst/>
          </a:prstGeom>
          <a:noFill/>
          <a:ln w="9525">
            <a:noFill/>
            <a:miter lim="800000"/>
            <a:headEnd/>
            <a:tailEnd/>
          </a:ln>
          <a:effectLst/>
        </p:spPr>
        <p:txBody>
          <a:bodyPr wrap="square" rIns="0">
            <a:spAutoFit/>
          </a:bodyPr>
          <a:lstStyle/>
          <a:p>
            <a:pPr marL="293688" indent="-293688"/>
            <a:r>
              <a:rPr lang="en-US" sz="2400" b="1" dirty="0" smtClean="0">
                <a:solidFill>
                  <a:schemeClr val="tx2">
                    <a:lumMod val="50000"/>
                  </a:schemeClr>
                </a:solidFill>
              </a:rPr>
              <a:t>	</a:t>
            </a:r>
          </a:p>
          <a:p>
            <a:pPr marL="293688" indent="-293688"/>
            <a:r>
              <a:rPr lang="en-US" sz="2400" b="1" dirty="0" smtClean="0">
                <a:solidFill>
                  <a:schemeClr val="tx2">
                    <a:lumMod val="50000"/>
                  </a:schemeClr>
                </a:solidFill>
              </a:rPr>
              <a:t>	Tốn </a:t>
            </a:r>
            <a:r>
              <a:rPr lang="en-US" sz="2400" b="1" dirty="0">
                <a:solidFill>
                  <a:schemeClr val="tx2">
                    <a:lumMod val="50000"/>
                  </a:schemeClr>
                </a:solidFill>
              </a:rPr>
              <a:t>nhiều thời gian, công sức. </a:t>
            </a:r>
          </a:p>
          <a:p>
            <a:pPr marL="293688" indent="-293688"/>
            <a:r>
              <a:rPr lang="en-US" sz="2400" b="1" dirty="0" smtClean="0">
                <a:solidFill>
                  <a:schemeClr val="tx2">
                    <a:lumMod val="50000"/>
                  </a:schemeClr>
                </a:solidFill>
              </a:rPr>
              <a:t>	Nghiên </a:t>
            </a:r>
            <a:r>
              <a:rPr lang="en-US" sz="2400" b="1" dirty="0">
                <a:solidFill>
                  <a:schemeClr val="tx2">
                    <a:lumMod val="50000"/>
                  </a:schemeClr>
                </a:solidFill>
              </a:rPr>
              <a:t>cứu những sự kiện đang diễn ra. </a:t>
            </a:r>
          </a:p>
          <a:p>
            <a:pPr marL="293688" indent="-293688"/>
            <a:r>
              <a:rPr lang="en-US" sz="2400" b="1" dirty="0" smtClean="0">
                <a:solidFill>
                  <a:schemeClr val="tx2">
                    <a:lumMod val="50000"/>
                  </a:schemeClr>
                </a:solidFill>
              </a:rPr>
              <a:t>	Sự </a:t>
            </a:r>
            <a:r>
              <a:rPr lang="en-US" sz="2400" b="1" dirty="0">
                <a:solidFill>
                  <a:schemeClr val="tx2">
                    <a:lumMod val="50000"/>
                  </a:schemeClr>
                </a:solidFill>
              </a:rPr>
              <a:t>có mặt của nhà nghiên cứu ảnh hưởng tới thông tin</a:t>
            </a:r>
          </a:p>
        </p:txBody>
      </p:sp>
      <p:sp>
        <p:nvSpPr>
          <p:cNvPr id="125959" name="Text Box 7"/>
          <p:cNvSpPr txBox="1">
            <a:spLocks noChangeArrowheads="1"/>
          </p:cNvSpPr>
          <p:nvPr/>
        </p:nvSpPr>
        <p:spPr bwMode="auto">
          <a:xfrm>
            <a:off x="304800" y="1295400"/>
            <a:ext cx="3962400" cy="861774"/>
          </a:xfrm>
          <a:prstGeom prst="rect">
            <a:avLst/>
          </a:prstGeom>
          <a:noFill/>
          <a:ln w="9525">
            <a:noFill/>
            <a:miter lim="800000"/>
            <a:headEnd/>
            <a:tailEnd/>
          </a:ln>
          <a:effectLst/>
        </p:spPr>
        <p:txBody>
          <a:bodyPr wrap="square">
            <a:spAutoFit/>
          </a:bodyPr>
          <a:lstStyle/>
          <a:p>
            <a:pPr algn="just"/>
            <a:r>
              <a:rPr lang="en-US" sz="2500" b="1" dirty="0" smtClean="0">
                <a:effectLst>
                  <a:outerShdw blurRad="38100" dist="38100" dir="2700000" algn="tl">
                    <a:srgbClr val="FFFFFF"/>
                  </a:outerShdw>
                </a:effectLst>
              </a:rPr>
              <a:t>* Ưu </a:t>
            </a:r>
            <a:r>
              <a:rPr lang="en-US" sz="2500" b="1" dirty="0">
                <a:effectLst>
                  <a:outerShdw blurRad="38100" dist="38100" dir="2700000" algn="tl">
                    <a:srgbClr val="FFFFFF"/>
                  </a:outerShdw>
                </a:effectLst>
              </a:rPr>
              <a:t>điểm:</a:t>
            </a:r>
            <a:endParaRPr lang="en-US" sz="2500" b="1" dirty="0"/>
          </a:p>
          <a:p>
            <a:pPr algn="just"/>
            <a:endParaRPr lang="en-US" sz="2500" b="1" dirty="0">
              <a:solidFill>
                <a:srgbClr val="990099"/>
              </a:solidFill>
              <a:latin typeface=".VnArial" pitchFamily="34" charset="0"/>
            </a:endParaRPr>
          </a:p>
        </p:txBody>
      </p:sp>
      <p:sp>
        <p:nvSpPr>
          <p:cNvPr id="125961" name="Text Box 9"/>
          <p:cNvSpPr txBox="1">
            <a:spLocks noChangeArrowheads="1"/>
          </p:cNvSpPr>
          <p:nvPr/>
        </p:nvSpPr>
        <p:spPr bwMode="auto">
          <a:xfrm>
            <a:off x="304800" y="3048000"/>
            <a:ext cx="2397125" cy="1246495"/>
          </a:xfrm>
          <a:prstGeom prst="rect">
            <a:avLst/>
          </a:prstGeom>
          <a:noFill/>
          <a:ln w="9525">
            <a:noFill/>
            <a:miter lim="800000"/>
            <a:headEnd/>
            <a:tailEnd/>
          </a:ln>
          <a:effectLst/>
        </p:spPr>
        <p:txBody>
          <a:bodyPr wrap="square">
            <a:spAutoFit/>
          </a:bodyPr>
          <a:lstStyle/>
          <a:p>
            <a:pPr algn="just"/>
            <a:endParaRPr lang="en-US" sz="2500" b="1" dirty="0" smtClean="0">
              <a:effectLst>
                <a:outerShdw blurRad="38100" dist="38100" dir="2700000" algn="tl">
                  <a:srgbClr val="FFFFFF"/>
                </a:outerShdw>
              </a:effectLst>
            </a:endParaRPr>
          </a:p>
          <a:p>
            <a:pPr algn="just"/>
            <a:r>
              <a:rPr lang="en-US" sz="2500" b="1" dirty="0" smtClean="0">
                <a:effectLst>
                  <a:outerShdw blurRad="38100" dist="38100" dir="2700000" algn="tl">
                    <a:srgbClr val="FFFFFF"/>
                  </a:outerShdw>
                </a:effectLst>
              </a:rPr>
              <a:t>*Nhược </a:t>
            </a:r>
            <a:r>
              <a:rPr lang="en-US" sz="2500" b="1" dirty="0">
                <a:effectLst>
                  <a:outerShdw blurRad="38100" dist="38100" dir="2700000" algn="tl">
                    <a:srgbClr val="FFFFFF"/>
                  </a:outerShdw>
                </a:effectLst>
              </a:rPr>
              <a:t>điểm:</a:t>
            </a:r>
            <a:endParaRPr lang="en-US" sz="2500" b="1" dirty="0"/>
          </a:p>
          <a:p>
            <a:pPr algn="just"/>
            <a:endParaRPr lang="en-US" sz="2500" b="1" dirty="0">
              <a:solidFill>
                <a:srgbClr val="990099"/>
              </a:solidFill>
              <a:latin typeface=".Vn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box(in)">
                                      <p:cBhvr>
                                        <p:cTn id="7" dur="500"/>
                                        <p:tgtEl>
                                          <p:spTgt spid="1259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5959"/>
                                        </p:tgtEl>
                                        <p:attrNameLst>
                                          <p:attrName>style.visibility</p:attrName>
                                        </p:attrNameLst>
                                      </p:cBhvr>
                                      <p:to>
                                        <p:strVal val="visible"/>
                                      </p:to>
                                    </p:set>
                                    <p:animEffect transition="in" filter="box(in)">
                                      <p:cBhvr>
                                        <p:cTn id="12" dur="500"/>
                                        <p:tgtEl>
                                          <p:spTgt spid="12595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25955">
                                            <p:txEl>
                                              <p:pRg st="0" end="0"/>
                                            </p:txEl>
                                          </p:spTgt>
                                        </p:tgtEl>
                                        <p:attrNameLst>
                                          <p:attrName>style.visibility</p:attrName>
                                        </p:attrNameLst>
                                      </p:cBhvr>
                                      <p:to>
                                        <p:strVal val="visible"/>
                                      </p:to>
                                    </p:set>
                                    <p:anim calcmode="lin" valueType="num">
                                      <p:cBhvr>
                                        <p:cTn id="17" dur="500" fill="hold"/>
                                        <p:tgtEl>
                                          <p:spTgt spid="125955">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125955">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12595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2595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125955">
                                            <p:txEl>
                                              <p:pRg st="1" end="1"/>
                                            </p:txEl>
                                          </p:spTgt>
                                        </p:tgtEl>
                                        <p:attrNameLst>
                                          <p:attrName>style.visibility</p:attrName>
                                        </p:attrNameLst>
                                      </p:cBhvr>
                                      <p:to>
                                        <p:strVal val="visible"/>
                                      </p:to>
                                    </p:set>
                                    <p:anim calcmode="lin" valueType="num">
                                      <p:cBhvr>
                                        <p:cTn id="25" dur="500" fill="hold"/>
                                        <p:tgtEl>
                                          <p:spTgt spid="125955">
                                            <p:txEl>
                                              <p:pRg st="1" end="1"/>
                                            </p:txEl>
                                          </p:spTgt>
                                        </p:tgtEl>
                                        <p:attrNameLst>
                                          <p:attrName>ppt_x</p:attrName>
                                        </p:attrNameLst>
                                      </p:cBhvr>
                                      <p:tavLst>
                                        <p:tav tm="0">
                                          <p:val>
                                            <p:strVal val="#ppt_x-#ppt_w/2"/>
                                          </p:val>
                                        </p:tav>
                                        <p:tav tm="100000">
                                          <p:val>
                                            <p:strVal val="#ppt_x"/>
                                          </p:val>
                                        </p:tav>
                                      </p:tavLst>
                                    </p:anim>
                                    <p:anim calcmode="lin" valueType="num">
                                      <p:cBhvr>
                                        <p:cTn id="26" dur="500" fill="hold"/>
                                        <p:tgtEl>
                                          <p:spTgt spid="12595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125955">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12595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25961"/>
                                        </p:tgtEl>
                                        <p:attrNameLst>
                                          <p:attrName>style.visibility</p:attrName>
                                        </p:attrNameLst>
                                      </p:cBhvr>
                                      <p:to>
                                        <p:strVal val="visible"/>
                                      </p:to>
                                    </p:set>
                                    <p:animEffect transition="in" filter="box(in)">
                                      <p:cBhvr>
                                        <p:cTn id="33" dur="500"/>
                                        <p:tgtEl>
                                          <p:spTgt spid="125961"/>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25956">
                                            <p:txEl>
                                              <p:pRg st="0" end="0"/>
                                            </p:txEl>
                                          </p:spTgt>
                                        </p:tgtEl>
                                        <p:attrNameLst>
                                          <p:attrName>style.visibility</p:attrName>
                                        </p:attrNameLst>
                                      </p:cBhvr>
                                      <p:to>
                                        <p:strVal val="visible"/>
                                      </p:to>
                                    </p:set>
                                    <p:anim calcmode="lin" valueType="num">
                                      <p:cBhvr>
                                        <p:cTn id="38" dur="500" fill="hold"/>
                                        <p:tgtEl>
                                          <p:spTgt spid="125956">
                                            <p:txEl>
                                              <p:pRg st="0" end="0"/>
                                            </p:txEl>
                                          </p:spTgt>
                                        </p:tgtEl>
                                        <p:attrNameLst>
                                          <p:attrName>ppt_x</p:attrName>
                                        </p:attrNameLst>
                                      </p:cBhvr>
                                      <p:tavLst>
                                        <p:tav tm="0">
                                          <p:val>
                                            <p:strVal val="#ppt_x-#ppt_w/2"/>
                                          </p:val>
                                        </p:tav>
                                        <p:tav tm="100000">
                                          <p:val>
                                            <p:strVal val="#ppt_x"/>
                                          </p:val>
                                        </p:tav>
                                      </p:tavLst>
                                    </p:anim>
                                    <p:anim calcmode="lin" valueType="num">
                                      <p:cBhvr>
                                        <p:cTn id="39" dur="500" fill="hold"/>
                                        <p:tgtEl>
                                          <p:spTgt spid="125956">
                                            <p:txEl>
                                              <p:pRg st="0" end="0"/>
                                            </p:txEl>
                                          </p:spTgt>
                                        </p:tgtEl>
                                        <p:attrNameLst>
                                          <p:attrName>ppt_y</p:attrName>
                                        </p:attrNameLst>
                                      </p:cBhvr>
                                      <p:tavLst>
                                        <p:tav tm="0">
                                          <p:val>
                                            <p:strVal val="#ppt_y"/>
                                          </p:val>
                                        </p:tav>
                                        <p:tav tm="100000">
                                          <p:val>
                                            <p:strVal val="#ppt_y"/>
                                          </p:val>
                                        </p:tav>
                                      </p:tavLst>
                                    </p:anim>
                                    <p:anim calcmode="lin" valueType="num">
                                      <p:cBhvr>
                                        <p:cTn id="40" dur="500" fill="hold"/>
                                        <p:tgtEl>
                                          <p:spTgt spid="125956">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12595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125956">
                                            <p:txEl>
                                              <p:pRg st="1" end="1"/>
                                            </p:txEl>
                                          </p:spTgt>
                                        </p:tgtEl>
                                        <p:attrNameLst>
                                          <p:attrName>style.visibility</p:attrName>
                                        </p:attrNameLst>
                                      </p:cBhvr>
                                      <p:to>
                                        <p:strVal val="visible"/>
                                      </p:to>
                                    </p:set>
                                    <p:anim calcmode="lin" valueType="num">
                                      <p:cBhvr>
                                        <p:cTn id="46" dur="500" fill="hold"/>
                                        <p:tgtEl>
                                          <p:spTgt spid="125956">
                                            <p:txEl>
                                              <p:pRg st="1" end="1"/>
                                            </p:txEl>
                                          </p:spTgt>
                                        </p:tgtEl>
                                        <p:attrNameLst>
                                          <p:attrName>ppt_x</p:attrName>
                                        </p:attrNameLst>
                                      </p:cBhvr>
                                      <p:tavLst>
                                        <p:tav tm="0">
                                          <p:val>
                                            <p:strVal val="#ppt_x-#ppt_w/2"/>
                                          </p:val>
                                        </p:tav>
                                        <p:tav tm="100000">
                                          <p:val>
                                            <p:strVal val="#ppt_x"/>
                                          </p:val>
                                        </p:tav>
                                      </p:tavLst>
                                    </p:anim>
                                    <p:anim calcmode="lin" valueType="num">
                                      <p:cBhvr>
                                        <p:cTn id="47" dur="500" fill="hold"/>
                                        <p:tgtEl>
                                          <p:spTgt spid="125956">
                                            <p:txEl>
                                              <p:pRg st="1" end="1"/>
                                            </p:txEl>
                                          </p:spTgt>
                                        </p:tgtEl>
                                        <p:attrNameLst>
                                          <p:attrName>ppt_y</p:attrName>
                                        </p:attrNameLst>
                                      </p:cBhvr>
                                      <p:tavLst>
                                        <p:tav tm="0">
                                          <p:val>
                                            <p:strVal val="#ppt_y"/>
                                          </p:val>
                                        </p:tav>
                                        <p:tav tm="100000">
                                          <p:val>
                                            <p:strVal val="#ppt_y"/>
                                          </p:val>
                                        </p:tav>
                                      </p:tavLst>
                                    </p:anim>
                                    <p:anim calcmode="lin" valueType="num">
                                      <p:cBhvr>
                                        <p:cTn id="48" dur="500" fill="hold"/>
                                        <p:tgtEl>
                                          <p:spTgt spid="125956">
                                            <p:txEl>
                                              <p:pRg st="1" end="1"/>
                                            </p:txEl>
                                          </p:spTgt>
                                        </p:tgtEl>
                                        <p:attrNameLst>
                                          <p:attrName>ppt_w</p:attrName>
                                        </p:attrNameLst>
                                      </p:cBhvr>
                                      <p:tavLst>
                                        <p:tav tm="0">
                                          <p:val>
                                            <p:fltVal val="0"/>
                                          </p:val>
                                        </p:tav>
                                        <p:tav tm="100000">
                                          <p:val>
                                            <p:strVal val="#ppt_w"/>
                                          </p:val>
                                        </p:tav>
                                      </p:tavLst>
                                    </p:anim>
                                    <p:anim calcmode="lin" valueType="num">
                                      <p:cBhvr>
                                        <p:cTn id="49" dur="500" fill="hold"/>
                                        <p:tgtEl>
                                          <p:spTgt spid="12595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8" fill="hold" grpId="0" nodeType="clickEffect">
                                  <p:stCondLst>
                                    <p:cond delay="0"/>
                                  </p:stCondLst>
                                  <p:childTnLst>
                                    <p:set>
                                      <p:cBhvr>
                                        <p:cTn id="53" dur="1" fill="hold">
                                          <p:stCondLst>
                                            <p:cond delay="0"/>
                                          </p:stCondLst>
                                        </p:cTn>
                                        <p:tgtEl>
                                          <p:spTgt spid="125956">
                                            <p:txEl>
                                              <p:pRg st="2" end="2"/>
                                            </p:txEl>
                                          </p:spTgt>
                                        </p:tgtEl>
                                        <p:attrNameLst>
                                          <p:attrName>style.visibility</p:attrName>
                                        </p:attrNameLst>
                                      </p:cBhvr>
                                      <p:to>
                                        <p:strVal val="visible"/>
                                      </p:to>
                                    </p:set>
                                    <p:anim calcmode="lin" valueType="num">
                                      <p:cBhvr>
                                        <p:cTn id="54" dur="500" fill="hold"/>
                                        <p:tgtEl>
                                          <p:spTgt spid="125956">
                                            <p:txEl>
                                              <p:pRg st="2" end="2"/>
                                            </p:txEl>
                                          </p:spTgt>
                                        </p:tgtEl>
                                        <p:attrNameLst>
                                          <p:attrName>ppt_x</p:attrName>
                                        </p:attrNameLst>
                                      </p:cBhvr>
                                      <p:tavLst>
                                        <p:tav tm="0">
                                          <p:val>
                                            <p:strVal val="#ppt_x-#ppt_w/2"/>
                                          </p:val>
                                        </p:tav>
                                        <p:tav tm="100000">
                                          <p:val>
                                            <p:strVal val="#ppt_x"/>
                                          </p:val>
                                        </p:tav>
                                      </p:tavLst>
                                    </p:anim>
                                    <p:anim calcmode="lin" valueType="num">
                                      <p:cBhvr>
                                        <p:cTn id="55" dur="500" fill="hold"/>
                                        <p:tgtEl>
                                          <p:spTgt spid="125956">
                                            <p:txEl>
                                              <p:pRg st="2" end="2"/>
                                            </p:txEl>
                                          </p:spTgt>
                                        </p:tgtEl>
                                        <p:attrNameLst>
                                          <p:attrName>ppt_y</p:attrName>
                                        </p:attrNameLst>
                                      </p:cBhvr>
                                      <p:tavLst>
                                        <p:tav tm="0">
                                          <p:val>
                                            <p:strVal val="#ppt_y"/>
                                          </p:val>
                                        </p:tav>
                                        <p:tav tm="100000">
                                          <p:val>
                                            <p:strVal val="#ppt_y"/>
                                          </p:val>
                                        </p:tav>
                                      </p:tavLst>
                                    </p:anim>
                                    <p:anim calcmode="lin" valueType="num">
                                      <p:cBhvr>
                                        <p:cTn id="56" dur="500" fill="hold"/>
                                        <p:tgtEl>
                                          <p:spTgt spid="125956">
                                            <p:txEl>
                                              <p:pRg st="2" end="2"/>
                                            </p:txEl>
                                          </p:spTgt>
                                        </p:tgtEl>
                                        <p:attrNameLst>
                                          <p:attrName>ppt_w</p:attrName>
                                        </p:attrNameLst>
                                      </p:cBhvr>
                                      <p:tavLst>
                                        <p:tav tm="0">
                                          <p:val>
                                            <p:fltVal val="0"/>
                                          </p:val>
                                        </p:tav>
                                        <p:tav tm="100000">
                                          <p:val>
                                            <p:strVal val="#ppt_w"/>
                                          </p:val>
                                        </p:tav>
                                      </p:tavLst>
                                    </p:anim>
                                    <p:anim calcmode="lin" valueType="num">
                                      <p:cBhvr>
                                        <p:cTn id="57" dur="500" fill="hold"/>
                                        <p:tgtEl>
                                          <p:spTgt spid="125956">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125956">
                                            <p:txEl>
                                              <p:pRg st="3" end="3"/>
                                            </p:txEl>
                                          </p:spTgt>
                                        </p:tgtEl>
                                        <p:attrNameLst>
                                          <p:attrName>style.visibility</p:attrName>
                                        </p:attrNameLst>
                                      </p:cBhvr>
                                      <p:to>
                                        <p:strVal val="visible"/>
                                      </p:to>
                                    </p:set>
                                    <p:anim calcmode="lin" valueType="num">
                                      <p:cBhvr>
                                        <p:cTn id="62" dur="500" fill="hold"/>
                                        <p:tgtEl>
                                          <p:spTgt spid="125956">
                                            <p:txEl>
                                              <p:pRg st="3" end="3"/>
                                            </p:txEl>
                                          </p:spTgt>
                                        </p:tgtEl>
                                        <p:attrNameLst>
                                          <p:attrName>ppt_x</p:attrName>
                                        </p:attrNameLst>
                                      </p:cBhvr>
                                      <p:tavLst>
                                        <p:tav tm="0">
                                          <p:val>
                                            <p:strVal val="#ppt_x-#ppt_w/2"/>
                                          </p:val>
                                        </p:tav>
                                        <p:tav tm="100000">
                                          <p:val>
                                            <p:strVal val="#ppt_x"/>
                                          </p:val>
                                        </p:tav>
                                      </p:tavLst>
                                    </p:anim>
                                    <p:anim calcmode="lin" valueType="num">
                                      <p:cBhvr>
                                        <p:cTn id="63" dur="500" fill="hold"/>
                                        <p:tgtEl>
                                          <p:spTgt spid="125956">
                                            <p:txEl>
                                              <p:pRg st="3" end="3"/>
                                            </p:txEl>
                                          </p:spTgt>
                                        </p:tgtEl>
                                        <p:attrNameLst>
                                          <p:attrName>ppt_y</p:attrName>
                                        </p:attrNameLst>
                                      </p:cBhvr>
                                      <p:tavLst>
                                        <p:tav tm="0">
                                          <p:val>
                                            <p:strVal val="#ppt_y"/>
                                          </p:val>
                                        </p:tav>
                                        <p:tav tm="100000">
                                          <p:val>
                                            <p:strVal val="#ppt_y"/>
                                          </p:val>
                                        </p:tav>
                                      </p:tavLst>
                                    </p:anim>
                                    <p:anim calcmode="lin" valueType="num">
                                      <p:cBhvr>
                                        <p:cTn id="64" dur="500" fill="hold"/>
                                        <p:tgtEl>
                                          <p:spTgt spid="125956">
                                            <p:txEl>
                                              <p:pRg st="3" end="3"/>
                                            </p:txEl>
                                          </p:spTgt>
                                        </p:tgtEl>
                                        <p:attrNameLst>
                                          <p:attrName>ppt_w</p:attrName>
                                        </p:attrNameLst>
                                      </p:cBhvr>
                                      <p:tavLst>
                                        <p:tav tm="0">
                                          <p:val>
                                            <p:fltVal val="0"/>
                                          </p:val>
                                        </p:tav>
                                        <p:tav tm="100000">
                                          <p:val>
                                            <p:strVal val="#ppt_w"/>
                                          </p:val>
                                        </p:tav>
                                      </p:tavLst>
                                    </p:anim>
                                    <p:anim calcmode="lin" valueType="num">
                                      <p:cBhvr>
                                        <p:cTn id="65" dur="500" fill="hold"/>
                                        <p:tgtEl>
                                          <p:spTgt spid="12595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animBg="1"/>
      <p:bldP spid="125955" grpId="0" build="p"/>
      <p:bldP spid="125956" grpId="0" build="p"/>
      <p:bldP spid="125959" grpId="0"/>
      <p:bldP spid="12596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1" y="1"/>
            <a:ext cx="9144000" cy="954107"/>
          </a:xfrm>
          <a:prstGeom prst="rect">
            <a:avLst/>
          </a:prstGeom>
          <a:noFill/>
          <a:ln w="9525">
            <a:noFill/>
            <a:miter lim="800000"/>
            <a:headEnd/>
            <a:tailEnd/>
          </a:ln>
          <a:effectLst/>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IV.5.Phương pháp Ankets – Trưng cầu ý kiến</a:t>
            </a:r>
            <a:endParaRPr lang="en-SG"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2" name="Group 3"/>
          <p:cNvGrpSpPr>
            <a:grpSpLocks/>
          </p:cNvGrpSpPr>
          <p:nvPr/>
        </p:nvGrpSpPr>
        <p:grpSpPr bwMode="auto">
          <a:xfrm>
            <a:off x="228600" y="990600"/>
            <a:ext cx="8664575" cy="2033588"/>
            <a:chOff x="236" y="526"/>
            <a:chExt cx="5458" cy="1281"/>
          </a:xfrm>
        </p:grpSpPr>
        <p:sp>
          <p:nvSpPr>
            <p:cNvPr id="19462" name="Text Box 4"/>
            <p:cNvSpPr txBox="1">
              <a:spLocks noChangeArrowheads="1"/>
            </p:cNvSpPr>
            <p:nvPr/>
          </p:nvSpPr>
          <p:spPr bwMode="auto">
            <a:xfrm>
              <a:off x="314" y="868"/>
              <a:ext cx="5380" cy="939"/>
            </a:xfrm>
            <a:prstGeom prst="rect">
              <a:avLst/>
            </a:prstGeom>
            <a:noFill/>
            <a:ln w="9525">
              <a:noFill/>
              <a:miter lim="800000"/>
              <a:headEnd/>
              <a:tailEnd/>
            </a:ln>
          </p:spPr>
          <p:txBody>
            <a:bodyPr>
              <a:spAutoFit/>
            </a:bodyPr>
            <a:lstStyle/>
            <a:p>
              <a:pPr algn="just">
                <a:lnSpc>
                  <a:spcPct val="120000"/>
                </a:lnSpc>
              </a:pPr>
              <a:r>
                <a:rPr lang="en-US" sz="2600" b="1" i="1" dirty="0">
                  <a:solidFill>
                    <a:schemeClr val="tx2">
                      <a:lumMod val="50000"/>
                    </a:schemeClr>
                  </a:solidFill>
                  <a:latin typeface="Times New Roman" pitchFamily="18" charset="0"/>
                  <a:cs typeface="Times New Roman" pitchFamily="18" charset="0"/>
                </a:rPr>
                <a:t>“Là phương pháp thu thập thông tin xã hội gián tiếp dựa trên bảng hỏi (phiếu trưng cầu ý kiến)”.</a:t>
              </a:r>
              <a:r>
                <a:rPr lang="en-US" sz="2600" dirty="0">
                  <a:solidFill>
                    <a:schemeClr val="tx2">
                      <a:lumMod val="50000"/>
                    </a:schemeClr>
                  </a:solidFill>
                  <a:latin typeface="Times New Roman" pitchFamily="18" charset="0"/>
                  <a:cs typeface="Times New Roman" pitchFamily="18" charset="0"/>
                </a:rPr>
                <a:t> </a:t>
              </a:r>
            </a:p>
            <a:p>
              <a:pPr algn="just">
                <a:lnSpc>
                  <a:spcPct val="120000"/>
                </a:lnSpc>
              </a:pPr>
              <a:endParaRPr lang="en-US" sz="2600" dirty="0">
                <a:solidFill>
                  <a:schemeClr val="tx2">
                    <a:lumMod val="50000"/>
                  </a:schemeClr>
                </a:solidFill>
                <a:latin typeface="Times New Roman" pitchFamily="18" charset="0"/>
                <a:cs typeface="Times New Roman" pitchFamily="18" charset="0"/>
              </a:endParaRPr>
            </a:p>
          </p:txBody>
        </p:sp>
        <p:sp>
          <p:nvSpPr>
            <p:cNvPr id="39941" name="AutoShape 5"/>
            <p:cNvSpPr>
              <a:spLocks noChangeArrowheads="1"/>
            </p:cNvSpPr>
            <p:nvPr/>
          </p:nvSpPr>
          <p:spPr bwMode="auto">
            <a:xfrm>
              <a:off x="236" y="526"/>
              <a:ext cx="1392" cy="400"/>
            </a:xfrm>
            <a:prstGeom prst="roundRect">
              <a:avLst>
                <a:gd name="adj" fmla="val 30352"/>
              </a:avLst>
            </a:prstGeom>
            <a:solidFill>
              <a:schemeClr val="bg1"/>
            </a:solidFill>
            <a:ln w="9525">
              <a:solidFill>
                <a:schemeClr val="accent1"/>
              </a:solidFill>
              <a:round/>
              <a:headEnd/>
              <a:tailEnd/>
            </a:ln>
            <a:effectLst/>
          </p:spPr>
          <p:txBody>
            <a:bodyPr wrap="square">
              <a:spAutoFit/>
            </a:bodyPr>
            <a:lstStyle/>
            <a:p>
              <a:pPr algn="ctr">
                <a:defRPr/>
              </a:pPr>
              <a:r>
                <a:rPr lang="en-US" sz="2800" b="1" dirty="0" smtClean="0">
                  <a:solidFill>
                    <a:srgbClr val="BB0598"/>
                  </a:solidFill>
                </a:rPr>
                <a:t>Khái </a:t>
              </a:r>
              <a:r>
                <a:rPr lang="en-US" sz="2800" b="1" dirty="0">
                  <a:solidFill>
                    <a:srgbClr val="BB0598"/>
                  </a:solidFill>
                </a:rPr>
                <a:t>niệm</a:t>
              </a:r>
            </a:p>
          </p:txBody>
        </p:sp>
      </p:grpSp>
      <p:sp>
        <p:nvSpPr>
          <p:cNvPr id="39952" name="AutoShape 16"/>
          <p:cNvSpPr>
            <a:spLocks noChangeArrowheads="1"/>
          </p:cNvSpPr>
          <p:nvPr/>
        </p:nvSpPr>
        <p:spPr bwMode="auto">
          <a:xfrm>
            <a:off x="304800" y="2514600"/>
            <a:ext cx="2057400" cy="634544"/>
          </a:xfrm>
          <a:prstGeom prst="roundRect">
            <a:avLst>
              <a:gd name="adj" fmla="val 30352"/>
            </a:avLst>
          </a:prstGeom>
          <a:solidFill>
            <a:schemeClr val="bg1"/>
          </a:solidFill>
          <a:ln w="9525">
            <a:solidFill>
              <a:schemeClr val="accent1"/>
            </a:solidFill>
            <a:round/>
            <a:headEnd/>
            <a:tailEnd/>
          </a:ln>
          <a:effectLst/>
        </p:spPr>
        <p:txBody>
          <a:bodyPr wrap="square">
            <a:spAutoFit/>
          </a:bodyPr>
          <a:lstStyle/>
          <a:p>
            <a:pPr algn="ctr">
              <a:defRPr/>
            </a:pPr>
            <a:r>
              <a:rPr lang="en-US" sz="2800" b="1" dirty="0" smtClean="0">
                <a:solidFill>
                  <a:srgbClr val="BB0598"/>
                </a:solidFill>
              </a:rPr>
              <a:t>Yêu </a:t>
            </a:r>
            <a:r>
              <a:rPr lang="en-US" sz="2800" b="1" dirty="0">
                <a:solidFill>
                  <a:srgbClr val="BB0598"/>
                </a:solidFill>
              </a:rPr>
              <a:t>cầu</a:t>
            </a:r>
            <a:endParaRPr lang="en-US" sz="2800" b="1" dirty="0">
              <a:solidFill>
                <a:srgbClr val="BB0598"/>
              </a:solidFill>
              <a:latin typeface=".VnArial" pitchFamily="34" charset="0"/>
            </a:endParaRPr>
          </a:p>
        </p:txBody>
      </p:sp>
      <p:sp>
        <p:nvSpPr>
          <p:cNvPr id="39953" name="Text Box 17"/>
          <p:cNvSpPr txBox="1">
            <a:spLocks noChangeArrowheads="1"/>
          </p:cNvSpPr>
          <p:nvPr/>
        </p:nvSpPr>
        <p:spPr bwMode="auto">
          <a:xfrm>
            <a:off x="609600" y="3124200"/>
            <a:ext cx="8232775" cy="2666179"/>
          </a:xfrm>
          <a:prstGeom prst="rect">
            <a:avLst/>
          </a:prstGeom>
          <a:noFill/>
          <a:ln w="9525">
            <a:noFill/>
            <a:miter lim="800000"/>
            <a:headEnd/>
            <a:tailEnd/>
          </a:ln>
        </p:spPr>
        <p:txBody>
          <a:bodyPr rIns="0">
            <a:spAutoFit/>
          </a:bodyPr>
          <a:lstStyle/>
          <a:p>
            <a:pPr marL="293688" indent="-293688"/>
            <a:r>
              <a:rPr lang="en-US" sz="2600" b="1" dirty="0">
                <a:solidFill>
                  <a:schemeClr val="tx2">
                    <a:lumMod val="50000"/>
                  </a:schemeClr>
                </a:solidFill>
                <a:latin typeface="Times New Roman" pitchFamily="18" charset="0"/>
                <a:cs typeface="Times New Roman" pitchFamily="18" charset="0"/>
              </a:rPr>
              <a:t>Bảng hỏi đã được quy chuẩn chung cho mọi đối tượng.</a:t>
            </a:r>
          </a:p>
          <a:p>
            <a:pPr marL="293688" indent="-293688"/>
            <a:r>
              <a:rPr lang="en-US" sz="2600" b="1" dirty="0">
                <a:solidFill>
                  <a:schemeClr val="tx2">
                    <a:lumMod val="50000"/>
                  </a:schemeClr>
                </a:solidFill>
                <a:latin typeface="Times New Roman" pitchFamily="18" charset="0"/>
                <a:cs typeface="Times New Roman" pitchFamily="18" charset="0"/>
              </a:rPr>
              <a:t>Chọn mẫu đại diện hết sức nghiêm ngặt.  </a:t>
            </a:r>
          </a:p>
          <a:p>
            <a:pPr marL="293688" indent="-293688"/>
            <a:r>
              <a:rPr lang="en-US" sz="2600" b="1" dirty="0">
                <a:solidFill>
                  <a:schemeClr val="tx2">
                    <a:lumMod val="50000"/>
                  </a:schemeClr>
                </a:solidFill>
                <a:latin typeface="Times New Roman" pitchFamily="18" charset="0"/>
                <a:cs typeface="Times New Roman" pitchFamily="18" charset="0"/>
              </a:rPr>
              <a:t>Cộng tác viên đòi hỏi phải được tập huấn chu đáo.</a:t>
            </a:r>
          </a:p>
          <a:p>
            <a:pPr marL="293688" indent="-293688"/>
            <a:r>
              <a:rPr lang="en-US" sz="2600" b="1" dirty="0">
                <a:solidFill>
                  <a:schemeClr val="tx2">
                    <a:lumMod val="50000"/>
                  </a:schemeClr>
                </a:solidFill>
                <a:latin typeface="Times New Roman" pitchFamily="18" charset="0"/>
                <a:cs typeface="Times New Roman" pitchFamily="18" charset="0"/>
              </a:rPr>
              <a:t>Bảng hỏi phải thể hiện được nội dung nghiên cứu, đảm bảo tính logic hợp lý. </a:t>
            </a:r>
          </a:p>
          <a:p>
            <a:pPr marL="293688" indent="-293688" algn="just">
              <a:lnSpc>
                <a:spcPct val="125000"/>
              </a:lnSpc>
              <a:spcBef>
                <a:spcPct val="30000"/>
              </a:spcBef>
              <a:buClr>
                <a:srgbClr val="FF0000"/>
              </a:buClr>
              <a:buFont typeface="Wingdings" pitchFamily="2" charset="2"/>
              <a:buNone/>
            </a:pPr>
            <a:endParaRPr lang="en-US" sz="2600" b="1" dirty="0">
              <a:solidFill>
                <a:schemeClr val="tx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9952"/>
                                        </p:tgtEl>
                                        <p:attrNameLst>
                                          <p:attrName>style.visibility</p:attrName>
                                        </p:attrNameLst>
                                      </p:cBhvr>
                                      <p:to>
                                        <p:strVal val="visible"/>
                                      </p:to>
                                    </p:set>
                                    <p:animEffect transition="in" filter="box(out)">
                                      <p:cBhvr>
                                        <p:cTn id="12" dur="500"/>
                                        <p:tgtEl>
                                          <p:spTgt spid="39952"/>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39953">
                                            <p:txEl>
                                              <p:pRg st="0" end="0"/>
                                            </p:txEl>
                                          </p:spTgt>
                                        </p:tgtEl>
                                        <p:attrNameLst>
                                          <p:attrName>style.visibility</p:attrName>
                                        </p:attrNameLst>
                                      </p:cBhvr>
                                      <p:to>
                                        <p:strVal val="visible"/>
                                      </p:to>
                                    </p:set>
                                    <p:anim calcmode="lin" valueType="num">
                                      <p:cBhvr>
                                        <p:cTn id="17" dur="500" fill="hold"/>
                                        <p:tgtEl>
                                          <p:spTgt spid="39953">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39953">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3995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995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39953">
                                            <p:txEl>
                                              <p:pRg st="1" end="1"/>
                                            </p:txEl>
                                          </p:spTgt>
                                        </p:tgtEl>
                                        <p:attrNameLst>
                                          <p:attrName>style.visibility</p:attrName>
                                        </p:attrNameLst>
                                      </p:cBhvr>
                                      <p:to>
                                        <p:strVal val="visible"/>
                                      </p:to>
                                    </p:set>
                                    <p:anim calcmode="lin" valueType="num">
                                      <p:cBhvr>
                                        <p:cTn id="25" dur="500" fill="hold"/>
                                        <p:tgtEl>
                                          <p:spTgt spid="39953">
                                            <p:txEl>
                                              <p:pRg st="1" end="1"/>
                                            </p:txEl>
                                          </p:spTgt>
                                        </p:tgtEl>
                                        <p:attrNameLst>
                                          <p:attrName>ppt_x</p:attrName>
                                        </p:attrNameLst>
                                      </p:cBhvr>
                                      <p:tavLst>
                                        <p:tav tm="0">
                                          <p:val>
                                            <p:strVal val="#ppt_x-#ppt_w/2"/>
                                          </p:val>
                                        </p:tav>
                                        <p:tav tm="100000">
                                          <p:val>
                                            <p:strVal val="#ppt_x"/>
                                          </p:val>
                                        </p:tav>
                                      </p:tavLst>
                                    </p:anim>
                                    <p:anim calcmode="lin" valueType="num">
                                      <p:cBhvr>
                                        <p:cTn id="26" dur="500" fill="hold"/>
                                        <p:tgtEl>
                                          <p:spTgt spid="39953">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39953">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3995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39953">
                                            <p:txEl>
                                              <p:pRg st="2" end="2"/>
                                            </p:txEl>
                                          </p:spTgt>
                                        </p:tgtEl>
                                        <p:attrNameLst>
                                          <p:attrName>style.visibility</p:attrName>
                                        </p:attrNameLst>
                                      </p:cBhvr>
                                      <p:to>
                                        <p:strVal val="visible"/>
                                      </p:to>
                                    </p:set>
                                    <p:anim calcmode="lin" valueType="num">
                                      <p:cBhvr>
                                        <p:cTn id="33" dur="500" fill="hold"/>
                                        <p:tgtEl>
                                          <p:spTgt spid="39953">
                                            <p:txEl>
                                              <p:pRg st="2" end="2"/>
                                            </p:txEl>
                                          </p:spTgt>
                                        </p:tgtEl>
                                        <p:attrNameLst>
                                          <p:attrName>ppt_x</p:attrName>
                                        </p:attrNameLst>
                                      </p:cBhvr>
                                      <p:tavLst>
                                        <p:tav tm="0">
                                          <p:val>
                                            <p:strVal val="#ppt_x-#ppt_w/2"/>
                                          </p:val>
                                        </p:tav>
                                        <p:tav tm="100000">
                                          <p:val>
                                            <p:strVal val="#ppt_x"/>
                                          </p:val>
                                        </p:tav>
                                      </p:tavLst>
                                    </p:anim>
                                    <p:anim calcmode="lin" valueType="num">
                                      <p:cBhvr>
                                        <p:cTn id="34" dur="500" fill="hold"/>
                                        <p:tgtEl>
                                          <p:spTgt spid="39953">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3995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995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39953">
                                            <p:txEl>
                                              <p:pRg st="3" end="3"/>
                                            </p:txEl>
                                          </p:spTgt>
                                        </p:tgtEl>
                                        <p:attrNameLst>
                                          <p:attrName>style.visibility</p:attrName>
                                        </p:attrNameLst>
                                      </p:cBhvr>
                                      <p:to>
                                        <p:strVal val="visible"/>
                                      </p:to>
                                    </p:set>
                                    <p:anim calcmode="lin" valueType="num">
                                      <p:cBhvr>
                                        <p:cTn id="41" dur="500" fill="hold"/>
                                        <p:tgtEl>
                                          <p:spTgt spid="39953">
                                            <p:txEl>
                                              <p:pRg st="3" end="3"/>
                                            </p:txEl>
                                          </p:spTgt>
                                        </p:tgtEl>
                                        <p:attrNameLst>
                                          <p:attrName>ppt_x</p:attrName>
                                        </p:attrNameLst>
                                      </p:cBhvr>
                                      <p:tavLst>
                                        <p:tav tm="0">
                                          <p:val>
                                            <p:strVal val="#ppt_x-#ppt_w/2"/>
                                          </p:val>
                                        </p:tav>
                                        <p:tav tm="100000">
                                          <p:val>
                                            <p:strVal val="#ppt_x"/>
                                          </p:val>
                                        </p:tav>
                                      </p:tavLst>
                                    </p:anim>
                                    <p:anim calcmode="lin" valueType="num">
                                      <p:cBhvr>
                                        <p:cTn id="42" dur="500" fill="hold"/>
                                        <p:tgtEl>
                                          <p:spTgt spid="39953">
                                            <p:txEl>
                                              <p:pRg st="3" end="3"/>
                                            </p:txEl>
                                          </p:spTgt>
                                        </p:tgtEl>
                                        <p:attrNameLst>
                                          <p:attrName>ppt_y</p:attrName>
                                        </p:attrNameLst>
                                      </p:cBhvr>
                                      <p:tavLst>
                                        <p:tav tm="0">
                                          <p:val>
                                            <p:strVal val="#ppt_y"/>
                                          </p:val>
                                        </p:tav>
                                        <p:tav tm="100000">
                                          <p:val>
                                            <p:strVal val="#ppt_y"/>
                                          </p:val>
                                        </p:tav>
                                      </p:tavLst>
                                    </p:anim>
                                    <p:anim calcmode="lin" valueType="num">
                                      <p:cBhvr>
                                        <p:cTn id="43" dur="500" fill="hold"/>
                                        <p:tgtEl>
                                          <p:spTgt spid="39953">
                                            <p:txEl>
                                              <p:pRg st="3" end="3"/>
                                            </p:txEl>
                                          </p:spTgt>
                                        </p:tgtEl>
                                        <p:attrNameLst>
                                          <p:attrName>ppt_w</p:attrName>
                                        </p:attrNameLst>
                                      </p:cBhvr>
                                      <p:tavLst>
                                        <p:tav tm="0">
                                          <p:val>
                                            <p:fltVal val="0"/>
                                          </p:val>
                                        </p:tav>
                                        <p:tav tm="100000">
                                          <p:val>
                                            <p:strVal val="#ppt_w"/>
                                          </p:val>
                                        </p:tav>
                                      </p:tavLst>
                                    </p:anim>
                                    <p:anim calcmode="lin" valueType="num">
                                      <p:cBhvr>
                                        <p:cTn id="44" dur="500" fill="hold"/>
                                        <p:tgtEl>
                                          <p:spTgt spid="3995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2" grpId="0" animBg="1"/>
      <p:bldP spid="3995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AutoShape 2"/>
          <p:cNvSpPr>
            <a:spLocks noChangeArrowheads="1"/>
          </p:cNvSpPr>
          <p:nvPr/>
        </p:nvSpPr>
        <p:spPr bwMode="auto">
          <a:xfrm>
            <a:off x="279400" y="852488"/>
            <a:ext cx="7624763" cy="634544"/>
          </a:xfrm>
          <a:prstGeom prst="roundRect">
            <a:avLst>
              <a:gd name="adj" fmla="val 30352"/>
            </a:avLst>
          </a:prstGeom>
          <a:solidFill>
            <a:schemeClr val="bg1"/>
          </a:solidFill>
          <a:ln w="9525">
            <a:solidFill>
              <a:schemeClr val="accent1"/>
            </a:solidFill>
            <a:round/>
            <a:headEnd/>
            <a:tailEnd/>
          </a:ln>
          <a:effectLst/>
        </p:spPr>
        <p:txBody>
          <a:bodyPr>
            <a:spAutoFit/>
          </a:bodyPr>
          <a:lstStyle/>
          <a:p>
            <a:pPr algn="ctr">
              <a:defRPr/>
            </a:pPr>
            <a:r>
              <a:rPr lang="en-US" sz="2800" b="1" dirty="0" smtClean="0">
                <a:solidFill>
                  <a:srgbClr val="BB0598"/>
                </a:solidFill>
              </a:rPr>
              <a:t>Ưu </a:t>
            </a:r>
            <a:r>
              <a:rPr lang="en-US" sz="2800" b="1" dirty="0">
                <a:solidFill>
                  <a:srgbClr val="BB0598"/>
                </a:solidFill>
              </a:rPr>
              <a:t>nhược điểm của phương pháp ankets</a:t>
            </a:r>
          </a:p>
        </p:txBody>
      </p:sp>
      <p:sp>
        <p:nvSpPr>
          <p:cNvPr id="156675" name="Text Box 3"/>
          <p:cNvSpPr txBox="1">
            <a:spLocks noChangeArrowheads="1"/>
          </p:cNvSpPr>
          <p:nvPr/>
        </p:nvSpPr>
        <p:spPr bwMode="auto">
          <a:xfrm>
            <a:off x="879475" y="1922463"/>
            <a:ext cx="8112125" cy="1569660"/>
          </a:xfrm>
          <a:prstGeom prst="rect">
            <a:avLst/>
          </a:prstGeom>
          <a:noFill/>
          <a:ln w="9525">
            <a:noFill/>
            <a:miter lim="800000"/>
            <a:headEnd/>
            <a:tailEnd/>
          </a:ln>
        </p:spPr>
        <p:txBody>
          <a:bodyPr>
            <a:spAutoFit/>
          </a:bodyPr>
          <a:lstStyle/>
          <a:p>
            <a:pPr marL="293688" indent="-293688"/>
            <a:r>
              <a:rPr lang="en-US" sz="2400" b="1" dirty="0">
                <a:solidFill>
                  <a:schemeClr val="tx2">
                    <a:lumMod val="50000"/>
                  </a:schemeClr>
                </a:solidFill>
              </a:rPr>
              <a:t>Tiết kiệm được kinh phí (cùng một lúc thu </a:t>
            </a:r>
            <a:r>
              <a:rPr lang="en-US" sz="2400" b="1" dirty="0" smtClean="0">
                <a:solidFill>
                  <a:schemeClr val="tx2">
                    <a:lumMod val="50000"/>
                  </a:schemeClr>
                </a:solidFill>
              </a:rPr>
              <a:t>được  </a:t>
            </a:r>
            <a:r>
              <a:rPr lang="en-US" sz="2400" b="1" dirty="0">
                <a:solidFill>
                  <a:schemeClr val="tx2">
                    <a:lumMod val="50000"/>
                  </a:schemeClr>
                </a:solidFill>
              </a:rPr>
              <a:t>ý kiến của nhiều người). </a:t>
            </a:r>
          </a:p>
          <a:p>
            <a:pPr marL="293688" indent="-293688"/>
            <a:r>
              <a:rPr lang="en-US" sz="2400" b="1" dirty="0">
                <a:solidFill>
                  <a:schemeClr val="tx2">
                    <a:lumMod val="50000"/>
                  </a:schemeClr>
                </a:solidFill>
              </a:rPr>
              <a:t>Thông tin thu được có độ tin cậy tương đối cao. </a:t>
            </a:r>
          </a:p>
          <a:p>
            <a:pPr marL="293688" indent="-293688"/>
            <a:r>
              <a:rPr lang="en-US" sz="2400" b="1" dirty="0">
                <a:solidFill>
                  <a:schemeClr val="tx2">
                    <a:lumMod val="50000"/>
                  </a:schemeClr>
                </a:solidFill>
              </a:rPr>
              <a:t>Phù hợp cho những nghiên cứu định lượng.</a:t>
            </a:r>
          </a:p>
        </p:txBody>
      </p:sp>
      <p:sp>
        <p:nvSpPr>
          <p:cNvPr id="156676" name="Text Box 4"/>
          <p:cNvSpPr txBox="1">
            <a:spLocks noChangeArrowheads="1"/>
          </p:cNvSpPr>
          <p:nvPr/>
        </p:nvSpPr>
        <p:spPr bwMode="auto">
          <a:xfrm>
            <a:off x="838200" y="3886200"/>
            <a:ext cx="8118475" cy="2308324"/>
          </a:xfrm>
          <a:prstGeom prst="rect">
            <a:avLst/>
          </a:prstGeom>
          <a:noFill/>
          <a:ln w="9525">
            <a:noFill/>
            <a:miter lim="800000"/>
            <a:headEnd/>
            <a:tailEnd/>
          </a:ln>
        </p:spPr>
        <p:txBody>
          <a:bodyPr rIns="0">
            <a:spAutoFit/>
          </a:bodyPr>
          <a:lstStyle/>
          <a:p>
            <a:pPr marL="293688" indent="-293688"/>
            <a:r>
              <a:rPr lang="en-US" sz="2400" b="1" dirty="0">
                <a:solidFill>
                  <a:schemeClr val="tx2">
                    <a:lumMod val="50000"/>
                  </a:schemeClr>
                </a:solidFill>
              </a:rPr>
              <a:t>Phải đầu tư nhiều thời gian công sức soạn thảo một bảng hỏi quy chuẩn. </a:t>
            </a:r>
          </a:p>
          <a:p>
            <a:pPr marL="293688" indent="-293688"/>
            <a:r>
              <a:rPr lang="en-US" sz="2400" b="1" dirty="0">
                <a:solidFill>
                  <a:schemeClr val="tx2">
                    <a:lumMod val="50000"/>
                  </a:schemeClr>
                </a:solidFill>
              </a:rPr>
              <a:t>Thu hồi lại bảng hỏi thường gặp khó khăn, do đó ảnh hưởng trực tiếp tới tính đại diện của thông tin.</a:t>
            </a:r>
          </a:p>
          <a:p>
            <a:pPr marL="293688" indent="-293688"/>
            <a:r>
              <a:rPr lang="en-US" sz="2400" b="1" dirty="0">
                <a:solidFill>
                  <a:schemeClr val="tx2">
                    <a:lumMod val="50000"/>
                  </a:schemeClr>
                </a:solidFill>
              </a:rPr>
              <a:t>Nhiều câu hỏi không nhận được sự trả lời của khách thể  hạn chế tính đầy đủ của thông tin.</a:t>
            </a:r>
            <a:endParaRPr lang="en-US" sz="2400" dirty="0">
              <a:solidFill>
                <a:schemeClr val="tx2">
                  <a:lumMod val="50000"/>
                </a:schemeClr>
              </a:solidFill>
            </a:endParaRPr>
          </a:p>
        </p:txBody>
      </p:sp>
      <p:sp>
        <p:nvSpPr>
          <p:cNvPr id="156679" name="Text Box 7"/>
          <p:cNvSpPr txBox="1">
            <a:spLocks noChangeArrowheads="1"/>
          </p:cNvSpPr>
          <p:nvPr/>
        </p:nvSpPr>
        <p:spPr bwMode="auto">
          <a:xfrm>
            <a:off x="874713" y="1517650"/>
            <a:ext cx="2859087" cy="861774"/>
          </a:xfrm>
          <a:prstGeom prst="rect">
            <a:avLst/>
          </a:prstGeom>
          <a:noFill/>
          <a:ln w="9525">
            <a:noFill/>
            <a:miter lim="800000"/>
            <a:headEnd/>
            <a:tailEnd/>
          </a:ln>
          <a:effectLst/>
        </p:spPr>
        <p:txBody>
          <a:bodyPr wrap="square">
            <a:spAutoFit/>
          </a:bodyPr>
          <a:lstStyle/>
          <a:p>
            <a:pPr algn="just">
              <a:defRPr/>
            </a:pPr>
            <a:r>
              <a:rPr lang="en-US" sz="2500" b="1" dirty="0">
                <a:solidFill>
                  <a:srgbClr val="BB0598"/>
                </a:solidFill>
                <a:effectLst>
                  <a:outerShdw blurRad="38100" dist="38100" dir="2700000" algn="tl">
                    <a:srgbClr val="FFFFFF"/>
                  </a:outerShdw>
                </a:effectLst>
              </a:rPr>
              <a:t>Ưu điểm:</a:t>
            </a:r>
            <a:endParaRPr lang="en-US" sz="2500" b="1" dirty="0">
              <a:solidFill>
                <a:srgbClr val="BB0598"/>
              </a:solidFill>
            </a:endParaRPr>
          </a:p>
          <a:p>
            <a:pPr algn="just">
              <a:defRPr/>
            </a:pPr>
            <a:endParaRPr lang="en-US" sz="2500" b="1" dirty="0">
              <a:solidFill>
                <a:srgbClr val="BB0598"/>
              </a:solidFill>
              <a:latin typeface=".VnArial" pitchFamily="34" charset="0"/>
            </a:endParaRPr>
          </a:p>
        </p:txBody>
      </p:sp>
      <p:sp>
        <p:nvSpPr>
          <p:cNvPr id="156681" name="Text Box 9"/>
          <p:cNvSpPr txBox="1">
            <a:spLocks noChangeArrowheads="1"/>
          </p:cNvSpPr>
          <p:nvPr/>
        </p:nvSpPr>
        <p:spPr bwMode="auto">
          <a:xfrm>
            <a:off x="914400" y="3429000"/>
            <a:ext cx="2438400" cy="477054"/>
          </a:xfrm>
          <a:prstGeom prst="rect">
            <a:avLst/>
          </a:prstGeom>
          <a:noFill/>
          <a:ln w="9525">
            <a:noFill/>
            <a:miter lim="800000"/>
            <a:headEnd/>
            <a:tailEnd/>
          </a:ln>
          <a:effectLst/>
        </p:spPr>
        <p:txBody>
          <a:bodyPr wrap="square">
            <a:spAutoFit/>
          </a:bodyPr>
          <a:lstStyle/>
          <a:p>
            <a:pPr algn="just">
              <a:defRPr/>
            </a:pPr>
            <a:r>
              <a:rPr lang="en-US" sz="2500" b="1" dirty="0">
                <a:solidFill>
                  <a:srgbClr val="BB0598"/>
                </a:solidFill>
                <a:effectLst>
                  <a:outerShdw blurRad="38100" dist="38100" dir="2700000" algn="tl">
                    <a:srgbClr val="FFFFFF"/>
                  </a:outerShdw>
                </a:effectLst>
              </a:rPr>
              <a:t>Nhược điểm:</a:t>
            </a:r>
          </a:p>
        </p:txBody>
      </p:sp>
      <p:sp>
        <p:nvSpPr>
          <p:cNvPr id="156684" name="Text Box 12"/>
          <p:cNvSpPr txBox="1">
            <a:spLocks noChangeArrowheads="1"/>
          </p:cNvSpPr>
          <p:nvPr/>
        </p:nvSpPr>
        <p:spPr bwMode="auto">
          <a:xfrm>
            <a:off x="0" y="0"/>
            <a:ext cx="9144000" cy="954107"/>
          </a:xfrm>
          <a:prstGeom prst="rect">
            <a:avLst/>
          </a:prstGeom>
          <a:noFill/>
          <a:ln w="9525">
            <a:noFill/>
            <a:miter lim="800000"/>
            <a:headEnd/>
            <a:tailEnd/>
          </a:ln>
          <a:effectLst/>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IV.5.Phương pháp Ankets – Trưng cầu ý kiến</a:t>
            </a:r>
            <a:endParaRPr lang="en-SG"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box(in)">
                                      <p:cBhvr>
                                        <p:cTn id="7" dur="500"/>
                                        <p:tgtEl>
                                          <p:spTgt spid="1566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6679"/>
                                        </p:tgtEl>
                                        <p:attrNameLst>
                                          <p:attrName>style.visibility</p:attrName>
                                        </p:attrNameLst>
                                      </p:cBhvr>
                                      <p:to>
                                        <p:strVal val="visible"/>
                                      </p:to>
                                    </p:set>
                                    <p:animEffect transition="in" filter="box(in)">
                                      <p:cBhvr>
                                        <p:cTn id="12" dur="500"/>
                                        <p:tgtEl>
                                          <p:spTgt spid="15667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56675">
                                            <p:txEl>
                                              <p:pRg st="0" end="0"/>
                                            </p:txEl>
                                          </p:spTgt>
                                        </p:tgtEl>
                                        <p:attrNameLst>
                                          <p:attrName>style.visibility</p:attrName>
                                        </p:attrNameLst>
                                      </p:cBhvr>
                                      <p:to>
                                        <p:strVal val="visible"/>
                                      </p:to>
                                    </p:set>
                                    <p:anim calcmode="lin" valueType="num">
                                      <p:cBhvr>
                                        <p:cTn id="17" dur="500" fill="hold"/>
                                        <p:tgtEl>
                                          <p:spTgt spid="156675">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156675">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15667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5667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156675">
                                            <p:txEl>
                                              <p:pRg st="1" end="1"/>
                                            </p:txEl>
                                          </p:spTgt>
                                        </p:tgtEl>
                                        <p:attrNameLst>
                                          <p:attrName>style.visibility</p:attrName>
                                        </p:attrNameLst>
                                      </p:cBhvr>
                                      <p:to>
                                        <p:strVal val="visible"/>
                                      </p:to>
                                    </p:set>
                                    <p:anim calcmode="lin" valueType="num">
                                      <p:cBhvr>
                                        <p:cTn id="25" dur="500" fill="hold"/>
                                        <p:tgtEl>
                                          <p:spTgt spid="156675">
                                            <p:txEl>
                                              <p:pRg st="1" end="1"/>
                                            </p:txEl>
                                          </p:spTgt>
                                        </p:tgtEl>
                                        <p:attrNameLst>
                                          <p:attrName>ppt_x</p:attrName>
                                        </p:attrNameLst>
                                      </p:cBhvr>
                                      <p:tavLst>
                                        <p:tav tm="0">
                                          <p:val>
                                            <p:strVal val="#ppt_x-#ppt_w/2"/>
                                          </p:val>
                                        </p:tav>
                                        <p:tav tm="100000">
                                          <p:val>
                                            <p:strVal val="#ppt_x"/>
                                          </p:val>
                                        </p:tav>
                                      </p:tavLst>
                                    </p:anim>
                                    <p:anim calcmode="lin" valueType="num">
                                      <p:cBhvr>
                                        <p:cTn id="26" dur="500" fill="hold"/>
                                        <p:tgtEl>
                                          <p:spTgt spid="15667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156675">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15667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156675">
                                            <p:txEl>
                                              <p:pRg st="2" end="2"/>
                                            </p:txEl>
                                          </p:spTgt>
                                        </p:tgtEl>
                                        <p:attrNameLst>
                                          <p:attrName>style.visibility</p:attrName>
                                        </p:attrNameLst>
                                      </p:cBhvr>
                                      <p:to>
                                        <p:strVal val="visible"/>
                                      </p:to>
                                    </p:set>
                                    <p:anim calcmode="lin" valueType="num">
                                      <p:cBhvr>
                                        <p:cTn id="33" dur="500" fill="hold"/>
                                        <p:tgtEl>
                                          <p:spTgt spid="156675">
                                            <p:txEl>
                                              <p:pRg st="2" end="2"/>
                                            </p:txEl>
                                          </p:spTgt>
                                        </p:tgtEl>
                                        <p:attrNameLst>
                                          <p:attrName>ppt_x</p:attrName>
                                        </p:attrNameLst>
                                      </p:cBhvr>
                                      <p:tavLst>
                                        <p:tav tm="0">
                                          <p:val>
                                            <p:strVal val="#ppt_x-#ppt_w/2"/>
                                          </p:val>
                                        </p:tav>
                                        <p:tav tm="100000">
                                          <p:val>
                                            <p:strVal val="#ppt_x"/>
                                          </p:val>
                                        </p:tav>
                                      </p:tavLst>
                                    </p:anim>
                                    <p:anim calcmode="lin" valueType="num">
                                      <p:cBhvr>
                                        <p:cTn id="34" dur="500" fill="hold"/>
                                        <p:tgtEl>
                                          <p:spTgt spid="156675">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156675">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15667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56681"/>
                                        </p:tgtEl>
                                        <p:attrNameLst>
                                          <p:attrName>style.visibility</p:attrName>
                                        </p:attrNameLst>
                                      </p:cBhvr>
                                      <p:to>
                                        <p:strVal val="visible"/>
                                      </p:to>
                                    </p:set>
                                    <p:animEffect transition="in" filter="box(in)">
                                      <p:cBhvr>
                                        <p:cTn id="41" dur="500"/>
                                        <p:tgtEl>
                                          <p:spTgt spid="156681"/>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156676">
                                            <p:txEl>
                                              <p:pRg st="0" end="0"/>
                                            </p:txEl>
                                          </p:spTgt>
                                        </p:tgtEl>
                                        <p:attrNameLst>
                                          <p:attrName>style.visibility</p:attrName>
                                        </p:attrNameLst>
                                      </p:cBhvr>
                                      <p:to>
                                        <p:strVal val="visible"/>
                                      </p:to>
                                    </p:set>
                                    <p:anim calcmode="lin" valueType="num">
                                      <p:cBhvr>
                                        <p:cTn id="46" dur="500" fill="hold"/>
                                        <p:tgtEl>
                                          <p:spTgt spid="156676">
                                            <p:txEl>
                                              <p:pRg st="0" end="0"/>
                                            </p:txEl>
                                          </p:spTgt>
                                        </p:tgtEl>
                                        <p:attrNameLst>
                                          <p:attrName>ppt_x</p:attrName>
                                        </p:attrNameLst>
                                      </p:cBhvr>
                                      <p:tavLst>
                                        <p:tav tm="0">
                                          <p:val>
                                            <p:strVal val="#ppt_x-#ppt_w/2"/>
                                          </p:val>
                                        </p:tav>
                                        <p:tav tm="100000">
                                          <p:val>
                                            <p:strVal val="#ppt_x"/>
                                          </p:val>
                                        </p:tav>
                                      </p:tavLst>
                                    </p:anim>
                                    <p:anim calcmode="lin" valueType="num">
                                      <p:cBhvr>
                                        <p:cTn id="47" dur="500" fill="hold"/>
                                        <p:tgtEl>
                                          <p:spTgt spid="156676">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156676">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15667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8" fill="hold" grpId="0" nodeType="clickEffect">
                                  <p:stCondLst>
                                    <p:cond delay="0"/>
                                  </p:stCondLst>
                                  <p:childTnLst>
                                    <p:set>
                                      <p:cBhvr>
                                        <p:cTn id="53" dur="1" fill="hold">
                                          <p:stCondLst>
                                            <p:cond delay="0"/>
                                          </p:stCondLst>
                                        </p:cTn>
                                        <p:tgtEl>
                                          <p:spTgt spid="156676">
                                            <p:txEl>
                                              <p:pRg st="1" end="1"/>
                                            </p:txEl>
                                          </p:spTgt>
                                        </p:tgtEl>
                                        <p:attrNameLst>
                                          <p:attrName>style.visibility</p:attrName>
                                        </p:attrNameLst>
                                      </p:cBhvr>
                                      <p:to>
                                        <p:strVal val="visible"/>
                                      </p:to>
                                    </p:set>
                                    <p:anim calcmode="lin" valueType="num">
                                      <p:cBhvr>
                                        <p:cTn id="54" dur="500" fill="hold"/>
                                        <p:tgtEl>
                                          <p:spTgt spid="156676">
                                            <p:txEl>
                                              <p:pRg st="1" end="1"/>
                                            </p:txEl>
                                          </p:spTgt>
                                        </p:tgtEl>
                                        <p:attrNameLst>
                                          <p:attrName>ppt_x</p:attrName>
                                        </p:attrNameLst>
                                      </p:cBhvr>
                                      <p:tavLst>
                                        <p:tav tm="0">
                                          <p:val>
                                            <p:strVal val="#ppt_x-#ppt_w/2"/>
                                          </p:val>
                                        </p:tav>
                                        <p:tav tm="100000">
                                          <p:val>
                                            <p:strVal val="#ppt_x"/>
                                          </p:val>
                                        </p:tav>
                                      </p:tavLst>
                                    </p:anim>
                                    <p:anim calcmode="lin" valueType="num">
                                      <p:cBhvr>
                                        <p:cTn id="55" dur="500" fill="hold"/>
                                        <p:tgtEl>
                                          <p:spTgt spid="156676">
                                            <p:txEl>
                                              <p:pRg st="1" end="1"/>
                                            </p:txEl>
                                          </p:spTgt>
                                        </p:tgtEl>
                                        <p:attrNameLst>
                                          <p:attrName>ppt_y</p:attrName>
                                        </p:attrNameLst>
                                      </p:cBhvr>
                                      <p:tavLst>
                                        <p:tav tm="0">
                                          <p:val>
                                            <p:strVal val="#ppt_y"/>
                                          </p:val>
                                        </p:tav>
                                        <p:tav tm="100000">
                                          <p:val>
                                            <p:strVal val="#ppt_y"/>
                                          </p:val>
                                        </p:tav>
                                      </p:tavLst>
                                    </p:anim>
                                    <p:anim calcmode="lin" valueType="num">
                                      <p:cBhvr>
                                        <p:cTn id="56" dur="500" fill="hold"/>
                                        <p:tgtEl>
                                          <p:spTgt spid="156676">
                                            <p:txEl>
                                              <p:pRg st="1" end="1"/>
                                            </p:txEl>
                                          </p:spTgt>
                                        </p:tgtEl>
                                        <p:attrNameLst>
                                          <p:attrName>ppt_w</p:attrName>
                                        </p:attrNameLst>
                                      </p:cBhvr>
                                      <p:tavLst>
                                        <p:tav tm="0">
                                          <p:val>
                                            <p:fltVal val="0"/>
                                          </p:val>
                                        </p:tav>
                                        <p:tav tm="100000">
                                          <p:val>
                                            <p:strVal val="#ppt_w"/>
                                          </p:val>
                                        </p:tav>
                                      </p:tavLst>
                                    </p:anim>
                                    <p:anim calcmode="lin" valueType="num">
                                      <p:cBhvr>
                                        <p:cTn id="57" dur="500" fill="hold"/>
                                        <p:tgtEl>
                                          <p:spTgt spid="15667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156676">
                                            <p:txEl>
                                              <p:pRg st="2" end="2"/>
                                            </p:txEl>
                                          </p:spTgt>
                                        </p:tgtEl>
                                        <p:attrNameLst>
                                          <p:attrName>style.visibility</p:attrName>
                                        </p:attrNameLst>
                                      </p:cBhvr>
                                      <p:to>
                                        <p:strVal val="visible"/>
                                      </p:to>
                                    </p:set>
                                    <p:anim calcmode="lin" valueType="num">
                                      <p:cBhvr>
                                        <p:cTn id="62" dur="500" fill="hold"/>
                                        <p:tgtEl>
                                          <p:spTgt spid="156676">
                                            <p:txEl>
                                              <p:pRg st="2" end="2"/>
                                            </p:txEl>
                                          </p:spTgt>
                                        </p:tgtEl>
                                        <p:attrNameLst>
                                          <p:attrName>ppt_x</p:attrName>
                                        </p:attrNameLst>
                                      </p:cBhvr>
                                      <p:tavLst>
                                        <p:tav tm="0">
                                          <p:val>
                                            <p:strVal val="#ppt_x-#ppt_w/2"/>
                                          </p:val>
                                        </p:tav>
                                        <p:tav tm="100000">
                                          <p:val>
                                            <p:strVal val="#ppt_x"/>
                                          </p:val>
                                        </p:tav>
                                      </p:tavLst>
                                    </p:anim>
                                    <p:anim calcmode="lin" valueType="num">
                                      <p:cBhvr>
                                        <p:cTn id="63" dur="500" fill="hold"/>
                                        <p:tgtEl>
                                          <p:spTgt spid="156676">
                                            <p:txEl>
                                              <p:pRg st="2" end="2"/>
                                            </p:txEl>
                                          </p:spTgt>
                                        </p:tgtEl>
                                        <p:attrNameLst>
                                          <p:attrName>ppt_y</p:attrName>
                                        </p:attrNameLst>
                                      </p:cBhvr>
                                      <p:tavLst>
                                        <p:tav tm="0">
                                          <p:val>
                                            <p:strVal val="#ppt_y"/>
                                          </p:val>
                                        </p:tav>
                                        <p:tav tm="100000">
                                          <p:val>
                                            <p:strVal val="#ppt_y"/>
                                          </p:val>
                                        </p:tav>
                                      </p:tavLst>
                                    </p:anim>
                                    <p:anim calcmode="lin" valueType="num">
                                      <p:cBhvr>
                                        <p:cTn id="64" dur="500" fill="hold"/>
                                        <p:tgtEl>
                                          <p:spTgt spid="156676">
                                            <p:txEl>
                                              <p:pRg st="2" end="2"/>
                                            </p:txEl>
                                          </p:spTgt>
                                        </p:tgtEl>
                                        <p:attrNameLst>
                                          <p:attrName>ppt_w</p:attrName>
                                        </p:attrNameLst>
                                      </p:cBhvr>
                                      <p:tavLst>
                                        <p:tav tm="0">
                                          <p:val>
                                            <p:fltVal val="0"/>
                                          </p:val>
                                        </p:tav>
                                        <p:tav tm="100000">
                                          <p:val>
                                            <p:strVal val="#ppt_w"/>
                                          </p:val>
                                        </p:tav>
                                      </p:tavLst>
                                    </p:anim>
                                    <p:anim calcmode="lin" valueType="num">
                                      <p:cBhvr>
                                        <p:cTn id="65" dur="500" fill="hold"/>
                                        <p:tgtEl>
                                          <p:spTgt spid="15667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animBg="1"/>
      <p:bldP spid="156675" grpId="0" build="p"/>
      <p:bldP spid="156676" grpId="0" build="p"/>
      <p:bldP spid="156679" grpId="0"/>
      <p:bldP spid="15668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0" y="0"/>
            <a:ext cx="9144000" cy="1154162"/>
          </a:xfrm>
          <a:prstGeom prst="rect">
            <a:avLst/>
          </a:prstGeom>
          <a:noFill/>
          <a:ln w="9525">
            <a:noFill/>
            <a:miter lim="800000"/>
            <a:headEnd/>
            <a:tailEnd/>
          </a:ln>
          <a:effectLst/>
        </p:spPr>
        <p:txBody>
          <a:bodyPr wrap="square">
            <a:spAutoFit/>
          </a:bodyPr>
          <a:lstStyle/>
          <a:p>
            <a:r>
              <a:rPr lang="en-US" sz="24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4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IV.5.Phương pháp thực nghiệm</a:t>
            </a:r>
            <a:endParaRPr lang="en-SG" sz="24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pPr algn="just">
              <a:defRPr/>
            </a:pPr>
            <a:endParaRPr lang="en-US" sz="2100" b="1" i="1" dirty="0">
              <a:solidFill>
                <a:srgbClr val="BB0598"/>
              </a:solidFill>
              <a:effectLst>
                <a:outerShdw blurRad="38100" dist="38100" dir="2700000" algn="tl">
                  <a:srgbClr val="000000"/>
                </a:outerShdw>
              </a:effectLst>
              <a:latin typeface=".VnArial" pitchFamily="34" charset="0"/>
            </a:endParaRPr>
          </a:p>
        </p:txBody>
      </p:sp>
      <p:grpSp>
        <p:nvGrpSpPr>
          <p:cNvPr id="2" name="Group 26"/>
          <p:cNvGrpSpPr>
            <a:grpSpLocks/>
          </p:cNvGrpSpPr>
          <p:nvPr/>
        </p:nvGrpSpPr>
        <p:grpSpPr bwMode="auto">
          <a:xfrm>
            <a:off x="346075" y="1701801"/>
            <a:ext cx="3921125" cy="2336799"/>
            <a:chOff x="218" y="1084"/>
            <a:chExt cx="2470" cy="1746"/>
          </a:xfrm>
        </p:grpSpPr>
        <p:sp>
          <p:nvSpPr>
            <p:cNvPr id="21522" name="AutoShape 10"/>
            <p:cNvSpPr>
              <a:spLocks noChangeArrowheads="1"/>
            </p:cNvSpPr>
            <p:nvPr/>
          </p:nvSpPr>
          <p:spPr bwMode="auto">
            <a:xfrm>
              <a:off x="1248" y="1176"/>
              <a:ext cx="1068" cy="276"/>
            </a:xfrm>
            <a:prstGeom prst="wedgeRectCallout">
              <a:avLst>
                <a:gd name="adj1" fmla="val -36051"/>
                <a:gd name="adj2" fmla="val -234421"/>
              </a:avLst>
            </a:prstGeom>
            <a:solidFill>
              <a:srgbClr val="FFD14F"/>
            </a:solidFill>
            <a:ln w="9525">
              <a:noFill/>
              <a:miter lim="800000"/>
              <a:headEnd/>
              <a:tailEnd/>
            </a:ln>
            <a:effectLst>
              <a:prstShdw prst="shdw17" dist="17961" dir="2700000">
                <a:srgbClr val="997D2F"/>
              </a:prstShdw>
            </a:effectLst>
          </p:spPr>
          <p:txBody>
            <a:bodyPr wrap="none" anchor="ctr"/>
            <a:lstStyle/>
            <a:p>
              <a:endParaRPr lang="en-US"/>
            </a:p>
          </p:txBody>
        </p:sp>
        <p:sp>
          <p:nvSpPr>
            <p:cNvPr id="41988" name="AutoShape 4"/>
            <p:cNvSpPr>
              <a:spLocks noChangeArrowheads="1"/>
            </p:cNvSpPr>
            <p:nvPr/>
          </p:nvSpPr>
          <p:spPr bwMode="auto">
            <a:xfrm>
              <a:off x="218" y="1084"/>
              <a:ext cx="2470" cy="1746"/>
            </a:xfrm>
            <a:prstGeom prst="foldedCorner">
              <a:avLst>
                <a:gd name="adj" fmla="val 11519"/>
              </a:avLst>
            </a:prstGeom>
            <a:solidFill>
              <a:schemeClr val="bg1"/>
            </a:solidFill>
            <a:ln w="9525" algn="ctr">
              <a:solidFill>
                <a:schemeClr val="accent1"/>
              </a:solidFill>
              <a:round/>
              <a:headEnd/>
              <a:tailEnd/>
            </a:ln>
            <a:effectLst>
              <a:prstShdw prst="shdw17" dist="17961" dir="2700000">
                <a:schemeClr val="accent1">
                  <a:gamma/>
                  <a:shade val="60000"/>
                  <a:invGamma/>
                </a:schemeClr>
              </a:prstShdw>
            </a:effectLst>
          </p:spPr>
          <p:txBody>
            <a:bodyPr wrap="square" lIns="45720">
              <a:spAutoFit/>
            </a:bodyPr>
            <a:lstStyle/>
            <a:p>
              <a:pPr algn="just">
                <a:lnSpc>
                  <a:spcPct val="110000"/>
                </a:lnSpc>
                <a:defRPr/>
              </a:pPr>
              <a:r>
                <a:rPr lang="en-US" sz="2000" b="1" dirty="0">
                  <a:solidFill>
                    <a:schemeClr val="accent2"/>
                  </a:solidFill>
                </a:rPr>
                <a:t>Thực nghiệm là phương pháp thu thập thông tin xã hội thông qua việc kiểm tra giả thuyết này hay giả thuyết khác, để có những tri thức mới có giá trị lý luận hoặc thực tiễn. </a:t>
              </a:r>
            </a:p>
            <a:p>
              <a:pPr algn="just">
                <a:lnSpc>
                  <a:spcPct val="110000"/>
                </a:lnSpc>
                <a:defRPr/>
              </a:pPr>
              <a:endParaRPr lang="en-US" sz="2000" b="1" dirty="0">
                <a:solidFill>
                  <a:schemeClr val="accent2"/>
                </a:solidFill>
                <a:latin typeface=".VnArial" pitchFamily="34" charset="0"/>
              </a:endParaRPr>
            </a:p>
          </p:txBody>
        </p:sp>
      </p:grpSp>
      <p:grpSp>
        <p:nvGrpSpPr>
          <p:cNvPr id="3" name="Group 12"/>
          <p:cNvGrpSpPr>
            <a:grpSpLocks/>
          </p:cNvGrpSpPr>
          <p:nvPr/>
        </p:nvGrpSpPr>
        <p:grpSpPr bwMode="auto">
          <a:xfrm>
            <a:off x="4814888" y="1208088"/>
            <a:ext cx="4119562" cy="2386012"/>
            <a:chOff x="2997" y="929"/>
            <a:chExt cx="2595" cy="1503"/>
          </a:xfrm>
        </p:grpSpPr>
        <p:sp>
          <p:nvSpPr>
            <p:cNvPr id="21520" name="AutoShape 9"/>
            <p:cNvSpPr>
              <a:spLocks noChangeArrowheads="1"/>
            </p:cNvSpPr>
            <p:nvPr/>
          </p:nvSpPr>
          <p:spPr bwMode="auto">
            <a:xfrm>
              <a:off x="3096" y="953"/>
              <a:ext cx="1116" cy="876"/>
            </a:xfrm>
            <a:prstGeom prst="wedgeRectCallout">
              <a:avLst>
                <a:gd name="adj1" fmla="val -207616"/>
                <a:gd name="adj2" fmla="val -67009"/>
              </a:avLst>
            </a:prstGeom>
            <a:solidFill>
              <a:srgbClr val="FFD14F"/>
            </a:solidFill>
            <a:ln w="9525">
              <a:noFill/>
              <a:miter lim="800000"/>
              <a:headEnd/>
              <a:tailEnd/>
            </a:ln>
            <a:effectLst>
              <a:prstShdw prst="shdw17" dist="17961" dir="2700000">
                <a:srgbClr val="997D2F"/>
              </a:prstShdw>
            </a:effectLst>
          </p:spPr>
          <p:txBody>
            <a:bodyPr wrap="none" anchor="ctr"/>
            <a:lstStyle/>
            <a:p>
              <a:endParaRPr lang="en-US"/>
            </a:p>
          </p:txBody>
        </p:sp>
        <p:sp>
          <p:nvSpPr>
            <p:cNvPr id="41992" name="AutoShape 8"/>
            <p:cNvSpPr>
              <a:spLocks noChangeArrowheads="1"/>
            </p:cNvSpPr>
            <p:nvPr/>
          </p:nvSpPr>
          <p:spPr bwMode="auto">
            <a:xfrm>
              <a:off x="2997" y="929"/>
              <a:ext cx="2595" cy="1503"/>
            </a:xfrm>
            <a:prstGeom prst="foldedCorner">
              <a:avLst>
                <a:gd name="adj" fmla="val 14796"/>
              </a:avLst>
            </a:prstGeom>
            <a:solidFill>
              <a:schemeClr val="bg1"/>
            </a:solidFill>
            <a:ln w="9525" algn="ctr">
              <a:solidFill>
                <a:schemeClr val="accent1"/>
              </a:solidFill>
              <a:round/>
              <a:headEnd/>
              <a:tailEnd/>
            </a:ln>
            <a:effectLst>
              <a:prstShdw prst="shdw17" dist="17961" dir="2700000">
                <a:schemeClr val="accent1">
                  <a:gamma/>
                  <a:shade val="60000"/>
                  <a:invGamma/>
                </a:schemeClr>
              </a:prstShdw>
            </a:effectLst>
          </p:spPr>
          <p:txBody>
            <a:bodyPr>
              <a:spAutoFit/>
            </a:bodyPr>
            <a:lstStyle/>
            <a:p>
              <a:pPr algn="just">
                <a:lnSpc>
                  <a:spcPct val="110000"/>
                </a:lnSpc>
                <a:defRPr/>
              </a:pPr>
              <a:r>
                <a:rPr lang="en-US" sz="2000" b="1" dirty="0">
                  <a:solidFill>
                    <a:schemeClr val="tx2"/>
                  </a:solidFill>
                </a:rPr>
                <a:t>Thực nghiệm là phương pháp thu nhận và phân tích các tài liệu kinh nghiệm nhằm kiểm tra giả thuyết về những mối quan hệ nhân quả giữa các hiện tượng và các quá trình xã hội.</a:t>
              </a:r>
              <a:r>
                <a:rPr lang="en-US" sz="2000" dirty="0">
                  <a:solidFill>
                    <a:schemeClr val="tx2"/>
                  </a:solidFill>
                </a:rPr>
                <a:t> </a:t>
              </a:r>
            </a:p>
          </p:txBody>
        </p:sp>
      </p:grpSp>
      <p:sp>
        <p:nvSpPr>
          <p:cNvPr id="41997" name="AutoShape 13"/>
          <p:cNvSpPr>
            <a:spLocks noChangeArrowheads="1"/>
          </p:cNvSpPr>
          <p:nvPr/>
        </p:nvSpPr>
        <p:spPr bwMode="auto">
          <a:xfrm>
            <a:off x="369888" y="4221163"/>
            <a:ext cx="4781550" cy="578554"/>
          </a:xfrm>
          <a:prstGeom prst="roundRect">
            <a:avLst>
              <a:gd name="adj" fmla="val 30352"/>
            </a:avLst>
          </a:prstGeom>
          <a:solidFill>
            <a:schemeClr val="bg1"/>
          </a:solidFill>
          <a:ln w="9525">
            <a:solidFill>
              <a:schemeClr val="accent1"/>
            </a:solidFill>
            <a:round/>
            <a:headEnd/>
            <a:tailEnd/>
          </a:ln>
          <a:effectLst/>
        </p:spPr>
        <p:txBody>
          <a:bodyPr>
            <a:spAutoFit/>
          </a:bodyPr>
          <a:lstStyle/>
          <a:p>
            <a:pPr algn="ctr">
              <a:defRPr/>
            </a:pPr>
            <a:r>
              <a:rPr lang="en-US" sz="2500" b="1" dirty="0" smtClean="0">
                <a:solidFill>
                  <a:srgbClr val="BB0598"/>
                </a:solidFill>
              </a:rPr>
              <a:t>Các </a:t>
            </a:r>
            <a:r>
              <a:rPr lang="en-US" sz="2500" b="1" dirty="0">
                <a:solidFill>
                  <a:srgbClr val="BB0598"/>
                </a:solidFill>
              </a:rPr>
              <a:t>loại thực nghiệm cơ bản</a:t>
            </a:r>
          </a:p>
        </p:txBody>
      </p:sp>
      <p:sp>
        <p:nvSpPr>
          <p:cNvPr id="21519" name="Text Box 16"/>
          <p:cNvSpPr txBox="1">
            <a:spLocks noChangeArrowheads="1"/>
          </p:cNvSpPr>
          <p:nvPr/>
        </p:nvSpPr>
        <p:spPr bwMode="auto">
          <a:xfrm>
            <a:off x="874713" y="4804211"/>
            <a:ext cx="7354887" cy="830997"/>
          </a:xfrm>
          <a:prstGeom prst="rect">
            <a:avLst/>
          </a:prstGeom>
          <a:noFill/>
          <a:ln w="9525">
            <a:noFill/>
            <a:miter lim="800000"/>
            <a:headEnd/>
            <a:tailEnd/>
          </a:ln>
        </p:spPr>
        <p:txBody>
          <a:bodyPr>
            <a:spAutoFit/>
          </a:bodyPr>
          <a:lstStyle/>
          <a:p>
            <a:pPr algn="just"/>
            <a:r>
              <a:rPr lang="en-US" sz="2400" b="1" dirty="0" smtClean="0"/>
              <a:t>-Thực </a:t>
            </a:r>
            <a:r>
              <a:rPr lang="en-US" sz="2400" b="1" dirty="0"/>
              <a:t>nghiệm ở hiện trường / trong phòng thí nghiệm</a:t>
            </a:r>
            <a:endParaRPr lang="en-US" sz="2400" b="1" dirty="0">
              <a:solidFill>
                <a:srgbClr val="990099"/>
              </a:solidFill>
              <a:latin typeface=".VnArial" pitchFamily="34" charset="0"/>
            </a:endParaRPr>
          </a:p>
        </p:txBody>
      </p:sp>
      <p:sp>
        <p:nvSpPr>
          <p:cNvPr id="21517" name="Text Box 22"/>
          <p:cNvSpPr txBox="1">
            <a:spLocks noChangeArrowheads="1"/>
          </p:cNvSpPr>
          <p:nvPr/>
        </p:nvSpPr>
        <p:spPr bwMode="auto">
          <a:xfrm>
            <a:off x="900113" y="6163012"/>
            <a:ext cx="7354887" cy="461665"/>
          </a:xfrm>
          <a:prstGeom prst="rect">
            <a:avLst/>
          </a:prstGeom>
          <a:noFill/>
          <a:ln w="9525">
            <a:noFill/>
            <a:miter lim="800000"/>
            <a:headEnd/>
            <a:tailEnd/>
          </a:ln>
        </p:spPr>
        <p:txBody>
          <a:bodyPr>
            <a:spAutoFit/>
          </a:bodyPr>
          <a:lstStyle/>
          <a:p>
            <a:pPr algn="just"/>
            <a:r>
              <a:rPr lang="en-US" sz="2400" b="1" dirty="0" smtClean="0"/>
              <a:t>-Thực </a:t>
            </a:r>
            <a:r>
              <a:rPr lang="en-US" sz="2400" b="1" dirty="0"/>
              <a:t>nghiệm kiểm tra</a:t>
            </a:r>
            <a:endParaRPr lang="en-US" sz="2400" b="1" dirty="0">
              <a:solidFill>
                <a:srgbClr val="990099"/>
              </a:solidFill>
              <a:latin typeface=".VnArial" pitchFamily="34" charset="0"/>
            </a:endParaRPr>
          </a:p>
        </p:txBody>
      </p:sp>
      <p:sp>
        <p:nvSpPr>
          <p:cNvPr id="21515" name="Text Box 25"/>
          <p:cNvSpPr txBox="1">
            <a:spLocks noChangeArrowheads="1"/>
          </p:cNvSpPr>
          <p:nvPr/>
        </p:nvSpPr>
        <p:spPr bwMode="auto">
          <a:xfrm>
            <a:off x="838200" y="5638800"/>
            <a:ext cx="7354887" cy="461665"/>
          </a:xfrm>
          <a:prstGeom prst="rect">
            <a:avLst/>
          </a:prstGeom>
          <a:noFill/>
          <a:ln w="9525">
            <a:noFill/>
            <a:miter lim="800000"/>
            <a:headEnd/>
            <a:tailEnd/>
          </a:ln>
        </p:spPr>
        <p:txBody>
          <a:bodyPr>
            <a:spAutoFit/>
          </a:bodyPr>
          <a:lstStyle/>
          <a:p>
            <a:pPr algn="just"/>
            <a:r>
              <a:rPr lang="en-US" sz="2400" b="1" dirty="0" smtClean="0"/>
              <a:t>-Thực </a:t>
            </a:r>
            <a:r>
              <a:rPr lang="en-US" sz="2400" b="1" dirty="0"/>
              <a:t>nghiệm tự nhiên</a:t>
            </a:r>
            <a:endParaRPr lang="en-US" sz="2400" b="1" dirty="0">
              <a:solidFill>
                <a:srgbClr val="990099"/>
              </a:solidFill>
              <a:latin typeface=".VnArial" pitchFamily="34" charset="0"/>
            </a:endParaRPr>
          </a:p>
        </p:txBody>
      </p:sp>
      <p:sp>
        <p:nvSpPr>
          <p:cNvPr id="41989" name="AutoShape 5"/>
          <p:cNvSpPr>
            <a:spLocks noChangeArrowheads="1"/>
          </p:cNvSpPr>
          <p:nvPr/>
        </p:nvSpPr>
        <p:spPr bwMode="auto">
          <a:xfrm>
            <a:off x="152400" y="898525"/>
            <a:ext cx="2087563" cy="578554"/>
          </a:xfrm>
          <a:prstGeom prst="roundRect">
            <a:avLst>
              <a:gd name="adj" fmla="val 30352"/>
            </a:avLst>
          </a:prstGeom>
          <a:solidFill>
            <a:schemeClr val="bg1"/>
          </a:solidFill>
          <a:ln w="9525">
            <a:solidFill>
              <a:schemeClr val="accent1"/>
            </a:solidFill>
            <a:round/>
            <a:headEnd/>
            <a:tailEnd/>
          </a:ln>
          <a:effectLst/>
        </p:spPr>
        <p:txBody>
          <a:bodyPr wrap="square">
            <a:spAutoFit/>
          </a:bodyPr>
          <a:lstStyle/>
          <a:p>
            <a:pPr algn="ctr">
              <a:defRPr/>
            </a:pPr>
            <a:r>
              <a:rPr lang="en-US" sz="2500" b="1" dirty="0" smtClean="0">
                <a:solidFill>
                  <a:srgbClr val="BB0598"/>
                </a:solidFill>
              </a:rPr>
              <a:t>Khái </a:t>
            </a:r>
            <a:r>
              <a:rPr lang="en-US" sz="2500" b="1" dirty="0">
                <a:solidFill>
                  <a:srgbClr val="BB0598"/>
                </a:solidFill>
              </a:rPr>
              <a:t>niệm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box(in)">
                                      <p:cBhvr>
                                        <p:cTn id="7" dur="500"/>
                                        <p:tgtEl>
                                          <p:spTgt spid="4198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ppt_h/2"/>
                                          </p:val>
                                        </p:tav>
                                        <p:tav tm="100000">
                                          <p:val>
                                            <p:strVal val="#ppt_y"/>
                                          </p:val>
                                        </p:tav>
                                      </p:tavLst>
                                    </p:anim>
                                    <p:anim calcmode="lin" valueType="num">
                                      <p:cBhvr>
                                        <p:cTn id="14" dur="500" fill="hold"/>
                                        <p:tgtEl>
                                          <p:spTgt spid="2"/>
                                        </p:tgtEl>
                                        <p:attrNameLst>
                                          <p:attrName>ppt_w</p:attrName>
                                        </p:attrNameLst>
                                      </p:cBhvr>
                                      <p:tavLst>
                                        <p:tav tm="0">
                                          <p:val>
                                            <p:strVal val="#ppt_w"/>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ppt_x</p:attrName>
                                        </p:attrNameLst>
                                      </p:cBhvr>
                                      <p:tavLst>
                                        <p:tav tm="0">
                                          <p:val>
                                            <p:strVal val="#ppt_x-#ppt_w/2"/>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1" nodeType="clickEffect">
                                  <p:stCondLst>
                                    <p:cond delay="0"/>
                                  </p:stCondLst>
                                  <p:childTnLst>
                                    <p:set>
                                      <p:cBhvr>
                                        <p:cTn id="27" dur="1" fill="hold">
                                          <p:stCondLst>
                                            <p:cond delay="0"/>
                                          </p:stCondLst>
                                        </p:cTn>
                                        <p:tgtEl>
                                          <p:spTgt spid="41997"/>
                                        </p:tgtEl>
                                        <p:attrNameLst>
                                          <p:attrName>style.visibility</p:attrName>
                                        </p:attrNameLst>
                                      </p:cBhvr>
                                      <p:to>
                                        <p:strVal val="visible"/>
                                      </p:to>
                                    </p:set>
                                    <p:animEffect transition="in" filter="box(in)">
                                      <p:cBhvr>
                                        <p:cTn id="28" dur="500"/>
                                        <p:tgtEl>
                                          <p:spTgt spid="4199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1519"/>
                                        </p:tgtEl>
                                        <p:attrNameLst>
                                          <p:attrName>style.visibility</p:attrName>
                                        </p:attrNameLst>
                                      </p:cBhvr>
                                      <p:to>
                                        <p:strVal val="visible"/>
                                      </p:to>
                                    </p:set>
                                    <p:animEffect transition="in" filter="box(in)">
                                      <p:cBhvr>
                                        <p:cTn id="33" dur="500"/>
                                        <p:tgtEl>
                                          <p:spTgt spid="21519"/>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1515"/>
                                        </p:tgtEl>
                                        <p:attrNameLst>
                                          <p:attrName>style.visibility</p:attrName>
                                        </p:attrNameLst>
                                      </p:cBhvr>
                                      <p:to>
                                        <p:strVal val="visible"/>
                                      </p:to>
                                    </p:set>
                                    <p:animEffect transition="in" filter="box(in)">
                                      <p:cBhvr>
                                        <p:cTn id="38" dur="500"/>
                                        <p:tgtEl>
                                          <p:spTgt spid="21515"/>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21517"/>
                                        </p:tgtEl>
                                        <p:attrNameLst>
                                          <p:attrName>style.visibility</p:attrName>
                                        </p:attrNameLst>
                                      </p:cBhvr>
                                      <p:to>
                                        <p:strVal val="visible"/>
                                      </p:to>
                                    </p:set>
                                    <p:animEffect transition="in" filter="box(in)">
                                      <p:cBhvr>
                                        <p:cTn id="43"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7" grpId="1" animBg="1"/>
      <p:bldP spid="21519" grpId="0"/>
      <p:bldP spid="21517" grpId="0"/>
      <p:bldP spid="21515" grpId="0"/>
      <p:bldP spid="4198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AutoShape 3"/>
          <p:cNvSpPr>
            <a:spLocks noChangeArrowheads="1"/>
          </p:cNvSpPr>
          <p:nvPr/>
        </p:nvSpPr>
        <p:spPr bwMode="auto">
          <a:xfrm>
            <a:off x="609600" y="914400"/>
            <a:ext cx="6705600" cy="578554"/>
          </a:xfrm>
          <a:prstGeom prst="roundRect">
            <a:avLst>
              <a:gd name="adj" fmla="val 30352"/>
            </a:avLst>
          </a:prstGeom>
          <a:solidFill>
            <a:schemeClr val="bg1"/>
          </a:solidFill>
          <a:ln w="9525">
            <a:solidFill>
              <a:schemeClr val="accent1"/>
            </a:solidFill>
            <a:round/>
            <a:headEnd/>
            <a:tailEnd/>
          </a:ln>
          <a:effectLst/>
        </p:spPr>
        <p:txBody>
          <a:bodyPr wrap="square">
            <a:spAutoFit/>
          </a:bodyPr>
          <a:lstStyle/>
          <a:p>
            <a:pPr algn="ctr">
              <a:defRPr/>
            </a:pPr>
            <a:r>
              <a:rPr lang="en-US" sz="2500" b="1" dirty="0" smtClean="0"/>
              <a:t> </a:t>
            </a:r>
            <a:r>
              <a:rPr lang="en-US" sz="2500" b="1" dirty="0"/>
              <a:t>Yêu cầu phương pháp thực nghiệm</a:t>
            </a:r>
          </a:p>
        </p:txBody>
      </p:sp>
      <p:grpSp>
        <p:nvGrpSpPr>
          <p:cNvPr id="2" name="Group 22"/>
          <p:cNvGrpSpPr>
            <a:grpSpLocks/>
          </p:cNvGrpSpPr>
          <p:nvPr/>
        </p:nvGrpSpPr>
        <p:grpSpPr bwMode="auto">
          <a:xfrm>
            <a:off x="2209801" y="1423988"/>
            <a:ext cx="2095500" cy="4213226"/>
            <a:chOff x="1392" y="1014"/>
            <a:chExt cx="1320" cy="2654"/>
          </a:xfrm>
        </p:grpSpPr>
        <p:sp>
          <p:nvSpPr>
            <p:cNvPr id="43013" name="AutoShape 5"/>
            <p:cNvSpPr>
              <a:spLocks noChangeArrowheads="1"/>
            </p:cNvSpPr>
            <p:nvPr/>
          </p:nvSpPr>
          <p:spPr bwMode="auto">
            <a:xfrm>
              <a:off x="1392" y="1413"/>
              <a:ext cx="1320" cy="2255"/>
            </a:xfrm>
            <a:prstGeom prst="foldedCorner">
              <a:avLst>
                <a:gd name="adj" fmla="val 12500"/>
              </a:avLst>
            </a:prstGeom>
            <a:gradFill rotWithShape="1">
              <a:gsLst>
                <a:gs pos="0">
                  <a:schemeClr val="accent1"/>
                </a:gs>
                <a:gs pos="100000">
                  <a:schemeClr val="accent1">
                    <a:gamma/>
                    <a:tint val="0"/>
                    <a:invGamma/>
                  </a:schemeClr>
                </a:gs>
              </a:gsLst>
              <a:path path="rect">
                <a:fillToRect l="100000" t="100000"/>
              </a:path>
            </a:gradFill>
            <a:ln w="9525" algn="ctr">
              <a:noFill/>
              <a:round/>
              <a:headEnd/>
              <a:tailEnd/>
            </a:ln>
            <a:effectLst>
              <a:prstShdw prst="shdw17" dist="17961" dir="2700000">
                <a:schemeClr val="accent1">
                  <a:gamma/>
                  <a:shade val="60000"/>
                  <a:invGamma/>
                </a:schemeClr>
              </a:prstShdw>
            </a:effectLst>
          </p:spPr>
          <p:txBody>
            <a:bodyPr lIns="45720" rIns="45720">
              <a:spAutoFit/>
            </a:bodyPr>
            <a:lstStyle/>
            <a:p>
              <a:pPr algn="just">
                <a:lnSpc>
                  <a:spcPct val="110000"/>
                </a:lnSpc>
                <a:defRPr/>
              </a:pPr>
              <a:r>
                <a:rPr lang="en-US" sz="2400" b="1" dirty="0"/>
                <a:t>Phải đặt giả thuyết về sự tồn tại của mối liên hệ nhân quả giữa các hiện tượng được nghiên cứu.</a:t>
              </a:r>
            </a:p>
          </p:txBody>
        </p:sp>
        <p:sp>
          <p:nvSpPr>
            <p:cNvPr id="22545" name="Oval 6"/>
            <p:cNvSpPr>
              <a:spLocks noChangeArrowheads="1"/>
            </p:cNvSpPr>
            <p:nvPr/>
          </p:nvSpPr>
          <p:spPr bwMode="auto">
            <a:xfrm>
              <a:off x="1940" y="1014"/>
              <a:ext cx="230" cy="230"/>
            </a:xfrm>
            <a:prstGeom prst="ellipse">
              <a:avLst/>
            </a:prstGeom>
            <a:noFill/>
            <a:ln w="9525">
              <a:solidFill>
                <a:schemeClr val="accent1"/>
              </a:solidFill>
              <a:round/>
              <a:headEnd/>
              <a:tailEnd/>
            </a:ln>
          </p:spPr>
          <p:txBody>
            <a:bodyPr/>
            <a:lstStyle/>
            <a:p>
              <a:pPr algn="ctr">
                <a:lnSpc>
                  <a:spcPct val="90000"/>
                </a:lnSpc>
                <a:spcBef>
                  <a:spcPct val="50000"/>
                </a:spcBef>
              </a:pPr>
              <a:r>
                <a:rPr lang="en-US" sz="1600">
                  <a:solidFill>
                    <a:srgbClr val="3333CC"/>
                  </a:solidFill>
                  <a:latin typeface=".VnTifani Heavy" pitchFamily="34" charset="0"/>
                </a:rPr>
                <a:t>2</a:t>
              </a:r>
            </a:p>
          </p:txBody>
        </p:sp>
      </p:grpSp>
      <p:grpSp>
        <p:nvGrpSpPr>
          <p:cNvPr id="3" name="Group 21"/>
          <p:cNvGrpSpPr>
            <a:grpSpLocks/>
          </p:cNvGrpSpPr>
          <p:nvPr/>
        </p:nvGrpSpPr>
        <p:grpSpPr bwMode="auto">
          <a:xfrm>
            <a:off x="0" y="1752600"/>
            <a:ext cx="1881187" cy="4314826"/>
            <a:chOff x="111" y="1015"/>
            <a:chExt cx="1185" cy="2718"/>
          </a:xfrm>
        </p:grpSpPr>
        <p:sp>
          <p:nvSpPr>
            <p:cNvPr id="43016" name="AutoShape 8"/>
            <p:cNvSpPr>
              <a:spLocks noChangeArrowheads="1"/>
            </p:cNvSpPr>
            <p:nvPr/>
          </p:nvSpPr>
          <p:spPr bwMode="auto">
            <a:xfrm>
              <a:off x="111" y="1248"/>
              <a:ext cx="1185" cy="2485"/>
            </a:xfrm>
            <a:prstGeom prst="foldedCorner">
              <a:avLst>
                <a:gd name="adj" fmla="val 12500"/>
              </a:avLst>
            </a:prstGeom>
            <a:gradFill rotWithShape="1">
              <a:gsLst>
                <a:gs pos="0">
                  <a:schemeClr val="accent1"/>
                </a:gs>
                <a:gs pos="100000">
                  <a:schemeClr val="accent1">
                    <a:gamma/>
                    <a:tint val="0"/>
                    <a:invGamma/>
                  </a:schemeClr>
                </a:gs>
              </a:gsLst>
              <a:path path="rect">
                <a:fillToRect l="100000" t="100000"/>
              </a:path>
            </a:gradFill>
            <a:ln w="9525">
              <a:noFill/>
              <a:round/>
              <a:headEnd/>
              <a:tailEnd/>
            </a:ln>
            <a:effectLst>
              <a:prstShdw prst="shdw17" dist="17961" dir="2700000">
                <a:schemeClr val="accent1">
                  <a:gamma/>
                  <a:shade val="60000"/>
                  <a:invGamma/>
                </a:schemeClr>
              </a:prstShdw>
            </a:effectLst>
          </p:spPr>
          <p:txBody>
            <a:bodyPr lIns="0" rIns="45720">
              <a:spAutoFit/>
            </a:bodyPr>
            <a:lstStyle/>
            <a:p>
              <a:pPr algn="just">
                <a:lnSpc>
                  <a:spcPct val="110000"/>
                </a:lnSpc>
                <a:defRPr/>
              </a:pPr>
              <a:r>
                <a:rPr lang="en-US" sz="2400" b="1" dirty="0"/>
                <a:t>Tiến hành thực nghiệm cần xác định được mối quan hệ phụ thuộc mang tính nhân-quả.</a:t>
              </a:r>
              <a:r>
                <a:rPr lang="en-US" sz="2400" dirty="0"/>
                <a:t> </a:t>
              </a:r>
            </a:p>
          </p:txBody>
        </p:sp>
        <p:sp>
          <p:nvSpPr>
            <p:cNvPr id="22543" name="Oval 9"/>
            <p:cNvSpPr>
              <a:spLocks noChangeArrowheads="1"/>
            </p:cNvSpPr>
            <p:nvPr/>
          </p:nvSpPr>
          <p:spPr bwMode="auto">
            <a:xfrm>
              <a:off x="588" y="1015"/>
              <a:ext cx="230" cy="230"/>
            </a:xfrm>
            <a:prstGeom prst="ellipse">
              <a:avLst/>
            </a:prstGeom>
            <a:noFill/>
            <a:ln w="9525">
              <a:solidFill>
                <a:schemeClr val="accent1"/>
              </a:solidFill>
              <a:round/>
              <a:headEnd/>
              <a:tailEnd/>
            </a:ln>
          </p:spPr>
          <p:txBody>
            <a:bodyPr/>
            <a:lstStyle/>
            <a:p>
              <a:pPr algn="just">
                <a:lnSpc>
                  <a:spcPct val="90000"/>
                </a:lnSpc>
                <a:spcBef>
                  <a:spcPct val="50000"/>
                </a:spcBef>
              </a:pPr>
              <a:r>
                <a:rPr lang="en-US" sz="1600">
                  <a:solidFill>
                    <a:srgbClr val="FF0066"/>
                  </a:solidFill>
                  <a:latin typeface=".VnTifani Heavy" pitchFamily="34" charset="0"/>
                </a:rPr>
                <a:t>1</a:t>
              </a:r>
            </a:p>
          </p:txBody>
        </p:sp>
      </p:grpSp>
      <p:grpSp>
        <p:nvGrpSpPr>
          <p:cNvPr id="4" name="Group 23"/>
          <p:cNvGrpSpPr>
            <a:grpSpLocks/>
          </p:cNvGrpSpPr>
          <p:nvPr/>
        </p:nvGrpSpPr>
        <p:grpSpPr bwMode="auto">
          <a:xfrm>
            <a:off x="4419600" y="1423989"/>
            <a:ext cx="2109788" cy="5434011"/>
            <a:chOff x="2784" y="1014"/>
            <a:chExt cx="1329" cy="3850"/>
          </a:xfrm>
        </p:grpSpPr>
        <p:sp>
          <p:nvSpPr>
            <p:cNvPr id="43019" name="AutoShape 11"/>
            <p:cNvSpPr>
              <a:spLocks noChangeArrowheads="1"/>
            </p:cNvSpPr>
            <p:nvPr/>
          </p:nvSpPr>
          <p:spPr bwMode="auto">
            <a:xfrm>
              <a:off x="2784" y="1413"/>
              <a:ext cx="1329" cy="3451"/>
            </a:xfrm>
            <a:prstGeom prst="foldedCorner">
              <a:avLst>
                <a:gd name="adj" fmla="val 7255"/>
              </a:avLst>
            </a:prstGeom>
            <a:gradFill rotWithShape="1">
              <a:gsLst>
                <a:gs pos="0">
                  <a:schemeClr val="accent1"/>
                </a:gs>
                <a:gs pos="100000">
                  <a:schemeClr val="accent1">
                    <a:gamma/>
                    <a:tint val="0"/>
                    <a:invGamma/>
                  </a:schemeClr>
                </a:gs>
              </a:gsLst>
              <a:path path="rect">
                <a:fillToRect l="100000" t="100000"/>
              </a:path>
            </a:gradFill>
            <a:ln w="9525" algn="ctr">
              <a:noFill/>
              <a:round/>
              <a:headEnd/>
              <a:tailEnd/>
            </a:ln>
            <a:effectLst>
              <a:prstShdw prst="shdw17" dist="17961" dir="2700000">
                <a:schemeClr val="accent1">
                  <a:gamma/>
                  <a:shade val="60000"/>
                  <a:invGamma/>
                </a:schemeClr>
              </a:prstShdw>
            </a:effectLst>
          </p:spPr>
          <p:txBody>
            <a:bodyPr wrap="square" lIns="45720" rIns="45720">
              <a:spAutoFit/>
            </a:bodyPr>
            <a:lstStyle/>
            <a:p>
              <a:pPr algn="just">
                <a:lnSpc>
                  <a:spcPct val="110000"/>
                </a:lnSpc>
                <a:defRPr/>
              </a:pPr>
              <a:r>
                <a:rPr lang="en-US" sz="2400" b="1" dirty="0" smtClean="0"/>
                <a:t>Để đảm bảo được mối quan hệ nhân- quả, thực nghiệm cần được tiến hành theo một trình tự thời gian nhất định và đảm bảo tính khách quan.</a:t>
              </a:r>
            </a:p>
            <a:p>
              <a:pPr algn="just">
                <a:lnSpc>
                  <a:spcPct val="110000"/>
                </a:lnSpc>
                <a:defRPr/>
              </a:pPr>
              <a:endParaRPr lang="en-US" sz="2400" b="1" dirty="0">
                <a:solidFill>
                  <a:srgbClr val="990099"/>
                </a:solidFill>
                <a:latin typeface=".VnArial" pitchFamily="34" charset="0"/>
              </a:endParaRPr>
            </a:p>
          </p:txBody>
        </p:sp>
        <p:sp>
          <p:nvSpPr>
            <p:cNvPr id="22541" name="Oval 12"/>
            <p:cNvSpPr>
              <a:spLocks noChangeArrowheads="1"/>
            </p:cNvSpPr>
            <p:nvPr/>
          </p:nvSpPr>
          <p:spPr bwMode="auto">
            <a:xfrm>
              <a:off x="3368" y="1014"/>
              <a:ext cx="230" cy="230"/>
            </a:xfrm>
            <a:prstGeom prst="ellipse">
              <a:avLst/>
            </a:prstGeom>
            <a:noFill/>
            <a:ln w="9525">
              <a:solidFill>
                <a:schemeClr val="accent1"/>
              </a:solidFill>
              <a:round/>
              <a:headEnd/>
              <a:tailEnd/>
            </a:ln>
          </p:spPr>
          <p:txBody>
            <a:bodyPr/>
            <a:lstStyle/>
            <a:p>
              <a:pPr>
                <a:lnSpc>
                  <a:spcPct val="90000"/>
                </a:lnSpc>
                <a:spcBef>
                  <a:spcPct val="50000"/>
                </a:spcBef>
              </a:pPr>
              <a:r>
                <a:rPr lang="en-US" sz="1600">
                  <a:solidFill>
                    <a:srgbClr val="800080"/>
                  </a:solidFill>
                  <a:latin typeface=".VnTifani Heavy" pitchFamily="34" charset="0"/>
                </a:rPr>
                <a:t>3</a:t>
              </a:r>
            </a:p>
          </p:txBody>
        </p:sp>
      </p:grpSp>
      <p:grpSp>
        <p:nvGrpSpPr>
          <p:cNvPr id="5" name="Group 24"/>
          <p:cNvGrpSpPr>
            <a:grpSpLocks/>
          </p:cNvGrpSpPr>
          <p:nvPr/>
        </p:nvGrpSpPr>
        <p:grpSpPr bwMode="auto">
          <a:xfrm>
            <a:off x="6629401" y="1412875"/>
            <a:ext cx="2286000" cy="5420169"/>
            <a:chOff x="4176" y="1007"/>
            <a:chExt cx="1440" cy="4365"/>
          </a:xfrm>
        </p:grpSpPr>
        <p:sp>
          <p:nvSpPr>
            <p:cNvPr id="43022" name="AutoShape 14"/>
            <p:cNvSpPr>
              <a:spLocks noChangeArrowheads="1"/>
            </p:cNvSpPr>
            <p:nvPr/>
          </p:nvSpPr>
          <p:spPr bwMode="auto">
            <a:xfrm>
              <a:off x="4176" y="1365"/>
              <a:ext cx="1440" cy="4007"/>
            </a:xfrm>
            <a:prstGeom prst="foldedCorner">
              <a:avLst>
                <a:gd name="adj" fmla="val 6181"/>
              </a:avLst>
            </a:prstGeom>
            <a:gradFill rotWithShape="1">
              <a:gsLst>
                <a:gs pos="0">
                  <a:schemeClr val="accent1"/>
                </a:gs>
                <a:gs pos="100000">
                  <a:schemeClr val="accent1">
                    <a:gamma/>
                    <a:tint val="0"/>
                    <a:invGamma/>
                  </a:schemeClr>
                </a:gs>
              </a:gsLst>
              <a:path path="rect">
                <a:fillToRect l="100000" t="100000"/>
              </a:path>
            </a:gradFill>
            <a:ln w="9525" algn="ctr">
              <a:noFill/>
              <a:round/>
              <a:headEnd/>
              <a:tailEnd/>
            </a:ln>
            <a:effectLst>
              <a:prstShdw prst="shdw17" dist="17961" dir="2700000">
                <a:schemeClr val="accent1">
                  <a:gamma/>
                  <a:shade val="60000"/>
                  <a:invGamma/>
                </a:schemeClr>
              </a:prstShdw>
            </a:effectLst>
          </p:spPr>
          <p:txBody>
            <a:bodyPr wrap="square" lIns="45720" rIns="45720">
              <a:spAutoFit/>
            </a:bodyPr>
            <a:lstStyle/>
            <a:p>
              <a:pPr algn="just">
                <a:lnSpc>
                  <a:spcPct val="110000"/>
                </a:lnSpc>
                <a:defRPr/>
              </a:pPr>
              <a:r>
                <a:rPr lang="en-US" sz="2350" b="1" dirty="0"/>
                <a:t>Nhà nghiên cứu thực nghiệm phải có kinh nghiệm, hiểu tâm lý đối tượng và có khả năng điều chỉnh quá trình diễn biến các sự kiện trong thực nghiệm.</a:t>
              </a:r>
            </a:p>
            <a:p>
              <a:pPr algn="just">
                <a:lnSpc>
                  <a:spcPct val="110000"/>
                </a:lnSpc>
                <a:defRPr/>
              </a:pPr>
              <a:endParaRPr lang="en-US" sz="2350" b="1" dirty="0">
                <a:solidFill>
                  <a:srgbClr val="FF0000"/>
                </a:solidFill>
                <a:latin typeface=".VnArial" pitchFamily="34" charset="0"/>
              </a:endParaRPr>
            </a:p>
          </p:txBody>
        </p:sp>
        <p:sp>
          <p:nvSpPr>
            <p:cNvPr id="22539" name="Oval 15"/>
            <p:cNvSpPr>
              <a:spLocks noChangeArrowheads="1"/>
            </p:cNvSpPr>
            <p:nvPr/>
          </p:nvSpPr>
          <p:spPr bwMode="auto">
            <a:xfrm>
              <a:off x="4838" y="1007"/>
              <a:ext cx="230" cy="230"/>
            </a:xfrm>
            <a:prstGeom prst="ellipse">
              <a:avLst/>
            </a:prstGeom>
            <a:noFill/>
            <a:ln w="9525">
              <a:solidFill>
                <a:schemeClr val="accent1"/>
              </a:solidFill>
              <a:round/>
              <a:headEnd/>
              <a:tailEnd/>
            </a:ln>
          </p:spPr>
          <p:txBody>
            <a:bodyPr/>
            <a:lstStyle/>
            <a:p>
              <a:pPr>
                <a:lnSpc>
                  <a:spcPct val="90000"/>
                </a:lnSpc>
                <a:spcBef>
                  <a:spcPct val="50000"/>
                </a:spcBef>
              </a:pPr>
              <a:r>
                <a:rPr lang="en-US" sz="1600">
                  <a:solidFill>
                    <a:srgbClr val="FF0000"/>
                  </a:solidFill>
                  <a:latin typeface=".VnTifani Heavy" pitchFamily="34" charset="0"/>
                </a:rPr>
                <a:t>4</a:t>
              </a:r>
            </a:p>
          </p:txBody>
        </p:sp>
      </p:grpSp>
      <p:sp>
        <p:nvSpPr>
          <p:cNvPr id="43027" name="Text Box 19"/>
          <p:cNvSpPr txBox="1">
            <a:spLocks noChangeArrowheads="1"/>
          </p:cNvSpPr>
          <p:nvPr/>
        </p:nvSpPr>
        <p:spPr bwMode="auto">
          <a:xfrm>
            <a:off x="0" y="0"/>
            <a:ext cx="9144000" cy="1815882"/>
          </a:xfrm>
          <a:prstGeom prst="rect">
            <a:avLst/>
          </a:prstGeom>
          <a:noFill/>
          <a:ln w="9525">
            <a:noFill/>
            <a:miter lim="800000"/>
            <a:headEnd/>
            <a:tailEnd/>
          </a:ln>
          <a:effectLst/>
        </p:spPr>
        <p:txBody>
          <a:bodyPr wrap="square">
            <a:spAutoFit/>
          </a:bodyPr>
          <a:lstStyle/>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IV. Các phương pháp nghiên cứu xã hội học.</a:t>
            </a:r>
          </a:p>
          <a:p>
            <a:r>
              <a:rPr lang="en-US"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IV.5.Phương pháp thực nghiệm</a:t>
            </a:r>
            <a:endParaRPr lang="en-SG" sz="2800" b="1" i="1" u="sng" dirty="0" smtClean="0">
              <a:solidFill>
                <a:srgbClr val="BB0598"/>
              </a:solidFill>
              <a:effectLst>
                <a:outerShdw blurRad="38100" dist="38100" dir="2700000" algn="tl">
                  <a:srgbClr val="000000">
                    <a:alpha val="43137"/>
                  </a:srgbClr>
                </a:outerShdw>
              </a:effectLst>
              <a:latin typeface="Times New Roman" pitchFamily="18" charset="0"/>
              <a:cs typeface="Times New Roman" pitchFamily="18" charset="0"/>
            </a:endParaRPr>
          </a:p>
          <a:p>
            <a:pPr algn="just">
              <a:defRPr/>
            </a:pPr>
            <a:endParaRPr lang="en-US" sz="2800" b="1" i="1" dirty="0" smtClean="0">
              <a:solidFill>
                <a:srgbClr val="BB0598"/>
              </a:solidFill>
              <a:effectLst>
                <a:outerShdw blurRad="38100" dist="38100" dir="2700000" algn="tl">
                  <a:srgbClr val="000000"/>
                </a:outerShdw>
              </a:effectLst>
              <a:latin typeface=".VnArial" pitchFamily="34" charset="0"/>
            </a:endParaRPr>
          </a:p>
          <a:p>
            <a:pPr algn="just">
              <a:defRPr/>
            </a:pPr>
            <a:endParaRPr lang="en-US" sz="2800" b="1" i="1" dirty="0">
              <a:solidFill>
                <a:srgbClr val="BB0598"/>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3011">
                                            <p:bg/>
                                          </p:spTgt>
                                        </p:tgtEl>
                                        <p:attrNameLst>
                                          <p:attrName>style.visibility</p:attrName>
                                        </p:attrNameLst>
                                      </p:cBhvr>
                                      <p:to>
                                        <p:strVal val="visible"/>
                                      </p:to>
                                    </p:set>
                                    <p:animEffect transition="in" filter="box(in)">
                                      <p:cBhvr>
                                        <p:cTn id="7" dur="500"/>
                                        <p:tgtEl>
                                          <p:spTgt spid="43011">
                                            <p:bg/>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3011">
                                            <p:txEl>
                                              <p:pRg st="0" end="0"/>
                                            </p:txEl>
                                          </p:spTgt>
                                        </p:tgtEl>
                                        <p:attrNameLst>
                                          <p:attrName>style.visibility</p:attrName>
                                        </p:attrNameLst>
                                      </p:cBhvr>
                                      <p:to>
                                        <p:strVal val="visible"/>
                                      </p:to>
                                    </p:set>
                                    <p:animEffect transition="in" filter="box(in)">
                                      <p:cBhvr>
                                        <p:cTn id="10" dur="500"/>
                                        <p:tgtEl>
                                          <p:spTgt spid="430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ppt_h/2"/>
                                          </p:val>
                                        </p:tav>
                                        <p:tav tm="100000">
                                          <p:val>
                                            <p:strVal val="#ppt_y"/>
                                          </p:val>
                                        </p:tav>
                                      </p:tavLst>
                                    </p:anim>
                                    <p:anim calcmode="lin" valueType="num">
                                      <p:cBhvr>
                                        <p:cTn id="17" dur="500" fill="hold"/>
                                        <p:tgtEl>
                                          <p:spTgt spid="3"/>
                                        </p:tgtEl>
                                        <p:attrNameLst>
                                          <p:attrName>ppt_w</p:attrName>
                                        </p:attrNameLst>
                                      </p:cBhvr>
                                      <p:tavLst>
                                        <p:tav tm="0">
                                          <p:val>
                                            <p:strVal val="#ppt_w"/>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ppt_h/2"/>
                                          </p:val>
                                        </p:tav>
                                        <p:tav tm="100000">
                                          <p:val>
                                            <p:strVal val="#ppt_y"/>
                                          </p:val>
                                        </p:tav>
                                      </p:tavLst>
                                    </p:anim>
                                    <p:anim calcmode="lin" valueType="num">
                                      <p:cBhvr>
                                        <p:cTn id="25" dur="500" fill="hold"/>
                                        <p:tgtEl>
                                          <p:spTgt spid="2"/>
                                        </p:tgtEl>
                                        <p:attrNameLst>
                                          <p:attrName>ppt_w</p:attrName>
                                        </p:attrNameLst>
                                      </p:cBhvr>
                                      <p:tavLst>
                                        <p:tav tm="0">
                                          <p:val>
                                            <p:strVal val="#ppt_w"/>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ppt_h/2"/>
                                          </p:val>
                                        </p:tav>
                                        <p:tav tm="100000">
                                          <p:val>
                                            <p:strVal val="#ppt_y"/>
                                          </p:val>
                                        </p:tav>
                                      </p:tavLst>
                                    </p:anim>
                                    <p:anim calcmode="lin" valueType="num">
                                      <p:cBhvr>
                                        <p:cTn id="33" dur="500" fill="hold"/>
                                        <p:tgtEl>
                                          <p:spTgt spid="4"/>
                                        </p:tgtEl>
                                        <p:attrNameLst>
                                          <p:attrName>ppt_w</p:attrName>
                                        </p:attrNameLst>
                                      </p:cBhvr>
                                      <p:tavLst>
                                        <p:tav tm="0">
                                          <p:val>
                                            <p:strVal val="#ppt_w"/>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ppt_x</p:attrName>
                                        </p:attrNameLst>
                                      </p:cBhvr>
                                      <p:tavLst>
                                        <p:tav tm="0">
                                          <p:val>
                                            <p:strVal val="#ppt_x"/>
                                          </p:val>
                                        </p:tav>
                                        <p:tav tm="100000">
                                          <p:val>
                                            <p:strVal val="#ppt_x"/>
                                          </p:val>
                                        </p:tav>
                                      </p:tavLst>
                                    </p:anim>
                                    <p:anim calcmode="lin" valueType="num">
                                      <p:cBhvr>
                                        <p:cTn id="40" dur="500" fill="hold"/>
                                        <p:tgtEl>
                                          <p:spTgt spid="5"/>
                                        </p:tgtEl>
                                        <p:attrNameLst>
                                          <p:attrName>ppt_y</p:attrName>
                                        </p:attrNameLst>
                                      </p:cBhvr>
                                      <p:tavLst>
                                        <p:tav tm="0">
                                          <p:val>
                                            <p:strVal val="#ppt_y-#ppt_h/2"/>
                                          </p:val>
                                        </p:tav>
                                        <p:tav tm="100000">
                                          <p:val>
                                            <p:strVal val="#ppt_y"/>
                                          </p:val>
                                        </p:tav>
                                      </p:tavLst>
                                    </p:anim>
                                    <p:anim calcmode="lin" valueType="num">
                                      <p:cBhvr>
                                        <p:cTn id="41" dur="500" fill="hold"/>
                                        <p:tgtEl>
                                          <p:spTgt spid="5"/>
                                        </p:tgtEl>
                                        <p:attrNameLst>
                                          <p:attrName>ppt_w</p:attrName>
                                        </p:attrNameLst>
                                      </p:cBhvr>
                                      <p:tavLst>
                                        <p:tav tm="0">
                                          <p:val>
                                            <p:strVal val="#ppt_w"/>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allAtOnce"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5"/>
          <p:cNvSpPr>
            <a:spLocks noChangeArrowheads="1"/>
          </p:cNvSpPr>
          <p:nvPr/>
        </p:nvSpPr>
        <p:spPr bwMode="auto">
          <a:xfrm>
            <a:off x="1600200" y="381000"/>
            <a:ext cx="6019800" cy="1119783"/>
          </a:xfrm>
          <a:prstGeom prst="roundRect">
            <a:avLst>
              <a:gd name="adj" fmla="val 30352"/>
            </a:avLst>
          </a:prstGeom>
          <a:gradFill rotWithShape="1">
            <a:gsLst>
              <a:gs pos="0">
                <a:schemeClr val="folHlink">
                  <a:gamma/>
                  <a:tint val="0"/>
                  <a:invGamma/>
                </a:schemeClr>
              </a:gs>
              <a:gs pos="100000">
                <a:schemeClr val="folHlink"/>
              </a:gs>
            </a:gsLst>
            <a:path path="shape">
              <a:fillToRect l="50000" t="50000" r="50000" b="50000"/>
            </a:path>
          </a:gradFill>
          <a:ln w="9525">
            <a:solidFill>
              <a:schemeClr val="accent1"/>
            </a:solidFill>
            <a:round/>
            <a:headEnd/>
            <a:tailEnd/>
          </a:ln>
          <a:effectLst/>
        </p:spPr>
        <p:txBody>
          <a:bodyPr wrap="square">
            <a:spAutoFit/>
          </a:bodyPr>
          <a:lstStyle/>
          <a:p>
            <a:pPr algn="ctr">
              <a:defRPr/>
            </a:pPr>
            <a:r>
              <a:rPr lang="en-US" sz="5400" b="1" dirty="0" smtClean="0">
                <a:solidFill>
                  <a:srgbClr val="BB0598"/>
                </a:solidFill>
                <a:latin typeface="Times New Roman" pitchFamily="18" charset="0"/>
                <a:cs typeface="Times New Roman" pitchFamily="18" charset="0"/>
              </a:rPr>
              <a:t>Lưu ý</a:t>
            </a:r>
            <a:endParaRPr lang="en-US" sz="5400" b="1" dirty="0">
              <a:solidFill>
                <a:srgbClr val="BB0598"/>
              </a:solidFill>
              <a:latin typeface="Times New Roman" pitchFamily="18" charset="0"/>
              <a:cs typeface="Times New Roman" pitchFamily="18" charset="0"/>
            </a:endParaRPr>
          </a:p>
        </p:txBody>
      </p:sp>
      <p:sp>
        <p:nvSpPr>
          <p:cNvPr id="5" name="Rectangle 4"/>
          <p:cNvSpPr/>
          <p:nvPr/>
        </p:nvSpPr>
        <p:spPr>
          <a:xfrm>
            <a:off x="0" y="1752600"/>
            <a:ext cx="9144000" cy="3970318"/>
          </a:xfrm>
          <a:prstGeom prst="rect">
            <a:avLst/>
          </a:prstGeom>
        </p:spPr>
        <p:txBody>
          <a:bodyPr wrap="square">
            <a:spAutoFit/>
          </a:bodyPr>
          <a:lstStyle/>
          <a:p>
            <a:pPr marL="293688" indent="-293688"/>
            <a:r>
              <a:rPr lang="en-US" sz="3600" i="1" dirty="0" smtClean="0">
                <a:solidFill>
                  <a:schemeClr val="tx2">
                    <a:lumMod val="50000"/>
                  </a:schemeClr>
                </a:solidFill>
              </a:rPr>
              <a:t>	*Các phương pháp nghiên cứu xã hội học cơ bản đều có ưu điểm, nhược điểm khác nhau. Do đó, trong quá trình thu thập thông tin xã hội, nhà nghiên cứu phải biết phối hợp các phương pháp nghiên cứu. </a:t>
            </a:r>
          </a:p>
          <a:p>
            <a:pPr marL="293688" indent="-293688"/>
            <a:r>
              <a:rPr lang="en-US" sz="3600" i="1" dirty="0" smtClean="0">
                <a:solidFill>
                  <a:schemeClr val="tx2">
                    <a:lumMod val="50000"/>
                  </a:schemeClr>
                </a:solidFill>
              </a:rPr>
              <a:t>	*Thông tin thu được mang tính khách quan, chân thực.</a:t>
            </a:r>
            <a:endParaRPr lang="en-US" sz="3600" i="1" dirty="0">
              <a:solidFill>
                <a:schemeClr val="tx2">
                  <a:lumMod val="50000"/>
                </a:schemeClr>
              </a:solidFill>
              <a:latin typeface=".Vn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ox(in)">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92500"/>
          </a:bodyPr>
          <a:lstStyle/>
          <a:p>
            <a:pPr algn="ctr">
              <a:buNone/>
            </a:pPr>
            <a:r>
              <a:rPr lang="en-US" sz="4000" dirty="0" smtClean="0">
                <a:solidFill>
                  <a:srgbClr val="BB0598"/>
                </a:solidFill>
                <a:latin typeface="Times New Roman" pitchFamily="18" charset="0"/>
                <a:cs typeface="Times New Roman" pitchFamily="18" charset="0"/>
              </a:rPr>
              <a:t>Câu Hỏi Tổng Hợp</a:t>
            </a:r>
          </a:p>
          <a:p>
            <a:pPr>
              <a:buNone/>
            </a:pPr>
            <a:r>
              <a:rPr lang="en-US" dirty="0" smtClean="0"/>
              <a:t>1.Theo như trình bày, có bao nhiêu phương pháp nghiên cứu xã hội học? Kể tên.</a:t>
            </a:r>
          </a:p>
          <a:p>
            <a:pPr>
              <a:buNone/>
            </a:pPr>
            <a:r>
              <a:rPr lang="en-US" dirty="0" smtClean="0"/>
              <a:t>2.Quá trình nghiên cứu khoa học gồm bao nhiêu bước?</a:t>
            </a:r>
          </a:p>
          <a:p>
            <a:pPr>
              <a:buNone/>
            </a:pPr>
            <a:r>
              <a:rPr lang="en-US" dirty="0" smtClean="0"/>
              <a:t>a.4	b. 5	c. 6	d. 7</a:t>
            </a:r>
          </a:p>
          <a:p>
            <a:pPr marL="514350" indent="-514350">
              <a:buNone/>
            </a:pPr>
            <a:r>
              <a:rPr lang="en-US" dirty="0" smtClean="0"/>
              <a:t>3.Phương pháp nào ít tốn kém về công sức, thời gian, kinh phí?</a:t>
            </a:r>
          </a:p>
          <a:p>
            <a:pPr marL="514350" indent="-514350">
              <a:buNone/>
            </a:pPr>
            <a:r>
              <a:rPr lang="en-US" dirty="0" smtClean="0"/>
              <a:t>a.Pp phỏng vấn</a:t>
            </a:r>
          </a:p>
          <a:p>
            <a:pPr marL="514350" indent="-514350">
              <a:buNone/>
            </a:pPr>
            <a:r>
              <a:rPr lang="en-US" dirty="0" smtClean="0"/>
              <a:t>b.Pp quan sát</a:t>
            </a:r>
          </a:p>
          <a:p>
            <a:pPr marL="514350" indent="-514350">
              <a:buNone/>
            </a:pPr>
            <a:r>
              <a:rPr lang="en-US" dirty="0" smtClean="0"/>
              <a:t>c.Pp sưu tầm và phân tích tài liệu</a:t>
            </a:r>
          </a:p>
          <a:p>
            <a:pPr marL="514350" indent="-514350">
              <a:buNone/>
            </a:pPr>
            <a:r>
              <a:rPr lang="en-US" dirty="0" smtClean="0"/>
              <a:t>d.Pp ankets.</a:t>
            </a:r>
          </a:p>
          <a:p>
            <a:pPr marL="514350" indent="-514350">
              <a:buNone/>
            </a:pPr>
            <a:r>
              <a:rPr lang="en-US" dirty="0" smtClean="0"/>
              <a:t>4.Quá trình quan sát gồm có bao nhiêu bước?</a:t>
            </a:r>
          </a:p>
          <a:p>
            <a:pPr marL="514350" indent="-514350">
              <a:buNone/>
            </a:pPr>
            <a:r>
              <a:rPr lang="en-US" dirty="0" smtClean="0"/>
              <a:t>a.6</a:t>
            </a:r>
          </a:p>
          <a:p>
            <a:pPr marL="514350" indent="-514350">
              <a:buNone/>
            </a:pPr>
            <a:r>
              <a:rPr lang="en-US" dirty="0" smtClean="0"/>
              <a:t>b.7</a:t>
            </a:r>
          </a:p>
          <a:p>
            <a:pPr marL="514350" indent="-514350">
              <a:buNone/>
            </a:pPr>
            <a:r>
              <a:rPr lang="en-US" dirty="0" smtClean="0"/>
              <a:t>c.8   </a:t>
            </a:r>
          </a:p>
          <a:p>
            <a:pPr marL="514350" indent="-514350">
              <a:buNone/>
            </a:pPr>
            <a:r>
              <a:rPr lang="en-US" dirty="0" smtClean="0"/>
              <a:t> d.9</a:t>
            </a:r>
          </a:p>
        </p:txBody>
      </p:sp>
      <p:sp>
        <p:nvSpPr>
          <p:cNvPr id="4" name="Oval 3"/>
          <p:cNvSpPr/>
          <p:nvPr/>
        </p:nvSpPr>
        <p:spPr>
          <a:xfrm>
            <a:off x="1905000" y="1981200"/>
            <a:ext cx="2286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0" y="3733800"/>
            <a:ext cx="304800" cy="3810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0" y="5943600"/>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ppt_x</p:attrName>
                                        </p:attrNameLst>
                                      </p:cBhvr>
                                      <p:tavLst>
                                        <p:tav tm="0">
                                          <p:val>
                                            <p:strVal val="#ppt_x-.2"/>
                                          </p:val>
                                        </p:tav>
                                        <p:tav tm="100000">
                                          <p:val>
                                            <p:strVal val="#ppt_x"/>
                                          </p:val>
                                        </p:tav>
                                      </p:tavLst>
                                    </p:anim>
                                    <p:anim calcmode="lin" valueType="num">
                                      <p:cBhvr>
                                        <p:cTn id="3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5" dur="10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
                                            <p:txEl>
                                              <p:pRg st="5" end="5"/>
                                            </p:txEl>
                                          </p:spTgt>
                                        </p:tgtEl>
                                      </p:cBhvr>
                                    </p:animEffect>
                                  </p:childTnLst>
                                </p:cTn>
                              </p:par>
                              <p:par>
                                <p:cTn id="50" presetID="29" presetClass="entr" presetSubtype="0" fill="hold" nodeType="with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 calcmode="lin" valueType="num">
                                      <p:cBhvr>
                                        <p:cTn id="52"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3"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
                                            <p:txEl>
                                              <p:pRg st="6" end="6"/>
                                            </p:txEl>
                                          </p:spTgt>
                                        </p:tgtEl>
                                      </p:cBhvr>
                                    </p:animEffect>
                                  </p:childTnLst>
                                </p:cTn>
                              </p:par>
                              <p:par>
                                <p:cTn id="55" presetID="29"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 calcmode="lin" valueType="num">
                                      <p:cBhvr>
                                        <p:cTn id="57"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
                                            <p:txEl>
                                              <p:pRg st="7" end="7"/>
                                            </p:txEl>
                                          </p:spTgt>
                                        </p:tgtEl>
                                      </p:cBhvr>
                                    </p:animEffect>
                                  </p:childTnLst>
                                </p:cTn>
                              </p:par>
                              <p:par>
                                <p:cTn id="60" presetID="29" presetClass="entr" presetSubtype="0" fill="hold" nodeType="withEffect">
                                  <p:stCondLst>
                                    <p:cond delay="0"/>
                                  </p:stCondLst>
                                  <p:childTnLst>
                                    <p:set>
                                      <p:cBhvr>
                                        <p:cTn id="61" dur="1" fill="hold">
                                          <p:stCondLst>
                                            <p:cond delay="0"/>
                                          </p:stCondLst>
                                        </p:cTn>
                                        <p:tgtEl>
                                          <p:spTgt spid="3">
                                            <p:txEl>
                                              <p:pRg st="8" end="8"/>
                                            </p:txEl>
                                          </p:spTgt>
                                        </p:tgtEl>
                                        <p:attrNameLst>
                                          <p:attrName>style.visibility</p:attrName>
                                        </p:attrNameLst>
                                      </p:cBhvr>
                                      <p:to>
                                        <p:strVal val="visible"/>
                                      </p:to>
                                    </p:set>
                                    <p:anim calcmode="lin" valueType="num">
                                      <p:cBhvr>
                                        <p:cTn id="62"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3">
                                            <p:txEl>
                                              <p:pRg st="8" end="8"/>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1000" fill="hold"/>
                                        <p:tgtEl>
                                          <p:spTgt spid="5"/>
                                        </p:tgtEl>
                                        <p:attrNameLst>
                                          <p:attrName>ppt_x</p:attrName>
                                        </p:attrNameLst>
                                      </p:cBhvr>
                                      <p:tavLst>
                                        <p:tav tm="0">
                                          <p:val>
                                            <p:strVal val="#ppt_x-.2"/>
                                          </p:val>
                                        </p:tav>
                                        <p:tav tm="100000">
                                          <p:val>
                                            <p:strVal val="#ppt_x"/>
                                          </p:val>
                                        </p:tav>
                                      </p:tavLst>
                                    </p:anim>
                                    <p:anim calcmode="lin" valueType="num">
                                      <p:cBhvr>
                                        <p:cTn id="7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71" dur="1000"/>
                                        <p:tgtEl>
                                          <p:spTgt spid="5"/>
                                        </p:tgtEl>
                                      </p:cBhvr>
                                    </p:animEffect>
                                  </p:childTnLst>
                                </p:cTn>
                              </p:par>
                            </p:childTnLst>
                          </p:cTn>
                        </p:par>
                      </p:childTnLst>
                    </p:cTn>
                  </p:par>
                  <p:par>
                    <p:cTn id="72" fill="hold">
                      <p:stCondLst>
                        <p:cond delay="indefinite"/>
                      </p:stCondLst>
                      <p:childTnLst>
                        <p:par>
                          <p:cTn id="73" fill="hold">
                            <p:stCondLst>
                              <p:cond delay="0"/>
                            </p:stCondLst>
                            <p:childTnLst>
                              <p:par>
                                <p:cTn id="74" presetID="29" presetClass="entr" presetSubtype="0" fill="hold" nodeType="clickEffect">
                                  <p:stCondLst>
                                    <p:cond delay="0"/>
                                  </p:stCondLst>
                                  <p:childTnLst>
                                    <p:set>
                                      <p:cBhvr>
                                        <p:cTn id="75" dur="1" fill="hold">
                                          <p:stCondLst>
                                            <p:cond delay="0"/>
                                          </p:stCondLst>
                                        </p:cTn>
                                        <p:tgtEl>
                                          <p:spTgt spid="3">
                                            <p:txEl>
                                              <p:pRg st="9" end="9"/>
                                            </p:txEl>
                                          </p:spTgt>
                                        </p:tgtEl>
                                        <p:attrNameLst>
                                          <p:attrName>style.visibility</p:attrName>
                                        </p:attrNameLst>
                                      </p:cBhvr>
                                      <p:to>
                                        <p:strVal val="visible"/>
                                      </p:to>
                                    </p:set>
                                    <p:anim calcmode="lin" valueType="num">
                                      <p:cBhvr>
                                        <p:cTn id="76"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77"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78" dur="1000"/>
                                        <p:tgtEl>
                                          <p:spTgt spid="3">
                                            <p:txEl>
                                              <p:pRg st="9" end="9"/>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9" presetClass="entr" presetSubtype="0" fill="hold" nodeType="clickEffect">
                                  <p:stCondLst>
                                    <p:cond delay="0"/>
                                  </p:stCondLst>
                                  <p:childTnLst>
                                    <p:set>
                                      <p:cBhvr>
                                        <p:cTn id="82" dur="1" fill="hold">
                                          <p:stCondLst>
                                            <p:cond delay="0"/>
                                          </p:stCondLst>
                                        </p:cTn>
                                        <p:tgtEl>
                                          <p:spTgt spid="3">
                                            <p:txEl>
                                              <p:pRg st="10" end="10"/>
                                            </p:txEl>
                                          </p:spTgt>
                                        </p:tgtEl>
                                        <p:attrNameLst>
                                          <p:attrName>style.visibility</p:attrName>
                                        </p:attrNameLst>
                                      </p:cBhvr>
                                      <p:to>
                                        <p:strVal val="visible"/>
                                      </p:to>
                                    </p:set>
                                    <p:anim calcmode="lin" valueType="num">
                                      <p:cBhvr>
                                        <p:cTn id="83"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84"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85" dur="1000"/>
                                        <p:tgtEl>
                                          <p:spTgt spid="3">
                                            <p:txEl>
                                              <p:pRg st="10" end="10"/>
                                            </p:txEl>
                                          </p:spTgt>
                                        </p:tgtEl>
                                      </p:cBhvr>
                                    </p:animEffect>
                                  </p:childTnLst>
                                </p:cTn>
                              </p:par>
                              <p:par>
                                <p:cTn id="86" presetID="29" presetClass="entr" presetSubtype="0" fill="hold" nodeType="withEffect">
                                  <p:stCondLst>
                                    <p:cond delay="0"/>
                                  </p:stCondLst>
                                  <p:childTnLst>
                                    <p:set>
                                      <p:cBhvr>
                                        <p:cTn id="87" dur="1" fill="hold">
                                          <p:stCondLst>
                                            <p:cond delay="0"/>
                                          </p:stCondLst>
                                        </p:cTn>
                                        <p:tgtEl>
                                          <p:spTgt spid="3">
                                            <p:txEl>
                                              <p:pRg st="11" end="11"/>
                                            </p:txEl>
                                          </p:spTgt>
                                        </p:tgtEl>
                                        <p:attrNameLst>
                                          <p:attrName>style.visibility</p:attrName>
                                        </p:attrNameLst>
                                      </p:cBhvr>
                                      <p:to>
                                        <p:strVal val="visible"/>
                                      </p:to>
                                    </p:set>
                                    <p:anim calcmode="lin" valueType="num">
                                      <p:cBhvr>
                                        <p:cTn id="88"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89"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90" dur="1000"/>
                                        <p:tgtEl>
                                          <p:spTgt spid="3">
                                            <p:txEl>
                                              <p:pRg st="11" end="11"/>
                                            </p:txEl>
                                          </p:spTgt>
                                        </p:tgtEl>
                                      </p:cBhvr>
                                    </p:animEffect>
                                  </p:childTnLst>
                                </p:cTn>
                              </p:par>
                              <p:par>
                                <p:cTn id="91" presetID="29" presetClass="entr" presetSubtype="0" fill="hold" nodeType="withEffect">
                                  <p:stCondLst>
                                    <p:cond delay="0"/>
                                  </p:stCondLst>
                                  <p:childTnLst>
                                    <p:set>
                                      <p:cBhvr>
                                        <p:cTn id="92" dur="1" fill="hold">
                                          <p:stCondLst>
                                            <p:cond delay="0"/>
                                          </p:stCondLst>
                                        </p:cTn>
                                        <p:tgtEl>
                                          <p:spTgt spid="3">
                                            <p:txEl>
                                              <p:pRg st="12" end="12"/>
                                            </p:txEl>
                                          </p:spTgt>
                                        </p:tgtEl>
                                        <p:attrNameLst>
                                          <p:attrName>style.visibility</p:attrName>
                                        </p:attrNameLst>
                                      </p:cBhvr>
                                      <p:to>
                                        <p:strVal val="visible"/>
                                      </p:to>
                                    </p:set>
                                    <p:anim calcmode="lin" valueType="num">
                                      <p:cBhvr>
                                        <p:cTn id="93" dur="1000" fill="hold"/>
                                        <p:tgtEl>
                                          <p:spTgt spid="3">
                                            <p:txEl>
                                              <p:pRg st="12" end="12"/>
                                            </p:txEl>
                                          </p:spTgt>
                                        </p:tgtEl>
                                        <p:attrNameLst>
                                          <p:attrName>ppt_x</p:attrName>
                                        </p:attrNameLst>
                                      </p:cBhvr>
                                      <p:tavLst>
                                        <p:tav tm="0">
                                          <p:val>
                                            <p:strVal val="#ppt_x-.2"/>
                                          </p:val>
                                        </p:tav>
                                        <p:tav tm="100000">
                                          <p:val>
                                            <p:strVal val="#ppt_x"/>
                                          </p:val>
                                        </p:tav>
                                      </p:tavLst>
                                    </p:anim>
                                    <p:anim calcmode="lin" valueType="num">
                                      <p:cBhvr>
                                        <p:cTn id="94" dur="1000" fill="hold"/>
                                        <p:tgtEl>
                                          <p:spTgt spid="3">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95" dur="1000"/>
                                        <p:tgtEl>
                                          <p:spTgt spid="3">
                                            <p:txEl>
                                              <p:pRg st="12" end="12"/>
                                            </p:txEl>
                                          </p:spTgt>
                                        </p:tgtEl>
                                      </p:cBhvr>
                                    </p:animEffect>
                                  </p:childTnLst>
                                </p:cTn>
                              </p:par>
                              <p:par>
                                <p:cTn id="96" presetID="29" presetClass="entr" presetSubtype="0" fill="hold" nodeType="with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 calcmode="lin" valueType="num">
                                      <p:cBhvr>
                                        <p:cTn id="98" dur="1000" fill="hold"/>
                                        <p:tgtEl>
                                          <p:spTgt spid="3">
                                            <p:txEl>
                                              <p:pRg st="13" end="13"/>
                                            </p:txEl>
                                          </p:spTgt>
                                        </p:tgtEl>
                                        <p:attrNameLst>
                                          <p:attrName>ppt_x</p:attrName>
                                        </p:attrNameLst>
                                      </p:cBhvr>
                                      <p:tavLst>
                                        <p:tav tm="0">
                                          <p:val>
                                            <p:strVal val="#ppt_x-.2"/>
                                          </p:val>
                                        </p:tav>
                                        <p:tav tm="100000">
                                          <p:val>
                                            <p:strVal val="#ppt_x"/>
                                          </p:val>
                                        </p:tav>
                                      </p:tavLst>
                                    </p:anim>
                                    <p:anim calcmode="lin" valueType="num">
                                      <p:cBhvr>
                                        <p:cTn id="99" dur="1000" fill="hold"/>
                                        <p:tgtEl>
                                          <p:spTgt spid="3">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3">
                                            <p:txEl>
                                              <p:pRg st="13" end="13"/>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grpId="0" nodeType="clickEffect">
                                  <p:stCondLst>
                                    <p:cond delay="0"/>
                                  </p:stCondLst>
                                  <p:childTnLst>
                                    <p:set>
                                      <p:cBhvr>
                                        <p:cTn id="104" dur="1" fill="hold">
                                          <p:stCondLst>
                                            <p:cond delay="0"/>
                                          </p:stCondLst>
                                        </p:cTn>
                                        <p:tgtEl>
                                          <p:spTgt spid="6"/>
                                        </p:tgtEl>
                                        <p:attrNameLst>
                                          <p:attrName>style.visibility</p:attrName>
                                        </p:attrNameLst>
                                      </p:cBhvr>
                                      <p:to>
                                        <p:strVal val="visible"/>
                                      </p:to>
                                    </p:set>
                                    <p:anim calcmode="lin" valueType="num">
                                      <p:cBhvr>
                                        <p:cTn id="105" dur="1000" fill="hold"/>
                                        <p:tgtEl>
                                          <p:spTgt spid="6"/>
                                        </p:tgtEl>
                                        <p:attrNameLst>
                                          <p:attrName>ppt_x</p:attrName>
                                        </p:attrNameLst>
                                      </p:cBhvr>
                                      <p:tavLst>
                                        <p:tav tm="0">
                                          <p:val>
                                            <p:strVal val="#ppt_x-.2"/>
                                          </p:val>
                                        </p:tav>
                                        <p:tav tm="100000">
                                          <p:val>
                                            <p:strVal val="#ppt_x"/>
                                          </p:val>
                                        </p:tav>
                                      </p:tavLst>
                                    </p:anim>
                                    <p:anim calcmode="lin" valueType="num">
                                      <p:cBhvr>
                                        <p:cTn id="10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buNone/>
            </a:pPr>
            <a:r>
              <a:rPr lang="en-US" dirty="0" smtClean="0">
                <a:latin typeface="Times New Roman" pitchFamily="18" charset="0"/>
                <a:cs typeface="Times New Roman" pitchFamily="18" charset="0"/>
              </a:rPr>
              <a:t>5.Theo như trình bày, các loại tài liệu là:</a:t>
            </a:r>
          </a:p>
          <a:p>
            <a:pPr>
              <a:buNone/>
            </a:pPr>
            <a:r>
              <a:rPr lang="en-US" dirty="0" smtClean="0">
                <a:latin typeface="Times New Roman" pitchFamily="18" charset="0"/>
                <a:cs typeface="Times New Roman" pitchFamily="18" charset="0"/>
              </a:rPr>
              <a:t>A.Tài liệu viết, tài liệu thống kê, tài liệu điện quang, tài liệu ghi âm.</a:t>
            </a:r>
          </a:p>
          <a:p>
            <a:pPr>
              <a:buNone/>
            </a:pPr>
            <a:r>
              <a:rPr lang="en-US" dirty="0" smtClean="0">
                <a:latin typeface="Times New Roman" pitchFamily="18" charset="0"/>
                <a:cs typeface="Times New Roman" pitchFamily="18" charset="0"/>
              </a:rPr>
              <a:t>B.Tài liệu viết, tài liệu thống kê, tài liệu mạng, tài liệu truyền miệng.</a:t>
            </a:r>
          </a:p>
          <a:p>
            <a:pPr>
              <a:buNone/>
            </a:pPr>
            <a:r>
              <a:rPr lang="en-US" dirty="0" smtClean="0">
                <a:latin typeface="Times New Roman" pitchFamily="18" charset="0"/>
                <a:cs typeface="Times New Roman" pitchFamily="18" charset="0"/>
              </a:rPr>
              <a:t>C. Tài liệu điện quang, tài liệu ghi âm.</a:t>
            </a:r>
          </a:p>
          <a:p>
            <a:pPr>
              <a:buNone/>
            </a:pPr>
            <a:r>
              <a:rPr lang="en-US" dirty="0" smtClean="0">
                <a:latin typeface="Times New Roman" pitchFamily="18" charset="0"/>
                <a:cs typeface="Times New Roman" pitchFamily="18" charset="0"/>
              </a:rPr>
              <a:t>D.Tài liệu viết, tài liệu thống kê, tài liệu điện quang, tài liệu ghi âm, tài liệu mạng, tài liệu truyền miệng.</a:t>
            </a:r>
          </a:p>
          <a:p>
            <a:pPr lvl="0">
              <a:buNone/>
            </a:pPr>
            <a:r>
              <a:rPr lang="en-US" dirty="0" smtClean="0">
                <a:latin typeface="Times New Roman" pitchFamily="18" charset="0"/>
                <a:cs typeface="Times New Roman" pitchFamily="18" charset="0"/>
              </a:rPr>
              <a:t>6.Phương pháp phân tích định tính là phương pháp phân tích nhằm rút ra được những nội dung tư tưởng cơ bản của tài liệu để tìm ra những ý nghĩa hay những nội dung liên quan đến chủ đề nghiên cứu.</a:t>
            </a:r>
          </a:p>
          <a:p>
            <a:pPr lvl="0">
              <a:buNone/>
            </a:pPr>
            <a:r>
              <a:rPr lang="en-US" dirty="0" smtClean="0">
                <a:latin typeface="Times New Roman" pitchFamily="18" charset="0"/>
                <a:cs typeface="Times New Roman" pitchFamily="18" charset="0"/>
              </a:rPr>
              <a:t>A.Đúng					B.Sai		</a:t>
            </a:r>
          </a:p>
          <a:p>
            <a:pPr>
              <a:buNone/>
            </a:pPr>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
        <p:nvSpPr>
          <p:cNvPr id="4" name="Oval 3"/>
          <p:cNvSpPr/>
          <p:nvPr/>
        </p:nvSpPr>
        <p:spPr>
          <a:xfrm>
            <a:off x="0" y="609600"/>
            <a:ext cx="3810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0" y="5257800"/>
            <a:ext cx="3810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1000" fill="hold"/>
                                        <p:tgtEl>
                                          <p:spTgt spid="4"/>
                                        </p:tgtEl>
                                        <p:attrNameLst>
                                          <p:attrName>ppt_x</p:attrName>
                                        </p:attrNameLst>
                                      </p:cBhvr>
                                      <p:tavLst>
                                        <p:tav tm="0">
                                          <p:val>
                                            <p:strVal val="#ppt_x-.2"/>
                                          </p:val>
                                        </p:tav>
                                        <p:tav tm="100000">
                                          <p:val>
                                            <p:strVal val="#ppt_x"/>
                                          </p:val>
                                        </p:tav>
                                      </p:tavLst>
                                    </p:anim>
                                    <p:anim calcmode="lin" valueType="num">
                                      <p:cBhvr>
                                        <p:cTn id="4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p:cTn id="49"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 calcmode="lin" valueType="num">
                                      <p:cBhvr>
                                        <p:cTn id="56"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1000" fill="hold"/>
                                        <p:tgtEl>
                                          <p:spTgt spid="5"/>
                                        </p:tgtEl>
                                        <p:attrNameLst>
                                          <p:attrName>ppt_x</p:attrName>
                                        </p:attrNameLst>
                                      </p:cBhvr>
                                      <p:tavLst>
                                        <p:tav tm="0">
                                          <p:val>
                                            <p:strVal val="#ppt_x-.2"/>
                                          </p:val>
                                        </p:tav>
                                        <p:tav tm="100000">
                                          <p:val>
                                            <p:strVal val="#ppt_x"/>
                                          </p:val>
                                        </p:tav>
                                      </p:tavLst>
                                    </p:anim>
                                    <p:anim calcmode="lin" valueType="num">
                                      <p:cBhvr>
                                        <p:cTn id="6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a:spLocks noChangeArrowheads="1"/>
          </p:cNvSpPr>
          <p:nvPr/>
        </p:nvSpPr>
        <p:spPr bwMode="auto">
          <a:xfrm>
            <a:off x="-22225" y="155575"/>
            <a:ext cx="9144000"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buFont typeface="Wingdings" pitchFamily="2" charset="2"/>
              <a:buChar char="v"/>
            </a:pP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Một</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số</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a:t>
            </a:r>
            <a:r>
              <a:rPr lang="vi-VN"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ương</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pháp</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và</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quy</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tắc</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chung</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của</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t</a:t>
            </a:r>
            <a:r>
              <a:rPr lang="vi-VN"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ư</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duy</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khoa</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600" i="1" u="sng" dirty="0" err="1">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học</a:t>
            </a:r>
            <a:r>
              <a:rPr lang="en-US" sz="2600" i="1" u="sng" dirty="0">
                <a:solidFill>
                  <a:srgbClr val="BB0598"/>
                </a:solidFill>
                <a:effectLst>
                  <a:outerShdw blurRad="38100" dist="38100" dir="2700000" algn="tl">
                    <a:srgbClr val="000000">
                      <a:alpha val="43137"/>
                    </a:srgbClr>
                  </a:outerShdw>
                </a:effectLst>
                <a:latin typeface="Times New Roman" pitchFamily="18" charset="0"/>
                <a:cs typeface="Times New Roman" pitchFamily="18" charset="0"/>
              </a:rPr>
              <a:t>:</a:t>
            </a:r>
          </a:p>
        </p:txBody>
      </p:sp>
      <p:sp>
        <p:nvSpPr>
          <p:cNvPr id="5" name="TextBox 6"/>
          <p:cNvSpPr txBox="1">
            <a:spLocks noChangeArrowheads="1"/>
          </p:cNvSpPr>
          <p:nvPr/>
        </p:nvSpPr>
        <p:spPr bwMode="auto">
          <a:xfrm>
            <a:off x="522287" y="633845"/>
            <a:ext cx="8054975" cy="61247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quy</a:t>
            </a:r>
            <a:r>
              <a:rPr lang="en-US" sz="2800" dirty="0">
                <a:latin typeface="Times New Roman" pitchFamily="18" charset="0"/>
              </a:rPr>
              <a:t> </a:t>
            </a:r>
            <a:r>
              <a:rPr lang="en-US" sz="2800" dirty="0" err="1">
                <a:latin typeface="Times New Roman" pitchFamily="18" charset="0"/>
              </a:rPr>
              <a:t>nạp</a:t>
            </a:r>
            <a:r>
              <a:rPr lang="en-US" sz="2800" dirty="0">
                <a:latin typeface="Times New Roman" pitchFamily="18" charset="0"/>
              </a:rPr>
              <a:t> </a:t>
            </a:r>
            <a:r>
              <a:rPr lang="en-US" sz="2800" dirty="0" err="1">
                <a:latin typeface="Times New Roman" pitchFamily="18" charset="0"/>
              </a:rPr>
              <a:t>và</a:t>
            </a:r>
            <a:r>
              <a:rPr lang="en-US" sz="2800" dirty="0">
                <a:latin typeface="Times New Roman" pitchFamily="18" charset="0"/>
              </a:rPr>
              <a:t> </a:t>
            </a:r>
            <a:r>
              <a:rPr lang="en-US" sz="2800" dirty="0" err="1">
                <a:latin typeface="Times New Roman" pitchFamily="18" charset="0"/>
              </a:rPr>
              <a:t>diễn</a:t>
            </a:r>
            <a:r>
              <a:rPr lang="en-US" sz="2800" dirty="0">
                <a:latin typeface="Times New Roman" pitchFamily="18" charset="0"/>
              </a:rPr>
              <a:t> </a:t>
            </a:r>
            <a:r>
              <a:rPr lang="en-US" sz="2800" dirty="0" err="1">
                <a:latin typeface="Times New Roman" pitchFamily="18" charset="0"/>
              </a:rPr>
              <a:t>dịch</a:t>
            </a:r>
            <a:endParaRPr lang="en-US" sz="2800" dirty="0">
              <a:latin typeface="Times New Roman" pitchFamily="18" charset="0"/>
            </a:endParaRP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phân</a:t>
            </a:r>
            <a:r>
              <a:rPr lang="en-US" sz="2800" dirty="0">
                <a:latin typeface="Times New Roman" pitchFamily="18" charset="0"/>
              </a:rPr>
              <a:t> </a:t>
            </a:r>
            <a:r>
              <a:rPr lang="en-US" sz="2800" dirty="0" err="1">
                <a:latin typeface="Times New Roman" pitchFamily="18" charset="0"/>
              </a:rPr>
              <a:t>tích</a:t>
            </a:r>
            <a:r>
              <a:rPr lang="en-US" sz="2800" dirty="0">
                <a:latin typeface="Times New Roman" pitchFamily="18" charset="0"/>
              </a:rPr>
              <a:t> </a:t>
            </a:r>
            <a:r>
              <a:rPr lang="en-US" sz="2800" dirty="0" err="1">
                <a:latin typeface="Times New Roman" pitchFamily="18" charset="0"/>
              </a:rPr>
              <a:t>và</a:t>
            </a:r>
            <a:r>
              <a:rPr lang="en-US" sz="2800" dirty="0">
                <a:latin typeface="Times New Roman" pitchFamily="18" charset="0"/>
              </a:rPr>
              <a:t> </a:t>
            </a:r>
            <a:r>
              <a:rPr lang="en-US" sz="2800" dirty="0" err="1">
                <a:latin typeface="Times New Roman" pitchFamily="18" charset="0"/>
              </a:rPr>
              <a:t>tổng</a:t>
            </a:r>
            <a:r>
              <a:rPr lang="en-US" sz="2800" dirty="0">
                <a:latin typeface="Times New Roman" pitchFamily="18" charset="0"/>
              </a:rPr>
              <a:t> </a:t>
            </a:r>
            <a:r>
              <a:rPr lang="en-US" sz="2800" dirty="0" err="1">
                <a:latin typeface="Times New Roman" pitchFamily="18" charset="0"/>
              </a:rPr>
              <a:t>hợp</a:t>
            </a:r>
            <a:endParaRPr lang="en-US" sz="2800" dirty="0">
              <a:latin typeface="Times New Roman" pitchFamily="18" charset="0"/>
            </a:endParaRP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thực</a:t>
            </a:r>
            <a:r>
              <a:rPr lang="en-US" sz="2800" dirty="0">
                <a:latin typeface="Times New Roman" pitchFamily="18" charset="0"/>
              </a:rPr>
              <a:t> </a:t>
            </a:r>
            <a:r>
              <a:rPr lang="en-US" sz="2800" dirty="0" err="1">
                <a:latin typeface="Times New Roman" pitchFamily="18" charset="0"/>
              </a:rPr>
              <a:t>nghiệm</a:t>
            </a:r>
            <a:endParaRPr lang="en-US" sz="2800" dirty="0">
              <a:latin typeface="Times New Roman" pitchFamily="18" charset="0"/>
            </a:endParaRP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so </a:t>
            </a:r>
            <a:r>
              <a:rPr lang="en-US" sz="2800" dirty="0" err="1">
                <a:latin typeface="Times New Roman" pitchFamily="18" charset="0"/>
              </a:rPr>
              <a:t>sánh</a:t>
            </a:r>
            <a:endParaRPr lang="en-US" sz="2800" dirty="0">
              <a:latin typeface="Times New Roman" pitchFamily="18" charset="0"/>
            </a:endParaRP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phân</a:t>
            </a:r>
            <a:r>
              <a:rPr lang="en-US" sz="2800" dirty="0">
                <a:latin typeface="Times New Roman" pitchFamily="18" charset="0"/>
              </a:rPr>
              <a:t> </a:t>
            </a:r>
            <a:r>
              <a:rPr lang="en-US" sz="2800" dirty="0" err="1">
                <a:latin typeface="Times New Roman" pitchFamily="18" charset="0"/>
              </a:rPr>
              <a:t>tích</a:t>
            </a:r>
            <a:r>
              <a:rPr lang="en-US" sz="2800" dirty="0">
                <a:latin typeface="Times New Roman" pitchFamily="18" charset="0"/>
              </a:rPr>
              <a:t> </a:t>
            </a:r>
            <a:r>
              <a:rPr lang="en-US" sz="2800" dirty="0" err="1">
                <a:latin typeface="Times New Roman" pitchFamily="18" charset="0"/>
              </a:rPr>
              <a:t>hệ</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cấu</a:t>
            </a:r>
            <a:r>
              <a:rPr lang="en-US" sz="2800" dirty="0">
                <a:latin typeface="Times New Roman" pitchFamily="18" charset="0"/>
              </a:rPr>
              <a:t> </a:t>
            </a:r>
            <a:r>
              <a:rPr lang="en-US" sz="2800" dirty="0" err="1">
                <a:latin typeface="Times New Roman" pitchFamily="18" charset="0"/>
              </a:rPr>
              <a:t>trúc</a:t>
            </a:r>
            <a:endParaRPr lang="en-US" sz="2800" dirty="0">
              <a:latin typeface="Times New Roman" pitchFamily="18" charset="0"/>
            </a:endParaRP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lịch</a:t>
            </a:r>
            <a:r>
              <a:rPr lang="en-US" sz="2800" dirty="0">
                <a:latin typeface="Times New Roman" pitchFamily="18" charset="0"/>
              </a:rPr>
              <a:t> </a:t>
            </a:r>
            <a:r>
              <a:rPr lang="en-US" sz="2800" dirty="0" err="1">
                <a:latin typeface="Times New Roman" pitchFamily="18" charset="0"/>
              </a:rPr>
              <a:t>sử</a:t>
            </a:r>
            <a:r>
              <a:rPr lang="en-US" sz="2800" dirty="0">
                <a:latin typeface="Times New Roman" pitchFamily="18" charset="0"/>
              </a:rPr>
              <a:t> logic</a:t>
            </a:r>
          </a:p>
          <a:p>
            <a:pPr algn="just" eaLnBrk="1" hangingPunct="1">
              <a:lnSpc>
                <a:spcPct val="200000"/>
              </a:lnSpc>
              <a:buFontTx/>
              <a:buChar char="-"/>
            </a:pPr>
            <a:r>
              <a:rPr lang="en-US" sz="2800" dirty="0" err="1">
                <a:latin typeface="Times New Roman" pitchFamily="18" charset="0"/>
              </a:rPr>
              <a:t>Ph</a:t>
            </a:r>
            <a:r>
              <a:rPr lang="vi-VN" sz="2800" dirty="0">
                <a:latin typeface="Times New Roman" pitchFamily="18" charset="0"/>
              </a:rPr>
              <a:t>ương</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vi-VN" sz="2800" dirty="0">
                <a:latin typeface="Times New Roman" pitchFamily="18" charset="0"/>
              </a:rPr>
              <a:t>đ</a:t>
            </a:r>
            <a:r>
              <a:rPr lang="en-US" sz="2800" dirty="0" err="1">
                <a:latin typeface="Times New Roman" pitchFamily="18" charset="0"/>
              </a:rPr>
              <a:t>i</a:t>
            </a:r>
            <a:r>
              <a:rPr lang="en-US" sz="2800" dirty="0">
                <a:latin typeface="Times New Roman" pitchFamily="18" charset="0"/>
              </a:rPr>
              <a:t> </a:t>
            </a:r>
            <a:r>
              <a:rPr lang="en-US" sz="2800" dirty="0" err="1">
                <a:latin typeface="Times New Roman" pitchFamily="18" charset="0"/>
              </a:rPr>
              <a:t>từ</a:t>
            </a:r>
            <a:r>
              <a:rPr lang="en-US" sz="2800" dirty="0">
                <a:latin typeface="Times New Roman" pitchFamily="18" charset="0"/>
              </a:rPr>
              <a:t> </a:t>
            </a:r>
            <a:r>
              <a:rPr lang="en-US" sz="2800" dirty="0" err="1">
                <a:latin typeface="Times New Roman" pitchFamily="18" charset="0"/>
              </a:rPr>
              <a:t>trừu</a:t>
            </a:r>
            <a:r>
              <a:rPr lang="en-US" sz="2800" dirty="0">
                <a:latin typeface="Times New Roman" pitchFamily="18" charset="0"/>
              </a:rPr>
              <a:t> t</a:t>
            </a:r>
            <a:r>
              <a:rPr lang="vi-VN" sz="2800" dirty="0">
                <a:latin typeface="Times New Roman" pitchFamily="18" charset="0"/>
              </a:rPr>
              <a:t>ượng</a:t>
            </a:r>
            <a:r>
              <a:rPr lang="en-US" sz="2800" dirty="0">
                <a:latin typeface="Times New Roman" pitchFamily="18" charset="0"/>
              </a:rPr>
              <a:t> </a:t>
            </a:r>
            <a:r>
              <a:rPr lang="vi-VN" sz="2800" dirty="0">
                <a:latin typeface="Times New Roman" pitchFamily="18" charset="0"/>
              </a:rPr>
              <a:t>đến</a:t>
            </a:r>
            <a:r>
              <a:rPr lang="en-US" sz="2800" dirty="0">
                <a:latin typeface="Times New Roman" pitchFamily="18" charset="0"/>
              </a:rPr>
              <a:t> </a:t>
            </a:r>
            <a:r>
              <a:rPr lang="en-US" sz="2800" dirty="0" err="1">
                <a:latin typeface="Times New Roman" pitchFamily="18" charset="0"/>
              </a:rPr>
              <a:t>cụ</a:t>
            </a:r>
            <a:r>
              <a:rPr lang="en-US" sz="2800" dirty="0">
                <a:latin typeface="Times New Roman" pitchFamily="18" charset="0"/>
              </a:rPr>
              <a:t> </a:t>
            </a:r>
            <a:r>
              <a:rPr lang="en-US" sz="2800" dirty="0" err="1">
                <a:latin typeface="Times New Roman" pitchFamily="18" charset="0"/>
              </a:rPr>
              <a:t>thể</a:t>
            </a:r>
            <a:endParaRPr lang="en-US" sz="2800" dirty="0">
              <a:latin typeface="Times New Roman" pitchFamily="18" charset="0"/>
            </a:endParaRPr>
          </a:p>
        </p:txBody>
      </p:sp>
    </p:spTree>
    <p:extLst>
      <p:ext uri="{BB962C8B-B14F-4D97-AF65-F5344CB8AC3E}">
        <p14:creationId xmlns:p14="http://schemas.microsoft.com/office/powerpoint/2010/main" xmlns="" val="338136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wipe(down)">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down)">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wipe(down)">
                                      <p:cBhvr>
                                        <p:cTn id="33" dur="500"/>
                                        <p:tgtEl>
                                          <p:spTgt spid="5">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down)">
                                      <p:cBhvr>
                                        <p:cTn id="38" dur="500"/>
                                        <p:tgtEl>
                                          <p:spTgt spid="5">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wipe(down)">
                                      <p:cBhvr>
                                        <p:cTn id="4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lvl="0">
              <a:buNone/>
            </a:pPr>
            <a:r>
              <a:rPr lang="en-US" dirty="0" smtClean="0">
                <a:latin typeface="Times New Roman" pitchFamily="18" charset="0"/>
                <a:cs typeface="Times New Roman" pitchFamily="18" charset="0"/>
              </a:rPr>
              <a:t>7.Việc phân tích sự phân bố chiều cao của nam học sinh qua các lứa tuổi dựa vào chương trình Excel được xem là thuộc phương pháp phân tích định tính </a:t>
            </a:r>
          </a:p>
          <a:p>
            <a:pPr lvl="0">
              <a:buNone/>
            </a:pPr>
            <a:r>
              <a:rPr lang="en-US" dirty="0" smtClean="0">
                <a:latin typeface="Times New Roman" pitchFamily="18" charset="0"/>
                <a:cs typeface="Times New Roman" pitchFamily="18" charset="0"/>
              </a:rPr>
              <a:t>A.Đúng					B.Sai</a:t>
            </a:r>
          </a:p>
          <a:p>
            <a:pPr lvl="0">
              <a:buNone/>
            </a:pPr>
            <a:r>
              <a:rPr lang="en-US" dirty="0" smtClean="0">
                <a:latin typeface="Times New Roman" pitchFamily="18" charset="0"/>
                <a:cs typeface="Times New Roman" pitchFamily="18" charset="0"/>
              </a:rPr>
              <a:t>8.Phỏng vấn không tiêu chuẩn hoá là một cuộc đàm thoại tự do theo một chủ để đã được vạch sẵn </a:t>
            </a:r>
          </a:p>
          <a:p>
            <a:pPr lvl="0">
              <a:buNone/>
            </a:pPr>
            <a:r>
              <a:rPr lang="en-US" dirty="0" smtClean="0">
                <a:latin typeface="Times New Roman" pitchFamily="18" charset="0"/>
                <a:cs typeface="Times New Roman" pitchFamily="18" charset="0"/>
              </a:rPr>
              <a:t>A.Đúng					B.Sai</a:t>
            </a:r>
          </a:p>
          <a:p>
            <a:pPr lvl="0">
              <a:buNone/>
            </a:pPr>
            <a:r>
              <a:rPr lang="en-US" dirty="0" smtClean="0">
                <a:latin typeface="Times New Roman" pitchFamily="18" charset="0"/>
                <a:cs typeface="Times New Roman" pitchFamily="18" charset="0"/>
              </a:rPr>
              <a:t>9.Phương pháp anket chỉ sử dụng một bảng câu hỏi để hỏi chung tất cả mọi người </a:t>
            </a:r>
          </a:p>
          <a:p>
            <a:pPr lvl="0">
              <a:buNone/>
            </a:pPr>
            <a:r>
              <a:rPr lang="en-US" dirty="0" smtClean="0">
                <a:latin typeface="Times New Roman" pitchFamily="18" charset="0"/>
                <a:cs typeface="Times New Roman" pitchFamily="18" charset="0"/>
              </a:rPr>
              <a:t>A.Đúng					B.Sai</a:t>
            </a:r>
          </a:p>
          <a:p>
            <a:pPr lvl="0">
              <a:buNone/>
            </a:pPr>
            <a:r>
              <a:rPr lang="en-US" dirty="0" smtClean="0">
                <a:latin typeface="Times New Roman" pitchFamily="18" charset="0"/>
                <a:cs typeface="Times New Roman" pitchFamily="18" charset="0"/>
              </a:rPr>
              <a:t>10.Một cuộc phỏng vấn bán cấu trúc chỉ nên thực hiện không quá một giờ </a:t>
            </a:r>
          </a:p>
          <a:p>
            <a:pPr lvl="0">
              <a:buNone/>
            </a:pPr>
            <a:r>
              <a:rPr lang="en-US" dirty="0" smtClean="0">
                <a:latin typeface="Times New Roman" pitchFamily="18" charset="0"/>
                <a:cs typeface="Times New Roman" pitchFamily="18" charset="0"/>
              </a:rPr>
              <a:t>A.Đúng					B.Sai</a:t>
            </a:r>
          </a:p>
          <a:p>
            <a:endParaRPr lang="en-US" dirty="0"/>
          </a:p>
        </p:txBody>
      </p:sp>
      <p:sp>
        <p:nvSpPr>
          <p:cNvPr id="4" name="Oval 3"/>
          <p:cNvSpPr/>
          <p:nvPr/>
        </p:nvSpPr>
        <p:spPr>
          <a:xfrm>
            <a:off x="5410200" y="1219200"/>
            <a:ext cx="5334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0" y="2743200"/>
            <a:ext cx="3810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0" y="40386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0" y="5410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2" end="2"/>
                                            </p:txEl>
                                          </p:spTgt>
                                        </p:tgtEl>
                                      </p:cBhvr>
                                    </p:animEffect>
                                  </p:childTnLst>
                                </p:cTn>
                              </p:par>
                              <p:par>
                                <p:cTn id="29" presetID="29"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ppt_x</p:attrName>
                                        </p:attrNameLst>
                                      </p:cBhvr>
                                      <p:tavLst>
                                        <p:tav tm="0">
                                          <p:val>
                                            <p:strVal val="#ppt_x-.2"/>
                                          </p:val>
                                        </p:tav>
                                        <p:tav tm="100000">
                                          <p:val>
                                            <p:strVal val="#ppt_x"/>
                                          </p:val>
                                        </p:tav>
                                      </p:tavLst>
                                    </p:anim>
                                    <p:anim calcmode="lin" valueType="num">
                                      <p:cBhvr>
                                        <p:cTn id="3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p:cTn id="4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
                                            <p:txEl>
                                              <p:pRg st="4" end="4"/>
                                            </p:txEl>
                                          </p:spTgt>
                                        </p:tgtEl>
                                      </p:cBhvr>
                                    </p:animEffect>
                                  </p:childTnLst>
                                </p:cTn>
                              </p:par>
                              <p:par>
                                <p:cTn id="48" presetID="29" presetClass="entr" presetSubtype="0" fill="hold" nodeType="with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p:cTn id="50"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1000" fill="hold"/>
                                        <p:tgtEl>
                                          <p:spTgt spid="6"/>
                                        </p:tgtEl>
                                        <p:attrNameLst>
                                          <p:attrName>ppt_x</p:attrName>
                                        </p:attrNameLst>
                                      </p:cBhvr>
                                      <p:tavLst>
                                        <p:tav tm="0">
                                          <p:val>
                                            <p:strVal val="#ppt_x-.2"/>
                                          </p:val>
                                        </p:tav>
                                        <p:tav tm="100000">
                                          <p:val>
                                            <p:strVal val="#ppt_x"/>
                                          </p:val>
                                        </p:tav>
                                      </p:tavLst>
                                    </p:anim>
                                    <p:anim calcmode="lin" valueType="num">
                                      <p:cBhvr>
                                        <p:cTn id="5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9" dur="10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nodeType="clickEffect">
                                  <p:stCondLst>
                                    <p:cond delay="0"/>
                                  </p:stCondLst>
                                  <p:childTnLst>
                                    <p:set>
                                      <p:cBhvr>
                                        <p:cTn id="63" dur="1" fill="hold">
                                          <p:stCondLst>
                                            <p:cond delay="0"/>
                                          </p:stCondLst>
                                        </p:cTn>
                                        <p:tgtEl>
                                          <p:spTgt spid="3">
                                            <p:txEl>
                                              <p:pRg st="6" end="6"/>
                                            </p:txEl>
                                          </p:spTgt>
                                        </p:tgtEl>
                                        <p:attrNameLst>
                                          <p:attrName>style.visibility</p:attrName>
                                        </p:attrNameLst>
                                      </p:cBhvr>
                                      <p:to>
                                        <p:strVal val="visible"/>
                                      </p:to>
                                    </p:set>
                                    <p:anim calcmode="lin" valueType="num">
                                      <p:cBhvr>
                                        <p:cTn id="64"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65"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6" dur="1000"/>
                                        <p:tgtEl>
                                          <p:spTgt spid="3">
                                            <p:txEl>
                                              <p:pRg st="6" end="6"/>
                                            </p:txEl>
                                          </p:spTgt>
                                        </p:tgtEl>
                                      </p:cBhvr>
                                    </p:animEffect>
                                  </p:childTnLst>
                                </p:cTn>
                              </p:par>
                              <p:par>
                                <p:cTn id="67" presetID="29" presetClass="entr" presetSubtype="0" fill="hold" nodeType="withEffect">
                                  <p:stCondLst>
                                    <p:cond delay="0"/>
                                  </p:stCondLst>
                                  <p:childTnLst>
                                    <p:set>
                                      <p:cBhvr>
                                        <p:cTn id="68" dur="1" fill="hold">
                                          <p:stCondLst>
                                            <p:cond delay="0"/>
                                          </p:stCondLst>
                                        </p:cTn>
                                        <p:tgtEl>
                                          <p:spTgt spid="3">
                                            <p:txEl>
                                              <p:pRg st="7" end="7"/>
                                            </p:txEl>
                                          </p:spTgt>
                                        </p:tgtEl>
                                        <p:attrNameLst>
                                          <p:attrName>style.visibility</p:attrName>
                                        </p:attrNameLst>
                                      </p:cBhvr>
                                      <p:to>
                                        <p:strVal val="visible"/>
                                      </p:to>
                                    </p:set>
                                    <p:anim calcmode="lin" valueType="num">
                                      <p:cBhvr>
                                        <p:cTn id="6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7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
                                            <p:txEl>
                                              <p:pRg st="7" end="7"/>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9" presetClass="entr" presetSubtype="0" fill="hold" grpId="0" nodeType="click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p:cTn id="76" dur="1000" fill="hold"/>
                                        <p:tgtEl>
                                          <p:spTgt spid="7"/>
                                        </p:tgtEl>
                                        <p:attrNameLst>
                                          <p:attrName>ppt_x</p:attrName>
                                        </p:attrNameLst>
                                      </p:cBhvr>
                                      <p:tavLst>
                                        <p:tav tm="0">
                                          <p:val>
                                            <p:strVal val="#ppt_x-.2"/>
                                          </p:val>
                                        </p:tav>
                                        <p:tav tm="100000">
                                          <p:val>
                                            <p:strVal val="#ppt_x"/>
                                          </p:val>
                                        </p:tav>
                                      </p:tavLst>
                                    </p:anim>
                                    <p:anim calcmode="lin" valueType="num">
                                      <p:cBhvr>
                                        <p:cTn id="7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7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lgn="ctr">
              <a:buNone/>
            </a:pPr>
            <a:r>
              <a:rPr lang="en-US" sz="4000" dirty="0" smtClean="0"/>
              <a:t>Danh sách nhóm 14</a:t>
            </a:r>
          </a:p>
          <a:p>
            <a:pPr>
              <a:buNone/>
            </a:pPr>
            <a:r>
              <a:rPr lang="en-US" sz="3200" dirty="0" smtClean="0"/>
              <a:t>1.Chiêu Quốc Tuấn  - DH13QT – 13122204</a:t>
            </a:r>
          </a:p>
          <a:p>
            <a:pPr>
              <a:buNone/>
            </a:pPr>
            <a:r>
              <a:rPr lang="en-US" sz="3200" dirty="0" smtClean="0"/>
              <a:t>2.Trần Ngọc Quốc Huy – DH13QL – 13124138</a:t>
            </a:r>
          </a:p>
          <a:p>
            <a:pPr>
              <a:buNone/>
            </a:pPr>
            <a:r>
              <a:rPr lang="en-US" sz="3200" dirty="0" smtClean="0"/>
              <a:t>3.Nguyễn Hoàng Vinh – DH13QL – 13124477</a:t>
            </a:r>
          </a:p>
          <a:p>
            <a:pPr>
              <a:buNone/>
            </a:pPr>
            <a:r>
              <a:rPr lang="en-US" sz="3200" dirty="0" smtClean="0"/>
              <a:t>4.Diệp Thị Hiền – DH13CH – 13131042</a:t>
            </a:r>
          </a:p>
          <a:p>
            <a:pPr>
              <a:buNone/>
            </a:pPr>
            <a:r>
              <a:rPr lang="en-US" sz="3200" dirty="0" smtClean="0"/>
              <a:t>5.Võ Lê Hoàng Khải – DH13CH – 13131341</a:t>
            </a:r>
          </a:p>
          <a:p>
            <a:pPr>
              <a:buNone/>
            </a:pPr>
            <a:r>
              <a:rPr lang="en-US" sz="3200" dirty="0" smtClean="0"/>
              <a:t>6.Võ Thị Minh Nguyệt – DH13CH – 13131432</a:t>
            </a:r>
          </a:p>
          <a:p>
            <a:pPr>
              <a:buNone/>
            </a:pPr>
            <a:r>
              <a:rPr lang="en-US" sz="3200" dirty="0" smtClean="0"/>
              <a:t>7.Trần Thúy Quỳnh – DH13CH – 13131494</a:t>
            </a:r>
          </a:p>
          <a:p>
            <a:pPr>
              <a:buNone/>
            </a:pPr>
            <a:r>
              <a:rPr lang="en-US" sz="3200" dirty="0" smtClean="0"/>
              <a:t>8.Nguyễn Viết Vinh – DH13CH – 13131660</a:t>
            </a:r>
          </a:p>
          <a:p>
            <a:pPr>
              <a:buNone/>
            </a:pPr>
            <a:r>
              <a:rPr lang="en-US" sz="3200" dirty="0" smtClean="0"/>
              <a:t>9.Bạch Thị Hoàng Yến – DH13QL - 13124493</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3">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xEl>
                                              <p:pRg st="6" end="6"/>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7" end="7"/>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48"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
                                            <p:txEl>
                                              <p:pRg st="8" end="8"/>
                                            </p:txEl>
                                          </p:spTgt>
                                        </p:tgtEl>
                                      </p:cBhvr>
                                    </p:animEffect>
                                  </p:childTnLst>
                                </p:cTn>
                              </p:par>
                              <p:par>
                                <p:cTn id="50" presetID="29"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p:cTn id="52"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53"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4ae73952_230d820a_02_resize"/>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0" name="Rectangle 169"/>
          <p:cNvSpPr/>
          <p:nvPr/>
        </p:nvSpPr>
        <p:spPr>
          <a:xfrm>
            <a:off x="8485694" y="5682921"/>
            <a:ext cx="718366" cy="128961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6</a:t>
            </a:r>
          </a:p>
        </p:txBody>
      </p:sp>
      <p:grpSp>
        <p:nvGrpSpPr>
          <p:cNvPr id="4" name="Group 13"/>
          <p:cNvGrpSpPr>
            <a:grpSpLocks/>
          </p:cNvGrpSpPr>
          <p:nvPr/>
        </p:nvGrpSpPr>
        <p:grpSpPr bwMode="auto">
          <a:xfrm>
            <a:off x="-533400" y="-533400"/>
            <a:ext cx="9982200" cy="7924800"/>
            <a:chOff x="243" y="162"/>
            <a:chExt cx="5320" cy="4018"/>
          </a:xfrm>
        </p:grpSpPr>
        <p:pic>
          <p:nvPicPr>
            <p:cNvPr id="64529" name="Picture 14"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243" y="248"/>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0" name="Picture 15"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10800000" flipH="1">
              <a:off x="243" y="2087"/>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1" name="Picture 16"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5009" y="248"/>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2" name="Picture 17"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10800000" flipH="1">
              <a:off x="5009" y="2087"/>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3" name="Picture 18"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16200000" flipH="1">
              <a:off x="1597" y="-554"/>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4" name="Picture 19"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5400000" flipH="1">
              <a:off x="3582" y="-554"/>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35" name="Picture 20" descr="1228823feg8tq6pvi"/>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16200000" flipH="1">
              <a:off x="1573" y="2910"/>
              <a:ext cx="554" cy="19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64519" name="Picture 6" descr="hung"/>
          <p:cNvPicPr>
            <a:picLocks noChangeAspect="1" noChangeArrowheads="1" noCrop="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019800" y="4343400"/>
            <a:ext cx="2968625" cy="2741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20" name="Picture 6" descr="hung"/>
          <p:cNvPicPr>
            <a:picLocks noChangeAspect="1" noChangeArrowheads="1" noCrop="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62000" y="4116388"/>
            <a:ext cx="2968625" cy="2741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21" name="Picture 6" descr="hung"/>
          <p:cNvPicPr>
            <a:picLocks noChangeAspect="1" noChangeArrowheads="1" noCrop="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867400" y="4116388"/>
            <a:ext cx="2968625" cy="2741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23" name="Picture 6" descr="hung"/>
          <p:cNvPicPr>
            <a:picLocks noChangeAspect="1" noChangeArrowheads="1" noCrop="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486400" y="-228600"/>
            <a:ext cx="2968625" cy="2741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954" name="Picture 10" descr="ag00373_"/>
          <p:cNvPicPr>
            <a:picLocks noChangeAspect="1" noChangeArrowheads="1" noCrop="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2664390">
            <a:off x="7924800" y="152400"/>
            <a:ext cx="1000125" cy="96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0" descr="ag00373_"/>
          <p:cNvPicPr>
            <a:picLocks noChangeAspect="1" noChangeArrowheads="1" noCrop="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2664390">
            <a:off x="7924800" y="5715000"/>
            <a:ext cx="1000125" cy="96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956" name="Picture 12" descr="ag00373_"/>
          <p:cNvPicPr>
            <a:picLocks noChangeAspect="1" noChangeArrowheads="1" noCrop="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8201115">
            <a:off x="0" y="0"/>
            <a:ext cx="1000125" cy="96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27" name="Picture 6" descr="hung"/>
          <p:cNvPicPr>
            <a:picLocks noChangeAspect="1" noChangeArrowheads="1" noCrop="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048000" y="2286000"/>
            <a:ext cx="2968625" cy="2741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2" descr="ag00373_"/>
          <p:cNvPicPr>
            <a:picLocks noChangeAspect="1" noChangeArrowheads="1" noCrop="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8201115">
            <a:off x="0" y="5562600"/>
            <a:ext cx="1000125" cy="96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 name="Rectangle 23"/>
          <p:cNvSpPr/>
          <p:nvPr/>
        </p:nvSpPr>
        <p:spPr>
          <a:xfrm>
            <a:off x="500062" y="2513013"/>
            <a:ext cx="8229600" cy="1754326"/>
          </a:xfrm>
          <a:prstGeom prst="rect">
            <a:avLst/>
          </a:prstGeom>
          <a:noFill/>
        </p:spPr>
        <p:txBody>
          <a:bodyPr>
            <a:spAutoFit/>
          </a:bodyPr>
          <a:lstStyle/>
          <a:p>
            <a:pPr algn="ctr">
              <a:defRPr/>
            </a:pPr>
            <a:r>
              <a:rPr lang="vi-VN" sz="5400" b="1" dirty="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rPr>
              <a:t>Cám ơn </a:t>
            </a:r>
            <a:r>
              <a:rPr lang="en-US" sz="5400" b="1" dirty="0" err="1" smtClean="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rPr>
              <a:t>thầy</a:t>
            </a:r>
            <a:r>
              <a:rPr lang="vi-VN" sz="5400" b="1" dirty="0" smtClean="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rPr>
              <a:t> </a:t>
            </a:r>
            <a:r>
              <a:rPr lang="vi-VN" sz="5400" b="1" dirty="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rPr>
              <a:t>và các bạn đã chú ý lắng nghe!</a:t>
            </a:r>
            <a:endParaRPr lang="en-US" sz="5400" b="1" dirty="0">
              <a:ln w="18000">
                <a:solidFill>
                  <a:schemeClr val="accent2">
                    <a:satMod val="140000"/>
                  </a:schemeClr>
                </a:solidFill>
                <a:prstDash val="solid"/>
                <a:miter lim="800000"/>
              </a:ln>
              <a:solidFill>
                <a:srgbClr val="92D050"/>
              </a:solidFill>
              <a:effectLst>
                <a:outerShdw blurRad="25500" dist="23000" dir="7020000" algn="tl">
                  <a:srgbClr val="000000">
                    <a:alpha val="50000"/>
                  </a:srgbClr>
                </a:outerShdw>
              </a:effectLst>
            </a:endParaRPr>
          </a:p>
        </p:txBody>
      </p:sp>
    </p:spTree>
    <p:extLst>
      <p:ext uri="{BB962C8B-B14F-4D97-AF65-F5344CB8AC3E}">
        <p14:creationId xmlns="" xmlns:p14="http://schemas.microsoft.com/office/powerpoint/2010/main" val="10759728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 calcmode="lin" valueType="num">
                                      <p:cBhvr>
                                        <p:cTn id="7" dur="5000" fill="hold"/>
                                        <p:tgtEl>
                                          <p:spTgt spid="170"/>
                                        </p:tgtEl>
                                        <p:attrNameLst>
                                          <p:attrName>ppt_w</p:attrName>
                                        </p:attrNameLst>
                                      </p:cBhvr>
                                      <p:tavLst>
                                        <p:tav tm="0" fmla="#ppt_w*sin(2.5*pi*$)">
                                          <p:val>
                                            <p:fltVal val="0"/>
                                          </p:val>
                                        </p:tav>
                                        <p:tav tm="100000">
                                          <p:val>
                                            <p:fltVal val="1"/>
                                          </p:val>
                                        </p:tav>
                                      </p:tavLst>
                                    </p:anim>
                                    <p:anim calcmode="lin" valueType="num">
                                      <p:cBhvr>
                                        <p:cTn id="8" dur="5000" fill="hold"/>
                                        <p:tgtEl>
                                          <p:spTgt spid="17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0"/>
                            </p:stCondLst>
                            <p:childTnLst>
                              <p:par>
                                <p:cTn id="10" presetID="1" presetClass="entr" presetSubtype="0" fill="hold" nodeType="afterEffect">
                                  <p:stCondLst>
                                    <p:cond delay="0"/>
                                  </p:stCondLst>
                                  <p:childTnLst>
                                    <p:set>
                                      <p:cBhvr>
                                        <p:cTn id="11" dur="1" fill="hold">
                                          <p:stCondLst>
                                            <p:cond delay="499"/>
                                          </p:stCondLst>
                                        </p:cTn>
                                        <p:tgtEl>
                                          <p:spTgt spid="82954"/>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applause.wav"/>
                                        </p:tgtEl>
                                      </p:cMediaNode>
                                    </p:audio>
                                  </p:subTnLst>
                                </p:cTn>
                              </p:par>
                            </p:childTnLst>
                          </p:cTn>
                        </p:par>
                        <p:par>
                          <p:cTn id="12" fill="hold" nodeType="afterGroup">
                            <p:stCondLst>
                              <p:cond delay="5500"/>
                            </p:stCondLst>
                            <p:childTnLst>
                              <p:par>
                                <p:cTn id="13" presetID="1" presetClass="entr" presetSubtype="0" fill="hold" nodeType="afterEffect">
                                  <p:stCondLst>
                                    <p:cond delay="0"/>
                                  </p:stCondLst>
                                  <p:childTnLst>
                                    <p:set>
                                      <p:cBhvr>
                                        <p:cTn id="14" dur="1" fill="hold">
                                          <p:stCondLst>
                                            <p:cond delay="499"/>
                                          </p:stCondLst>
                                        </p:cTn>
                                        <p:tgtEl>
                                          <p:spTgt spid="2"/>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applause.wav"/>
                                        </p:tgtEl>
                                      </p:cMediaNode>
                                    </p:audio>
                                  </p:subTnLst>
                                </p:cTn>
                              </p:par>
                            </p:childTnLst>
                          </p:cTn>
                        </p:par>
                        <p:par>
                          <p:cTn id="15" fill="hold" nodeType="afterGroup">
                            <p:stCondLst>
                              <p:cond delay="6000"/>
                            </p:stCondLst>
                            <p:childTnLst>
                              <p:par>
                                <p:cTn id="16" presetID="1" presetClass="entr" presetSubtype="0" fill="hold" nodeType="afterEffect">
                                  <p:stCondLst>
                                    <p:cond delay="0"/>
                                  </p:stCondLst>
                                  <p:childTnLst>
                                    <p:set>
                                      <p:cBhvr>
                                        <p:cTn id="17" dur="1" fill="hold">
                                          <p:stCondLst>
                                            <p:cond delay="499"/>
                                          </p:stCondLst>
                                        </p:cTn>
                                        <p:tgtEl>
                                          <p:spTgt spid="82956"/>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2" name="applause.wav"/>
                                        </p:tgtEl>
                                      </p:cMediaNode>
                                    </p:audio>
                                  </p:subTnLst>
                                </p:cTn>
                              </p:par>
                            </p:childTnLst>
                          </p:cTn>
                        </p:par>
                        <p:par>
                          <p:cTn id="18" fill="hold" nodeType="afterGroup">
                            <p:stCondLst>
                              <p:cond delay="6500"/>
                            </p:stCondLst>
                            <p:childTnLst>
                              <p:par>
                                <p:cTn id="19" presetID="1" presetClass="entr" presetSubtype="0" fill="hold" nodeType="afterEffect">
                                  <p:stCondLst>
                                    <p:cond delay="0"/>
                                  </p:stCondLst>
                                  <p:childTnLst>
                                    <p:set>
                                      <p:cBhvr>
                                        <p:cTn id="20" dur="1" fill="hold">
                                          <p:stCondLst>
                                            <p:cond delay="499"/>
                                          </p:stCondLst>
                                        </p:cTn>
                                        <p:tgtEl>
                                          <p:spTgt spid="3"/>
                                        </p:tgtEl>
                                        <p:attrNameLst>
                                          <p:attrName>style.visibility</p:attrName>
                                        </p:attrNameLst>
                                      </p:cBhvr>
                                      <p:to>
                                        <p:strVal val="visible"/>
                                      </p:to>
                                    </p:set>
                                  </p:childTnLst>
                                  <p:subTnLst>
                                    <p:audio>
                                      <p:cMediaNode>
                                        <p:cTn display="0" masterRel="sameClick">
                                          <p:stCondLst>
                                            <p:cond evt="begin" delay="0">
                                              <p:tn val="19"/>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lgn="ctr">
              <a:buNone/>
            </a:pPr>
            <a:endParaRPr lang="en-US" sz="4000" dirty="0" smtClean="0"/>
          </a:p>
          <a:p>
            <a:pPr algn="ctr">
              <a:buNone/>
            </a:pPr>
            <a:r>
              <a:rPr lang="en-US" sz="4000" dirty="0" smtClean="0"/>
              <a:t>Minh Nguyệt: I và II</a:t>
            </a:r>
          </a:p>
          <a:p>
            <a:pPr algn="ctr">
              <a:buNone/>
            </a:pPr>
            <a:r>
              <a:rPr lang="en-US" sz="4000" dirty="0" smtClean="0"/>
              <a:t>Viết Vinh: III</a:t>
            </a:r>
          </a:p>
          <a:p>
            <a:pPr algn="ctr">
              <a:buNone/>
            </a:pPr>
            <a:r>
              <a:rPr lang="en-US" sz="4000" dirty="0" smtClean="0"/>
              <a:t>Hoàng Vinh: Phát vấn + thảo luận</a:t>
            </a:r>
          </a:p>
          <a:p>
            <a:pPr algn="ctr">
              <a:buNone/>
            </a:pPr>
            <a:r>
              <a:rPr lang="en-US" sz="4000" dirty="0" smtClean="0"/>
              <a:t>Yến: Sưu tầm và phân tích tài liệu</a:t>
            </a:r>
          </a:p>
          <a:p>
            <a:pPr algn="ctr">
              <a:buNone/>
            </a:pPr>
            <a:r>
              <a:rPr lang="en-US" sz="4000" dirty="0" smtClean="0"/>
              <a:t>Hiền: Quan sát</a:t>
            </a:r>
          </a:p>
          <a:p>
            <a:pPr algn="ctr">
              <a:buNone/>
            </a:pPr>
            <a:r>
              <a:rPr lang="en-US" sz="4000" dirty="0" smtClean="0"/>
              <a:t>Quốc Huy: Ankets + thực nghiệm</a:t>
            </a:r>
          </a:p>
          <a:p>
            <a:pPr algn="ctr">
              <a:buNone/>
            </a:pPr>
            <a:r>
              <a:rPr lang="en-US" sz="4000" dirty="0" smtClean="0"/>
              <a:t>Tuấn + Quỳnh : </a:t>
            </a:r>
            <a:r>
              <a:rPr lang="en-US" sz="4000" smtClean="0"/>
              <a:t>Câu hỏi+phát quà.</a:t>
            </a:r>
            <a:endParaRPr lang="en-US" sz="4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12713"/>
            <a:ext cx="8458200" cy="7202487"/>
          </a:xfrm>
          <a:prstGeom prst="rect">
            <a:avLst/>
          </a:prstGeom>
          <a:noFill/>
        </p:spPr>
        <p:txBody>
          <a:bodyPr>
            <a:spAutoFit/>
          </a:bodyPr>
          <a:lstStyle/>
          <a:p>
            <a:pPr algn="just" fontAlgn="auto">
              <a:lnSpc>
                <a:spcPct val="150000"/>
              </a:lnSpc>
              <a:spcBef>
                <a:spcPts val="0"/>
              </a:spcBef>
              <a:spcAft>
                <a:spcPts val="0"/>
              </a:spcAft>
              <a:defRPr/>
            </a:pPr>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chứng</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phạm</a:t>
            </a:r>
            <a:r>
              <a:rPr lang="en-US" sz="2800" dirty="0">
                <a:latin typeface="Times New Roman" pitchFamily="18" charset="0"/>
                <a:cs typeface="Times New Roman" pitchFamily="18" charset="0"/>
              </a:rPr>
              <a:t> vi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quát</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lĩnh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t</a:t>
            </a:r>
            <a:r>
              <a:rPr lang="vi-VN" sz="2800" dirty="0">
                <a:latin typeface="Times New Roman" pitchFamily="18" charset="0"/>
                <a:cs typeface="Times New Roman" pitchFamily="18" charset="0"/>
              </a:rPr>
              <a: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a:t>
            </a:r>
          </a:p>
          <a:p>
            <a:pPr algn="just" fontAlgn="auto">
              <a:lnSpc>
                <a:spcPct val="150000"/>
              </a:lnSpc>
              <a:spcBef>
                <a:spcPts val="0"/>
              </a:spcBef>
              <a:spcAft>
                <a:spcPts val="0"/>
              </a:spcAft>
              <a:defRPr/>
            </a:pPr>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t>
            </a:r>
            <a:r>
              <a:rPr lang="vi-VN" sz="2800" dirty="0">
                <a:latin typeface="Times New Roman" pitchFamily="18" charset="0"/>
                <a:cs typeface="Times New Roman" pitchFamily="18" charset="0"/>
              </a:rPr>
              <a: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kê</a:t>
            </a:r>
            <a:r>
              <a:rPr lang="en-US" sz="2800" dirty="0">
                <a:latin typeface="Times New Roman" pitchFamily="18" charset="0"/>
                <a:cs typeface="Times New Roman" pitchFamily="18" charset="0"/>
              </a:rPr>
              <a:t>…</a:t>
            </a:r>
          </a:p>
          <a:p>
            <a:pPr algn="just" fontAlgn="auto">
              <a:lnSpc>
                <a:spcPct val="150000"/>
              </a:lnSpc>
              <a:spcBef>
                <a:spcPts val="0"/>
              </a:spcBef>
              <a:spcAft>
                <a:spcPts val="0"/>
              </a:spcAft>
              <a:defRPr/>
            </a:pPr>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phạm</a:t>
            </a:r>
            <a:r>
              <a:rPr lang="en-US" sz="2800" dirty="0">
                <a:latin typeface="Times New Roman" pitchFamily="18" charset="0"/>
                <a:cs typeface="Times New Roman" pitchFamily="18" charset="0"/>
              </a:rPr>
              <a:t> vi </a:t>
            </a:r>
            <a:r>
              <a:rPr lang="en-US" sz="2800" dirty="0" err="1">
                <a:latin typeface="Times New Roman" pitchFamily="18" charset="0"/>
                <a:cs typeface="Times New Roman" pitchFamily="18" charset="0"/>
              </a:rPr>
              <a:t>hẹp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đó</a:t>
            </a:r>
            <a:r>
              <a:rPr lang="en-US" sz="2800" dirty="0">
                <a:latin typeface="Times New Roman" pitchFamily="18" charset="0"/>
                <a:cs typeface="Times New Roman" pitchFamily="18" charset="0"/>
              </a:rPr>
              <a:t>.</a:t>
            </a:r>
          </a:p>
          <a:p>
            <a:pPr marL="342900" indent="-342900" algn="just" fontAlgn="auto">
              <a:lnSpc>
                <a:spcPct val="150000"/>
              </a:lnSpc>
              <a:spcBef>
                <a:spcPts val="0"/>
              </a:spcBef>
              <a:spcAft>
                <a:spcPts val="0"/>
              </a:spcAft>
              <a:buFontTx/>
              <a:buChar char="-"/>
              <a:defRPr/>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04593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81000" y="604837"/>
            <a:ext cx="8305800" cy="5909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just" eaLnBrk="1" hangingPunct="1">
              <a:lnSpc>
                <a:spcPct val="15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Tuy</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nh</a:t>
            </a:r>
            <a:r>
              <a:rPr lang="vi-VN" sz="2800" dirty="0">
                <a:latin typeface="Times New Roman" pitchFamily="18" charset="0"/>
                <a:cs typeface="Times New Roman" pitchFamily="18" charset="0"/>
              </a:rPr>
              <a: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vi-VN" sz="2800" dirty="0">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do </a:t>
            </a:r>
            <a:r>
              <a:rPr lang="vi-VN" sz="2800" dirty="0">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m</a:t>
            </a:r>
            <a:r>
              <a:rPr lang="vi-VN" sz="2800" dirty="0">
                <a:latin typeface="Times New Roman" pitchFamily="18" charset="0"/>
                <a:cs typeface="Times New Roman" pitchFamily="18" charset="0"/>
              </a:rPr>
              <a:t>ượn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a:t>
            </a:r>
          </a:p>
          <a:p>
            <a:pPr algn="just" eaLnBrk="1" hangingPunct="1">
              <a:lnSpc>
                <a:spcPct val="150000"/>
              </a:lnSpc>
            </a:pPr>
            <a:r>
              <a:rPr lang="en-US" sz="2800" dirty="0" smtClean="0">
                <a:latin typeface="Times New Roman" pitchFamily="18" charset="0"/>
                <a:cs typeface="Times New Roman" pitchFamily="18" charset="0"/>
              </a:rPr>
              <a:t>	Do </a:t>
            </a:r>
            <a:r>
              <a:rPr lang="en-US" sz="2800" dirty="0" err="1">
                <a:latin typeface="Times New Roman" pitchFamily="18" charset="0"/>
                <a:cs typeface="Times New Roman" pitchFamily="18" charset="0"/>
              </a:rPr>
              <a:t>vậy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t</a:t>
            </a:r>
            <a:r>
              <a:rPr lang="vi-VN" sz="2800" dirty="0">
                <a:latin typeface="Times New Roman" pitchFamily="18" charset="0"/>
                <a:cs typeface="Times New Roman" pitchFamily="18" charset="0"/>
              </a:rPr>
              <a:t>ương</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ổn</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định</a:t>
            </a:r>
            <a:r>
              <a:rPr lang="en-US" sz="2800" dirty="0">
                <a:latin typeface="Times New Roman" pitchFamily="18" charset="0"/>
                <a:cs typeface="Times New Roman" pitchFamily="18" charset="0"/>
              </a:rPr>
              <a:t> của nó</a:t>
            </a:r>
            <a:r>
              <a:rPr lang="en-US" sz="2800" dirty="0" smtClean="0">
                <a:latin typeface="Times New Roman" pitchFamily="18" charset="0"/>
                <a:cs typeface="Times New Roman" pitchFamily="18" charset="0"/>
              </a:rPr>
              <a:t>.</a:t>
            </a:r>
          </a:p>
          <a:p>
            <a:pPr algn="just" eaLnBrk="1" hangingPunct="1">
              <a:lnSpc>
                <a:spcPct val="150000"/>
              </a:lnSpc>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4430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1.4|1|1|1.2|0.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305</TotalTime>
  <Words>3419</Words>
  <Application>Microsoft Office PowerPoint</Application>
  <PresentationFormat>On-screen Show (4:3)</PresentationFormat>
  <Paragraphs>461</Paragraphs>
  <Slides>73</Slides>
  <Notes>10</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Flow</vt:lpstr>
      <vt:lpstr>Slide 1</vt:lpstr>
      <vt:lpstr>   Mỗi một ngành khoa học đều có một phương pháp nghiên cứu. Vậy phương pháp nghiên cứu của môn xã hội học là gì?   </vt:lpstr>
      <vt:lpstr> Nghiên cứu của Emile Durkheim đã chứng minh rằng xã hội học có thể được sử dụng để làm sáng tỏ về mặt khoa học sự tác động của các nhân tố xã hội đến đời sống của chúng ta.  </vt:lpstr>
      <vt:lpstr>Slide 4</vt:lpstr>
      <vt:lpstr>II.Thực hiện nghiên cứu xã hôi học </vt:lpstr>
      <vt:lpstr>Slide 6</vt:lpstr>
      <vt:lpstr>Slide 7</vt:lpstr>
      <vt:lpstr>Slide 8</vt:lpstr>
      <vt:lpstr>Slide 9</vt:lpstr>
      <vt:lpstr>Slide 10</vt:lpstr>
      <vt:lpstr>Slide 11</vt:lpstr>
      <vt:lpstr>Slide 12</vt:lpstr>
      <vt:lpstr>Slide 13</vt:lpstr>
      <vt:lpstr>Slide 14</vt:lpstr>
      <vt:lpstr>Max Weber 1864-1920</vt:lpstr>
      <vt:lpstr>Max Weber 1864-1920</vt:lpstr>
      <vt:lpstr>Slide 17</vt:lpstr>
      <vt:lpstr>II.Thực hiện nghiên cứu xã hôi học </vt:lpstr>
      <vt:lpstr>II.Thực hiện nghiên cứu xã hôi học </vt:lpstr>
      <vt:lpstr>Slide 20</vt:lpstr>
      <vt:lpstr>Slide 21</vt:lpstr>
      <vt:lpstr>Slide 22</vt:lpstr>
      <vt:lpstr>Slide 23</vt:lpstr>
      <vt:lpstr>Slide 24</vt:lpstr>
      <vt:lpstr>Slide 25</vt:lpstr>
      <vt:lpstr>*QUÁ TRÌNH LẬP GIẢ THUYẾT CẦN PHẢI LƯU Ý:</vt:lpstr>
      <vt:lpstr>Slide 27</vt:lpstr>
      <vt:lpstr>Slide 28</vt:lpstr>
      <vt:lpstr>Slide 29</vt:lpstr>
      <vt:lpstr>Phân tích dữ liệu:</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 Là phương pháp thu thập thông tin xã hội dựa trên sự phân tích nội dung những tài liệu đã có sẵn.         Tài liệu là một hiện vật được con người tạo nên một cách đặc biệt dùng để truyền tin hoặc bảo lưu thông tin.          Có bốn loại tài liệu:  +Tài liệu viết  +Tài liệu thống kê  +Tài liệu điện quang  +Tài liệu ghi âm  </vt:lpstr>
      <vt:lpstr>Slide 49</vt:lpstr>
      <vt:lpstr>Các yêu cầu cơ bản để phân tích tài liệu</vt:lpstr>
      <vt:lpstr>* PHƯƠNG PHÁP PHÂN TÍCH TÀI LIỆU </vt:lpstr>
      <vt:lpstr>Slide 52</vt:lpstr>
      <vt:lpstr>* Yêu cầu của phương pháp </vt:lpstr>
      <vt:lpstr>Slide 54</vt:lpstr>
      <vt:lpstr>Slide 55</vt:lpstr>
      <vt:lpstr>Slide 56</vt:lpstr>
      <vt:lpstr>Slide 57</vt:lpstr>
      <vt:lpstr>*Yêu cầu: khi quan sát phải đảm bảo tính có hệ thống, có mục đích và có kế hoạch</vt:lpstr>
      <vt:lpstr>Slide 59</vt:lpstr>
      <vt:lpstr>Slide 60</vt:lpstr>
      <vt:lpstr>Trong các loại quan sát thì cần chú ý những điểm:</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83</cp:revision>
  <dcterms:created xsi:type="dcterms:W3CDTF">2006-08-16T00:00:00Z</dcterms:created>
  <dcterms:modified xsi:type="dcterms:W3CDTF">2014-04-18T04:03:51Z</dcterms:modified>
</cp:coreProperties>
</file>