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73"/>
  </p:notesMasterIdLst>
  <p:sldIdLst>
    <p:sldId id="285" r:id="rId2"/>
    <p:sldId id="282" r:id="rId3"/>
    <p:sldId id="257" r:id="rId4"/>
    <p:sldId id="287" r:id="rId5"/>
    <p:sldId id="259" r:id="rId6"/>
    <p:sldId id="290" r:id="rId7"/>
    <p:sldId id="294" r:id="rId8"/>
    <p:sldId id="292" r:id="rId9"/>
    <p:sldId id="260" r:id="rId10"/>
    <p:sldId id="261" r:id="rId11"/>
    <p:sldId id="284" r:id="rId12"/>
    <p:sldId id="297" r:id="rId13"/>
    <p:sldId id="299" r:id="rId14"/>
    <p:sldId id="301" r:id="rId15"/>
    <p:sldId id="307" r:id="rId16"/>
    <p:sldId id="303" r:id="rId17"/>
    <p:sldId id="305" r:id="rId18"/>
    <p:sldId id="309" r:id="rId19"/>
    <p:sldId id="311" r:id="rId20"/>
    <p:sldId id="313" r:id="rId21"/>
    <p:sldId id="315" r:id="rId22"/>
    <p:sldId id="263" r:id="rId23"/>
    <p:sldId id="264" r:id="rId24"/>
    <p:sldId id="355" r:id="rId25"/>
    <p:sldId id="357" r:id="rId26"/>
    <p:sldId id="359" r:id="rId27"/>
    <p:sldId id="361" r:id="rId28"/>
    <p:sldId id="363" r:id="rId29"/>
    <p:sldId id="365" r:id="rId30"/>
    <p:sldId id="367" r:id="rId31"/>
    <p:sldId id="317" r:id="rId32"/>
    <p:sldId id="319" r:id="rId33"/>
    <p:sldId id="323" r:id="rId34"/>
    <p:sldId id="321" r:id="rId35"/>
    <p:sldId id="266" r:id="rId36"/>
    <p:sldId id="370" r:id="rId37"/>
    <p:sldId id="372" r:id="rId38"/>
    <p:sldId id="374" r:id="rId39"/>
    <p:sldId id="376" r:id="rId40"/>
    <p:sldId id="378" r:id="rId41"/>
    <p:sldId id="380" r:id="rId42"/>
    <p:sldId id="382" r:id="rId43"/>
    <p:sldId id="384" r:id="rId44"/>
    <p:sldId id="326" r:id="rId45"/>
    <p:sldId id="327" r:id="rId46"/>
    <p:sldId id="329" r:id="rId47"/>
    <p:sldId id="331" r:id="rId48"/>
    <p:sldId id="333" r:id="rId49"/>
    <p:sldId id="335" r:id="rId50"/>
    <p:sldId id="337" r:id="rId51"/>
    <p:sldId id="386" r:id="rId52"/>
    <p:sldId id="388" r:id="rId53"/>
    <p:sldId id="390" r:id="rId54"/>
    <p:sldId id="392" r:id="rId55"/>
    <p:sldId id="394" r:id="rId56"/>
    <p:sldId id="396" r:id="rId57"/>
    <p:sldId id="398" r:id="rId58"/>
    <p:sldId id="400" r:id="rId59"/>
    <p:sldId id="339" r:id="rId60"/>
    <p:sldId id="276" r:id="rId61"/>
    <p:sldId id="341" r:id="rId62"/>
    <p:sldId id="343" r:id="rId63"/>
    <p:sldId id="345" r:id="rId64"/>
    <p:sldId id="277" r:id="rId65"/>
    <p:sldId id="347" r:id="rId66"/>
    <p:sldId id="349" r:id="rId67"/>
    <p:sldId id="278" r:id="rId68"/>
    <p:sldId id="351" r:id="rId69"/>
    <p:sldId id="353" r:id="rId70"/>
    <p:sldId id="279" r:id="rId71"/>
    <p:sldId id="280"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8157" autoAdjust="0"/>
  </p:normalViewPr>
  <p:slideViewPr>
    <p:cSldViewPr>
      <p:cViewPr varScale="1">
        <p:scale>
          <a:sx n="51" d="100"/>
          <a:sy n="51" d="100"/>
        </p:scale>
        <p:origin x="-1229" y="-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66BAF8-3D25-4875-8D99-BF1A7DB4E46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E7EE0473-DAD7-4620-80A9-D695328663FC}">
      <dgm:prSet phldrT="[Text]" custT="1"/>
      <dgm:spPr>
        <a:solidFill>
          <a:srgbClr val="FF0000"/>
        </a:solidFill>
        <a:ln>
          <a:solidFill>
            <a:schemeClr val="tx2"/>
          </a:solidFill>
        </a:ln>
        <a:scene3d>
          <a:camera prst="orthographicFront"/>
          <a:lightRig rig="threePt" dir="t"/>
        </a:scene3d>
        <a:sp3d>
          <a:bevelT prst="angle"/>
        </a:sp3d>
      </dgm:spPr>
      <dgm:t>
        <a:bodyPr/>
        <a:lstStyle/>
        <a:p>
          <a:r>
            <a:rPr lang="en-US" sz="2800" b="1" dirty="0" err="1" smtClean="0"/>
            <a:t>Chức</a:t>
          </a:r>
          <a:r>
            <a:rPr lang="en-US" sz="2800" b="1" dirty="0" smtClean="0"/>
            <a:t> </a:t>
          </a:r>
          <a:r>
            <a:rPr lang="en-US" sz="2800" b="1" dirty="0" err="1" smtClean="0"/>
            <a:t>vụ</a:t>
          </a:r>
          <a:r>
            <a:rPr lang="en-US" sz="2800" b="1" dirty="0" smtClean="0"/>
            <a:t> </a:t>
          </a:r>
          <a:r>
            <a:rPr lang="en-US" sz="2800" b="1" dirty="0" err="1" smtClean="0"/>
            <a:t>chính</a:t>
          </a:r>
          <a:r>
            <a:rPr lang="en-US" sz="2800" b="1" dirty="0" smtClean="0"/>
            <a:t> </a:t>
          </a:r>
          <a:r>
            <a:rPr lang="en-US" sz="2800" b="1" dirty="0" err="1" smtClean="0"/>
            <a:t>trị</a:t>
          </a:r>
          <a:endParaRPr lang="en-US" sz="2800" b="1" dirty="0"/>
        </a:p>
      </dgm:t>
    </dgm:pt>
    <dgm:pt modelId="{D4A815A6-6868-4426-95BC-C7081F1F5759}" type="parTrans" cxnId="{9C71176B-117C-4CB2-8BE3-5B54867F364D}">
      <dgm:prSet/>
      <dgm:spPr/>
      <dgm:t>
        <a:bodyPr/>
        <a:lstStyle/>
        <a:p>
          <a:endParaRPr lang="en-US"/>
        </a:p>
      </dgm:t>
    </dgm:pt>
    <dgm:pt modelId="{F32C0D37-C77C-4F8A-8C15-43C1654DAE39}" type="sibTrans" cxnId="{9C71176B-117C-4CB2-8BE3-5B54867F364D}">
      <dgm:prSet/>
      <dgm:spPr/>
      <dgm:t>
        <a:bodyPr/>
        <a:lstStyle/>
        <a:p>
          <a:endParaRPr lang="en-US"/>
        </a:p>
      </dgm:t>
    </dgm:pt>
    <dgm:pt modelId="{320786CC-ED60-44D4-BE2E-175D9A6F8AD8}">
      <dgm:prSet phldrT="[Text]" custT="1"/>
      <dgm:spPr>
        <a:solidFill>
          <a:srgbClr val="6600CC"/>
        </a:solidFill>
        <a:ln>
          <a:solidFill>
            <a:schemeClr val="tx2"/>
          </a:solidFill>
        </a:ln>
        <a:scene3d>
          <a:camera prst="orthographicFront"/>
          <a:lightRig rig="threePt" dir="t"/>
        </a:scene3d>
        <a:sp3d>
          <a:bevelT prst="angle"/>
        </a:sp3d>
      </dgm:spPr>
      <dgm:t>
        <a:bodyPr/>
        <a:lstStyle/>
        <a:p>
          <a:r>
            <a:rPr lang="en-US" sz="2800" b="1" dirty="0" err="1" smtClean="0"/>
            <a:t>Địa</a:t>
          </a:r>
          <a:r>
            <a:rPr lang="en-US" sz="2800" b="1" dirty="0" smtClean="0"/>
            <a:t> </a:t>
          </a:r>
          <a:r>
            <a:rPr lang="en-US" sz="2800" b="1" dirty="0" err="1" smtClean="0"/>
            <a:t>vị</a:t>
          </a:r>
          <a:endParaRPr lang="en-US" sz="2800" b="1" dirty="0"/>
        </a:p>
      </dgm:t>
    </dgm:pt>
    <dgm:pt modelId="{5FE9195F-420C-4E2C-9D63-648099FAF5D4}" type="parTrans" cxnId="{416D0666-C8AD-4040-86F5-9B1CD02D2C88}">
      <dgm:prSet/>
      <dgm:spPr>
        <a:ln w="38100">
          <a:solidFill>
            <a:schemeClr val="tx2"/>
          </a:solidFill>
        </a:ln>
      </dgm:spPr>
      <dgm:t>
        <a:bodyPr/>
        <a:lstStyle/>
        <a:p>
          <a:endParaRPr lang="en-US" b="1"/>
        </a:p>
      </dgm:t>
    </dgm:pt>
    <dgm:pt modelId="{E034A14C-876C-4142-8F37-36D5AC5A42DB}" type="sibTrans" cxnId="{416D0666-C8AD-4040-86F5-9B1CD02D2C88}">
      <dgm:prSet/>
      <dgm:spPr/>
      <dgm:t>
        <a:bodyPr/>
        <a:lstStyle/>
        <a:p>
          <a:endParaRPr lang="en-US"/>
        </a:p>
      </dgm:t>
    </dgm:pt>
    <dgm:pt modelId="{F7A131EB-63B7-449A-9203-C70E6279D596}">
      <dgm:prSet phldrT="[Text]" custT="1"/>
      <dgm:spPr>
        <a:solidFill>
          <a:srgbClr val="6600CC"/>
        </a:solidFill>
        <a:ln>
          <a:solidFill>
            <a:schemeClr val="tx2"/>
          </a:solidFill>
        </a:ln>
        <a:scene3d>
          <a:camera prst="orthographicFront"/>
          <a:lightRig rig="threePt" dir="t"/>
        </a:scene3d>
        <a:sp3d>
          <a:bevelT prst="angle"/>
        </a:sp3d>
      </dgm:spPr>
      <dgm:t>
        <a:bodyPr/>
        <a:lstStyle/>
        <a:p>
          <a:r>
            <a:rPr lang="en-US" sz="2800" b="1" dirty="0" err="1" smtClean="0"/>
            <a:t>Cơ</a:t>
          </a:r>
          <a:r>
            <a:rPr lang="en-US" sz="2800" b="1" dirty="0" smtClean="0"/>
            <a:t> </a:t>
          </a:r>
          <a:r>
            <a:rPr lang="en-US" sz="2800" b="1" dirty="0" err="1" smtClean="0"/>
            <a:t>hội</a:t>
          </a:r>
          <a:r>
            <a:rPr lang="en-US" sz="2800" b="1" dirty="0" smtClean="0"/>
            <a:t> </a:t>
          </a:r>
          <a:r>
            <a:rPr lang="en-US" sz="2800" b="1" dirty="0" err="1" smtClean="0"/>
            <a:t>trong</a:t>
          </a:r>
          <a:r>
            <a:rPr lang="en-US" sz="2800" b="1" dirty="0" smtClean="0"/>
            <a:t> </a:t>
          </a:r>
          <a:r>
            <a:rPr lang="en-US" sz="2800" b="1" dirty="0" err="1" smtClean="0"/>
            <a:t>cuộc</a:t>
          </a:r>
          <a:r>
            <a:rPr lang="en-US" sz="2800" b="1" dirty="0" smtClean="0"/>
            <a:t> </a:t>
          </a:r>
          <a:r>
            <a:rPr lang="en-US" sz="2800" b="1" dirty="0" err="1" smtClean="0"/>
            <a:t>sống</a:t>
          </a:r>
          <a:endParaRPr lang="en-US" sz="2800" b="1" dirty="0"/>
        </a:p>
      </dgm:t>
    </dgm:pt>
    <dgm:pt modelId="{0A7DD429-AC75-4AB4-BCE8-7F1366EB1C13}" type="parTrans" cxnId="{EC7008F7-A27E-4A9E-9C28-ACCAB2A96F46}">
      <dgm:prSet/>
      <dgm:spPr>
        <a:ln w="38100">
          <a:solidFill>
            <a:schemeClr val="tx2"/>
          </a:solidFill>
        </a:ln>
      </dgm:spPr>
      <dgm:t>
        <a:bodyPr/>
        <a:lstStyle/>
        <a:p>
          <a:endParaRPr lang="en-US" b="1"/>
        </a:p>
      </dgm:t>
    </dgm:pt>
    <dgm:pt modelId="{4413FF4A-C5E3-41F4-9907-7B7A803BE0B6}" type="sibTrans" cxnId="{EC7008F7-A27E-4A9E-9C28-ACCAB2A96F46}">
      <dgm:prSet/>
      <dgm:spPr/>
      <dgm:t>
        <a:bodyPr/>
        <a:lstStyle/>
        <a:p>
          <a:endParaRPr lang="en-US"/>
        </a:p>
      </dgm:t>
    </dgm:pt>
    <dgm:pt modelId="{3A1E7B97-5833-4003-92FC-8524DE7A9B44}" type="pres">
      <dgm:prSet presAssocID="{A966BAF8-3D25-4875-8D99-BF1A7DB4E469}" presName="hierChild1" presStyleCnt="0">
        <dgm:presLayoutVars>
          <dgm:orgChart val="1"/>
          <dgm:chPref val="1"/>
          <dgm:dir/>
          <dgm:animOne val="branch"/>
          <dgm:animLvl val="lvl"/>
          <dgm:resizeHandles/>
        </dgm:presLayoutVars>
      </dgm:prSet>
      <dgm:spPr/>
      <dgm:t>
        <a:bodyPr/>
        <a:lstStyle/>
        <a:p>
          <a:endParaRPr lang="en-US"/>
        </a:p>
      </dgm:t>
    </dgm:pt>
    <dgm:pt modelId="{4EB47A68-ACC5-42D1-B3DF-F007A53ECA52}" type="pres">
      <dgm:prSet presAssocID="{E7EE0473-DAD7-4620-80A9-D695328663FC}" presName="hierRoot1" presStyleCnt="0">
        <dgm:presLayoutVars>
          <dgm:hierBranch val="init"/>
        </dgm:presLayoutVars>
      </dgm:prSet>
      <dgm:spPr/>
    </dgm:pt>
    <dgm:pt modelId="{B73ADB3A-AF8D-4F64-9B56-0B5AF79789D6}" type="pres">
      <dgm:prSet presAssocID="{E7EE0473-DAD7-4620-80A9-D695328663FC}" presName="rootComposite1" presStyleCnt="0"/>
      <dgm:spPr/>
    </dgm:pt>
    <dgm:pt modelId="{AEA4BE98-1FEC-49BA-B465-B53F20860FFE}" type="pres">
      <dgm:prSet presAssocID="{E7EE0473-DAD7-4620-80A9-D695328663FC}" presName="rootText1" presStyleLbl="node0" presStyleIdx="0" presStyleCnt="1" custScaleX="82915" custScaleY="50854" custLinFactNeighborX="-5300" custLinFactNeighborY="-40524">
        <dgm:presLayoutVars>
          <dgm:chPref val="3"/>
        </dgm:presLayoutVars>
      </dgm:prSet>
      <dgm:spPr/>
      <dgm:t>
        <a:bodyPr/>
        <a:lstStyle/>
        <a:p>
          <a:endParaRPr lang="en-US"/>
        </a:p>
      </dgm:t>
    </dgm:pt>
    <dgm:pt modelId="{D424C50E-34A9-46C6-B664-ABA26BE20AC2}" type="pres">
      <dgm:prSet presAssocID="{E7EE0473-DAD7-4620-80A9-D695328663FC}" presName="rootConnector1" presStyleLbl="node1" presStyleIdx="0" presStyleCnt="0"/>
      <dgm:spPr/>
      <dgm:t>
        <a:bodyPr/>
        <a:lstStyle/>
        <a:p>
          <a:endParaRPr lang="en-US"/>
        </a:p>
      </dgm:t>
    </dgm:pt>
    <dgm:pt modelId="{1EB52524-9F7C-4847-BD0C-5981B6CF1C10}" type="pres">
      <dgm:prSet presAssocID="{E7EE0473-DAD7-4620-80A9-D695328663FC}" presName="hierChild2" presStyleCnt="0"/>
      <dgm:spPr/>
    </dgm:pt>
    <dgm:pt modelId="{F275E465-B25F-4D5B-9C5C-672A5BE0304D}" type="pres">
      <dgm:prSet presAssocID="{5FE9195F-420C-4E2C-9D63-648099FAF5D4}" presName="Name37" presStyleLbl="parChTrans1D2" presStyleIdx="0" presStyleCnt="2" custSzY="598075"/>
      <dgm:spPr/>
      <dgm:t>
        <a:bodyPr/>
        <a:lstStyle/>
        <a:p>
          <a:endParaRPr lang="en-US"/>
        </a:p>
      </dgm:t>
    </dgm:pt>
    <dgm:pt modelId="{258F5EEE-3A8D-419A-9755-2271FE62002A}" type="pres">
      <dgm:prSet presAssocID="{320786CC-ED60-44D4-BE2E-175D9A6F8AD8}" presName="hierRoot2" presStyleCnt="0">
        <dgm:presLayoutVars>
          <dgm:hierBranch val="init"/>
        </dgm:presLayoutVars>
      </dgm:prSet>
      <dgm:spPr/>
    </dgm:pt>
    <dgm:pt modelId="{A8E3C38E-8EC8-4A66-B2EA-4764350AA526}" type="pres">
      <dgm:prSet presAssocID="{320786CC-ED60-44D4-BE2E-175D9A6F8AD8}" presName="rootComposite" presStyleCnt="0"/>
      <dgm:spPr/>
    </dgm:pt>
    <dgm:pt modelId="{C911EDFE-6C8F-45D3-88BF-1F809092DA38}" type="pres">
      <dgm:prSet presAssocID="{320786CC-ED60-44D4-BE2E-175D9A6F8AD8}" presName="rootText" presStyleLbl="node2" presStyleIdx="0" presStyleCnt="2" custScaleX="82915" custScaleY="58330" custLinFactNeighborX="-101" custLinFactNeighborY="-11807">
        <dgm:presLayoutVars>
          <dgm:chPref val="3"/>
        </dgm:presLayoutVars>
      </dgm:prSet>
      <dgm:spPr/>
      <dgm:t>
        <a:bodyPr/>
        <a:lstStyle/>
        <a:p>
          <a:endParaRPr lang="en-US"/>
        </a:p>
      </dgm:t>
    </dgm:pt>
    <dgm:pt modelId="{A2BA2F2E-CC05-4525-9258-D720507C9D54}" type="pres">
      <dgm:prSet presAssocID="{320786CC-ED60-44D4-BE2E-175D9A6F8AD8}" presName="rootConnector" presStyleLbl="node2" presStyleIdx="0" presStyleCnt="2"/>
      <dgm:spPr/>
      <dgm:t>
        <a:bodyPr/>
        <a:lstStyle/>
        <a:p>
          <a:endParaRPr lang="en-US"/>
        </a:p>
      </dgm:t>
    </dgm:pt>
    <dgm:pt modelId="{31E7DF8F-2146-46AD-905F-07900DEFE867}" type="pres">
      <dgm:prSet presAssocID="{320786CC-ED60-44D4-BE2E-175D9A6F8AD8}" presName="hierChild4" presStyleCnt="0"/>
      <dgm:spPr/>
    </dgm:pt>
    <dgm:pt modelId="{B5F31EF1-ECF8-444D-8D7B-1E0D679AE1A6}" type="pres">
      <dgm:prSet presAssocID="{320786CC-ED60-44D4-BE2E-175D9A6F8AD8}" presName="hierChild5" presStyleCnt="0"/>
      <dgm:spPr/>
    </dgm:pt>
    <dgm:pt modelId="{95234E55-468C-41AE-9DD1-FDC1EBD1C363}" type="pres">
      <dgm:prSet presAssocID="{0A7DD429-AC75-4AB4-BCE8-7F1366EB1C13}" presName="Name37" presStyleLbl="parChTrans1D2" presStyleIdx="1" presStyleCnt="2" custSzY="598075"/>
      <dgm:spPr/>
      <dgm:t>
        <a:bodyPr/>
        <a:lstStyle/>
        <a:p>
          <a:endParaRPr lang="en-US"/>
        </a:p>
      </dgm:t>
    </dgm:pt>
    <dgm:pt modelId="{4075A50A-FFF7-4890-A3B5-1C00943914FC}" type="pres">
      <dgm:prSet presAssocID="{F7A131EB-63B7-449A-9203-C70E6279D596}" presName="hierRoot2" presStyleCnt="0">
        <dgm:presLayoutVars>
          <dgm:hierBranch val="init"/>
        </dgm:presLayoutVars>
      </dgm:prSet>
      <dgm:spPr/>
    </dgm:pt>
    <dgm:pt modelId="{2D5C6885-C8C4-4DA8-83DC-76E210625BA8}" type="pres">
      <dgm:prSet presAssocID="{F7A131EB-63B7-449A-9203-C70E6279D596}" presName="rootComposite" presStyleCnt="0"/>
      <dgm:spPr/>
    </dgm:pt>
    <dgm:pt modelId="{1E04BDF4-7089-4E7D-85BE-FD4FA8D1FF11}" type="pres">
      <dgm:prSet presAssocID="{F7A131EB-63B7-449A-9203-C70E6279D596}" presName="rootText" presStyleLbl="node2" presStyleIdx="1" presStyleCnt="2" custScaleX="82915" custScaleY="58330" custLinFactNeighborX="1190" custLinFactNeighborY="-16483">
        <dgm:presLayoutVars>
          <dgm:chPref val="3"/>
        </dgm:presLayoutVars>
      </dgm:prSet>
      <dgm:spPr/>
      <dgm:t>
        <a:bodyPr/>
        <a:lstStyle/>
        <a:p>
          <a:endParaRPr lang="en-US"/>
        </a:p>
      </dgm:t>
    </dgm:pt>
    <dgm:pt modelId="{DCD93CB1-6735-49FE-A84A-D0A082F2F2A8}" type="pres">
      <dgm:prSet presAssocID="{F7A131EB-63B7-449A-9203-C70E6279D596}" presName="rootConnector" presStyleLbl="node2" presStyleIdx="1" presStyleCnt="2"/>
      <dgm:spPr/>
      <dgm:t>
        <a:bodyPr/>
        <a:lstStyle/>
        <a:p>
          <a:endParaRPr lang="en-US"/>
        </a:p>
      </dgm:t>
    </dgm:pt>
    <dgm:pt modelId="{ED0BA881-9817-4CE0-88CB-5C5E34F93DB4}" type="pres">
      <dgm:prSet presAssocID="{F7A131EB-63B7-449A-9203-C70E6279D596}" presName="hierChild4" presStyleCnt="0"/>
      <dgm:spPr/>
    </dgm:pt>
    <dgm:pt modelId="{B3BF17D5-1ADD-432E-BCE6-FA511FBEDD3C}" type="pres">
      <dgm:prSet presAssocID="{F7A131EB-63B7-449A-9203-C70E6279D596}" presName="hierChild5" presStyleCnt="0"/>
      <dgm:spPr/>
    </dgm:pt>
    <dgm:pt modelId="{E21F3C76-5723-46E6-942C-99276F7D5C96}" type="pres">
      <dgm:prSet presAssocID="{E7EE0473-DAD7-4620-80A9-D695328663FC}" presName="hierChild3" presStyleCnt="0"/>
      <dgm:spPr/>
    </dgm:pt>
  </dgm:ptLst>
  <dgm:cxnLst>
    <dgm:cxn modelId="{416D0666-C8AD-4040-86F5-9B1CD02D2C88}" srcId="{E7EE0473-DAD7-4620-80A9-D695328663FC}" destId="{320786CC-ED60-44D4-BE2E-175D9A6F8AD8}" srcOrd="0" destOrd="0" parTransId="{5FE9195F-420C-4E2C-9D63-648099FAF5D4}" sibTransId="{E034A14C-876C-4142-8F37-36D5AC5A42DB}"/>
    <dgm:cxn modelId="{EFE65C9C-FEA3-4BD5-86F8-92819C19647D}" type="presOf" srcId="{F7A131EB-63B7-449A-9203-C70E6279D596}" destId="{DCD93CB1-6735-49FE-A84A-D0A082F2F2A8}" srcOrd="1" destOrd="0" presId="urn:microsoft.com/office/officeart/2005/8/layout/orgChart1"/>
    <dgm:cxn modelId="{C2DA3192-33CB-48BD-A171-E5F04AA3924D}" type="presOf" srcId="{F7A131EB-63B7-449A-9203-C70E6279D596}" destId="{1E04BDF4-7089-4E7D-85BE-FD4FA8D1FF11}" srcOrd="0" destOrd="0" presId="urn:microsoft.com/office/officeart/2005/8/layout/orgChart1"/>
    <dgm:cxn modelId="{32830B84-F8D1-472D-8471-F0D3A3C96F3D}" type="presOf" srcId="{5FE9195F-420C-4E2C-9D63-648099FAF5D4}" destId="{F275E465-B25F-4D5B-9C5C-672A5BE0304D}" srcOrd="0" destOrd="0" presId="urn:microsoft.com/office/officeart/2005/8/layout/orgChart1"/>
    <dgm:cxn modelId="{0B021C47-41B1-44E5-BDB1-B0F4CA7EACDB}" type="presOf" srcId="{E7EE0473-DAD7-4620-80A9-D695328663FC}" destId="{AEA4BE98-1FEC-49BA-B465-B53F20860FFE}" srcOrd="0" destOrd="0" presId="urn:microsoft.com/office/officeart/2005/8/layout/orgChart1"/>
    <dgm:cxn modelId="{6151B76D-0C61-4753-8420-AD08A678BF7F}" type="presOf" srcId="{0A7DD429-AC75-4AB4-BCE8-7F1366EB1C13}" destId="{95234E55-468C-41AE-9DD1-FDC1EBD1C363}" srcOrd="0" destOrd="0" presId="urn:microsoft.com/office/officeart/2005/8/layout/orgChart1"/>
    <dgm:cxn modelId="{FEBBE8E5-3B15-4CA7-A4B4-F7D9058B0B1E}" type="presOf" srcId="{320786CC-ED60-44D4-BE2E-175D9A6F8AD8}" destId="{C911EDFE-6C8F-45D3-88BF-1F809092DA38}" srcOrd="0" destOrd="0" presId="urn:microsoft.com/office/officeart/2005/8/layout/orgChart1"/>
    <dgm:cxn modelId="{2AF5A0B9-3E4E-4A2D-ADDC-6BFF83A238E3}" type="presOf" srcId="{A966BAF8-3D25-4875-8D99-BF1A7DB4E469}" destId="{3A1E7B97-5833-4003-92FC-8524DE7A9B44}" srcOrd="0" destOrd="0" presId="urn:microsoft.com/office/officeart/2005/8/layout/orgChart1"/>
    <dgm:cxn modelId="{EC7008F7-A27E-4A9E-9C28-ACCAB2A96F46}" srcId="{E7EE0473-DAD7-4620-80A9-D695328663FC}" destId="{F7A131EB-63B7-449A-9203-C70E6279D596}" srcOrd="1" destOrd="0" parTransId="{0A7DD429-AC75-4AB4-BCE8-7F1366EB1C13}" sibTransId="{4413FF4A-C5E3-41F4-9907-7B7A803BE0B6}"/>
    <dgm:cxn modelId="{9C71176B-117C-4CB2-8BE3-5B54867F364D}" srcId="{A966BAF8-3D25-4875-8D99-BF1A7DB4E469}" destId="{E7EE0473-DAD7-4620-80A9-D695328663FC}" srcOrd="0" destOrd="0" parTransId="{D4A815A6-6868-4426-95BC-C7081F1F5759}" sibTransId="{F32C0D37-C77C-4F8A-8C15-43C1654DAE39}"/>
    <dgm:cxn modelId="{366691E0-42B9-4021-AA24-53D70848568B}" type="presOf" srcId="{E7EE0473-DAD7-4620-80A9-D695328663FC}" destId="{D424C50E-34A9-46C6-B664-ABA26BE20AC2}" srcOrd="1" destOrd="0" presId="urn:microsoft.com/office/officeart/2005/8/layout/orgChart1"/>
    <dgm:cxn modelId="{F25152E1-C05D-4D18-BC86-3D0FE2BBBF83}" type="presOf" srcId="{320786CC-ED60-44D4-BE2E-175D9A6F8AD8}" destId="{A2BA2F2E-CC05-4525-9258-D720507C9D54}" srcOrd="1" destOrd="0" presId="urn:microsoft.com/office/officeart/2005/8/layout/orgChart1"/>
    <dgm:cxn modelId="{97364F86-1D37-4A7B-B3FF-952CDEACF945}" type="presParOf" srcId="{3A1E7B97-5833-4003-92FC-8524DE7A9B44}" destId="{4EB47A68-ACC5-42D1-B3DF-F007A53ECA52}" srcOrd="0" destOrd="0" presId="urn:microsoft.com/office/officeart/2005/8/layout/orgChart1"/>
    <dgm:cxn modelId="{4FF4E4DC-DB61-482D-814F-D3A750DC96EC}" type="presParOf" srcId="{4EB47A68-ACC5-42D1-B3DF-F007A53ECA52}" destId="{B73ADB3A-AF8D-4F64-9B56-0B5AF79789D6}" srcOrd="0" destOrd="0" presId="urn:microsoft.com/office/officeart/2005/8/layout/orgChart1"/>
    <dgm:cxn modelId="{776EE427-76C6-48E9-999A-85B9FB607D01}" type="presParOf" srcId="{B73ADB3A-AF8D-4F64-9B56-0B5AF79789D6}" destId="{AEA4BE98-1FEC-49BA-B465-B53F20860FFE}" srcOrd="0" destOrd="0" presId="urn:microsoft.com/office/officeart/2005/8/layout/orgChart1"/>
    <dgm:cxn modelId="{747BC2F1-4016-475C-ADE7-6BFFD64B1685}" type="presParOf" srcId="{B73ADB3A-AF8D-4F64-9B56-0B5AF79789D6}" destId="{D424C50E-34A9-46C6-B664-ABA26BE20AC2}" srcOrd="1" destOrd="0" presId="urn:microsoft.com/office/officeart/2005/8/layout/orgChart1"/>
    <dgm:cxn modelId="{445F9A00-9F15-4628-AA09-442D94E3F3AD}" type="presParOf" srcId="{4EB47A68-ACC5-42D1-B3DF-F007A53ECA52}" destId="{1EB52524-9F7C-4847-BD0C-5981B6CF1C10}" srcOrd="1" destOrd="0" presId="urn:microsoft.com/office/officeart/2005/8/layout/orgChart1"/>
    <dgm:cxn modelId="{612E52C4-EBBA-40AF-B7E5-574ECFEBACDE}" type="presParOf" srcId="{1EB52524-9F7C-4847-BD0C-5981B6CF1C10}" destId="{F275E465-B25F-4D5B-9C5C-672A5BE0304D}" srcOrd="0" destOrd="0" presId="urn:microsoft.com/office/officeart/2005/8/layout/orgChart1"/>
    <dgm:cxn modelId="{D8065AB0-9D6D-4EC2-9569-700323E1646C}" type="presParOf" srcId="{1EB52524-9F7C-4847-BD0C-5981B6CF1C10}" destId="{258F5EEE-3A8D-419A-9755-2271FE62002A}" srcOrd="1" destOrd="0" presId="urn:microsoft.com/office/officeart/2005/8/layout/orgChart1"/>
    <dgm:cxn modelId="{6B46ACD1-7589-4D7B-8BC5-57C41C9B4DE4}" type="presParOf" srcId="{258F5EEE-3A8D-419A-9755-2271FE62002A}" destId="{A8E3C38E-8EC8-4A66-B2EA-4764350AA526}" srcOrd="0" destOrd="0" presId="urn:microsoft.com/office/officeart/2005/8/layout/orgChart1"/>
    <dgm:cxn modelId="{9BFF9A73-AED2-4A95-85B3-2D7DCB66819B}" type="presParOf" srcId="{A8E3C38E-8EC8-4A66-B2EA-4764350AA526}" destId="{C911EDFE-6C8F-45D3-88BF-1F809092DA38}" srcOrd="0" destOrd="0" presId="urn:microsoft.com/office/officeart/2005/8/layout/orgChart1"/>
    <dgm:cxn modelId="{5CD79372-25A1-4BAE-BDF5-6299208BCE00}" type="presParOf" srcId="{A8E3C38E-8EC8-4A66-B2EA-4764350AA526}" destId="{A2BA2F2E-CC05-4525-9258-D720507C9D54}" srcOrd="1" destOrd="0" presId="urn:microsoft.com/office/officeart/2005/8/layout/orgChart1"/>
    <dgm:cxn modelId="{02BA2785-296D-40D7-A5F6-1C10ACDDB952}" type="presParOf" srcId="{258F5EEE-3A8D-419A-9755-2271FE62002A}" destId="{31E7DF8F-2146-46AD-905F-07900DEFE867}" srcOrd="1" destOrd="0" presId="urn:microsoft.com/office/officeart/2005/8/layout/orgChart1"/>
    <dgm:cxn modelId="{12681B07-8735-40E6-85AF-CBE541B39C86}" type="presParOf" srcId="{258F5EEE-3A8D-419A-9755-2271FE62002A}" destId="{B5F31EF1-ECF8-444D-8D7B-1E0D679AE1A6}" srcOrd="2" destOrd="0" presId="urn:microsoft.com/office/officeart/2005/8/layout/orgChart1"/>
    <dgm:cxn modelId="{95B4FC5F-531A-4883-8351-07A682CD3ED8}" type="presParOf" srcId="{1EB52524-9F7C-4847-BD0C-5981B6CF1C10}" destId="{95234E55-468C-41AE-9DD1-FDC1EBD1C363}" srcOrd="2" destOrd="0" presId="urn:microsoft.com/office/officeart/2005/8/layout/orgChart1"/>
    <dgm:cxn modelId="{FCE99582-3339-4C8C-A040-18D08527ED9D}" type="presParOf" srcId="{1EB52524-9F7C-4847-BD0C-5981B6CF1C10}" destId="{4075A50A-FFF7-4890-A3B5-1C00943914FC}" srcOrd="3" destOrd="0" presId="urn:microsoft.com/office/officeart/2005/8/layout/orgChart1"/>
    <dgm:cxn modelId="{5F71C26C-FAEA-499F-97F7-A83848C2AC06}" type="presParOf" srcId="{4075A50A-FFF7-4890-A3B5-1C00943914FC}" destId="{2D5C6885-C8C4-4DA8-83DC-76E210625BA8}" srcOrd="0" destOrd="0" presId="urn:microsoft.com/office/officeart/2005/8/layout/orgChart1"/>
    <dgm:cxn modelId="{E63D9E24-6040-4BAA-985F-BCFB16123DEF}" type="presParOf" srcId="{2D5C6885-C8C4-4DA8-83DC-76E210625BA8}" destId="{1E04BDF4-7089-4E7D-85BE-FD4FA8D1FF11}" srcOrd="0" destOrd="0" presId="urn:microsoft.com/office/officeart/2005/8/layout/orgChart1"/>
    <dgm:cxn modelId="{267317B4-6CDA-45DC-9476-03F01270D997}" type="presParOf" srcId="{2D5C6885-C8C4-4DA8-83DC-76E210625BA8}" destId="{DCD93CB1-6735-49FE-A84A-D0A082F2F2A8}" srcOrd="1" destOrd="0" presId="urn:microsoft.com/office/officeart/2005/8/layout/orgChart1"/>
    <dgm:cxn modelId="{2D801EC6-E41B-4677-A80F-41B3A0589073}" type="presParOf" srcId="{4075A50A-FFF7-4890-A3B5-1C00943914FC}" destId="{ED0BA881-9817-4CE0-88CB-5C5E34F93DB4}" srcOrd="1" destOrd="0" presId="urn:microsoft.com/office/officeart/2005/8/layout/orgChart1"/>
    <dgm:cxn modelId="{848E1E52-72A2-4DBA-876B-739090091942}" type="presParOf" srcId="{4075A50A-FFF7-4890-A3B5-1C00943914FC}" destId="{B3BF17D5-1ADD-432E-BCE6-FA511FBEDD3C}" srcOrd="2" destOrd="0" presId="urn:microsoft.com/office/officeart/2005/8/layout/orgChart1"/>
    <dgm:cxn modelId="{3364D489-BD8A-4093-A848-62543C5F3E00}" type="presParOf" srcId="{4EB47A68-ACC5-42D1-B3DF-F007A53ECA52}" destId="{E21F3C76-5723-46E6-942C-99276F7D5C9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B71339-BB15-410D-B84C-B45CEC5D038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197FC3DF-876E-4105-BDFB-280458BD8327}">
      <dgm:prSet phldrT="[Text]" custT="1"/>
      <dgm:spPr>
        <a:solidFill>
          <a:schemeClr val="accent4">
            <a:lumMod val="60000"/>
            <a:lumOff val="40000"/>
          </a:schemeClr>
        </a:solidFill>
        <a:ln>
          <a:solidFill>
            <a:schemeClr val="accent4">
              <a:lumMod val="50000"/>
            </a:schemeClr>
          </a:solidFill>
        </a:ln>
      </dgm:spPr>
      <dgm:t>
        <a:bodyPr/>
        <a:lstStyle/>
        <a:p>
          <a:r>
            <a:rPr lang="en-US" sz="3200" b="1" dirty="0" err="1" smtClean="0">
              <a:solidFill>
                <a:schemeClr val="tx1">
                  <a:lumMod val="95000"/>
                  <a:lumOff val="5000"/>
                </a:schemeClr>
              </a:solidFill>
            </a:rPr>
            <a:t>Quyền</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lực</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kinh</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tế</a:t>
          </a:r>
          <a:r>
            <a:rPr lang="en-US" sz="3200" b="1" dirty="0" smtClean="0">
              <a:solidFill>
                <a:schemeClr val="tx1">
                  <a:lumMod val="95000"/>
                  <a:lumOff val="5000"/>
                </a:schemeClr>
              </a:solidFill>
            </a:rPr>
            <a:t>  </a:t>
          </a:r>
          <a:endParaRPr lang="en-US" sz="3200" b="1" dirty="0">
            <a:solidFill>
              <a:schemeClr val="tx1">
                <a:lumMod val="95000"/>
                <a:lumOff val="5000"/>
              </a:schemeClr>
            </a:solidFill>
          </a:endParaRPr>
        </a:p>
      </dgm:t>
    </dgm:pt>
    <dgm:pt modelId="{2B882CA1-F87D-4E47-BAAB-BEFC43461E95}" type="parTrans" cxnId="{7879F88C-C0F4-4554-B23D-9B5AA4276924}">
      <dgm:prSet/>
      <dgm:spPr/>
      <dgm:t>
        <a:bodyPr/>
        <a:lstStyle/>
        <a:p>
          <a:endParaRPr lang="en-US"/>
        </a:p>
      </dgm:t>
    </dgm:pt>
    <dgm:pt modelId="{C889DC49-0993-43BB-B1F9-D7A4953B4CC0}" type="sibTrans" cxnId="{7879F88C-C0F4-4554-B23D-9B5AA4276924}">
      <dgm:prSet/>
      <dgm:spPr/>
      <dgm:t>
        <a:bodyPr/>
        <a:lstStyle/>
        <a:p>
          <a:endParaRPr lang="en-US"/>
        </a:p>
      </dgm:t>
    </dgm:pt>
    <dgm:pt modelId="{24269263-F662-4EA4-9241-BCCE7E77D293}">
      <dgm:prSet phldrT="[Text]" custT="1"/>
      <dgm:spPr>
        <a:solidFill>
          <a:schemeClr val="accent5"/>
        </a:solidFill>
        <a:ln>
          <a:solidFill>
            <a:schemeClr val="accent5">
              <a:lumMod val="50000"/>
            </a:schemeClr>
          </a:solidFill>
        </a:ln>
      </dgm:spPr>
      <dgm:t>
        <a:bodyPr/>
        <a:lstStyle/>
        <a:p>
          <a:pPr algn="ctr"/>
          <a:r>
            <a:rPr lang="en-US" sz="2800" b="1" dirty="0" err="1" smtClean="0">
              <a:solidFill>
                <a:schemeClr val="tx2">
                  <a:lumMod val="50000"/>
                </a:schemeClr>
              </a:solidFill>
            </a:rPr>
            <a:t>Địa</a:t>
          </a:r>
          <a:r>
            <a:rPr lang="en-US" sz="2800" b="1" dirty="0" smtClean="0">
              <a:solidFill>
                <a:schemeClr val="tx2">
                  <a:lumMod val="50000"/>
                </a:schemeClr>
              </a:solidFill>
            </a:rPr>
            <a:t> </a:t>
          </a:r>
          <a:r>
            <a:rPr lang="en-US" sz="2800" b="1" dirty="0" err="1" smtClean="0">
              <a:solidFill>
                <a:schemeClr val="tx2">
                  <a:lumMod val="50000"/>
                </a:schemeClr>
              </a:solidFill>
            </a:rPr>
            <a:t>vị</a:t>
          </a:r>
          <a:r>
            <a:rPr lang="en-US" sz="2800" b="1" dirty="0" smtClean="0">
              <a:solidFill>
                <a:schemeClr val="tx2">
                  <a:lumMod val="50000"/>
                </a:schemeClr>
              </a:solidFill>
            </a:rPr>
            <a:t> </a:t>
          </a:r>
          <a:r>
            <a:rPr lang="en-US" sz="2800" b="1" dirty="0" err="1" smtClean="0">
              <a:solidFill>
                <a:schemeClr val="tx2">
                  <a:lumMod val="50000"/>
                </a:schemeClr>
              </a:solidFill>
            </a:rPr>
            <a:t>xã</a:t>
          </a:r>
          <a:r>
            <a:rPr lang="en-US" sz="2800" b="1" dirty="0" smtClean="0">
              <a:solidFill>
                <a:schemeClr val="tx2">
                  <a:lumMod val="50000"/>
                </a:schemeClr>
              </a:solidFill>
            </a:rPr>
            <a:t> </a:t>
          </a:r>
          <a:r>
            <a:rPr lang="en-US" sz="2800" b="1" dirty="0" err="1" smtClean="0">
              <a:solidFill>
                <a:schemeClr val="tx2">
                  <a:lumMod val="50000"/>
                </a:schemeClr>
              </a:solidFill>
            </a:rPr>
            <a:t>hội</a:t>
          </a:r>
          <a:r>
            <a:rPr lang="en-US" sz="2800" b="1" dirty="0" smtClean="0">
              <a:solidFill>
                <a:schemeClr val="tx2">
                  <a:lumMod val="50000"/>
                </a:schemeClr>
              </a:solidFill>
            </a:rPr>
            <a:t> </a:t>
          </a:r>
          <a:r>
            <a:rPr lang="en-US" sz="2800" b="1" dirty="0" err="1" smtClean="0">
              <a:solidFill>
                <a:schemeClr val="tx2">
                  <a:lumMod val="50000"/>
                </a:schemeClr>
              </a:solidFill>
            </a:rPr>
            <a:t>và</a:t>
          </a:r>
          <a:r>
            <a:rPr lang="en-US" sz="2800" b="1" dirty="0" smtClean="0">
              <a:solidFill>
                <a:schemeClr val="tx2">
                  <a:lumMod val="50000"/>
                </a:schemeClr>
              </a:solidFill>
            </a:rPr>
            <a:t> </a:t>
          </a:r>
          <a:r>
            <a:rPr lang="en-US" sz="2800" b="1" dirty="0" err="1" smtClean="0">
              <a:solidFill>
                <a:schemeClr val="tx2">
                  <a:lumMod val="50000"/>
                </a:schemeClr>
              </a:solidFill>
            </a:rPr>
            <a:t>uy</a:t>
          </a:r>
          <a:r>
            <a:rPr lang="en-US" sz="2800" b="1" dirty="0" smtClean="0">
              <a:solidFill>
                <a:schemeClr val="tx2">
                  <a:lumMod val="50000"/>
                </a:schemeClr>
              </a:solidFill>
            </a:rPr>
            <a:t> </a:t>
          </a:r>
          <a:r>
            <a:rPr lang="en-US" sz="2800" b="1" dirty="0" err="1" smtClean="0">
              <a:solidFill>
                <a:schemeClr val="tx2">
                  <a:lumMod val="50000"/>
                </a:schemeClr>
              </a:solidFill>
            </a:rPr>
            <a:t>tín</a:t>
          </a:r>
          <a:r>
            <a:rPr lang="en-US" sz="2800" b="1" dirty="0" smtClean="0">
              <a:solidFill>
                <a:schemeClr val="tx2">
                  <a:lumMod val="50000"/>
                </a:schemeClr>
              </a:solidFill>
            </a:rPr>
            <a:t> </a:t>
          </a:r>
          <a:r>
            <a:rPr lang="en-US" sz="2800" b="1" dirty="0" err="1" smtClean="0">
              <a:solidFill>
                <a:schemeClr val="tx2">
                  <a:lumMod val="50000"/>
                </a:schemeClr>
              </a:solidFill>
            </a:rPr>
            <a:t>xã</a:t>
          </a:r>
          <a:r>
            <a:rPr lang="en-US" sz="2800" b="1" dirty="0" smtClean="0">
              <a:solidFill>
                <a:schemeClr val="tx2">
                  <a:lumMod val="50000"/>
                </a:schemeClr>
              </a:solidFill>
            </a:rPr>
            <a:t> </a:t>
          </a:r>
          <a:r>
            <a:rPr lang="en-US" sz="2800" b="1" dirty="0" err="1" smtClean="0">
              <a:solidFill>
                <a:schemeClr val="tx2">
                  <a:lumMod val="50000"/>
                </a:schemeClr>
              </a:solidFill>
            </a:rPr>
            <a:t>hội</a:t>
          </a:r>
          <a:endParaRPr lang="en-US" sz="2800" b="1" dirty="0">
            <a:solidFill>
              <a:schemeClr val="tx2">
                <a:lumMod val="50000"/>
              </a:schemeClr>
            </a:solidFill>
          </a:endParaRPr>
        </a:p>
      </dgm:t>
    </dgm:pt>
    <dgm:pt modelId="{2E9103B9-8A35-4EF1-8E46-5035409C4C22}" type="parTrans" cxnId="{43514882-FF16-4E45-BCB2-4EB3515F859E}">
      <dgm:prSet/>
      <dgm:spPr>
        <a:ln w="38100"/>
      </dgm:spPr>
      <dgm:t>
        <a:bodyPr/>
        <a:lstStyle/>
        <a:p>
          <a:endParaRPr lang="en-US"/>
        </a:p>
      </dgm:t>
    </dgm:pt>
    <dgm:pt modelId="{27433256-D2ED-4D67-87D8-3761DDB1B676}" type="sibTrans" cxnId="{43514882-FF16-4E45-BCB2-4EB3515F859E}">
      <dgm:prSet/>
      <dgm:spPr/>
      <dgm:t>
        <a:bodyPr/>
        <a:lstStyle/>
        <a:p>
          <a:endParaRPr lang="en-US"/>
        </a:p>
      </dgm:t>
    </dgm:pt>
    <dgm:pt modelId="{C04EDC6E-2C2B-4F24-B367-119E9434C18A}">
      <dgm:prSet phldrT="[Text]" custT="1"/>
      <dgm:spPr>
        <a:solidFill>
          <a:schemeClr val="accent5"/>
        </a:solidFill>
        <a:ln>
          <a:solidFill>
            <a:schemeClr val="accent5">
              <a:lumMod val="50000"/>
            </a:schemeClr>
          </a:solidFill>
        </a:ln>
      </dgm:spPr>
      <dgm:t>
        <a:bodyPr/>
        <a:lstStyle/>
        <a:p>
          <a:pPr algn="ctr"/>
          <a:r>
            <a:rPr lang="en-US" sz="2800" b="1" dirty="0" err="1" smtClean="0">
              <a:solidFill>
                <a:schemeClr val="tx2">
                  <a:lumMod val="50000"/>
                </a:schemeClr>
              </a:solidFill>
            </a:rPr>
            <a:t>Khác</a:t>
          </a:r>
          <a:r>
            <a:rPr lang="en-US" sz="2800" b="1" dirty="0" smtClean="0">
              <a:solidFill>
                <a:schemeClr val="tx2">
                  <a:lumMod val="50000"/>
                </a:schemeClr>
              </a:solidFill>
            </a:rPr>
            <a:t>  </a:t>
          </a:r>
          <a:r>
            <a:rPr lang="en-US" sz="2800" b="1" dirty="0" err="1" smtClean="0">
              <a:solidFill>
                <a:schemeClr val="tx2">
                  <a:lumMod val="50000"/>
                </a:schemeClr>
              </a:solidFill>
            </a:rPr>
            <a:t>biệt</a:t>
          </a:r>
          <a:r>
            <a:rPr lang="en-US" sz="2800" b="1" dirty="0" smtClean="0">
              <a:solidFill>
                <a:schemeClr val="tx2">
                  <a:lumMod val="50000"/>
                </a:schemeClr>
              </a:solidFill>
            </a:rPr>
            <a:t> </a:t>
          </a:r>
          <a:r>
            <a:rPr lang="en-US" sz="2800" b="1" dirty="0" err="1" smtClean="0">
              <a:solidFill>
                <a:schemeClr val="tx2">
                  <a:lumMod val="50000"/>
                </a:schemeClr>
              </a:solidFill>
            </a:rPr>
            <a:t>về</a:t>
          </a:r>
          <a:r>
            <a:rPr lang="en-US" sz="2800" b="1" dirty="0" smtClean="0">
              <a:solidFill>
                <a:schemeClr val="tx2">
                  <a:lumMod val="50000"/>
                </a:schemeClr>
              </a:solidFill>
            </a:rPr>
            <a:t> </a:t>
          </a:r>
          <a:r>
            <a:rPr lang="en-US" sz="2800" b="1" dirty="0" err="1" smtClean="0">
              <a:solidFill>
                <a:schemeClr val="tx2">
                  <a:lumMod val="50000"/>
                </a:schemeClr>
              </a:solidFill>
            </a:rPr>
            <a:t>khả</a:t>
          </a:r>
          <a:r>
            <a:rPr lang="en-US" sz="2800" b="1" dirty="0" smtClean="0">
              <a:solidFill>
                <a:schemeClr val="tx2">
                  <a:lumMod val="50000"/>
                </a:schemeClr>
              </a:solidFill>
            </a:rPr>
            <a:t> </a:t>
          </a:r>
          <a:r>
            <a:rPr lang="en-US" sz="2800" b="1" dirty="0" err="1" smtClean="0">
              <a:solidFill>
                <a:schemeClr val="tx2">
                  <a:lumMod val="50000"/>
                </a:schemeClr>
              </a:solidFill>
            </a:rPr>
            <a:t>năng</a:t>
          </a:r>
          <a:r>
            <a:rPr lang="en-US" sz="2800" b="1" dirty="0" smtClean="0">
              <a:solidFill>
                <a:schemeClr val="tx2">
                  <a:lumMod val="50000"/>
                </a:schemeClr>
              </a:solidFill>
            </a:rPr>
            <a:t> </a:t>
          </a:r>
          <a:r>
            <a:rPr lang="en-US" sz="2800" b="1" dirty="0" err="1" smtClean="0">
              <a:solidFill>
                <a:schemeClr val="tx2">
                  <a:lumMod val="50000"/>
                </a:schemeClr>
              </a:solidFill>
            </a:rPr>
            <a:t>thị</a:t>
          </a:r>
          <a:r>
            <a:rPr lang="en-US" sz="2800" b="1" dirty="0" smtClean="0">
              <a:solidFill>
                <a:schemeClr val="tx2">
                  <a:lumMod val="50000"/>
                </a:schemeClr>
              </a:solidFill>
            </a:rPr>
            <a:t> </a:t>
          </a:r>
          <a:r>
            <a:rPr lang="en-US" sz="2800" b="1" dirty="0" err="1" smtClean="0">
              <a:solidFill>
                <a:schemeClr val="tx2">
                  <a:lumMod val="50000"/>
                </a:schemeClr>
              </a:solidFill>
            </a:rPr>
            <a:t>trường</a:t>
          </a:r>
          <a:endParaRPr lang="en-US" sz="2800" b="1" dirty="0">
            <a:solidFill>
              <a:schemeClr val="tx2">
                <a:lumMod val="50000"/>
              </a:schemeClr>
            </a:solidFill>
          </a:endParaRPr>
        </a:p>
      </dgm:t>
    </dgm:pt>
    <dgm:pt modelId="{96FE4019-CF7A-46E9-8FFA-41E9D4AD4031}" type="parTrans" cxnId="{32D270BA-4B9C-44CD-989C-687F351FD4E8}">
      <dgm:prSet/>
      <dgm:spPr>
        <a:ln w="38100"/>
      </dgm:spPr>
      <dgm:t>
        <a:bodyPr/>
        <a:lstStyle/>
        <a:p>
          <a:endParaRPr lang="en-US"/>
        </a:p>
      </dgm:t>
    </dgm:pt>
    <dgm:pt modelId="{D7D82573-C86B-49DF-8395-462786C1A076}" type="sibTrans" cxnId="{32D270BA-4B9C-44CD-989C-687F351FD4E8}">
      <dgm:prSet/>
      <dgm:spPr/>
      <dgm:t>
        <a:bodyPr/>
        <a:lstStyle/>
        <a:p>
          <a:endParaRPr lang="en-US"/>
        </a:p>
      </dgm:t>
    </dgm:pt>
    <dgm:pt modelId="{FA97F796-202A-451D-8734-768584E6C2E0}" type="pres">
      <dgm:prSet presAssocID="{43B71339-BB15-410D-B84C-B45CEC5D0380}" presName="hierChild1" presStyleCnt="0">
        <dgm:presLayoutVars>
          <dgm:orgChart val="1"/>
          <dgm:chPref val="1"/>
          <dgm:dir/>
          <dgm:animOne val="branch"/>
          <dgm:animLvl val="lvl"/>
          <dgm:resizeHandles/>
        </dgm:presLayoutVars>
      </dgm:prSet>
      <dgm:spPr/>
      <dgm:t>
        <a:bodyPr/>
        <a:lstStyle/>
        <a:p>
          <a:endParaRPr lang="en-US"/>
        </a:p>
      </dgm:t>
    </dgm:pt>
    <dgm:pt modelId="{7C022C46-ED17-4D07-9D86-B61EFB582785}" type="pres">
      <dgm:prSet presAssocID="{197FC3DF-876E-4105-BDFB-280458BD8327}" presName="hierRoot1" presStyleCnt="0">
        <dgm:presLayoutVars>
          <dgm:hierBranch val="init"/>
        </dgm:presLayoutVars>
      </dgm:prSet>
      <dgm:spPr/>
    </dgm:pt>
    <dgm:pt modelId="{A8417BBE-5359-4D3E-97C5-1D6D5097AF8B}" type="pres">
      <dgm:prSet presAssocID="{197FC3DF-876E-4105-BDFB-280458BD8327}" presName="rootComposite1" presStyleCnt="0"/>
      <dgm:spPr/>
    </dgm:pt>
    <dgm:pt modelId="{375AE4D3-9E93-4B35-8260-665C975F00FA}" type="pres">
      <dgm:prSet presAssocID="{197FC3DF-876E-4105-BDFB-280458BD8327}" presName="rootText1" presStyleLbl="node0" presStyleIdx="0" presStyleCnt="1" custScaleX="86754" custScaleY="48306" custLinFactNeighborX="2085" custLinFactNeighborY="-43746">
        <dgm:presLayoutVars>
          <dgm:chPref val="3"/>
        </dgm:presLayoutVars>
      </dgm:prSet>
      <dgm:spPr/>
      <dgm:t>
        <a:bodyPr/>
        <a:lstStyle/>
        <a:p>
          <a:endParaRPr lang="en-US"/>
        </a:p>
      </dgm:t>
    </dgm:pt>
    <dgm:pt modelId="{C16500A4-1680-4EC9-BA64-1DC7E8D9A3BA}" type="pres">
      <dgm:prSet presAssocID="{197FC3DF-876E-4105-BDFB-280458BD8327}" presName="rootConnector1" presStyleLbl="node1" presStyleIdx="0" presStyleCnt="0"/>
      <dgm:spPr/>
      <dgm:t>
        <a:bodyPr/>
        <a:lstStyle/>
        <a:p>
          <a:endParaRPr lang="en-US"/>
        </a:p>
      </dgm:t>
    </dgm:pt>
    <dgm:pt modelId="{1BCA4082-3698-43BD-9BB5-6BF6E07BB34A}" type="pres">
      <dgm:prSet presAssocID="{197FC3DF-876E-4105-BDFB-280458BD8327}" presName="hierChild2" presStyleCnt="0"/>
      <dgm:spPr/>
    </dgm:pt>
    <dgm:pt modelId="{8C6B315B-8745-45E2-8F16-C2CF35E12917}" type="pres">
      <dgm:prSet presAssocID="{2E9103B9-8A35-4EF1-8E46-5035409C4C22}" presName="Name37" presStyleLbl="parChTrans1D2" presStyleIdx="0" presStyleCnt="2"/>
      <dgm:spPr/>
      <dgm:t>
        <a:bodyPr/>
        <a:lstStyle/>
        <a:p>
          <a:endParaRPr lang="en-US"/>
        </a:p>
      </dgm:t>
    </dgm:pt>
    <dgm:pt modelId="{040DBEB0-B9DF-4B36-A06A-78AE04636956}" type="pres">
      <dgm:prSet presAssocID="{24269263-F662-4EA4-9241-BCCE7E77D293}" presName="hierRoot2" presStyleCnt="0">
        <dgm:presLayoutVars>
          <dgm:hierBranch val="init"/>
        </dgm:presLayoutVars>
      </dgm:prSet>
      <dgm:spPr/>
    </dgm:pt>
    <dgm:pt modelId="{D4E9483F-5AB9-4756-8A3F-5EB0CEC8DA41}" type="pres">
      <dgm:prSet presAssocID="{24269263-F662-4EA4-9241-BCCE7E77D293}" presName="rootComposite" presStyleCnt="0"/>
      <dgm:spPr/>
    </dgm:pt>
    <dgm:pt modelId="{241612C3-B470-47DF-B046-3C5589B0CB1C}" type="pres">
      <dgm:prSet presAssocID="{24269263-F662-4EA4-9241-BCCE7E77D293}" presName="rootText" presStyleLbl="node2" presStyleIdx="0" presStyleCnt="2" custScaleX="79723" custScaleY="56666" custLinFactNeighborX="13557" custLinFactNeighborY="3449">
        <dgm:presLayoutVars>
          <dgm:chPref val="3"/>
        </dgm:presLayoutVars>
      </dgm:prSet>
      <dgm:spPr/>
      <dgm:t>
        <a:bodyPr/>
        <a:lstStyle/>
        <a:p>
          <a:endParaRPr lang="en-US"/>
        </a:p>
      </dgm:t>
    </dgm:pt>
    <dgm:pt modelId="{50034E57-DB92-41EB-8D76-F048D8C1EEBB}" type="pres">
      <dgm:prSet presAssocID="{24269263-F662-4EA4-9241-BCCE7E77D293}" presName="rootConnector" presStyleLbl="node2" presStyleIdx="0" presStyleCnt="2"/>
      <dgm:spPr/>
      <dgm:t>
        <a:bodyPr/>
        <a:lstStyle/>
        <a:p>
          <a:endParaRPr lang="en-US"/>
        </a:p>
      </dgm:t>
    </dgm:pt>
    <dgm:pt modelId="{C44DA8EB-F714-416F-A39D-CC626F848D92}" type="pres">
      <dgm:prSet presAssocID="{24269263-F662-4EA4-9241-BCCE7E77D293}" presName="hierChild4" presStyleCnt="0"/>
      <dgm:spPr/>
    </dgm:pt>
    <dgm:pt modelId="{C9D5BF6E-29E6-4EE0-8736-7978EB0E80C1}" type="pres">
      <dgm:prSet presAssocID="{24269263-F662-4EA4-9241-BCCE7E77D293}" presName="hierChild5" presStyleCnt="0"/>
      <dgm:spPr/>
    </dgm:pt>
    <dgm:pt modelId="{7A95AF02-6558-4B61-ABA9-0162CE1B2948}" type="pres">
      <dgm:prSet presAssocID="{96FE4019-CF7A-46E9-8FFA-41E9D4AD4031}" presName="Name37" presStyleLbl="parChTrans1D2" presStyleIdx="1" presStyleCnt="2"/>
      <dgm:spPr/>
      <dgm:t>
        <a:bodyPr/>
        <a:lstStyle/>
        <a:p>
          <a:endParaRPr lang="en-US"/>
        </a:p>
      </dgm:t>
    </dgm:pt>
    <dgm:pt modelId="{938ED766-74F7-48ED-B8D6-E4A712F63BF9}" type="pres">
      <dgm:prSet presAssocID="{C04EDC6E-2C2B-4F24-B367-119E9434C18A}" presName="hierRoot2" presStyleCnt="0">
        <dgm:presLayoutVars>
          <dgm:hierBranch val="init"/>
        </dgm:presLayoutVars>
      </dgm:prSet>
      <dgm:spPr/>
    </dgm:pt>
    <dgm:pt modelId="{ECFA9C04-C4D0-447A-87DA-16E45D309BDD}" type="pres">
      <dgm:prSet presAssocID="{C04EDC6E-2C2B-4F24-B367-119E9434C18A}" presName="rootComposite" presStyleCnt="0"/>
      <dgm:spPr/>
    </dgm:pt>
    <dgm:pt modelId="{773D9105-726C-4992-A80E-6B6D6E2A4210}" type="pres">
      <dgm:prSet presAssocID="{C04EDC6E-2C2B-4F24-B367-119E9434C18A}" presName="rootText" presStyleLbl="node2" presStyleIdx="1" presStyleCnt="2" custScaleX="93006" custScaleY="56666" custLinFactNeighborX="1959" custLinFactNeighborY="3449">
        <dgm:presLayoutVars>
          <dgm:chPref val="3"/>
        </dgm:presLayoutVars>
      </dgm:prSet>
      <dgm:spPr/>
      <dgm:t>
        <a:bodyPr/>
        <a:lstStyle/>
        <a:p>
          <a:endParaRPr lang="en-US"/>
        </a:p>
      </dgm:t>
    </dgm:pt>
    <dgm:pt modelId="{37B18667-3A5F-445D-98EF-B0AF44D4C321}" type="pres">
      <dgm:prSet presAssocID="{C04EDC6E-2C2B-4F24-B367-119E9434C18A}" presName="rootConnector" presStyleLbl="node2" presStyleIdx="1" presStyleCnt="2"/>
      <dgm:spPr/>
      <dgm:t>
        <a:bodyPr/>
        <a:lstStyle/>
        <a:p>
          <a:endParaRPr lang="en-US"/>
        </a:p>
      </dgm:t>
    </dgm:pt>
    <dgm:pt modelId="{572EE111-1E55-4030-A8BD-8788DCE6A355}" type="pres">
      <dgm:prSet presAssocID="{C04EDC6E-2C2B-4F24-B367-119E9434C18A}" presName="hierChild4" presStyleCnt="0"/>
      <dgm:spPr/>
    </dgm:pt>
    <dgm:pt modelId="{544AC279-7F21-4CFA-BFE6-53FFDAA5601D}" type="pres">
      <dgm:prSet presAssocID="{C04EDC6E-2C2B-4F24-B367-119E9434C18A}" presName="hierChild5" presStyleCnt="0"/>
      <dgm:spPr/>
    </dgm:pt>
    <dgm:pt modelId="{8A4EDFC9-C17B-481A-9496-4BC48DBA2690}" type="pres">
      <dgm:prSet presAssocID="{197FC3DF-876E-4105-BDFB-280458BD8327}" presName="hierChild3" presStyleCnt="0"/>
      <dgm:spPr/>
    </dgm:pt>
  </dgm:ptLst>
  <dgm:cxnLst>
    <dgm:cxn modelId="{7B6233B4-8A85-41B8-982B-39917A82EC33}" type="presOf" srcId="{C04EDC6E-2C2B-4F24-B367-119E9434C18A}" destId="{773D9105-726C-4992-A80E-6B6D6E2A4210}" srcOrd="0" destOrd="0" presId="urn:microsoft.com/office/officeart/2005/8/layout/orgChart1"/>
    <dgm:cxn modelId="{D920ACC2-E5AD-4C83-A5EB-62DDF84D011C}" type="presOf" srcId="{24269263-F662-4EA4-9241-BCCE7E77D293}" destId="{241612C3-B470-47DF-B046-3C5589B0CB1C}" srcOrd="0" destOrd="0" presId="urn:microsoft.com/office/officeart/2005/8/layout/orgChart1"/>
    <dgm:cxn modelId="{6265F0E0-63E4-4B6F-A688-6239E2A17086}" type="presOf" srcId="{96FE4019-CF7A-46E9-8FFA-41E9D4AD4031}" destId="{7A95AF02-6558-4B61-ABA9-0162CE1B2948}" srcOrd="0" destOrd="0" presId="urn:microsoft.com/office/officeart/2005/8/layout/orgChart1"/>
    <dgm:cxn modelId="{6D964854-3587-4C12-83B6-61838A5CBDAE}" type="presOf" srcId="{43B71339-BB15-410D-B84C-B45CEC5D0380}" destId="{FA97F796-202A-451D-8734-768584E6C2E0}" srcOrd="0" destOrd="0" presId="urn:microsoft.com/office/officeart/2005/8/layout/orgChart1"/>
    <dgm:cxn modelId="{32D270BA-4B9C-44CD-989C-687F351FD4E8}" srcId="{197FC3DF-876E-4105-BDFB-280458BD8327}" destId="{C04EDC6E-2C2B-4F24-B367-119E9434C18A}" srcOrd="1" destOrd="0" parTransId="{96FE4019-CF7A-46E9-8FFA-41E9D4AD4031}" sibTransId="{D7D82573-C86B-49DF-8395-462786C1A076}"/>
    <dgm:cxn modelId="{8B452E59-6048-45E8-A85D-19DB11B2565A}" type="presOf" srcId="{197FC3DF-876E-4105-BDFB-280458BD8327}" destId="{C16500A4-1680-4EC9-BA64-1DC7E8D9A3BA}" srcOrd="1" destOrd="0" presId="urn:microsoft.com/office/officeart/2005/8/layout/orgChart1"/>
    <dgm:cxn modelId="{B66BCF59-3C21-4437-9494-6F5344229166}" type="presOf" srcId="{24269263-F662-4EA4-9241-BCCE7E77D293}" destId="{50034E57-DB92-41EB-8D76-F048D8C1EEBB}" srcOrd="1" destOrd="0" presId="urn:microsoft.com/office/officeart/2005/8/layout/orgChart1"/>
    <dgm:cxn modelId="{7879F88C-C0F4-4554-B23D-9B5AA4276924}" srcId="{43B71339-BB15-410D-B84C-B45CEC5D0380}" destId="{197FC3DF-876E-4105-BDFB-280458BD8327}" srcOrd="0" destOrd="0" parTransId="{2B882CA1-F87D-4E47-BAAB-BEFC43461E95}" sibTransId="{C889DC49-0993-43BB-B1F9-D7A4953B4CC0}"/>
    <dgm:cxn modelId="{B531C47E-18F0-4D72-B2FE-03476C9EC10A}" type="presOf" srcId="{2E9103B9-8A35-4EF1-8E46-5035409C4C22}" destId="{8C6B315B-8745-45E2-8F16-C2CF35E12917}" srcOrd="0" destOrd="0" presId="urn:microsoft.com/office/officeart/2005/8/layout/orgChart1"/>
    <dgm:cxn modelId="{43514882-FF16-4E45-BCB2-4EB3515F859E}" srcId="{197FC3DF-876E-4105-BDFB-280458BD8327}" destId="{24269263-F662-4EA4-9241-BCCE7E77D293}" srcOrd="0" destOrd="0" parTransId="{2E9103B9-8A35-4EF1-8E46-5035409C4C22}" sibTransId="{27433256-D2ED-4D67-87D8-3761DDB1B676}"/>
    <dgm:cxn modelId="{B1603B6E-F02C-45D3-896C-F99555F5C89C}" type="presOf" srcId="{197FC3DF-876E-4105-BDFB-280458BD8327}" destId="{375AE4D3-9E93-4B35-8260-665C975F00FA}" srcOrd="0" destOrd="0" presId="urn:microsoft.com/office/officeart/2005/8/layout/orgChart1"/>
    <dgm:cxn modelId="{8D560AC4-BEC8-4CD9-B138-FCF2EB6C416B}" type="presOf" srcId="{C04EDC6E-2C2B-4F24-B367-119E9434C18A}" destId="{37B18667-3A5F-445D-98EF-B0AF44D4C321}" srcOrd="1" destOrd="0" presId="urn:microsoft.com/office/officeart/2005/8/layout/orgChart1"/>
    <dgm:cxn modelId="{CCCFF101-657E-4BB8-AB22-78252206EF4E}" type="presParOf" srcId="{FA97F796-202A-451D-8734-768584E6C2E0}" destId="{7C022C46-ED17-4D07-9D86-B61EFB582785}" srcOrd="0" destOrd="0" presId="urn:microsoft.com/office/officeart/2005/8/layout/orgChart1"/>
    <dgm:cxn modelId="{57F0155A-560B-4572-9C24-73649EC80351}" type="presParOf" srcId="{7C022C46-ED17-4D07-9D86-B61EFB582785}" destId="{A8417BBE-5359-4D3E-97C5-1D6D5097AF8B}" srcOrd="0" destOrd="0" presId="urn:microsoft.com/office/officeart/2005/8/layout/orgChart1"/>
    <dgm:cxn modelId="{CC6CD3E6-A3CA-498F-BAB2-1EC9D765517C}" type="presParOf" srcId="{A8417BBE-5359-4D3E-97C5-1D6D5097AF8B}" destId="{375AE4D3-9E93-4B35-8260-665C975F00FA}" srcOrd="0" destOrd="0" presId="urn:microsoft.com/office/officeart/2005/8/layout/orgChart1"/>
    <dgm:cxn modelId="{6EC0694D-7427-4E73-ABC4-222B27132AB5}" type="presParOf" srcId="{A8417BBE-5359-4D3E-97C5-1D6D5097AF8B}" destId="{C16500A4-1680-4EC9-BA64-1DC7E8D9A3BA}" srcOrd="1" destOrd="0" presId="urn:microsoft.com/office/officeart/2005/8/layout/orgChart1"/>
    <dgm:cxn modelId="{AA73F24C-07A6-4985-A7E3-19C01CB0FC35}" type="presParOf" srcId="{7C022C46-ED17-4D07-9D86-B61EFB582785}" destId="{1BCA4082-3698-43BD-9BB5-6BF6E07BB34A}" srcOrd="1" destOrd="0" presId="urn:microsoft.com/office/officeart/2005/8/layout/orgChart1"/>
    <dgm:cxn modelId="{EC3DB91B-3F50-4643-AF4D-151F3FB8A5B1}" type="presParOf" srcId="{1BCA4082-3698-43BD-9BB5-6BF6E07BB34A}" destId="{8C6B315B-8745-45E2-8F16-C2CF35E12917}" srcOrd="0" destOrd="0" presId="urn:microsoft.com/office/officeart/2005/8/layout/orgChart1"/>
    <dgm:cxn modelId="{F8BA3F91-E2A5-46B0-BC94-360F0A383DCC}" type="presParOf" srcId="{1BCA4082-3698-43BD-9BB5-6BF6E07BB34A}" destId="{040DBEB0-B9DF-4B36-A06A-78AE04636956}" srcOrd="1" destOrd="0" presId="urn:microsoft.com/office/officeart/2005/8/layout/orgChart1"/>
    <dgm:cxn modelId="{100C1A4B-6945-45A6-AC0A-40C69270E46C}" type="presParOf" srcId="{040DBEB0-B9DF-4B36-A06A-78AE04636956}" destId="{D4E9483F-5AB9-4756-8A3F-5EB0CEC8DA41}" srcOrd="0" destOrd="0" presId="urn:microsoft.com/office/officeart/2005/8/layout/orgChart1"/>
    <dgm:cxn modelId="{CE81DD4A-C4D5-4F1B-AFA1-4C73BD65CB86}" type="presParOf" srcId="{D4E9483F-5AB9-4756-8A3F-5EB0CEC8DA41}" destId="{241612C3-B470-47DF-B046-3C5589B0CB1C}" srcOrd="0" destOrd="0" presId="urn:microsoft.com/office/officeart/2005/8/layout/orgChart1"/>
    <dgm:cxn modelId="{4A085938-44A7-4247-83FB-230201440173}" type="presParOf" srcId="{D4E9483F-5AB9-4756-8A3F-5EB0CEC8DA41}" destId="{50034E57-DB92-41EB-8D76-F048D8C1EEBB}" srcOrd="1" destOrd="0" presId="urn:microsoft.com/office/officeart/2005/8/layout/orgChart1"/>
    <dgm:cxn modelId="{790BFE83-2518-453A-8AAB-483D72E96E56}" type="presParOf" srcId="{040DBEB0-B9DF-4B36-A06A-78AE04636956}" destId="{C44DA8EB-F714-416F-A39D-CC626F848D92}" srcOrd="1" destOrd="0" presId="urn:microsoft.com/office/officeart/2005/8/layout/orgChart1"/>
    <dgm:cxn modelId="{6E28634A-303B-49C4-873C-7F8DFD7E8F90}" type="presParOf" srcId="{040DBEB0-B9DF-4B36-A06A-78AE04636956}" destId="{C9D5BF6E-29E6-4EE0-8736-7978EB0E80C1}" srcOrd="2" destOrd="0" presId="urn:microsoft.com/office/officeart/2005/8/layout/orgChart1"/>
    <dgm:cxn modelId="{F20F44C6-1EC2-43D3-B1D0-6CABB0DC713E}" type="presParOf" srcId="{1BCA4082-3698-43BD-9BB5-6BF6E07BB34A}" destId="{7A95AF02-6558-4B61-ABA9-0162CE1B2948}" srcOrd="2" destOrd="0" presId="urn:microsoft.com/office/officeart/2005/8/layout/orgChart1"/>
    <dgm:cxn modelId="{B9ADC4F2-20A0-436A-8ADD-DE83F740BC3F}" type="presParOf" srcId="{1BCA4082-3698-43BD-9BB5-6BF6E07BB34A}" destId="{938ED766-74F7-48ED-B8D6-E4A712F63BF9}" srcOrd="3" destOrd="0" presId="urn:microsoft.com/office/officeart/2005/8/layout/orgChart1"/>
    <dgm:cxn modelId="{C30B4AC0-7C1D-48AA-AAF2-1E5316A32186}" type="presParOf" srcId="{938ED766-74F7-48ED-B8D6-E4A712F63BF9}" destId="{ECFA9C04-C4D0-447A-87DA-16E45D309BDD}" srcOrd="0" destOrd="0" presId="urn:microsoft.com/office/officeart/2005/8/layout/orgChart1"/>
    <dgm:cxn modelId="{7350B03D-1CF4-47B0-BA8E-4B6CA4BC37F3}" type="presParOf" srcId="{ECFA9C04-C4D0-447A-87DA-16E45D309BDD}" destId="{773D9105-726C-4992-A80E-6B6D6E2A4210}" srcOrd="0" destOrd="0" presId="urn:microsoft.com/office/officeart/2005/8/layout/orgChart1"/>
    <dgm:cxn modelId="{9EDF7D0F-DA0F-48BB-85B8-E9D9A8320D91}" type="presParOf" srcId="{ECFA9C04-C4D0-447A-87DA-16E45D309BDD}" destId="{37B18667-3A5F-445D-98EF-B0AF44D4C321}" srcOrd="1" destOrd="0" presId="urn:microsoft.com/office/officeart/2005/8/layout/orgChart1"/>
    <dgm:cxn modelId="{8EB4F20F-4DB3-4363-94EA-EEB8AA4AA3D1}" type="presParOf" srcId="{938ED766-74F7-48ED-B8D6-E4A712F63BF9}" destId="{572EE111-1E55-4030-A8BD-8788DCE6A355}" srcOrd="1" destOrd="0" presId="urn:microsoft.com/office/officeart/2005/8/layout/orgChart1"/>
    <dgm:cxn modelId="{F6B29557-0CD5-461B-83D8-9B0B92CBF91E}" type="presParOf" srcId="{938ED766-74F7-48ED-B8D6-E4A712F63BF9}" destId="{544AC279-7F21-4CFA-BFE6-53FFDAA5601D}" srcOrd="2" destOrd="0" presId="urn:microsoft.com/office/officeart/2005/8/layout/orgChart1"/>
    <dgm:cxn modelId="{B66756EB-82AF-4A2A-AEC2-77A0A9510EEA}" type="presParOf" srcId="{7C022C46-ED17-4D07-9D86-B61EFB582785}" destId="{8A4EDFC9-C17B-481A-9496-4BC48DBA269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3E0341-7945-4EEC-8447-40DB8A792FBA}" type="datetimeFigureOut">
              <a:rPr lang="en-US" smtClean="0"/>
              <a:pPr/>
              <a:t>4/11/2014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2FBC5A-4177-4E57-82E5-C30E9C273404}" type="slidenum">
              <a:rPr lang="en-US" smtClean="0"/>
              <a:pPr/>
              <a:t>‹#›</a:t>
            </a:fld>
            <a:endParaRPr lang="en-US"/>
          </a:p>
        </p:txBody>
      </p:sp>
    </p:spTree>
    <p:extLst>
      <p:ext uri="{BB962C8B-B14F-4D97-AF65-F5344CB8AC3E}">
        <p14:creationId xmlns:p14="http://schemas.microsoft.com/office/powerpoint/2010/main" val="3139886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vi.wikipedia.org/wiki/X%C3%A3_h%E1%BB%99i_h%E1%BB%8Dc"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vi.wikipedia.org/w/index.php?title=%C4%90%E1%BB%8Ba_v%E1%BB%8B_g%C3%A1n_cho&amp;action=edit&amp;redlink=1" TargetMode="External"/><Relationship Id="rId5" Type="http://schemas.openxmlformats.org/officeDocument/2006/relationships/hyperlink" Target="http://vi.wikipedia.org/w/index.php?title=%C4%90%E1%BB%8Ba_v%E1%BB%8B_%C4%91%E1%BA%A1t_%C4%91%C6%B0%E1%BB%A3c&amp;action=edit&amp;redlink=1" TargetMode="External"/><Relationship Id="rId4" Type="http://schemas.openxmlformats.org/officeDocument/2006/relationships/hyperlink" Target="http://vi.wikipedia.org/wiki/Nh%C3%A2n_lo%E1%BA%A1i_h%E1%BB%8Dc"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vi.wikipedia.org/wiki/Max_Weber"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95A544-6D83-40E0-82CC-B75B64B7696A}" type="slidenum">
              <a:rPr lang="en-US" smtClean="0"/>
              <a:pPr/>
              <a:t>16</a:t>
            </a:fld>
            <a:endParaRPr lang="en-US"/>
          </a:p>
        </p:txBody>
      </p:sp>
    </p:spTree>
    <p:extLst>
      <p:ext uri="{BB962C8B-B14F-4D97-AF65-F5344CB8AC3E}">
        <p14:creationId xmlns:p14="http://schemas.microsoft.com/office/powerpoint/2010/main" val="958959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mj-lt"/>
            </a:endParaRPr>
          </a:p>
        </p:txBody>
      </p:sp>
      <p:sp>
        <p:nvSpPr>
          <p:cNvPr id="4" name="Slide Number Placeholder 3"/>
          <p:cNvSpPr>
            <a:spLocks noGrp="1"/>
          </p:cNvSpPr>
          <p:nvPr>
            <p:ph type="sldNum" sz="quarter" idx="10"/>
          </p:nvPr>
        </p:nvSpPr>
        <p:spPr/>
        <p:txBody>
          <a:bodyPr/>
          <a:lstStyle/>
          <a:p>
            <a:fld id="{8195A544-6D83-40E0-82CC-B75B64B7696A}" type="slidenum">
              <a:rPr lang="en-US" smtClean="0"/>
              <a:pPr/>
              <a:t>19</a:t>
            </a:fld>
            <a:endParaRPr lang="en-US"/>
          </a:p>
        </p:txBody>
      </p:sp>
    </p:spTree>
    <p:extLst>
      <p:ext uri="{BB962C8B-B14F-4D97-AF65-F5344CB8AC3E}">
        <p14:creationId xmlns:p14="http://schemas.microsoft.com/office/powerpoint/2010/main" val="3430496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smtClean="0">
                <a:solidFill>
                  <a:schemeClr val="tx1"/>
                </a:solidFill>
                <a:latin typeface="+mn-lt"/>
                <a:ea typeface="+mn-ea"/>
                <a:cs typeface="+mn-cs"/>
              </a:rPr>
              <a:t>Trong </a:t>
            </a:r>
            <a:r>
              <a:rPr lang="vi-VN" sz="1200" kern="1200" dirty="0" smtClean="0">
                <a:solidFill>
                  <a:schemeClr val="tx1"/>
                </a:solidFill>
                <a:latin typeface="+mn-lt"/>
                <a:ea typeface="+mn-ea"/>
                <a:cs typeface="+mn-cs"/>
                <a:hlinkClick r:id="rId3" tooltip="Xã hội học"/>
              </a:rPr>
              <a:t>xã hội học</a:t>
            </a:r>
            <a:r>
              <a:rPr lang="vi-VN" sz="1200" kern="1200" dirty="0" smtClean="0">
                <a:solidFill>
                  <a:schemeClr val="tx1"/>
                </a:solidFill>
                <a:latin typeface="+mn-lt"/>
                <a:ea typeface="+mn-ea"/>
                <a:cs typeface="+mn-cs"/>
              </a:rPr>
              <a:t> và </a:t>
            </a:r>
            <a:r>
              <a:rPr lang="vi-VN" sz="1200" kern="1200" dirty="0" smtClean="0">
                <a:solidFill>
                  <a:schemeClr val="tx1"/>
                </a:solidFill>
                <a:latin typeface="+mn-lt"/>
                <a:ea typeface="+mn-ea"/>
                <a:cs typeface="+mn-cs"/>
                <a:hlinkClick r:id="rId4" tooltip="Nhân loại học"/>
              </a:rPr>
              <a:t>nhân loại học</a:t>
            </a:r>
            <a:r>
              <a:rPr lang="vi-VN" sz="1200" kern="1200" dirty="0" smtClean="0">
                <a:solidFill>
                  <a:schemeClr val="tx1"/>
                </a:solidFill>
                <a:latin typeface="+mn-lt"/>
                <a:ea typeface="+mn-ea"/>
                <a:cs typeface="+mn-cs"/>
              </a:rPr>
              <a:t>, </a:t>
            </a:r>
            <a:r>
              <a:rPr lang="vi-VN" sz="1200" b="1" kern="1200" dirty="0" smtClean="0">
                <a:solidFill>
                  <a:schemeClr val="tx1"/>
                </a:solidFill>
                <a:latin typeface="+mn-lt"/>
                <a:ea typeface="+mn-ea"/>
                <a:cs typeface="+mn-cs"/>
              </a:rPr>
              <a:t>địa vị xã hội</a:t>
            </a:r>
            <a:r>
              <a:rPr lang="vi-VN" sz="1200" kern="1200" dirty="0" smtClean="0">
                <a:solidFill>
                  <a:schemeClr val="tx1"/>
                </a:solidFill>
                <a:latin typeface="+mn-lt"/>
                <a:ea typeface="+mn-ea"/>
                <a:cs typeface="+mn-cs"/>
              </a:rPr>
              <a:t> là sự tự hào và uy tín gắn với vị trí của một cá nhân trong xã hội. Nó có thể chỉ thứ bậc hay vị trí của một người trong nhóm, ví dụ như nhóm học sinh, nhóm bạn bè.</a:t>
            </a:r>
          </a:p>
          <a:p>
            <a:r>
              <a:rPr lang="vi-VN" sz="1200" kern="1200" dirty="0" smtClean="0">
                <a:solidFill>
                  <a:schemeClr val="tx1"/>
                </a:solidFill>
                <a:latin typeface="+mn-lt"/>
                <a:ea typeface="+mn-ea"/>
                <a:cs typeface="+mn-cs"/>
              </a:rPr>
              <a:t>Tổng quan</a:t>
            </a:r>
          </a:p>
          <a:p>
            <a:r>
              <a:rPr lang="vi-VN" sz="1200" kern="1200" dirty="0" smtClean="0">
                <a:solidFill>
                  <a:schemeClr val="tx1"/>
                </a:solidFill>
                <a:latin typeface="+mn-lt"/>
                <a:ea typeface="+mn-ea"/>
                <a:cs typeface="+mn-cs"/>
              </a:rPr>
              <a:t>Địa vị xã hội, là vị trí và thứ bậc của một người trong xã hội, có thể được quyết định theo hai cách. Một cá nhân có thể giành được địa vị xã hội thông qua những thành tựu của bản thân, đây được gọi là </a:t>
            </a:r>
            <a:r>
              <a:rPr lang="vi-VN" sz="1200" kern="1200" dirty="0" smtClean="0">
                <a:solidFill>
                  <a:schemeClr val="tx1"/>
                </a:solidFill>
                <a:latin typeface="+mn-lt"/>
                <a:ea typeface="+mn-ea"/>
                <a:cs typeface="+mn-cs"/>
                <a:hlinkClick r:id="rId5" tooltip="Địa vị đạt được (trang chưa được viết)"/>
              </a:rPr>
              <a:t>địa vị đạt được</a:t>
            </a:r>
            <a:r>
              <a:rPr lang="vi-VN" sz="1200" kern="1200" dirty="0" smtClean="0">
                <a:solidFill>
                  <a:schemeClr val="tx1"/>
                </a:solidFill>
                <a:latin typeface="+mn-lt"/>
                <a:ea typeface="+mn-ea"/>
                <a:cs typeface="+mn-cs"/>
              </a:rPr>
              <a:t>. Ngược lại, nếu một cá nhân được xắp đặt vào một hệ thống phân tầng do vị trí thừa kế, đó được gọi là </a:t>
            </a:r>
            <a:r>
              <a:rPr lang="vi-VN" sz="1200" kern="1200" dirty="0" smtClean="0">
                <a:solidFill>
                  <a:schemeClr val="tx1"/>
                </a:solidFill>
                <a:latin typeface="+mn-lt"/>
                <a:ea typeface="+mn-ea"/>
                <a:cs typeface="+mn-cs"/>
                <a:hlinkClick r:id="rId6" tooltip="Địa vị gán cho (trang chưa được viết)"/>
              </a:rPr>
              <a:t>địa vị gán cho</a:t>
            </a:r>
            <a:r>
              <a:rPr lang="vi-VN" sz="1200" kern="1200" dirty="0" smtClean="0">
                <a:solidFill>
                  <a:schemeClr val="tx1"/>
                </a:solidFill>
                <a:latin typeface="+mn-lt"/>
                <a:ea typeface="+mn-ea"/>
                <a:cs typeface="+mn-cs"/>
              </a:rPr>
              <a:t>.</a:t>
            </a:r>
          </a:p>
          <a:p>
            <a:r>
              <a:rPr lang="vi-VN" sz="1200" kern="1200" dirty="0" smtClean="0">
                <a:solidFill>
                  <a:schemeClr val="tx1"/>
                </a:solidFill>
                <a:latin typeface="+mn-lt"/>
                <a:ea typeface="+mn-ea"/>
                <a:cs typeface="+mn-cs"/>
              </a:rPr>
              <a:t>Địa vị gán cho cũng có thể được định nghĩa là một thứ cố định với cá nhân từ khi sinh ra. Địa vị gán cho tồn tại ở mọi xã hội, nó dựa vào giới tính, tuổi tác, chủng tộc, nhóm dân tộc hay xuất thân gia đình. Ví dụ, một người sinh ra trong một gia đình giàu có với những đặc điểm như nổi tiếng, tài năng, địa vị cao thường được đặt rất nhiều kỳ vọng khi lớn lên. Vì thế, họ sẽ được dạy rất nhiều vai trò xã hội, bởi họ đã được sắp đặt xã hội trong một gia đình với những đặc điểm và đặc tính đó.</a:t>
            </a:r>
          </a:p>
          <a:p>
            <a:r>
              <a:rPr lang="vi-VN" sz="1200" kern="1200" dirty="0" smtClean="0">
                <a:solidFill>
                  <a:schemeClr val="tx1"/>
                </a:solidFill>
                <a:latin typeface="+mn-lt"/>
                <a:ea typeface="+mn-ea"/>
                <a:cs typeface="+mn-cs"/>
              </a:rPr>
              <a:t>Địa vị đạt được là những gì mà cá nhân giành được trong cuộc đời và là kết quả của quá trình tĩnh lũy kiến thức, khả năng, kỹ năng và sự kiên trì. Việc làm là một ví dụ về cả địa vị đạt được và địa vị gán cho, nó có thể đạt được thông qua việc học hỏi, tiếp thu những kiến thức và kỹ năng phù hợp để thăng tiến trong công việc, xây dựng một sự định danh xã hội của cá nhân trong nghề nghiệp.</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195A544-6D83-40E0-82CC-B75B64B7696A}" type="slidenum">
              <a:rPr lang="en-US" smtClean="0"/>
              <a:pPr/>
              <a:t>40</a:t>
            </a:fld>
            <a:endParaRPr lang="en-US"/>
          </a:p>
        </p:txBody>
      </p:sp>
    </p:spTree>
    <p:extLst>
      <p:ext uri="{BB962C8B-B14F-4D97-AF65-F5344CB8AC3E}">
        <p14:creationId xmlns:p14="http://schemas.microsoft.com/office/powerpoint/2010/main" val="2837206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2060"/>
                </a:solidFill>
              </a:rPr>
              <a:t>1/</a:t>
            </a:r>
            <a:r>
              <a:rPr lang="vi-VN" sz="1200" dirty="0" smtClean="0">
                <a:solidFill>
                  <a:srgbClr val="002060"/>
                </a:solidFill>
              </a:rPr>
              <a:t>(trừ giai đoạn đầu của thời kỳ nguyên thuỷ). </a:t>
            </a:r>
            <a:endParaRPr lang="en-US" sz="1200" dirty="0" smtClean="0">
              <a:solidFill>
                <a:srgbClr val="002060"/>
              </a:solidFill>
            </a:endParaRPr>
          </a:p>
          <a:p>
            <a:r>
              <a:rPr lang="en-US" sz="1200" dirty="0" smtClean="0">
                <a:solidFill>
                  <a:srgbClr val="002060"/>
                </a:solidFill>
              </a:rPr>
              <a:t>2/ </a:t>
            </a:r>
            <a:r>
              <a:rPr lang="vi-VN" sz="1200" dirty="0" smtClean="0">
                <a:solidFill>
                  <a:srgbClr val="002060"/>
                </a:solidFill>
              </a:rPr>
              <a:t>Ngoài ra, còn có những yếu tố chủ quan cá nhân tác động vào qúa trình phân tầng xã hội</a:t>
            </a:r>
            <a:endParaRPr lang="en-US" dirty="0"/>
          </a:p>
        </p:txBody>
      </p:sp>
      <p:sp>
        <p:nvSpPr>
          <p:cNvPr id="4" name="Slide Number Placeholder 3"/>
          <p:cNvSpPr>
            <a:spLocks noGrp="1"/>
          </p:cNvSpPr>
          <p:nvPr>
            <p:ph type="sldNum" sz="quarter" idx="10"/>
          </p:nvPr>
        </p:nvSpPr>
        <p:spPr/>
        <p:txBody>
          <a:bodyPr/>
          <a:lstStyle/>
          <a:p>
            <a:fld id="{8195A544-6D83-40E0-82CC-B75B64B7696A}" type="slidenum">
              <a:rPr lang="en-US" smtClean="0"/>
              <a:pPr/>
              <a:t>44</a:t>
            </a:fld>
            <a:endParaRPr lang="en-US"/>
          </a:p>
        </p:txBody>
      </p:sp>
    </p:spTree>
    <p:extLst>
      <p:ext uri="{BB962C8B-B14F-4D97-AF65-F5344CB8AC3E}">
        <p14:creationId xmlns:p14="http://schemas.microsoft.com/office/powerpoint/2010/main" val="833068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Lý thuyết chức năng: việc phân tầng bất bình đẳng sẽ dẫn đến các xung đột trong xã hội. Chính vì vậy, các tầng lớp trong xã hội sẽ không được ổn định.</a:t>
            </a:r>
          </a:p>
          <a:p>
            <a:r>
              <a:rPr lang="vi-VN" dirty="0" smtClean="0"/>
              <a:t>Ngoài hai lý thuyết cơ bản nói trên còn có những lý thuyết khái quát về sự phân tầng xã hội trong các xã hội khác nhau mà tiêu biểu là lý thuyết của </a:t>
            </a:r>
            <a:r>
              <a:rPr lang="vi-VN" dirty="0" smtClean="0">
                <a:hlinkClick r:id="rId3" tooltip="Max Weber"/>
              </a:rPr>
              <a:t>Max Weber</a:t>
            </a:r>
            <a:r>
              <a:rPr lang="vi-VN" dirty="0" smtClean="0"/>
              <a:t>, Lenski và của các nhà lý luận về sự tiến hóa xã hội, lý luận phân tầng xã hội khác. xã hội nhằm đáp ứng nhu cầu của xã hội, nghĩa là mỗi tầng xã hội có chức năng xã hội riêng. Điều này giải thích vì sao cần phải có các tầng lớp, đẳng cấp, giai cấp xã hội và tổ chức xã hội.</a:t>
            </a:r>
          </a:p>
          <a:p>
            <a:r>
              <a:rPr lang="vi-VN" dirty="0" smtClean="0"/>
              <a:t>Lý thuyết xung đột: việc phân tầng xã hội là do nguyên nhân từ bất bình đẳng xã hội (coflict theory) gây nên. Các </a:t>
            </a:r>
          </a:p>
          <a:p>
            <a:r>
              <a:rPr lang="vi-VN" dirty="0" smtClean="0"/>
              <a:t>Theo các nhà xã hội học, có 4 kiểu chủ yếu về hệ thống phân tầng xã hội:</a:t>
            </a:r>
          </a:p>
          <a:p>
            <a:r>
              <a:rPr lang="vi-VN" dirty="0" smtClean="0"/>
              <a:t>Nô lệ;</a:t>
            </a:r>
          </a:p>
          <a:p>
            <a:r>
              <a:rPr lang="vi-VN" dirty="0" smtClean="0"/>
              <a:t>Đẳng cấp;</a:t>
            </a:r>
          </a:p>
          <a:p>
            <a:r>
              <a:rPr lang="vi-VN" dirty="0" smtClean="0"/>
              <a:t>Địa chủ;</a:t>
            </a:r>
          </a:p>
          <a:p>
            <a:r>
              <a:rPr lang="vi-VN" dirty="0" smtClean="0"/>
              <a:t>Các giai cấp xã hội.</a:t>
            </a:r>
          </a:p>
          <a:p>
            <a:endParaRPr lang="en-US" dirty="0"/>
          </a:p>
        </p:txBody>
      </p:sp>
      <p:sp>
        <p:nvSpPr>
          <p:cNvPr id="4" name="Slide Number Placeholder 3"/>
          <p:cNvSpPr>
            <a:spLocks noGrp="1"/>
          </p:cNvSpPr>
          <p:nvPr>
            <p:ph type="sldNum" sz="quarter" idx="10"/>
          </p:nvPr>
        </p:nvSpPr>
        <p:spPr/>
        <p:txBody>
          <a:bodyPr/>
          <a:lstStyle/>
          <a:p>
            <a:fld id="{8195A544-6D83-40E0-82CC-B75B64B7696A}" type="slidenum">
              <a:rPr lang="en-US" smtClean="0"/>
              <a:pPr/>
              <a:t>59</a:t>
            </a:fld>
            <a:endParaRPr lang="en-US"/>
          </a:p>
        </p:txBody>
      </p:sp>
    </p:spTree>
    <p:extLst>
      <p:ext uri="{BB962C8B-B14F-4D97-AF65-F5344CB8AC3E}">
        <p14:creationId xmlns:p14="http://schemas.microsoft.com/office/powerpoint/2010/main" val="3120593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Char char="-"/>
            </a:pP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sym typeface="Wingdings"/>
              </a:rPr>
              <a:t>1/ </a:t>
            </a:r>
            <a:r>
              <a:rPr lang="en-US" dirty="0" err="1" smtClean="0">
                <a:latin typeface="Times New Roman" pitchFamily="18" charset="0"/>
                <a:cs typeface="Times New Roman" pitchFamily="18" charset="0"/>
                <a:sym typeface="Wingdings"/>
              </a:rPr>
              <a:t>Ví</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dụ</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bất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bình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đẳng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giữa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nam</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và</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nữ</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Đây</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là</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vấn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đề</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muôn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thuở</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của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mỗi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Điều</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đáng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trách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là</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chưa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đưa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ra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những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câu</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lời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chính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xác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để</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giải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quyết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cho</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vấn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đề</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này</a:t>
            </a:r>
            <a:r>
              <a:rPr lang="en-US" dirty="0" smtClean="0">
                <a:latin typeface="Times New Roman" pitchFamily="18" charset="0"/>
                <a:cs typeface="Times New Roman" pitchFamily="18" charset="0"/>
                <a:sym typeface="Wingdings"/>
              </a:rPr>
              <a:t>.</a:t>
            </a:r>
          </a:p>
          <a:p>
            <a:r>
              <a:rPr lang="en-US" dirty="0" smtClean="0">
                <a:latin typeface="Times New Roman" pitchFamily="18" charset="0"/>
                <a:cs typeface="Times New Roman" pitchFamily="18" charset="0"/>
                <a:sym typeface="Wingdings"/>
              </a:rPr>
              <a:t>2/ </a:t>
            </a:r>
            <a:r>
              <a:rPr lang="en-US" dirty="0" err="1" smtClean="0">
                <a:latin typeface="Times New Roman" pitchFamily="18" charset="0"/>
                <a:cs typeface="Times New Roman" pitchFamily="18" charset="0"/>
                <a:sym typeface="Wingdings"/>
              </a:rPr>
              <a:t>Ví</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dụ</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trong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nguyên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thuỷ</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việc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phân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tầng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hầu</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như</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không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có</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họ</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đều</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bình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đẳng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với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nhau</a:t>
            </a:r>
            <a:endParaRPr lang="en-US" dirty="0" smtClean="0">
              <a:latin typeface="Times New Roman" pitchFamily="18" charset="0"/>
              <a:cs typeface="Times New Roman" pitchFamily="18" charset="0"/>
              <a:sym typeface="Wingdings"/>
            </a:endParaRPr>
          </a:p>
          <a:p>
            <a:r>
              <a:rPr lang="en-US" dirty="0" err="1" smtClean="0">
                <a:latin typeface="Times New Roman" pitchFamily="18" charset="0"/>
                <a:cs typeface="Times New Roman" pitchFamily="18" charset="0"/>
                <a:sym typeface="Wingdings"/>
              </a:rPr>
              <a:t>Nhưng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trong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hiện</a:t>
            </a:r>
            <a:r>
              <a:rPr lang="en-US" dirty="0" smtClean="0">
                <a:latin typeface="Times New Roman" pitchFamily="18" charset="0"/>
                <a:cs typeface="Times New Roman" pitchFamily="18" charset="0"/>
                <a:sym typeface="Wingdings"/>
              </a:rPr>
              <a:t> nay, </a:t>
            </a:r>
            <a:r>
              <a:rPr lang="en-US" dirty="0" err="1" smtClean="0">
                <a:latin typeface="Times New Roman" pitchFamily="18" charset="0"/>
                <a:cs typeface="Times New Roman" pitchFamily="18" charset="0"/>
                <a:sym typeface="Wingdings"/>
              </a:rPr>
              <a:t>phân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tầng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càng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lớn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thì</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đặt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ra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những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vấn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đề</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cần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phải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giải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quyết</a:t>
            </a:r>
            <a:endParaRPr lang="en-US" dirty="0" smtClean="0">
              <a:latin typeface="Times New Roman" pitchFamily="18" charset="0"/>
              <a:cs typeface="Times New Roman" pitchFamily="18" charset="0"/>
              <a:sym typeface="Wingdings"/>
            </a:endParaRPr>
          </a:p>
          <a:p>
            <a:r>
              <a:rPr lang="en-US" dirty="0" smtClean="0">
                <a:latin typeface="Times New Roman" pitchFamily="18" charset="0"/>
                <a:cs typeface="Times New Roman" pitchFamily="18" charset="0"/>
                <a:sym typeface="Wingdings"/>
              </a:rPr>
              <a:t></a:t>
            </a:r>
            <a:r>
              <a:rPr lang="en-US" dirty="0" err="1" smtClean="0">
                <a:latin typeface="Times New Roman" pitchFamily="18" charset="0"/>
                <a:cs typeface="Times New Roman" pitchFamily="18" charset="0"/>
                <a:sym typeface="Wingdings"/>
              </a:rPr>
              <a:t>tạo</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áp</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lực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cho</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endParaRPr lang="en-US" dirty="0" smtClean="0">
              <a:latin typeface="Times New Roman" pitchFamily="18" charset="0"/>
              <a:cs typeface="Times New Roman" pitchFamily="18" charset="0"/>
              <a:sym typeface="Wingdings"/>
            </a:endParaRPr>
          </a:p>
          <a:p>
            <a:r>
              <a:rPr lang="en-US" dirty="0" smtClean="0">
                <a:latin typeface="Times New Roman" pitchFamily="18" charset="0"/>
                <a:cs typeface="Times New Roman" pitchFamily="18" charset="0"/>
                <a:sym typeface="Wingdings"/>
              </a:rPr>
              <a:t>3/ </a:t>
            </a:r>
            <a:r>
              <a:rPr lang="en-US" dirty="0" err="1" smtClean="0">
                <a:latin typeface="Times New Roman" pitchFamily="18" charset="0"/>
                <a:cs typeface="Times New Roman" pitchFamily="18" charset="0"/>
                <a:sym typeface="Wingdings"/>
              </a:rPr>
              <a:t>Ví</a:t>
            </a:r>
            <a:r>
              <a:rPr lang="en-US" baseline="0"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dụ</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trong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xã</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hội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hiện</a:t>
            </a:r>
            <a:r>
              <a:rPr lang="en-US" dirty="0" smtClean="0">
                <a:latin typeface="Times New Roman" pitchFamily="18" charset="0"/>
                <a:cs typeface="Times New Roman" pitchFamily="18" charset="0"/>
                <a:sym typeface="Wingdings"/>
              </a:rPr>
              <a:t> nay, </a:t>
            </a:r>
            <a:r>
              <a:rPr lang="en-US" dirty="0" err="1" smtClean="0">
                <a:latin typeface="Times New Roman" pitchFamily="18" charset="0"/>
                <a:cs typeface="Times New Roman" pitchFamily="18" charset="0"/>
                <a:sym typeface="Wingdings"/>
              </a:rPr>
              <a:t>trong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vấn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đề</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việc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làm</a:t>
            </a:r>
            <a:r>
              <a:rPr lang="en-US" dirty="0" smtClean="0">
                <a:latin typeface="Times New Roman" pitchFamily="18" charset="0"/>
                <a:cs typeface="Times New Roman" pitchFamily="18" charset="0"/>
                <a:sym typeface="Wingdings"/>
              </a:rPr>
              <a:t>.</a:t>
            </a:r>
          </a:p>
          <a:p>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Đối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với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những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gia</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đình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giàu</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có</a:t>
            </a:r>
            <a:r>
              <a:rPr lang="en-US" dirty="0" smtClean="0">
                <a:latin typeface="Times New Roman" pitchFamily="18" charset="0"/>
                <a:cs typeface="Times New Roman" pitchFamily="18" charset="0"/>
                <a:sym typeface="Wingdings"/>
              </a:rPr>
              <a:t>(OCCC) </a:t>
            </a:r>
            <a:r>
              <a:rPr lang="en-US" dirty="0" err="1" smtClean="0">
                <a:latin typeface="Times New Roman" pitchFamily="18" charset="0"/>
                <a:cs typeface="Times New Roman" pitchFamily="18" charset="0"/>
                <a:sym typeface="Wingdings"/>
              </a:rPr>
              <a:t>thì</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được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có</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những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công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việc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tốt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lương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cao</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mặc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dù</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trình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độ</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không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cao</a:t>
            </a:r>
            <a:endParaRPr lang="en-US" dirty="0" smtClean="0">
              <a:latin typeface="Times New Roman" pitchFamily="18" charset="0"/>
              <a:cs typeface="Times New Roman" pitchFamily="18" charset="0"/>
              <a:sym typeface="Wingdings"/>
            </a:endParaRPr>
          </a:p>
          <a:p>
            <a:r>
              <a:rPr lang="en-US" dirty="0" err="1" smtClean="0">
                <a:latin typeface="Times New Roman" pitchFamily="18" charset="0"/>
                <a:cs typeface="Times New Roman" pitchFamily="18" charset="0"/>
                <a:sym typeface="Wingdings"/>
              </a:rPr>
              <a:t>Họ</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bất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chấp</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mọi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thứ</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để</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đạt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được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mục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đích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Còn</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đối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với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những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người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bình</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thường</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việc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tìm</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việc</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lại</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là</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một</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khó</a:t>
            </a:r>
            <a:r>
              <a:rPr lang="en-US" dirty="0" smtClean="0">
                <a:latin typeface="Times New Roman" pitchFamily="18" charset="0"/>
                <a:cs typeface="Times New Roman" pitchFamily="18" charset="0"/>
                <a:sym typeface="Wingdings"/>
              </a:rPr>
              <a:t> </a:t>
            </a:r>
            <a:r>
              <a:rPr lang="en-US" dirty="0" err="1" smtClean="0">
                <a:latin typeface="Times New Roman" pitchFamily="18" charset="0"/>
                <a:cs typeface="Times New Roman" pitchFamily="18" charset="0"/>
                <a:sym typeface="Wingdings"/>
              </a:rPr>
              <a:t>khăn</a:t>
            </a:r>
            <a:r>
              <a:rPr lang="en-US" dirty="0" smtClean="0">
                <a:latin typeface="Times New Roman" pitchFamily="18" charset="0"/>
                <a:cs typeface="Times New Roman" pitchFamily="18" charset="0"/>
                <a:sym typeface="Wingdings"/>
              </a:rPr>
              <a:t>. </a:t>
            </a:r>
            <a:endParaRPr lang="en-US" dirty="0" smtClean="0">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fld id="{8195A544-6D83-40E0-82CC-B75B64B7696A}" type="slidenum">
              <a:rPr lang="en-US" smtClean="0"/>
              <a:pPr/>
              <a:t>61</a:t>
            </a:fld>
            <a:endParaRPr lang="en-US"/>
          </a:p>
        </p:txBody>
      </p:sp>
    </p:spTree>
    <p:extLst>
      <p:ext uri="{BB962C8B-B14F-4D97-AF65-F5344CB8AC3E}">
        <p14:creationId xmlns:p14="http://schemas.microsoft.com/office/powerpoint/2010/main" val="3998111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D6B003B-F155-4477-B107-2CAB03F81F88}" type="datetimeFigureOut">
              <a:rPr lang="en-US" smtClean="0"/>
              <a:pPr/>
              <a:t>4/11/2014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40DCC6E-4EA4-4008-8020-5335F33BDE1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6B003B-F155-4477-B107-2CAB03F81F8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6B003B-F155-4477-B107-2CAB03F81F8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6B003B-F155-4477-B107-2CAB03F81F8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D6B003B-F155-4477-B107-2CAB03F81F88}" type="datetimeFigureOut">
              <a:rPr lang="en-US" smtClean="0"/>
              <a:pPr/>
              <a:t>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DCC6E-4EA4-4008-8020-5335F33BDE1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D6B003B-F155-4477-B107-2CAB03F81F8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D6B003B-F155-4477-B107-2CAB03F81F88}" type="datetimeFigureOut">
              <a:rPr lang="en-US" smtClean="0"/>
              <a:pPr/>
              <a:t>4/11/2014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D6B003B-F155-4477-B107-2CAB03F81F88}" type="datetimeFigureOut">
              <a:rPr lang="en-US" smtClean="0"/>
              <a:pPr/>
              <a:t>4/11/2014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6B003B-F155-4477-B107-2CAB03F81F88}" type="datetimeFigureOut">
              <a:rPr lang="en-US" smtClean="0"/>
              <a:pPr/>
              <a:t>4/11/2014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D6B003B-F155-4477-B107-2CAB03F81F8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DCC6E-4EA4-4008-8020-5335F33BDE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D6B003B-F155-4477-B107-2CAB03F81F88}" type="datetimeFigureOut">
              <a:rPr lang="en-US" smtClean="0"/>
              <a:pPr/>
              <a:t>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40DCC6E-4EA4-4008-8020-5335F33BDE11}"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D6B003B-F155-4477-B107-2CAB03F81F88}" type="datetimeFigureOut">
              <a:rPr lang="en-US" smtClean="0"/>
              <a:pPr/>
              <a:t>4/11/2014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40DCC6E-4EA4-4008-8020-5335F33BDE11}"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6.jpeg"/></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1676400" y="228600"/>
            <a:ext cx="7010400" cy="17526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9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TRƯỜNG ĐẠI HỌC NÔNG LÂM TP.HCM</a:t>
            </a:r>
            <a:r>
              <a:rPr kumimoji="0" lang="en-US" sz="29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
            </a:r>
            <a:br>
              <a:rPr kumimoji="0" lang="en-US" sz="29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br>
            <a:r>
              <a:rPr kumimoji="0" lang="en-US" sz="29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sym typeface="Wingdings"/>
              </a:rPr>
              <a:t></a:t>
            </a:r>
            <a:endParaRPr kumimoji="0" lang="en-US" sz="27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5" name="Subtitle 2"/>
          <p:cNvSpPr txBox="1">
            <a:spLocks/>
          </p:cNvSpPr>
          <p:nvPr/>
        </p:nvSpPr>
        <p:spPr>
          <a:xfrm>
            <a:off x="381000" y="2895600"/>
            <a:ext cx="8458200" cy="1981200"/>
          </a:xfrm>
          <a:prstGeom prst="rect">
            <a:avLst/>
          </a:prstGeom>
        </p:spPr>
        <p:txBody>
          <a:bodyPr>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6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CHƯƠNG</a:t>
            </a:r>
            <a:r>
              <a:rPr kumimoji="0" lang="en-US" sz="3600" b="1"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 VI : BẤT BÌNH ĐẲNG VÀ PHÂN TẦNG XÃ HỘI</a:t>
            </a:r>
            <a:endParaRPr kumimoji="0" lang="en-US" sz="36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pic>
        <p:nvPicPr>
          <p:cNvPr id="6" name="Picture 5" descr="download.jpg"/>
          <p:cNvPicPr>
            <a:picLocks noChangeAspect="1"/>
          </p:cNvPicPr>
          <p:nvPr/>
        </p:nvPicPr>
        <p:blipFill>
          <a:blip r:embed="rId3"/>
          <a:stretch>
            <a:fillRect/>
          </a:stretch>
        </p:blipFill>
        <p:spPr>
          <a:xfrm>
            <a:off x="0" y="0"/>
            <a:ext cx="1676400" cy="1676400"/>
          </a:xfrm>
          <a:prstGeom prst="rect">
            <a:avLst/>
          </a:prstGeom>
        </p:spPr>
      </p:pic>
      <p:sp>
        <p:nvSpPr>
          <p:cNvPr id="10" name="TextBox 9"/>
          <p:cNvSpPr txBox="1"/>
          <p:nvPr/>
        </p:nvSpPr>
        <p:spPr>
          <a:xfrm>
            <a:off x="2909455" y="3962400"/>
            <a:ext cx="5777345" cy="707886"/>
          </a:xfrm>
          <a:prstGeom prst="rect">
            <a:avLst/>
          </a:prstGeom>
          <a:noFill/>
        </p:spPr>
        <p:txBody>
          <a:bodyPr wrap="square" rtlCol="0">
            <a:spAutoFit/>
          </a:bodyPr>
          <a:lstStyle/>
          <a:p>
            <a:pPr>
              <a:tabLst>
                <a:tab pos="3713163" algn="l"/>
              </a:tabLst>
            </a:pPr>
            <a:endParaRPr lang="en-US" sz="2000" b="1" dirty="0" smtClean="0">
              <a:latin typeface="Times New Roman" panose="02020603050405020304" pitchFamily="18" charset="0"/>
              <a:cs typeface="Times New Roman" panose="02020603050405020304" pitchFamily="18" charset="0"/>
            </a:endParaRPr>
          </a:p>
          <a:p>
            <a:endParaRPr lang="en-US" sz="2000" b="1" dirty="0">
              <a:latin typeface="Times New Roman" panose="02020603050405020304" pitchFamily="18" charset="0"/>
              <a:cs typeface="Times New Roman" panose="02020603050405020304" pitchFamily="18" charset="0"/>
            </a:endParaRPr>
          </a:p>
        </p:txBody>
      </p:sp>
      <p:sp>
        <p:nvSpPr>
          <p:cNvPr id="11" name="Subtitle 2"/>
          <p:cNvSpPr txBox="1">
            <a:spLocks/>
          </p:cNvSpPr>
          <p:nvPr/>
        </p:nvSpPr>
        <p:spPr>
          <a:xfrm>
            <a:off x="1295400" y="3886200"/>
            <a:ext cx="6934200" cy="6858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marR="0" lvl="0" indent="-342900" algn="ctr" defTabSz="914400" rtl="0" eaLnBrk="1" fontAlgn="auto" latinLnBrk="0" hangingPunct="1">
              <a:lnSpc>
                <a:spcPct val="100000"/>
              </a:lnSpc>
              <a:spcBef>
                <a:spcPct val="20000"/>
              </a:spcBef>
              <a:spcAft>
                <a:spcPts val="0"/>
              </a:spcAft>
              <a:buClrTx/>
              <a:buSzTx/>
              <a:tabLst/>
              <a:defRPr/>
            </a:pPr>
            <a:endParaRPr kumimoji="0" lang="en-US" sz="66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Times New Roman" pitchFamily="18" charset="0"/>
              <a:ea typeface="+mn-ea"/>
              <a:cs typeface="Times New Roman" pitchFamily="18" charset="0"/>
            </a:endParaRPr>
          </a:p>
        </p:txBody>
      </p:sp>
      <p:sp>
        <p:nvSpPr>
          <p:cNvPr id="7" name="Rectangle 6"/>
          <p:cNvSpPr/>
          <p:nvPr/>
        </p:nvSpPr>
        <p:spPr>
          <a:xfrm>
            <a:off x="2930525" y="538986"/>
            <a:ext cx="2286000" cy="584775"/>
          </a:xfrm>
          <a:prstGeom prst="rect">
            <a:avLst/>
          </a:prstGeom>
        </p:spPr>
        <p:txBody>
          <a:bodyPr>
            <a:spAutoFit/>
          </a:bodyPr>
          <a:lstStyle/>
          <a:p>
            <a:r>
              <a:rPr lang="en-US" sz="3200" b="1" dirty="0" smtClean="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 </a:t>
            </a:r>
            <a:endParaRPr lang="en-US" dirty="0"/>
          </a:p>
        </p:txBody>
      </p:sp>
      <p:sp>
        <p:nvSpPr>
          <p:cNvPr id="12" name="TextBox 11"/>
          <p:cNvSpPr txBox="1"/>
          <p:nvPr/>
        </p:nvSpPr>
        <p:spPr>
          <a:xfrm>
            <a:off x="4267200" y="2209800"/>
            <a:ext cx="4648200" cy="461665"/>
          </a:xfrm>
          <a:prstGeom prst="rect">
            <a:avLst/>
          </a:prstGeom>
          <a:noFill/>
        </p:spPr>
        <p:txBody>
          <a:bodyPr wrap="square" rtlCol="0">
            <a:spAutoFit/>
          </a:bodyPr>
          <a:lstStyle/>
          <a:p>
            <a:r>
              <a:rPr lang="en-US" sz="2400" dirty="0" smtClean="0"/>
              <a:t>GVHD : NGUYỄN ĐỨC THÀNH</a:t>
            </a:r>
            <a:endParaRPr lang="en-US" sz="2400" dirty="0"/>
          </a:p>
        </p:txBody>
      </p:sp>
      <p:sp>
        <p:nvSpPr>
          <p:cNvPr id="13" name="TextBox 12"/>
          <p:cNvSpPr txBox="1"/>
          <p:nvPr/>
        </p:nvSpPr>
        <p:spPr>
          <a:xfrm>
            <a:off x="1752600" y="1295400"/>
            <a:ext cx="7244291" cy="584775"/>
          </a:xfrm>
          <a:prstGeom prst="rect">
            <a:avLst/>
          </a:prstGeom>
          <a:noFill/>
        </p:spPr>
        <p:txBody>
          <a:bodyPr wrap="none" rtlCol="0">
            <a:spAutoFit/>
          </a:bodyPr>
          <a:lstStyle/>
          <a:p>
            <a:r>
              <a:rPr lang="en-US" sz="3200" dirty="0" smtClean="0">
                <a:latin typeface="Times New Roman" pitchFamily="18" charset="0"/>
                <a:cs typeface="Times New Roman" pitchFamily="18" charset="0"/>
              </a:rPr>
              <a:t>MÔN HỌC : XÃ HỘI HỌC ĐẠI CƯƠNG</a:t>
            </a:r>
            <a:endParaRPr lang="en-US" sz="32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1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amond(i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686800" cy="3124200"/>
          </a:xfrm>
        </p:spPr>
        <p:txBody>
          <a:bodyPr/>
          <a:lstStyle/>
          <a:p>
            <a:pPr>
              <a:buNone/>
            </a:pPr>
            <a:r>
              <a:rPr lang="en-US" dirty="0" smtClean="0">
                <a:solidFill>
                  <a:srgbClr val="FF0000"/>
                </a:solidFill>
                <a:latin typeface="Times New Roman" pitchFamily="18" charset="0"/>
                <a:cs typeface="Times New Roman" pitchFamily="18" charset="0"/>
              </a:rPr>
              <a:t>2</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Cơ</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sở</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hình</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thành</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bất</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bình</a:t>
            </a:r>
            <a:r>
              <a:rPr lang="en-US" sz="3200" u="sng" dirty="0" smtClean="0">
                <a:solidFill>
                  <a:srgbClr val="FF0000"/>
                </a:solidFill>
                <a:latin typeface="Times New Roman" pitchFamily="18" charset="0"/>
                <a:cs typeface="Times New Roman" pitchFamily="18" charset="0"/>
              </a:rPr>
              <a:t> </a:t>
            </a:r>
            <a:r>
              <a:rPr lang="en-US" sz="3200" u="sng" dirty="0" err="1" smtClean="0">
                <a:solidFill>
                  <a:srgbClr val="FF0000"/>
                </a:solidFill>
                <a:latin typeface="Times New Roman" pitchFamily="18" charset="0"/>
                <a:cs typeface="Times New Roman" pitchFamily="18" charset="0"/>
              </a:rPr>
              <a:t>đẳng</a:t>
            </a:r>
            <a:r>
              <a:rPr lang="en-US" sz="3200" u="sng" dirty="0" smtClean="0">
                <a:solidFill>
                  <a:srgbClr val="FF0000"/>
                </a:solidFill>
                <a:latin typeface="Times New Roman" pitchFamily="18" charset="0"/>
                <a:cs typeface="Times New Roman" pitchFamily="18" charset="0"/>
              </a:rPr>
              <a:t>:</a:t>
            </a:r>
          </a:p>
          <a:p>
            <a:pPr>
              <a:buNone/>
            </a:pPr>
            <a:r>
              <a:rPr lang="en-US" dirty="0" smtClean="0">
                <a:solidFill>
                  <a:schemeClr val="tx2"/>
                </a:solidFill>
                <a:latin typeface="Times New Roman" pitchFamily="18" charset="0"/>
                <a:cs typeface="Times New Roman" pitchFamily="18" charset="0"/>
              </a:rPr>
              <a:t/>
            </a:r>
            <a:br>
              <a:rPr lang="en-US" dirty="0" smtClean="0">
                <a:solidFill>
                  <a:schemeClr val="tx2"/>
                </a:solidFill>
                <a:latin typeface="Times New Roman" pitchFamily="18" charset="0"/>
                <a:cs typeface="Times New Roman" pitchFamily="18" charset="0"/>
              </a:rPr>
            </a:b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Bất</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bình</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đẳng</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thường</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xuyên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tồn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tại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với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những</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nguyên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nhân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và</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kết</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quả</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cụ</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thể</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liên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quan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đến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giai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cấp</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xã</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hội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giới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tính</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chủng</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tộc</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tôn</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giáo</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lãnh</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thổ</a:t>
            </a:r>
            <a:r>
              <a:rPr lang="en-US" dirty="0" smtClean="0">
                <a:solidFill>
                  <a:schemeClr val="tx2"/>
                </a:solidFill>
                <a:latin typeface="Times New Roman" pitchFamily="18" charset="0"/>
                <a:cs typeface="Times New Roman" pitchFamily="18" charset="0"/>
              </a:rPr>
              <a:t>..</a:t>
            </a:r>
            <a:br>
              <a:rPr lang="en-US" dirty="0" smtClean="0">
                <a:solidFill>
                  <a:schemeClr val="tx2"/>
                </a:solidFill>
                <a:latin typeface="Times New Roman" pitchFamily="18" charset="0"/>
                <a:cs typeface="Times New Roman" pitchFamily="18" charset="0"/>
              </a:rPr>
            </a:br>
            <a:endParaRPr lang="en-US" dirty="0">
              <a:solidFill>
                <a:schemeClr val="tx2"/>
              </a:solidFill>
              <a:latin typeface="Times New Roman" pitchFamily="18" charset="0"/>
              <a:cs typeface="Times New Roman" pitchFamily="18"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rved Down Ribbon 1"/>
          <p:cNvSpPr/>
          <p:nvPr/>
        </p:nvSpPr>
        <p:spPr>
          <a:xfrm>
            <a:off x="2362200" y="76200"/>
            <a:ext cx="4114800" cy="1828800"/>
          </a:xfrm>
          <a:prstGeom prst="ellipseRibb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lumMod val="95000"/>
                    <a:lumOff val="5000"/>
                  </a:schemeClr>
                </a:solidFill>
                <a:latin typeface="Times New Roman" pitchFamily="18" charset="0"/>
                <a:cs typeface="Times New Roman" pitchFamily="18" charset="0"/>
              </a:rPr>
              <a:t>GỒM 3 DẠNG</a:t>
            </a:r>
            <a:endParaRPr lang="en-US" sz="3600" b="1" dirty="0">
              <a:solidFill>
                <a:schemeClr val="tx1">
                  <a:lumMod val="95000"/>
                  <a:lumOff val="5000"/>
                </a:schemeClr>
              </a:solidFill>
              <a:latin typeface="Times New Roman" pitchFamily="18" charset="0"/>
              <a:cs typeface="Times New Roman" pitchFamily="18" charset="0"/>
            </a:endParaRPr>
          </a:p>
        </p:txBody>
      </p:sp>
      <p:sp>
        <p:nvSpPr>
          <p:cNvPr id="3" name="Rounded Rectangle 2"/>
          <p:cNvSpPr/>
          <p:nvPr/>
        </p:nvSpPr>
        <p:spPr>
          <a:xfrm>
            <a:off x="381000" y="2362200"/>
            <a:ext cx="4038600" cy="1066800"/>
          </a:xfrm>
          <a:prstGeom prst="roundRect">
            <a:avLst/>
          </a:prstGeom>
          <a:solidFill>
            <a:srgbClr val="FFFF00"/>
          </a:solidFill>
          <a:effectLst>
            <a:innerShdw blurRad="254000">
              <a:prstClr val="black">
                <a:alpha val="9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smtClean="0">
                <a:solidFill>
                  <a:schemeClr val="tx1">
                    <a:lumMod val="95000"/>
                    <a:lumOff val="5000"/>
                  </a:schemeClr>
                </a:solidFill>
                <a:latin typeface="Times New Roman" pitchFamily="18" charset="0"/>
                <a:cs typeface="Times New Roman" pitchFamily="18" charset="0"/>
              </a:rPr>
              <a:t>Những</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cơ</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hội</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trong</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cuộc</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sống</a:t>
            </a:r>
            <a:endParaRPr lang="en-US" sz="3600" b="1" dirty="0">
              <a:solidFill>
                <a:schemeClr val="tx1">
                  <a:lumMod val="95000"/>
                  <a:lumOff val="5000"/>
                </a:schemeClr>
              </a:solidFill>
              <a:latin typeface="Times New Roman" pitchFamily="18" charset="0"/>
              <a:cs typeface="Times New Roman" pitchFamily="18" charset="0"/>
            </a:endParaRPr>
          </a:p>
        </p:txBody>
      </p:sp>
      <p:sp>
        <p:nvSpPr>
          <p:cNvPr id="4" name="Rounded Rectangle 3"/>
          <p:cNvSpPr/>
          <p:nvPr/>
        </p:nvSpPr>
        <p:spPr>
          <a:xfrm>
            <a:off x="1981200" y="3886200"/>
            <a:ext cx="4038600" cy="990600"/>
          </a:xfrm>
          <a:prstGeom prst="roundRect">
            <a:avLst/>
          </a:prstGeom>
          <a:solidFill>
            <a:srgbClr val="FF0000"/>
          </a:solidFill>
          <a:effectLst>
            <a:innerShdw blurRad="254000">
              <a:prstClr val="black">
                <a:alpha val="9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smtClean="0">
                <a:solidFill>
                  <a:schemeClr val="tx1">
                    <a:lumMod val="95000"/>
                    <a:lumOff val="5000"/>
                  </a:schemeClr>
                </a:solidFill>
                <a:latin typeface="Times New Roman" pitchFamily="18" charset="0"/>
                <a:cs typeface="Times New Roman" pitchFamily="18" charset="0"/>
              </a:rPr>
              <a:t>Cơ</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sở</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địa</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vị</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xã</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hội</a:t>
            </a:r>
            <a:endParaRPr lang="en-US" sz="3600" b="1" dirty="0">
              <a:solidFill>
                <a:schemeClr val="tx1">
                  <a:lumMod val="95000"/>
                  <a:lumOff val="5000"/>
                </a:schemeClr>
              </a:solidFill>
              <a:latin typeface="Times New Roman" pitchFamily="18" charset="0"/>
              <a:cs typeface="Times New Roman" pitchFamily="18" charset="0"/>
            </a:endParaRPr>
          </a:p>
        </p:txBody>
      </p:sp>
      <p:sp>
        <p:nvSpPr>
          <p:cNvPr id="5" name="Rounded Rectangle 4"/>
          <p:cNvSpPr/>
          <p:nvPr/>
        </p:nvSpPr>
        <p:spPr>
          <a:xfrm>
            <a:off x="4648200" y="5334000"/>
            <a:ext cx="4038600" cy="1219200"/>
          </a:xfrm>
          <a:prstGeom prst="roundRect">
            <a:avLst/>
          </a:prstGeom>
          <a:solidFill>
            <a:srgbClr val="FFC000"/>
          </a:solidFill>
          <a:effectLst>
            <a:innerShdw blurRad="254000">
              <a:prstClr val="black">
                <a:alpha val="9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smtClean="0">
                <a:solidFill>
                  <a:schemeClr val="tx1">
                    <a:lumMod val="95000"/>
                    <a:lumOff val="5000"/>
                  </a:schemeClr>
                </a:solidFill>
                <a:latin typeface="Times New Roman" pitchFamily="18" charset="0"/>
                <a:cs typeface="Times New Roman" pitchFamily="18" charset="0"/>
              </a:rPr>
              <a:t>Ảnh</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hưởng</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chính</a:t>
            </a:r>
            <a:r>
              <a:rPr lang="en-US" sz="3600" b="1" dirty="0" smtClean="0">
                <a:solidFill>
                  <a:schemeClr val="tx1">
                    <a:lumMod val="95000"/>
                    <a:lumOff val="5000"/>
                  </a:schemeClr>
                </a:solidFill>
                <a:latin typeface="Times New Roman" pitchFamily="18" charset="0"/>
                <a:cs typeface="Times New Roman" pitchFamily="18" charset="0"/>
              </a:rPr>
              <a:t> </a:t>
            </a:r>
            <a:r>
              <a:rPr lang="en-US" sz="3600" b="1" dirty="0" err="1" smtClean="0">
                <a:solidFill>
                  <a:schemeClr val="tx1">
                    <a:lumMod val="95000"/>
                    <a:lumOff val="5000"/>
                  </a:schemeClr>
                </a:solidFill>
                <a:latin typeface="Times New Roman" pitchFamily="18" charset="0"/>
                <a:cs typeface="Times New Roman" pitchFamily="18" charset="0"/>
              </a:rPr>
              <a:t>trị</a:t>
            </a:r>
            <a:endParaRPr lang="en-US" sz="3600" b="1" dirty="0">
              <a:solidFill>
                <a:schemeClr val="tx1">
                  <a:lumMod val="95000"/>
                  <a:lumOff val="5000"/>
                </a:schemeClr>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fade">
                                      <p:cBhvr>
                                        <p:cTn id="15" dur="20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20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bg/>
                                          </p:spTgt>
                                        </p:tgtEl>
                                        <p:attrNameLst>
                                          <p:attrName>style.visibility</p:attrName>
                                        </p:attrNameLst>
                                      </p:cBhvr>
                                      <p:to>
                                        <p:strVal val="visible"/>
                                      </p:to>
                                    </p:set>
                                    <p:animEffect transition="in" filter="wipe(down)">
                                      <p:cBhvr>
                                        <p:cTn id="25" dur="500"/>
                                        <p:tgtEl>
                                          <p:spTgt spid="4">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wipe(down)">
                                      <p:cBhvr>
                                        <p:cTn id="28" dur="500"/>
                                        <p:tgtEl>
                                          <p:spTgt spid="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bg/>
                                          </p:spTgt>
                                        </p:tgtEl>
                                        <p:attrNameLst>
                                          <p:attrName>style.visibility</p:attrName>
                                        </p:attrNameLst>
                                      </p:cBhvr>
                                      <p:to>
                                        <p:strVal val="visible"/>
                                      </p:to>
                                    </p:set>
                                    <p:anim calcmode="lin" valueType="num">
                                      <p:cBhvr additive="base">
                                        <p:cTn id="33" dur="500" fill="hold"/>
                                        <p:tgtEl>
                                          <p:spTgt spid="5">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 calcmode="lin" valueType="num">
                                      <p:cBhvr additive="base">
                                        <p:cTn id="3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build="p" animBg="1"/>
      <p:bldP spid="4" grpId="0" build="allAtOnce" animBg="1"/>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entagon 1"/>
          <p:cNvSpPr/>
          <p:nvPr/>
        </p:nvSpPr>
        <p:spPr>
          <a:xfrm>
            <a:off x="4800600" y="484095"/>
            <a:ext cx="3429000" cy="609600"/>
          </a:xfrm>
          <a:prstGeom prst="homePlate">
            <a:avLst/>
          </a:prstGeom>
          <a:solidFill>
            <a:srgbClr val="FFC000"/>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err="1" smtClean="0">
                <a:solidFill>
                  <a:schemeClr val="tx1">
                    <a:lumMod val="95000"/>
                    <a:lumOff val="5000"/>
                  </a:schemeClr>
                </a:solidFill>
              </a:rPr>
              <a:t>Kinh</a:t>
            </a:r>
            <a:r>
              <a:rPr lang="en-US" sz="2800" dirty="0" smtClean="0">
                <a:solidFill>
                  <a:schemeClr val="tx1">
                    <a:lumMod val="95000"/>
                    <a:lumOff val="5000"/>
                  </a:schemeClr>
                </a:solidFill>
              </a:rPr>
              <a:t> </a:t>
            </a:r>
            <a:r>
              <a:rPr lang="en-US" sz="2800" dirty="0" err="1" smtClean="0">
                <a:solidFill>
                  <a:schemeClr val="tx1">
                    <a:lumMod val="95000"/>
                    <a:lumOff val="5000"/>
                  </a:schemeClr>
                </a:solidFill>
              </a:rPr>
              <a:t>tế</a:t>
            </a:r>
            <a:endParaRPr lang="en-US" sz="2800" dirty="0">
              <a:solidFill>
                <a:schemeClr val="tx1">
                  <a:lumMod val="95000"/>
                  <a:lumOff val="5000"/>
                </a:schemeClr>
              </a:solidFill>
            </a:endParaRPr>
          </a:p>
        </p:txBody>
      </p:sp>
      <p:sp>
        <p:nvSpPr>
          <p:cNvPr id="3" name="Pentagon 2"/>
          <p:cNvSpPr/>
          <p:nvPr/>
        </p:nvSpPr>
        <p:spPr>
          <a:xfrm>
            <a:off x="4805083" y="1483660"/>
            <a:ext cx="3339352" cy="685800"/>
          </a:xfrm>
          <a:prstGeom prst="homePlate">
            <a:avLst/>
          </a:prstGeom>
          <a:solidFill>
            <a:srgbClr val="FFFF00"/>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smtClean="0">
                <a:solidFill>
                  <a:srgbClr val="FF0000"/>
                </a:solidFill>
              </a:rPr>
              <a:t>An </a:t>
            </a:r>
            <a:r>
              <a:rPr lang="en-US" sz="2800" dirty="0" err="1">
                <a:solidFill>
                  <a:srgbClr val="FF0000"/>
                </a:solidFill>
              </a:rPr>
              <a:t>n</a:t>
            </a:r>
            <a:r>
              <a:rPr lang="en-US" sz="2800" dirty="0" err="1" smtClean="0">
                <a:solidFill>
                  <a:srgbClr val="FF0000"/>
                </a:solidFill>
              </a:rPr>
              <a:t>inh</a:t>
            </a:r>
            <a:r>
              <a:rPr lang="en-US" sz="2800" dirty="0" smtClean="0">
                <a:solidFill>
                  <a:srgbClr val="FF0000"/>
                </a:solidFill>
              </a:rPr>
              <a:t> </a:t>
            </a:r>
            <a:r>
              <a:rPr lang="en-US" sz="2800" dirty="0" err="1" smtClean="0">
                <a:solidFill>
                  <a:srgbClr val="FF0000"/>
                </a:solidFill>
              </a:rPr>
              <a:t>xã</a:t>
            </a:r>
            <a:r>
              <a:rPr lang="en-US" sz="2800" dirty="0" smtClean="0">
                <a:solidFill>
                  <a:srgbClr val="FF0000"/>
                </a:solidFill>
              </a:rPr>
              <a:t> </a:t>
            </a:r>
            <a:r>
              <a:rPr lang="en-US" sz="2800" dirty="0" err="1" smtClean="0">
                <a:solidFill>
                  <a:srgbClr val="FF0000"/>
                </a:solidFill>
              </a:rPr>
              <a:t>hội</a:t>
            </a:r>
            <a:endParaRPr lang="en-US" sz="2800" dirty="0">
              <a:solidFill>
                <a:srgbClr val="FF0000"/>
              </a:solidFill>
            </a:endParaRPr>
          </a:p>
        </p:txBody>
      </p:sp>
      <p:sp>
        <p:nvSpPr>
          <p:cNvPr id="4" name="Pentagon 3"/>
          <p:cNvSpPr/>
          <p:nvPr/>
        </p:nvSpPr>
        <p:spPr>
          <a:xfrm>
            <a:off x="4805082" y="2770094"/>
            <a:ext cx="3424517" cy="951379"/>
          </a:xfrm>
          <a:prstGeom prst="homePlate">
            <a:avLst/>
          </a:prstGeom>
          <a:solidFill>
            <a:srgbClr val="FF0000"/>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err="1" smtClean="0">
                <a:solidFill>
                  <a:schemeClr val="tx1"/>
                </a:solidFill>
              </a:rPr>
              <a:t>Chăm</a:t>
            </a:r>
            <a:r>
              <a:rPr lang="en-US" sz="2800" dirty="0" smtClean="0">
                <a:solidFill>
                  <a:schemeClr val="tx1"/>
                </a:solidFill>
              </a:rPr>
              <a:t> </a:t>
            </a:r>
            <a:r>
              <a:rPr lang="en-US" sz="2800" dirty="0" err="1" smtClean="0">
                <a:solidFill>
                  <a:schemeClr val="tx1"/>
                </a:solidFill>
              </a:rPr>
              <a:t>sóc</a:t>
            </a:r>
            <a:r>
              <a:rPr lang="en-US" sz="2800" dirty="0" smtClean="0">
                <a:solidFill>
                  <a:schemeClr val="tx1"/>
                </a:solidFill>
              </a:rPr>
              <a:t> </a:t>
            </a:r>
            <a:r>
              <a:rPr lang="en-US" sz="2800" dirty="0" err="1" smtClean="0">
                <a:solidFill>
                  <a:schemeClr val="tx1"/>
                </a:solidFill>
              </a:rPr>
              <a:t>sức</a:t>
            </a:r>
            <a:r>
              <a:rPr lang="en-US" sz="2800" dirty="0" smtClean="0">
                <a:solidFill>
                  <a:schemeClr val="tx1"/>
                </a:solidFill>
              </a:rPr>
              <a:t> </a:t>
            </a:r>
            <a:r>
              <a:rPr lang="en-US" sz="2800" dirty="0" err="1" smtClean="0">
                <a:solidFill>
                  <a:schemeClr val="tx1"/>
                </a:solidFill>
              </a:rPr>
              <a:t>khỏe</a:t>
            </a:r>
            <a:endParaRPr lang="en-US" sz="2800" dirty="0">
              <a:solidFill>
                <a:schemeClr val="tx1"/>
              </a:solidFill>
            </a:endParaRPr>
          </a:p>
        </p:txBody>
      </p:sp>
      <p:cxnSp>
        <p:nvCxnSpPr>
          <p:cNvPr id="6" name="Straight Arrow Connector 5"/>
          <p:cNvCxnSpPr/>
          <p:nvPr/>
        </p:nvCxnSpPr>
        <p:spPr>
          <a:xfrm flipV="1">
            <a:off x="3666565" y="1801906"/>
            <a:ext cx="1026459" cy="1184462"/>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657600" y="2986368"/>
            <a:ext cx="1035424" cy="117661"/>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666565" y="2986368"/>
            <a:ext cx="1026459" cy="1475813"/>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Pentagon 8"/>
          <p:cNvSpPr/>
          <p:nvPr/>
        </p:nvSpPr>
        <p:spPr>
          <a:xfrm>
            <a:off x="4805082" y="4114799"/>
            <a:ext cx="3428999" cy="694765"/>
          </a:xfrm>
          <a:prstGeom prst="homePlate">
            <a:avLst/>
          </a:prstGeom>
          <a:solidFill>
            <a:srgbClr val="00B050"/>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err="1" smtClean="0">
                <a:solidFill>
                  <a:schemeClr val="tx1"/>
                </a:solidFill>
              </a:rPr>
              <a:t>Giáo</a:t>
            </a:r>
            <a:r>
              <a:rPr lang="en-US" sz="2800" dirty="0" smtClean="0">
                <a:solidFill>
                  <a:schemeClr val="tx1"/>
                </a:solidFill>
              </a:rPr>
              <a:t> </a:t>
            </a:r>
            <a:r>
              <a:rPr lang="en-US" sz="2800" dirty="0" err="1" smtClean="0">
                <a:solidFill>
                  <a:schemeClr val="tx1"/>
                </a:solidFill>
              </a:rPr>
              <a:t>dục</a:t>
            </a:r>
            <a:endParaRPr lang="en-US" sz="2800" dirty="0">
              <a:solidFill>
                <a:schemeClr val="tx1"/>
              </a:solidFill>
            </a:endParaRPr>
          </a:p>
        </p:txBody>
      </p:sp>
      <p:cxnSp>
        <p:nvCxnSpPr>
          <p:cNvPr id="10" name="Straight Arrow Connector 9"/>
          <p:cNvCxnSpPr/>
          <p:nvPr/>
        </p:nvCxnSpPr>
        <p:spPr>
          <a:xfrm flipV="1">
            <a:off x="3666565" y="893110"/>
            <a:ext cx="990600" cy="2093258"/>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1" name="Pentagon 10"/>
          <p:cNvSpPr/>
          <p:nvPr/>
        </p:nvSpPr>
        <p:spPr>
          <a:xfrm>
            <a:off x="4805083" y="5230908"/>
            <a:ext cx="3428999" cy="609600"/>
          </a:xfrm>
          <a:prstGeom prst="homePlate">
            <a:avLst/>
          </a:prstGeom>
          <a:solidFill>
            <a:schemeClr val="accent3">
              <a:lumMod val="75000"/>
            </a:schemeClr>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smtClean="0">
                <a:solidFill>
                  <a:schemeClr val="tx1"/>
                </a:solidFill>
              </a:rPr>
              <a:t>…….</a:t>
            </a:r>
            <a:endParaRPr lang="en-US" sz="2800" dirty="0">
              <a:solidFill>
                <a:schemeClr val="tx1"/>
              </a:solidFill>
            </a:endParaRPr>
          </a:p>
        </p:txBody>
      </p:sp>
      <p:cxnSp>
        <p:nvCxnSpPr>
          <p:cNvPr id="12" name="Straight Arrow Connector 11"/>
          <p:cNvCxnSpPr/>
          <p:nvPr/>
        </p:nvCxnSpPr>
        <p:spPr>
          <a:xfrm>
            <a:off x="3666565" y="2986368"/>
            <a:ext cx="990600" cy="2653555"/>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8" name="Pentagon 37"/>
          <p:cNvSpPr/>
          <p:nvPr/>
        </p:nvSpPr>
        <p:spPr>
          <a:xfrm>
            <a:off x="304800" y="2470898"/>
            <a:ext cx="3581400" cy="1030940"/>
          </a:xfrm>
          <a:prstGeom prst="homePlate">
            <a:avLst/>
          </a:prstGeom>
          <a:solidFill>
            <a:schemeClr val="accent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t>Những</a:t>
            </a:r>
            <a:r>
              <a:rPr lang="en-US" sz="2800" dirty="0" smtClean="0"/>
              <a:t> </a:t>
            </a:r>
            <a:r>
              <a:rPr lang="en-US" sz="2800" dirty="0" err="1" smtClean="0"/>
              <a:t>cơ</a:t>
            </a:r>
            <a:r>
              <a:rPr lang="en-US" sz="2800" dirty="0" smtClean="0"/>
              <a:t> </a:t>
            </a:r>
            <a:r>
              <a:rPr lang="en-US" sz="2800" dirty="0" err="1" smtClean="0"/>
              <a:t>hội</a:t>
            </a:r>
            <a:r>
              <a:rPr lang="en-US" sz="2800" dirty="0" smtClean="0"/>
              <a:t> </a:t>
            </a:r>
            <a:r>
              <a:rPr lang="en-US" sz="2800" dirty="0" err="1" smtClean="0"/>
              <a:t>trong</a:t>
            </a:r>
            <a:r>
              <a:rPr lang="en-US" sz="2800" dirty="0" smtClean="0"/>
              <a:t> </a:t>
            </a:r>
            <a:r>
              <a:rPr lang="en-US" sz="2800" dirty="0" err="1" smtClean="0"/>
              <a:t>cuộc</a:t>
            </a:r>
            <a:r>
              <a:rPr lang="en-US" sz="2800" dirty="0" smtClean="0"/>
              <a:t> </a:t>
            </a:r>
            <a:r>
              <a:rPr lang="en-US" sz="2800" dirty="0" err="1" smtClean="0"/>
              <a:t>sống</a:t>
            </a:r>
            <a:endParaRPr lang="en-US" sz="2800" dirty="0"/>
          </a:p>
        </p:txBody>
      </p:sp>
    </p:spTree>
    <p:extLst>
      <p:ext uri="{BB962C8B-B14F-4D97-AF65-F5344CB8AC3E}">
        <p14:creationId xmlns:p14="http://schemas.microsoft.com/office/powerpoint/2010/main" val="4156329430"/>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bg/>
                                          </p:spTgt>
                                        </p:tgtEl>
                                        <p:attrNameLst>
                                          <p:attrName>style.visibility</p:attrName>
                                        </p:attrNameLst>
                                      </p:cBhvr>
                                      <p:to>
                                        <p:strVal val="visible"/>
                                      </p:to>
                                    </p:set>
                                    <p:animEffect transition="in" filter="fade">
                                      <p:cBhvr>
                                        <p:cTn id="7" dur="2000"/>
                                        <p:tgtEl>
                                          <p:spTgt spid="3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xEl>
                                              <p:pRg st="0" end="0"/>
                                            </p:txEl>
                                          </p:spTgt>
                                        </p:tgtEl>
                                        <p:attrNameLst>
                                          <p:attrName>style.visibility</p:attrName>
                                        </p:attrNameLst>
                                      </p:cBhvr>
                                      <p:to>
                                        <p:strVal val="visible"/>
                                      </p:to>
                                    </p:set>
                                    <p:animEffect transition="in" filter="fade">
                                      <p:cBhvr>
                                        <p:cTn id="10" dur="2000"/>
                                        <p:tgtEl>
                                          <p:spTgt spid="3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bg/>
                                          </p:spTgt>
                                        </p:tgtEl>
                                        <p:attrNameLst>
                                          <p:attrName>style.visibility</p:attrName>
                                        </p:attrNameLst>
                                      </p:cBhvr>
                                      <p:to>
                                        <p:strVal val="visible"/>
                                      </p:to>
                                    </p:set>
                                    <p:animEffect transition="in" filter="fade">
                                      <p:cBhvr>
                                        <p:cTn id="15" dur="2000"/>
                                        <p:tgtEl>
                                          <p:spTgt spid="2">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20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bg/>
                                          </p:spTgt>
                                        </p:tgtEl>
                                        <p:attrNameLst>
                                          <p:attrName>style.visibility</p:attrName>
                                        </p:attrNameLst>
                                      </p:cBhvr>
                                      <p:to>
                                        <p:strVal val="visible"/>
                                      </p:to>
                                    </p:set>
                                    <p:animEffect transition="in" filter="wipe(down)">
                                      <p:cBhvr>
                                        <p:cTn id="25" dur="500"/>
                                        <p:tgtEl>
                                          <p:spTgt spid="3">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ipe(down)">
                                      <p:cBhvr>
                                        <p:cTn id="28" dur="5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4">
                                            <p:bg/>
                                          </p:spTgt>
                                        </p:tgtEl>
                                        <p:attrNameLst>
                                          <p:attrName>style.visibility</p:attrName>
                                        </p:attrNameLst>
                                      </p:cBhvr>
                                      <p:to>
                                        <p:strVal val="visible"/>
                                      </p:to>
                                    </p:set>
                                    <p:animEffect transition="in" filter="wipe(down)">
                                      <p:cBhvr>
                                        <p:cTn id="33" dur="500"/>
                                        <p:tgtEl>
                                          <p:spTgt spid="4">
                                            <p:bg/>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Effect transition="in" filter="wipe(down)">
                                      <p:cBhvr>
                                        <p:cTn id="38" dur="500"/>
                                        <p:tgtEl>
                                          <p:spTgt spid="4">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9">
                                            <p:bg/>
                                          </p:spTgt>
                                        </p:tgtEl>
                                        <p:attrNameLst>
                                          <p:attrName>style.visibility</p:attrName>
                                        </p:attrNameLst>
                                      </p:cBhvr>
                                      <p:to>
                                        <p:strVal val="visible"/>
                                      </p:to>
                                    </p:set>
                                    <p:animEffect transition="in" filter="wipe(down)">
                                      <p:cBhvr>
                                        <p:cTn id="43" dur="500"/>
                                        <p:tgtEl>
                                          <p:spTgt spid="9">
                                            <p:bg/>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wipe(down)">
                                      <p:cBhvr>
                                        <p:cTn id="48" dur="500"/>
                                        <p:tgtEl>
                                          <p:spTgt spid="9">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bg/>
                                          </p:spTgt>
                                        </p:tgtEl>
                                        <p:attrNameLst>
                                          <p:attrName>style.visibility</p:attrName>
                                        </p:attrNameLst>
                                      </p:cBhvr>
                                      <p:to>
                                        <p:strVal val="visible"/>
                                      </p:to>
                                    </p:set>
                                    <p:anim calcmode="lin" valueType="num">
                                      <p:cBhvr additive="base">
                                        <p:cTn id="5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1">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 calcmode="lin" valueType="num">
                                      <p:cBhvr additive="base">
                                        <p:cTn id="5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allAtOnce" animBg="1"/>
      <p:bldP spid="4" grpId="0" build="p" animBg="1"/>
      <p:bldP spid="9" grpId="0" build="p" animBg="1"/>
      <p:bldP spid="11" grpId="0" build="allAtOnce" animBg="1"/>
      <p:bldP spid="38"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8"/>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0" y="1524000"/>
            <a:ext cx="9144000" cy="5334000"/>
          </a:xfrm>
          <a:prstGeom prst="rect">
            <a:avLst/>
          </a:prstGeom>
        </p:spPr>
      </p:pic>
      <p:sp>
        <p:nvSpPr>
          <p:cNvPr id="8" name="Pentagon 7"/>
          <p:cNvSpPr/>
          <p:nvPr/>
        </p:nvSpPr>
        <p:spPr>
          <a:xfrm>
            <a:off x="2667000" y="457200"/>
            <a:ext cx="3429000" cy="963705"/>
          </a:xfrm>
          <a:prstGeom prst="homePlate">
            <a:avLst/>
          </a:prstGeom>
          <a:solidFill>
            <a:schemeClr val="accent3">
              <a:lumMod val="75000"/>
            </a:schemeClr>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b="1" dirty="0" err="1" smtClean="0">
                <a:solidFill>
                  <a:schemeClr val="accent4">
                    <a:lumMod val="40000"/>
                    <a:lumOff val="60000"/>
                  </a:schemeClr>
                </a:solidFill>
              </a:rPr>
              <a:t>Kinh</a:t>
            </a:r>
            <a:r>
              <a:rPr lang="en-US" sz="3600" b="1" dirty="0" smtClean="0">
                <a:solidFill>
                  <a:schemeClr val="accent4">
                    <a:lumMod val="40000"/>
                    <a:lumOff val="60000"/>
                  </a:schemeClr>
                </a:solidFill>
              </a:rPr>
              <a:t> </a:t>
            </a:r>
            <a:r>
              <a:rPr lang="en-US" sz="3600" b="1" dirty="0" err="1" smtClean="0">
                <a:solidFill>
                  <a:schemeClr val="accent4">
                    <a:lumMod val="40000"/>
                    <a:lumOff val="60000"/>
                  </a:schemeClr>
                </a:solidFill>
              </a:rPr>
              <a:t>tế</a:t>
            </a:r>
            <a:endParaRPr lang="en-US" sz="3600" b="1" dirty="0">
              <a:solidFill>
                <a:schemeClr val="accent4">
                  <a:lumMod val="40000"/>
                  <a:lumOff val="60000"/>
                </a:schemeClr>
              </a:solidFill>
            </a:endParaRPr>
          </a:p>
        </p:txBody>
      </p:sp>
    </p:spTree>
    <p:extLst>
      <p:ext uri="{BB962C8B-B14F-4D97-AF65-F5344CB8AC3E}">
        <p14:creationId xmlns:p14="http://schemas.microsoft.com/office/powerpoint/2010/main" val="2613438536"/>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2000"/>
                                        <p:tgtEl>
                                          <p:spTgt spid="8">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entagon 6"/>
          <p:cNvSpPr/>
          <p:nvPr/>
        </p:nvSpPr>
        <p:spPr>
          <a:xfrm>
            <a:off x="1828800" y="609600"/>
            <a:ext cx="4876800" cy="951379"/>
          </a:xfrm>
          <a:prstGeom prst="homePlate">
            <a:avLst/>
          </a:prstGeom>
          <a:solidFill>
            <a:schemeClr val="accent3">
              <a:lumMod val="75000"/>
            </a:schemeClr>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b="1" dirty="0" err="1" smtClean="0">
                <a:solidFill>
                  <a:schemeClr val="accent4">
                    <a:lumMod val="40000"/>
                    <a:lumOff val="60000"/>
                  </a:schemeClr>
                </a:solidFill>
              </a:rPr>
              <a:t>Chăm</a:t>
            </a:r>
            <a:r>
              <a:rPr lang="en-US" sz="2800" b="1" dirty="0" smtClean="0">
                <a:solidFill>
                  <a:schemeClr val="accent4">
                    <a:lumMod val="40000"/>
                    <a:lumOff val="60000"/>
                  </a:schemeClr>
                </a:solidFill>
              </a:rPr>
              <a:t> </a:t>
            </a:r>
            <a:r>
              <a:rPr lang="en-US" sz="2800" b="1" dirty="0" err="1" smtClean="0">
                <a:solidFill>
                  <a:schemeClr val="accent4">
                    <a:lumMod val="40000"/>
                    <a:lumOff val="60000"/>
                  </a:schemeClr>
                </a:solidFill>
              </a:rPr>
              <a:t>sóc</a:t>
            </a:r>
            <a:r>
              <a:rPr lang="en-US" sz="2800" b="1" dirty="0" smtClean="0">
                <a:solidFill>
                  <a:schemeClr val="accent4">
                    <a:lumMod val="40000"/>
                    <a:lumOff val="60000"/>
                  </a:schemeClr>
                </a:solidFill>
              </a:rPr>
              <a:t> </a:t>
            </a:r>
            <a:r>
              <a:rPr lang="en-US" sz="2800" b="1" dirty="0" err="1" smtClean="0">
                <a:solidFill>
                  <a:schemeClr val="accent4">
                    <a:lumMod val="40000"/>
                    <a:lumOff val="60000"/>
                  </a:schemeClr>
                </a:solidFill>
              </a:rPr>
              <a:t>sức</a:t>
            </a:r>
            <a:r>
              <a:rPr lang="en-US" sz="2800" b="1" dirty="0" smtClean="0">
                <a:solidFill>
                  <a:schemeClr val="accent4">
                    <a:lumMod val="40000"/>
                    <a:lumOff val="60000"/>
                  </a:schemeClr>
                </a:solidFill>
              </a:rPr>
              <a:t> </a:t>
            </a:r>
            <a:r>
              <a:rPr lang="en-US" sz="2800" b="1" dirty="0" err="1" smtClean="0">
                <a:solidFill>
                  <a:schemeClr val="accent4">
                    <a:lumMod val="40000"/>
                    <a:lumOff val="60000"/>
                  </a:schemeClr>
                </a:solidFill>
              </a:rPr>
              <a:t>khỏe</a:t>
            </a:r>
            <a:endParaRPr lang="en-US" sz="2800" b="1" dirty="0">
              <a:solidFill>
                <a:schemeClr val="accent4">
                  <a:lumMod val="40000"/>
                  <a:lumOff val="60000"/>
                </a:schemeClr>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954306"/>
            <a:ext cx="5791199" cy="4038600"/>
          </a:xfrm>
          <a:prstGeom prst="rect">
            <a:avLst/>
          </a:prstGeom>
        </p:spPr>
      </p:pic>
    </p:spTree>
    <p:extLst>
      <p:ext uri="{BB962C8B-B14F-4D97-AF65-F5344CB8AC3E}">
        <p14:creationId xmlns:p14="http://schemas.microsoft.com/office/powerpoint/2010/main" val="234208824"/>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20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457200"/>
            <a:ext cx="4510090" cy="614530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457200"/>
            <a:ext cx="4038599" cy="6172200"/>
          </a:xfrm>
          <a:prstGeom prst="rect">
            <a:avLst/>
          </a:prstGeom>
        </p:spPr>
      </p:pic>
    </p:spTree>
    <p:extLst>
      <p:ext uri="{BB962C8B-B14F-4D97-AF65-F5344CB8AC3E}">
        <p14:creationId xmlns:p14="http://schemas.microsoft.com/office/powerpoint/2010/main" val="142517685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Pentagon 6"/>
          <p:cNvSpPr/>
          <p:nvPr/>
        </p:nvSpPr>
        <p:spPr>
          <a:xfrm>
            <a:off x="2040931" y="623047"/>
            <a:ext cx="4495800" cy="963705"/>
          </a:xfrm>
          <a:prstGeom prst="homePlate">
            <a:avLst/>
          </a:prstGeom>
          <a:solidFill>
            <a:schemeClr val="accent3">
              <a:lumMod val="75000"/>
            </a:schemeClr>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b="1" dirty="0" smtClean="0">
                <a:solidFill>
                  <a:schemeClr val="accent4">
                    <a:lumMod val="40000"/>
                    <a:lumOff val="60000"/>
                  </a:schemeClr>
                </a:solidFill>
              </a:rPr>
              <a:t>An </a:t>
            </a:r>
            <a:r>
              <a:rPr lang="en-US" sz="3600" b="1" dirty="0" err="1">
                <a:solidFill>
                  <a:schemeClr val="accent4">
                    <a:lumMod val="40000"/>
                    <a:lumOff val="60000"/>
                  </a:schemeClr>
                </a:solidFill>
              </a:rPr>
              <a:t>n</a:t>
            </a:r>
            <a:r>
              <a:rPr lang="en-US" sz="3600" b="1" dirty="0" err="1" smtClean="0">
                <a:solidFill>
                  <a:schemeClr val="accent4">
                    <a:lumMod val="40000"/>
                    <a:lumOff val="60000"/>
                  </a:schemeClr>
                </a:solidFill>
              </a:rPr>
              <a:t>inh</a:t>
            </a:r>
            <a:r>
              <a:rPr lang="en-US" sz="3600" b="1" dirty="0" smtClean="0">
                <a:solidFill>
                  <a:schemeClr val="accent4">
                    <a:lumMod val="40000"/>
                    <a:lumOff val="60000"/>
                  </a:schemeClr>
                </a:solidFill>
              </a:rPr>
              <a:t> </a:t>
            </a:r>
            <a:r>
              <a:rPr lang="en-US" sz="3600" b="1" dirty="0" err="1" smtClean="0">
                <a:solidFill>
                  <a:schemeClr val="accent4">
                    <a:lumMod val="40000"/>
                    <a:lumOff val="60000"/>
                  </a:schemeClr>
                </a:solidFill>
              </a:rPr>
              <a:t>xã</a:t>
            </a:r>
            <a:r>
              <a:rPr lang="en-US" sz="3600" b="1" dirty="0" smtClean="0">
                <a:solidFill>
                  <a:schemeClr val="accent4">
                    <a:lumMod val="40000"/>
                    <a:lumOff val="60000"/>
                  </a:schemeClr>
                </a:solidFill>
              </a:rPr>
              <a:t> </a:t>
            </a:r>
            <a:r>
              <a:rPr lang="en-US" sz="3600" b="1" dirty="0" err="1" smtClean="0">
                <a:solidFill>
                  <a:schemeClr val="accent4">
                    <a:lumMod val="40000"/>
                    <a:lumOff val="60000"/>
                  </a:schemeClr>
                </a:solidFill>
              </a:rPr>
              <a:t>hội</a:t>
            </a:r>
            <a:r>
              <a:rPr lang="en-US" sz="3600" b="1" dirty="0" smtClean="0">
                <a:solidFill>
                  <a:schemeClr val="accent4">
                    <a:lumMod val="40000"/>
                    <a:lumOff val="60000"/>
                  </a:schemeClr>
                </a:solidFill>
              </a:rPr>
              <a:t> </a:t>
            </a:r>
            <a:endParaRPr lang="en-US" sz="3600" b="1" dirty="0">
              <a:solidFill>
                <a:schemeClr val="accent4">
                  <a:lumMod val="40000"/>
                  <a:lumOff val="60000"/>
                </a:schemeClr>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2" y="1954306"/>
            <a:ext cx="4594412" cy="487680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1828800"/>
            <a:ext cx="4191000" cy="5002306"/>
          </a:xfrm>
          <a:prstGeom prst="rect">
            <a:avLst/>
          </a:prstGeom>
        </p:spPr>
      </p:pic>
    </p:spTree>
    <p:extLst>
      <p:ext uri="{BB962C8B-B14F-4D97-AF65-F5344CB8AC3E}">
        <p14:creationId xmlns:p14="http://schemas.microsoft.com/office/powerpoint/2010/main" val="2276187477"/>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5" y="403412"/>
            <a:ext cx="4638395" cy="6454588"/>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1401"/>
          <a:stretch/>
        </p:blipFill>
        <p:spPr>
          <a:xfrm>
            <a:off x="4724400" y="403413"/>
            <a:ext cx="4419600" cy="6427694"/>
          </a:xfrm>
          <a:prstGeom prst="rect">
            <a:avLst/>
          </a:prstGeom>
        </p:spPr>
      </p:pic>
    </p:spTree>
    <p:extLst>
      <p:ext uri="{BB962C8B-B14F-4D97-AF65-F5344CB8AC3E}">
        <p14:creationId xmlns:p14="http://schemas.microsoft.com/office/powerpoint/2010/main" val="190341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066800"/>
            <a:ext cx="7162800" cy="4114800"/>
          </a:xfrm>
          <a:prstGeom prst="rect">
            <a:avLst/>
          </a:prstGeom>
        </p:spPr>
      </p:pic>
      <p:sp>
        <p:nvSpPr>
          <p:cNvPr id="3" name="TextBox 2"/>
          <p:cNvSpPr txBox="1"/>
          <p:nvPr/>
        </p:nvSpPr>
        <p:spPr>
          <a:xfrm>
            <a:off x="2819400" y="152400"/>
            <a:ext cx="3608680" cy="923330"/>
          </a:xfrm>
          <a:prstGeom prst="rect">
            <a:avLst/>
          </a:prstGeom>
          <a:solidFill>
            <a:srgbClr val="FFFF00"/>
          </a:solidFill>
        </p:spPr>
        <p:txBody>
          <a:bodyPr wrap="square" rtlCol="0">
            <a:spAutoFit/>
          </a:bodyPr>
          <a:lstStyle/>
          <a:p>
            <a:r>
              <a:rPr lang="en-US" sz="5400" dirty="0" smtClean="0">
                <a:latin typeface=".VnArial" pitchFamily="34" charset="0"/>
              </a:rPr>
              <a:t>GIAO DỤC</a:t>
            </a:r>
            <a:endParaRPr lang="en-US" sz="5400" dirty="0">
              <a:latin typeface=".VnArial" pitchFamily="34" charset="0"/>
            </a:endParaRPr>
          </a:p>
        </p:txBody>
      </p:sp>
    </p:spTree>
    <p:extLst>
      <p:ext uri="{BB962C8B-B14F-4D97-AF65-F5344CB8AC3E}">
        <p14:creationId xmlns:p14="http://schemas.microsoft.com/office/powerpoint/2010/main" val="2998185051"/>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5480" t="29566" b="5693"/>
          <a:stretch/>
        </p:blipFill>
        <p:spPr>
          <a:xfrm>
            <a:off x="4589789" y="4724400"/>
            <a:ext cx="4531659" cy="2133599"/>
          </a:xfrm>
          <a:prstGeom prst="rect">
            <a:avLst/>
          </a:prstGeom>
        </p:spPr>
      </p:pic>
      <p:sp>
        <p:nvSpPr>
          <p:cNvPr id="5" name="Pentagon 4"/>
          <p:cNvSpPr/>
          <p:nvPr/>
        </p:nvSpPr>
        <p:spPr>
          <a:xfrm>
            <a:off x="2362200" y="304800"/>
            <a:ext cx="4267200" cy="801536"/>
          </a:xfrm>
          <a:prstGeom prst="homePlate">
            <a:avLst/>
          </a:prstGeom>
          <a:solidFill>
            <a:schemeClr val="accent1"/>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t>Địa</a:t>
            </a:r>
            <a:r>
              <a:rPr lang="en-US" sz="3200" b="1" dirty="0" smtClean="0"/>
              <a:t> </a:t>
            </a:r>
            <a:r>
              <a:rPr lang="en-US" sz="3200" b="1" dirty="0" err="1" smtClean="0"/>
              <a:t>vị</a:t>
            </a:r>
            <a:r>
              <a:rPr lang="en-US" sz="3200" b="1" dirty="0" smtClean="0"/>
              <a:t> </a:t>
            </a:r>
            <a:r>
              <a:rPr lang="en-US" sz="3200" b="1" dirty="0" err="1" smtClean="0"/>
              <a:t>xã</a:t>
            </a:r>
            <a:r>
              <a:rPr lang="en-US" sz="3200" b="1" dirty="0" smtClean="0"/>
              <a:t> </a:t>
            </a:r>
            <a:r>
              <a:rPr lang="en-US" sz="3200" b="1" dirty="0" err="1" smtClean="0"/>
              <a:t>hội</a:t>
            </a:r>
            <a:r>
              <a:rPr lang="en-US" sz="3200" b="1" dirty="0" smtClean="0"/>
              <a:t>.</a:t>
            </a:r>
            <a:endParaRPr lang="en-US" sz="3200" b="1" dirty="0"/>
          </a:p>
        </p:txBody>
      </p:sp>
      <p:sp>
        <p:nvSpPr>
          <p:cNvPr id="2" name="Rectangle 1"/>
          <p:cNvSpPr/>
          <p:nvPr/>
        </p:nvSpPr>
        <p:spPr>
          <a:xfrm>
            <a:off x="1295400" y="1447800"/>
            <a:ext cx="6629400" cy="3539430"/>
          </a:xfrm>
          <a:prstGeom prst="rect">
            <a:avLst/>
          </a:prstGeom>
        </p:spPr>
        <p:txBody>
          <a:bodyPr wrap="square">
            <a:spAutoFit/>
          </a:bodyPr>
          <a:lstStyle/>
          <a:p>
            <a:r>
              <a:rPr lang="en-US" sz="3200" dirty="0" err="1" smtClean="0"/>
              <a:t>Bất</a:t>
            </a:r>
            <a:r>
              <a:rPr lang="en-US" sz="3200" dirty="0" smtClean="0"/>
              <a:t> </a:t>
            </a:r>
            <a:r>
              <a:rPr lang="en-US" sz="3200" dirty="0" err="1" smtClean="0"/>
              <a:t>bình</a:t>
            </a:r>
            <a:r>
              <a:rPr lang="en-US" sz="3200" dirty="0" smtClean="0"/>
              <a:t> </a:t>
            </a:r>
            <a:r>
              <a:rPr lang="en-US" sz="3200" dirty="0" err="1" smtClean="0"/>
              <a:t>đẳng</a:t>
            </a:r>
            <a:r>
              <a:rPr lang="en-US" sz="3200" dirty="0" smtClean="0"/>
              <a:t> </a:t>
            </a:r>
            <a:r>
              <a:rPr lang="en-US" sz="3200" dirty="0" err="1" smtClean="0"/>
              <a:t>về</a:t>
            </a:r>
            <a:r>
              <a:rPr lang="en-US" sz="3200" dirty="0" smtClean="0"/>
              <a:t> </a:t>
            </a:r>
            <a:r>
              <a:rPr lang="en-US" sz="3200" dirty="0" err="1" smtClean="0"/>
              <a:t>địa</a:t>
            </a:r>
            <a:r>
              <a:rPr lang="en-US" sz="3200" dirty="0" smtClean="0"/>
              <a:t> </a:t>
            </a:r>
            <a:r>
              <a:rPr lang="en-US" sz="3200" dirty="0" err="1" smtClean="0"/>
              <a:t>vị</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là</a:t>
            </a:r>
            <a:r>
              <a:rPr lang="en-US" sz="3200" dirty="0" smtClean="0"/>
              <a:t> do </a:t>
            </a:r>
            <a:r>
              <a:rPr lang="en-US" sz="3200" dirty="0" err="1" smtClean="0"/>
              <a:t>những</a:t>
            </a:r>
            <a:r>
              <a:rPr lang="en-US" sz="3200" dirty="0" smtClean="0"/>
              <a:t> </a:t>
            </a:r>
            <a:r>
              <a:rPr lang="en-US" sz="3200" dirty="0" err="1" smtClean="0"/>
              <a:t>thành</a:t>
            </a:r>
            <a:r>
              <a:rPr lang="en-US" sz="3200" dirty="0" smtClean="0"/>
              <a:t> </a:t>
            </a:r>
            <a:r>
              <a:rPr lang="en-US" sz="3200" dirty="0" err="1" smtClean="0"/>
              <a:t>viên</a:t>
            </a:r>
            <a:r>
              <a:rPr lang="en-US" sz="3200" dirty="0" smtClean="0"/>
              <a:t> </a:t>
            </a:r>
            <a:r>
              <a:rPr lang="en-US" sz="3200" dirty="0" err="1" smtClean="0"/>
              <a:t>của</a:t>
            </a:r>
            <a:r>
              <a:rPr lang="en-US" sz="3200" dirty="0" smtClean="0"/>
              <a:t> </a:t>
            </a:r>
            <a:r>
              <a:rPr lang="en-US" sz="3200" dirty="0" err="1" smtClean="0"/>
              <a:t>các</a:t>
            </a:r>
            <a:r>
              <a:rPr lang="en-US" sz="3200" dirty="0" smtClean="0"/>
              <a:t> </a:t>
            </a:r>
            <a:r>
              <a:rPr lang="en-US" sz="3200" dirty="0" err="1" smtClean="0"/>
              <a:t>nhóm</a:t>
            </a:r>
            <a:r>
              <a:rPr lang="en-US" sz="3200" dirty="0" smtClean="0"/>
              <a:t> </a:t>
            </a:r>
            <a:r>
              <a:rPr lang="en-US" sz="3200" dirty="0" err="1" smtClean="0"/>
              <a:t>trong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tạo</a:t>
            </a:r>
            <a:r>
              <a:rPr lang="en-US" sz="3200" dirty="0" smtClean="0"/>
              <a:t> </a:t>
            </a:r>
            <a:r>
              <a:rPr lang="en-US" sz="3200" dirty="0" err="1" smtClean="0"/>
              <a:t>nên</a:t>
            </a:r>
            <a:r>
              <a:rPr lang="en-US" sz="3200" dirty="0" smtClean="0"/>
              <a:t> </a:t>
            </a:r>
            <a:r>
              <a:rPr lang="en-US" sz="3200" dirty="0" err="1" smtClean="0"/>
              <a:t>và</a:t>
            </a:r>
            <a:r>
              <a:rPr lang="en-US" sz="3200" dirty="0" smtClean="0"/>
              <a:t> </a:t>
            </a:r>
            <a:r>
              <a:rPr lang="en-US" sz="3200" dirty="0" err="1" smtClean="0"/>
              <a:t>thừa</a:t>
            </a:r>
            <a:r>
              <a:rPr lang="en-US" sz="3200" dirty="0" smtClean="0"/>
              <a:t> </a:t>
            </a:r>
            <a:r>
              <a:rPr lang="en-US" sz="3200" dirty="0" err="1" smtClean="0"/>
              <a:t>nhận</a:t>
            </a:r>
            <a:r>
              <a:rPr lang="en-US" sz="3200" dirty="0" smtClean="0"/>
              <a:t> </a:t>
            </a:r>
            <a:r>
              <a:rPr lang="en-US" sz="3200" dirty="0" err="1" smtClean="0"/>
              <a:t>chúng</a:t>
            </a:r>
            <a:r>
              <a:rPr lang="en-US" sz="3200" dirty="0" smtClean="0"/>
              <a:t> , </a:t>
            </a:r>
            <a:r>
              <a:rPr lang="en-US" sz="3200" dirty="0" err="1" smtClean="0"/>
              <a:t>cơ</a:t>
            </a:r>
            <a:r>
              <a:rPr lang="en-US" sz="3200" dirty="0" smtClean="0"/>
              <a:t> </a:t>
            </a:r>
            <a:r>
              <a:rPr lang="en-US" sz="3200" dirty="0" err="1" smtClean="0"/>
              <a:t>sở</a:t>
            </a:r>
            <a:r>
              <a:rPr lang="en-US" sz="3200" dirty="0" smtClean="0"/>
              <a:t> </a:t>
            </a:r>
            <a:r>
              <a:rPr lang="en-US" sz="3200" dirty="0" err="1" smtClean="0"/>
              <a:t>địa</a:t>
            </a:r>
            <a:r>
              <a:rPr lang="en-US" sz="3200" dirty="0" smtClean="0"/>
              <a:t> </a:t>
            </a:r>
            <a:r>
              <a:rPr lang="en-US" sz="3200" dirty="0" err="1" smtClean="0"/>
              <a:t>vị</a:t>
            </a:r>
            <a:r>
              <a:rPr lang="en-US" sz="3200" dirty="0" smtClean="0"/>
              <a:t> ở </a:t>
            </a:r>
            <a:r>
              <a:rPr lang="en-US" sz="3200" dirty="0" err="1" smtClean="0"/>
              <a:t>đây</a:t>
            </a:r>
            <a:r>
              <a:rPr lang="en-US" sz="3200" dirty="0" smtClean="0"/>
              <a:t> </a:t>
            </a:r>
            <a:r>
              <a:rPr lang="en-US" sz="3200" dirty="0" err="1" smtClean="0"/>
              <a:t>có</a:t>
            </a:r>
            <a:r>
              <a:rPr lang="en-US" sz="3200" dirty="0" smtClean="0"/>
              <a:t> </a:t>
            </a:r>
            <a:r>
              <a:rPr lang="en-US" sz="3200" dirty="0" err="1" smtClean="0"/>
              <a:t>thể</a:t>
            </a:r>
            <a:r>
              <a:rPr lang="en-US" sz="3200" dirty="0" smtClean="0"/>
              <a:t> </a:t>
            </a:r>
            <a:r>
              <a:rPr lang="en-US" sz="3200" dirty="0" err="1" smtClean="0"/>
              <a:t>là</a:t>
            </a:r>
            <a:r>
              <a:rPr lang="en-US" sz="3200" dirty="0" smtClean="0"/>
              <a:t> </a:t>
            </a:r>
            <a:r>
              <a:rPr lang="en-US" sz="3200" dirty="0" err="1" smtClean="0"/>
              <a:t>bất</a:t>
            </a:r>
            <a:r>
              <a:rPr lang="en-US" sz="3200" dirty="0" smtClean="0"/>
              <a:t> </a:t>
            </a:r>
            <a:r>
              <a:rPr lang="en-US" sz="3200" dirty="0" err="1" smtClean="0"/>
              <a:t>cứ</a:t>
            </a:r>
            <a:r>
              <a:rPr lang="en-US" sz="3200" dirty="0" smtClean="0"/>
              <a:t>  </a:t>
            </a:r>
            <a:r>
              <a:rPr lang="en-US" sz="3200" dirty="0" err="1" smtClean="0"/>
              <a:t>cái</a:t>
            </a:r>
            <a:r>
              <a:rPr lang="en-US" sz="3200" dirty="0" smtClean="0"/>
              <a:t> </a:t>
            </a:r>
            <a:r>
              <a:rPr lang="en-US" sz="3200" dirty="0" err="1" smtClean="0"/>
              <a:t>gì</a:t>
            </a:r>
            <a:r>
              <a:rPr lang="en-US" sz="3200" dirty="0" smtClean="0"/>
              <a:t> </a:t>
            </a:r>
            <a:r>
              <a:rPr lang="en-US" sz="3200" dirty="0" err="1" smtClean="0"/>
              <a:t>mà</a:t>
            </a:r>
            <a:r>
              <a:rPr lang="en-US" sz="3200" dirty="0" smtClean="0"/>
              <a:t> 1 </a:t>
            </a:r>
            <a:r>
              <a:rPr lang="en-US" sz="3200" dirty="0" err="1" smtClean="0"/>
              <a:t>nhóm</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cho</a:t>
            </a:r>
            <a:r>
              <a:rPr lang="en-US" sz="3200" dirty="0" smtClean="0"/>
              <a:t> </a:t>
            </a:r>
            <a:r>
              <a:rPr lang="en-US" sz="3200" dirty="0" err="1" smtClean="0"/>
              <a:t>là</a:t>
            </a:r>
            <a:r>
              <a:rPr lang="en-US" sz="3200" dirty="0" smtClean="0"/>
              <a:t> </a:t>
            </a:r>
            <a:r>
              <a:rPr lang="en-US" sz="3200" dirty="0" err="1" smtClean="0"/>
              <a:t>ưu</a:t>
            </a:r>
            <a:r>
              <a:rPr lang="en-US" sz="3200" dirty="0" smtClean="0"/>
              <a:t> </a:t>
            </a:r>
            <a:r>
              <a:rPr lang="en-US" sz="3200" dirty="0" err="1" smtClean="0"/>
              <a:t>việt</a:t>
            </a:r>
            <a:r>
              <a:rPr lang="en-US" sz="3200" dirty="0" smtClean="0"/>
              <a:t> </a:t>
            </a:r>
            <a:r>
              <a:rPr lang="en-US" sz="3200" dirty="0" err="1" smtClean="0"/>
              <a:t>và</a:t>
            </a:r>
            <a:r>
              <a:rPr lang="en-US" sz="3200" dirty="0" smtClean="0"/>
              <a:t> </a:t>
            </a:r>
            <a:r>
              <a:rPr lang="en-US" sz="3200" dirty="0" err="1" smtClean="0"/>
              <a:t>được</a:t>
            </a:r>
            <a:r>
              <a:rPr lang="en-US" sz="3200" dirty="0" smtClean="0"/>
              <a:t> </a:t>
            </a:r>
            <a:r>
              <a:rPr lang="en-US" sz="3200" dirty="0" err="1" smtClean="0"/>
              <a:t>nhóm</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khác</a:t>
            </a:r>
            <a:r>
              <a:rPr lang="en-US" sz="3200" dirty="0" smtClean="0"/>
              <a:t> </a:t>
            </a:r>
            <a:r>
              <a:rPr lang="en-US" sz="3200" dirty="0" err="1" smtClean="0"/>
              <a:t>thừa</a:t>
            </a:r>
            <a:r>
              <a:rPr lang="en-US" sz="3200" dirty="0" smtClean="0"/>
              <a:t> </a:t>
            </a:r>
            <a:r>
              <a:rPr lang="en-US" sz="3200" dirty="0" err="1" smtClean="0"/>
              <a:t>nhận</a:t>
            </a:r>
            <a:r>
              <a:rPr lang="en-US" sz="3200" dirty="0" smtClean="0"/>
              <a:t>.</a:t>
            </a:r>
            <a:endParaRPr lang="en-US" sz="3200" dirty="0"/>
          </a:p>
        </p:txBody>
      </p:sp>
    </p:spTree>
    <p:extLst>
      <p:ext uri="{BB962C8B-B14F-4D97-AF65-F5344CB8AC3E}">
        <p14:creationId xmlns:p14="http://schemas.microsoft.com/office/powerpoint/2010/main" val="859650874"/>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20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04800" y="-76200"/>
            <a:ext cx="8229600" cy="685800"/>
          </a:xfrm>
        </p:spPr>
        <p:txBody>
          <a:bodyPr>
            <a:normAutofit fontScale="90000"/>
          </a:bodyPr>
          <a:lstStyle/>
          <a:p>
            <a:pPr algn="ctr"/>
            <a:r>
              <a:rPr b="1" smtClean="0">
                <a:solidFill>
                  <a:schemeClr val="tx2">
                    <a:lumMod val="50000"/>
                  </a:schemeClr>
                </a:solidFill>
              </a:rPr>
              <a:t>Thành viên</a:t>
            </a:r>
            <a:endParaRPr lang="en-US" b="1" dirty="0">
              <a:solidFill>
                <a:schemeClr val="tx2">
                  <a:lumMod val="50000"/>
                </a:schemeClr>
              </a:solidFill>
            </a:endParaRPr>
          </a:p>
        </p:txBody>
      </p:sp>
      <p:sp>
        <p:nvSpPr>
          <p:cNvPr id="19" name="TextBox 18"/>
          <p:cNvSpPr txBox="1"/>
          <p:nvPr/>
        </p:nvSpPr>
        <p:spPr>
          <a:xfrm>
            <a:off x="457200" y="533400"/>
            <a:ext cx="8686800" cy="6524863"/>
          </a:xfrm>
          <a:prstGeom prst="rect">
            <a:avLst/>
          </a:prstGeom>
          <a:noFill/>
        </p:spPr>
        <p:txBody>
          <a:bodyPr wrap="square" rtlCol="0">
            <a:spAutoFit/>
          </a:bodyPr>
          <a:lstStyle/>
          <a:p>
            <a:r>
              <a:rPr lang="en-US" sz="2500" dirty="0" smtClean="0">
                <a:latin typeface="Times New Roman" pitchFamily="18" charset="0"/>
                <a:cs typeface="Times New Roman" pitchFamily="18" charset="0"/>
              </a:rPr>
              <a:t>Phạm Thị Phương Thảo…………………………….....13113200</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Nguyễn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Nguyệt</a:t>
            </a:r>
            <a:r>
              <a:rPr lang="en-US" sz="2500" dirty="0" smtClean="0">
                <a:latin typeface="Times New Roman" pitchFamily="18" charset="0"/>
                <a:cs typeface="Times New Roman" pitchFamily="18" charset="0"/>
              </a:rPr>
              <a:t>	………………………………....13117096</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Dương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Hoàng</a:t>
            </a:r>
            <a:r>
              <a:rPr lang="en-US" sz="2500" dirty="0" smtClean="0">
                <a:latin typeface="Times New Roman" pitchFamily="18" charset="0"/>
                <a:cs typeface="Times New Roman" pitchFamily="18" charset="0"/>
              </a:rPr>
              <a:t> Kim……………………………….........13120255</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Dương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Thiện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Châu</a:t>
            </a:r>
            <a:r>
              <a:rPr lang="en-US" sz="2500" dirty="0" smtClean="0">
                <a:latin typeface="Times New Roman" pitchFamily="18" charset="0"/>
                <a:cs typeface="Times New Roman" pitchFamily="18" charset="0"/>
              </a:rPr>
              <a:t>	……………………………........13123009</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Trương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Thiên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Khánh</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Ngọc</a:t>
            </a:r>
            <a:r>
              <a:rPr lang="en-US" sz="2500" dirty="0" smtClean="0">
                <a:latin typeface="Times New Roman" pitchFamily="18" charset="0"/>
                <a:cs typeface="Times New Roman" pitchFamily="18" charset="0"/>
              </a:rPr>
              <a:t>……………………............13125319</a:t>
            </a:r>
          </a:p>
          <a:p>
            <a:endParaRPr lang="en-US" dirty="0" smtClean="0">
              <a:latin typeface="Times New Roman" pitchFamily="18" charset="0"/>
              <a:cs typeface="Times New Roman" pitchFamily="18" charset="0"/>
            </a:endParaRPr>
          </a:p>
          <a:p>
            <a:r>
              <a:rPr lang="en-US" sz="2500" dirty="0" smtClean="0">
                <a:latin typeface="Times New Roman" pitchFamily="18" charset="0"/>
                <a:cs typeface="Times New Roman" pitchFamily="18" charset="0"/>
              </a:rPr>
              <a:t>Cao </a:t>
            </a:r>
            <a:r>
              <a:rPr lang="en-US" sz="2500" dirty="0" err="1" smtClean="0">
                <a:latin typeface="Times New Roman" pitchFamily="18" charset="0"/>
                <a:cs typeface="Times New Roman" pitchFamily="18" charset="0"/>
              </a:rPr>
              <a:t>Thị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Phương</a:t>
            </a:r>
            <a:r>
              <a:rPr lang="en-US" sz="2500" dirty="0" smtClean="0">
                <a:latin typeface="Times New Roman" pitchFamily="18" charset="0"/>
                <a:cs typeface="Times New Roman" pitchFamily="18" charset="0"/>
              </a:rPr>
              <a:t> Dung………………………...............13155073</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Nguyễn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Diễm</a:t>
            </a:r>
            <a:r>
              <a:rPr lang="en-US" sz="2500" dirty="0" smtClean="0">
                <a:latin typeface="Times New Roman" pitchFamily="18" charset="0"/>
                <a:cs typeface="Times New Roman" pitchFamily="18" charset="0"/>
              </a:rPr>
              <a:t> My………………………................13155166</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Lê</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Thị</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Mộng</a:t>
            </a:r>
            <a:r>
              <a:rPr lang="en-US" sz="2500" dirty="0" smtClean="0">
                <a:latin typeface="Times New Roman" pitchFamily="18" charset="0"/>
                <a:cs typeface="Times New Roman" pitchFamily="18" charset="0"/>
              </a:rPr>
              <a:t> Trinh……………….................................13155285</a:t>
            </a:r>
          </a:p>
          <a:p>
            <a:endParaRPr lang="en-US" dirty="0" smtClean="0">
              <a:latin typeface="Times New Roman" pitchFamily="18" charset="0"/>
              <a:cs typeface="Times New Roman" pitchFamily="18" charset="0"/>
            </a:endParaRPr>
          </a:p>
          <a:p>
            <a:r>
              <a:rPr lang="en-US" sz="2500" dirty="0" err="1" smtClean="0">
                <a:latin typeface="Times New Roman" pitchFamily="18" charset="0"/>
                <a:cs typeface="Times New Roman" pitchFamily="18" charset="0"/>
              </a:rPr>
              <a:t>Nguyễn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Văn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Tuấn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Vũ</a:t>
            </a:r>
            <a:r>
              <a:rPr lang="en-US" sz="2500" dirty="0" smtClean="0">
                <a:latin typeface="Times New Roman" pitchFamily="18" charset="0"/>
                <a:cs typeface="Times New Roman" pitchFamily="18" charset="0"/>
              </a:rPr>
              <a:t>…………………………………13162115</a:t>
            </a: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20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xEl>
                                              <p:pRg st="2" end="2"/>
                                            </p:txEl>
                                          </p:spTgt>
                                        </p:tgtEl>
                                        <p:attrNameLst>
                                          <p:attrName>style.visibility</p:attrName>
                                        </p:attrNameLst>
                                      </p:cBhvr>
                                      <p:to>
                                        <p:strVal val="visible"/>
                                      </p:to>
                                    </p:set>
                                    <p:animEffect transition="in" filter="fade">
                                      <p:cBhvr>
                                        <p:cTn id="12" dur="2000"/>
                                        <p:tgtEl>
                                          <p:spTgt spid="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xEl>
                                              <p:pRg st="4" end="4"/>
                                            </p:txEl>
                                          </p:spTgt>
                                        </p:tgtEl>
                                        <p:attrNameLst>
                                          <p:attrName>style.visibility</p:attrName>
                                        </p:attrNameLst>
                                      </p:cBhvr>
                                      <p:to>
                                        <p:strVal val="visible"/>
                                      </p:to>
                                    </p:set>
                                    <p:animEffect transition="in" filter="fade">
                                      <p:cBhvr>
                                        <p:cTn id="17" dur="2000"/>
                                        <p:tgtEl>
                                          <p:spTgt spid="1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xEl>
                                              <p:pRg st="6" end="6"/>
                                            </p:txEl>
                                          </p:spTgt>
                                        </p:tgtEl>
                                        <p:attrNameLst>
                                          <p:attrName>style.visibility</p:attrName>
                                        </p:attrNameLst>
                                      </p:cBhvr>
                                      <p:to>
                                        <p:strVal val="visible"/>
                                      </p:to>
                                    </p:set>
                                    <p:animEffect transition="in" filter="fade">
                                      <p:cBhvr>
                                        <p:cTn id="22" dur="2000"/>
                                        <p:tgtEl>
                                          <p:spTgt spid="1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xEl>
                                              <p:pRg st="8" end="8"/>
                                            </p:txEl>
                                          </p:spTgt>
                                        </p:tgtEl>
                                        <p:attrNameLst>
                                          <p:attrName>style.visibility</p:attrName>
                                        </p:attrNameLst>
                                      </p:cBhvr>
                                      <p:to>
                                        <p:strVal val="visible"/>
                                      </p:to>
                                    </p:set>
                                    <p:animEffect transition="in" filter="fade">
                                      <p:cBhvr>
                                        <p:cTn id="27" dur="2000"/>
                                        <p:tgtEl>
                                          <p:spTgt spid="19">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xEl>
                                              <p:pRg st="10" end="10"/>
                                            </p:txEl>
                                          </p:spTgt>
                                        </p:tgtEl>
                                        <p:attrNameLst>
                                          <p:attrName>style.visibility</p:attrName>
                                        </p:attrNameLst>
                                      </p:cBhvr>
                                      <p:to>
                                        <p:strVal val="visible"/>
                                      </p:to>
                                    </p:set>
                                    <p:animEffect transition="in" filter="fade">
                                      <p:cBhvr>
                                        <p:cTn id="32" dur="2000"/>
                                        <p:tgtEl>
                                          <p:spTgt spid="19">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
                                            <p:txEl>
                                              <p:pRg st="12" end="12"/>
                                            </p:txEl>
                                          </p:spTgt>
                                        </p:tgtEl>
                                        <p:attrNameLst>
                                          <p:attrName>style.visibility</p:attrName>
                                        </p:attrNameLst>
                                      </p:cBhvr>
                                      <p:to>
                                        <p:strVal val="visible"/>
                                      </p:to>
                                    </p:set>
                                    <p:animEffect transition="in" filter="fade">
                                      <p:cBhvr>
                                        <p:cTn id="37" dur="2000"/>
                                        <p:tgtEl>
                                          <p:spTgt spid="19">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xEl>
                                              <p:pRg st="14" end="14"/>
                                            </p:txEl>
                                          </p:spTgt>
                                        </p:tgtEl>
                                        <p:attrNameLst>
                                          <p:attrName>style.visibility</p:attrName>
                                        </p:attrNameLst>
                                      </p:cBhvr>
                                      <p:to>
                                        <p:strVal val="visible"/>
                                      </p:to>
                                    </p:set>
                                    <p:animEffect transition="in" filter="fade">
                                      <p:cBhvr>
                                        <p:cTn id="42" dur="2000"/>
                                        <p:tgtEl>
                                          <p:spTgt spid="19">
                                            <p:txEl>
                                              <p:pRg st="14" end="1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9">
                                            <p:txEl>
                                              <p:pRg st="16" end="16"/>
                                            </p:txEl>
                                          </p:spTgt>
                                        </p:tgtEl>
                                        <p:attrNameLst>
                                          <p:attrName>style.visibility</p:attrName>
                                        </p:attrNameLst>
                                      </p:cBhvr>
                                      <p:to>
                                        <p:strVal val="visible"/>
                                      </p:to>
                                    </p:set>
                                    <p:animEffect transition="in" filter="fade">
                                      <p:cBhvr>
                                        <p:cTn id="47" dur="2000"/>
                                        <p:tgtEl>
                                          <p:spTgt spid="19">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entagon 6"/>
          <p:cNvSpPr/>
          <p:nvPr/>
        </p:nvSpPr>
        <p:spPr>
          <a:xfrm>
            <a:off x="1864659" y="1021976"/>
            <a:ext cx="4953000" cy="914400"/>
          </a:xfrm>
          <a:prstGeom prst="homePlate">
            <a:avLst/>
          </a:prstGeom>
          <a:solidFill>
            <a:schemeClr val="tx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t>Ảnh</a:t>
            </a:r>
            <a:r>
              <a:rPr lang="en-US" sz="3200" b="1" dirty="0" smtClean="0"/>
              <a:t> </a:t>
            </a:r>
            <a:r>
              <a:rPr lang="en-US" sz="3200" b="1" dirty="0" err="1" smtClean="0"/>
              <a:t>hưởng</a:t>
            </a:r>
            <a:r>
              <a:rPr lang="en-US" sz="3200" b="1" dirty="0" smtClean="0"/>
              <a:t> </a:t>
            </a:r>
            <a:r>
              <a:rPr lang="en-US" sz="3200" b="1" dirty="0" err="1" smtClean="0"/>
              <a:t>chính</a:t>
            </a:r>
            <a:r>
              <a:rPr lang="en-US" sz="3200" b="1" dirty="0" smtClean="0"/>
              <a:t> </a:t>
            </a:r>
            <a:r>
              <a:rPr lang="en-US" sz="3200" b="1" dirty="0" err="1" smtClean="0"/>
              <a:t>trị</a:t>
            </a:r>
            <a:r>
              <a:rPr lang="en-US" sz="3200" b="1" dirty="0" smtClean="0"/>
              <a:t>.</a:t>
            </a:r>
            <a:endParaRPr lang="en-US" sz="3200" b="1" dirty="0"/>
          </a:p>
        </p:txBody>
      </p:sp>
      <p:sp>
        <p:nvSpPr>
          <p:cNvPr id="8" name="Horizontal Scroll 7"/>
          <p:cNvSpPr/>
          <p:nvPr/>
        </p:nvSpPr>
        <p:spPr>
          <a:xfrm>
            <a:off x="753036" y="2438400"/>
            <a:ext cx="7715304" cy="2775711"/>
          </a:xfrm>
          <a:prstGeom prst="horizontalScroll">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err="1">
                <a:solidFill>
                  <a:srgbClr val="002060"/>
                </a:solidFill>
              </a:rPr>
              <a:t>B</a:t>
            </a:r>
            <a:r>
              <a:rPr lang="en-US" sz="3000" dirty="0" err="1" smtClean="0">
                <a:solidFill>
                  <a:srgbClr val="002060"/>
                </a:solidFill>
              </a:rPr>
              <a:t>ất</a:t>
            </a:r>
            <a:r>
              <a:rPr lang="en-US" sz="3000" dirty="0" smtClean="0">
                <a:solidFill>
                  <a:srgbClr val="002060"/>
                </a:solidFill>
              </a:rPr>
              <a:t> </a:t>
            </a:r>
            <a:r>
              <a:rPr lang="en-US" sz="3000" dirty="0" err="1" smtClean="0">
                <a:solidFill>
                  <a:srgbClr val="002060"/>
                </a:solidFill>
              </a:rPr>
              <a:t>bình</a:t>
            </a:r>
            <a:r>
              <a:rPr lang="en-US" sz="3000" dirty="0" smtClean="0">
                <a:solidFill>
                  <a:srgbClr val="002060"/>
                </a:solidFill>
              </a:rPr>
              <a:t> </a:t>
            </a:r>
            <a:r>
              <a:rPr lang="en-US" sz="3000" dirty="0" err="1" smtClean="0">
                <a:solidFill>
                  <a:srgbClr val="002060"/>
                </a:solidFill>
              </a:rPr>
              <a:t>đẳng</a:t>
            </a:r>
            <a:r>
              <a:rPr lang="en-US" sz="3000" dirty="0" smtClean="0">
                <a:solidFill>
                  <a:srgbClr val="002060"/>
                </a:solidFill>
              </a:rPr>
              <a:t> </a:t>
            </a:r>
            <a:r>
              <a:rPr lang="en-US" sz="3000" dirty="0" err="1" smtClean="0">
                <a:solidFill>
                  <a:srgbClr val="002060"/>
                </a:solidFill>
              </a:rPr>
              <a:t>trong</a:t>
            </a:r>
            <a:r>
              <a:rPr lang="en-US" sz="3000" dirty="0" smtClean="0">
                <a:solidFill>
                  <a:srgbClr val="002060"/>
                </a:solidFill>
              </a:rPr>
              <a:t> </a:t>
            </a:r>
            <a:r>
              <a:rPr lang="en-US" sz="3000" dirty="0" err="1" smtClean="0">
                <a:solidFill>
                  <a:srgbClr val="002060"/>
                </a:solidFill>
              </a:rPr>
              <a:t>ảnh</a:t>
            </a:r>
            <a:r>
              <a:rPr lang="en-US" sz="3000" dirty="0" smtClean="0">
                <a:solidFill>
                  <a:srgbClr val="002060"/>
                </a:solidFill>
              </a:rPr>
              <a:t> </a:t>
            </a:r>
            <a:r>
              <a:rPr lang="en-US" sz="3000" dirty="0" err="1" smtClean="0">
                <a:solidFill>
                  <a:srgbClr val="002060"/>
                </a:solidFill>
              </a:rPr>
              <a:t>hưởng</a:t>
            </a:r>
            <a:r>
              <a:rPr lang="en-US" sz="3000" dirty="0" smtClean="0">
                <a:solidFill>
                  <a:srgbClr val="002060"/>
                </a:solidFill>
              </a:rPr>
              <a:t> </a:t>
            </a:r>
            <a:r>
              <a:rPr lang="en-US" sz="3000" dirty="0" err="1" smtClean="0">
                <a:solidFill>
                  <a:srgbClr val="002060"/>
                </a:solidFill>
              </a:rPr>
              <a:t>chính</a:t>
            </a:r>
            <a:r>
              <a:rPr lang="en-US" sz="3000" dirty="0" smtClean="0">
                <a:solidFill>
                  <a:srgbClr val="002060"/>
                </a:solidFill>
              </a:rPr>
              <a:t> </a:t>
            </a:r>
            <a:r>
              <a:rPr lang="en-US" sz="3000" dirty="0" err="1" smtClean="0">
                <a:solidFill>
                  <a:srgbClr val="002060"/>
                </a:solidFill>
              </a:rPr>
              <a:t>trị</a:t>
            </a:r>
            <a:r>
              <a:rPr lang="en-US" sz="3000" dirty="0" smtClean="0">
                <a:solidFill>
                  <a:srgbClr val="002060"/>
                </a:solidFill>
              </a:rPr>
              <a:t> </a:t>
            </a:r>
            <a:r>
              <a:rPr lang="en-US" sz="3000" dirty="0" err="1" smtClean="0">
                <a:solidFill>
                  <a:srgbClr val="002060"/>
                </a:solidFill>
              </a:rPr>
              <a:t>có</a:t>
            </a:r>
            <a:r>
              <a:rPr lang="en-US" sz="3000" dirty="0" smtClean="0">
                <a:solidFill>
                  <a:srgbClr val="002060"/>
                </a:solidFill>
              </a:rPr>
              <a:t> </a:t>
            </a:r>
            <a:r>
              <a:rPr lang="en-US" sz="3000" dirty="0" err="1" smtClean="0">
                <a:solidFill>
                  <a:srgbClr val="002060"/>
                </a:solidFill>
              </a:rPr>
              <a:t>thể</a:t>
            </a:r>
            <a:r>
              <a:rPr lang="en-US" sz="3000" dirty="0" smtClean="0">
                <a:solidFill>
                  <a:srgbClr val="002060"/>
                </a:solidFill>
              </a:rPr>
              <a:t> </a:t>
            </a:r>
            <a:r>
              <a:rPr lang="en-US" sz="3000" dirty="0" err="1" smtClean="0">
                <a:solidFill>
                  <a:srgbClr val="002060"/>
                </a:solidFill>
              </a:rPr>
              <a:t>được</a:t>
            </a:r>
            <a:r>
              <a:rPr lang="en-US" sz="3000" dirty="0" smtClean="0">
                <a:solidFill>
                  <a:srgbClr val="002060"/>
                </a:solidFill>
              </a:rPr>
              <a:t> </a:t>
            </a:r>
            <a:r>
              <a:rPr lang="en-US" sz="3000" dirty="0" err="1" smtClean="0">
                <a:solidFill>
                  <a:srgbClr val="002060"/>
                </a:solidFill>
              </a:rPr>
              <a:t>nhìn</a:t>
            </a:r>
            <a:r>
              <a:rPr lang="en-US" sz="3000" dirty="0" smtClean="0">
                <a:solidFill>
                  <a:srgbClr val="002060"/>
                </a:solidFill>
              </a:rPr>
              <a:t> </a:t>
            </a:r>
            <a:r>
              <a:rPr lang="en-US" sz="3000" dirty="0" err="1" smtClean="0">
                <a:solidFill>
                  <a:srgbClr val="002060"/>
                </a:solidFill>
              </a:rPr>
              <a:t>nhận</a:t>
            </a:r>
            <a:r>
              <a:rPr lang="en-US" sz="3000" dirty="0" smtClean="0">
                <a:solidFill>
                  <a:srgbClr val="002060"/>
                </a:solidFill>
              </a:rPr>
              <a:t> </a:t>
            </a:r>
            <a:r>
              <a:rPr lang="en-US" sz="3000" dirty="0" err="1" smtClean="0">
                <a:solidFill>
                  <a:srgbClr val="002060"/>
                </a:solidFill>
              </a:rPr>
              <a:t>như</a:t>
            </a:r>
            <a:r>
              <a:rPr lang="en-US" sz="3000" dirty="0" smtClean="0">
                <a:solidFill>
                  <a:srgbClr val="002060"/>
                </a:solidFill>
              </a:rPr>
              <a:t> </a:t>
            </a:r>
            <a:r>
              <a:rPr lang="en-US" sz="3000" dirty="0" err="1" smtClean="0">
                <a:solidFill>
                  <a:srgbClr val="002060"/>
                </a:solidFill>
              </a:rPr>
              <a:t>là</a:t>
            </a:r>
            <a:r>
              <a:rPr lang="en-US" sz="3000" dirty="0" smtClean="0">
                <a:solidFill>
                  <a:srgbClr val="002060"/>
                </a:solidFill>
              </a:rPr>
              <a:t> </a:t>
            </a:r>
            <a:r>
              <a:rPr lang="en-US" sz="3000" dirty="0" err="1" smtClean="0">
                <a:solidFill>
                  <a:srgbClr val="002060"/>
                </a:solidFill>
              </a:rPr>
              <a:t>có</a:t>
            </a:r>
            <a:r>
              <a:rPr lang="en-US" sz="3000" dirty="0" smtClean="0">
                <a:solidFill>
                  <a:srgbClr val="002060"/>
                </a:solidFill>
              </a:rPr>
              <a:t> </a:t>
            </a:r>
            <a:r>
              <a:rPr lang="en-US" sz="3000" dirty="0" err="1" smtClean="0">
                <a:solidFill>
                  <a:srgbClr val="002060"/>
                </a:solidFill>
              </a:rPr>
              <a:t>được</a:t>
            </a:r>
            <a:r>
              <a:rPr lang="en-US" sz="3000" dirty="0" smtClean="0">
                <a:solidFill>
                  <a:srgbClr val="002060"/>
                </a:solidFill>
              </a:rPr>
              <a:t> </a:t>
            </a:r>
            <a:r>
              <a:rPr lang="en-US" sz="3000" dirty="0" err="1" smtClean="0">
                <a:solidFill>
                  <a:srgbClr val="002060"/>
                </a:solidFill>
              </a:rPr>
              <a:t>từ</a:t>
            </a:r>
            <a:r>
              <a:rPr lang="en-US" sz="3000" dirty="0" smtClean="0">
                <a:solidFill>
                  <a:srgbClr val="002060"/>
                </a:solidFill>
              </a:rPr>
              <a:t> </a:t>
            </a:r>
            <a:r>
              <a:rPr lang="en-US" sz="3000" dirty="0" err="1" smtClean="0">
                <a:solidFill>
                  <a:srgbClr val="002060"/>
                </a:solidFill>
              </a:rPr>
              <a:t>những</a:t>
            </a:r>
            <a:r>
              <a:rPr lang="en-US" sz="3000" dirty="0" smtClean="0">
                <a:solidFill>
                  <a:srgbClr val="002060"/>
                </a:solidFill>
              </a:rPr>
              <a:t> </a:t>
            </a:r>
            <a:r>
              <a:rPr lang="en-US" sz="3000" dirty="0" err="1" smtClean="0">
                <a:solidFill>
                  <a:srgbClr val="002060"/>
                </a:solidFill>
              </a:rPr>
              <a:t>ưu</a:t>
            </a:r>
            <a:r>
              <a:rPr lang="en-US" sz="3000" dirty="0" smtClean="0">
                <a:solidFill>
                  <a:srgbClr val="002060"/>
                </a:solidFill>
              </a:rPr>
              <a:t> </a:t>
            </a:r>
            <a:r>
              <a:rPr lang="en-US" sz="3000" dirty="0" err="1" smtClean="0">
                <a:solidFill>
                  <a:srgbClr val="002060"/>
                </a:solidFill>
              </a:rPr>
              <a:t>thế</a:t>
            </a:r>
            <a:r>
              <a:rPr lang="en-US" sz="3000" dirty="0" smtClean="0">
                <a:solidFill>
                  <a:srgbClr val="002060"/>
                </a:solidFill>
              </a:rPr>
              <a:t> </a:t>
            </a:r>
            <a:r>
              <a:rPr lang="en-US" sz="3000" dirty="0" err="1" smtClean="0">
                <a:solidFill>
                  <a:srgbClr val="002060"/>
                </a:solidFill>
              </a:rPr>
              <a:t>vật</a:t>
            </a:r>
            <a:r>
              <a:rPr lang="en-US" sz="3000" dirty="0" smtClean="0">
                <a:solidFill>
                  <a:srgbClr val="002060"/>
                </a:solidFill>
              </a:rPr>
              <a:t> </a:t>
            </a:r>
            <a:r>
              <a:rPr lang="en-US" sz="3000" dirty="0" err="1" smtClean="0">
                <a:solidFill>
                  <a:srgbClr val="002060"/>
                </a:solidFill>
              </a:rPr>
              <a:t>chất</a:t>
            </a:r>
            <a:r>
              <a:rPr lang="en-US" sz="3000" dirty="0" smtClean="0">
                <a:solidFill>
                  <a:srgbClr val="002060"/>
                </a:solidFill>
              </a:rPr>
              <a:t> </a:t>
            </a:r>
            <a:r>
              <a:rPr lang="en-US" sz="3000" dirty="0" err="1" smtClean="0">
                <a:solidFill>
                  <a:srgbClr val="002060"/>
                </a:solidFill>
              </a:rPr>
              <a:t>hoặc</a:t>
            </a:r>
            <a:r>
              <a:rPr lang="en-US" sz="3000" dirty="0" smtClean="0">
                <a:solidFill>
                  <a:srgbClr val="002060"/>
                </a:solidFill>
              </a:rPr>
              <a:t> </a:t>
            </a:r>
            <a:r>
              <a:rPr lang="en-US" sz="3000" dirty="0" err="1" smtClean="0">
                <a:solidFill>
                  <a:srgbClr val="002060"/>
                </a:solidFill>
              </a:rPr>
              <a:t>địa</a:t>
            </a:r>
            <a:r>
              <a:rPr lang="en-US" sz="3000" dirty="0" smtClean="0">
                <a:solidFill>
                  <a:srgbClr val="002060"/>
                </a:solidFill>
              </a:rPr>
              <a:t> </a:t>
            </a:r>
            <a:r>
              <a:rPr lang="en-US" sz="3000" dirty="0" err="1" smtClean="0">
                <a:solidFill>
                  <a:srgbClr val="002060"/>
                </a:solidFill>
              </a:rPr>
              <a:t>vị</a:t>
            </a:r>
            <a:r>
              <a:rPr lang="en-US" sz="3000" dirty="0" smtClean="0">
                <a:solidFill>
                  <a:srgbClr val="002060"/>
                </a:solidFill>
              </a:rPr>
              <a:t> </a:t>
            </a:r>
            <a:r>
              <a:rPr lang="en-US" sz="3000" dirty="0" err="1" smtClean="0">
                <a:solidFill>
                  <a:srgbClr val="002060"/>
                </a:solidFill>
              </a:rPr>
              <a:t>cao</a:t>
            </a:r>
            <a:r>
              <a:rPr lang="en-US" sz="3000" dirty="0" smtClean="0">
                <a:solidFill>
                  <a:srgbClr val="00B050"/>
                </a:solidFill>
              </a:rPr>
              <a:t>.</a:t>
            </a:r>
            <a:endParaRPr lang="en-US" sz="3000" dirty="0">
              <a:solidFill>
                <a:srgbClr val="00B050"/>
              </a:solidFill>
            </a:endParaRPr>
          </a:p>
        </p:txBody>
      </p:sp>
    </p:spTree>
    <p:extLst>
      <p:ext uri="{BB962C8B-B14F-4D97-AF65-F5344CB8AC3E}">
        <p14:creationId xmlns:p14="http://schemas.microsoft.com/office/powerpoint/2010/main" val="366581399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wipe(down)">
                                      <p:cBhvr>
                                        <p:cTn id="17" dur="500"/>
                                        <p:tgtEl>
                                          <p:spTgt spid="8">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down)">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125705708"/>
              </p:ext>
            </p:extLst>
          </p:nvPr>
        </p:nvGraphicFramePr>
        <p:xfrm>
          <a:off x="1752600" y="0"/>
          <a:ext cx="6096000" cy="408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p:cNvPicPr>
            <a:picLocks noChangeAspect="1"/>
          </p:cNvPicPr>
          <p:nvPr/>
        </p:nvPicPr>
        <p:blipFill rotWithShape="1">
          <a:blip r:embed="rId8">
            <a:extLst>
              <a:ext uri="{28A0092B-C50C-407E-A947-70E740481C1C}">
                <a14:useLocalDpi xmlns:a14="http://schemas.microsoft.com/office/drawing/2010/main" val="0"/>
              </a:ext>
            </a:extLst>
          </a:blip>
          <a:srcRect l="33131" r="3003"/>
          <a:stretch/>
        </p:blipFill>
        <p:spPr>
          <a:xfrm>
            <a:off x="1066800" y="3505199"/>
            <a:ext cx="3415553" cy="3137647"/>
          </a:xfrm>
          <a:prstGeom prst="rect">
            <a:avLst/>
          </a:prstGeom>
        </p:spPr>
      </p:pic>
      <p:pic>
        <p:nvPicPr>
          <p:cNvPr id="11" name="Content Placeholder 3" descr="http://dongcam.vn/wp-content/uploads/2012/11/318745_287359371376168_662068008_n.jpg"/>
          <p:cNvPicPr>
            <a:picLocks/>
          </p:cNvPicPr>
          <p:nvPr/>
        </p:nvPicPr>
        <p:blipFill>
          <a:blip r:embed="rId9"/>
          <a:srcRect/>
          <a:stretch>
            <a:fillRect/>
          </a:stretch>
        </p:blipFill>
        <p:spPr bwMode="auto">
          <a:xfrm>
            <a:off x="4953000" y="3385709"/>
            <a:ext cx="3581400" cy="3257137"/>
          </a:xfrm>
          <a:prstGeom prst="rect">
            <a:avLst/>
          </a:prstGeom>
          <a:noFill/>
          <a:ln w="9525">
            <a:noFill/>
            <a:miter lim="800000"/>
            <a:headEnd/>
            <a:tailEnd/>
          </a:ln>
        </p:spPr>
      </p:pic>
    </p:spTree>
    <p:extLst>
      <p:ext uri="{BB962C8B-B14F-4D97-AF65-F5344CB8AC3E}">
        <p14:creationId xmlns:p14="http://schemas.microsoft.com/office/powerpoint/2010/main" val="802925413"/>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graphicEl>
                                              <a:dgm id="{AEA4BE98-1FEC-49BA-B465-B53F20860FFE}"/>
                                            </p:graphicEl>
                                          </p:spTgt>
                                        </p:tgtEl>
                                        <p:attrNameLst>
                                          <p:attrName>style.visibility</p:attrName>
                                        </p:attrNameLst>
                                      </p:cBhvr>
                                      <p:to>
                                        <p:strVal val="visible"/>
                                      </p:to>
                                    </p:set>
                                    <p:animEffect transition="in" filter="wipe(down)">
                                      <p:cBhvr>
                                        <p:cTn id="7" dur="500"/>
                                        <p:tgtEl>
                                          <p:spTgt spid="5">
                                            <p:graphicEl>
                                              <a:dgm id="{AEA4BE98-1FEC-49BA-B465-B53F20860FF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dgm id="{F275E465-B25F-4D5B-9C5C-672A5BE0304D}"/>
                                            </p:graphicEl>
                                          </p:spTgt>
                                        </p:tgtEl>
                                        <p:attrNameLst>
                                          <p:attrName>style.visibility</p:attrName>
                                        </p:attrNameLst>
                                      </p:cBhvr>
                                      <p:to>
                                        <p:strVal val="visible"/>
                                      </p:to>
                                    </p:set>
                                    <p:animEffect transition="in" filter="wipe(down)">
                                      <p:cBhvr>
                                        <p:cTn id="12" dur="500"/>
                                        <p:tgtEl>
                                          <p:spTgt spid="5">
                                            <p:graphicEl>
                                              <a:dgm id="{F275E465-B25F-4D5B-9C5C-672A5BE0304D}"/>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graphicEl>
                                              <a:dgm id="{C911EDFE-6C8F-45D3-88BF-1F809092DA38}"/>
                                            </p:graphicEl>
                                          </p:spTgt>
                                        </p:tgtEl>
                                        <p:attrNameLst>
                                          <p:attrName>style.visibility</p:attrName>
                                        </p:attrNameLst>
                                      </p:cBhvr>
                                      <p:to>
                                        <p:strVal val="visible"/>
                                      </p:to>
                                    </p:set>
                                    <p:animEffect transition="in" filter="wipe(down)">
                                      <p:cBhvr>
                                        <p:cTn id="15" dur="500"/>
                                        <p:tgtEl>
                                          <p:spTgt spid="5">
                                            <p:graphicEl>
                                              <a:dgm id="{C911EDFE-6C8F-45D3-88BF-1F809092DA38}"/>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graphicEl>
                                              <a:dgm id="{95234E55-468C-41AE-9DD1-FDC1EBD1C363}"/>
                                            </p:graphicEl>
                                          </p:spTgt>
                                        </p:tgtEl>
                                        <p:attrNameLst>
                                          <p:attrName>style.visibility</p:attrName>
                                        </p:attrNameLst>
                                      </p:cBhvr>
                                      <p:to>
                                        <p:strVal val="visible"/>
                                      </p:to>
                                    </p:set>
                                    <p:animEffect transition="in" filter="wipe(down)">
                                      <p:cBhvr>
                                        <p:cTn id="20" dur="500"/>
                                        <p:tgtEl>
                                          <p:spTgt spid="5">
                                            <p:graphicEl>
                                              <a:dgm id="{95234E55-468C-41AE-9DD1-FDC1EBD1C363}"/>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graphicEl>
                                              <a:dgm id="{1E04BDF4-7089-4E7D-85BE-FD4FA8D1FF11}"/>
                                            </p:graphicEl>
                                          </p:spTgt>
                                        </p:tgtEl>
                                        <p:attrNameLst>
                                          <p:attrName>style.visibility</p:attrName>
                                        </p:attrNameLst>
                                      </p:cBhvr>
                                      <p:to>
                                        <p:strVal val="visible"/>
                                      </p:to>
                                    </p:set>
                                    <p:animEffect transition="in" filter="wipe(down)">
                                      <p:cBhvr>
                                        <p:cTn id="23" dur="500"/>
                                        <p:tgtEl>
                                          <p:spTgt spid="5">
                                            <p:graphicEl>
                                              <a:dgm id="{1E04BDF4-7089-4E7D-85BE-FD4FA8D1FF11}"/>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209800"/>
            <a:ext cx="8229600" cy="1752600"/>
          </a:xfrm>
        </p:spPr>
        <p:txBody>
          <a:bodyPr>
            <a:normAutofit fontScale="90000"/>
          </a:bodyPr>
          <a:lstStyle/>
          <a:p>
            <a:r>
              <a:rPr lang="en-US" sz="2000" dirty="0" smtClean="0"/>
              <a:t>Sự bất bình đẳng thể hiện qua mô hình phân tầng xã hội của xã hội tư bản Phương Tây ở </a:t>
            </a:r>
            <a:r>
              <a:rPr lang="en-US" sz="2000" dirty="0" err="1" smtClean="0"/>
              <a:t>thếkỷ</a:t>
            </a:r>
            <a:r>
              <a:rPr lang="en-US" sz="2000" dirty="0" smtClean="0"/>
              <a:t> XIX qua sự phối hợp phân tích của </a:t>
            </a:r>
            <a:r>
              <a:rPr lang="en-US" sz="2000" dirty="0" err="1" smtClean="0"/>
              <a:t>K.Marx</a:t>
            </a:r>
            <a:r>
              <a:rPr lang="en-US" sz="2000" dirty="0" smtClean="0"/>
              <a:t> và </a:t>
            </a:r>
            <a:r>
              <a:rPr lang="en-US" sz="2000" dirty="0" err="1" smtClean="0"/>
              <a:t>M.Web</a:t>
            </a:r>
            <a:r>
              <a:rPr lang="en-US" sz="2000" dirty="0" smtClean="0"/>
              <a:t/>
            </a:r>
            <a:br>
              <a:rPr lang="en-US" sz="2000" dirty="0" smtClean="0"/>
            </a:br>
            <a:r>
              <a:rPr lang="en-US" sz="2000" dirty="0" smtClean="0"/>
              <a:t> Giai cấp lớp trên </a:t>
            </a:r>
            <a:br>
              <a:rPr lang="en-US" sz="2000" dirty="0" smtClean="0"/>
            </a:br>
            <a:r>
              <a:rPr lang="en-US" sz="2000" dirty="0" smtClean="0"/>
              <a:t>Chủ sở hữu các phương tiện sản xuất</a:t>
            </a:r>
            <a:br>
              <a:rPr lang="en-US" sz="2000" dirty="0" smtClean="0"/>
            </a:br>
            <a:r>
              <a:rPr lang="en-US" sz="2000" dirty="0" smtClean="0"/>
              <a:t>Rất lợi thế nhờ có của </a:t>
            </a:r>
            <a:br>
              <a:rPr lang="en-US" sz="2000" dirty="0" smtClean="0"/>
            </a:br>
            <a:r>
              <a:rPr lang="en-US" sz="2000" dirty="0" smtClean="0"/>
              <a:t>Giai cấp trung lưu không làm chủ của cải. </a:t>
            </a:r>
            <a:br>
              <a:rPr lang="en-US" sz="2000" dirty="0" smtClean="0"/>
            </a:br>
            <a:r>
              <a:rPr lang="en-US" sz="2000" dirty="0" smtClean="0"/>
              <a:t>Có cơ may đời sống nhờ khả năng thị trường từ các kỹ năng- không chân tay.</a:t>
            </a:r>
            <a:br>
              <a:rPr lang="en-US" sz="2000" dirty="0" smtClean="0"/>
            </a:br>
            <a:endParaRPr lang="en-US" sz="2000" dirty="0"/>
          </a:p>
        </p:txBody>
      </p:sp>
      <p:sp>
        <p:nvSpPr>
          <p:cNvPr id="8" name="Content Placeholder 7"/>
          <p:cNvSpPr>
            <a:spLocks noGrp="1"/>
          </p:cNvSpPr>
          <p:nvPr>
            <p:ph idx="1"/>
          </p:nvPr>
        </p:nvSpPr>
        <p:spPr/>
        <p:txBody>
          <a:bodyPr/>
          <a:lstStyle/>
          <a:p>
            <a:endParaRPr lang="en-US" dirty="0"/>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8229600" cy="4389438"/>
          </a:xfrm>
        </p:spPr>
        <p:txBody>
          <a:bodyPr>
            <a:normAutofit/>
          </a:bodyPr>
          <a:lstStyle/>
          <a:p>
            <a:r>
              <a:rPr lang="en-US" dirty="0" err="1" smtClean="0">
                <a:solidFill>
                  <a:schemeClr val="tx2"/>
                </a:solidFill>
              </a:rPr>
              <a:t>Giai</a:t>
            </a:r>
            <a:r>
              <a:rPr lang="en-US" dirty="0" smtClean="0">
                <a:solidFill>
                  <a:schemeClr val="tx2"/>
                </a:solidFill>
              </a:rPr>
              <a:t> </a:t>
            </a:r>
            <a:r>
              <a:rPr lang="en-US" dirty="0" err="1" smtClean="0">
                <a:solidFill>
                  <a:schemeClr val="tx2"/>
                </a:solidFill>
              </a:rPr>
              <a:t>cấp</a:t>
            </a:r>
            <a:r>
              <a:rPr lang="en-US" dirty="0" smtClean="0">
                <a:solidFill>
                  <a:schemeClr val="tx2"/>
                </a:solidFill>
              </a:rPr>
              <a:t> </a:t>
            </a:r>
            <a:r>
              <a:rPr lang="en-US" dirty="0" err="1" smtClean="0">
                <a:solidFill>
                  <a:schemeClr val="tx2"/>
                </a:solidFill>
              </a:rPr>
              <a:t>công</a:t>
            </a:r>
            <a:r>
              <a:rPr lang="en-US" dirty="0" smtClean="0">
                <a:solidFill>
                  <a:schemeClr val="tx2"/>
                </a:solidFill>
              </a:rPr>
              <a:t> </a:t>
            </a:r>
            <a:r>
              <a:rPr lang="en-US" dirty="0" err="1" smtClean="0">
                <a:solidFill>
                  <a:schemeClr val="tx2"/>
                </a:solidFill>
              </a:rPr>
              <a:t>nhân</a:t>
            </a:r>
            <a:r>
              <a:rPr lang="en-US" dirty="0" smtClean="0">
                <a:solidFill>
                  <a:schemeClr val="tx2"/>
                </a:solidFill>
              </a:rPr>
              <a:t/>
            </a:r>
            <a:br>
              <a:rPr lang="en-US" dirty="0" smtClean="0">
                <a:solidFill>
                  <a:schemeClr val="tx2"/>
                </a:solidFill>
              </a:rPr>
            </a:br>
            <a:r>
              <a:rPr lang="en-US" dirty="0" err="1" smtClean="0">
                <a:solidFill>
                  <a:schemeClr val="tx2"/>
                </a:solidFill>
              </a:rPr>
              <a:t>Không</a:t>
            </a:r>
            <a:r>
              <a:rPr lang="en-US" dirty="0" smtClean="0">
                <a:solidFill>
                  <a:schemeClr val="tx2"/>
                </a:solidFill>
              </a:rPr>
              <a:t> </a:t>
            </a:r>
            <a:r>
              <a:rPr lang="en-US" dirty="0" err="1" smtClean="0">
                <a:solidFill>
                  <a:schemeClr val="tx2"/>
                </a:solidFill>
              </a:rPr>
              <a:t>sở</a:t>
            </a:r>
            <a:r>
              <a:rPr lang="en-US" dirty="0" smtClean="0">
                <a:solidFill>
                  <a:schemeClr val="tx2"/>
                </a:solidFill>
              </a:rPr>
              <a:t> </a:t>
            </a:r>
            <a:r>
              <a:rPr lang="en-US" dirty="0" err="1" smtClean="0">
                <a:solidFill>
                  <a:schemeClr val="tx2"/>
                </a:solidFill>
              </a:rPr>
              <a:t>hữu</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cái</a:t>
            </a:r>
            <a:r>
              <a:rPr lang="en-US" dirty="0" smtClean="0">
                <a:solidFill>
                  <a:schemeClr val="tx2"/>
                </a:solidFill>
              </a:rPr>
              <a:t>.</a:t>
            </a:r>
            <a:br>
              <a:rPr lang="en-US" dirty="0" smtClean="0">
                <a:solidFill>
                  <a:schemeClr val="tx2"/>
                </a:solidFill>
              </a:rPr>
            </a:br>
            <a:r>
              <a:rPr lang="en-US" dirty="0" err="1" smtClean="0">
                <a:solidFill>
                  <a:schemeClr val="tx2"/>
                </a:solidFill>
              </a:rPr>
              <a:t>Cơ</a:t>
            </a:r>
            <a:r>
              <a:rPr lang="en-US" dirty="0" smtClean="0">
                <a:solidFill>
                  <a:schemeClr val="tx2"/>
                </a:solidFill>
              </a:rPr>
              <a:t> may </a:t>
            </a:r>
            <a:r>
              <a:rPr lang="en-US" dirty="0" err="1" smtClean="0">
                <a:solidFill>
                  <a:schemeClr val="tx2"/>
                </a:solidFill>
              </a:rPr>
              <a:t>đời</a:t>
            </a:r>
            <a:r>
              <a:rPr lang="en-US" dirty="0" smtClean="0">
                <a:solidFill>
                  <a:schemeClr val="tx2"/>
                </a:solidFill>
              </a:rPr>
              <a:t> </a:t>
            </a:r>
            <a:r>
              <a:rPr lang="en-US" dirty="0" err="1" smtClean="0">
                <a:solidFill>
                  <a:schemeClr val="tx2"/>
                </a:solidFill>
              </a:rPr>
              <a:t>sống</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lợi</a:t>
            </a:r>
            <a:r>
              <a:rPr lang="en-US" dirty="0" smtClean="0">
                <a:solidFill>
                  <a:schemeClr val="tx2"/>
                </a:solidFill>
              </a:rPr>
              <a:t> do </a:t>
            </a:r>
            <a:r>
              <a:rPr lang="en-US" dirty="0" err="1" smtClean="0">
                <a:solidFill>
                  <a:schemeClr val="tx2"/>
                </a:solidFill>
              </a:rPr>
              <a:t>khả</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br>
              <a:rPr lang="en-US" dirty="0" smtClean="0">
                <a:solidFill>
                  <a:schemeClr val="tx2"/>
                </a:solidFill>
              </a:rPr>
            </a:br>
            <a:r>
              <a:rPr lang="en-US" dirty="0" err="1" smtClean="0">
                <a:solidFill>
                  <a:schemeClr val="tx2"/>
                </a:solidFill>
              </a:rPr>
              <a:t>thị</a:t>
            </a:r>
            <a:r>
              <a:rPr lang="en-US" dirty="0" smtClean="0">
                <a:solidFill>
                  <a:schemeClr val="tx2"/>
                </a:solidFill>
              </a:rPr>
              <a:t> </a:t>
            </a:r>
            <a:r>
              <a:rPr lang="en-US" dirty="0" err="1" smtClean="0">
                <a:solidFill>
                  <a:schemeClr val="tx2"/>
                </a:solidFill>
              </a:rPr>
              <a:t>trường</a:t>
            </a:r>
            <a:r>
              <a:rPr lang="en-US" dirty="0" smtClean="0">
                <a:solidFill>
                  <a:schemeClr val="tx2"/>
                </a:solidFill>
              </a:rPr>
              <a:t> </a:t>
            </a:r>
            <a:r>
              <a:rPr lang="en-US" dirty="0" err="1" smtClean="0">
                <a:solidFill>
                  <a:schemeClr val="tx2"/>
                </a:solidFill>
              </a:rPr>
              <a:t>từ</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kỹ</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chân</a:t>
            </a:r>
            <a:r>
              <a:rPr lang="en-US" dirty="0" smtClean="0">
                <a:solidFill>
                  <a:schemeClr val="tx2"/>
                </a:solidFill>
              </a:rPr>
              <a:t> </a:t>
            </a:r>
            <a:r>
              <a:rPr lang="en-US" dirty="0" err="1" smtClean="0">
                <a:solidFill>
                  <a:schemeClr val="tx2"/>
                </a:solidFill>
              </a:rPr>
              <a:t>tay</a:t>
            </a:r>
            <a:r>
              <a:rPr lang="en-US" dirty="0" smtClean="0">
                <a:solidFill>
                  <a:schemeClr val="tx2"/>
                </a:solidFill>
              </a:rPr>
              <a:t>.</a:t>
            </a:r>
            <a:br>
              <a:rPr lang="en-US" dirty="0" smtClean="0">
                <a:solidFill>
                  <a:schemeClr val="tx2"/>
                </a:solidFill>
              </a:rPr>
            </a:br>
            <a:r>
              <a:rPr lang="en-US" dirty="0" err="1" smtClean="0">
                <a:solidFill>
                  <a:schemeClr val="tx2"/>
                </a:solidFill>
              </a:rPr>
              <a:t>Lớp</a:t>
            </a:r>
            <a:r>
              <a:rPr lang="en-US" dirty="0" smtClean="0">
                <a:solidFill>
                  <a:schemeClr val="tx2"/>
                </a:solidFill>
              </a:rPr>
              <a:t> </a:t>
            </a:r>
            <a:r>
              <a:rPr lang="en-US" dirty="0" err="1" smtClean="0">
                <a:solidFill>
                  <a:schemeClr val="tx2"/>
                </a:solidFill>
              </a:rPr>
              <a:t>nghèo</a:t>
            </a:r>
            <a:r>
              <a:rPr lang="en-US" dirty="0" smtClean="0">
                <a:solidFill>
                  <a:schemeClr val="tx2"/>
                </a:solidFill>
              </a:rPr>
              <a:t/>
            </a:r>
            <a:br>
              <a:rPr lang="en-US" dirty="0" smtClean="0">
                <a:solidFill>
                  <a:schemeClr val="tx2"/>
                </a:solidFill>
              </a:rPr>
            </a:br>
            <a:r>
              <a:rPr lang="en-US" dirty="0" err="1" smtClean="0">
                <a:solidFill>
                  <a:schemeClr val="tx2"/>
                </a:solidFill>
              </a:rPr>
              <a:t>Hết</a:t>
            </a:r>
            <a:r>
              <a:rPr lang="en-US" dirty="0" smtClean="0">
                <a:solidFill>
                  <a:schemeClr val="tx2"/>
                </a:solidFill>
              </a:rPr>
              <a:t> </a:t>
            </a:r>
            <a:r>
              <a:rPr lang="en-US" dirty="0" err="1" smtClean="0">
                <a:solidFill>
                  <a:schemeClr val="tx2"/>
                </a:solidFill>
              </a:rPr>
              <a:t>sức</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lợi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cơ</a:t>
            </a:r>
            <a:r>
              <a:rPr lang="en-US" dirty="0" smtClean="0">
                <a:solidFill>
                  <a:schemeClr val="tx2"/>
                </a:solidFill>
              </a:rPr>
              <a:t> may </a:t>
            </a:r>
            <a:r>
              <a:rPr lang="en-US" dirty="0" err="1" smtClean="0">
                <a:solidFill>
                  <a:schemeClr val="tx2"/>
                </a:solidFill>
              </a:rPr>
              <a:t>đời</a:t>
            </a:r>
            <a:r>
              <a:rPr lang="en-US" dirty="0" smtClean="0">
                <a:solidFill>
                  <a:schemeClr val="tx2"/>
                </a:solidFill>
              </a:rPr>
              <a:t> </a:t>
            </a:r>
            <a:r>
              <a:rPr lang="en-US" dirty="0" err="1" smtClean="0">
                <a:solidFill>
                  <a:schemeClr val="tx2"/>
                </a:solidFill>
              </a:rPr>
              <a:t>sống</a:t>
            </a:r>
            <a:r>
              <a:rPr lang="en-US" dirty="0" smtClean="0">
                <a:solidFill>
                  <a:schemeClr val="tx2"/>
                </a:solidFill>
              </a:rPr>
              <a:t> do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kém</a:t>
            </a:r>
            <a:r>
              <a:rPr lang="en-US" dirty="0" smtClean="0">
                <a:solidFill>
                  <a:schemeClr val="tx2"/>
                </a:solidFill>
              </a:rPr>
              <a:t> hay </a:t>
            </a:r>
            <a:r>
              <a:rPr lang="en-US" dirty="0" err="1" smtClean="0">
                <a:solidFill>
                  <a:schemeClr val="tx2"/>
                </a:solidFill>
              </a:rPr>
              <a:t>bên</a:t>
            </a:r>
            <a:r>
              <a:rPr lang="en-US" dirty="0" smtClean="0">
                <a:solidFill>
                  <a:schemeClr val="tx2"/>
                </a:solidFill>
              </a:rPr>
              <a:t> </a:t>
            </a:r>
            <a:r>
              <a:rPr lang="en-US" dirty="0" err="1" smtClean="0">
                <a:solidFill>
                  <a:schemeClr val="tx2"/>
                </a:solidFill>
              </a:rPr>
              <a:t>lề</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thị</a:t>
            </a:r>
            <a:r>
              <a:rPr lang="en-US" dirty="0" smtClean="0">
                <a:solidFill>
                  <a:schemeClr val="tx2"/>
                </a:solidFill>
              </a:rPr>
              <a:t> </a:t>
            </a:r>
            <a:r>
              <a:rPr lang="en-US" dirty="0" err="1" smtClean="0">
                <a:solidFill>
                  <a:schemeClr val="tx2"/>
                </a:solidFill>
              </a:rPr>
              <a:t>trường</a:t>
            </a:r>
            <a:r>
              <a:rPr lang="en-US" dirty="0" smtClean="0">
                <a:solidFill>
                  <a:schemeClr val="tx2"/>
                </a:solidFill>
              </a:rPr>
              <a:t> </a:t>
            </a:r>
            <a:r>
              <a:rPr lang="en-US" dirty="0" err="1" smtClean="0">
                <a:solidFill>
                  <a:schemeClr val="tx2"/>
                </a:solidFill>
              </a:rPr>
              <a:t>lao</a:t>
            </a:r>
            <a:r>
              <a:rPr lang="en-US" dirty="0" smtClean="0">
                <a:solidFill>
                  <a:schemeClr val="tx2"/>
                </a:solidFill>
              </a:rPr>
              <a:t> </a:t>
            </a:r>
            <a:r>
              <a:rPr lang="en-US" dirty="0" err="1" smtClean="0">
                <a:solidFill>
                  <a:schemeClr val="tx2"/>
                </a:solidFill>
              </a:rPr>
              <a:t>động</a:t>
            </a:r>
            <a:r>
              <a:rPr lang="en-US" dirty="0" smtClean="0">
                <a:solidFill>
                  <a:schemeClr val="tx2"/>
                </a:solidFill>
              </a:rPr>
              <a:t/>
            </a:r>
            <a:br>
              <a:rPr lang="en-US" dirty="0" smtClean="0">
                <a:solidFill>
                  <a:schemeClr val="tx2"/>
                </a:solidFill>
              </a:rPr>
            </a:br>
            <a:r>
              <a:rPr lang="en-US" dirty="0" smtClean="0">
                <a:solidFill>
                  <a:schemeClr val="tx2"/>
                </a:solidFill>
              </a:rPr>
              <a:t>( </a:t>
            </a:r>
            <a:r>
              <a:rPr lang="en-US" dirty="0" err="1" smtClean="0">
                <a:solidFill>
                  <a:schemeClr val="tx2"/>
                </a:solidFill>
              </a:rPr>
              <a:t>Trích</a:t>
            </a:r>
            <a:r>
              <a:rPr lang="en-US" dirty="0" smtClean="0">
                <a:solidFill>
                  <a:schemeClr val="tx2"/>
                </a:solidFill>
              </a:rPr>
              <a:t> </a:t>
            </a:r>
            <a:r>
              <a:rPr lang="en-US" dirty="0" err="1" smtClean="0">
                <a:solidFill>
                  <a:schemeClr val="tx2"/>
                </a:solidFill>
              </a:rPr>
              <a:t>Nhập</a:t>
            </a:r>
            <a:r>
              <a:rPr lang="en-US" dirty="0" smtClean="0">
                <a:solidFill>
                  <a:schemeClr val="tx2"/>
                </a:solidFill>
              </a:rPr>
              <a:t> </a:t>
            </a:r>
            <a:r>
              <a:rPr lang="en-US" dirty="0" err="1" smtClean="0">
                <a:solidFill>
                  <a:schemeClr val="tx2"/>
                </a:solidFill>
              </a:rPr>
              <a:t>môn</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TonyBilton</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khác</a:t>
            </a:r>
            <a:r>
              <a:rPr lang="en-US" dirty="0" smtClean="0">
                <a:solidFill>
                  <a:schemeClr val="tx2"/>
                </a:solidFill>
              </a:rPr>
              <a:t> – </a:t>
            </a:r>
            <a:r>
              <a:rPr lang="en-US" dirty="0" err="1" smtClean="0">
                <a:solidFill>
                  <a:schemeClr val="tx2"/>
                </a:solidFill>
              </a:rPr>
              <a:t>Nxb</a:t>
            </a:r>
            <a:r>
              <a:rPr lang="en-US" dirty="0" smtClean="0">
                <a:solidFill>
                  <a:schemeClr val="tx2"/>
                </a:solidFill>
              </a:rPr>
              <a:t> </a:t>
            </a:r>
            <a:r>
              <a:rPr lang="en-US" dirty="0" err="1" smtClean="0">
                <a:solidFill>
                  <a:schemeClr val="tx2"/>
                </a:solidFill>
              </a:rPr>
              <a:t>Khoa</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năm</a:t>
            </a:r>
            <a:r>
              <a:rPr lang="en-US" dirty="0" smtClean="0">
                <a:solidFill>
                  <a:schemeClr val="tx2"/>
                </a:solidFill>
              </a:rPr>
              <a:t> 1993.)</a:t>
            </a:r>
            <a:br>
              <a:rPr lang="en-US" dirty="0" smtClean="0">
                <a:solidFill>
                  <a:schemeClr val="tx2"/>
                </a:solidFill>
              </a:rPr>
            </a:br>
            <a:endParaRPr lang="en-US" dirty="0">
              <a:solidFill>
                <a:schemeClr val="tx2"/>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subTitle" idx="1"/>
          </p:nvPr>
        </p:nvSpPr>
        <p:spPr/>
        <p:txBody>
          <a:bodyPr/>
          <a:lstStyle/>
          <a:p>
            <a:pPr lvl="0" algn="ctr">
              <a:buNone/>
            </a:pPr>
            <a:r>
              <a:rPr lang="en-US" dirty="0" smtClean="0">
                <a:solidFill>
                  <a:srgbClr val="92D050"/>
                </a:solidFill>
                <a:effectLst>
                  <a:outerShdw blurRad="38100" dist="38100" dir="2700000" algn="tl">
                    <a:srgbClr val="000000">
                      <a:alpha val="43137"/>
                    </a:srgbClr>
                  </a:outerShdw>
                </a:effectLst>
              </a:rPr>
              <a:t>		</a:t>
            </a:r>
            <a:endParaRPr lang="en-US" dirty="0">
              <a:solidFill>
                <a:srgbClr val="92D050"/>
              </a:solidFill>
              <a:effectLst>
                <a:outerShdw blurRad="38100" dist="38100" dir="2700000" algn="tl">
                  <a:srgbClr val="000000">
                    <a:alpha val="43137"/>
                  </a:srgbClr>
                </a:outerShdw>
              </a:effectLst>
            </a:endParaRPr>
          </a:p>
        </p:txBody>
      </p:sp>
      <p:sp>
        <p:nvSpPr>
          <p:cNvPr id="8" name="TextBox 7"/>
          <p:cNvSpPr txBox="1"/>
          <p:nvPr/>
        </p:nvSpPr>
        <p:spPr>
          <a:xfrm>
            <a:off x="842962" y="685800"/>
            <a:ext cx="7505498" cy="1200329"/>
          </a:xfrm>
          <a:prstGeom prst="rect">
            <a:avLst/>
          </a:prstGeom>
          <a:solidFill>
            <a:srgbClr val="FFC000"/>
          </a:solidFill>
          <a:ln w="28575">
            <a:solidFill>
              <a:schemeClr val="tx2">
                <a:lumMod val="60000"/>
                <a:lumOff val="40000"/>
              </a:schemeClr>
            </a:solidFill>
          </a:ln>
        </p:spPr>
        <p:txBody>
          <a:bodyPr wrap="square" rtlCol="0">
            <a:spAutoFit/>
          </a:bodyPr>
          <a:lstStyle/>
          <a:p>
            <a:pPr algn="ctr"/>
            <a:r>
              <a:rPr lang="en-US" sz="3600" b="1" dirty="0" err="1" smtClean="0"/>
              <a:t>Các</a:t>
            </a:r>
            <a:r>
              <a:rPr lang="en-US" sz="3600" b="1" dirty="0" smtClean="0"/>
              <a:t> </a:t>
            </a:r>
            <a:r>
              <a:rPr lang="en-US" sz="3600" b="1" dirty="0" err="1" smtClean="0"/>
              <a:t>quan</a:t>
            </a:r>
            <a:r>
              <a:rPr lang="en-US" sz="3600" b="1" dirty="0" smtClean="0"/>
              <a:t> </a:t>
            </a:r>
            <a:r>
              <a:rPr lang="en-US" sz="3600" b="1" dirty="0" err="1" smtClean="0"/>
              <a:t>điểm</a:t>
            </a:r>
            <a:r>
              <a:rPr lang="en-US" sz="3600" b="1" dirty="0" smtClean="0"/>
              <a:t> </a:t>
            </a:r>
            <a:r>
              <a:rPr lang="en-US" sz="3600" b="1" dirty="0" err="1" smtClean="0"/>
              <a:t>về</a:t>
            </a:r>
            <a:r>
              <a:rPr lang="en-US" sz="3600" b="1" dirty="0" smtClean="0"/>
              <a:t> </a:t>
            </a:r>
            <a:r>
              <a:rPr lang="en-US" sz="3600" b="1" dirty="0" err="1" smtClean="0"/>
              <a:t>bất</a:t>
            </a:r>
            <a:r>
              <a:rPr lang="en-US" sz="3600" b="1" dirty="0" smtClean="0"/>
              <a:t> </a:t>
            </a:r>
            <a:r>
              <a:rPr lang="en-US" sz="3600" b="1" dirty="0" err="1" smtClean="0"/>
              <a:t>bình</a:t>
            </a:r>
            <a:r>
              <a:rPr lang="en-US" sz="3600" b="1" dirty="0" smtClean="0"/>
              <a:t> </a:t>
            </a:r>
            <a:r>
              <a:rPr lang="en-US" sz="3600" b="1" dirty="0" err="1" smtClean="0"/>
              <a:t>đẳng</a:t>
            </a:r>
            <a:r>
              <a:rPr lang="en-US" sz="3600" b="1" dirty="0" smtClean="0"/>
              <a:t> </a:t>
            </a:r>
            <a:r>
              <a:rPr lang="en-US" sz="3600" b="1" dirty="0" err="1" smtClean="0"/>
              <a:t>trong</a:t>
            </a:r>
            <a:r>
              <a:rPr lang="en-US" sz="3600" b="1" dirty="0" smtClean="0"/>
              <a:t> </a:t>
            </a:r>
            <a:r>
              <a:rPr lang="en-US" sz="3600" b="1" dirty="0" err="1" smtClean="0"/>
              <a:t>xã</a:t>
            </a:r>
            <a:r>
              <a:rPr lang="en-US" sz="3600" b="1" dirty="0" smtClean="0"/>
              <a:t> </a:t>
            </a:r>
            <a:r>
              <a:rPr lang="en-US" sz="3600" b="1" dirty="0" err="1" smtClean="0"/>
              <a:t>hội</a:t>
            </a:r>
            <a:endParaRPr lang="en-US" sz="3600" b="1" dirty="0"/>
          </a:p>
        </p:txBody>
      </p:sp>
      <p:sp>
        <p:nvSpPr>
          <p:cNvPr id="9" name="Bevel 8"/>
          <p:cNvSpPr/>
          <p:nvPr/>
        </p:nvSpPr>
        <p:spPr>
          <a:xfrm>
            <a:off x="1828800" y="3648635"/>
            <a:ext cx="5970494" cy="990600"/>
          </a:xfrm>
          <a:prstGeom prst="bevel">
            <a:avLst/>
          </a:prstGeom>
          <a:solidFill>
            <a:srgbClr val="00B0F0"/>
          </a:solidFill>
        </p:spPr>
        <p:style>
          <a:lnRef idx="0">
            <a:schemeClr val="accent2"/>
          </a:lnRef>
          <a:fillRef idx="3">
            <a:schemeClr val="accent2"/>
          </a:fillRef>
          <a:effectRef idx="3">
            <a:schemeClr val="accent2"/>
          </a:effectRef>
          <a:fontRef idx="minor">
            <a:schemeClr val="lt1"/>
          </a:fontRef>
        </p:style>
        <p:txBody>
          <a:bodyPr rtlCol="0" anchor="ctr"/>
          <a:lstStyle/>
          <a:p>
            <a:pPr lvl="0" algn="ctr">
              <a:buNone/>
            </a:pPr>
            <a:r>
              <a:rPr lang="en-US" sz="2800" b="1" dirty="0" err="1">
                <a:solidFill>
                  <a:schemeClr val="tx1"/>
                </a:solidFill>
                <a:effectLst>
                  <a:outerShdw blurRad="38100" dist="38100" dir="2700000" algn="tl">
                    <a:srgbClr val="000000">
                      <a:alpha val="43137"/>
                    </a:srgbClr>
                  </a:outerShdw>
                </a:effectLst>
              </a:rPr>
              <a:t>Quan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điểm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của</a:t>
            </a:r>
            <a:r>
              <a:rPr lang="en-US" sz="2800" b="1" dirty="0">
                <a:solidFill>
                  <a:schemeClr val="tx1"/>
                </a:solidFill>
                <a:effectLst>
                  <a:outerShdw blurRad="38100" dist="38100" dir="2700000" algn="tl">
                    <a:srgbClr val="000000">
                      <a:alpha val="43137"/>
                    </a:srgbClr>
                  </a:outerShdw>
                </a:effectLst>
              </a:rPr>
              <a:t> Marx</a:t>
            </a:r>
          </a:p>
        </p:txBody>
      </p:sp>
      <p:sp>
        <p:nvSpPr>
          <p:cNvPr id="10" name="Bevel 9"/>
          <p:cNvSpPr/>
          <p:nvPr/>
        </p:nvSpPr>
        <p:spPr>
          <a:xfrm>
            <a:off x="1833282" y="5029200"/>
            <a:ext cx="5970494" cy="990600"/>
          </a:xfrm>
          <a:prstGeom prst="bevel">
            <a:avLst/>
          </a:prstGeom>
        </p:spPr>
        <p:style>
          <a:lnRef idx="0">
            <a:schemeClr val="accent2"/>
          </a:lnRef>
          <a:fillRef idx="3">
            <a:schemeClr val="accent2"/>
          </a:fillRef>
          <a:effectRef idx="3">
            <a:schemeClr val="accent2"/>
          </a:effectRef>
          <a:fontRef idx="minor">
            <a:schemeClr val="lt1"/>
          </a:fontRef>
        </p:style>
        <p:txBody>
          <a:bodyPr rtlCol="0" anchor="ctr"/>
          <a:lstStyle/>
          <a:p>
            <a:pPr lvl="0" algn="ctr">
              <a:buNone/>
            </a:pPr>
            <a:r>
              <a:rPr lang="en-US" sz="2800" b="1" dirty="0" err="1">
                <a:solidFill>
                  <a:schemeClr val="tx1"/>
                </a:solidFill>
                <a:effectLst>
                  <a:outerShdw blurRad="38100" dist="38100" dir="2700000" algn="tl">
                    <a:srgbClr val="000000">
                      <a:alpha val="43137"/>
                    </a:srgbClr>
                  </a:outerShdw>
                </a:effectLst>
              </a:rPr>
              <a:t>Quan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điểm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của</a:t>
            </a:r>
            <a:r>
              <a:rPr lang="en-US" sz="2800" b="1" dirty="0">
                <a:solidFill>
                  <a:schemeClr val="tx1"/>
                </a:solidFill>
                <a:effectLst>
                  <a:outerShdw blurRad="38100" dist="38100" dir="2700000" algn="tl">
                    <a:srgbClr val="000000">
                      <a:alpha val="43137"/>
                    </a:srgbClr>
                  </a:outerShdw>
                </a:effectLst>
              </a:rPr>
              <a:t> M. Weber</a:t>
            </a:r>
          </a:p>
        </p:txBody>
      </p:sp>
      <p:sp>
        <p:nvSpPr>
          <p:cNvPr id="11" name="Bevel 10"/>
          <p:cNvSpPr/>
          <p:nvPr/>
        </p:nvSpPr>
        <p:spPr>
          <a:xfrm>
            <a:off x="1828800" y="2133599"/>
            <a:ext cx="5970494" cy="1201269"/>
          </a:xfrm>
          <a:prstGeom prst="bevel">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lvl="0" algn="ctr">
              <a:buNone/>
            </a:pPr>
            <a:r>
              <a:rPr lang="en-US" sz="2800" b="1" dirty="0" err="1">
                <a:solidFill>
                  <a:schemeClr val="tx1"/>
                </a:solidFill>
                <a:effectLst>
                  <a:outerShdw blurRad="38100" dist="38100" dir="2700000" algn="tl">
                    <a:srgbClr val="000000">
                      <a:alpha val="43137"/>
                    </a:srgbClr>
                  </a:outerShdw>
                </a:effectLst>
              </a:rPr>
              <a:t>Quan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điểm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dựa</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vào</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yếu</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tố</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sinh</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học</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của</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cá</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nhân</a:t>
            </a:r>
            <a:endParaRPr lang="en-US" sz="28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1851841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20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0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fade">
                                      <p:cBhvr>
                                        <p:cTn id="15" dur="2000"/>
                                        <p:tgtEl>
                                          <p:spTgt spid="11">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20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bg/>
                                          </p:spTgt>
                                        </p:tgtEl>
                                        <p:attrNameLst>
                                          <p:attrName>style.visibility</p:attrName>
                                        </p:attrNameLst>
                                      </p:cBhvr>
                                      <p:to>
                                        <p:strVal val="visible"/>
                                      </p:to>
                                    </p:set>
                                    <p:animEffect transition="in" filter="wipe(down)">
                                      <p:cBhvr>
                                        <p:cTn id="25" dur="500"/>
                                        <p:tgtEl>
                                          <p:spTgt spid="9">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down)">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bg/>
                                          </p:spTgt>
                                        </p:tgtEl>
                                        <p:attrNameLst>
                                          <p:attrName>style.visibility</p:attrName>
                                        </p:attrNameLst>
                                      </p:cBhvr>
                                      <p:to>
                                        <p:strVal val="visible"/>
                                      </p:to>
                                    </p:set>
                                    <p:anim calcmode="lin" valueType="num">
                                      <p:cBhvr additive="base">
                                        <p:cTn id="33"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P spid="9" grpId="0" build="allAtOnce" animBg="1"/>
      <p:bldP spid="10" grpId="0" build="allAtOnce" animBg="1"/>
      <p:bldP spid="11"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5" name="Content Placeholder 4" descr="http://upload.wikimedia.org/wikipedia/commons/thumb/f/fc/Karl_Marx.jpg/180px-Karl_Marx.jpg"/>
          <p:cNvPicPr>
            <a:picLocks noGrp="1"/>
          </p:cNvPicPr>
          <p:nvPr>
            <p:ph idx="1"/>
          </p:nvPr>
        </p:nvPicPr>
        <p:blipFill>
          <a:blip r:embed="rId3"/>
          <a:srcRect/>
          <a:stretch>
            <a:fillRect/>
          </a:stretch>
        </p:blipFill>
        <p:spPr bwMode="auto">
          <a:xfrm>
            <a:off x="5638800" y="685800"/>
            <a:ext cx="3505200" cy="5562600"/>
          </a:xfrm>
          <a:prstGeom prst="rect">
            <a:avLst/>
          </a:prstGeom>
          <a:noFill/>
          <a:ln w="9525">
            <a:noFill/>
            <a:miter lim="800000"/>
            <a:headEnd/>
            <a:tailEnd/>
          </a:ln>
        </p:spPr>
      </p:pic>
      <p:sp>
        <p:nvSpPr>
          <p:cNvPr id="6" name="Bevel 5"/>
          <p:cNvSpPr/>
          <p:nvPr/>
        </p:nvSpPr>
        <p:spPr>
          <a:xfrm>
            <a:off x="381000" y="685800"/>
            <a:ext cx="5181600" cy="990600"/>
          </a:xfrm>
          <a:prstGeom prst="bevel">
            <a:avLst/>
          </a:prstGeom>
        </p:spPr>
        <p:style>
          <a:lnRef idx="0">
            <a:schemeClr val="accent2"/>
          </a:lnRef>
          <a:fillRef idx="3">
            <a:schemeClr val="accent2"/>
          </a:fillRef>
          <a:effectRef idx="3">
            <a:schemeClr val="accent2"/>
          </a:effectRef>
          <a:fontRef idx="minor">
            <a:schemeClr val="lt1"/>
          </a:fontRef>
        </p:style>
        <p:txBody>
          <a:bodyPr rtlCol="0" anchor="ctr"/>
          <a:lstStyle/>
          <a:p>
            <a:pPr lvl="0" algn="ctr">
              <a:buNone/>
            </a:pPr>
            <a:r>
              <a:rPr lang="en-US" sz="2800" b="1" dirty="0" err="1">
                <a:solidFill>
                  <a:schemeClr val="tx1"/>
                </a:solidFill>
                <a:effectLst>
                  <a:outerShdw blurRad="38100" dist="38100" dir="2700000" algn="tl">
                    <a:srgbClr val="000000">
                      <a:alpha val="43137"/>
                    </a:srgbClr>
                  </a:outerShdw>
                </a:effectLst>
              </a:rPr>
              <a:t>Quan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điểm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của</a:t>
            </a:r>
            <a:r>
              <a:rPr lang="en-US" sz="2800" b="1" dirty="0">
                <a:solidFill>
                  <a:schemeClr val="tx1"/>
                </a:solidFill>
                <a:effectLst>
                  <a:outerShdw blurRad="38100" dist="38100" dir="2700000" algn="tl">
                    <a:srgbClr val="000000">
                      <a:alpha val="43137"/>
                    </a:srgbClr>
                  </a:outerShdw>
                </a:effectLst>
              </a:rPr>
              <a:t> Marx</a:t>
            </a:r>
          </a:p>
        </p:txBody>
      </p:sp>
      <p:sp>
        <p:nvSpPr>
          <p:cNvPr id="2" name="Down Arrow 1"/>
          <p:cNvSpPr/>
          <p:nvPr/>
        </p:nvSpPr>
        <p:spPr>
          <a:xfrm>
            <a:off x="2539253" y="1775011"/>
            <a:ext cx="838200" cy="76200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own Arrow Callout 2"/>
          <p:cNvSpPr/>
          <p:nvPr/>
        </p:nvSpPr>
        <p:spPr>
          <a:xfrm>
            <a:off x="367553" y="2666999"/>
            <a:ext cx="5181600" cy="1739153"/>
          </a:xfrm>
          <a:prstGeom prst="downArrowCallout">
            <a:avLst/>
          </a:prstGeom>
          <a:solidFill>
            <a:srgbClr val="7030A0"/>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err="1" smtClean="0">
                <a:solidFill>
                  <a:schemeClr val="bg1">
                    <a:lumMod val="95000"/>
                  </a:schemeClr>
                </a:solidFill>
              </a:rPr>
              <a:t>Chủ</a:t>
            </a:r>
            <a:r>
              <a:rPr lang="en-US" sz="2800" b="1" dirty="0" smtClean="0">
                <a:solidFill>
                  <a:schemeClr val="bg1">
                    <a:lumMod val="95000"/>
                  </a:schemeClr>
                </a:solidFill>
              </a:rPr>
              <a:t> </a:t>
            </a:r>
            <a:r>
              <a:rPr lang="en-US" sz="2800" b="1" dirty="0" err="1">
                <a:solidFill>
                  <a:schemeClr val="bg1">
                    <a:lumMod val="95000"/>
                  </a:schemeClr>
                </a:solidFill>
              </a:rPr>
              <a:t>yếu</a:t>
            </a:r>
            <a:r>
              <a:rPr lang="en-US" sz="2800" b="1" dirty="0">
                <a:solidFill>
                  <a:schemeClr val="bg1">
                    <a:lumMod val="95000"/>
                  </a:schemeClr>
                </a:solidFill>
              </a:rPr>
              <a:t> </a:t>
            </a:r>
            <a:r>
              <a:rPr lang="en-US" sz="2800" b="1" dirty="0" err="1">
                <a:solidFill>
                  <a:schemeClr val="bg1">
                    <a:lumMod val="95000"/>
                  </a:schemeClr>
                </a:solidFill>
              </a:rPr>
              <a:t>dựa</a:t>
            </a:r>
            <a:r>
              <a:rPr lang="en-US" sz="2800" b="1" dirty="0">
                <a:solidFill>
                  <a:schemeClr val="bg1">
                    <a:lumMod val="95000"/>
                  </a:schemeClr>
                </a:solidFill>
              </a:rPr>
              <a:t> </a:t>
            </a:r>
            <a:r>
              <a:rPr lang="en-US" sz="2800" b="1" dirty="0" err="1">
                <a:solidFill>
                  <a:schemeClr val="bg1">
                    <a:lumMod val="95000"/>
                  </a:schemeClr>
                </a:solidFill>
              </a:rPr>
              <a:t>trên</a:t>
            </a:r>
            <a:r>
              <a:rPr lang="en-US" sz="2800" b="1" dirty="0">
                <a:solidFill>
                  <a:schemeClr val="bg1">
                    <a:lumMod val="95000"/>
                  </a:schemeClr>
                </a:solidFill>
              </a:rPr>
              <a:t> </a:t>
            </a:r>
            <a:r>
              <a:rPr lang="en-US" sz="2800" b="1" dirty="0" err="1">
                <a:solidFill>
                  <a:schemeClr val="bg1">
                    <a:lumMod val="95000"/>
                  </a:schemeClr>
                </a:solidFill>
              </a:rPr>
              <a:t>sự</a:t>
            </a:r>
            <a:r>
              <a:rPr lang="en-US" sz="2800" b="1" dirty="0">
                <a:solidFill>
                  <a:schemeClr val="bg1">
                    <a:lumMod val="95000"/>
                  </a:schemeClr>
                </a:solidFill>
              </a:rPr>
              <a:t> </a:t>
            </a:r>
            <a:r>
              <a:rPr lang="en-US" sz="2800" b="1" dirty="0" err="1">
                <a:solidFill>
                  <a:schemeClr val="bg1">
                    <a:lumMod val="95000"/>
                  </a:schemeClr>
                </a:solidFill>
              </a:rPr>
              <a:t>nghiên</a:t>
            </a:r>
            <a:r>
              <a:rPr lang="en-US" sz="2800" b="1" dirty="0">
                <a:solidFill>
                  <a:schemeClr val="bg1">
                    <a:lumMod val="95000"/>
                  </a:schemeClr>
                </a:solidFill>
              </a:rPr>
              <a:t> </a:t>
            </a:r>
            <a:r>
              <a:rPr lang="en-US" sz="2800" b="1" dirty="0" err="1">
                <a:solidFill>
                  <a:schemeClr val="bg1">
                    <a:lumMod val="95000"/>
                  </a:schemeClr>
                </a:solidFill>
              </a:rPr>
              <a:t>cứu</a:t>
            </a:r>
            <a:r>
              <a:rPr lang="en-US" sz="2800" b="1" dirty="0">
                <a:solidFill>
                  <a:schemeClr val="bg1">
                    <a:lumMod val="95000"/>
                  </a:schemeClr>
                </a:solidFill>
              </a:rPr>
              <a:t> </a:t>
            </a:r>
            <a:r>
              <a:rPr lang="en-US" sz="2800" b="1" dirty="0" err="1">
                <a:solidFill>
                  <a:schemeClr val="bg1">
                    <a:lumMod val="95000"/>
                  </a:schemeClr>
                </a:solidFill>
              </a:rPr>
              <a:t>các</a:t>
            </a:r>
            <a:r>
              <a:rPr lang="en-US" sz="2800" b="1" dirty="0">
                <a:solidFill>
                  <a:schemeClr val="bg1">
                    <a:lumMod val="95000"/>
                  </a:schemeClr>
                </a:solidFill>
              </a:rPr>
              <a:t> </a:t>
            </a:r>
            <a:r>
              <a:rPr lang="en-US" sz="2800" b="1" dirty="0" err="1">
                <a:solidFill>
                  <a:schemeClr val="bg1">
                    <a:lumMod val="95000"/>
                  </a:schemeClr>
                </a:solidFill>
              </a:rPr>
              <a:t>học</a:t>
            </a:r>
            <a:r>
              <a:rPr lang="en-US" sz="2800" b="1" dirty="0">
                <a:solidFill>
                  <a:schemeClr val="bg1">
                    <a:lumMod val="95000"/>
                  </a:schemeClr>
                </a:solidFill>
              </a:rPr>
              <a:t> </a:t>
            </a:r>
            <a:r>
              <a:rPr lang="en-US" sz="2800" b="1" dirty="0" err="1">
                <a:solidFill>
                  <a:schemeClr val="bg1">
                    <a:lumMod val="95000"/>
                  </a:schemeClr>
                </a:solidFill>
              </a:rPr>
              <a:t>thuyết</a:t>
            </a:r>
            <a:r>
              <a:rPr lang="en-US" sz="2800" b="1" dirty="0">
                <a:solidFill>
                  <a:schemeClr val="bg1">
                    <a:lumMod val="95000"/>
                  </a:schemeClr>
                </a:solidFill>
              </a:rPr>
              <a:t> </a:t>
            </a:r>
            <a:r>
              <a:rPr lang="en-US" sz="2800" b="1" dirty="0" err="1">
                <a:solidFill>
                  <a:schemeClr val="bg1">
                    <a:lumMod val="95000"/>
                  </a:schemeClr>
                </a:solidFill>
              </a:rPr>
              <a:t>kinh</a:t>
            </a:r>
            <a:r>
              <a:rPr lang="en-US" sz="2800" b="1" dirty="0">
                <a:solidFill>
                  <a:schemeClr val="bg1">
                    <a:lumMod val="95000"/>
                  </a:schemeClr>
                </a:solidFill>
              </a:rPr>
              <a:t> </a:t>
            </a:r>
            <a:r>
              <a:rPr lang="en-US" sz="2800" b="1" dirty="0" err="1">
                <a:solidFill>
                  <a:schemeClr val="bg1">
                    <a:lumMod val="95000"/>
                  </a:schemeClr>
                </a:solidFill>
              </a:rPr>
              <a:t>tế</a:t>
            </a:r>
            <a:endParaRPr lang="en-US" sz="2800" b="1" dirty="0">
              <a:solidFill>
                <a:schemeClr val="bg1">
                  <a:lumMod val="95000"/>
                </a:schemeClr>
              </a:solidFill>
            </a:endParaRPr>
          </a:p>
        </p:txBody>
      </p:sp>
      <p:sp>
        <p:nvSpPr>
          <p:cNvPr id="7" name="Rectangle 6"/>
          <p:cNvSpPr/>
          <p:nvPr/>
        </p:nvSpPr>
        <p:spPr>
          <a:xfrm>
            <a:off x="381000" y="4419600"/>
            <a:ext cx="5181600" cy="1371600"/>
          </a:xfrm>
          <a:prstGeom prst="rect">
            <a:avLst/>
          </a:prstGeom>
          <a:solidFill>
            <a:schemeClr val="accent5">
              <a:lumMod val="75000"/>
            </a:schemeClr>
          </a:solid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err="1" smtClean="0">
                <a:solidFill>
                  <a:srgbClr val="FF0000"/>
                </a:solidFill>
              </a:rPr>
              <a:t>Coi</a:t>
            </a:r>
            <a:r>
              <a:rPr lang="en-US" sz="2800" b="1" dirty="0" smtClean="0">
                <a:solidFill>
                  <a:srgbClr val="FF0000"/>
                </a:solidFill>
              </a:rPr>
              <a:t> </a:t>
            </a:r>
            <a:r>
              <a:rPr lang="en-US" sz="2800" b="1" dirty="0" err="1">
                <a:solidFill>
                  <a:srgbClr val="FF0000"/>
                </a:solidFill>
              </a:rPr>
              <a:t>đó</a:t>
            </a:r>
            <a:r>
              <a:rPr lang="en-US" sz="2800" b="1" dirty="0">
                <a:solidFill>
                  <a:srgbClr val="FF0000"/>
                </a:solidFill>
              </a:rPr>
              <a:t> </a:t>
            </a:r>
            <a:r>
              <a:rPr lang="en-US" sz="2800" b="1" dirty="0" err="1">
                <a:solidFill>
                  <a:srgbClr val="FF0000"/>
                </a:solidFill>
              </a:rPr>
              <a:t>là</a:t>
            </a:r>
            <a:r>
              <a:rPr lang="en-US" sz="2800" b="1" dirty="0">
                <a:solidFill>
                  <a:srgbClr val="FF0000"/>
                </a:solidFill>
              </a:rPr>
              <a:t> </a:t>
            </a:r>
            <a:r>
              <a:rPr lang="en-US" sz="2800" b="1" dirty="0" err="1">
                <a:solidFill>
                  <a:srgbClr val="FF0000"/>
                </a:solidFill>
              </a:rPr>
              <a:t>nền</a:t>
            </a:r>
            <a:r>
              <a:rPr lang="en-US" sz="2800" b="1" dirty="0">
                <a:solidFill>
                  <a:srgbClr val="FF0000"/>
                </a:solidFill>
              </a:rPr>
              <a:t> </a:t>
            </a:r>
            <a:r>
              <a:rPr lang="en-US" sz="2800" b="1" dirty="0" err="1">
                <a:solidFill>
                  <a:srgbClr val="FF0000"/>
                </a:solidFill>
              </a:rPr>
              <a:t>tảng</a:t>
            </a:r>
            <a:r>
              <a:rPr lang="en-US" sz="2800" b="1" dirty="0">
                <a:solidFill>
                  <a:srgbClr val="FF0000"/>
                </a:solidFill>
              </a:rPr>
              <a:t> </a:t>
            </a:r>
            <a:r>
              <a:rPr lang="en-US" sz="2800" b="1" dirty="0" err="1">
                <a:solidFill>
                  <a:srgbClr val="FF0000"/>
                </a:solidFill>
              </a:rPr>
              <a:t>của</a:t>
            </a:r>
            <a:r>
              <a:rPr lang="en-US" sz="2800" b="1" dirty="0">
                <a:solidFill>
                  <a:srgbClr val="FF0000"/>
                </a:solidFill>
              </a:rPr>
              <a:t> </a:t>
            </a:r>
            <a:r>
              <a:rPr lang="en-US" sz="2800" b="1" dirty="0" err="1">
                <a:solidFill>
                  <a:srgbClr val="FF0000"/>
                </a:solidFill>
              </a:rPr>
              <a:t>cơ</a:t>
            </a:r>
            <a:r>
              <a:rPr lang="en-US" sz="2800" b="1" dirty="0">
                <a:solidFill>
                  <a:srgbClr val="FF0000"/>
                </a:solidFill>
              </a:rPr>
              <a:t> </a:t>
            </a:r>
            <a:r>
              <a:rPr lang="en-US" sz="2800" b="1" dirty="0" err="1">
                <a:solidFill>
                  <a:srgbClr val="FF0000"/>
                </a:solidFill>
              </a:rPr>
              <a:t>cấu</a:t>
            </a:r>
            <a:r>
              <a:rPr lang="en-US" sz="2800" b="1" dirty="0">
                <a:solidFill>
                  <a:srgbClr val="FF0000"/>
                </a:solidFill>
              </a:rPr>
              <a:t> </a:t>
            </a:r>
            <a:endParaRPr lang="en-US" sz="2800" b="1" dirty="0" smtClean="0">
              <a:solidFill>
                <a:srgbClr val="FF0000"/>
              </a:solidFill>
            </a:endParaRPr>
          </a:p>
          <a:p>
            <a:pPr lvl="0" algn="ctr"/>
            <a:r>
              <a:rPr lang="en-US" sz="2800" b="1" dirty="0" err="1" smtClean="0">
                <a:solidFill>
                  <a:srgbClr val="FF0000"/>
                </a:solidFill>
              </a:rPr>
              <a:t>giai</a:t>
            </a:r>
            <a:r>
              <a:rPr lang="en-US" sz="2800" b="1" dirty="0" smtClean="0">
                <a:solidFill>
                  <a:srgbClr val="FF0000"/>
                </a:solidFill>
              </a:rPr>
              <a:t> </a:t>
            </a:r>
            <a:r>
              <a:rPr lang="en-US" sz="2800" b="1" dirty="0" err="1">
                <a:solidFill>
                  <a:srgbClr val="FF0000"/>
                </a:solidFill>
              </a:rPr>
              <a:t>cấp</a:t>
            </a:r>
            <a:endParaRPr lang="en-US" sz="2800" b="1" dirty="0">
              <a:solidFill>
                <a:srgbClr val="FF0000"/>
              </a:solidFill>
            </a:endParaRPr>
          </a:p>
        </p:txBody>
      </p:sp>
    </p:spTree>
    <p:extLst>
      <p:ext uri="{BB962C8B-B14F-4D97-AF65-F5344CB8AC3E}">
        <p14:creationId xmlns:p14="http://schemas.microsoft.com/office/powerpoint/2010/main" val="4063484175"/>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Bevel 3"/>
          <p:cNvSpPr/>
          <p:nvPr/>
        </p:nvSpPr>
        <p:spPr>
          <a:xfrm>
            <a:off x="605118" y="2667000"/>
            <a:ext cx="2133600" cy="1066800"/>
          </a:xfrm>
          <a:prstGeom prst="bevel">
            <a:avLst/>
          </a:prstGeom>
          <a:solidFill>
            <a:srgbClr val="FF0000"/>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bg1"/>
                </a:solidFill>
              </a:rPr>
              <a:t>Giai</a:t>
            </a:r>
            <a:r>
              <a:rPr lang="en-US" sz="3600" b="1" dirty="0">
                <a:solidFill>
                  <a:schemeClr val="bg1"/>
                </a:solidFill>
              </a:rPr>
              <a:t> </a:t>
            </a:r>
            <a:r>
              <a:rPr lang="en-US" sz="3600" b="1" dirty="0" err="1">
                <a:solidFill>
                  <a:schemeClr val="bg1"/>
                </a:solidFill>
              </a:rPr>
              <a:t>cấp</a:t>
            </a:r>
            <a:endParaRPr lang="en-US" sz="3600" b="1" dirty="0">
              <a:solidFill>
                <a:schemeClr val="bg1"/>
              </a:solidFill>
            </a:endParaRPr>
          </a:p>
        </p:txBody>
      </p:sp>
      <p:sp>
        <p:nvSpPr>
          <p:cNvPr id="6" name="Rounded Rectangle 5"/>
          <p:cNvSpPr/>
          <p:nvPr/>
        </p:nvSpPr>
        <p:spPr>
          <a:xfrm>
            <a:off x="3733800" y="876300"/>
            <a:ext cx="4800600" cy="1143000"/>
          </a:xfrm>
          <a:prstGeom prst="roundRect">
            <a:avLst/>
          </a:prstGeom>
          <a:solidFill>
            <a:srgbClr val="92D050"/>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2"/>
                </a:solidFill>
              </a:rPr>
              <a:t>Chìa</a:t>
            </a:r>
            <a:r>
              <a:rPr lang="en-US" sz="2800" b="1" dirty="0">
                <a:solidFill>
                  <a:schemeClr val="tx2"/>
                </a:solidFill>
              </a:rPr>
              <a:t> </a:t>
            </a:r>
            <a:r>
              <a:rPr lang="en-US" sz="2800" b="1" dirty="0" err="1">
                <a:solidFill>
                  <a:schemeClr val="tx2"/>
                </a:solidFill>
              </a:rPr>
              <a:t>khóa</a:t>
            </a:r>
            <a:r>
              <a:rPr lang="en-US" sz="2800" b="1" dirty="0">
                <a:solidFill>
                  <a:schemeClr val="tx2"/>
                </a:solidFill>
              </a:rPr>
              <a:t> </a:t>
            </a:r>
            <a:r>
              <a:rPr lang="en-US" sz="2800" b="1" dirty="0" err="1">
                <a:solidFill>
                  <a:schemeClr val="tx2"/>
                </a:solidFill>
              </a:rPr>
              <a:t>của</a:t>
            </a:r>
            <a:r>
              <a:rPr lang="en-US" sz="2800" b="1" dirty="0">
                <a:solidFill>
                  <a:schemeClr val="tx2"/>
                </a:solidFill>
              </a:rPr>
              <a:t> </a:t>
            </a:r>
            <a:r>
              <a:rPr lang="en-US" sz="2800" b="1" dirty="0" err="1">
                <a:solidFill>
                  <a:schemeClr val="tx2"/>
                </a:solidFill>
              </a:rPr>
              <a:t>mọi</a:t>
            </a:r>
            <a:r>
              <a:rPr lang="en-US" sz="2800" b="1" dirty="0">
                <a:solidFill>
                  <a:schemeClr val="tx2"/>
                </a:solidFill>
              </a:rPr>
              <a:t> </a:t>
            </a:r>
            <a:r>
              <a:rPr lang="en-US" sz="2800" b="1" dirty="0" err="1">
                <a:solidFill>
                  <a:schemeClr val="tx2"/>
                </a:solidFill>
              </a:rPr>
              <a:t>vấn</a:t>
            </a:r>
            <a:r>
              <a:rPr lang="en-US" sz="2800" b="1" dirty="0">
                <a:solidFill>
                  <a:schemeClr val="tx2"/>
                </a:solidFill>
              </a:rPr>
              <a:t> </a:t>
            </a:r>
            <a:r>
              <a:rPr lang="en-US" sz="2800" b="1" dirty="0" err="1">
                <a:solidFill>
                  <a:schemeClr val="tx2"/>
                </a:solidFill>
              </a:rPr>
              <a:t>đề</a:t>
            </a:r>
            <a:r>
              <a:rPr lang="en-US" sz="2800" b="1" dirty="0">
                <a:solidFill>
                  <a:schemeClr val="tx2"/>
                </a:solidFill>
              </a:rPr>
              <a:t> </a:t>
            </a:r>
            <a:r>
              <a:rPr lang="en-US" sz="2800" b="1" dirty="0" err="1">
                <a:solidFill>
                  <a:schemeClr val="tx2"/>
                </a:solidFill>
              </a:rPr>
              <a:t>trong</a:t>
            </a:r>
            <a:r>
              <a:rPr lang="en-US" sz="2800" b="1" dirty="0">
                <a:solidFill>
                  <a:schemeClr val="tx2"/>
                </a:solidFill>
              </a:rPr>
              <a:t> </a:t>
            </a:r>
            <a:r>
              <a:rPr lang="en-US" sz="2800" b="1" dirty="0" err="1">
                <a:solidFill>
                  <a:schemeClr val="tx2"/>
                </a:solidFill>
              </a:rPr>
              <a:t>xã</a:t>
            </a:r>
            <a:r>
              <a:rPr lang="en-US" sz="2800" b="1" dirty="0">
                <a:solidFill>
                  <a:schemeClr val="tx2"/>
                </a:solidFill>
              </a:rPr>
              <a:t> </a:t>
            </a:r>
            <a:r>
              <a:rPr lang="en-US" sz="2800" b="1" dirty="0" err="1">
                <a:solidFill>
                  <a:schemeClr val="tx2"/>
                </a:solidFill>
              </a:rPr>
              <a:t>hội</a:t>
            </a:r>
            <a:endParaRPr lang="en-US" sz="2800" b="1" dirty="0">
              <a:solidFill>
                <a:schemeClr val="tx2"/>
              </a:solidFill>
            </a:endParaRPr>
          </a:p>
        </p:txBody>
      </p:sp>
      <p:sp>
        <p:nvSpPr>
          <p:cNvPr id="7" name="Rounded Rectangle 6"/>
          <p:cNvSpPr/>
          <p:nvPr/>
        </p:nvSpPr>
        <p:spPr>
          <a:xfrm>
            <a:off x="3733800" y="2667000"/>
            <a:ext cx="4800600" cy="1143000"/>
          </a:xfrm>
          <a:prstGeom prst="roundRect">
            <a:avLst/>
          </a:prstGeom>
          <a:solidFill>
            <a:srgbClr val="00B0F0"/>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2"/>
                </a:solidFill>
              </a:rPr>
              <a:t>Những</a:t>
            </a:r>
            <a:r>
              <a:rPr lang="en-US" sz="2800" b="1" dirty="0">
                <a:solidFill>
                  <a:schemeClr val="tx2"/>
                </a:solidFill>
              </a:rPr>
              <a:t> </a:t>
            </a:r>
            <a:r>
              <a:rPr lang="en-US" sz="2800" b="1" dirty="0" err="1">
                <a:solidFill>
                  <a:schemeClr val="tx2"/>
                </a:solidFill>
              </a:rPr>
              <a:t>lợi</a:t>
            </a:r>
            <a:r>
              <a:rPr lang="en-US" sz="2800" b="1" dirty="0">
                <a:solidFill>
                  <a:schemeClr val="tx2"/>
                </a:solidFill>
              </a:rPr>
              <a:t> </a:t>
            </a:r>
            <a:r>
              <a:rPr lang="en-US" sz="2800" b="1" dirty="0" err="1">
                <a:solidFill>
                  <a:schemeClr val="tx2"/>
                </a:solidFill>
              </a:rPr>
              <a:t>ích</a:t>
            </a:r>
            <a:r>
              <a:rPr lang="en-US" sz="2800" b="1" dirty="0">
                <a:solidFill>
                  <a:schemeClr val="tx2"/>
                </a:solidFill>
              </a:rPr>
              <a:t> </a:t>
            </a:r>
            <a:r>
              <a:rPr lang="en-US" sz="2800" b="1" dirty="0" err="1">
                <a:solidFill>
                  <a:schemeClr val="tx2"/>
                </a:solidFill>
              </a:rPr>
              <a:t>kinh</a:t>
            </a:r>
            <a:r>
              <a:rPr lang="en-US" sz="2800" b="1" dirty="0">
                <a:solidFill>
                  <a:schemeClr val="tx2"/>
                </a:solidFill>
              </a:rPr>
              <a:t> </a:t>
            </a:r>
            <a:r>
              <a:rPr lang="en-US" sz="2800" b="1" dirty="0" err="1">
                <a:solidFill>
                  <a:schemeClr val="tx2"/>
                </a:solidFill>
              </a:rPr>
              <a:t>tế</a:t>
            </a:r>
            <a:r>
              <a:rPr lang="en-US" sz="2800" b="1" dirty="0">
                <a:solidFill>
                  <a:schemeClr val="tx2"/>
                </a:solidFill>
              </a:rPr>
              <a:t>, </a:t>
            </a:r>
            <a:r>
              <a:rPr lang="en-US" sz="2800" b="1" dirty="0" err="1">
                <a:solidFill>
                  <a:schemeClr val="tx2"/>
                </a:solidFill>
              </a:rPr>
              <a:t>chính</a:t>
            </a:r>
            <a:r>
              <a:rPr lang="en-US" sz="2800" b="1" dirty="0">
                <a:solidFill>
                  <a:schemeClr val="tx2"/>
                </a:solidFill>
              </a:rPr>
              <a:t> </a:t>
            </a:r>
            <a:r>
              <a:rPr lang="en-US" sz="2800" b="1" dirty="0" err="1">
                <a:solidFill>
                  <a:schemeClr val="tx2"/>
                </a:solidFill>
              </a:rPr>
              <a:t>trị</a:t>
            </a:r>
            <a:r>
              <a:rPr lang="en-US" sz="2800" b="1" dirty="0">
                <a:solidFill>
                  <a:schemeClr val="tx2"/>
                </a:solidFill>
              </a:rPr>
              <a:t>, ý </a:t>
            </a:r>
            <a:r>
              <a:rPr lang="en-US" sz="2800" b="1" dirty="0" err="1">
                <a:solidFill>
                  <a:schemeClr val="tx2"/>
                </a:solidFill>
              </a:rPr>
              <a:t>kiến</a:t>
            </a:r>
            <a:r>
              <a:rPr lang="en-US" sz="2800" b="1" dirty="0">
                <a:solidFill>
                  <a:schemeClr val="tx2"/>
                </a:solidFill>
              </a:rPr>
              <a:t> </a:t>
            </a:r>
            <a:r>
              <a:rPr lang="en-US" sz="2800" b="1" dirty="0" err="1">
                <a:solidFill>
                  <a:schemeClr val="tx2"/>
                </a:solidFill>
              </a:rPr>
              <a:t>xã</a:t>
            </a:r>
            <a:r>
              <a:rPr lang="en-US" sz="2800" b="1" dirty="0">
                <a:solidFill>
                  <a:schemeClr val="tx2"/>
                </a:solidFill>
              </a:rPr>
              <a:t> </a:t>
            </a:r>
            <a:r>
              <a:rPr lang="en-US" sz="2800" b="1" dirty="0" err="1">
                <a:solidFill>
                  <a:schemeClr val="tx2"/>
                </a:solidFill>
              </a:rPr>
              <a:t>hội</a:t>
            </a:r>
            <a:endParaRPr lang="en-US" sz="2800" b="1" dirty="0">
              <a:solidFill>
                <a:schemeClr val="tx2"/>
              </a:solidFill>
            </a:endParaRPr>
          </a:p>
        </p:txBody>
      </p:sp>
      <p:sp>
        <p:nvSpPr>
          <p:cNvPr id="8" name="Rounded Rectangle 7"/>
          <p:cNvSpPr/>
          <p:nvPr/>
        </p:nvSpPr>
        <p:spPr>
          <a:xfrm>
            <a:off x="3733800" y="4495800"/>
            <a:ext cx="4800600" cy="1143000"/>
          </a:xfrm>
          <a:prstGeom prst="roundRect">
            <a:avLst/>
          </a:prstGeom>
          <a:solidFill>
            <a:srgbClr val="7030A0"/>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2"/>
                </a:solidFill>
              </a:rPr>
              <a:t>Không</a:t>
            </a:r>
            <a:r>
              <a:rPr lang="en-US" sz="2800" b="1" dirty="0">
                <a:solidFill>
                  <a:schemeClr val="tx2"/>
                </a:solidFill>
              </a:rPr>
              <a:t>  </a:t>
            </a:r>
            <a:r>
              <a:rPr lang="en-US" sz="2800" b="1" dirty="0" err="1">
                <a:solidFill>
                  <a:schemeClr val="tx2"/>
                </a:solidFill>
              </a:rPr>
              <a:t>thể</a:t>
            </a:r>
            <a:r>
              <a:rPr lang="en-US" sz="2800" b="1" dirty="0">
                <a:solidFill>
                  <a:schemeClr val="tx2"/>
                </a:solidFill>
              </a:rPr>
              <a:t> </a:t>
            </a:r>
            <a:r>
              <a:rPr lang="en-US" sz="2800" b="1" dirty="0" err="1">
                <a:solidFill>
                  <a:schemeClr val="tx2"/>
                </a:solidFill>
              </a:rPr>
              <a:t>không</a:t>
            </a:r>
            <a:r>
              <a:rPr lang="en-US" sz="2800" b="1" dirty="0">
                <a:solidFill>
                  <a:schemeClr val="tx2"/>
                </a:solidFill>
              </a:rPr>
              <a:t> </a:t>
            </a:r>
            <a:r>
              <a:rPr lang="en-US" sz="2800" b="1" dirty="0" err="1">
                <a:solidFill>
                  <a:schemeClr val="tx2"/>
                </a:solidFill>
              </a:rPr>
              <a:t>có</a:t>
            </a:r>
            <a:r>
              <a:rPr lang="en-US" sz="2800" b="1" dirty="0">
                <a:solidFill>
                  <a:schemeClr val="tx2"/>
                </a:solidFill>
              </a:rPr>
              <a:t> </a:t>
            </a:r>
            <a:r>
              <a:rPr lang="en-US" sz="2800" b="1" dirty="0" err="1">
                <a:solidFill>
                  <a:schemeClr val="tx2"/>
                </a:solidFill>
              </a:rPr>
              <a:t>sự</a:t>
            </a:r>
            <a:r>
              <a:rPr lang="en-US" sz="2800" b="1" dirty="0">
                <a:solidFill>
                  <a:schemeClr val="tx2"/>
                </a:solidFill>
              </a:rPr>
              <a:t> </a:t>
            </a:r>
            <a:r>
              <a:rPr lang="en-US" sz="2800" b="1" dirty="0" err="1">
                <a:solidFill>
                  <a:schemeClr val="tx2"/>
                </a:solidFill>
              </a:rPr>
              <a:t>bất</a:t>
            </a:r>
            <a:r>
              <a:rPr lang="en-US" sz="2800" b="1" dirty="0">
                <a:solidFill>
                  <a:schemeClr val="tx2"/>
                </a:solidFill>
              </a:rPr>
              <a:t> </a:t>
            </a:r>
            <a:r>
              <a:rPr lang="en-US" sz="2800" b="1" dirty="0" err="1">
                <a:solidFill>
                  <a:schemeClr val="tx2"/>
                </a:solidFill>
              </a:rPr>
              <a:t>bình</a:t>
            </a:r>
            <a:r>
              <a:rPr lang="en-US" sz="2800" b="1" dirty="0">
                <a:solidFill>
                  <a:schemeClr val="tx2"/>
                </a:solidFill>
              </a:rPr>
              <a:t> </a:t>
            </a:r>
            <a:r>
              <a:rPr lang="en-US" sz="2800" b="1" dirty="0" err="1">
                <a:solidFill>
                  <a:schemeClr val="tx2"/>
                </a:solidFill>
              </a:rPr>
              <a:t>đẳng</a:t>
            </a:r>
            <a:r>
              <a:rPr lang="en-US" sz="2800" b="1" dirty="0">
                <a:solidFill>
                  <a:schemeClr val="tx2"/>
                </a:solidFill>
              </a:rPr>
              <a:t> </a:t>
            </a:r>
            <a:r>
              <a:rPr lang="en-US" sz="2800" b="1" dirty="0" err="1">
                <a:solidFill>
                  <a:schemeClr val="tx2"/>
                </a:solidFill>
              </a:rPr>
              <a:t>xã</a:t>
            </a:r>
            <a:r>
              <a:rPr lang="en-US" sz="2800" b="1" dirty="0">
                <a:solidFill>
                  <a:schemeClr val="tx2"/>
                </a:solidFill>
              </a:rPr>
              <a:t> </a:t>
            </a:r>
            <a:r>
              <a:rPr lang="en-US" sz="2800" b="1" dirty="0" err="1">
                <a:solidFill>
                  <a:schemeClr val="tx2"/>
                </a:solidFill>
              </a:rPr>
              <a:t>hội</a:t>
            </a:r>
            <a:endParaRPr lang="en-US" sz="2800" b="1" dirty="0">
              <a:solidFill>
                <a:schemeClr val="tx2"/>
              </a:solidFill>
            </a:endParaRPr>
          </a:p>
        </p:txBody>
      </p:sp>
      <p:sp>
        <p:nvSpPr>
          <p:cNvPr id="12" name="Right Arrow 11"/>
          <p:cNvSpPr/>
          <p:nvPr/>
        </p:nvSpPr>
        <p:spPr>
          <a:xfrm rot="19055944">
            <a:off x="2669055" y="2016387"/>
            <a:ext cx="1164684" cy="457200"/>
          </a:xfrm>
          <a:prstGeom prst="rightArrow">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2819399" y="2971800"/>
            <a:ext cx="914401" cy="457200"/>
          </a:xfrm>
          <a:prstGeom prst="rightArrow">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2604809">
            <a:off x="2684067" y="3950669"/>
            <a:ext cx="1135394" cy="457200"/>
          </a:xfrm>
          <a:prstGeom prst="rightArrow">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577988"/>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plus(in)">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strips(down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6" grpId="0" animBg="1"/>
      <p:bldP spid="7" grpId="0" animBg="1"/>
      <p:bldP spid="8" grpId="0" animBg="1"/>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d4.violet.vn/uploads/blogs/447/boc_lot__suc__lao_don_g_cua_tre_em_picture3_500.png"/>
          <p:cNvPicPr>
            <a:picLocks noGrp="1"/>
          </p:cNvPicPr>
          <p:nvPr>
            <p:ph idx="1"/>
          </p:nvPr>
        </p:nvPicPr>
        <p:blipFill>
          <a:blip r:embed="rId2"/>
          <a:srcRect/>
          <a:stretch>
            <a:fillRect/>
          </a:stretch>
        </p:blipFill>
        <p:spPr bwMode="auto">
          <a:xfrm>
            <a:off x="-13447" y="-53788"/>
            <a:ext cx="4737847" cy="6911788"/>
          </a:xfrm>
          <a:prstGeom prst="rect">
            <a:avLst/>
          </a:prstGeom>
          <a:noFill/>
          <a:ln w="9525">
            <a:noFill/>
            <a:miter lim="800000"/>
            <a:headEnd/>
            <a:tailEnd/>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0"/>
            <a:ext cx="4294094" cy="6858000"/>
          </a:xfrm>
          <a:prstGeom prst="rect">
            <a:avLst/>
          </a:prstGeom>
        </p:spPr>
      </p:pic>
    </p:spTree>
    <p:extLst>
      <p:ext uri="{BB962C8B-B14F-4D97-AF65-F5344CB8AC3E}">
        <p14:creationId xmlns:p14="http://schemas.microsoft.com/office/powerpoint/2010/main" val="3695284258"/>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5" name="Picture 4" descr="http://files.myopera.com/hungqt/blog/k6427.gif"/>
          <p:cNvPicPr/>
          <p:nvPr/>
        </p:nvPicPr>
        <p:blipFill>
          <a:blip r:embed="rId3"/>
          <a:srcRect/>
          <a:stretch>
            <a:fillRect/>
          </a:stretch>
        </p:blipFill>
        <p:spPr bwMode="auto">
          <a:xfrm>
            <a:off x="6521824" y="838200"/>
            <a:ext cx="2438400" cy="4637314"/>
          </a:xfrm>
          <a:prstGeom prst="rect">
            <a:avLst/>
          </a:prstGeom>
          <a:noFill/>
          <a:ln w="9525">
            <a:noFill/>
            <a:miter lim="800000"/>
            <a:headEnd/>
            <a:tailEnd/>
          </a:ln>
        </p:spPr>
      </p:pic>
      <p:sp>
        <p:nvSpPr>
          <p:cNvPr id="7" name="Bevel 6"/>
          <p:cNvSpPr/>
          <p:nvPr/>
        </p:nvSpPr>
        <p:spPr>
          <a:xfrm>
            <a:off x="264459" y="228600"/>
            <a:ext cx="5970494" cy="990600"/>
          </a:xfrm>
          <a:prstGeom prst="bevel">
            <a:avLst/>
          </a:prstGeom>
        </p:spPr>
        <p:style>
          <a:lnRef idx="0">
            <a:schemeClr val="accent2"/>
          </a:lnRef>
          <a:fillRef idx="3">
            <a:schemeClr val="accent2"/>
          </a:fillRef>
          <a:effectRef idx="3">
            <a:schemeClr val="accent2"/>
          </a:effectRef>
          <a:fontRef idx="minor">
            <a:schemeClr val="lt1"/>
          </a:fontRef>
        </p:style>
        <p:txBody>
          <a:bodyPr rtlCol="0" anchor="ctr"/>
          <a:lstStyle/>
          <a:p>
            <a:pPr lvl="0" algn="ctr">
              <a:buNone/>
            </a:pPr>
            <a:r>
              <a:rPr lang="en-US" sz="2800" b="1" dirty="0" err="1">
                <a:solidFill>
                  <a:schemeClr val="tx1"/>
                </a:solidFill>
                <a:effectLst>
                  <a:outerShdw blurRad="38100" dist="38100" dir="2700000" algn="tl">
                    <a:srgbClr val="000000">
                      <a:alpha val="43137"/>
                    </a:srgbClr>
                  </a:outerShdw>
                </a:effectLst>
              </a:rPr>
              <a:t>Quan</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điểm</a:t>
            </a:r>
            <a:r>
              <a:rPr lang="en-US" sz="2800" b="1" dirty="0">
                <a:solidFill>
                  <a:schemeClr val="tx1"/>
                </a:solidFill>
                <a:effectLst>
                  <a:outerShdw blurRad="38100" dist="38100" dir="2700000" algn="tl">
                    <a:srgbClr val="000000">
                      <a:alpha val="43137"/>
                    </a:srgbClr>
                  </a:outerShdw>
                </a:effectLst>
              </a:rPr>
              <a:t> </a:t>
            </a:r>
            <a:r>
              <a:rPr lang="en-US" sz="2800" b="1" dirty="0" err="1">
                <a:solidFill>
                  <a:schemeClr val="tx1"/>
                </a:solidFill>
                <a:effectLst>
                  <a:outerShdw blurRad="38100" dist="38100" dir="2700000" algn="tl">
                    <a:srgbClr val="000000">
                      <a:alpha val="43137"/>
                    </a:srgbClr>
                  </a:outerShdw>
                </a:effectLst>
              </a:rPr>
              <a:t>của</a:t>
            </a:r>
            <a:r>
              <a:rPr lang="en-US" sz="2800" b="1" dirty="0">
                <a:solidFill>
                  <a:schemeClr val="tx1"/>
                </a:solidFill>
                <a:effectLst>
                  <a:outerShdw blurRad="38100" dist="38100" dir="2700000" algn="tl">
                    <a:srgbClr val="000000">
                      <a:alpha val="43137"/>
                    </a:srgbClr>
                  </a:outerShdw>
                </a:effectLst>
              </a:rPr>
              <a:t> M. Weber</a:t>
            </a:r>
          </a:p>
        </p:txBody>
      </p:sp>
      <p:sp>
        <p:nvSpPr>
          <p:cNvPr id="2" name="Down Arrow Callout 1"/>
          <p:cNvSpPr/>
          <p:nvPr/>
        </p:nvSpPr>
        <p:spPr>
          <a:xfrm>
            <a:off x="277906" y="2286000"/>
            <a:ext cx="5813612" cy="1676400"/>
          </a:xfrm>
          <a:prstGeom prst="downArrowCallou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err="1">
                <a:solidFill>
                  <a:srgbClr val="0000CC"/>
                </a:solidFill>
              </a:rPr>
              <a:t>Nhấn</a:t>
            </a:r>
            <a:r>
              <a:rPr lang="en-US" sz="2800" b="1" dirty="0">
                <a:solidFill>
                  <a:srgbClr val="0000CC"/>
                </a:solidFill>
              </a:rPr>
              <a:t> </a:t>
            </a:r>
            <a:r>
              <a:rPr lang="en-US" sz="2800" b="1" dirty="0" err="1">
                <a:solidFill>
                  <a:srgbClr val="0000CC"/>
                </a:solidFill>
              </a:rPr>
              <a:t>mạnh</a:t>
            </a:r>
            <a:r>
              <a:rPr lang="en-US" sz="2800" b="1" dirty="0">
                <a:solidFill>
                  <a:srgbClr val="0000CC"/>
                </a:solidFill>
              </a:rPr>
              <a:t> </a:t>
            </a:r>
            <a:r>
              <a:rPr lang="en-US" sz="2800" b="1" dirty="0" err="1">
                <a:solidFill>
                  <a:srgbClr val="0000CC"/>
                </a:solidFill>
              </a:rPr>
              <a:t>quyền</a:t>
            </a:r>
            <a:r>
              <a:rPr lang="en-US" sz="2800" b="1" dirty="0">
                <a:solidFill>
                  <a:srgbClr val="0000CC"/>
                </a:solidFill>
              </a:rPr>
              <a:t> </a:t>
            </a:r>
            <a:r>
              <a:rPr lang="en-US" sz="2800" b="1" dirty="0" err="1">
                <a:solidFill>
                  <a:srgbClr val="0000CC"/>
                </a:solidFill>
              </a:rPr>
              <a:t>lực</a:t>
            </a:r>
            <a:r>
              <a:rPr lang="en-US" sz="2800" b="1" dirty="0">
                <a:solidFill>
                  <a:srgbClr val="0000CC"/>
                </a:solidFill>
              </a:rPr>
              <a:t> </a:t>
            </a:r>
            <a:r>
              <a:rPr lang="en-US" sz="2800" b="1" dirty="0" err="1">
                <a:solidFill>
                  <a:srgbClr val="0000CC"/>
                </a:solidFill>
              </a:rPr>
              <a:t>kinh</a:t>
            </a:r>
            <a:r>
              <a:rPr lang="en-US" sz="2800" b="1" dirty="0">
                <a:solidFill>
                  <a:srgbClr val="0000CC"/>
                </a:solidFill>
              </a:rPr>
              <a:t> </a:t>
            </a:r>
            <a:r>
              <a:rPr lang="en-US" sz="2800" b="1" dirty="0" err="1">
                <a:solidFill>
                  <a:srgbClr val="0000CC"/>
                </a:solidFill>
              </a:rPr>
              <a:t>tế</a:t>
            </a:r>
            <a:endParaRPr lang="en-US" sz="2800" b="1" dirty="0">
              <a:solidFill>
                <a:srgbClr val="0000CC"/>
              </a:solidFill>
            </a:endParaRPr>
          </a:p>
        </p:txBody>
      </p:sp>
      <p:sp>
        <p:nvSpPr>
          <p:cNvPr id="9" name="Rectangle 8"/>
          <p:cNvSpPr/>
          <p:nvPr/>
        </p:nvSpPr>
        <p:spPr>
          <a:xfrm>
            <a:off x="277906" y="4038600"/>
            <a:ext cx="5813612" cy="1436914"/>
          </a:xfrm>
          <a:prstGeom prst="rect">
            <a:avLst/>
          </a:prstGeom>
          <a:solidFill>
            <a:srgbClr val="92D050"/>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err="1" smtClean="0">
                <a:solidFill>
                  <a:srgbClr val="FF0000"/>
                </a:solidFill>
              </a:rPr>
              <a:t>Nắm</a:t>
            </a:r>
            <a:r>
              <a:rPr lang="en-US" sz="2800" b="1" dirty="0" smtClean="0">
                <a:solidFill>
                  <a:srgbClr val="FF0000"/>
                </a:solidFill>
              </a:rPr>
              <a:t> </a:t>
            </a:r>
            <a:r>
              <a:rPr lang="en-US" sz="2800" b="1" dirty="0" err="1">
                <a:solidFill>
                  <a:srgbClr val="FF0000"/>
                </a:solidFill>
              </a:rPr>
              <a:t>giữ</a:t>
            </a:r>
            <a:r>
              <a:rPr lang="en-US" sz="2800" b="1" dirty="0">
                <a:solidFill>
                  <a:srgbClr val="FF0000"/>
                </a:solidFill>
              </a:rPr>
              <a:t> </a:t>
            </a:r>
            <a:r>
              <a:rPr lang="en-US" sz="2800" b="1" dirty="0" err="1">
                <a:solidFill>
                  <a:srgbClr val="FF0000"/>
                </a:solidFill>
              </a:rPr>
              <a:t>quyền</a:t>
            </a:r>
            <a:r>
              <a:rPr lang="en-US" sz="2800" b="1" dirty="0">
                <a:solidFill>
                  <a:srgbClr val="FF0000"/>
                </a:solidFill>
              </a:rPr>
              <a:t> </a:t>
            </a:r>
            <a:r>
              <a:rPr lang="en-US" sz="2800" b="1" dirty="0" err="1">
                <a:solidFill>
                  <a:srgbClr val="FF0000"/>
                </a:solidFill>
              </a:rPr>
              <a:t>lực</a:t>
            </a:r>
            <a:r>
              <a:rPr lang="en-US" sz="2800" b="1" dirty="0">
                <a:solidFill>
                  <a:srgbClr val="FF0000"/>
                </a:solidFill>
              </a:rPr>
              <a:t> </a:t>
            </a:r>
            <a:r>
              <a:rPr lang="en-US" sz="2800" b="1" dirty="0" err="1">
                <a:solidFill>
                  <a:srgbClr val="FF0000"/>
                </a:solidFill>
              </a:rPr>
              <a:t>dựa</a:t>
            </a:r>
            <a:r>
              <a:rPr lang="en-US" sz="2800" b="1" dirty="0">
                <a:solidFill>
                  <a:srgbClr val="FF0000"/>
                </a:solidFill>
              </a:rPr>
              <a:t> </a:t>
            </a:r>
            <a:r>
              <a:rPr lang="en-US" sz="2800" b="1" dirty="0" err="1">
                <a:solidFill>
                  <a:srgbClr val="FF0000"/>
                </a:solidFill>
              </a:rPr>
              <a:t>vào</a:t>
            </a:r>
            <a:r>
              <a:rPr lang="en-US" sz="2800" b="1" dirty="0">
                <a:solidFill>
                  <a:srgbClr val="FF0000"/>
                </a:solidFill>
              </a:rPr>
              <a:t> </a:t>
            </a:r>
            <a:r>
              <a:rPr lang="en-US" sz="2800" b="1" dirty="0" err="1">
                <a:solidFill>
                  <a:srgbClr val="FF0000"/>
                </a:solidFill>
              </a:rPr>
              <a:t>các</a:t>
            </a:r>
            <a:r>
              <a:rPr lang="en-US" sz="2800" b="1" dirty="0">
                <a:solidFill>
                  <a:srgbClr val="FF0000"/>
                </a:solidFill>
              </a:rPr>
              <a:t> </a:t>
            </a:r>
            <a:r>
              <a:rPr lang="en-US" sz="2800" b="1" dirty="0" err="1">
                <a:solidFill>
                  <a:srgbClr val="FF0000"/>
                </a:solidFill>
              </a:rPr>
              <a:t>nền</a:t>
            </a:r>
            <a:r>
              <a:rPr lang="en-US" sz="2800" b="1" dirty="0">
                <a:solidFill>
                  <a:srgbClr val="FF0000"/>
                </a:solidFill>
              </a:rPr>
              <a:t> </a:t>
            </a:r>
            <a:r>
              <a:rPr lang="en-US" sz="2800" b="1" dirty="0" err="1">
                <a:solidFill>
                  <a:srgbClr val="FF0000"/>
                </a:solidFill>
              </a:rPr>
              <a:t>tảng</a:t>
            </a:r>
            <a:r>
              <a:rPr lang="en-US" sz="2800" b="1" dirty="0">
                <a:solidFill>
                  <a:srgbClr val="FF0000"/>
                </a:solidFill>
              </a:rPr>
              <a:t> </a:t>
            </a:r>
            <a:r>
              <a:rPr lang="en-US" sz="2800" b="1" dirty="0" err="1">
                <a:solidFill>
                  <a:srgbClr val="FF0000"/>
                </a:solidFill>
              </a:rPr>
              <a:t>khác</a:t>
            </a:r>
            <a:endParaRPr lang="en-US" sz="2800" b="1" dirty="0">
              <a:solidFill>
                <a:srgbClr val="FF0000"/>
              </a:solidFill>
            </a:endParaRPr>
          </a:p>
        </p:txBody>
      </p:sp>
      <p:sp>
        <p:nvSpPr>
          <p:cNvPr id="10" name="Down Arrow 9"/>
          <p:cNvSpPr/>
          <p:nvPr/>
        </p:nvSpPr>
        <p:spPr>
          <a:xfrm>
            <a:off x="2795868" y="1346947"/>
            <a:ext cx="777688" cy="838200"/>
          </a:xfrm>
          <a:prstGeom prst="down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324492"/>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20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slide(fromBottom)">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2"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88623675"/>
              </p:ext>
            </p:extLst>
          </p:nvPr>
        </p:nvGraphicFramePr>
        <p:xfrm>
          <a:off x="457200" y="6858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778496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75AE4D3-9E93-4B35-8260-665C975F00FA}"/>
                                            </p:graphicEl>
                                          </p:spTgt>
                                        </p:tgtEl>
                                        <p:attrNameLst>
                                          <p:attrName>style.visibility</p:attrName>
                                        </p:attrNameLst>
                                      </p:cBhvr>
                                      <p:to>
                                        <p:strVal val="visible"/>
                                      </p:to>
                                    </p:set>
                                    <p:animEffect transition="in" filter="fade">
                                      <p:cBhvr>
                                        <p:cTn id="7" dur="2000"/>
                                        <p:tgtEl>
                                          <p:spTgt spid="4">
                                            <p:graphicEl>
                                              <a:dgm id="{375AE4D3-9E93-4B35-8260-665C975F00F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8C6B315B-8745-45E2-8F16-C2CF35E12917}"/>
                                            </p:graphicEl>
                                          </p:spTgt>
                                        </p:tgtEl>
                                        <p:attrNameLst>
                                          <p:attrName>style.visibility</p:attrName>
                                        </p:attrNameLst>
                                      </p:cBhvr>
                                      <p:to>
                                        <p:strVal val="visible"/>
                                      </p:to>
                                    </p:set>
                                    <p:animEffect transition="in" filter="fade">
                                      <p:cBhvr>
                                        <p:cTn id="12" dur="2000"/>
                                        <p:tgtEl>
                                          <p:spTgt spid="4">
                                            <p:graphicEl>
                                              <a:dgm id="{8C6B315B-8745-45E2-8F16-C2CF35E12917}"/>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241612C3-B470-47DF-B046-3C5589B0CB1C}"/>
                                            </p:graphicEl>
                                          </p:spTgt>
                                        </p:tgtEl>
                                        <p:attrNameLst>
                                          <p:attrName>style.visibility</p:attrName>
                                        </p:attrNameLst>
                                      </p:cBhvr>
                                      <p:to>
                                        <p:strVal val="visible"/>
                                      </p:to>
                                    </p:set>
                                    <p:animEffect transition="in" filter="fade">
                                      <p:cBhvr>
                                        <p:cTn id="15" dur="2000"/>
                                        <p:tgtEl>
                                          <p:spTgt spid="4">
                                            <p:graphicEl>
                                              <a:dgm id="{241612C3-B470-47DF-B046-3C5589B0CB1C}"/>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7A95AF02-6558-4B61-ABA9-0162CE1B2948}"/>
                                            </p:graphicEl>
                                          </p:spTgt>
                                        </p:tgtEl>
                                        <p:attrNameLst>
                                          <p:attrName>style.visibility</p:attrName>
                                        </p:attrNameLst>
                                      </p:cBhvr>
                                      <p:to>
                                        <p:strVal val="visible"/>
                                      </p:to>
                                    </p:set>
                                    <p:animEffect transition="in" filter="fade">
                                      <p:cBhvr>
                                        <p:cTn id="20" dur="2000"/>
                                        <p:tgtEl>
                                          <p:spTgt spid="4">
                                            <p:graphicEl>
                                              <a:dgm id="{7A95AF02-6558-4B61-ABA9-0162CE1B2948}"/>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773D9105-726C-4992-A80E-6B6D6E2A4210}"/>
                                            </p:graphicEl>
                                          </p:spTgt>
                                        </p:tgtEl>
                                        <p:attrNameLst>
                                          <p:attrName>style.visibility</p:attrName>
                                        </p:attrNameLst>
                                      </p:cBhvr>
                                      <p:to>
                                        <p:strVal val="visible"/>
                                      </p:to>
                                    </p:set>
                                    <p:animEffect transition="in" filter="fade">
                                      <p:cBhvr>
                                        <p:cTn id="23" dur="2000"/>
                                        <p:tgtEl>
                                          <p:spTgt spid="4">
                                            <p:graphicEl>
                                              <a:dgm id="{773D9105-726C-4992-A80E-6B6D6E2A421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9000" r="-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09600"/>
          </a:xfrm>
        </p:spPr>
        <p:txBody>
          <a:bodyPr>
            <a:normAutofit fontScale="90000"/>
          </a:bodyPr>
          <a:lstStyle/>
          <a:p>
            <a:pPr algn="ctr"/>
            <a:r>
              <a:rPr lang="en-US" b="1" smtClean="0">
                <a:solidFill>
                  <a:schemeClr val="accent2">
                    <a:lumMod val="75000"/>
                  </a:schemeClr>
                </a:solidFill>
              </a:rPr>
              <a:t>Bất </a:t>
            </a:r>
            <a:r>
              <a:rPr lang="en-US" b="1" dirty="0" err="1" smtClean="0">
                <a:solidFill>
                  <a:schemeClr val="accent2">
                    <a:lumMod val="75000"/>
                  </a:schemeClr>
                </a:solidFill>
              </a:rPr>
              <a:t>bình</a:t>
            </a:r>
            <a:r>
              <a:rPr lang="en-US" b="1" dirty="0" smtClean="0">
                <a:solidFill>
                  <a:schemeClr val="accent2">
                    <a:lumMod val="75000"/>
                  </a:schemeClr>
                </a:solidFill>
              </a:rPr>
              <a:t> </a:t>
            </a:r>
            <a:r>
              <a:rPr lang="en-US" b="1" dirty="0" err="1" smtClean="0">
                <a:solidFill>
                  <a:schemeClr val="accent2">
                    <a:lumMod val="75000"/>
                  </a:schemeClr>
                </a:solidFill>
              </a:rPr>
              <a:t>đẳng</a:t>
            </a:r>
            <a:r>
              <a:rPr lang="en-US" b="1" dirty="0" smtClean="0">
                <a:solidFill>
                  <a:schemeClr val="accent2">
                    <a:lumMod val="75000"/>
                  </a:schemeClr>
                </a:solidFill>
              </a:rPr>
              <a:t> </a:t>
            </a:r>
            <a:r>
              <a:rPr lang="en-US" b="1" dirty="0" err="1" smtClean="0">
                <a:solidFill>
                  <a:schemeClr val="accent2">
                    <a:lumMod val="75000"/>
                  </a:schemeClr>
                </a:solidFill>
              </a:rPr>
              <a:t>và</a:t>
            </a:r>
            <a:r>
              <a:rPr lang="en-US" b="1" dirty="0" smtClean="0">
                <a:solidFill>
                  <a:schemeClr val="accent2">
                    <a:lumMod val="75000"/>
                  </a:schemeClr>
                </a:solidFill>
              </a:rPr>
              <a:t> </a:t>
            </a:r>
            <a:r>
              <a:rPr lang="en-US" b="1" dirty="0" err="1" smtClean="0">
                <a:solidFill>
                  <a:schemeClr val="accent2">
                    <a:lumMod val="75000"/>
                  </a:schemeClr>
                </a:solidFill>
              </a:rPr>
              <a:t>phân</a:t>
            </a:r>
            <a:r>
              <a:rPr lang="en-US" b="1" dirty="0" smtClean="0">
                <a:solidFill>
                  <a:schemeClr val="accent2">
                    <a:lumMod val="75000"/>
                  </a:schemeClr>
                </a:solidFill>
              </a:rPr>
              <a:t> </a:t>
            </a:r>
            <a:r>
              <a:rPr lang="en-US" b="1" dirty="0" err="1" smtClean="0">
                <a:solidFill>
                  <a:schemeClr val="accent2">
                    <a:lumMod val="75000"/>
                  </a:schemeClr>
                </a:solidFill>
              </a:rPr>
              <a:t>tầng</a:t>
            </a:r>
            <a:r>
              <a:rPr lang="en-US" b="1" dirty="0" smtClean="0">
                <a:solidFill>
                  <a:schemeClr val="accent2">
                    <a:lumMod val="75000"/>
                  </a:schemeClr>
                </a:solidFill>
              </a:rPr>
              <a:t> </a:t>
            </a:r>
            <a:r>
              <a:rPr lang="en-US" b="1" dirty="0" err="1" smtClean="0">
                <a:solidFill>
                  <a:schemeClr val="accent2">
                    <a:lumMod val="75000"/>
                  </a:schemeClr>
                </a:solidFill>
              </a:rPr>
              <a:t>xã</a:t>
            </a:r>
            <a:r>
              <a:rPr lang="en-US" b="1" dirty="0" smtClean="0">
                <a:solidFill>
                  <a:schemeClr val="accent2">
                    <a:lumMod val="75000"/>
                  </a:schemeClr>
                </a:solidFill>
              </a:rPr>
              <a:t> </a:t>
            </a:r>
            <a:r>
              <a:rPr lang="en-US" b="1" dirty="0" err="1" smtClean="0">
                <a:solidFill>
                  <a:schemeClr val="accent2">
                    <a:lumMod val="75000"/>
                  </a:schemeClr>
                </a:solidFill>
              </a:rPr>
              <a:t>hội</a:t>
            </a:r>
            <a:endParaRPr lang="en-US" b="1" dirty="0">
              <a:solidFill>
                <a:schemeClr val="accent2">
                  <a:lumMod val="75000"/>
                </a:schemeClr>
              </a:solidFill>
            </a:endParaRPr>
          </a:p>
        </p:txBody>
      </p:sp>
      <p:sp>
        <p:nvSpPr>
          <p:cNvPr id="3" name="Content Placeholder 2"/>
          <p:cNvSpPr>
            <a:spLocks noGrp="1"/>
          </p:cNvSpPr>
          <p:nvPr>
            <p:ph idx="1"/>
          </p:nvPr>
        </p:nvSpPr>
        <p:spPr>
          <a:xfrm>
            <a:off x="457200" y="685800"/>
            <a:ext cx="8229600" cy="6248400"/>
          </a:xfrm>
        </p:spPr>
        <p:txBody>
          <a:bodyPr>
            <a:normAutofit fontScale="25000" lnSpcReduction="20000"/>
          </a:bodyPr>
          <a:lstStyle/>
          <a:p>
            <a:pPr marL="857250" indent="-857250">
              <a:buNone/>
            </a:pPr>
            <a:r>
              <a:rPr lang="en-US" sz="12800" b="1" u="sng" dirty="0" err="1" smtClean="0">
                <a:solidFill>
                  <a:schemeClr val="tx2">
                    <a:lumMod val="50000"/>
                  </a:schemeClr>
                </a:solidFill>
                <a:latin typeface="Times New Roman" pitchFamily="18" charset="0"/>
                <a:cs typeface="Times New Roman" pitchFamily="18" charset="0"/>
              </a:rPr>
              <a:t>I.Bất</a:t>
            </a:r>
            <a:r>
              <a:rPr lang="en-US" sz="12800" b="1" u="sng" dirty="0" smtClean="0">
                <a:solidFill>
                  <a:schemeClr val="tx2">
                    <a:lumMod val="50000"/>
                  </a:schemeClr>
                </a:solidFill>
                <a:latin typeface="Times New Roman" pitchFamily="18" charset="0"/>
                <a:cs typeface="Times New Roman" pitchFamily="18" charset="0"/>
              </a:rPr>
              <a:t> bình đẳng xã hội .</a:t>
            </a:r>
            <a:endParaRPr lang="en-US" sz="12800" b="1" u="sng" dirty="0" smtClean="0">
              <a:solidFill>
                <a:schemeClr val="tx2">
                  <a:lumMod val="90000"/>
                </a:schemeClr>
              </a:solidFill>
              <a:latin typeface="Times New Roman" pitchFamily="18" charset="0"/>
              <a:cs typeface="Times New Roman" pitchFamily="18" charset="0"/>
            </a:endParaRPr>
          </a:p>
          <a:p>
            <a:pPr marL="857250" indent="-857250">
              <a:buNone/>
            </a:pPr>
            <a:r>
              <a:rPr lang="en-US" sz="9600" dirty="0" smtClean="0">
                <a:solidFill>
                  <a:schemeClr val="accent1">
                    <a:lumMod val="75000"/>
                  </a:schemeClr>
                </a:solidFill>
                <a:latin typeface="Times New Roman" pitchFamily="18" charset="0"/>
                <a:cs typeface="Times New Roman" pitchFamily="18" charset="0"/>
              </a:rPr>
              <a:t>  </a:t>
            </a:r>
            <a:r>
              <a:rPr lang="en-US" sz="8000" dirty="0" smtClean="0">
                <a:solidFill>
                  <a:schemeClr val="accent1">
                    <a:lumMod val="75000"/>
                  </a:schemeClr>
                </a:solidFill>
                <a:latin typeface="Times New Roman" pitchFamily="18" charset="0"/>
                <a:cs typeface="Times New Roman" pitchFamily="18" charset="0"/>
              </a:rPr>
              <a:t>1. </a:t>
            </a:r>
            <a:r>
              <a:rPr lang="en-US" sz="8000" dirty="0" err="1" smtClean="0">
                <a:solidFill>
                  <a:schemeClr val="accent1">
                    <a:lumMod val="75000"/>
                  </a:schemeClr>
                </a:solidFill>
                <a:latin typeface="Times New Roman" pitchFamily="18" charset="0"/>
                <a:cs typeface="Times New Roman" pitchFamily="18" charset="0"/>
              </a:rPr>
              <a:t>Khái</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niệm</a:t>
            </a:r>
            <a:endParaRPr lang="en-US" sz="8000" dirty="0" smtClean="0">
              <a:solidFill>
                <a:schemeClr val="accent1">
                  <a:lumMod val="75000"/>
                </a:schemeClr>
              </a:solidFill>
              <a:latin typeface="Times New Roman" pitchFamily="18" charset="0"/>
              <a:cs typeface="Times New Roman" pitchFamily="18" charset="0"/>
            </a:endParaRPr>
          </a:p>
          <a:p>
            <a:pPr marL="857250" indent="-857250">
              <a:buNone/>
            </a:pPr>
            <a:r>
              <a:rPr lang="en-US" sz="8000" dirty="0" smtClean="0">
                <a:solidFill>
                  <a:schemeClr val="accent1">
                    <a:lumMod val="75000"/>
                  </a:schemeClr>
                </a:solidFill>
                <a:latin typeface="Times New Roman" pitchFamily="18" charset="0"/>
                <a:cs typeface="Times New Roman" pitchFamily="18" charset="0"/>
              </a:rPr>
              <a:t>  2. </a:t>
            </a:r>
            <a:r>
              <a:rPr lang="en-US" sz="8000" dirty="0" err="1" smtClean="0">
                <a:solidFill>
                  <a:schemeClr val="accent1">
                    <a:lumMod val="75000"/>
                  </a:schemeClr>
                </a:solidFill>
                <a:latin typeface="Times New Roman" pitchFamily="18" charset="0"/>
                <a:cs typeface="Times New Roman" pitchFamily="18" charset="0"/>
              </a:rPr>
              <a:t>Cơ</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sở</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tạo</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nên</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sự</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bất</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bình</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đẳng</a:t>
            </a:r>
            <a:r>
              <a:rPr lang="en-US" sz="8000" dirty="0" smtClean="0">
                <a:solidFill>
                  <a:schemeClr val="accent1">
                    <a:lumMod val="75000"/>
                  </a:schemeClr>
                </a:solidFill>
                <a:latin typeface="Times New Roman" pitchFamily="18" charset="0"/>
                <a:cs typeface="Times New Roman" pitchFamily="18" charset="0"/>
              </a:rPr>
              <a:t>.</a:t>
            </a:r>
          </a:p>
          <a:p>
            <a:pPr marL="857250" indent="-857250">
              <a:buNone/>
            </a:pPr>
            <a:r>
              <a:rPr lang="en-US" sz="8000" dirty="0" smtClean="0">
                <a:solidFill>
                  <a:schemeClr val="accent1">
                    <a:lumMod val="75000"/>
                  </a:schemeClr>
                </a:solidFill>
                <a:latin typeface="Times New Roman" pitchFamily="18" charset="0"/>
                <a:cs typeface="Times New Roman" pitchFamily="18" charset="0"/>
              </a:rPr>
              <a:t>  3. </a:t>
            </a:r>
            <a:r>
              <a:rPr lang="en-US" sz="8000" dirty="0" err="1" smtClean="0">
                <a:solidFill>
                  <a:schemeClr val="accent1">
                    <a:lumMod val="75000"/>
                  </a:schemeClr>
                </a:solidFill>
                <a:latin typeface="Times New Roman" pitchFamily="18" charset="0"/>
                <a:cs typeface="Times New Roman" pitchFamily="18" charset="0"/>
              </a:rPr>
              <a:t>Một</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số</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chỉ</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báo</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về</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sự</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bất</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bình</a:t>
            </a:r>
            <a:r>
              <a:rPr lang="en-US" sz="8000" dirty="0" smtClean="0">
                <a:solidFill>
                  <a:schemeClr val="accent1">
                    <a:lumMod val="75000"/>
                  </a:schemeClr>
                </a:solidFill>
                <a:latin typeface="Times New Roman" pitchFamily="18" charset="0"/>
                <a:cs typeface="Times New Roman" pitchFamily="18" charset="0"/>
              </a:rPr>
              <a:t> </a:t>
            </a:r>
            <a:r>
              <a:rPr lang="en-US" sz="8000" dirty="0" err="1" smtClean="0">
                <a:solidFill>
                  <a:schemeClr val="accent1">
                    <a:lumMod val="75000"/>
                  </a:schemeClr>
                </a:solidFill>
                <a:latin typeface="Times New Roman" pitchFamily="18" charset="0"/>
                <a:cs typeface="Times New Roman" pitchFamily="18" charset="0"/>
              </a:rPr>
              <a:t>đẳng</a:t>
            </a:r>
            <a:r>
              <a:rPr lang="en-US" sz="8000" dirty="0" smtClean="0">
                <a:solidFill>
                  <a:schemeClr val="accent1">
                    <a:lumMod val="75000"/>
                  </a:schemeClr>
                </a:solidFill>
                <a:latin typeface="Times New Roman" pitchFamily="18" charset="0"/>
                <a:cs typeface="Times New Roman" pitchFamily="18" charset="0"/>
              </a:rPr>
              <a:t> ở </a:t>
            </a:r>
            <a:r>
              <a:rPr lang="en-US" sz="8000" dirty="0" err="1" smtClean="0">
                <a:solidFill>
                  <a:schemeClr val="accent1">
                    <a:lumMod val="75000"/>
                  </a:schemeClr>
                </a:solidFill>
                <a:latin typeface="Times New Roman" pitchFamily="18" charset="0"/>
                <a:cs typeface="Times New Roman" pitchFamily="18" charset="0"/>
              </a:rPr>
              <a:t>Việt</a:t>
            </a:r>
            <a:r>
              <a:rPr lang="en-US" sz="8000" dirty="0" smtClean="0">
                <a:solidFill>
                  <a:schemeClr val="accent1">
                    <a:lumMod val="75000"/>
                  </a:schemeClr>
                </a:solidFill>
                <a:latin typeface="Times New Roman" pitchFamily="18" charset="0"/>
                <a:cs typeface="Times New Roman" pitchFamily="18" charset="0"/>
              </a:rPr>
              <a:t> Nam</a:t>
            </a:r>
          </a:p>
          <a:p>
            <a:pPr marL="857250" indent="-857250">
              <a:buNone/>
            </a:pPr>
            <a:endParaRPr lang="en-US" sz="3800" dirty="0" smtClean="0">
              <a:solidFill>
                <a:schemeClr val="tx2">
                  <a:lumMod val="90000"/>
                </a:schemeClr>
              </a:solidFill>
              <a:latin typeface="Times New Roman" pitchFamily="18" charset="0"/>
              <a:cs typeface="Times New Roman" pitchFamily="18" charset="0"/>
            </a:endParaRPr>
          </a:p>
          <a:p>
            <a:pPr>
              <a:buNone/>
            </a:pPr>
            <a:r>
              <a:rPr lang="en-US" sz="12800" b="1" u="sng" dirty="0" smtClean="0">
                <a:solidFill>
                  <a:schemeClr val="tx2">
                    <a:lumMod val="50000"/>
                  </a:schemeClr>
                </a:solidFill>
                <a:latin typeface="Times New Roman" pitchFamily="18" charset="0"/>
                <a:cs typeface="Times New Roman" pitchFamily="18" charset="0"/>
              </a:rPr>
              <a:t>II. Phân tầng xã hội .</a:t>
            </a:r>
          </a:p>
          <a:p>
            <a:pPr marL="914400" indent="-914400">
              <a:buNone/>
            </a:pPr>
            <a:r>
              <a:rPr lang="en-US" sz="9600" dirty="0" smtClean="0">
                <a:solidFill>
                  <a:schemeClr val="accent1">
                    <a:lumMod val="75000"/>
                  </a:schemeClr>
                </a:solidFill>
              </a:rPr>
              <a:t>   </a:t>
            </a:r>
            <a:r>
              <a:rPr lang="en-US" sz="8000" dirty="0" smtClean="0">
                <a:solidFill>
                  <a:schemeClr val="accent1">
                    <a:lumMod val="75000"/>
                  </a:schemeClr>
                </a:solidFill>
              </a:rPr>
              <a:t>1. Khái niệm .</a:t>
            </a:r>
          </a:p>
          <a:p>
            <a:pPr marL="1143000" indent="-1143000">
              <a:buNone/>
            </a:pPr>
            <a:r>
              <a:rPr lang="en-US" sz="8000" dirty="0" smtClean="0">
                <a:solidFill>
                  <a:schemeClr val="accent1">
                    <a:lumMod val="75000"/>
                  </a:schemeClr>
                </a:solidFill>
              </a:rPr>
              <a:t>   2. Nguyên nhân của hiện tượng phân tầng.</a:t>
            </a:r>
          </a:p>
          <a:p>
            <a:pPr marL="1143000" indent="-1143000">
              <a:buNone/>
            </a:pPr>
            <a:r>
              <a:rPr lang="en-US" sz="8000" dirty="0" smtClean="0">
                <a:solidFill>
                  <a:schemeClr val="accent1">
                    <a:lumMod val="75000"/>
                  </a:schemeClr>
                </a:solidFill>
              </a:rPr>
              <a:t>   3. Hệ thống phân tầng xã hội.</a:t>
            </a:r>
          </a:p>
          <a:p>
            <a:pPr marL="1143000" indent="-1143000">
              <a:buNone/>
            </a:pPr>
            <a:r>
              <a:rPr lang="en-US" sz="8000" dirty="0" smtClean="0">
                <a:solidFill>
                  <a:schemeClr val="accent1">
                    <a:lumMod val="75000"/>
                  </a:schemeClr>
                </a:solidFill>
              </a:rPr>
              <a:t>  4. So sánh phân tầng xã hội với 1 số khái niệm khác.</a:t>
            </a:r>
          </a:p>
          <a:p>
            <a:pPr marL="1143000" indent="-1143000">
              <a:buNone/>
            </a:pPr>
            <a:r>
              <a:rPr lang="en-US" sz="8000" dirty="0" smtClean="0">
                <a:solidFill>
                  <a:schemeClr val="accent1">
                    <a:lumMod val="75000"/>
                  </a:schemeClr>
                </a:solidFill>
              </a:rPr>
              <a:t>   5 . Một số cách giải thích khác nhau về phân tầng xã hội .</a:t>
            </a:r>
          </a:p>
          <a:p>
            <a:pPr marL="1143000" indent="-1143000">
              <a:buNone/>
            </a:pPr>
            <a:r>
              <a:rPr lang="en-US" sz="8000" dirty="0" smtClean="0">
                <a:solidFill>
                  <a:schemeClr val="accent1">
                    <a:lumMod val="75000"/>
                  </a:schemeClr>
                </a:solidFill>
              </a:rPr>
              <a:t>          • Lý thuyết chức năng .</a:t>
            </a:r>
          </a:p>
          <a:p>
            <a:pPr marL="1143000" indent="-1143000">
              <a:buNone/>
            </a:pPr>
            <a:r>
              <a:rPr lang="en-US" sz="8000" dirty="0" smtClean="0">
                <a:solidFill>
                  <a:schemeClr val="accent1">
                    <a:lumMod val="75000"/>
                  </a:schemeClr>
                </a:solidFill>
              </a:rPr>
              <a:t>          • Lý thuyết xung đột .</a:t>
            </a:r>
          </a:p>
          <a:p>
            <a:pPr marL="1143000" indent="-1143000">
              <a:buNone/>
            </a:pPr>
            <a:r>
              <a:rPr lang="en-US" sz="8000" dirty="0" smtClean="0">
                <a:solidFill>
                  <a:schemeClr val="accent1">
                    <a:lumMod val="75000"/>
                  </a:schemeClr>
                </a:solidFill>
              </a:rPr>
              <a:t>          • Lý thuyết dung hoà .</a:t>
            </a:r>
          </a:p>
          <a:p>
            <a:pPr marL="1143000" indent="-1143000">
              <a:buNone/>
            </a:pPr>
            <a:r>
              <a:rPr lang="en-US" sz="8000" dirty="0" smtClean="0">
                <a:solidFill>
                  <a:schemeClr val="accent1">
                    <a:lumMod val="75000"/>
                  </a:schemeClr>
                </a:solidFill>
              </a:rPr>
              <a:t>   6. Di động xã hội .</a:t>
            </a:r>
          </a:p>
          <a:p>
            <a:pPr marL="1143000" indent="-1143000">
              <a:buNone/>
            </a:pPr>
            <a:r>
              <a:rPr lang="en-US" sz="8000" dirty="0" smtClean="0">
                <a:solidFill>
                  <a:schemeClr val="accent1">
                    <a:lumMod val="75000"/>
                  </a:schemeClr>
                </a:solidFill>
              </a:rPr>
              <a:t>          • </a:t>
            </a:r>
            <a:r>
              <a:rPr lang="en-US" sz="8000" dirty="0" err="1" smtClean="0">
                <a:solidFill>
                  <a:schemeClr val="accent1">
                    <a:lumMod val="75000"/>
                  </a:schemeClr>
                </a:solidFill>
              </a:rPr>
              <a:t>Khái</a:t>
            </a:r>
            <a:r>
              <a:rPr lang="en-US" sz="8000" dirty="0" smtClean="0">
                <a:solidFill>
                  <a:schemeClr val="accent1">
                    <a:lumMod val="75000"/>
                  </a:schemeClr>
                </a:solidFill>
              </a:rPr>
              <a:t> niệm .</a:t>
            </a:r>
          </a:p>
          <a:p>
            <a:pPr marL="1143000" indent="-1143000">
              <a:buNone/>
            </a:pPr>
            <a:r>
              <a:rPr lang="en-US" sz="8000" dirty="0" smtClean="0">
                <a:solidFill>
                  <a:schemeClr val="accent1">
                    <a:lumMod val="75000"/>
                  </a:schemeClr>
                </a:solidFill>
              </a:rPr>
              <a:t>          • Phân loại di động xã hội .</a:t>
            </a:r>
          </a:p>
          <a:p>
            <a:pPr marL="1143000" indent="-1143000">
              <a:buNone/>
            </a:pPr>
            <a:r>
              <a:rPr lang="en-US" sz="8000" dirty="0" smtClean="0">
                <a:solidFill>
                  <a:schemeClr val="accent1">
                    <a:lumMod val="75000"/>
                  </a:schemeClr>
                </a:solidFill>
              </a:rPr>
              <a:t>          • Một số yếu tố tác động đến di động xã hội .</a:t>
            </a:r>
          </a:p>
          <a:p>
            <a:pPr marL="1143000" indent="-1143000">
              <a:buAutoNum type="arabicPeriod"/>
            </a:pPr>
            <a:endParaRPr lang="en-US" sz="5100" dirty="0" smtClean="0">
              <a:solidFill>
                <a:schemeClr val="tx2">
                  <a:lumMod val="90000"/>
                </a:schemeClr>
              </a:solidFill>
              <a:latin typeface="Times New Roman" pitchFamily="18" charset="0"/>
              <a:cs typeface="Times New Roman" pitchFamily="18" charset="0"/>
            </a:endParaRPr>
          </a:p>
          <a:p>
            <a:pPr>
              <a:buNone/>
            </a:pPr>
            <a:r>
              <a:rPr lang="en-US" dirty="0" smtClean="0">
                <a:solidFill>
                  <a:schemeClr val="tx2">
                    <a:lumMod val="90000"/>
                  </a:schemeClr>
                </a:solidFill>
                <a:latin typeface="Times New Roman" pitchFamily="18" charset="0"/>
                <a:cs typeface="Times New Roman" pitchFamily="18" charset="0"/>
              </a:rPr>
              <a:t/>
            </a:r>
            <a:br>
              <a:rPr lang="en-US" dirty="0" smtClean="0">
                <a:solidFill>
                  <a:schemeClr val="tx2">
                    <a:lumMod val="90000"/>
                  </a:schemeClr>
                </a:solidFill>
                <a:latin typeface="Times New Roman" pitchFamily="18" charset="0"/>
                <a:cs typeface="Times New Roman" pitchFamily="18" charset="0"/>
              </a:rPr>
            </a:br>
            <a:endParaRPr lang="en-US" dirty="0">
              <a:solidFill>
                <a:schemeClr val="tx2">
                  <a:lumMod val="90000"/>
                </a:schemeClr>
              </a:solidFill>
              <a:latin typeface="Times New Roman" pitchFamily="18" charset="0"/>
              <a:cs typeface="Times New Roman" pitchFamily="18"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amond(in)">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ox(in)">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nodeType="clickEffect">
                                  <p:stCondLst>
                                    <p:cond delay="0"/>
                                  </p:stCondLst>
                                  <p:iterate type="lt">
                                    <p:tmPct val="10000"/>
                                  </p:iterate>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anim calcmode="lin" valueType="num">
                                      <p:cBhvr>
                                        <p:cTn id="34"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35"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nodeType="clickEffect">
                                  <p:stCondLst>
                                    <p:cond delay="0"/>
                                  </p:stCondLst>
                                  <p:iterate type="lt">
                                    <p:tmPct val="10000"/>
                                  </p:iterate>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2000"/>
                                        <p:tgtEl>
                                          <p:spTgt spid="3">
                                            <p:txEl>
                                              <p:pRg st="7" end="7"/>
                                            </p:txEl>
                                          </p:spTgt>
                                        </p:tgtEl>
                                      </p:cBhvr>
                                    </p:animEffect>
                                    <p:anim calcmode="lin" valueType="num">
                                      <p:cBhvr>
                                        <p:cTn id="41"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42"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45" presetClass="entr" presetSubtype="0" fill="hold" nodeType="clickEffect">
                                  <p:stCondLst>
                                    <p:cond delay="0"/>
                                  </p:stCondLst>
                                  <p:iterate type="lt">
                                    <p:tmPct val="10000"/>
                                  </p:iterate>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2000"/>
                                        <p:tgtEl>
                                          <p:spTgt spid="3">
                                            <p:txEl>
                                              <p:pRg st="8" end="8"/>
                                            </p:txEl>
                                          </p:spTgt>
                                        </p:tgtEl>
                                      </p:cBhvr>
                                    </p:animEffect>
                                    <p:anim calcmode="lin" valueType="num">
                                      <p:cBhvr>
                                        <p:cTn id="48"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49"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45" presetClass="entr" presetSubtype="0" fill="hold" nodeType="clickEffect">
                                  <p:stCondLst>
                                    <p:cond delay="0"/>
                                  </p:stCondLst>
                                  <p:iterate type="lt">
                                    <p:tmPct val="10000"/>
                                  </p:iterate>
                                  <p:childTnLst>
                                    <p:set>
                                      <p:cBhvr>
                                        <p:cTn id="53" dur="1" fill="hold">
                                          <p:stCondLst>
                                            <p:cond delay="0"/>
                                          </p:stCondLst>
                                        </p:cTn>
                                        <p:tgtEl>
                                          <p:spTgt spid="3">
                                            <p:txEl>
                                              <p:pRg st="9" end="9"/>
                                            </p:txEl>
                                          </p:spTgt>
                                        </p:tgtEl>
                                        <p:attrNameLst>
                                          <p:attrName>style.visibility</p:attrName>
                                        </p:attrNameLst>
                                      </p:cBhvr>
                                      <p:to>
                                        <p:strVal val="visible"/>
                                      </p:to>
                                    </p:set>
                                    <p:animEffect transition="in" filter="fade">
                                      <p:cBhvr>
                                        <p:cTn id="54" dur="2000"/>
                                        <p:tgtEl>
                                          <p:spTgt spid="3">
                                            <p:txEl>
                                              <p:pRg st="9" end="9"/>
                                            </p:txEl>
                                          </p:spTgt>
                                        </p:tgtEl>
                                      </p:cBhvr>
                                    </p:animEffect>
                                    <p:anim calcmode="lin" valueType="num">
                                      <p:cBhvr>
                                        <p:cTn id="55" dur="2000" fill="hold"/>
                                        <p:tgtEl>
                                          <p:spTgt spid="3">
                                            <p:txEl>
                                              <p:pRg st="9" end="9"/>
                                            </p:txEl>
                                          </p:spTgt>
                                        </p:tgtEl>
                                        <p:attrNameLst>
                                          <p:attrName>ppt_w</p:attrName>
                                        </p:attrNameLst>
                                      </p:cBhvr>
                                      <p:tavLst>
                                        <p:tav tm="0" fmla="#ppt_w*sin(2.5*pi*$)">
                                          <p:val>
                                            <p:fltVal val="0"/>
                                          </p:val>
                                        </p:tav>
                                        <p:tav tm="100000">
                                          <p:val>
                                            <p:fltVal val="1"/>
                                          </p:val>
                                        </p:tav>
                                      </p:tavLst>
                                    </p:anim>
                                    <p:anim calcmode="lin" valueType="num">
                                      <p:cBhvr>
                                        <p:cTn id="56" dur="20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5" presetClass="entr" presetSubtype="0" fill="hold" nodeType="clickEffect">
                                  <p:stCondLst>
                                    <p:cond delay="0"/>
                                  </p:stCondLst>
                                  <p:iterate type="lt">
                                    <p:tmPct val="10000"/>
                                  </p:iterate>
                                  <p:childTnLst>
                                    <p:set>
                                      <p:cBhvr>
                                        <p:cTn id="60" dur="1" fill="hold">
                                          <p:stCondLst>
                                            <p:cond delay="0"/>
                                          </p:stCondLst>
                                        </p:cTn>
                                        <p:tgtEl>
                                          <p:spTgt spid="3">
                                            <p:txEl>
                                              <p:pRg st="10" end="10"/>
                                            </p:txEl>
                                          </p:spTgt>
                                        </p:tgtEl>
                                        <p:attrNameLst>
                                          <p:attrName>style.visibility</p:attrName>
                                        </p:attrNameLst>
                                      </p:cBhvr>
                                      <p:to>
                                        <p:strVal val="visible"/>
                                      </p:to>
                                    </p:set>
                                    <p:animEffect transition="in" filter="fade">
                                      <p:cBhvr>
                                        <p:cTn id="61" dur="2000"/>
                                        <p:tgtEl>
                                          <p:spTgt spid="3">
                                            <p:txEl>
                                              <p:pRg st="10" end="10"/>
                                            </p:txEl>
                                          </p:spTgt>
                                        </p:tgtEl>
                                      </p:cBhvr>
                                    </p:animEffect>
                                    <p:anim calcmode="lin" valueType="num">
                                      <p:cBhvr>
                                        <p:cTn id="62"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63"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3">
                                            <p:txEl>
                                              <p:pRg st="11" end="11"/>
                                            </p:txEl>
                                          </p:spTgt>
                                        </p:tgtEl>
                                        <p:attrNameLst>
                                          <p:attrName>style.visibility</p:attrName>
                                        </p:attrNameLst>
                                      </p:cBhvr>
                                      <p:to>
                                        <p:strVal val="visible"/>
                                      </p:to>
                                    </p:set>
                                    <p:anim calcmode="lin" valueType="num">
                                      <p:cBhvr additive="base">
                                        <p:cTn id="68"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3">
                                            <p:txEl>
                                              <p:pRg st="12" end="12"/>
                                            </p:txEl>
                                          </p:spTgt>
                                        </p:tgtEl>
                                        <p:attrNameLst>
                                          <p:attrName>style.visibility</p:attrName>
                                        </p:attrNameLst>
                                      </p:cBhvr>
                                      <p:to>
                                        <p:strVal val="visible"/>
                                      </p:to>
                                    </p:set>
                                    <p:anim calcmode="lin" valueType="num">
                                      <p:cBhvr additive="base">
                                        <p:cTn id="74"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3">
                                            <p:txEl>
                                              <p:pRg st="13" end="13"/>
                                            </p:txEl>
                                          </p:spTgt>
                                        </p:tgtEl>
                                        <p:attrNameLst>
                                          <p:attrName>style.visibility</p:attrName>
                                        </p:attrNameLst>
                                      </p:cBhvr>
                                      <p:to>
                                        <p:strVal val="visible"/>
                                      </p:to>
                                    </p:set>
                                    <p:anim calcmode="lin" valueType="num">
                                      <p:cBhvr additive="base">
                                        <p:cTn id="80"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5" presetClass="entr" presetSubtype="0" fill="hold" nodeType="clickEffect">
                                  <p:stCondLst>
                                    <p:cond delay="0"/>
                                  </p:stCondLst>
                                  <p:iterate type="lt">
                                    <p:tmPct val="10000"/>
                                  </p:iterate>
                                  <p:childTnLst>
                                    <p:set>
                                      <p:cBhvr>
                                        <p:cTn id="85" dur="1" fill="hold">
                                          <p:stCondLst>
                                            <p:cond delay="0"/>
                                          </p:stCondLst>
                                        </p:cTn>
                                        <p:tgtEl>
                                          <p:spTgt spid="3">
                                            <p:txEl>
                                              <p:pRg st="14" end="14"/>
                                            </p:txEl>
                                          </p:spTgt>
                                        </p:tgtEl>
                                        <p:attrNameLst>
                                          <p:attrName>style.visibility</p:attrName>
                                        </p:attrNameLst>
                                      </p:cBhvr>
                                      <p:to>
                                        <p:strVal val="visible"/>
                                      </p:to>
                                    </p:set>
                                    <p:animEffect transition="in" filter="fade">
                                      <p:cBhvr>
                                        <p:cTn id="86" dur="2000"/>
                                        <p:tgtEl>
                                          <p:spTgt spid="3">
                                            <p:txEl>
                                              <p:pRg st="14" end="14"/>
                                            </p:txEl>
                                          </p:spTgt>
                                        </p:tgtEl>
                                      </p:cBhvr>
                                    </p:animEffect>
                                    <p:anim calcmode="lin" valueType="num">
                                      <p:cBhvr>
                                        <p:cTn id="87" dur="2000" fill="hold"/>
                                        <p:tgtEl>
                                          <p:spTgt spid="3">
                                            <p:txEl>
                                              <p:pRg st="14" end="14"/>
                                            </p:txEl>
                                          </p:spTgt>
                                        </p:tgtEl>
                                        <p:attrNameLst>
                                          <p:attrName>ppt_w</p:attrName>
                                        </p:attrNameLst>
                                      </p:cBhvr>
                                      <p:tavLst>
                                        <p:tav tm="0" fmla="#ppt_w*sin(2.5*pi*$)">
                                          <p:val>
                                            <p:fltVal val="0"/>
                                          </p:val>
                                        </p:tav>
                                        <p:tav tm="100000">
                                          <p:val>
                                            <p:fltVal val="1"/>
                                          </p:val>
                                        </p:tav>
                                      </p:tavLst>
                                    </p:anim>
                                    <p:anim calcmode="lin" valueType="num">
                                      <p:cBhvr>
                                        <p:cTn id="88" dur="2000" fill="hold"/>
                                        <p:tgtEl>
                                          <p:spTgt spid="3">
                                            <p:txEl>
                                              <p:pRg st="14" end="14"/>
                                            </p:txEl>
                                          </p:spTgt>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
                                            <p:txEl>
                                              <p:pRg st="15" end="15"/>
                                            </p:txEl>
                                          </p:spTgt>
                                        </p:tgtEl>
                                        <p:attrNameLst>
                                          <p:attrName>style.visibility</p:attrName>
                                        </p:attrNameLst>
                                      </p:cBhvr>
                                      <p:to>
                                        <p:strVal val="visible"/>
                                      </p:to>
                                    </p:set>
                                    <p:anim calcmode="lin" valueType="num">
                                      <p:cBhvr additive="base">
                                        <p:cTn id="93"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
                                            <p:txEl>
                                              <p:pRg st="16" end="16"/>
                                            </p:txEl>
                                          </p:spTgt>
                                        </p:tgtEl>
                                        <p:attrNameLst>
                                          <p:attrName>style.visibility</p:attrName>
                                        </p:attrNameLst>
                                      </p:cBhvr>
                                      <p:to>
                                        <p:strVal val="visible"/>
                                      </p:to>
                                    </p:set>
                                    <p:anim calcmode="lin" valueType="num">
                                      <p:cBhvr additive="base">
                                        <p:cTn id="99"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3">
                                            <p:txEl>
                                              <p:pRg st="17" end="17"/>
                                            </p:txEl>
                                          </p:spTgt>
                                        </p:tgtEl>
                                        <p:attrNameLst>
                                          <p:attrName>style.visibility</p:attrName>
                                        </p:attrNameLst>
                                      </p:cBhvr>
                                      <p:to>
                                        <p:strVal val="visible"/>
                                      </p:to>
                                    </p:set>
                                    <p:anim calcmode="lin" valueType="num">
                                      <p:cBhvr additive="base">
                                        <p:cTn id="105"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www.danchimviet.info/wp-content/uploads/2011/02/Giau-Ngheo.png"/>
          <p:cNvPicPr>
            <a:picLocks noGrp="1"/>
          </p:cNvPicPr>
          <p:nvPr>
            <p:ph idx="1"/>
          </p:nvPr>
        </p:nvPicPr>
        <p:blipFill>
          <a:blip r:embed="rId2"/>
          <a:srcRect/>
          <a:stretch>
            <a:fillRect/>
          </a:stretch>
        </p:blipFill>
        <p:spPr bwMode="auto">
          <a:xfrm>
            <a:off x="4483" y="0"/>
            <a:ext cx="4643718" cy="6705600"/>
          </a:xfrm>
          <a:prstGeom prst="rect">
            <a:avLst/>
          </a:prstGeom>
          <a:noFill/>
          <a:ln w="9525">
            <a:noFill/>
            <a:miter lim="800000"/>
            <a:headEnd/>
            <a:tailEnd/>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4741" y="-152400"/>
            <a:ext cx="4231341" cy="6745941"/>
          </a:xfrm>
          <a:prstGeom prst="rect">
            <a:avLst/>
          </a:prstGeom>
        </p:spPr>
      </p:pic>
    </p:spTree>
    <p:extLst>
      <p:ext uri="{BB962C8B-B14F-4D97-AF65-F5344CB8AC3E}">
        <p14:creationId xmlns:p14="http://schemas.microsoft.com/office/powerpoint/2010/main" val="3088960224"/>
      </p:ext>
    </p:extLst>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05000"/>
            <a:ext cx="7696200" cy="1752600"/>
          </a:xfrm>
        </p:spPr>
        <p:txBody>
          <a:bodyPr>
            <a:noAutofit/>
          </a:bodyPr>
          <a:lstStyle/>
          <a:p>
            <a:r>
              <a:rPr lang="en-US" sz="4000" b="1" i="1" dirty="0" err="1" smtClean="0">
                <a:effectLst>
                  <a:outerShdw blurRad="38100" dist="38100" dir="2700000" algn="tl">
                    <a:srgbClr val="000000">
                      <a:alpha val="43137"/>
                    </a:srgbClr>
                  </a:outerShdw>
                </a:effectLst>
              </a:rPr>
              <a:t>Nhân</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loại</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chúng</a:t>
            </a:r>
            <a:r>
              <a:rPr lang="en-US" sz="4000" b="1" i="1" dirty="0" smtClean="0">
                <a:effectLst>
                  <a:outerShdw blurRad="38100" dist="38100" dir="2700000" algn="tl">
                    <a:srgbClr val="000000">
                      <a:alpha val="43137"/>
                    </a:srgbClr>
                  </a:outerShdw>
                </a:effectLst>
              </a:rPr>
              <a:t> ta </a:t>
            </a:r>
            <a:r>
              <a:rPr lang="en-US" sz="4000" b="1" i="1" dirty="0" err="1" smtClean="0">
                <a:effectLst>
                  <a:outerShdw blurRad="38100" dist="38100" dir="2700000" algn="tl">
                    <a:srgbClr val="000000">
                      <a:alpha val="43137"/>
                    </a:srgbClr>
                  </a:outerShdw>
                </a:effectLst>
              </a:rPr>
              <a:t>đang</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sống</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trong</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xã</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hội</a:t>
            </a:r>
            <a:r>
              <a:rPr lang="en-US" sz="4000" b="1" i="1" dirty="0" smtClean="0">
                <a:effectLst>
                  <a:outerShdw blurRad="38100" dist="38100" dir="2700000" algn="tl">
                    <a:srgbClr val="000000">
                      <a:alpha val="43137"/>
                    </a:srgbClr>
                  </a:outerShdw>
                </a:effectLst>
              </a:rPr>
              <a:t> </a:t>
            </a:r>
            <a:r>
              <a:rPr lang="en-US" sz="4000" b="1" i="1" dirty="0" err="1" smtClean="0">
                <a:effectLst>
                  <a:outerShdw blurRad="38100" dist="38100" dir="2700000" algn="tl">
                    <a:srgbClr val="000000">
                      <a:alpha val="43137"/>
                    </a:srgbClr>
                  </a:outerShdw>
                </a:effectLst>
              </a:rPr>
              <a:t>có</a:t>
            </a:r>
            <a:r>
              <a:rPr lang="en-US" sz="4000" b="1" i="1" dirty="0" smtClean="0">
                <a:effectLst>
                  <a:outerShdw blurRad="38100" dist="38100" dir="2700000" algn="tl">
                    <a:srgbClr val="000000">
                      <a:alpha val="43137"/>
                    </a:srgbClr>
                  </a:outerShdw>
                </a:effectLst>
              </a:rPr>
              <a:t>  </a:t>
            </a:r>
            <a:r>
              <a:rPr lang="en-US" sz="4000" b="1" i="1" dirty="0" err="1" smtClean="0">
                <a:solidFill>
                  <a:srgbClr val="FF0000"/>
                </a:solidFill>
                <a:effectLst>
                  <a:outerShdw blurRad="38100" dist="38100" dir="2700000" algn="tl">
                    <a:srgbClr val="000000">
                      <a:alpha val="43137"/>
                    </a:srgbClr>
                  </a:outerShdw>
                </a:effectLst>
              </a:rPr>
              <a:t>sự</a:t>
            </a:r>
            <a:r>
              <a:rPr lang="en-US" sz="4000" b="1" i="1" dirty="0" smtClean="0">
                <a:solidFill>
                  <a:srgbClr val="FF0000"/>
                </a:solidFill>
                <a:effectLst>
                  <a:outerShdw blurRad="38100" dist="38100" dir="2700000" algn="tl">
                    <a:srgbClr val="000000">
                      <a:alpha val="43137"/>
                    </a:srgbClr>
                  </a:outerShdw>
                </a:effectLst>
              </a:rPr>
              <a:t> </a:t>
            </a:r>
            <a:r>
              <a:rPr lang="en-US" sz="4000" b="1" i="1" dirty="0" err="1" smtClean="0">
                <a:solidFill>
                  <a:srgbClr val="FF0000"/>
                </a:solidFill>
                <a:effectLst>
                  <a:outerShdw blurRad="38100" dist="38100" dir="2700000" algn="tl">
                    <a:srgbClr val="000000">
                      <a:alpha val="43137"/>
                    </a:srgbClr>
                  </a:outerShdw>
                </a:effectLst>
              </a:rPr>
              <a:t>phân</a:t>
            </a:r>
            <a:r>
              <a:rPr lang="en-US" sz="4000" b="1" i="1" dirty="0" smtClean="0">
                <a:solidFill>
                  <a:srgbClr val="FF0000"/>
                </a:solidFill>
                <a:effectLst>
                  <a:outerShdw blurRad="38100" dist="38100" dir="2700000" algn="tl">
                    <a:srgbClr val="000000">
                      <a:alpha val="43137"/>
                    </a:srgbClr>
                  </a:outerShdw>
                </a:effectLst>
              </a:rPr>
              <a:t> </a:t>
            </a:r>
            <a:r>
              <a:rPr lang="en-US" sz="4000" b="1" i="1" dirty="0" err="1" smtClean="0">
                <a:solidFill>
                  <a:srgbClr val="FF0000"/>
                </a:solidFill>
                <a:effectLst>
                  <a:outerShdw blurRad="38100" dist="38100" dir="2700000" algn="tl">
                    <a:srgbClr val="000000">
                      <a:alpha val="43137"/>
                    </a:srgbClr>
                  </a:outerShdw>
                </a:effectLst>
              </a:rPr>
              <a:t>tầng</a:t>
            </a:r>
            <a:r>
              <a:rPr lang="en-US" sz="4000" b="1" i="1" dirty="0" smtClean="0">
                <a:solidFill>
                  <a:srgbClr val="FF0000"/>
                </a:solidFill>
                <a:effectLst>
                  <a:outerShdw blurRad="38100" dist="38100" dir="2700000" algn="tl">
                    <a:srgbClr val="000000">
                      <a:alpha val="43137"/>
                    </a:srgbClr>
                  </a:outerShdw>
                </a:effectLst>
              </a:rPr>
              <a:t> !!</a:t>
            </a:r>
            <a:endParaRPr lang="en-US" sz="4000" b="1" i="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09825388"/>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7" name="Title 4"/>
          <p:cNvSpPr txBox="1">
            <a:spLocks/>
          </p:cNvSpPr>
          <p:nvPr/>
        </p:nvSpPr>
        <p:spPr>
          <a:xfrm>
            <a:off x="1752600" y="811306"/>
            <a:ext cx="6172200" cy="189436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anchor="b">
            <a:normAutofit/>
          </a:bodyPr>
          <a:lstStyle>
            <a:lvl1pPr algn="l" rtl="0" eaLnBrk="1" latinLnBrk="0" hangingPunct="1">
              <a:spcBef>
                <a:spcPct val="0"/>
              </a:spcBef>
              <a:buNone/>
              <a:defRPr kumimoji="0" sz="3000" b="1" kern="1200" cap="small" baseline="0">
                <a:solidFill>
                  <a:schemeClr val="tx2"/>
                </a:solidFill>
                <a:latin typeface="+mj-lt"/>
                <a:ea typeface="+mj-ea"/>
                <a:cs typeface="+mj-cs"/>
              </a:defRPr>
            </a:lvl1pPr>
          </a:lstStyle>
          <a:p>
            <a:endParaRPr lang="en-US"/>
          </a:p>
        </p:txBody>
      </p:sp>
      <p:sp>
        <p:nvSpPr>
          <p:cNvPr id="9" name="Rounded Rectangle 8"/>
          <p:cNvSpPr/>
          <p:nvPr/>
        </p:nvSpPr>
        <p:spPr>
          <a:xfrm>
            <a:off x="1748118" y="811306"/>
            <a:ext cx="6172201" cy="838200"/>
          </a:xfrm>
          <a:prstGeom prst="round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smtClean="0">
                <a:solidFill>
                  <a:srgbClr val="0000CC"/>
                </a:solidFill>
              </a:rPr>
              <a:t>Phân</a:t>
            </a:r>
            <a:r>
              <a:rPr lang="en-US" sz="3600" b="1" dirty="0" smtClean="0">
                <a:solidFill>
                  <a:srgbClr val="0000CC"/>
                </a:solidFill>
              </a:rPr>
              <a:t> </a:t>
            </a:r>
            <a:r>
              <a:rPr lang="en-US" sz="3600" b="1" dirty="0" err="1" smtClean="0">
                <a:solidFill>
                  <a:srgbClr val="0000CC"/>
                </a:solidFill>
              </a:rPr>
              <a:t>tầng</a:t>
            </a:r>
            <a:r>
              <a:rPr lang="en-US" sz="3600" b="1" dirty="0" smtClean="0">
                <a:solidFill>
                  <a:srgbClr val="0000CC"/>
                </a:solidFill>
              </a:rPr>
              <a:t> </a:t>
            </a:r>
            <a:r>
              <a:rPr lang="en-US" sz="3600" b="1" dirty="0" err="1" smtClean="0">
                <a:solidFill>
                  <a:srgbClr val="0000CC"/>
                </a:solidFill>
              </a:rPr>
              <a:t>xã</a:t>
            </a:r>
            <a:r>
              <a:rPr lang="en-US" sz="3600" b="1" dirty="0" smtClean="0">
                <a:solidFill>
                  <a:srgbClr val="0000CC"/>
                </a:solidFill>
              </a:rPr>
              <a:t> </a:t>
            </a:r>
            <a:r>
              <a:rPr lang="en-US" sz="3600" b="1" dirty="0" err="1" smtClean="0">
                <a:solidFill>
                  <a:srgbClr val="0000CC"/>
                </a:solidFill>
              </a:rPr>
              <a:t>hội</a:t>
            </a:r>
            <a:endParaRPr lang="en-US" sz="3600" b="1" dirty="0">
              <a:solidFill>
                <a:srgbClr val="0000CC"/>
              </a:solidFill>
            </a:endParaRPr>
          </a:p>
        </p:txBody>
      </p:sp>
      <p:sp>
        <p:nvSpPr>
          <p:cNvPr id="11" name="Chevron 10"/>
          <p:cNvSpPr/>
          <p:nvPr/>
        </p:nvSpPr>
        <p:spPr>
          <a:xfrm>
            <a:off x="1748118" y="2444839"/>
            <a:ext cx="3810001" cy="1981200"/>
          </a:xfrm>
          <a:prstGeom prst="chevron">
            <a:avLst>
              <a:gd name="adj" fmla="val 34295"/>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t>Bất</a:t>
            </a:r>
            <a:r>
              <a:rPr lang="en-US" sz="3200" b="1" dirty="0"/>
              <a:t> </a:t>
            </a:r>
            <a:r>
              <a:rPr lang="en-US" sz="3200" b="1" dirty="0" err="1"/>
              <a:t>bình</a:t>
            </a:r>
            <a:r>
              <a:rPr lang="en-US" sz="3200" b="1" dirty="0"/>
              <a:t> </a:t>
            </a:r>
            <a:r>
              <a:rPr lang="en-US" sz="3200" b="1" dirty="0" err="1"/>
              <a:t>đẳng</a:t>
            </a:r>
            <a:endParaRPr lang="en-US" sz="3200" b="1" dirty="0">
              <a:solidFill>
                <a:schemeClr val="tx1"/>
              </a:solidFill>
            </a:endParaRPr>
          </a:p>
        </p:txBody>
      </p:sp>
      <p:sp>
        <p:nvSpPr>
          <p:cNvPr id="12" name="Equal 11"/>
          <p:cNvSpPr/>
          <p:nvPr/>
        </p:nvSpPr>
        <p:spPr>
          <a:xfrm>
            <a:off x="5242114" y="2057400"/>
            <a:ext cx="3505200" cy="2756079"/>
          </a:xfrm>
          <a:prstGeom prst="mathEqual">
            <a:avLst>
              <a:gd name="adj1" fmla="val 36745"/>
              <a:gd name="adj2" fmla="val 5047"/>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002060"/>
                </a:solidFill>
              </a:rPr>
              <a:t>Phân</a:t>
            </a:r>
            <a:r>
              <a:rPr lang="en-US" sz="3200" b="1" dirty="0" smtClean="0">
                <a:solidFill>
                  <a:srgbClr val="002060"/>
                </a:solidFill>
              </a:rPr>
              <a:t> </a:t>
            </a:r>
            <a:r>
              <a:rPr lang="en-US" sz="3200" b="1" dirty="0" err="1" smtClean="0">
                <a:solidFill>
                  <a:srgbClr val="002060"/>
                </a:solidFill>
              </a:rPr>
              <a:t>tầng</a:t>
            </a:r>
            <a:r>
              <a:rPr lang="en-US" sz="3200" b="1" dirty="0" smtClean="0">
                <a:solidFill>
                  <a:srgbClr val="002060"/>
                </a:solidFill>
              </a:rPr>
              <a:t> </a:t>
            </a:r>
          </a:p>
          <a:p>
            <a:pPr algn="ctr"/>
            <a:endParaRPr lang="en-US" sz="1400" b="1" dirty="0">
              <a:solidFill>
                <a:srgbClr val="002060"/>
              </a:solidFill>
            </a:endParaRPr>
          </a:p>
          <a:p>
            <a:pPr algn="ctr"/>
            <a:endParaRPr lang="en-US" sz="2800" b="1" dirty="0" smtClean="0">
              <a:solidFill>
                <a:srgbClr val="002060"/>
              </a:solidFill>
            </a:endParaRPr>
          </a:p>
          <a:p>
            <a:pPr algn="ctr"/>
            <a:r>
              <a:rPr lang="en-US" sz="3200" b="1" dirty="0" err="1" smtClean="0">
                <a:solidFill>
                  <a:srgbClr val="002060"/>
                </a:solidFill>
              </a:rPr>
              <a:t>trong</a:t>
            </a:r>
            <a:r>
              <a:rPr lang="en-US" sz="3200" b="1" dirty="0" smtClean="0">
                <a:solidFill>
                  <a:srgbClr val="002060"/>
                </a:solidFill>
              </a:rPr>
              <a:t> </a:t>
            </a:r>
            <a:r>
              <a:rPr lang="en-US" sz="3200" b="1" dirty="0" err="1" smtClean="0">
                <a:solidFill>
                  <a:srgbClr val="002060"/>
                </a:solidFill>
              </a:rPr>
              <a:t>tổ</a:t>
            </a:r>
            <a:r>
              <a:rPr lang="en-US" sz="3200" b="1" dirty="0" smtClean="0">
                <a:solidFill>
                  <a:srgbClr val="002060"/>
                </a:solidFill>
              </a:rPr>
              <a:t> </a:t>
            </a:r>
            <a:r>
              <a:rPr lang="en-US" sz="3200" b="1" dirty="0" err="1" smtClean="0">
                <a:solidFill>
                  <a:srgbClr val="002060"/>
                </a:solidFill>
              </a:rPr>
              <a:t>chức</a:t>
            </a:r>
            <a:r>
              <a:rPr lang="en-US" sz="3200" b="1" dirty="0" smtClean="0">
                <a:solidFill>
                  <a:srgbClr val="002060"/>
                </a:solidFill>
              </a:rPr>
              <a:t> </a:t>
            </a:r>
            <a:r>
              <a:rPr lang="en-US" sz="3200" b="1" dirty="0" err="1">
                <a:solidFill>
                  <a:srgbClr val="002060"/>
                </a:solidFill>
              </a:rPr>
              <a:t>xã</a:t>
            </a:r>
            <a:r>
              <a:rPr lang="en-US" sz="3200" b="1" dirty="0">
                <a:solidFill>
                  <a:srgbClr val="002060"/>
                </a:solidFill>
              </a:rPr>
              <a:t> </a:t>
            </a:r>
            <a:r>
              <a:rPr lang="en-US" sz="3200" b="1" dirty="0" err="1">
                <a:solidFill>
                  <a:srgbClr val="002060"/>
                </a:solidFill>
              </a:rPr>
              <a:t>hội</a:t>
            </a:r>
            <a:r>
              <a:rPr lang="en-US" sz="3200" b="1" dirty="0">
                <a:solidFill>
                  <a:srgbClr val="002060"/>
                </a:solidFill>
              </a:rPr>
              <a:t>.</a:t>
            </a:r>
          </a:p>
        </p:txBody>
      </p:sp>
    </p:spTree>
    <p:extLst>
      <p:ext uri="{BB962C8B-B14F-4D97-AF65-F5344CB8AC3E}">
        <p14:creationId xmlns:p14="http://schemas.microsoft.com/office/powerpoint/2010/main" val="2787903793"/>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20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20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wipe(down)">
                                      <p:cBhvr>
                                        <p:cTn id="15" dur="500"/>
                                        <p:tgtEl>
                                          <p:spTgt spid="11">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wipe(down)">
                                      <p:cBhvr>
                                        <p:cTn id="18" dur="500"/>
                                        <p:tgtEl>
                                          <p:spTgt spid="11">
                                            <p:txEl>
                                              <p:pRg st="0" end="0"/>
                                            </p:txEl>
                                          </p:spTgt>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12">
                                            <p:bg/>
                                          </p:spTgt>
                                        </p:tgtEl>
                                        <p:attrNameLst>
                                          <p:attrName>style.visibility</p:attrName>
                                        </p:attrNameLst>
                                      </p:cBhvr>
                                      <p:to>
                                        <p:strVal val="visible"/>
                                      </p:to>
                                    </p:set>
                                    <p:anim calcmode="lin" valueType="num">
                                      <p:cBhvr additive="base">
                                        <p:cTn id="2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12">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additive="base">
                                        <p:cTn id="2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xEl>
                                              <p:pRg st="3" end="3"/>
                                            </p:txEl>
                                          </p:spTgt>
                                        </p:tgtEl>
                                        <p:attrNameLst>
                                          <p:attrName>style.visibility</p:attrName>
                                        </p:attrNameLst>
                                      </p:cBhvr>
                                      <p:to>
                                        <p:strVal val="visible"/>
                                      </p:to>
                                    </p:set>
                                    <p:anim calcmode="lin" valueType="num">
                                      <p:cBhvr additive="base">
                                        <p:cTn id="29"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animBg="1"/>
      <p:bldP spid="11" grpId="0" uiExpand="1" build="p" animBg="1"/>
      <p:bldP spid="1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209800"/>
          </a:xfrm>
        </p:spPr>
        <p:txBody>
          <a:bodyPr>
            <a:normAutofit fontScale="90000"/>
          </a:bodyPr>
          <a:lstStyle/>
          <a:p>
            <a:pPr algn="l"/>
            <a:r>
              <a:rPr lang="en-US" dirty="0" smtClean="0">
                <a:solidFill>
                  <a:schemeClr val="tx2">
                    <a:lumMod val="50000"/>
                  </a:schemeClr>
                </a:solidFill>
              </a:rPr>
              <a:t>II. Phân tầng xã hội:</a:t>
            </a:r>
            <a:br>
              <a:rPr lang="en-US" dirty="0" smtClean="0">
                <a:solidFill>
                  <a:schemeClr val="tx2">
                    <a:lumMod val="50000"/>
                  </a:schemeClr>
                </a:solidFill>
              </a:rPr>
            </a:br>
            <a:r>
              <a:rPr lang="en-US" dirty="0" smtClean="0">
                <a:solidFill>
                  <a:schemeClr val="tx2">
                    <a:lumMod val="50000"/>
                  </a:schemeClr>
                </a:solidFill>
              </a:rPr>
              <a:t/>
            </a:r>
            <a:br>
              <a:rPr lang="en-US" dirty="0" smtClean="0">
                <a:solidFill>
                  <a:schemeClr val="tx2">
                    <a:lumMod val="50000"/>
                  </a:schemeClr>
                </a:solidFill>
              </a:rPr>
            </a:br>
            <a:endParaRPr lang="en-US" dirty="0">
              <a:solidFill>
                <a:schemeClr val="tx2">
                  <a:lumMod val="50000"/>
                </a:schemeClr>
              </a:solidFill>
            </a:endParaRPr>
          </a:p>
        </p:txBody>
      </p:sp>
      <p:sp>
        <p:nvSpPr>
          <p:cNvPr id="3" name="Content Placeholder 2"/>
          <p:cNvSpPr>
            <a:spLocks noGrp="1"/>
          </p:cNvSpPr>
          <p:nvPr>
            <p:ph idx="1"/>
          </p:nvPr>
        </p:nvSpPr>
        <p:spPr>
          <a:xfrm>
            <a:off x="457200" y="1143000"/>
            <a:ext cx="8229600" cy="5166360"/>
          </a:xfrm>
        </p:spPr>
        <p:txBody>
          <a:bodyPr>
            <a:normAutofit fontScale="92500" lnSpcReduction="10000"/>
          </a:bodyPr>
          <a:lstStyle/>
          <a:p>
            <a:pPr>
              <a:buNone/>
            </a:pPr>
            <a:r>
              <a:rPr lang="en-US" dirty="0" smtClean="0"/>
              <a:t>1.Khái niệm phân tầng xã hội:</a:t>
            </a:r>
          </a:p>
          <a:p>
            <a:pPr>
              <a:buFont typeface="Symbol"/>
              <a:buChar char="§"/>
            </a:pPr>
            <a:r>
              <a:rPr lang="en-US" dirty="0" err="1" smtClean="0"/>
              <a:t>Tầng</a:t>
            </a:r>
            <a:r>
              <a:rPr lang="en-US" dirty="0" smtClean="0"/>
              <a:t> xã hội ( stratum of society):</a:t>
            </a:r>
            <a:br>
              <a:rPr lang="en-US" dirty="0" smtClean="0"/>
            </a:br>
            <a:r>
              <a:rPr lang="en-US" dirty="0" smtClean="0"/>
              <a:t>Là tổng thể các cá nhân tạo thành một tập hợp có cùng hoàn cảnh xã hội, ngang nhau về tài sản (địa vị kinh tế), quyền lực (địa vị chính trị), và uy tín (địa vị xã hội) về khả năng thăng tiến xã hội cùng có được cơ may, ân huệ hay thứ bậc xã hội.</a:t>
            </a:r>
          </a:p>
          <a:p>
            <a:pPr>
              <a:buFont typeface="Symbol"/>
              <a:buChar char="§"/>
            </a:pPr>
            <a:r>
              <a:rPr lang="en-US" dirty="0" smtClean="0"/>
              <a:t> Khái niệm phân tầng xã hội: ( social stratification) </a:t>
            </a:r>
            <a:br>
              <a:rPr lang="en-US" dirty="0" smtClean="0"/>
            </a:br>
            <a:r>
              <a:rPr lang="en-US" dirty="0" smtClean="0"/>
              <a:t>Phân tầng xã hội là sự bất bình đẳng mang tính cơ cấu của xã hội loài người (trừ xã hội sơ khai). Đó là sự phân chia xã hội thành các tầng xã hội khác nhau về địa vị chính trị, kinh tế và xã hội, cũng như những sự khác nhau về trình độ học vấn, nghề nghiệp, phong cách sinh hoạt, kiểu ăn mặc, nơi cư trú, thị hiếu nghệ thuật, mức độ tiêu dùng…</a:t>
            </a:r>
            <a:endParaRPr lang="en-US" dirty="0">
              <a:solidFill>
                <a:schemeClr val="tx2"/>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591" b="2667"/>
          <a:stretch/>
        </p:blipFill>
        <p:spPr>
          <a:xfrm>
            <a:off x="-57700" y="1447800"/>
            <a:ext cx="9201700" cy="5150223"/>
          </a:xfrm>
          <a:prstGeom prst="rect">
            <a:avLst/>
          </a:prstGeom>
        </p:spPr>
      </p:pic>
      <p:sp>
        <p:nvSpPr>
          <p:cNvPr id="3" name="TextBox 2"/>
          <p:cNvSpPr txBox="1"/>
          <p:nvPr/>
        </p:nvSpPr>
        <p:spPr>
          <a:xfrm>
            <a:off x="1143000" y="76200"/>
            <a:ext cx="7620000" cy="954107"/>
          </a:xfrm>
          <a:prstGeom prst="rect">
            <a:avLst/>
          </a:prstGeom>
          <a:noFill/>
        </p:spPr>
        <p:txBody>
          <a:bodyPr wrap="square" rtlCol="0">
            <a:spAutoFit/>
          </a:bodyPr>
          <a:lstStyle/>
          <a:p>
            <a:r>
              <a:rPr lang="en-US" sz="2800" dirty="0" err="1" smtClean="0"/>
              <a:t>Sự</a:t>
            </a:r>
            <a:r>
              <a:rPr lang="en-US" sz="2800" dirty="0" smtClean="0"/>
              <a:t> </a:t>
            </a:r>
            <a:r>
              <a:rPr lang="en-US" sz="2800" dirty="0" err="1" smtClean="0"/>
              <a:t>phân</a:t>
            </a:r>
            <a:r>
              <a:rPr lang="en-US" sz="2800" dirty="0" smtClean="0"/>
              <a:t> </a:t>
            </a:r>
            <a:r>
              <a:rPr lang="en-US" sz="2800" dirty="0" err="1" smtClean="0"/>
              <a:t>tầng</a:t>
            </a:r>
            <a:r>
              <a:rPr lang="en-US" sz="2800" dirty="0" smtClean="0"/>
              <a:t> </a:t>
            </a:r>
            <a:r>
              <a:rPr lang="en-US" sz="2800" dirty="0" err="1" smtClean="0"/>
              <a:t>trong</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thường</a:t>
            </a:r>
            <a:r>
              <a:rPr lang="en-US" sz="2800" dirty="0" smtClean="0"/>
              <a:t> </a:t>
            </a:r>
            <a:r>
              <a:rPr lang="en-US" sz="2800" dirty="0" err="1" smtClean="0"/>
              <a:t>được</a:t>
            </a:r>
            <a:r>
              <a:rPr lang="en-US" sz="2800" dirty="0" smtClean="0"/>
              <a:t> </a:t>
            </a:r>
            <a:r>
              <a:rPr lang="en-US" sz="2800" dirty="0" err="1" smtClean="0"/>
              <a:t>áp</a:t>
            </a:r>
            <a:r>
              <a:rPr lang="en-US" sz="2800" dirty="0" smtClean="0"/>
              <a:t> </a:t>
            </a:r>
            <a:r>
              <a:rPr lang="en-US" sz="2800" dirty="0" err="1" smtClean="0"/>
              <a:t>dụng</a:t>
            </a:r>
            <a:r>
              <a:rPr lang="en-US" sz="2800" dirty="0" smtClean="0"/>
              <a:t> </a:t>
            </a:r>
            <a:r>
              <a:rPr lang="en-US" sz="2800" dirty="0" err="1" smtClean="0"/>
              <a:t>để</a:t>
            </a:r>
            <a:r>
              <a:rPr lang="en-US" sz="2800" dirty="0" smtClean="0"/>
              <a:t> </a:t>
            </a:r>
            <a:r>
              <a:rPr lang="en-US" sz="2800" dirty="0" err="1" smtClean="0"/>
              <a:t>nghiên</a:t>
            </a:r>
            <a:r>
              <a:rPr lang="en-US" sz="2800" dirty="0" smtClean="0"/>
              <a:t> </a:t>
            </a:r>
            <a:r>
              <a:rPr lang="en-US" sz="2800" dirty="0" err="1" smtClean="0"/>
              <a:t>cứu</a:t>
            </a:r>
            <a:r>
              <a:rPr lang="en-US" sz="2800" dirty="0" smtClean="0"/>
              <a:t> </a:t>
            </a:r>
            <a:r>
              <a:rPr lang="en-US" sz="2800" dirty="0" err="1" smtClean="0"/>
              <a:t>về</a:t>
            </a:r>
            <a:r>
              <a:rPr lang="en-US" sz="2800" dirty="0" smtClean="0"/>
              <a:t> </a:t>
            </a:r>
            <a:r>
              <a:rPr lang="en-US" sz="2800" dirty="0" err="1" smtClean="0"/>
              <a:t>cấu</a:t>
            </a:r>
            <a:r>
              <a:rPr lang="en-US" sz="2800" dirty="0" smtClean="0"/>
              <a:t> </a:t>
            </a:r>
            <a:r>
              <a:rPr lang="en-US" sz="2800" dirty="0" err="1" smtClean="0"/>
              <a:t>trúc</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bất</a:t>
            </a:r>
            <a:r>
              <a:rPr lang="en-US" sz="2800" dirty="0" smtClean="0"/>
              <a:t> </a:t>
            </a:r>
            <a:r>
              <a:rPr lang="en-US" sz="2800" dirty="0" err="1" smtClean="0"/>
              <a:t>bình</a:t>
            </a:r>
            <a:r>
              <a:rPr lang="en-US" sz="2800" dirty="0" smtClean="0"/>
              <a:t> </a:t>
            </a:r>
            <a:r>
              <a:rPr lang="en-US" sz="2800" dirty="0" err="1" smtClean="0"/>
              <a:t>đẳng</a:t>
            </a:r>
            <a:endParaRPr lang="en-US" sz="2800" dirty="0"/>
          </a:p>
        </p:txBody>
      </p:sp>
    </p:spTree>
    <p:extLst>
      <p:ext uri="{BB962C8B-B14F-4D97-AF65-F5344CB8AC3E}">
        <p14:creationId xmlns:p14="http://schemas.microsoft.com/office/powerpoint/2010/main" val="147276055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
            </a:r>
            <a:br>
              <a:rPr smtClean="0"/>
            </a:br>
            <a:endParaRPr lang="en-US" dirty="0"/>
          </a:p>
        </p:txBody>
      </p:sp>
      <p:sp>
        <p:nvSpPr>
          <p:cNvPr id="3" name="Content Placeholder 2"/>
          <p:cNvSpPr>
            <a:spLocks noGrp="1"/>
          </p:cNvSpPr>
          <p:nvPr>
            <p:ph idx="1"/>
          </p:nvPr>
        </p:nvSpPr>
        <p:spPr>
          <a:xfrm>
            <a:off x="381000" y="685800"/>
            <a:ext cx="8229600" cy="5867400"/>
          </a:xfrm>
        </p:spPr>
        <p:txBody>
          <a:bodyPr>
            <a:normAutofit/>
          </a:bodyPr>
          <a:lstStyle/>
          <a:p>
            <a:pPr>
              <a:buNone/>
            </a:pPr>
            <a:r>
              <a:rPr lang="en-US" sz="2800" b="1" i="1" dirty="0" err="1" smtClean="0"/>
              <a:t>Phân</a:t>
            </a:r>
            <a:r>
              <a:rPr lang="en-US" sz="2800" b="1" i="1" dirty="0" smtClean="0"/>
              <a:t> tầng </a:t>
            </a:r>
            <a:r>
              <a:rPr lang="en-US" sz="2800" b="1" i="1" dirty="0" err="1" smtClean="0"/>
              <a:t>xã</a:t>
            </a:r>
            <a:r>
              <a:rPr lang="en-US" sz="2800" b="1" i="1" dirty="0" smtClean="0"/>
              <a:t> </a:t>
            </a:r>
            <a:r>
              <a:rPr lang="en-US" sz="2800" b="1" i="1" dirty="0" err="1" smtClean="0"/>
              <a:t>hội</a:t>
            </a:r>
            <a:r>
              <a:rPr lang="en-US" sz="2800" b="1" i="1" dirty="0" smtClean="0"/>
              <a:t> </a:t>
            </a:r>
            <a:r>
              <a:rPr lang="en-US" sz="2800" b="1" i="1" dirty="0" err="1" smtClean="0"/>
              <a:t>gồm</a:t>
            </a:r>
            <a:r>
              <a:rPr lang="en-US" sz="2800" b="1" i="1" dirty="0" smtClean="0"/>
              <a:t> ba đặc trưng:</a:t>
            </a:r>
          </a:p>
          <a:p>
            <a:pPr>
              <a:buNone/>
            </a:pPr>
            <a:endParaRPr lang="en-US" dirty="0" smtClean="0"/>
          </a:p>
          <a:p>
            <a:pPr>
              <a:buFont typeface="Symbol" pitchFamily="18" charset="2"/>
              <a:buChar char="§"/>
            </a:pPr>
            <a:r>
              <a:rPr lang="en-US" dirty="0" smtClean="0"/>
              <a:t>Thứ nhất: phân tầng xã hội là sự phân hoá các cá nhân thành những tầng lớp, thứ bậc khác nhau trong cơ cấu xã hội (phân chia thành lớp trên, dưới).</a:t>
            </a:r>
          </a:p>
          <a:p>
            <a:pPr>
              <a:buFont typeface="Symbol" pitchFamily="18" charset="2"/>
              <a:buChar char="§"/>
            </a:pPr>
            <a:endParaRPr lang="en-US" dirty="0" smtClean="0"/>
          </a:p>
          <a:p>
            <a:pPr>
              <a:buFont typeface="Symbol" pitchFamily="18" charset="2"/>
              <a:buChar char="§"/>
            </a:pPr>
            <a:r>
              <a:rPr lang="en-US" dirty="0" smtClean="0"/>
              <a:t> Thứ hai: phân tầng xã hội luôn gắn với bất bình đẳng xã hội và phân công lao động.</a:t>
            </a:r>
          </a:p>
          <a:p>
            <a:pPr>
              <a:buFont typeface="Symbol" pitchFamily="18" charset="2"/>
              <a:buChar char="§"/>
            </a:pPr>
            <a:endParaRPr lang="en-US" dirty="0" smtClean="0"/>
          </a:p>
          <a:p>
            <a:pPr>
              <a:buFont typeface="Symbol" pitchFamily="18" charset="2"/>
              <a:buChar char="§"/>
            </a:pPr>
            <a:r>
              <a:rPr lang="en-US" dirty="0" smtClean="0"/>
              <a:t> Thứ ba: phân tầng xã hội được lưu truyền qua thế hệ và có sự thay đổi nhất định.</a:t>
            </a:r>
            <a:endParaRPr lang="en-US" dirty="0"/>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par>
                          <p:cTn id="8" fill="hold">
                            <p:stCondLst>
                              <p:cond delay="500"/>
                            </p:stCondLst>
                            <p:childTnLst>
                              <p:par>
                                <p:cTn id="9" presetID="21" presetClass="entr" presetSubtype="4"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heel(4)">
                                      <p:cBhvr>
                                        <p:cTn id="11" dur="10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heel(4)">
                                      <p:cBhvr>
                                        <p:cTn id="16" dur="10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heel(4)">
                                      <p:cBhvr>
                                        <p:cTn id="2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Rectangle 2"/>
          <p:cNvSpPr/>
          <p:nvPr/>
        </p:nvSpPr>
        <p:spPr>
          <a:xfrm>
            <a:off x="990600" y="228600"/>
            <a:ext cx="7239000" cy="584775"/>
          </a:xfrm>
          <a:prstGeom prst="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3">
            <a:schemeClr val="accent4"/>
          </a:fillRef>
          <a:effectRef idx="2">
            <a:schemeClr val="accent4"/>
          </a:effectRef>
          <a:fontRef idx="minor">
            <a:schemeClr val="lt1"/>
          </a:fontRef>
        </p:style>
        <p:txBody>
          <a:bodyPr wrap="square">
            <a:spAutoFit/>
          </a:bodyPr>
          <a:lstStyle/>
          <a:p>
            <a:pPr lvl="0" eaLnBrk="0" fontAlgn="base" hangingPunct="0">
              <a:spcBef>
                <a:spcPct val="0"/>
              </a:spcBef>
              <a:spcAft>
                <a:spcPct val="0"/>
              </a:spcAft>
            </a:pPr>
            <a:r>
              <a:rPr lang="en-US" sz="3200" b="1" dirty="0" err="1">
                <a:solidFill>
                  <a:srgbClr val="000000"/>
                </a:solidFill>
                <a:cs typeface="Arial" charset="0"/>
              </a:rPr>
              <a:t>Đặc</a:t>
            </a:r>
            <a:r>
              <a:rPr lang="en-US" sz="3200" b="1" dirty="0">
                <a:solidFill>
                  <a:srgbClr val="000000"/>
                </a:solidFill>
                <a:cs typeface="Arial" charset="0"/>
              </a:rPr>
              <a:t> </a:t>
            </a:r>
            <a:r>
              <a:rPr lang="en-US" sz="3200" b="1" dirty="0" err="1">
                <a:solidFill>
                  <a:srgbClr val="000000"/>
                </a:solidFill>
                <a:cs typeface="Arial" charset="0"/>
              </a:rPr>
              <a:t>điểm</a:t>
            </a:r>
            <a:r>
              <a:rPr lang="en-US" sz="3200" b="1" dirty="0">
                <a:solidFill>
                  <a:srgbClr val="000000"/>
                </a:solidFill>
                <a:cs typeface="Arial" charset="0"/>
              </a:rPr>
              <a:t> </a:t>
            </a:r>
            <a:r>
              <a:rPr lang="en-US" sz="3200" b="1" dirty="0" err="1">
                <a:solidFill>
                  <a:srgbClr val="000000"/>
                </a:solidFill>
                <a:cs typeface="Arial" charset="0"/>
              </a:rPr>
              <a:t>của</a:t>
            </a:r>
            <a:r>
              <a:rPr lang="en-US" sz="3200" b="1" dirty="0">
                <a:solidFill>
                  <a:srgbClr val="000000"/>
                </a:solidFill>
                <a:cs typeface="Arial" charset="0"/>
              </a:rPr>
              <a:t> </a:t>
            </a:r>
            <a:r>
              <a:rPr lang="en-US" sz="3200" b="1" dirty="0" err="1">
                <a:solidFill>
                  <a:srgbClr val="000000"/>
                </a:solidFill>
                <a:cs typeface="Arial" charset="0"/>
              </a:rPr>
              <a:t>phân</a:t>
            </a:r>
            <a:r>
              <a:rPr lang="en-US" sz="3200" b="1" dirty="0">
                <a:solidFill>
                  <a:srgbClr val="000000"/>
                </a:solidFill>
                <a:cs typeface="Arial" charset="0"/>
              </a:rPr>
              <a:t> </a:t>
            </a:r>
            <a:r>
              <a:rPr lang="en-US" sz="3200" b="1" dirty="0" err="1">
                <a:solidFill>
                  <a:srgbClr val="000000"/>
                </a:solidFill>
                <a:cs typeface="Arial" charset="0"/>
              </a:rPr>
              <a:t>tầng</a:t>
            </a:r>
            <a:r>
              <a:rPr lang="en-US" sz="3200" b="1" dirty="0">
                <a:solidFill>
                  <a:srgbClr val="000000"/>
                </a:solidFill>
                <a:cs typeface="Arial" charset="0"/>
              </a:rPr>
              <a:t> </a:t>
            </a:r>
            <a:r>
              <a:rPr lang="en-US" sz="3200" b="1" dirty="0" err="1">
                <a:solidFill>
                  <a:srgbClr val="000000"/>
                </a:solidFill>
                <a:cs typeface="Arial" charset="0"/>
              </a:rPr>
              <a:t>xã</a:t>
            </a:r>
            <a:r>
              <a:rPr lang="en-US" sz="3200" b="1" dirty="0">
                <a:solidFill>
                  <a:srgbClr val="000000"/>
                </a:solidFill>
                <a:cs typeface="Arial" charset="0"/>
              </a:rPr>
              <a:t> </a:t>
            </a:r>
            <a:r>
              <a:rPr lang="en-US" sz="3200" b="1" dirty="0" err="1" smtClean="0">
                <a:solidFill>
                  <a:srgbClr val="000000"/>
                </a:solidFill>
                <a:cs typeface="Arial" charset="0"/>
              </a:rPr>
              <a:t>hội</a:t>
            </a:r>
            <a:r>
              <a:rPr lang="en-US" sz="3200" b="1" dirty="0" smtClean="0">
                <a:solidFill>
                  <a:srgbClr val="000000"/>
                </a:solidFill>
                <a:cs typeface="Arial" charset="0"/>
              </a:rPr>
              <a:t>  :</a:t>
            </a:r>
            <a:endParaRPr lang="en-US" sz="3200" b="1" dirty="0">
              <a:solidFill>
                <a:srgbClr val="000000"/>
              </a:solidFill>
              <a:cs typeface="Arial" charset="0"/>
            </a:endParaRPr>
          </a:p>
        </p:txBody>
      </p:sp>
      <p:sp>
        <p:nvSpPr>
          <p:cNvPr id="4" name="Flowchart: Terminator 3"/>
          <p:cNvSpPr/>
          <p:nvPr/>
        </p:nvSpPr>
        <p:spPr>
          <a:xfrm>
            <a:off x="914400" y="1295399"/>
            <a:ext cx="7180730" cy="1040813"/>
          </a:xfrm>
          <a:prstGeom prst="flowChartTerminator">
            <a:avLst/>
          </a:prstGeom>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Diễn</a:t>
            </a:r>
            <a:r>
              <a:rPr lang="en-US" sz="2800" dirty="0">
                <a:solidFill>
                  <a:srgbClr val="000000"/>
                </a:solidFill>
                <a:cs typeface="Arial" charset="0"/>
              </a:rPr>
              <a:t> </a:t>
            </a:r>
            <a:r>
              <a:rPr lang="en-US" sz="2800" dirty="0" err="1">
                <a:solidFill>
                  <a:srgbClr val="000000"/>
                </a:solidFill>
                <a:cs typeface="Arial" charset="0"/>
              </a:rPr>
              <a:t>ra</a:t>
            </a:r>
            <a:r>
              <a:rPr lang="en-US" sz="2800" dirty="0">
                <a:solidFill>
                  <a:srgbClr val="000000"/>
                </a:solidFill>
                <a:cs typeface="Arial" charset="0"/>
              </a:rPr>
              <a:t> ở </a:t>
            </a:r>
            <a:r>
              <a:rPr lang="en-US" sz="2800" dirty="0" err="1">
                <a:solidFill>
                  <a:srgbClr val="000000"/>
                </a:solidFill>
                <a:cs typeface="Arial" charset="0"/>
              </a:rPr>
              <a:t>nhiều</a:t>
            </a:r>
            <a:r>
              <a:rPr lang="en-US" sz="2800" dirty="0">
                <a:solidFill>
                  <a:srgbClr val="000000"/>
                </a:solidFill>
                <a:cs typeface="Arial" charset="0"/>
              </a:rPr>
              <a:t> </a:t>
            </a:r>
            <a:r>
              <a:rPr lang="en-US" sz="2800" dirty="0" err="1">
                <a:solidFill>
                  <a:srgbClr val="000000"/>
                </a:solidFill>
                <a:cs typeface="Arial" charset="0"/>
              </a:rPr>
              <a:t>khía</a:t>
            </a:r>
            <a:r>
              <a:rPr lang="en-US" sz="2800" dirty="0">
                <a:solidFill>
                  <a:srgbClr val="000000"/>
                </a:solidFill>
                <a:cs typeface="Arial" charset="0"/>
              </a:rPr>
              <a:t> </a:t>
            </a:r>
            <a:r>
              <a:rPr lang="en-US" sz="2800" dirty="0" err="1">
                <a:solidFill>
                  <a:srgbClr val="000000"/>
                </a:solidFill>
                <a:cs typeface="Arial" charset="0"/>
              </a:rPr>
              <a:t>cạnh</a:t>
            </a:r>
            <a:r>
              <a:rPr lang="en-US" sz="2800" dirty="0">
                <a:solidFill>
                  <a:srgbClr val="000000"/>
                </a:solidFill>
                <a:cs typeface="Arial" charset="0"/>
              </a:rPr>
              <a:t> .</a:t>
            </a:r>
          </a:p>
        </p:txBody>
      </p:sp>
      <p:sp>
        <p:nvSpPr>
          <p:cNvPr id="5" name="Flowchart: Terminator 4"/>
          <p:cNvSpPr/>
          <p:nvPr/>
        </p:nvSpPr>
        <p:spPr>
          <a:xfrm>
            <a:off x="914400" y="5302622"/>
            <a:ext cx="7180730" cy="1040813"/>
          </a:xfrm>
          <a:prstGeom prst="flowChartTerminator">
            <a:avLst/>
          </a:prstGeom>
          <a:solidFill>
            <a:schemeClr val="accent5">
              <a:lumMod val="75000"/>
            </a:schemeClr>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Tồn</a:t>
            </a:r>
            <a:r>
              <a:rPr lang="en-US" sz="2800" dirty="0">
                <a:solidFill>
                  <a:srgbClr val="000000"/>
                </a:solidFill>
                <a:cs typeface="Arial" charset="0"/>
              </a:rPr>
              <a:t> </a:t>
            </a:r>
            <a:r>
              <a:rPr lang="en-US" sz="2800" dirty="0" err="1">
                <a:solidFill>
                  <a:srgbClr val="000000"/>
                </a:solidFill>
                <a:cs typeface="Arial" charset="0"/>
              </a:rPr>
              <a:t>tại</a:t>
            </a:r>
            <a:r>
              <a:rPr lang="en-US" sz="2800" dirty="0">
                <a:solidFill>
                  <a:srgbClr val="000000"/>
                </a:solidFill>
                <a:cs typeface="Arial" charset="0"/>
              </a:rPr>
              <a:t> </a:t>
            </a:r>
            <a:r>
              <a:rPr lang="en-US" sz="2800" dirty="0" err="1">
                <a:solidFill>
                  <a:srgbClr val="000000"/>
                </a:solidFill>
                <a:cs typeface="Arial" charset="0"/>
              </a:rPr>
              <a:t>trong</a:t>
            </a:r>
            <a:r>
              <a:rPr lang="en-US" sz="2800" dirty="0">
                <a:solidFill>
                  <a:srgbClr val="000000"/>
                </a:solidFill>
                <a:cs typeface="Arial" charset="0"/>
              </a:rPr>
              <a:t> </a:t>
            </a:r>
            <a:r>
              <a:rPr lang="en-US" sz="2800" dirty="0" err="1">
                <a:solidFill>
                  <a:srgbClr val="000000"/>
                </a:solidFill>
                <a:cs typeface="Arial" charset="0"/>
              </a:rPr>
              <a:t>các</a:t>
            </a:r>
            <a:r>
              <a:rPr lang="en-US" sz="2800" dirty="0">
                <a:solidFill>
                  <a:srgbClr val="000000"/>
                </a:solidFill>
                <a:cs typeface="Arial" charset="0"/>
              </a:rPr>
              <a:t> </a:t>
            </a:r>
            <a:r>
              <a:rPr lang="en-US" sz="2800" dirty="0" err="1">
                <a:solidFill>
                  <a:srgbClr val="000000"/>
                </a:solidFill>
                <a:cs typeface="Arial" charset="0"/>
              </a:rPr>
              <a:t>nhóm</a:t>
            </a:r>
            <a:r>
              <a:rPr lang="en-US" sz="2800" dirty="0">
                <a:solidFill>
                  <a:srgbClr val="000000"/>
                </a:solidFill>
                <a:cs typeface="Arial" charset="0"/>
              </a:rPr>
              <a:t> </a:t>
            </a:r>
            <a:r>
              <a:rPr lang="en-US" sz="2800" dirty="0" err="1">
                <a:solidFill>
                  <a:srgbClr val="000000"/>
                </a:solidFill>
                <a:cs typeface="Arial" charset="0"/>
              </a:rPr>
              <a:t>dân</a:t>
            </a:r>
            <a:r>
              <a:rPr lang="en-US" sz="2800" dirty="0">
                <a:solidFill>
                  <a:srgbClr val="000000"/>
                </a:solidFill>
                <a:cs typeface="Arial" charset="0"/>
              </a:rPr>
              <a:t> </a:t>
            </a:r>
            <a:r>
              <a:rPr lang="en-US" sz="2800" dirty="0" err="1">
                <a:solidFill>
                  <a:srgbClr val="000000"/>
                </a:solidFill>
                <a:cs typeface="Arial" charset="0"/>
              </a:rPr>
              <a:t>cư</a:t>
            </a:r>
            <a:r>
              <a:rPr lang="en-US" sz="2800" dirty="0">
                <a:solidFill>
                  <a:srgbClr val="000000"/>
                </a:solidFill>
                <a:cs typeface="Arial" charset="0"/>
              </a:rPr>
              <a:t>, </a:t>
            </a:r>
            <a:r>
              <a:rPr lang="en-US" sz="2800" dirty="0" err="1">
                <a:solidFill>
                  <a:srgbClr val="000000"/>
                </a:solidFill>
                <a:cs typeface="Arial" charset="0"/>
              </a:rPr>
              <a:t>giai</a:t>
            </a:r>
            <a:r>
              <a:rPr lang="en-US" sz="2800" dirty="0">
                <a:solidFill>
                  <a:srgbClr val="000000"/>
                </a:solidFill>
                <a:cs typeface="Arial" charset="0"/>
              </a:rPr>
              <a:t> </a:t>
            </a:r>
            <a:r>
              <a:rPr lang="en-US" sz="2800" dirty="0" err="1">
                <a:solidFill>
                  <a:srgbClr val="000000"/>
                </a:solidFill>
                <a:cs typeface="Arial" charset="0"/>
              </a:rPr>
              <a:t>cấp</a:t>
            </a:r>
            <a:r>
              <a:rPr lang="en-US" sz="2800" dirty="0">
                <a:solidFill>
                  <a:srgbClr val="000000"/>
                </a:solidFill>
                <a:cs typeface="Arial" charset="0"/>
              </a:rPr>
              <a:t>, </a:t>
            </a:r>
            <a:r>
              <a:rPr lang="en-US" sz="2800" dirty="0" err="1">
                <a:solidFill>
                  <a:srgbClr val="000000"/>
                </a:solidFill>
                <a:cs typeface="Arial" charset="0"/>
              </a:rPr>
              <a:t>tầng</a:t>
            </a:r>
            <a:r>
              <a:rPr lang="en-US" sz="2800" dirty="0">
                <a:solidFill>
                  <a:srgbClr val="000000"/>
                </a:solidFill>
                <a:cs typeface="Arial" charset="0"/>
              </a:rPr>
              <a:t> </a:t>
            </a:r>
            <a:r>
              <a:rPr lang="en-US" sz="2800" dirty="0" err="1">
                <a:solidFill>
                  <a:srgbClr val="000000"/>
                </a:solidFill>
                <a:cs typeface="Arial" charset="0"/>
              </a:rPr>
              <a:t>plớ</a:t>
            </a:r>
            <a:r>
              <a:rPr lang="en-US" sz="2800" dirty="0">
                <a:solidFill>
                  <a:srgbClr val="000000"/>
                </a:solidFill>
                <a:cs typeface="Arial" charset="0"/>
              </a:rPr>
              <a:t> </a:t>
            </a:r>
            <a:r>
              <a:rPr lang="en-US" sz="2800" dirty="0" err="1">
                <a:solidFill>
                  <a:srgbClr val="000000"/>
                </a:solidFill>
                <a:cs typeface="Arial" charset="0"/>
              </a:rPr>
              <a:t>xã</a:t>
            </a:r>
            <a:r>
              <a:rPr lang="en-US" sz="2800" dirty="0">
                <a:solidFill>
                  <a:srgbClr val="000000"/>
                </a:solidFill>
                <a:cs typeface="Arial" charset="0"/>
              </a:rPr>
              <a:t> </a:t>
            </a:r>
            <a:r>
              <a:rPr lang="en-US" sz="2800" dirty="0" err="1">
                <a:solidFill>
                  <a:srgbClr val="000000"/>
                </a:solidFill>
                <a:cs typeface="Arial" charset="0"/>
              </a:rPr>
              <a:t>hội</a:t>
            </a:r>
            <a:r>
              <a:rPr lang="en-US" sz="2800" dirty="0">
                <a:solidFill>
                  <a:srgbClr val="000000"/>
                </a:solidFill>
                <a:cs typeface="Arial" charset="0"/>
              </a:rPr>
              <a:t>.</a:t>
            </a:r>
          </a:p>
        </p:txBody>
      </p:sp>
      <p:sp>
        <p:nvSpPr>
          <p:cNvPr id="6" name="Flowchart: Terminator 5"/>
          <p:cNvSpPr/>
          <p:nvPr/>
        </p:nvSpPr>
        <p:spPr>
          <a:xfrm>
            <a:off x="914400" y="3931022"/>
            <a:ext cx="7180730" cy="1040813"/>
          </a:xfrm>
          <a:prstGeom prst="flowChartTerminator">
            <a:avLst/>
          </a:prstGeom>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Tồn</a:t>
            </a:r>
            <a:r>
              <a:rPr lang="en-US" sz="2800" dirty="0">
                <a:solidFill>
                  <a:srgbClr val="000000"/>
                </a:solidFill>
                <a:cs typeface="Arial" charset="0"/>
              </a:rPr>
              <a:t> </a:t>
            </a:r>
            <a:r>
              <a:rPr lang="en-US" sz="2800" dirty="0" err="1">
                <a:solidFill>
                  <a:srgbClr val="000000"/>
                </a:solidFill>
                <a:cs typeface="Arial" charset="0"/>
              </a:rPr>
              <a:t>tại</a:t>
            </a:r>
            <a:r>
              <a:rPr lang="en-US" sz="2800" dirty="0">
                <a:solidFill>
                  <a:srgbClr val="000000"/>
                </a:solidFill>
                <a:cs typeface="Arial" charset="0"/>
              </a:rPr>
              <a:t> </a:t>
            </a:r>
            <a:r>
              <a:rPr lang="en-US" sz="2800" dirty="0" err="1">
                <a:solidFill>
                  <a:srgbClr val="000000"/>
                </a:solidFill>
                <a:cs typeface="Arial" charset="0"/>
              </a:rPr>
              <a:t>theo</a:t>
            </a:r>
            <a:r>
              <a:rPr lang="en-US" sz="2800" dirty="0">
                <a:solidFill>
                  <a:srgbClr val="000000"/>
                </a:solidFill>
                <a:cs typeface="Arial" charset="0"/>
              </a:rPr>
              <a:t> </a:t>
            </a:r>
            <a:r>
              <a:rPr lang="en-US" sz="2800" dirty="0" err="1">
                <a:solidFill>
                  <a:srgbClr val="000000"/>
                </a:solidFill>
                <a:cs typeface="Arial" charset="0"/>
              </a:rPr>
              <a:t>lịch</a:t>
            </a:r>
            <a:r>
              <a:rPr lang="en-US" sz="2800" dirty="0">
                <a:solidFill>
                  <a:srgbClr val="000000"/>
                </a:solidFill>
                <a:cs typeface="Arial" charset="0"/>
              </a:rPr>
              <a:t> </a:t>
            </a:r>
            <a:r>
              <a:rPr lang="en-US" sz="2800" dirty="0" err="1">
                <a:solidFill>
                  <a:srgbClr val="000000"/>
                </a:solidFill>
                <a:cs typeface="Arial" charset="0"/>
              </a:rPr>
              <a:t>sử</a:t>
            </a:r>
            <a:r>
              <a:rPr lang="en-US" sz="2800" dirty="0">
                <a:solidFill>
                  <a:srgbClr val="000000"/>
                </a:solidFill>
                <a:cs typeface="Arial" charset="0"/>
              </a:rPr>
              <a:t> </a:t>
            </a:r>
            <a:r>
              <a:rPr lang="en-US" sz="2800" dirty="0" err="1">
                <a:solidFill>
                  <a:srgbClr val="000000"/>
                </a:solidFill>
                <a:cs typeface="Arial" charset="0"/>
              </a:rPr>
              <a:t>và</a:t>
            </a:r>
            <a:r>
              <a:rPr lang="en-US" sz="2800" dirty="0">
                <a:solidFill>
                  <a:srgbClr val="000000"/>
                </a:solidFill>
                <a:cs typeface="Arial" charset="0"/>
              </a:rPr>
              <a:t> </a:t>
            </a:r>
            <a:r>
              <a:rPr lang="en-US" sz="2800" dirty="0" err="1">
                <a:solidFill>
                  <a:srgbClr val="000000"/>
                </a:solidFill>
                <a:cs typeface="Arial" charset="0"/>
              </a:rPr>
              <a:t>các</a:t>
            </a:r>
            <a:r>
              <a:rPr lang="en-US" sz="2800" dirty="0">
                <a:solidFill>
                  <a:srgbClr val="000000"/>
                </a:solidFill>
                <a:cs typeface="Arial" charset="0"/>
              </a:rPr>
              <a:t> </a:t>
            </a:r>
            <a:r>
              <a:rPr lang="en-US" sz="2800" dirty="0" err="1">
                <a:solidFill>
                  <a:srgbClr val="000000"/>
                </a:solidFill>
                <a:cs typeface="Arial" charset="0"/>
              </a:rPr>
              <a:t>thể</a:t>
            </a:r>
            <a:r>
              <a:rPr lang="en-US" sz="2800" dirty="0">
                <a:solidFill>
                  <a:srgbClr val="000000"/>
                </a:solidFill>
                <a:cs typeface="Arial" charset="0"/>
              </a:rPr>
              <a:t> </a:t>
            </a:r>
            <a:r>
              <a:rPr lang="en-US" sz="2800" dirty="0" err="1">
                <a:solidFill>
                  <a:srgbClr val="000000"/>
                </a:solidFill>
                <a:cs typeface="Arial" charset="0"/>
              </a:rPr>
              <a:t>chế</a:t>
            </a:r>
            <a:r>
              <a:rPr lang="en-US" sz="2800" dirty="0">
                <a:solidFill>
                  <a:srgbClr val="000000"/>
                </a:solidFill>
                <a:cs typeface="Arial" charset="0"/>
              </a:rPr>
              <a:t> </a:t>
            </a:r>
            <a:r>
              <a:rPr lang="en-US" sz="2800" dirty="0" err="1">
                <a:solidFill>
                  <a:srgbClr val="000000"/>
                </a:solidFill>
                <a:cs typeface="Arial" charset="0"/>
              </a:rPr>
              <a:t>chính</a:t>
            </a:r>
            <a:r>
              <a:rPr lang="en-US" sz="2800" dirty="0">
                <a:solidFill>
                  <a:srgbClr val="000000"/>
                </a:solidFill>
                <a:cs typeface="Arial" charset="0"/>
              </a:rPr>
              <a:t> </a:t>
            </a:r>
            <a:r>
              <a:rPr lang="en-US" sz="2800" dirty="0" err="1">
                <a:solidFill>
                  <a:srgbClr val="000000"/>
                </a:solidFill>
                <a:cs typeface="Arial" charset="0"/>
              </a:rPr>
              <a:t>trị</a:t>
            </a:r>
            <a:r>
              <a:rPr lang="en-US" sz="2800" dirty="0">
                <a:solidFill>
                  <a:srgbClr val="000000"/>
                </a:solidFill>
                <a:cs typeface="Arial" charset="0"/>
              </a:rPr>
              <a:t>.</a:t>
            </a:r>
          </a:p>
        </p:txBody>
      </p:sp>
      <p:sp>
        <p:nvSpPr>
          <p:cNvPr id="7" name="Flowchart: Terminator 6"/>
          <p:cNvSpPr/>
          <p:nvPr/>
        </p:nvSpPr>
        <p:spPr>
          <a:xfrm>
            <a:off x="914400" y="2622629"/>
            <a:ext cx="7180729" cy="1040813"/>
          </a:xfrm>
          <a:prstGeom prst="flowChartTerminator">
            <a:avLst/>
          </a:prstGeom>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Phạm</a:t>
            </a:r>
            <a:r>
              <a:rPr lang="en-US" sz="2800" dirty="0">
                <a:solidFill>
                  <a:srgbClr val="000000"/>
                </a:solidFill>
                <a:cs typeface="Arial" charset="0"/>
              </a:rPr>
              <a:t> vi </a:t>
            </a:r>
            <a:r>
              <a:rPr lang="en-US" sz="2800" dirty="0" err="1">
                <a:solidFill>
                  <a:srgbClr val="000000"/>
                </a:solidFill>
                <a:cs typeface="Arial" charset="0"/>
              </a:rPr>
              <a:t>toàn</a:t>
            </a:r>
            <a:r>
              <a:rPr lang="en-US" sz="2800" dirty="0">
                <a:solidFill>
                  <a:srgbClr val="000000"/>
                </a:solidFill>
                <a:cs typeface="Arial" charset="0"/>
              </a:rPr>
              <a:t> </a:t>
            </a:r>
            <a:r>
              <a:rPr lang="en-US" sz="2800" dirty="0" err="1">
                <a:solidFill>
                  <a:srgbClr val="000000"/>
                </a:solidFill>
                <a:cs typeface="Arial" charset="0"/>
              </a:rPr>
              <a:t>cầu</a:t>
            </a:r>
            <a:r>
              <a:rPr lang="en-US" sz="2800" dirty="0">
                <a:solidFill>
                  <a:srgbClr val="000000"/>
                </a:solidFill>
                <a:cs typeface="Arial" charset="0"/>
              </a:rPr>
              <a:t>.</a:t>
            </a:r>
          </a:p>
        </p:txBody>
      </p:sp>
      <p:sp>
        <p:nvSpPr>
          <p:cNvPr id="12" name="Flowchart: Terminator 11"/>
          <p:cNvSpPr/>
          <p:nvPr/>
        </p:nvSpPr>
        <p:spPr>
          <a:xfrm>
            <a:off x="936812" y="1304364"/>
            <a:ext cx="7180730" cy="1040813"/>
          </a:xfrm>
          <a:prstGeom prst="flowChartTerminator">
            <a:avLst/>
          </a:prstGeom>
          <a:solidFill>
            <a:schemeClr val="accent5">
              <a:lumMod val="75000"/>
            </a:schemeClr>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Diễn</a:t>
            </a:r>
            <a:r>
              <a:rPr lang="en-US" sz="2800" dirty="0">
                <a:solidFill>
                  <a:srgbClr val="000000"/>
                </a:solidFill>
                <a:cs typeface="Arial" charset="0"/>
              </a:rPr>
              <a:t> </a:t>
            </a:r>
            <a:r>
              <a:rPr lang="en-US" sz="2800" dirty="0" err="1">
                <a:solidFill>
                  <a:srgbClr val="000000"/>
                </a:solidFill>
                <a:cs typeface="Arial" charset="0"/>
              </a:rPr>
              <a:t>ra</a:t>
            </a:r>
            <a:r>
              <a:rPr lang="en-US" sz="2800" dirty="0">
                <a:solidFill>
                  <a:srgbClr val="000000"/>
                </a:solidFill>
                <a:cs typeface="Arial" charset="0"/>
              </a:rPr>
              <a:t> ở </a:t>
            </a:r>
            <a:r>
              <a:rPr lang="en-US" sz="2800" dirty="0" err="1">
                <a:solidFill>
                  <a:srgbClr val="000000"/>
                </a:solidFill>
                <a:cs typeface="Arial" charset="0"/>
              </a:rPr>
              <a:t>nhiều</a:t>
            </a:r>
            <a:r>
              <a:rPr lang="en-US" sz="2800" dirty="0">
                <a:solidFill>
                  <a:srgbClr val="000000"/>
                </a:solidFill>
                <a:cs typeface="Arial" charset="0"/>
              </a:rPr>
              <a:t> </a:t>
            </a:r>
            <a:r>
              <a:rPr lang="en-US" sz="2800" dirty="0" err="1">
                <a:solidFill>
                  <a:srgbClr val="000000"/>
                </a:solidFill>
                <a:cs typeface="Arial" charset="0"/>
              </a:rPr>
              <a:t>khía</a:t>
            </a:r>
            <a:r>
              <a:rPr lang="en-US" sz="2800" dirty="0">
                <a:solidFill>
                  <a:srgbClr val="000000"/>
                </a:solidFill>
                <a:cs typeface="Arial" charset="0"/>
              </a:rPr>
              <a:t> </a:t>
            </a:r>
            <a:r>
              <a:rPr lang="en-US" sz="2800" dirty="0" err="1">
                <a:solidFill>
                  <a:srgbClr val="000000"/>
                </a:solidFill>
                <a:cs typeface="Arial" charset="0"/>
              </a:rPr>
              <a:t>cạnh</a:t>
            </a:r>
            <a:r>
              <a:rPr lang="en-US" sz="2800" dirty="0">
                <a:solidFill>
                  <a:srgbClr val="000000"/>
                </a:solidFill>
                <a:cs typeface="Arial" charset="0"/>
              </a:rPr>
              <a:t> .</a:t>
            </a:r>
          </a:p>
        </p:txBody>
      </p:sp>
      <p:sp>
        <p:nvSpPr>
          <p:cNvPr id="13" name="Flowchart: Terminator 12"/>
          <p:cNvSpPr/>
          <p:nvPr/>
        </p:nvSpPr>
        <p:spPr>
          <a:xfrm>
            <a:off x="936812" y="3939987"/>
            <a:ext cx="7180730" cy="1040813"/>
          </a:xfrm>
          <a:prstGeom prst="flowChartTerminator">
            <a:avLst/>
          </a:prstGeom>
          <a:solidFill>
            <a:schemeClr val="accent5">
              <a:lumMod val="75000"/>
            </a:schemeClr>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Tồn</a:t>
            </a:r>
            <a:r>
              <a:rPr lang="en-US" sz="2800" dirty="0">
                <a:solidFill>
                  <a:srgbClr val="000000"/>
                </a:solidFill>
                <a:cs typeface="Arial" charset="0"/>
              </a:rPr>
              <a:t> </a:t>
            </a:r>
            <a:r>
              <a:rPr lang="en-US" sz="2800" dirty="0" err="1">
                <a:solidFill>
                  <a:srgbClr val="000000"/>
                </a:solidFill>
                <a:cs typeface="Arial" charset="0"/>
              </a:rPr>
              <a:t>tại</a:t>
            </a:r>
            <a:r>
              <a:rPr lang="en-US" sz="2800" dirty="0">
                <a:solidFill>
                  <a:srgbClr val="000000"/>
                </a:solidFill>
                <a:cs typeface="Arial" charset="0"/>
              </a:rPr>
              <a:t> </a:t>
            </a:r>
            <a:r>
              <a:rPr lang="en-US" sz="2800" dirty="0" err="1">
                <a:solidFill>
                  <a:srgbClr val="000000"/>
                </a:solidFill>
                <a:cs typeface="Arial" charset="0"/>
              </a:rPr>
              <a:t>theo</a:t>
            </a:r>
            <a:r>
              <a:rPr lang="en-US" sz="2800" dirty="0">
                <a:solidFill>
                  <a:srgbClr val="000000"/>
                </a:solidFill>
                <a:cs typeface="Arial" charset="0"/>
              </a:rPr>
              <a:t> </a:t>
            </a:r>
            <a:r>
              <a:rPr lang="en-US" sz="2800" dirty="0" err="1">
                <a:solidFill>
                  <a:srgbClr val="000000"/>
                </a:solidFill>
                <a:cs typeface="Arial" charset="0"/>
              </a:rPr>
              <a:t>lịch</a:t>
            </a:r>
            <a:r>
              <a:rPr lang="en-US" sz="2800" dirty="0">
                <a:solidFill>
                  <a:srgbClr val="000000"/>
                </a:solidFill>
                <a:cs typeface="Arial" charset="0"/>
              </a:rPr>
              <a:t> </a:t>
            </a:r>
            <a:r>
              <a:rPr lang="en-US" sz="2800" dirty="0" err="1">
                <a:solidFill>
                  <a:srgbClr val="000000"/>
                </a:solidFill>
                <a:cs typeface="Arial" charset="0"/>
              </a:rPr>
              <a:t>sử</a:t>
            </a:r>
            <a:r>
              <a:rPr lang="en-US" sz="2800" dirty="0">
                <a:solidFill>
                  <a:srgbClr val="000000"/>
                </a:solidFill>
                <a:cs typeface="Arial" charset="0"/>
              </a:rPr>
              <a:t> </a:t>
            </a:r>
            <a:r>
              <a:rPr lang="en-US" sz="2800" dirty="0" err="1">
                <a:solidFill>
                  <a:srgbClr val="000000"/>
                </a:solidFill>
                <a:cs typeface="Arial" charset="0"/>
              </a:rPr>
              <a:t>và</a:t>
            </a:r>
            <a:r>
              <a:rPr lang="en-US" sz="2800" dirty="0">
                <a:solidFill>
                  <a:srgbClr val="000000"/>
                </a:solidFill>
                <a:cs typeface="Arial" charset="0"/>
              </a:rPr>
              <a:t> </a:t>
            </a:r>
            <a:r>
              <a:rPr lang="en-US" sz="2800" dirty="0" err="1">
                <a:solidFill>
                  <a:srgbClr val="000000"/>
                </a:solidFill>
                <a:cs typeface="Arial" charset="0"/>
              </a:rPr>
              <a:t>các</a:t>
            </a:r>
            <a:r>
              <a:rPr lang="en-US" sz="2800" dirty="0">
                <a:solidFill>
                  <a:srgbClr val="000000"/>
                </a:solidFill>
                <a:cs typeface="Arial" charset="0"/>
              </a:rPr>
              <a:t> </a:t>
            </a:r>
            <a:r>
              <a:rPr lang="en-US" sz="2800" dirty="0" err="1">
                <a:solidFill>
                  <a:srgbClr val="000000"/>
                </a:solidFill>
                <a:cs typeface="Arial" charset="0"/>
              </a:rPr>
              <a:t>thể</a:t>
            </a:r>
            <a:r>
              <a:rPr lang="en-US" sz="2800" dirty="0">
                <a:solidFill>
                  <a:srgbClr val="000000"/>
                </a:solidFill>
                <a:cs typeface="Arial" charset="0"/>
              </a:rPr>
              <a:t> </a:t>
            </a:r>
            <a:r>
              <a:rPr lang="en-US" sz="2800" dirty="0" err="1">
                <a:solidFill>
                  <a:srgbClr val="000000"/>
                </a:solidFill>
                <a:cs typeface="Arial" charset="0"/>
              </a:rPr>
              <a:t>chế</a:t>
            </a:r>
            <a:r>
              <a:rPr lang="en-US" sz="2800" dirty="0">
                <a:solidFill>
                  <a:srgbClr val="000000"/>
                </a:solidFill>
                <a:cs typeface="Arial" charset="0"/>
              </a:rPr>
              <a:t> </a:t>
            </a:r>
            <a:r>
              <a:rPr lang="en-US" sz="2800" dirty="0" err="1">
                <a:solidFill>
                  <a:srgbClr val="000000"/>
                </a:solidFill>
                <a:cs typeface="Arial" charset="0"/>
              </a:rPr>
              <a:t>chính</a:t>
            </a:r>
            <a:r>
              <a:rPr lang="en-US" sz="2800" dirty="0">
                <a:solidFill>
                  <a:srgbClr val="000000"/>
                </a:solidFill>
                <a:cs typeface="Arial" charset="0"/>
              </a:rPr>
              <a:t> </a:t>
            </a:r>
            <a:r>
              <a:rPr lang="en-US" sz="2800" dirty="0" err="1">
                <a:solidFill>
                  <a:srgbClr val="000000"/>
                </a:solidFill>
                <a:cs typeface="Arial" charset="0"/>
              </a:rPr>
              <a:t>trị</a:t>
            </a:r>
            <a:r>
              <a:rPr lang="en-US" sz="2800" dirty="0">
                <a:solidFill>
                  <a:srgbClr val="000000"/>
                </a:solidFill>
                <a:cs typeface="Arial" charset="0"/>
              </a:rPr>
              <a:t>.</a:t>
            </a:r>
          </a:p>
        </p:txBody>
      </p:sp>
      <p:sp>
        <p:nvSpPr>
          <p:cNvPr id="14" name="Flowchart: Terminator 13"/>
          <p:cNvSpPr/>
          <p:nvPr/>
        </p:nvSpPr>
        <p:spPr>
          <a:xfrm>
            <a:off x="936812" y="2631594"/>
            <a:ext cx="7180729" cy="1040813"/>
          </a:xfrm>
          <a:prstGeom prst="flowChartTerminator">
            <a:avLst/>
          </a:prstGeom>
          <a:solidFill>
            <a:schemeClr val="accent5">
              <a:lumMod val="75000"/>
            </a:schemeClr>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Phạm</a:t>
            </a:r>
            <a:r>
              <a:rPr lang="en-US" sz="2800" dirty="0">
                <a:solidFill>
                  <a:srgbClr val="000000"/>
                </a:solidFill>
                <a:cs typeface="Arial" charset="0"/>
              </a:rPr>
              <a:t> vi </a:t>
            </a:r>
            <a:r>
              <a:rPr lang="en-US" sz="2800" dirty="0" err="1">
                <a:solidFill>
                  <a:srgbClr val="000000"/>
                </a:solidFill>
                <a:cs typeface="Arial" charset="0"/>
              </a:rPr>
              <a:t>toàn</a:t>
            </a:r>
            <a:r>
              <a:rPr lang="en-US" sz="2800" dirty="0">
                <a:solidFill>
                  <a:srgbClr val="000000"/>
                </a:solidFill>
                <a:cs typeface="Arial" charset="0"/>
              </a:rPr>
              <a:t> </a:t>
            </a:r>
            <a:r>
              <a:rPr lang="en-US" sz="2800" dirty="0" err="1">
                <a:solidFill>
                  <a:srgbClr val="000000"/>
                </a:solidFill>
                <a:cs typeface="Arial" charset="0"/>
              </a:rPr>
              <a:t>cầu</a:t>
            </a:r>
            <a:r>
              <a:rPr lang="en-US" sz="2800" dirty="0">
                <a:solidFill>
                  <a:srgbClr val="000000"/>
                </a:solidFill>
                <a:cs typeface="Arial" charset="0"/>
              </a:rPr>
              <a:t>.</a:t>
            </a:r>
          </a:p>
        </p:txBody>
      </p:sp>
      <p:sp>
        <p:nvSpPr>
          <p:cNvPr id="15" name="Flowchart: Terminator 14"/>
          <p:cNvSpPr/>
          <p:nvPr/>
        </p:nvSpPr>
        <p:spPr>
          <a:xfrm>
            <a:off x="936812" y="5302622"/>
            <a:ext cx="7180730" cy="1040813"/>
          </a:xfrm>
          <a:prstGeom prst="flowChartTerminator">
            <a:avLst/>
          </a:prstGeom>
          <a:solidFill>
            <a:schemeClr val="accent5">
              <a:lumMod val="75000"/>
            </a:schemeClr>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Tồn</a:t>
            </a:r>
            <a:r>
              <a:rPr lang="en-US" sz="2800" dirty="0">
                <a:solidFill>
                  <a:srgbClr val="000000"/>
                </a:solidFill>
                <a:cs typeface="Arial" charset="0"/>
              </a:rPr>
              <a:t> </a:t>
            </a:r>
            <a:r>
              <a:rPr lang="en-US" sz="2800" dirty="0" err="1">
                <a:solidFill>
                  <a:srgbClr val="000000"/>
                </a:solidFill>
                <a:cs typeface="Arial" charset="0"/>
              </a:rPr>
              <a:t>tại</a:t>
            </a:r>
            <a:r>
              <a:rPr lang="en-US" sz="2800" dirty="0">
                <a:solidFill>
                  <a:srgbClr val="000000"/>
                </a:solidFill>
                <a:cs typeface="Arial" charset="0"/>
              </a:rPr>
              <a:t> </a:t>
            </a:r>
            <a:r>
              <a:rPr lang="en-US" sz="2800" dirty="0" err="1">
                <a:solidFill>
                  <a:srgbClr val="000000"/>
                </a:solidFill>
                <a:cs typeface="Arial" charset="0"/>
              </a:rPr>
              <a:t>trong</a:t>
            </a:r>
            <a:r>
              <a:rPr lang="en-US" sz="2800" dirty="0">
                <a:solidFill>
                  <a:srgbClr val="000000"/>
                </a:solidFill>
                <a:cs typeface="Arial" charset="0"/>
              </a:rPr>
              <a:t> </a:t>
            </a:r>
            <a:r>
              <a:rPr lang="en-US" sz="2800" dirty="0" err="1">
                <a:solidFill>
                  <a:srgbClr val="000000"/>
                </a:solidFill>
                <a:cs typeface="Arial" charset="0"/>
              </a:rPr>
              <a:t>các</a:t>
            </a:r>
            <a:r>
              <a:rPr lang="en-US" sz="2800" dirty="0">
                <a:solidFill>
                  <a:srgbClr val="000000"/>
                </a:solidFill>
                <a:cs typeface="Arial" charset="0"/>
              </a:rPr>
              <a:t> </a:t>
            </a:r>
            <a:r>
              <a:rPr lang="en-US" sz="2800" dirty="0" err="1">
                <a:solidFill>
                  <a:srgbClr val="000000"/>
                </a:solidFill>
                <a:cs typeface="Arial" charset="0"/>
              </a:rPr>
              <a:t>nhóm</a:t>
            </a:r>
            <a:r>
              <a:rPr lang="en-US" sz="2800" dirty="0">
                <a:solidFill>
                  <a:srgbClr val="000000"/>
                </a:solidFill>
                <a:cs typeface="Arial" charset="0"/>
              </a:rPr>
              <a:t> </a:t>
            </a:r>
            <a:r>
              <a:rPr lang="en-US" sz="2800" dirty="0" err="1">
                <a:solidFill>
                  <a:srgbClr val="000000"/>
                </a:solidFill>
                <a:cs typeface="Arial" charset="0"/>
              </a:rPr>
              <a:t>dân</a:t>
            </a:r>
            <a:r>
              <a:rPr lang="en-US" sz="2800" dirty="0">
                <a:solidFill>
                  <a:srgbClr val="000000"/>
                </a:solidFill>
                <a:cs typeface="Arial" charset="0"/>
              </a:rPr>
              <a:t> </a:t>
            </a:r>
            <a:r>
              <a:rPr lang="en-US" sz="2800" dirty="0" err="1">
                <a:solidFill>
                  <a:srgbClr val="000000"/>
                </a:solidFill>
                <a:cs typeface="Arial" charset="0"/>
              </a:rPr>
              <a:t>cư</a:t>
            </a:r>
            <a:r>
              <a:rPr lang="en-US" sz="2800" dirty="0">
                <a:solidFill>
                  <a:srgbClr val="000000"/>
                </a:solidFill>
                <a:cs typeface="Arial" charset="0"/>
              </a:rPr>
              <a:t>, </a:t>
            </a:r>
            <a:r>
              <a:rPr lang="en-US" sz="2800" dirty="0" err="1">
                <a:solidFill>
                  <a:srgbClr val="000000"/>
                </a:solidFill>
                <a:cs typeface="Arial" charset="0"/>
              </a:rPr>
              <a:t>giai</a:t>
            </a:r>
            <a:r>
              <a:rPr lang="en-US" sz="2800" dirty="0">
                <a:solidFill>
                  <a:srgbClr val="000000"/>
                </a:solidFill>
                <a:cs typeface="Arial" charset="0"/>
              </a:rPr>
              <a:t> </a:t>
            </a:r>
            <a:r>
              <a:rPr lang="en-US" sz="2800" dirty="0" err="1">
                <a:solidFill>
                  <a:srgbClr val="000000"/>
                </a:solidFill>
                <a:cs typeface="Arial" charset="0"/>
              </a:rPr>
              <a:t>cấp</a:t>
            </a:r>
            <a:r>
              <a:rPr lang="en-US" sz="2800" dirty="0">
                <a:solidFill>
                  <a:srgbClr val="000000"/>
                </a:solidFill>
                <a:cs typeface="Arial" charset="0"/>
              </a:rPr>
              <a:t>, </a:t>
            </a:r>
            <a:r>
              <a:rPr lang="en-US" sz="2800" dirty="0" err="1">
                <a:solidFill>
                  <a:srgbClr val="000000"/>
                </a:solidFill>
                <a:cs typeface="Arial" charset="0"/>
              </a:rPr>
              <a:t>tầng</a:t>
            </a:r>
            <a:r>
              <a:rPr lang="en-US" sz="2800" dirty="0">
                <a:solidFill>
                  <a:srgbClr val="000000"/>
                </a:solidFill>
                <a:cs typeface="Arial" charset="0"/>
              </a:rPr>
              <a:t> </a:t>
            </a:r>
            <a:r>
              <a:rPr lang="en-US" sz="2800" dirty="0" err="1" smtClean="0">
                <a:solidFill>
                  <a:srgbClr val="000000"/>
                </a:solidFill>
                <a:cs typeface="Arial" charset="0"/>
              </a:rPr>
              <a:t>lớp</a:t>
            </a:r>
            <a:r>
              <a:rPr lang="en-US" sz="2800" dirty="0" smtClean="0">
                <a:solidFill>
                  <a:srgbClr val="000000"/>
                </a:solidFill>
                <a:cs typeface="Arial" charset="0"/>
              </a:rPr>
              <a:t> </a:t>
            </a:r>
            <a:r>
              <a:rPr lang="en-US" sz="2800" dirty="0" err="1">
                <a:solidFill>
                  <a:srgbClr val="000000"/>
                </a:solidFill>
                <a:cs typeface="Arial" charset="0"/>
              </a:rPr>
              <a:t>xã</a:t>
            </a:r>
            <a:r>
              <a:rPr lang="en-US" sz="2800" dirty="0">
                <a:solidFill>
                  <a:srgbClr val="000000"/>
                </a:solidFill>
                <a:cs typeface="Arial" charset="0"/>
              </a:rPr>
              <a:t> </a:t>
            </a:r>
            <a:r>
              <a:rPr lang="en-US" sz="2800" dirty="0" err="1">
                <a:solidFill>
                  <a:srgbClr val="000000"/>
                </a:solidFill>
                <a:cs typeface="Arial" charset="0"/>
              </a:rPr>
              <a:t>hội</a:t>
            </a:r>
            <a:r>
              <a:rPr lang="en-US" sz="2800" dirty="0">
                <a:solidFill>
                  <a:srgbClr val="000000"/>
                </a:solidFill>
                <a:cs typeface="Arial" charset="0"/>
              </a:rPr>
              <a:t>.</a:t>
            </a:r>
          </a:p>
        </p:txBody>
      </p:sp>
      <p:sp>
        <p:nvSpPr>
          <p:cNvPr id="16" name="Flowchart: Terminator 15"/>
          <p:cNvSpPr/>
          <p:nvPr/>
        </p:nvSpPr>
        <p:spPr>
          <a:xfrm>
            <a:off x="959224" y="1304364"/>
            <a:ext cx="7180730" cy="1040813"/>
          </a:xfrm>
          <a:prstGeom prst="flowChartTerminator">
            <a:avLst/>
          </a:prstGeom>
          <a:solidFill>
            <a:srgbClr val="FFFF00"/>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Diễn</a:t>
            </a:r>
            <a:r>
              <a:rPr lang="en-US" sz="2800" dirty="0">
                <a:solidFill>
                  <a:srgbClr val="000000"/>
                </a:solidFill>
                <a:cs typeface="Arial" charset="0"/>
              </a:rPr>
              <a:t> </a:t>
            </a:r>
            <a:r>
              <a:rPr lang="en-US" sz="2800" dirty="0" err="1">
                <a:solidFill>
                  <a:srgbClr val="000000"/>
                </a:solidFill>
                <a:cs typeface="Arial" charset="0"/>
              </a:rPr>
              <a:t>ra</a:t>
            </a:r>
            <a:r>
              <a:rPr lang="en-US" sz="2800" dirty="0">
                <a:solidFill>
                  <a:srgbClr val="000000"/>
                </a:solidFill>
                <a:cs typeface="Arial" charset="0"/>
              </a:rPr>
              <a:t> ở </a:t>
            </a:r>
            <a:r>
              <a:rPr lang="en-US" sz="2800" dirty="0" err="1">
                <a:solidFill>
                  <a:srgbClr val="000000"/>
                </a:solidFill>
                <a:cs typeface="Arial" charset="0"/>
              </a:rPr>
              <a:t>nhiều</a:t>
            </a:r>
            <a:r>
              <a:rPr lang="en-US" sz="2800" dirty="0">
                <a:solidFill>
                  <a:srgbClr val="000000"/>
                </a:solidFill>
                <a:cs typeface="Arial" charset="0"/>
              </a:rPr>
              <a:t> </a:t>
            </a:r>
            <a:r>
              <a:rPr lang="en-US" sz="2800" dirty="0" err="1">
                <a:solidFill>
                  <a:srgbClr val="000000"/>
                </a:solidFill>
                <a:cs typeface="Arial" charset="0"/>
              </a:rPr>
              <a:t>khía</a:t>
            </a:r>
            <a:r>
              <a:rPr lang="en-US" sz="2800" dirty="0">
                <a:solidFill>
                  <a:srgbClr val="000000"/>
                </a:solidFill>
                <a:cs typeface="Arial" charset="0"/>
              </a:rPr>
              <a:t> </a:t>
            </a:r>
            <a:r>
              <a:rPr lang="en-US" sz="2800" dirty="0" err="1">
                <a:solidFill>
                  <a:srgbClr val="000000"/>
                </a:solidFill>
                <a:cs typeface="Arial" charset="0"/>
              </a:rPr>
              <a:t>cạnh</a:t>
            </a:r>
            <a:r>
              <a:rPr lang="en-US" sz="2800" dirty="0">
                <a:solidFill>
                  <a:srgbClr val="000000"/>
                </a:solidFill>
                <a:cs typeface="Arial" charset="0"/>
              </a:rPr>
              <a:t> .</a:t>
            </a:r>
          </a:p>
        </p:txBody>
      </p:sp>
      <p:sp>
        <p:nvSpPr>
          <p:cNvPr id="17" name="Flowchart: Terminator 16"/>
          <p:cNvSpPr/>
          <p:nvPr/>
        </p:nvSpPr>
        <p:spPr>
          <a:xfrm>
            <a:off x="959224" y="3939987"/>
            <a:ext cx="7180730" cy="1040813"/>
          </a:xfrm>
          <a:prstGeom prst="flowChartTerminator">
            <a:avLst/>
          </a:prstGeom>
          <a:solidFill>
            <a:srgbClr val="00B0F0"/>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Tồn</a:t>
            </a:r>
            <a:r>
              <a:rPr lang="en-US" sz="2800" dirty="0">
                <a:solidFill>
                  <a:srgbClr val="000000"/>
                </a:solidFill>
                <a:cs typeface="Arial" charset="0"/>
              </a:rPr>
              <a:t> </a:t>
            </a:r>
            <a:r>
              <a:rPr lang="en-US" sz="2800" dirty="0" err="1">
                <a:solidFill>
                  <a:srgbClr val="000000"/>
                </a:solidFill>
                <a:cs typeface="Arial" charset="0"/>
              </a:rPr>
              <a:t>tại</a:t>
            </a:r>
            <a:r>
              <a:rPr lang="en-US" sz="2800" dirty="0">
                <a:solidFill>
                  <a:srgbClr val="000000"/>
                </a:solidFill>
                <a:cs typeface="Arial" charset="0"/>
              </a:rPr>
              <a:t> </a:t>
            </a:r>
            <a:r>
              <a:rPr lang="en-US" sz="2800" dirty="0" err="1">
                <a:solidFill>
                  <a:srgbClr val="000000"/>
                </a:solidFill>
                <a:cs typeface="Arial" charset="0"/>
              </a:rPr>
              <a:t>theo</a:t>
            </a:r>
            <a:r>
              <a:rPr lang="en-US" sz="2800" dirty="0">
                <a:solidFill>
                  <a:srgbClr val="000000"/>
                </a:solidFill>
                <a:cs typeface="Arial" charset="0"/>
              </a:rPr>
              <a:t> </a:t>
            </a:r>
            <a:r>
              <a:rPr lang="en-US" sz="2800" dirty="0" err="1">
                <a:solidFill>
                  <a:srgbClr val="000000"/>
                </a:solidFill>
                <a:cs typeface="Arial" charset="0"/>
              </a:rPr>
              <a:t>lịch</a:t>
            </a:r>
            <a:r>
              <a:rPr lang="en-US" sz="2800" dirty="0">
                <a:solidFill>
                  <a:srgbClr val="000000"/>
                </a:solidFill>
                <a:cs typeface="Arial" charset="0"/>
              </a:rPr>
              <a:t> </a:t>
            </a:r>
            <a:r>
              <a:rPr lang="en-US" sz="2800" dirty="0" err="1">
                <a:solidFill>
                  <a:srgbClr val="000000"/>
                </a:solidFill>
                <a:cs typeface="Arial" charset="0"/>
              </a:rPr>
              <a:t>sử</a:t>
            </a:r>
            <a:r>
              <a:rPr lang="en-US" sz="2800" dirty="0">
                <a:solidFill>
                  <a:srgbClr val="000000"/>
                </a:solidFill>
                <a:cs typeface="Arial" charset="0"/>
              </a:rPr>
              <a:t> </a:t>
            </a:r>
            <a:r>
              <a:rPr lang="en-US" sz="2800" dirty="0" err="1">
                <a:solidFill>
                  <a:srgbClr val="000000"/>
                </a:solidFill>
                <a:cs typeface="Arial" charset="0"/>
              </a:rPr>
              <a:t>và</a:t>
            </a:r>
            <a:r>
              <a:rPr lang="en-US" sz="2800" dirty="0">
                <a:solidFill>
                  <a:srgbClr val="000000"/>
                </a:solidFill>
                <a:cs typeface="Arial" charset="0"/>
              </a:rPr>
              <a:t> </a:t>
            </a:r>
            <a:r>
              <a:rPr lang="en-US" sz="2800" dirty="0" err="1">
                <a:solidFill>
                  <a:srgbClr val="000000"/>
                </a:solidFill>
                <a:cs typeface="Arial" charset="0"/>
              </a:rPr>
              <a:t>các</a:t>
            </a:r>
            <a:r>
              <a:rPr lang="en-US" sz="2800" dirty="0">
                <a:solidFill>
                  <a:srgbClr val="000000"/>
                </a:solidFill>
                <a:cs typeface="Arial" charset="0"/>
              </a:rPr>
              <a:t> </a:t>
            </a:r>
            <a:r>
              <a:rPr lang="en-US" sz="2800" dirty="0" err="1">
                <a:solidFill>
                  <a:srgbClr val="000000"/>
                </a:solidFill>
                <a:cs typeface="Arial" charset="0"/>
              </a:rPr>
              <a:t>thể</a:t>
            </a:r>
            <a:r>
              <a:rPr lang="en-US" sz="2800" dirty="0">
                <a:solidFill>
                  <a:srgbClr val="000000"/>
                </a:solidFill>
                <a:cs typeface="Arial" charset="0"/>
              </a:rPr>
              <a:t> </a:t>
            </a:r>
            <a:r>
              <a:rPr lang="en-US" sz="2800" dirty="0" err="1">
                <a:solidFill>
                  <a:srgbClr val="000000"/>
                </a:solidFill>
                <a:cs typeface="Arial" charset="0"/>
              </a:rPr>
              <a:t>chế</a:t>
            </a:r>
            <a:r>
              <a:rPr lang="en-US" sz="2800" dirty="0">
                <a:solidFill>
                  <a:srgbClr val="000000"/>
                </a:solidFill>
                <a:cs typeface="Arial" charset="0"/>
              </a:rPr>
              <a:t> </a:t>
            </a:r>
            <a:r>
              <a:rPr lang="en-US" sz="2800" dirty="0" err="1">
                <a:solidFill>
                  <a:srgbClr val="000000"/>
                </a:solidFill>
                <a:cs typeface="Arial" charset="0"/>
              </a:rPr>
              <a:t>chính</a:t>
            </a:r>
            <a:r>
              <a:rPr lang="en-US" sz="2800" dirty="0">
                <a:solidFill>
                  <a:srgbClr val="000000"/>
                </a:solidFill>
                <a:cs typeface="Arial" charset="0"/>
              </a:rPr>
              <a:t> </a:t>
            </a:r>
            <a:r>
              <a:rPr lang="en-US" sz="2800" dirty="0" err="1">
                <a:solidFill>
                  <a:srgbClr val="000000"/>
                </a:solidFill>
                <a:cs typeface="Arial" charset="0"/>
              </a:rPr>
              <a:t>trị</a:t>
            </a:r>
            <a:r>
              <a:rPr lang="en-US" sz="2800" dirty="0">
                <a:solidFill>
                  <a:srgbClr val="000000"/>
                </a:solidFill>
                <a:cs typeface="Arial" charset="0"/>
              </a:rPr>
              <a:t>.</a:t>
            </a:r>
          </a:p>
        </p:txBody>
      </p:sp>
      <p:sp>
        <p:nvSpPr>
          <p:cNvPr id="18" name="Flowchart: Terminator 17"/>
          <p:cNvSpPr/>
          <p:nvPr/>
        </p:nvSpPr>
        <p:spPr>
          <a:xfrm>
            <a:off x="959224" y="2631594"/>
            <a:ext cx="7180729" cy="1040813"/>
          </a:xfrm>
          <a:prstGeom prst="flowChartTerminator">
            <a:avLst/>
          </a:prstGeom>
          <a:solidFill>
            <a:srgbClr val="FFC000"/>
          </a:solidFill>
          <a:ln>
            <a:solidFill>
              <a:schemeClr val="accent5">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0" fontAlgn="base" hangingPunct="0">
              <a:spcBef>
                <a:spcPct val="0"/>
              </a:spcBef>
              <a:spcAft>
                <a:spcPct val="0"/>
              </a:spcAft>
            </a:pPr>
            <a:r>
              <a:rPr lang="en-US" sz="2800" dirty="0" err="1">
                <a:solidFill>
                  <a:srgbClr val="000000"/>
                </a:solidFill>
                <a:cs typeface="Arial" charset="0"/>
              </a:rPr>
              <a:t>Phạm</a:t>
            </a:r>
            <a:r>
              <a:rPr lang="en-US" sz="2800" dirty="0">
                <a:solidFill>
                  <a:srgbClr val="000000"/>
                </a:solidFill>
                <a:cs typeface="Arial" charset="0"/>
              </a:rPr>
              <a:t> vi </a:t>
            </a:r>
            <a:r>
              <a:rPr lang="en-US" sz="2800" dirty="0" err="1">
                <a:solidFill>
                  <a:srgbClr val="000000"/>
                </a:solidFill>
                <a:cs typeface="Arial" charset="0"/>
              </a:rPr>
              <a:t>toàn</a:t>
            </a:r>
            <a:r>
              <a:rPr lang="en-US" sz="2800" dirty="0">
                <a:solidFill>
                  <a:srgbClr val="000000"/>
                </a:solidFill>
                <a:cs typeface="Arial" charset="0"/>
              </a:rPr>
              <a:t> </a:t>
            </a:r>
            <a:r>
              <a:rPr lang="en-US" sz="2800" dirty="0" err="1">
                <a:solidFill>
                  <a:srgbClr val="000000"/>
                </a:solidFill>
                <a:cs typeface="Arial" charset="0"/>
              </a:rPr>
              <a:t>cầu</a:t>
            </a:r>
            <a:r>
              <a:rPr lang="en-US" sz="2800" dirty="0">
                <a:solidFill>
                  <a:srgbClr val="000000"/>
                </a:solidFill>
                <a:cs typeface="Arial" charset="0"/>
              </a:rPr>
              <a:t>.</a:t>
            </a:r>
          </a:p>
        </p:txBody>
      </p:sp>
    </p:spTree>
    <p:extLst>
      <p:ext uri="{BB962C8B-B14F-4D97-AF65-F5344CB8AC3E}">
        <p14:creationId xmlns:p14="http://schemas.microsoft.com/office/powerpoint/2010/main" val="131748027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16" grpId="0" animBg="1"/>
      <p:bldP spid="17"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ight Arrow Callout 7"/>
          <p:cNvSpPr/>
          <p:nvPr/>
        </p:nvSpPr>
        <p:spPr>
          <a:xfrm>
            <a:off x="762000" y="1828800"/>
            <a:ext cx="3657600" cy="2324100"/>
          </a:xfrm>
          <a:prstGeom prst="rightArrowCallout">
            <a:avLst>
              <a:gd name="adj1" fmla="val 21717"/>
              <a:gd name="adj2" fmla="val 39774"/>
              <a:gd name="adj3" fmla="val 36491"/>
              <a:gd name="adj4" fmla="val 64977"/>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rPr>
              <a:t>Phân</a:t>
            </a:r>
            <a:r>
              <a:rPr lang="en-US" sz="3200" b="1" dirty="0">
                <a:solidFill>
                  <a:schemeClr val="tx1"/>
                </a:solidFill>
              </a:rPr>
              <a:t> </a:t>
            </a:r>
            <a:r>
              <a:rPr lang="en-US" sz="3200" b="1" dirty="0" err="1">
                <a:solidFill>
                  <a:schemeClr val="tx1"/>
                </a:solidFill>
              </a:rPr>
              <a:t>tầng</a:t>
            </a:r>
            <a:r>
              <a:rPr lang="en-US" sz="3200" b="1" dirty="0">
                <a:solidFill>
                  <a:schemeClr val="tx1"/>
                </a:solidFill>
              </a:rPr>
              <a:t> </a:t>
            </a:r>
            <a:r>
              <a:rPr lang="en-US" sz="3200" b="1" dirty="0" err="1">
                <a:solidFill>
                  <a:schemeClr val="tx1"/>
                </a:solidFill>
              </a:rPr>
              <a:t>xã</a:t>
            </a:r>
            <a:r>
              <a:rPr lang="en-US" sz="3200" b="1" dirty="0">
                <a:solidFill>
                  <a:schemeClr val="tx1"/>
                </a:solidFill>
              </a:rPr>
              <a:t> </a:t>
            </a:r>
            <a:r>
              <a:rPr lang="en-US" sz="3200" b="1" dirty="0" err="1">
                <a:solidFill>
                  <a:schemeClr val="tx1"/>
                </a:solidFill>
              </a:rPr>
              <a:t>hội</a:t>
            </a:r>
            <a:endParaRPr lang="en-US" sz="3200" b="1" dirty="0">
              <a:solidFill>
                <a:schemeClr val="tx1"/>
              </a:solidFill>
            </a:endParaRPr>
          </a:p>
        </p:txBody>
      </p:sp>
      <p:sp>
        <p:nvSpPr>
          <p:cNvPr id="10" name="Flowchart: Terminator 9"/>
          <p:cNvSpPr/>
          <p:nvPr/>
        </p:nvSpPr>
        <p:spPr>
          <a:xfrm>
            <a:off x="5334000" y="609600"/>
            <a:ext cx="2362200" cy="1104900"/>
          </a:xfrm>
          <a:prstGeom prst="flowChartTerminator">
            <a:avLst/>
          </a:prstGeom>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rPr>
              <a:t>Địa</a:t>
            </a:r>
            <a:r>
              <a:rPr lang="en-US" sz="2800" b="1" dirty="0" smtClean="0">
                <a:solidFill>
                  <a:schemeClr val="tx1"/>
                </a:solidFill>
              </a:rPr>
              <a:t> </a:t>
            </a:r>
            <a:r>
              <a:rPr lang="en-US" sz="2800" b="1" dirty="0" err="1" smtClean="0">
                <a:solidFill>
                  <a:schemeClr val="tx1"/>
                </a:solidFill>
              </a:rPr>
              <a:t>vị</a:t>
            </a:r>
            <a:r>
              <a:rPr lang="en-US" sz="2800" b="1" dirty="0" smtClean="0">
                <a:solidFill>
                  <a:schemeClr val="tx1"/>
                </a:solidFill>
              </a:rPr>
              <a:t> </a:t>
            </a:r>
            <a:r>
              <a:rPr lang="en-US" sz="2800" b="1" dirty="0" err="1" smtClean="0">
                <a:solidFill>
                  <a:schemeClr val="tx1"/>
                </a:solidFill>
              </a:rPr>
              <a:t>chính</a:t>
            </a:r>
            <a:r>
              <a:rPr lang="en-US" sz="2800" b="1" dirty="0" smtClean="0">
                <a:solidFill>
                  <a:schemeClr val="tx1"/>
                </a:solidFill>
              </a:rPr>
              <a:t> </a:t>
            </a:r>
            <a:r>
              <a:rPr lang="en-US" sz="2800" b="1" dirty="0" err="1" smtClean="0">
                <a:solidFill>
                  <a:schemeClr val="tx1"/>
                </a:solidFill>
              </a:rPr>
              <a:t>trị</a:t>
            </a:r>
            <a:endParaRPr lang="en-US" sz="2800" b="1" dirty="0">
              <a:solidFill>
                <a:schemeClr val="tx1"/>
              </a:solidFill>
            </a:endParaRPr>
          </a:p>
        </p:txBody>
      </p:sp>
      <p:sp>
        <p:nvSpPr>
          <p:cNvPr id="11" name="Flowchart: Terminator 10"/>
          <p:cNvSpPr/>
          <p:nvPr/>
        </p:nvSpPr>
        <p:spPr>
          <a:xfrm>
            <a:off x="5334000" y="1905000"/>
            <a:ext cx="2438400" cy="914400"/>
          </a:xfrm>
          <a:prstGeom prst="flowChartTerminator">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rPr>
              <a:t>Địa</a:t>
            </a:r>
            <a:r>
              <a:rPr lang="en-US" sz="2800" b="1" dirty="0" smtClean="0">
                <a:solidFill>
                  <a:schemeClr val="tx1"/>
                </a:solidFill>
              </a:rPr>
              <a:t> </a:t>
            </a:r>
            <a:r>
              <a:rPr lang="en-US" sz="2800" b="1" dirty="0" err="1" smtClean="0">
                <a:solidFill>
                  <a:schemeClr val="tx1"/>
                </a:solidFill>
              </a:rPr>
              <a:t>vị</a:t>
            </a:r>
            <a:r>
              <a:rPr lang="en-US" sz="2800" b="1" dirty="0" smtClean="0">
                <a:solidFill>
                  <a:schemeClr val="tx1"/>
                </a:solidFill>
              </a:rPr>
              <a:t> </a:t>
            </a:r>
            <a:r>
              <a:rPr lang="en-US" sz="2800" b="1" dirty="0" err="1" smtClean="0">
                <a:solidFill>
                  <a:schemeClr val="tx1"/>
                </a:solidFill>
              </a:rPr>
              <a:t>kinh</a:t>
            </a:r>
            <a:r>
              <a:rPr lang="en-US" sz="2800" b="1" dirty="0" smtClean="0">
                <a:solidFill>
                  <a:schemeClr val="tx1"/>
                </a:solidFill>
              </a:rPr>
              <a:t> </a:t>
            </a:r>
            <a:r>
              <a:rPr lang="en-US" sz="2800" b="1" dirty="0" err="1" smtClean="0">
                <a:solidFill>
                  <a:schemeClr val="tx1"/>
                </a:solidFill>
              </a:rPr>
              <a:t>tế</a:t>
            </a:r>
            <a:endParaRPr lang="en-US" sz="2800" b="1" dirty="0">
              <a:solidFill>
                <a:schemeClr val="tx1"/>
              </a:solidFill>
            </a:endParaRPr>
          </a:p>
        </p:txBody>
      </p:sp>
      <p:sp>
        <p:nvSpPr>
          <p:cNvPr id="12" name="Flowchart: Terminator 11"/>
          <p:cNvSpPr/>
          <p:nvPr/>
        </p:nvSpPr>
        <p:spPr>
          <a:xfrm>
            <a:off x="5257800" y="3124200"/>
            <a:ext cx="2590800" cy="838200"/>
          </a:xfrm>
          <a:prstGeom prst="flowChartTerminator">
            <a:avLst/>
          </a:prstGeom>
          <a:solidFill>
            <a:schemeClr val="accent3"/>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rPr>
              <a:t>Địa</a:t>
            </a:r>
            <a:r>
              <a:rPr lang="en-US" sz="2800" b="1" dirty="0" smtClean="0">
                <a:solidFill>
                  <a:schemeClr val="tx1"/>
                </a:solidFill>
              </a:rPr>
              <a:t> </a:t>
            </a:r>
            <a:r>
              <a:rPr lang="en-US" sz="2800" b="1" dirty="0" err="1" smtClean="0">
                <a:solidFill>
                  <a:schemeClr val="tx1"/>
                </a:solidFill>
              </a:rPr>
              <a:t>vị</a:t>
            </a:r>
            <a:r>
              <a:rPr lang="en-US" sz="2800" b="1" dirty="0" smtClean="0">
                <a:solidFill>
                  <a:schemeClr val="tx1"/>
                </a:solidFill>
              </a:rPr>
              <a:t> </a:t>
            </a:r>
            <a:r>
              <a:rPr lang="en-US" sz="2800" b="1" dirty="0" err="1" smtClean="0">
                <a:solidFill>
                  <a:schemeClr val="tx1"/>
                </a:solidFill>
              </a:rPr>
              <a:t>xã</a:t>
            </a:r>
            <a:r>
              <a:rPr lang="en-US" sz="2800" b="1" dirty="0" smtClean="0">
                <a:solidFill>
                  <a:schemeClr val="tx1"/>
                </a:solidFill>
              </a:rPr>
              <a:t> </a:t>
            </a:r>
            <a:r>
              <a:rPr lang="en-US" sz="2800" b="1" dirty="0" err="1" smtClean="0">
                <a:solidFill>
                  <a:schemeClr val="tx1"/>
                </a:solidFill>
              </a:rPr>
              <a:t>hội</a:t>
            </a:r>
            <a:endParaRPr lang="en-US" sz="2800" b="1" dirty="0">
              <a:solidFill>
                <a:schemeClr val="tx1"/>
              </a:solidFill>
            </a:endParaRPr>
          </a:p>
        </p:txBody>
      </p:sp>
      <p:sp>
        <p:nvSpPr>
          <p:cNvPr id="13" name="Flowchart: Terminator 12"/>
          <p:cNvSpPr/>
          <p:nvPr/>
        </p:nvSpPr>
        <p:spPr>
          <a:xfrm>
            <a:off x="5334000" y="4267200"/>
            <a:ext cx="2438400" cy="914400"/>
          </a:xfrm>
          <a:prstGeom prst="flowChartTerminator">
            <a:avLst/>
          </a:prstGeom>
          <a:solidFill>
            <a:schemeClr val="accent5"/>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rPr>
              <a:t>Trình</a:t>
            </a:r>
            <a:r>
              <a:rPr lang="en-US" sz="2800" b="1" dirty="0" smtClean="0">
                <a:solidFill>
                  <a:schemeClr val="tx1"/>
                </a:solidFill>
              </a:rPr>
              <a:t> </a:t>
            </a:r>
            <a:r>
              <a:rPr lang="en-US" sz="2800" b="1" dirty="0" err="1" smtClean="0">
                <a:solidFill>
                  <a:schemeClr val="tx1"/>
                </a:solidFill>
              </a:rPr>
              <a:t>độ</a:t>
            </a:r>
            <a:r>
              <a:rPr lang="en-US" sz="2800" b="1" dirty="0" smtClean="0">
                <a:solidFill>
                  <a:schemeClr val="tx1"/>
                </a:solidFill>
              </a:rPr>
              <a:t> </a:t>
            </a:r>
            <a:r>
              <a:rPr lang="en-US" sz="2800" b="1" dirty="0" err="1" smtClean="0">
                <a:solidFill>
                  <a:schemeClr val="tx1"/>
                </a:solidFill>
              </a:rPr>
              <a:t>học</a:t>
            </a:r>
            <a:r>
              <a:rPr lang="en-US" sz="2800" b="1" dirty="0" smtClean="0">
                <a:solidFill>
                  <a:schemeClr val="tx1"/>
                </a:solidFill>
              </a:rPr>
              <a:t> </a:t>
            </a:r>
            <a:r>
              <a:rPr lang="en-US" sz="2800" b="1" dirty="0" err="1" smtClean="0">
                <a:solidFill>
                  <a:schemeClr val="tx1"/>
                </a:solidFill>
              </a:rPr>
              <a:t>vấn</a:t>
            </a:r>
            <a:endParaRPr lang="en-US" sz="2800" b="1" dirty="0">
              <a:solidFill>
                <a:schemeClr val="tx1"/>
              </a:solidFill>
            </a:endParaRPr>
          </a:p>
        </p:txBody>
      </p:sp>
      <p:sp>
        <p:nvSpPr>
          <p:cNvPr id="14" name="Flowchart: Terminator 13"/>
          <p:cNvSpPr/>
          <p:nvPr/>
        </p:nvSpPr>
        <p:spPr>
          <a:xfrm>
            <a:off x="5410200" y="5486400"/>
            <a:ext cx="2362200" cy="914400"/>
          </a:xfrm>
          <a:prstGeom prst="flowChartTerminator">
            <a:avLst/>
          </a:pr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a:t>
            </a:r>
            <a:endParaRPr lang="en-US" sz="2800" b="1" dirty="0">
              <a:solidFill>
                <a:schemeClr val="tx1"/>
              </a:solidFill>
            </a:endParaRPr>
          </a:p>
        </p:txBody>
      </p:sp>
    </p:spTree>
    <p:extLst>
      <p:ext uri="{BB962C8B-B14F-4D97-AF65-F5344CB8AC3E}">
        <p14:creationId xmlns:p14="http://schemas.microsoft.com/office/powerpoint/2010/main" val="2463730937"/>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1000"/>
                                        <p:tgtEl>
                                          <p:spTgt spid="10"/>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1000"/>
                                        <p:tgtEl>
                                          <p:spTgt spid="11"/>
                                        </p:tgtEl>
                                      </p:cBhvr>
                                    </p:animEffect>
                                  </p:childTnLst>
                                </p:cTn>
                              </p:par>
                            </p:childTnLst>
                          </p:cTn>
                        </p:par>
                        <p:par>
                          <p:cTn id="16" fill="hold">
                            <p:stCondLst>
                              <p:cond delay="2500"/>
                            </p:stCondLst>
                            <p:childTnLst>
                              <p:par>
                                <p:cTn id="17" presetID="3"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1000"/>
                                        <p:tgtEl>
                                          <p:spTgt spid="12"/>
                                        </p:tgtEl>
                                      </p:cBhvr>
                                    </p:animEffect>
                                  </p:childTnLst>
                                </p:cTn>
                              </p:par>
                            </p:childTnLst>
                          </p:cTn>
                        </p:par>
                        <p:par>
                          <p:cTn id="20" fill="hold">
                            <p:stCondLst>
                              <p:cond delay="3500"/>
                            </p:stCondLst>
                            <p:childTnLst>
                              <p:par>
                                <p:cTn id="21" presetID="3"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1000"/>
                                        <p:tgtEl>
                                          <p:spTgt spid="13"/>
                                        </p:tgtEl>
                                      </p:cBhvr>
                                    </p:animEffect>
                                  </p:childTnLst>
                                </p:cTn>
                              </p:par>
                            </p:childTnLst>
                          </p:cTn>
                        </p:par>
                        <p:par>
                          <p:cTn id="24" fill="hold">
                            <p:stCondLst>
                              <p:cond delay="4500"/>
                            </p:stCondLst>
                            <p:childTnLst>
                              <p:par>
                                <p:cTn id="25" presetID="3"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lowchart: Terminator 1"/>
          <p:cNvSpPr/>
          <p:nvPr/>
        </p:nvSpPr>
        <p:spPr>
          <a:xfrm>
            <a:off x="1981200" y="152400"/>
            <a:ext cx="5044884" cy="1254495"/>
          </a:xfrm>
          <a:prstGeom prst="flowChartTerminator">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chemeClr val="bg1"/>
                </a:solidFill>
              </a:rPr>
              <a:t>Phân</a:t>
            </a:r>
            <a:r>
              <a:rPr lang="en-US" sz="3200" b="1" dirty="0" smtClean="0">
                <a:solidFill>
                  <a:schemeClr val="bg1"/>
                </a:solidFill>
              </a:rPr>
              <a:t> </a:t>
            </a:r>
            <a:r>
              <a:rPr lang="en-US" sz="3200" b="1" dirty="0" err="1" smtClean="0">
                <a:solidFill>
                  <a:schemeClr val="bg1"/>
                </a:solidFill>
              </a:rPr>
              <a:t>tầng</a:t>
            </a:r>
            <a:r>
              <a:rPr lang="en-US" sz="3200" b="1" dirty="0" smtClean="0">
                <a:solidFill>
                  <a:schemeClr val="bg1"/>
                </a:solidFill>
              </a:rPr>
              <a:t> </a:t>
            </a:r>
            <a:r>
              <a:rPr lang="en-US" sz="3200" b="1" dirty="0" err="1" smtClean="0">
                <a:solidFill>
                  <a:schemeClr val="bg1"/>
                </a:solidFill>
              </a:rPr>
              <a:t>theo</a:t>
            </a:r>
            <a:r>
              <a:rPr lang="en-US" sz="3200" b="1" dirty="0" smtClean="0">
                <a:solidFill>
                  <a:schemeClr val="bg1"/>
                </a:solidFill>
              </a:rPr>
              <a:t> </a:t>
            </a:r>
            <a:r>
              <a:rPr lang="en-US" sz="3200" b="1" dirty="0" err="1" smtClean="0">
                <a:solidFill>
                  <a:schemeClr val="bg1"/>
                </a:solidFill>
              </a:rPr>
              <a:t>địa</a:t>
            </a:r>
            <a:r>
              <a:rPr lang="en-US" sz="3200" b="1" dirty="0" smtClean="0">
                <a:solidFill>
                  <a:schemeClr val="bg1"/>
                </a:solidFill>
              </a:rPr>
              <a:t> </a:t>
            </a:r>
            <a:r>
              <a:rPr lang="en-US" sz="3200" b="1" dirty="0" err="1" smtClean="0">
                <a:solidFill>
                  <a:schemeClr val="bg1"/>
                </a:solidFill>
              </a:rPr>
              <a:t>vị</a:t>
            </a:r>
            <a:r>
              <a:rPr lang="en-US" sz="3200" b="1" dirty="0" smtClean="0">
                <a:solidFill>
                  <a:schemeClr val="bg1"/>
                </a:solidFill>
              </a:rPr>
              <a:t> </a:t>
            </a:r>
            <a:r>
              <a:rPr lang="en-US" sz="3200" b="1" dirty="0" err="1" smtClean="0">
                <a:solidFill>
                  <a:schemeClr val="bg1"/>
                </a:solidFill>
              </a:rPr>
              <a:t>chính</a:t>
            </a:r>
            <a:r>
              <a:rPr lang="en-US" sz="3200" b="1" dirty="0" smtClean="0">
                <a:solidFill>
                  <a:schemeClr val="bg1"/>
                </a:solidFill>
              </a:rPr>
              <a:t> </a:t>
            </a:r>
            <a:r>
              <a:rPr lang="en-US" sz="3200" b="1" dirty="0" err="1" smtClean="0">
                <a:solidFill>
                  <a:schemeClr val="bg1"/>
                </a:solidFill>
              </a:rPr>
              <a:t>trị</a:t>
            </a:r>
            <a:endParaRPr lang="en-US" sz="3200" b="1" dirty="0">
              <a:solidFill>
                <a:schemeClr val="bg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600201"/>
            <a:ext cx="5410200" cy="5257800"/>
          </a:xfrm>
          <a:prstGeom prst="rect">
            <a:avLst/>
          </a:prstGeom>
        </p:spPr>
      </p:pic>
    </p:spTree>
    <p:extLst>
      <p:ext uri="{BB962C8B-B14F-4D97-AF65-F5344CB8AC3E}">
        <p14:creationId xmlns:p14="http://schemas.microsoft.com/office/powerpoint/2010/main" val="337152336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lowchart: Terminator 1"/>
          <p:cNvSpPr/>
          <p:nvPr/>
        </p:nvSpPr>
        <p:spPr>
          <a:xfrm>
            <a:off x="1981200" y="284629"/>
            <a:ext cx="4724399" cy="1104900"/>
          </a:xfrm>
          <a:prstGeom prst="flowChartTerminator">
            <a:avLst/>
          </a:prstGeom>
          <a:solidFill>
            <a:schemeClr val="accent2"/>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t>Phân</a:t>
            </a:r>
            <a:r>
              <a:rPr lang="en-US" sz="3200" b="1" dirty="0" smtClean="0"/>
              <a:t> </a:t>
            </a:r>
            <a:r>
              <a:rPr lang="en-US" sz="3200" b="1" dirty="0" err="1" smtClean="0"/>
              <a:t>tầng</a:t>
            </a:r>
            <a:r>
              <a:rPr lang="en-US" sz="3200" b="1" dirty="0" smtClean="0"/>
              <a:t> </a:t>
            </a:r>
            <a:r>
              <a:rPr lang="en-US" sz="3200" b="1" dirty="0" err="1" smtClean="0"/>
              <a:t>theo</a:t>
            </a:r>
            <a:r>
              <a:rPr lang="en-US" sz="3200" b="1" dirty="0" smtClean="0"/>
              <a:t> </a:t>
            </a:r>
            <a:r>
              <a:rPr lang="en-US" sz="3200" b="1" dirty="0" err="1" smtClean="0"/>
              <a:t>địa</a:t>
            </a:r>
            <a:r>
              <a:rPr lang="en-US" sz="3200" b="1" dirty="0" smtClean="0"/>
              <a:t> </a:t>
            </a:r>
            <a:r>
              <a:rPr lang="en-US" sz="3200" b="1" dirty="0" err="1" smtClean="0"/>
              <a:t>vị</a:t>
            </a:r>
            <a:r>
              <a:rPr lang="en-US" sz="3200" b="1" dirty="0" smtClean="0"/>
              <a:t> </a:t>
            </a:r>
            <a:r>
              <a:rPr lang="en-US" sz="3200" b="1" dirty="0" err="1" smtClean="0"/>
              <a:t>kinh</a:t>
            </a:r>
            <a:r>
              <a:rPr lang="en-US" sz="3200" b="1" dirty="0" smtClean="0"/>
              <a:t> </a:t>
            </a:r>
            <a:r>
              <a:rPr lang="en-US" sz="3200" b="1" dirty="0" err="1" smtClean="0"/>
              <a:t>tế</a:t>
            </a:r>
            <a:endParaRPr lang="en-US" sz="32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752600"/>
            <a:ext cx="3886200" cy="502920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0478" t="3811" r="9248"/>
          <a:stretch/>
        </p:blipFill>
        <p:spPr>
          <a:xfrm>
            <a:off x="4923865" y="1642622"/>
            <a:ext cx="2368924" cy="3191755"/>
          </a:xfrm>
          <a:prstGeom prst="rect">
            <a:avLst/>
          </a:prstGeom>
        </p:spPr>
      </p:pic>
      <p:sp>
        <p:nvSpPr>
          <p:cNvPr id="7" name="Cloud Callout 6"/>
          <p:cNvSpPr/>
          <p:nvPr/>
        </p:nvSpPr>
        <p:spPr>
          <a:xfrm>
            <a:off x="3352800" y="3962400"/>
            <a:ext cx="228600" cy="762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loud Callout 7"/>
          <p:cNvSpPr/>
          <p:nvPr/>
        </p:nvSpPr>
        <p:spPr>
          <a:xfrm>
            <a:off x="4329954" y="1295400"/>
            <a:ext cx="4038600" cy="3886200"/>
          </a:xfrm>
          <a:prstGeom prst="cloudCallout">
            <a:avLst>
              <a:gd name="adj1" fmla="val -92420"/>
              <a:gd name="adj2" fmla="val 1616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2523378"/>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676400"/>
            <a:ext cx="4198802" cy="4571999"/>
          </a:xfrm>
          <a:prstGeom prst="rect">
            <a:avLst/>
          </a:prstGeom>
        </p:spPr>
      </p:pic>
      <p:sp>
        <p:nvSpPr>
          <p:cNvPr id="15" name="Cloud Callout 14"/>
          <p:cNvSpPr/>
          <p:nvPr/>
        </p:nvSpPr>
        <p:spPr>
          <a:xfrm>
            <a:off x="3505200" y="609600"/>
            <a:ext cx="4411798" cy="2147047"/>
          </a:xfrm>
          <a:prstGeom prst="cloudCallout">
            <a:avLst>
              <a:gd name="adj1" fmla="val -44302"/>
              <a:gd name="adj2" fmla="val 5811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smtClean="0">
                <a:solidFill>
                  <a:srgbClr val="FF0000"/>
                </a:solidFill>
              </a:rPr>
              <a:t>Bất</a:t>
            </a:r>
            <a:r>
              <a:rPr lang="en-US" sz="3200" dirty="0" smtClean="0">
                <a:solidFill>
                  <a:srgbClr val="FF0000"/>
                </a:solidFill>
              </a:rPr>
              <a:t> </a:t>
            </a:r>
            <a:r>
              <a:rPr lang="en-US" sz="3200" dirty="0" err="1" smtClean="0">
                <a:solidFill>
                  <a:srgbClr val="FF0000"/>
                </a:solidFill>
              </a:rPr>
              <a:t>bình</a:t>
            </a:r>
            <a:r>
              <a:rPr lang="en-US" sz="3200" dirty="0" smtClean="0">
                <a:solidFill>
                  <a:srgbClr val="FF0000"/>
                </a:solidFill>
              </a:rPr>
              <a:t> </a:t>
            </a:r>
            <a:r>
              <a:rPr lang="en-US" sz="3200" dirty="0" err="1" smtClean="0">
                <a:solidFill>
                  <a:srgbClr val="FF0000"/>
                </a:solidFill>
              </a:rPr>
              <a:t>đẳng</a:t>
            </a:r>
            <a:r>
              <a:rPr lang="en-US" sz="3200" dirty="0" smtClean="0">
                <a:solidFill>
                  <a:srgbClr val="FF0000"/>
                </a:solidFill>
              </a:rPr>
              <a:t> </a:t>
            </a:r>
            <a:r>
              <a:rPr lang="en-US" sz="3200" dirty="0" err="1" smtClean="0">
                <a:solidFill>
                  <a:srgbClr val="FF0000"/>
                </a:solidFill>
              </a:rPr>
              <a:t>là</a:t>
            </a:r>
            <a:r>
              <a:rPr lang="en-US" sz="3200" dirty="0" smtClean="0">
                <a:solidFill>
                  <a:srgbClr val="FF0000"/>
                </a:solidFill>
              </a:rPr>
              <a:t> </a:t>
            </a:r>
            <a:r>
              <a:rPr lang="en-US" sz="3200" dirty="0" err="1" smtClean="0">
                <a:solidFill>
                  <a:srgbClr val="FF0000"/>
                </a:solidFill>
              </a:rPr>
              <a:t>gì</a:t>
            </a:r>
            <a:r>
              <a:rPr lang="en-US" sz="3200" dirty="0" smtClean="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3967558048"/>
      </p:ext>
    </p:extLst>
  </p:cSld>
  <p:clrMapOvr>
    <a:masterClrMapping/>
  </p:clrMapOvr>
  <p:transition spd="slow" advTm="7000">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ounded Rectangle 5"/>
          <p:cNvSpPr/>
          <p:nvPr/>
        </p:nvSpPr>
        <p:spPr>
          <a:xfrm>
            <a:off x="609600" y="3962400"/>
            <a:ext cx="3329254" cy="1561306"/>
          </a:xfrm>
          <a:prstGeom prst="round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tx1"/>
                </a:solidFill>
                <a:effectLst>
                  <a:outerShdw blurRad="38100" dist="19050" dir="2700000" algn="tl" rotWithShape="0">
                    <a:schemeClr val="dk1">
                      <a:alpha val="40000"/>
                    </a:schemeClr>
                  </a:outerShdw>
                </a:effectLst>
              </a:rPr>
              <a:t>ĐỊA VỊ ĐẠT ĐƯỢC</a:t>
            </a:r>
            <a:endParaRPr lang="en-US" sz="3200" b="1" dirty="0"/>
          </a:p>
        </p:txBody>
      </p:sp>
      <p:sp>
        <p:nvSpPr>
          <p:cNvPr id="7" name="Rounded Rectangle 6"/>
          <p:cNvSpPr/>
          <p:nvPr/>
        </p:nvSpPr>
        <p:spPr>
          <a:xfrm>
            <a:off x="5096080" y="3966882"/>
            <a:ext cx="3624251" cy="1595285"/>
          </a:xfrm>
          <a:prstGeom prst="roundRect">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tx1"/>
                </a:solidFill>
                <a:effectLst>
                  <a:outerShdw blurRad="38100" dist="19050" dir="2700000" algn="tl" rotWithShape="0">
                    <a:schemeClr val="dk1">
                      <a:alpha val="40000"/>
                    </a:schemeClr>
                  </a:outerShdw>
                </a:effectLst>
              </a:rPr>
              <a:t>ĐỊA VỊ GÁN CHO</a:t>
            </a:r>
            <a:endParaRPr lang="en-US" sz="3200" b="1" dirty="0"/>
          </a:p>
        </p:txBody>
      </p:sp>
      <p:sp>
        <p:nvSpPr>
          <p:cNvPr id="12" name="Flowchart: Terminator 11"/>
          <p:cNvSpPr/>
          <p:nvPr/>
        </p:nvSpPr>
        <p:spPr>
          <a:xfrm>
            <a:off x="2274228" y="1109464"/>
            <a:ext cx="4633978" cy="1371600"/>
          </a:xfrm>
          <a:prstGeom prst="flowChartTerminator">
            <a:avLst/>
          </a:pr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chemeClr val="tx1">
                    <a:lumMod val="95000"/>
                    <a:lumOff val="5000"/>
                  </a:schemeClr>
                </a:solidFill>
              </a:rPr>
              <a:t>Phân</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tầng</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theo</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địa</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vị</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xã</a:t>
            </a:r>
            <a:r>
              <a:rPr lang="en-US" sz="3200" b="1" dirty="0" smtClean="0">
                <a:solidFill>
                  <a:schemeClr val="tx1">
                    <a:lumMod val="95000"/>
                    <a:lumOff val="5000"/>
                  </a:schemeClr>
                </a:solidFill>
              </a:rPr>
              <a:t> </a:t>
            </a:r>
            <a:r>
              <a:rPr lang="en-US" sz="3200" b="1" dirty="0" err="1" smtClean="0">
                <a:solidFill>
                  <a:schemeClr val="tx1">
                    <a:lumMod val="95000"/>
                    <a:lumOff val="5000"/>
                  </a:schemeClr>
                </a:solidFill>
              </a:rPr>
              <a:t>hội</a:t>
            </a:r>
            <a:endParaRPr lang="en-US" sz="3200" b="1" dirty="0">
              <a:solidFill>
                <a:schemeClr val="tx1">
                  <a:lumMod val="95000"/>
                  <a:lumOff val="5000"/>
                </a:schemeClr>
              </a:solidFill>
            </a:endParaRPr>
          </a:p>
        </p:txBody>
      </p:sp>
      <p:sp>
        <p:nvSpPr>
          <p:cNvPr id="14" name="Right Arrow 13"/>
          <p:cNvSpPr/>
          <p:nvPr/>
        </p:nvSpPr>
        <p:spPr>
          <a:xfrm rot="7603928">
            <a:off x="2510651" y="2862065"/>
            <a:ext cx="1371600" cy="762000"/>
          </a:xfrm>
          <a:prstGeom prst="right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rot="3282118">
            <a:off x="5117512" y="2879938"/>
            <a:ext cx="1371600" cy="762000"/>
          </a:xfrm>
          <a:prstGeom prst="rightArrow">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5884802"/>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heckerboard(across)">
                                      <p:cBhvr>
                                        <p:cTn id="11" dur="500"/>
                                        <p:tgtEl>
                                          <p:spTgt spid="14"/>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par>
                          <p:cTn id="21" fill="hold">
                            <p:stCondLst>
                              <p:cond delay="500"/>
                            </p:stCondLst>
                            <p:childTnLst>
                              <p:par>
                                <p:cTn id="22" presetID="18" presetClass="entr" presetSubtype="1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4" grpId="0" animBg="1"/>
      <p:bldP spid="1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559" y="1905000"/>
            <a:ext cx="3657600" cy="3962400"/>
          </a:xfrm>
          <a:prstGeom prst="rect">
            <a:avLst/>
          </a:prstGeom>
        </p:spPr>
      </p:pic>
      <p:sp>
        <p:nvSpPr>
          <p:cNvPr id="7" name="Rectangle 6"/>
          <p:cNvSpPr/>
          <p:nvPr/>
        </p:nvSpPr>
        <p:spPr>
          <a:xfrm>
            <a:off x="559559" y="6001021"/>
            <a:ext cx="3657600" cy="7202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t>Chủ</a:t>
            </a:r>
            <a:r>
              <a:rPr lang="en-US" sz="2800" dirty="0" smtClean="0"/>
              <a:t> </a:t>
            </a:r>
            <a:r>
              <a:rPr lang="en-US" sz="2800" dirty="0" err="1" smtClean="0"/>
              <a:t>tịch</a:t>
            </a:r>
            <a:r>
              <a:rPr lang="en-US" sz="2800" dirty="0" smtClean="0"/>
              <a:t> </a:t>
            </a:r>
            <a:r>
              <a:rPr lang="en-US" sz="2800" dirty="0" err="1" smtClean="0"/>
              <a:t>Hồ</a:t>
            </a:r>
            <a:r>
              <a:rPr lang="en-US" sz="2800" dirty="0" smtClean="0"/>
              <a:t> </a:t>
            </a:r>
            <a:r>
              <a:rPr lang="en-US" sz="2800" dirty="0" err="1" smtClean="0"/>
              <a:t>Chí</a:t>
            </a:r>
            <a:r>
              <a:rPr lang="en-US" sz="2800" dirty="0" smtClean="0"/>
              <a:t> Minh</a:t>
            </a:r>
            <a:endParaRPr lang="en-US" sz="2800"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0" y="1905001"/>
            <a:ext cx="3566048" cy="3962400"/>
          </a:xfrm>
          <a:prstGeom prst="rect">
            <a:avLst/>
          </a:prstGeom>
        </p:spPr>
      </p:pic>
      <p:sp>
        <p:nvSpPr>
          <p:cNvPr id="9" name="Rectangle 8"/>
          <p:cNvSpPr/>
          <p:nvPr/>
        </p:nvSpPr>
        <p:spPr>
          <a:xfrm>
            <a:off x="4800600" y="6001021"/>
            <a:ext cx="3566048" cy="7202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t>Đại</a:t>
            </a:r>
            <a:r>
              <a:rPr lang="en-US" sz="2800" dirty="0" smtClean="0"/>
              <a:t> </a:t>
            </a:r>
            <a:r>
              <a:rPr lang="en-US" sz="2800" dirty="0" err="1" smtClean="0"/>
              <a:t>tướng</a:t>
            </a:r>
            <a:r>
              <a:rPr lang="en-US" sz="2800" dirty="0" smtClean="0"/>
              <a:t> </a:t>
            </a:r>
          </a:p>
          <a:p>
            <a:pPr algn="ctr"/>
            <a:r>
              <a:rPr lang="en-US" sz="2800" dirty="0" err="1" smtClean="0"/>
              <a:t>Võ</a:t>
            </a:r>
            <a:r>
              <a:rPr lang="en-US" sz="2800" dirty="0" smtClean="0"/>
              <a:t> </a:t>
            </a:r>
            <a:r>
              <a:rPr lang="en-US" sz="2800" dirty="0" err="1" smtClean="0"/>
              <a:t>Nguyên</a:t>
            </a:r>
            <a:r>
              <a:rPr lang="en-US" sz="2800" dirty="0" smtClean="0"/>
              <a:t> </a:t>
            </a:r>
            <a:r>
              <a:rPr lang="en-US" sz="2800" dirty="0" err="1" smtClean="0"/>
              <a:t>Giáp</a:t>
            </a:r>
            <a:endParaRPr lang="en-US" sz="2800" dirty="0"/>
          </a:p>
        </p:txBody>
      </p:sp>
      <p:sp>
        <p:nvSpPr>
          <p:cNvPr id="12" name="Rounded Rectangle 11"/>
          <p:cNvSpPr/>
          <p:nvPr/>
        </p:nvSpPr>
        <p:spPr>
          <a:xfrm>
            <a:off x="1588259" y="609600"/>
            <a:ext cx="5257800" cy="990600"/>
          </a:xfrm>
          <a:prstGeom prst="round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tx1"/>
                </a:solidFill>
                <a:effectLst>
                  <a:outerShdw blurRad="38100" dist="19050" dir="2700000" algn="tl" rotWithShape="0">
                    <a:schemeClr val="dk1">
                      <a:alpha val="40000"/>
                    </a:schemeClr>
                  </a:outerShdw>
                </a:effectLst>
              </a:rPr>
              <a:t>ĐỊA VỊ ĐẠT ĐƯỢC</a:t>
            </a:r>
            <a:endParaRPr lang="en-US" sz="3200" b="1" dirty="0"/>
          </a:p>
        </p:txBody>
      </p:sp>
    </p:spTree>
    <p:extLst>
      <p:ext uri="{BB962C8B-B14F-4D97-AF65-F5344CB8AC3E}">
        <p14:creationId xmlns:p14="http://schemas.microsoft.com/office/powerpoint/2010/main" val="988173256"/>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fade">
                                      <p:cBhvr>
                                        <p:cTn id="7" dur="2000"/>
                                        <p:tgtEl>
                                          <p:spTgt spid="1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2000"/>
                                        <p:tgtEl>
                                          <p:spTgt spid="12">
                                            <p:txEl>
                                              <p:pRg st="0" end="0"/>
                                            </p:txEl>
                                          </p:spTgt>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heckerboard(across)">
                                      <p:cBhvr>
                                        <p:cTn id="14" dur="500"/>
                                        <p:tgtEl>
                                          <p:spTgt spid="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build="allAtOnce"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7615" y="1524001"/>
            <a:ext cx="3467794" cy="4267200"/>
          </a:xfrm>
        </p:spPr>
      </p:pic>
      <p:sp>
        <p:nvSpPr>
          <p:cNvPr id="5" name="Rectangle 4"/>
          <p:cNvSpPr/>
          <p:nvPr/>
        </p:nvSpPr>
        <p:spPr>
          <a:xfrm>
            <a:off x="664509" y="5791200"/>
            <a:ext cx="3257550" cy="8666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t>Ivanka</a:t>
            </a:r>
            <a:r>
              <a:rPr lang="en-US" sz="2800" dirty="0" smtClean="0"/>
              <a:t> </a:t>
            </a:r>
            <a:r>
              <a:rPr lang="en-US" sz="2800" dirty="0" err="1" smtClean="0"/>
              <a:t>Triump</a:t>
            </a:r>
            <a:endParaRPr lang="en-US" sz="280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524001"/>
            <a:ext cx="3657600" cy="4267200"/>
          </a:xfrm>
          <a:prstGeom prst="rect">
            <a:avLst/>
          </a:prstGeom>
        </p:spPr>
      </p:pic>
      <p:sp>
        <p:nvSpPr>
          <p:cNvPr id="7" name="Rectangle 6"/>
          <p:cNvSpPr/>
          <p:nvPr/>
        </p:nvSpPr>
        <p:spPr>
          <a:xfrm>
            <a:off x="4838613" y="5791200"/>
            <a:ext cx="3408424" cy="8666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Kim Tan </a:t>
            </a:r>
          </a:p>
          <a:p>
            <a:pPr algn="ctr"/>
            <a:r>
              <a:rPr lang="en-US" sz="2800" dirty="0" err="1" smtClean="0"/>
              <a:t>trong</a:t>
            </a:r>
            <a:r>
              <a:rPr lang="en-US" sz="2800" dirty="0" smtClean="0"/>
              <a:t> The Heirs</a:t>
            </a:r>
          </a:p>
        </p:txBody>
      </p:sp>
      <p:sp>
        <p:nvSpPr>
          <p:cNvPr id="8" name="Rounded Rectangle 7"/>
          <p:cNvSpPr/>
          <p:nvPr/>
        </p:nvSpPr>
        <p:spPr>
          <a:xfrm>
            <a:off x="2293284" y="304800"/>
            <a:ext cx="3624251" cy="1016759"/>
          </a:xfrm>
          <a:prstGeom prst="roundRect">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tx1"/>
                </a:solidFill>
                <a:effectLst>
                  <a:outerShdw blurRad="38100" dist="19050" dir="2700000" algn="tl" rotWithShape="0">
                    <a:schemeClr val="dk1">
                      <a:alpha val="40000"/>
                    </a:schemeClr>
                  </a:outerShdw>
                </a:effectLst>
              </a:rPr>
              <a:t>ĐỊA VỊ GÁN CHO</a:t>
            </a:r>
            <a:endParaRPr lang="en-US" sz="3200" b="1" dirty="0"/>
          </a:p>
        </p:txBody>
      </p:sp>
    </p:spTree>
    <p:extLst>
      <p:ext uri="{BB962C8B-B14F-4D97-AF65-F5344CB8AC3E}">
        <p14:creationId xmlns:p14="http://schemas.microsoft.com/office/powerpoint/2010/main" val="1745832334"/>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20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000"/>
                                        <p:tgtEl>
                                          <p:spTgt spid="8">
                                            <p:txEl>
                                              <p:pRg st="0" end="0"/>
                                            </p:txEl>
                                          </p:spTgt>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build="allAtOnce"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Pentagon 5"/>
          <p:cNvSpPr/>
          <p:nvPr/>
        </p:nvSpPr>
        <p:spPr>
          <a:xfrm>
            <a:off x="1143000" y="1524000"/>
            <a:ext cx="3806588" cy="1269751"/>
          </a:xfrm>
          <a:prstGeom prst="homePlate">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smtClean="0">
                <a:solidFill>
                  <a:srgbClr val="002060"/>
                </a:solidFill>
              </a:rPr>
              <a:t>Giai</a:t>
            </a:r>
            <a:r>
              <a:rPr lang="en-US" sz="2800" b="1" dirty="0" smtClean="0">
                <a:solidFill>
                  <a:srgbClr val="002060"/>
                </a:solidFill>
              </a:rPr>
              <a:t> </a:t>
            </a:r>
            <a:r>
              <a:rPr lang="en-US" sz="2800" b="1" dirty="0" err="1" smtClean="0">
                <a:solidFill>
                  <a:srgbClr val="002060"/>
                </a:solidFill>
              </a:rPr>
              <a:t>cấp</a:t>
            </a:r>
            <a:r>
              <a:rPr lang="en-US" sz="2800" b="1" dirty="0" smtClean="0">
                <a:solidFill>
                  <a:srgbClr val="002060"/>
                </a:solidFill>
              </a:rPr>
              <a:t> </a:t>
            </a:r>
            <a:r>
              <a:rPr lang="en-US" sz="2800" b="1" dirty="0" err="1" smtClean="0">
                <a:solidFill>
                  <a:srgbClr val="002060"/>
                </a:solidFill>
              </a:rPr>
              <a:t>tầng</a:t>
            </a:r>
            <a:r>
              <a:rPr lang="en-US" sz="2800" b="1" dirty="0" smtClean="0">
                <a:solidFill>
                  <a:srgbClr val="002060"/>
                </a:solidFill>
              </a:rPr>
              <a:t> </a:t>
            </a:r>
            <a:r>
              <a:rPr lang="en-US" sz="2800" b="1" dirty="0" err="1" smtClean="0">
                <a:solidFill>
                  <a:srgbClr val="002060"/>
                </a:solidFill>
              </a:rPr>
              <a:t>lớp</a:t>
            </a:r>
            <a:r>
              <a:rPr lang="en-US" sz="2800" b="1" dirty="0" smtClean="0">
                <a:solidFill>
                  <a:srgbClr val="002060"/>
                </a:solidFill>
              </a:rPr>
              <a:t> </a:t>
            </a:r>
            <a:r>
              <a:rPr lang="en-US" sz="2800" b="1" dirty="0" err="1" smtClean="0">
                <a:solidFill>
                  <a:srgbClr val="002060"/>
                </a:solidFill>
              </a:rPr>
              <a:t>trí</a:t>
            </a:r>
            <a:r>
              <a:rPr lang="en-US" sz="2800" b="1" dirty="0" smtClean="0">
                <a:solidFill>
                  <a:srgbClr val="002060"/>
                </a:solidFill>
              </a:rPr>
              <a:t> </a:t>
            </a:r>
            <a:r>
              <a:rPr lang="en-US" sz="2800" b="1" dirty="0" err="1" smtClean="0">
                <a:solidFill>
                  <a:srgbClr val="002060"/>
                </a:solidFill>
              </a:rPr>
              <a:t>thức</a:t>
            </a:r>
            <a:r>
              <a:rPr lang="en-US" sz="2800" b="1" dirty="0" smtClean="0">
                <a:solidFill>
                  <a:srgbClr val="002060"/>
                </a:solidFill>
              </a:rPr>
              <a:t>, </a:t>
            </a:r>
            <a:r>
              <a:rPr lang="en-US" sz="2800" b="1" dirty="0" err="1" smtClean="0">
                <a:solidFill>
                  <a:srgbClr val="002060"/>
                </a:solidFill>
              </a:rPr>
              <a:t>doanh</a:t>
            </a:r>
            <a:r>
              <a:rPr lang="en-US" sz="2800" b="1" dirty="0" smtClean="0">
                <a:solidFill>
                  <a:srgbClr val="002060"/>
                </a:solidFill>
              </a:rPr>
              <a:t> </a:t>
            </a:r>
            <a:r>
              <a:rPr lang="en-US" sz="2800" b="1" dirty="0" err="1" smtClean="0">
                <a:solidFill>
                  <a:srgbClr val="002060"/>
                </a:solidFill>
              </a:rPr>
              <a:t>nhân</a:t>
            </a:r>
            <a:endParaRPr lang="en-US" sz="2800" b="1" dirty="0">
              <a:solidFill>
                <a:srgbClr val="002060"/>
              </a:solidFill>
            </a:endParaRPr>
          </a:p>
        </p:txBody>
      </p:sp>
      <p:sp>
        <p:nvSpPr>
          <p:cNvPr id="7" name="Content Placeholder 6"/>
          <p:cNvSpPr>
            <a:spLocks noGrp="1"/>
          </p:cNvSpPr>
          <p:nvPr>
            <p:ph idx="1"/>
          </p:nvPr>
        </p:nvSpPr>
        <p:spPr>
          <a:xfrm>
            <a:off x="1295399" y="3413851"/>
            <a:ext cx="3700249" cy="1081348"/>
          </a:xfrm>
          <a:prstGeom prst="homePlat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buNone/>
            </a:pPr>
            <a:r>
              <a:rPr lang="en-US" sz="2800" b="1" dirty="0" err="1" smtClean="0">
                <a:solidFill>
                  <a:srgbClr val="002060"/>
                </a:solidFill>
              </a:rPr>
              <a:t>Giai</a:t>
            </a:r>
            <a:r>
              <a:rPr lang="en-US" sz="2800" b="1" dirty="0" smtClean="0">
                <a:solidFill>
                  <a:srgbClr val="002060"/>
                </a:solidFill>
              </a:rPr>
              <a:t> </a:t>
            </a:r>
            <a:r>
              <a:rPr lang="en-US" sz="2800" b="1" dirty="0" err="1" smtClean="0">
                <a:solidFill>
                  <a:srgbClr val="002060"/>
                </a:solidFill>
              </a:rPr>
              <a:t>cấp</a:t>
            </a:r>
            <a:r>
              <a:rPr lang="en-US" sz="2800" b="1" dirty="0" smtClean="0">
                <a:solidFill>
                  <a:srgbClr val="002060"/>
                </a:solidFill>
              </a:rPr>
              <a:t> </a:t>
            </a:r>
            <a:r>
              <a:rPr lang="en-US" sz="2800" b="1" dirty="0" err="1" smtClean="0">
                <a:solidFill>
                  <a:srgbClr val="002060"/>
                </a:solidFill>
              </a:rPr>
              <a:t>công</a:t>
            </a:r>
            <a:r>
              <a:rPr lang="en-US" sz="2800" b="1" dirty="0" smtClean="0">
                <a:solidFill>
                  <a:srgbClr val="002060"/>
                </a:solidFill>
              </a:rPr>
              <a:t> </a:t>
            </a:r>
            <a:r>
              <a:rPr lang="en-US" sz="2800" b="1" dirty="0" err="1" smtClean="0">
                <a:solidFill>
                  <a:srgbClr val="002060"/>
                </a:solidFill>
              </a:rPr>
              <a:t>nhân</a:t>
            </a:r>
            <a:endParaRPr lang="en-US" sz="2800" b="1" dirty="0">
              <a:solidFill>
                <a:srgbClr val="002060"/>
              </a:solidFill>
            </a:endParaRPr>
          </a:p>
        </p:txBody>
      </p:sp>
      <p:sp>
        <p:nvSpPr>
          <p:cNvPr id="8" name="Pentagon 7"/>
          <p:cNvSpPr/>
          <p:nvPr/>
        </p:nvSpPr>
        <p:spPr>
          <a:xfrm>
            <a:off x="1295400" y="5334000"/>
            <a:ext cx="3654187" cy="1079808"/>
          </a:xfrm>
          <a:prstGeom prst="homePlat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smtClean="0">
                <a:solidFill>
                  <a:srgbClr val="002060"/>
                </a:solidFill>
              </a:rPr>
              <a:t>Giai</a:t>
            </a:r>
            <a:r>
              <a:rPr lang="en-US" sz="2800" b="1" dirty="0" smtClean="0">
                <a:solidFill>
                  <a:srgbClr val="002060"/>
                </a:solidFill>
              </a:rPr>
              <a:t> </a:t>
            </a:r>
            <a:r>
              <a:rPr lang="en-US" sz="2800" b="1" dirty="0" err="1" smtClean="0">
                <a:solidFill>
                  <a:srgbClr val="002060"/>
                </a:solidFill>
              </a:rPr>
              <a:t>cấp</a:t>
            </a:r>
            <a:r>
              <a:rPr lang="en-US" sz="2800" b="1" dirty="0" smtClean="0">
                <a:solidFill>
                  <a:srgbClr val="002060"/>
                </a:solidFill>
              </a:rPr>
              <a:t> </a:t>
            </a:r>
            <a:r>
              <a:rPr lang="en-US" sz="2800" b="1" dirty="0" err="1" smtClean="0">
                <a:solidFill>
                  <a:srgbClr val="002060"/>
                </a:solidFill>
              </a:rPr>
              <a:t>nông</a:t>
            </a:r>
            <a:r>
              <a:rPr lang="en-US" sz="2800" b="1" dirty="0" smtClean="0">
                <a:solidFill>
                  <a:srgbClr val="002060"/>
                </a:solidFill>
              </a:rPr>
              <a:t> </a:t>
            </a:r>
            <a:r>
              <a:rPr lang="en-US" sz="2800" b="1" dirty="0" err="1" smtClean="0">
                <a:solidFill>
                  <a:srgbClr val="002060"/>
                </a:solidFill>
              </a:rPr>
              <a:t>dân</a:t>
            </a:r>
            <a:endParaRPr lang="en-US" sz="2800" b="1" dirty="0">
              <a:solidFill>
                <a:srgbClr val="002060"/>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0" y="2947256"/>
            <a:ext cx="2700338" cy="201453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1106690"/>
            <a:ext cx="2700338" cy="1876425"/>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2600" y="4961794"/>
            <a:ext cx="2704820" cy="1860347"/>
          </a:xfrm>
          <a:prstGeom prst="rect">
            <a:avLst/>
          </a:prstGeom>
        </p:spPr>
      </p:pic>
      <p:sp>
        <p:nvSpPr>
          <p:cNvPr id="12" name="Flowchart: Terminator 11"/>
          <p:cNvSpPr/>
          <p:nvPr/>
        </p:nvSpPr>
        <p:spPr>
          <a:xfrm>
            <a:off x="706272" y="228600"/>
            <a:ext cx="7751928" cy="685800"/>
          </a:xfrm>
          <a:prstGeom prst="flowChartTerminator">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chemeClr val="tx1"/>
                </a:solidFill>
              </a:rPr>
              <a:t>Phân</a:t>
            </a:r>
            <a:r>
              <a:rPr lang="en-US" sz="3200" b="1" dirty="0" smtClean="0">
                <a:solidFill>
                  <a:schemeClr val="tx1"/>
                </a:solidFill>
              </a:rPr>
              <a:t> </a:t>
            </a:r>
            <a:r>
              <a:rPr lang="en-US" sz="3200" b="1" dirty="0" err="1" smtClean="0">
                <a:solidFill>
                  <a:schemeClr val="tx1"/>
                </a:solidFill>
              </a:rPr>
              <a:t>tầng</a:t>
            </a:r>
            <a:r>
              <a:rPr lang="en-US" sz="3200" b="1" dirty="0" smtClean="0">
                <a:solidFill>
                  <a:schemeClr val="tx1"/>
                </a:solidFill>
              </a:rPr>
              <a:t> </a:t>
            </a:r>
            <a:r>
              <a:rPr lang="en-US" sz="3200" b="1" dirty="0" err="1" smtClean="0">
                <a:solidFill>
                  <a:schemeClr val="tx1"/>
                </a:solidFill>
              </a:rPr>
              <a:t>theo</a:t>
            </a:r>
            <a:r>
              <a:rPr lang="en-US" sz="3200" b="1" dirty="0" smtClean="0">
                <a:solidFill>
                  <a:schemeClr val="tx1"/>
                </a:solidFill>
              </a:rPr>
              <a:t> </a:t>
            </a:r>
            <a:r>
              <a:rPr lang="en-US" sz="3200" b="1" dirty="0" err="1" smtClean="0">
                <a:solidFill>
                  <a:schemeClr val="tx1"/>
                </a:solidFill>
              </a:rPr>
              <a:t>trình</a:t>
            </a:r>
            <a:r>
              <a:rPr lang="en-US" sz="3200" b="1" dirty="0" smtClean="0">
                <a:solidFill>
                  <a:schemeClr val="tx1"/>
                </a:solidFill>
              </a:rPr>
              <a:t> </a:t>
            </a:r>
            <a:r>
              <a:rPr lang="en-US" sz="3200" b="1" dirty="0" err="1" smtClean="0">
                <a:solidFill>
                  <a:schemeClr val="tx1"/>
                </a:solidFill>
              </a:rPr>
              <a:t>độ</a:t>
            </a:r>
            <a:r>
              <a:rPr lang="en-US" sz="3200" b="1" dirty="0" smtClean="0">
                <a:solidFill>
                  <a:schemeClr val="tx1"/>
                </a:solidFill>
              </a:rPr>
              <a:t> </a:t>
            </a:r>
            <a:r>
              <a:rPr lang="en-US" sz="3200" b="1" dirty="0" err="1" smtClean="0">
                <a:solidFill>
                  <a:schemeClr val="tx1"/>
                </a:solidFill>
              </a:rPr>
              <a:t>học</a:t>
            </a:r>
            <a:r>
              <a:rPr lang="en-US" sz="3200" b="1" dirty="0" smtClean="0">
                <a:solidFill>
                  <a:schemeClr val="tx1"/>
                </a:solidFill>
              </a:rPr>
              <a:t> </a:t>
            </a:r>
            <a:r>
              <a:rPr lang="en-US" sz="3200" b="1" dirty="0" err="1" smtClean="0">
                <a:solidFill>
                  <a:schemeClr val="tx1"/>
                </a:solidFill>
              </a:rPr>
              <a:t>vấn</a:t>
            </a:r>
            <a:endParaRPr lang="en-US" sz="3200" b="1" dirty="0">
              <a:solidFill>
                <a:schemeClr val="tx1"/>
              </a:solidFill>
            </a:endParaRPr>
          </a:p>
        </p:txBody>
      </p:sp>
    </p:spTree>
    <p:extLst>
      <p:ext uri="{BB962C8B-B14F-4D97-AF65-F5344CB8AC3E}">
        <p14:creationId xmlns:p14="http://schemas.microsoft.com/office/powerpoint/2010/main" val="2399198997"/>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4"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ox(i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bg/>
                                          </p:spTgt>
                                        </p:tgtEl>
                                        <p:attrNameLst>
                                          <p:attrName>style.visibility</p:attrName>
                                        </p:attrNameLst>
                                      </p:cBhvr>
                                      <p:to>
                                        <p:strVal val="visible"/>
                                      </p:to>
                                    </p:set>
                                    <p:animEffect transition="in" filter="blinds(horizontal)">
                                      <p:cBhvr>
                                        <p:cTn id="20" dur="500"/>
                                        <p:tgtEl>
                                          <p:spTgt spid="7">
                                            <p:bg/>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blinds(horizontal)">
                                      <p:cBhvr>
                                        <p:cTn id="23" dur="500"/>
                                        <p:tgtEl>
                                          <p:spTgt spid="7">
                                            <p:txEl>
                                              <p:pRg st="0" end="0"/>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ox(i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par>
                          <p:cTn id="32" fill="hold">
                            <p:stCondLst>
                              <p:cond delay="500"/>
                            </p:stCondLst>
                            <p:childTnLst>
                              <p:par>
                                <p:cTn id="33" presetID="4"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ox(i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uiExpand="1" build="p" animBg="1"/>
      <p:bldP spid="8"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6642" y="2971802"/>
            <a:ext cx="3746311" cy="3033215"/>
          </a:xfrm>
          <a:prstGeom prst="round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1"/>
                </a:solidFill>
              </a:rPr>
              <a:t>D</a:t>
            </a:r>
            <a:r>
              <a:rPr lang="vi-VN" sz="2800" b="1" dirty="0" smtClean="0">
                <a:solidFill>
                  <a:schemeClr val="bg1"/>
                </a:solidFill>
              </a:rPr>
              <a:t>o sự bất bình đẳng </a:t>
            </a:r>
            <a:r>
              <a:rPr lang="vi-VN" sz="2800" dirty="0" smtClean="0">
                <a:solidFill>
                  <a:schemeClr val="bg1"/>
                </a:solidFill>
              </a:rPr>
              <a:t>mang tính cơ cấu của tất cả các chế độ xã hội</a:t>
            </a:r>
            <a:r>
              <a:rPr lang="en-US" sz="2800" dirty="0" smtClean="0">
                <a:solidFill>
                  <a:schemeClr val="bg1"/>
                </a:solidFill>
              </a:rPr>
              <a:t>. </a:t>
            </a:r>
            <a:endParaRPr lang="en-US" sz="2800" dirty="0">
              <a:solidFill>
                <a:schemeClr val="bg1"/>
              </a:solidFill>
            </a:endParaRPr>
          </a:p>
        </p:txBody>
      </p:sp>
      <p:sp>
        <p:nvSpPr>
          <p:cNvPr id="5" name="Rounded Rectangle 4"/>
          <p:cNvSpPr/>
          <p:nvPr/>
        </p:nvSpPr>
        <p:spPr>
          <a:xfrm>
            <a:off x="4139824" y="2949390"/>
            <a:ext cx="4908176" cy="31242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b="1" dirty="0" smtClean="0">
                <a:solidFill>
                  <a:schemeClr val="bg1"/>
                </a:solidFill>
              </a:rPr>
              <a:t>D</a:t>
            </a:r>
            <a:r>
              <a:rPr lang="vi-VN" sz="2800" b="1" dirty="0" smtClean="0">
                <a:solidFill>
                  <a:schemeClr val="bg1"/>
                </a:solidFill>
              </a:rPr>
              <a:t>o sự phân công lao động</a:t>
            </a:r>
            <a:r>
              <a:rPr lang="en-US" sz="2800" dirty="0" smtClean="0">
                <a:solidFill>
                  <a:schemeClr val="bg1"/>
                </a:solidFill>
              </a:rPr>
              <a:t> </a:t>
            </a:r>
          </a:p>
          <a:p>
            <a:pPr algn="r"/>
            <a:r>
              <a:rPr lang="en-US" sz="2800" dirty="0" smtClean="0">
                <a:solidFill>
                  <a:schemeClr val="bg1"/>
                </a:solidFill>
              </a:rPr>
              <a:t>=&gt;</a:t>
            </a:r>
            <a:r>
              <a:rPr lang="vi-VN" sz="2800" dirty="0" smtClean="0">
                <a:solidFill>
                  <a:schemeClr val="bg1"/>
                </a:solidFill>
              </a:rPr>
              <a:t> </a:t>
            </a:r>
            <a:r>
              <a:rPr lang="en-US" sz="2800" dirty="0">
                <a:solidFill>
                  <a:schemeClr val="bg1"/>
                </a:solidFill>
              </a:rPr>
              <a:t>K</a:t>
            </a:r>
            <a:r>
              <a:rPr lang="vi-VN" sz="2800" dirty="0" smtClean="0">
                <a:solidFill>
                  <a:schemeClr val="bg1"/>
                </a:solidFill>
              </a:rPr>
              <a:t>hác nhau về nghề nghiệp, thu nhập,điều kiện làm v</a:t>
            </a:r>
            <a:r>
              <a:rPr lang="en-US" sz="2800" dirty="0" err="1" smtClean="0">
                <a:solidFill>
                  <a:schemeClr val="bg1"/>
                </a:solidFill>
              </a:rPr>
              <a:t>iệc</a:t>
            </a:r>
            <a:r>
              <a:rPr lang="vi-VN" sz="2800" dirty="0" smtClean="0">
                <a:solidFill>
                  <a:schemeClr val="bg1"/>
                </a:solidFill>
              </a:rPr>
              <a:t> </a:t>
            </a:r>
            <a:endParaRPr lang="en-US" sz="2800" dirty="0" smtClean="0">
              <a:solidFill>
                <a:schemeClr val="bg1"/>
              </a:solidFill>
            </a:endParaRPr>
          </a:p>
          <a:p>
            <a:pPr algn="r"/>
            <a:r>
              <a:rPr lang="en-US" sz="2800" dirty="0" smtClean="0">
                <a:solidFill>
                  <a:schemeClr val="bg1"/>
                </a:solidFill>
              </a:rPr>
              <a:t>=&gt;K</a:t>
            </a:r>
            <a:r>
              <a:rPr lang="vi-VN" sz="2800" dirty="0" smtClean="0">
                <a:solidFill>
                  <a:schemeClr val="bg1"/>
                </a:solidFill>
              </a:rPr>
              <a:t>hác nhau về địa vị xã hội.</a:t>
            </a:r>
            <a:br>
              <a:rPr lang="vi-VN" sz="2800" dirty="0" smtClean="0">
                <a:solidFill>
                  <a:schemeClr val="bg1"/>
                </a:solidFill>
              </a:rPr>
            </a:br>
            <a:endParaRPr lang="en-US" sz="2800" dirty="0">
              <a:solidFill>
                <a:schemeClr val="bg1"/>
              </a:solidFill>
            </a:endParaRPr>
          </a:p>
        </p:txBody>
      </p:sp>
      <p:sp>
        <p:nvSpPr>
          <p:cNvPr id="8" name="Rounded Rectangle 7"/>
          <p:cNvSpPr/>
          <p:nvPr/>
        </p:nvSpPr>
        <p:spPr>
          <a:xfrm>
            <a:off x="1905000" y="0"/>
            <a:ext cx="4576482" cy="1102659"/>
          </a:xfrm>
          <a:prstGeom prst="round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chemeClr val="bg1"/>
                </a:solidFill>
              </a:rPr>
              <a:t>Nguyên</a:t>
            </a:r>
            <a:r>
              <a:rPr lang="en-US" sz="3200" b="1" dirty="0" smtClean="0">
                <a:solidFill>
                  <a:schemeClr val="bg1"/>
                </a:solidFill>
              </a:rPr>
              <a:t> </a:t>
            </a:r>
            <a:r>
              <a:rPr lang="en-US" sz="3200" b="1" dirty="0" err="1" smtClean="0">
                <a:solidFill>
                  <a:schemeClr val="bg1"/>
                </a:solidFill>
              </a:rPr>
              <a:t>nhân</a:t>
            </a:r>
            <a:r>
              <a:rPr lang="en-US" sz="3200" b="1" dirty="0" smtClean="0">
                <a:solidFill>
                  <a:schemeClr val="bg1"/>
                </a:solidFill>
              </a:rPr>
              <a:t> </a:t>
            </a:r>
            <a:r>
              <a:rPr lang="en-US" sz="3200" b="1" dirty="0" err="1" smtClean="0">
                <a:solidFill>
                  <a:schemeClr val="bg1"/>
                </a:solidFill>
              </a:rPr>
              <a:t>của</a:t>
            </a:r>
            <a:r>
              <a:rPr lang="en-US" sz="3200" b="1" dirty="0" smtClean="0">
                <a:solidFill>
                  <a:schemeClr val="bg1"/>
                </a:solidFill>
              </a:rPr>
              <a:t> </a:t>
            </a:r>
            <a:r>
              <a:rPr lang="en-US" sz="3200" b="1" dirty="0" err="1" smtClean="0">
                <a:solidFill>
                  <a:schemeClr val="bg1"/>
                </a:solidFill>
              </a:rPr>
              <a:t>phần</a:t>
            </a:r>
            <a:r>
              <a:rPr lang="en-US" sz="3200" b="1" dirty="0" smtClean="0">
                <a:solidFill>
                  <a:schemeClr val="bg1"/>
                </a:solidFill>
              </a:rPr>
              <a:t> </a:t>
            </a:r>
            <a:r>
              <a:rPr lang="en-US" sz="3200" b="1" dirty="0" err="1" smtClean="0">
                <a:solidFill>
                  <a:schemeClr val="bg1"/>
                </a:solidFill>
              </a:rPr>
              <a:t>tầng</a:t>
            </a:r>
            <a:r>
              <a:rPr lang="en-US" sz="3200" b="1" dirty="0" smtClean="0">
                <a:solidFill>
                  <a:schemeClr val="bg1"/>
                </a:solidFill>
              </a:rPr>
              <a:t> </a:t>
            </a:r>
            <a:r>
              <a:rPr lang="en-US" sz="3200" b="1" dirty="0" err="1" smtClean="0">
                <a:solidFill>
                  <a:schemeClr val="bg1"/>
                </a:solidFill>
              </a:rPr>
              <a:t>xã</a:t>
            </a:r>
            <a:r>
              <a:rPr lang="en-US" sz="3200" b="1" dirty="0" smtClean="0">
                <a:solidFill>
                  <a:schemeClr val="bg1"/>
                </a:solidFill>
              </a:rPr>
              <a:t> </a:t>
            </a:r>
            <a:r>
              <a:rPr lang="en-US" sz="3200" b="1" dirty="0" err="1" smtClean="0">
                <a:solidFill>
                  <a:schemeClr val="bg1"/>
                </a:solidFill>
              </a:rPr>
              <a:t>hội</a:t>
            </a:r>
            <a:endParaRPr lang="en-US" sz="3200" b="1" dirty="0">
              <a:solidFill>
                <a:schemeClr val="bg1"/>
              </a:solidFill>
            </a:endParaRPr>
          </a:p>
        </p:txBody>
      </p:sp>
      <p:sp>
        <p:nvSpPr>
          <p:cNvPr id="9" name="Right Arrow 8"/>
          <p:cNvSpPr/>
          <p:nvPr/>
        </p:nvSpPr>
        <p:spPr>
          <a:xfrm rot="2769998">
            <a:off x="4771960" y="1997978"/>
            <a:ext cx="1292888" cy="560294"/>
          </a:xfrm>
          <a:prstGeom prst="rightArrow">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Right Arrow 9"/>
          <p:cNvSpPr/>
          <p:nvPr/>
        </p:nvSpPr>
        <p:spPr>
          <a:xfrm rot="8126809">
            <a:off x="2289161" y="2033411"/>
            <a:ext cx="1345720" cy="560294"/>
          </a:xfrm>
          <a:prstGeom prst="rightArrow">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496813565"/>
      </p:ext>
    </p:extLst>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5029200"/>
            <a:ext cx="8305800" cy="1143000"/>
          </a:xfrm>
        </p:spPr>
        <p:txBody>
          <a:bodyPr>
            <a:normAutofit fontScale="90000"/>
          </a:bodyPr>
          <a:lstStyle/>
          <a:p>
            <a:r>
              <a:rPr lang="en-US" dirty="0" err="1" smtClean="0"/>
              <a:t>Ngoài</a:t>
            </a:r>
            <a:r>
              <a:rPr lang="en-US" dirty="0" smtClean="0"/>
              <a:t> </a:t>
            </a:r>
            <a:r>
              <a:rPr lang="en-US" dirty="0" err="1" smtClean="0"/>
              <a:t>ra</a:t>
            </a:r>
            <a:r>
              <a:rPr lang="en-US" dirty="0" smtClean="0"/>
              <a:t>, </a:t>
            </a:r>
            <a:r>
              <a:rPr lang="en-US" dirty="0" err="1" smtClean="0"/>
              <a:t>còn</a:t>
            </a:r>
            <a:r>
              <a:rPr lang="en-US" dirty="0" smtClean="0"/>
              <a:t> </a:t>
            </a:r>
            <a:r>
              <a:rPr lang="en-US" dirty="0" err="1" smtClean="0"/>
              <a:t>có</a:t>
            </a:r>
            <a:r>
              <a:rPr lang="en-US" dirty="0" smtClean="0"/>
              <a:t> </a:t>
            </a:r>
            <a:r>
              <a:rPr lang="en-US" dirty="0" err="1" smtClean="0"/>
              <a:t>những</a:t>
            </a:r>
            <a:r>
              <a:rPr lang="en-US" dirty="0" smtClean="0"/>
              <a:t> </a:t>
            </a:r>
            <a:r>
              <a:rPr lang="en-US" dirty="0" err="1" smtClean="0"/>
              <a:t>yếu</a:t>
            </a:r>
            <a:r>
              <a:rPr lang="en-US" dirty="0" smtClean="0"/>
              <a:t> </a:t>
            </a:r>
            <a:r>
              <a:rPr lang="en-US" dirty="0" err="1" smtClean="0"/>
              <a:t>tố</a:t>
            </a:r>
            <a:r>
              <a:rPr lang="en-US" dirty="0" smtClean="0"/>
              <a:t> </a:t>
            </a:r>
            <a:r>
              <a:rPr lang="en-US" dirty="0" err="1" smtClean="0"/>
              <a:t>chủ</a:t>
            </a:r>
            <a:r>
              <a:rPr lang="en-US" dirty="0" smtClean="0"/>
              <a:t> </a:t>
            </a:r>
            <a:r>
              <a:rPr lang="en-US" dirty="0" err="1" smtClean="0"/>
              <a:t>quan</a:t>
            </a:r>
            <a:r>
              <a:rPr lang="en-US" dirty="0" smtClean="0"/>
              <a:t> </a:t>
            </a:r>
            <a:r>
              <a:rPr lang="en-US" dirty="0" err="1" smtClean="0"/>
              <a:t>cá</a:t>
            </a:r>
            <a:r>
              <a:rPr lang="en-US" dirty="0" smtClean="0"/>
              <a:t> </a:t>
            </a:r>
            <a:r>
              <a:rPr lang="en-US" dirty="0" err="1" smtClean="0"/>
              <a:t>nhân</a:t>
            </a:r>
            <a:r>
              <a:rPr lang="en-US" dirty="0" smtClean="0"/>
              <a:t> </a:t>
            </a:r>
            <a:r>
              <a:rPr lang="en-US" dirty="0" err="1" smtClean="0"/>
              <a:t>tác</a:t>
            </a:r>
            <a:r>
              <a:rPr lang="en-US" dirty="0" smtClean="0"/>
              <a:t> </a:t>
            </a:r>
            <a:r>
              <a:rPr lang="en-US" dirty="0" err="1" smtClean="0"/>
              <a:t>động</a:t>
            </a:r>
            <a:r>
              <a:rPr lang="en-US" dirty="0" smtClean="0"/>
              <a:t> </a:t>
            </a:r>
            <a:r>
              <a:rPr lang="en-US" dirty="0" err="1" smtClean="0"/>
              <a:t>vào</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br>
              <a:rPr lang="en-US" dirty="0" smtClean="0"/>
            </a:br>
            <a:r>
              <a:rPr lang="en-US" dirty="0" err="1" smtClean="0"/>
              <a:t>Ví</a:t>
            </a:r>
            <a:r>
              <a:rPr lang="en-US" dirty="0" smtClean="0"/>
              <a:t> </a:t>
            </a:r>
            <a:r>
              <a:rPr lang="en-US" dirty="0" err="1" smtClean="0"/>
              <a:t>dụ:trong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cực</a:t>
            </a:r>
            <a:r>
              <a:rPr lang="en-US" dirty="0" smtClean="0"/>
              <a:t> </a:t>
            </a:r>
            <a:r>
              <a:rPr lang="en-US" dirty="0" err="1" smtClean="0"/>
              <a:t>quyền</a:t>
            </a:r>
            <a:r>
              <a:rPr lang="en-US" dirty="0" smtClean="0"/>
              <a:t> , </a:t>
            </a:r>
            <a:r>
              <a:rPr lang="en-US" dirty="0" err="1" smtClean="0"/>
              <a:t>sự</a:t>
            </a:r>
            <a:r>
              <a:rPr lang="en-US" dirty="0" smtClean="0"/>
              <a:t> </a:t>
            </a:r>
            <a:r>
              <a:rPr lang="en-US" dirty="0" err="1" smtClean="0"/>
              <a:t>lạm</a:t>
            </a:r>
            <a:r>
              <a:rPr lang="en-US" dirty="0" smtClean="0"/>
              <a:t> </a:t>
            </a:r>
            <a:r>
              <a:rPr lang="en-US" dirty="0" err="1" smtClean="0"/>
              <a:t>dụng</a:t>
            </a:r>
            <a:r>
              <a:rPr lang="en-US" dirty="0" smtClean="0"/>
              <a:t> </a:t>
            </a:r>
            <a:r>
              <a:rPr lang="en-US" dirty="0" err="1" smtClean="0"/>
              <a:t>và</a:t>
            </a:r>
            <a:r>
              <a:rPr lang="en-US" dirty="0" smtClean="0"/>
              <a:t> </a:t>
            </a:r>
            <a:r>
              <a:rPr lang="en-US" dirty="0" err="1" smtClean="0"/>
              <a:t>thao</a:t>
            </a:r>
            <a:r>
              <a:rPr lang="en-US" dirty="0" smtClean="0"/>
              <a:t> </a:t>
            </a:r>
            <a:r>
              <a:rPr lang="en-US" dirty="0" err="1" smtClean="0"/>
              <a:t>túng</a:t>
            </a:r>
            <a:r>
              <a:rPr lang="en-US" dirty="0" smtClean="0"/>
              <a:t> </a:t>
            </a:r>
            <a:r>
              <a:rPr lang="en-US" dirty="0" err="1" smtClean="0"/>
              <a:t>quyền</a:t>
            </a:r>
            <a:r>
              <a:rPr lang="en-US" dirty="0" smtClean="0"/>
              <a:t> </a:t>
            </a:r>
            <a:r>
              <a:rPr lang="en-US" dirty="0" err="1" smtClean="0"/>
              <a:t>lực</a:t>
            </a:r>
            <a:r>
              <a:rPr lang="en-US" dirty="0" smtClean="0"/>
              <a:t> </a:t>
            </a:r>
            <a:r>
              <a:rPr lang="en-US" dirty="0" err="1" smtClean="0"/>
              <a:t>của</a:t>
            </a:r>
            <a:r>
              <a:rPr lang="en-US" dirty="0" smtClean="0"/>
              <a:t> </a:t>
            </a:r>
            <a:r>
              <a:rPr lang="en-US" dirty="0" err="1" smtClean="0"/>
              <a:t>các</a:t>
            </a:r>
            <a:r>
              <a:rPr lang="en-US" dirty="0" smtClean="0"/>
              <a:t> </a:t>
            </a:r>
            <a:r>
              <a:rPr lang="en-US" dirty="0" err="1" smtClean="0"/>
              <a:t>lãnh</a:t>
            </a:r>
            <a:r>
              <a:rPr lang="en-US" dirty="0" smtClean="0"/>
              <a:t> </a:t>
            </a:r>
            <a:r>
              <a:rPr lang="en-US" dirty="0" err="1" smtClean="0"/>
              <a:t>chúa</a:t>
            </a:r>
            <a:r>
              <a:rPr lang="en-US" dirty="0" smtClean="0"/>
              <a:t> ( </a:t>
            </a:r>
            <a:r>
              <a:rPr lang="en-US" dirty="0" err="1" smtClean="0"/>
              <a:t>xã</a:t>
            </a:r>
            <a:r>
              <a:rPr lang="en-US" dirty="0" smtClean="0"/>
              <a:t> </a:t>
            </a:r>
            <a:r>
              <a:rPr lang="en-US" dirty="0" err="1" smtClean="0"/>
              <a:t>hội</a:t>
            </a:r>
            <a:r>
              <a:rPr lang="en-US" dirty="0" smtClean="0"/>
              <a:t> </a:t>
            </a:r>
            <a:r>
              <a:rPr lang="en-US" dirty="0" err="1" smtClean="0"/>
              <a:t>cũ</a:t>
            </a:r>
            <a:r>
              <a:rPr lang="en-US" dirty="0" smtClean="0"/>
              <a:t>) </a:t>
            </a:r>
            <a:r>
              <a:rPr lang="en-US" dirty="0" err="1" smtClean="0"/>
              <a:t>và</a:t>
            </a:r>
            <a:r>
              <a:rPr lang="en-US" dirty="0" smtClean="0"/>
              <a:t> </a:t>
            </a:r>
            <a:r>
              <a:rPr lang="en-US" dirty="0" err="1" smtClean="0"/>
              <a:t>giáo</a:t>
            </a:r>
            <a:r>
              <a:rPr lang="en-US" dirty="0" smtClean="0"/>
              <a:t> </a:t>
            </a:r>
            <a:r>
              <a:rPr lang="en-US" dirty="0" err="1" smtClean="0"/>
              <a:t>hội</a:t>
            </a:r>
            <a:r>
              <a:rPr lang="en-US" dirty="0" smtClean="0"/>
              <a:t> </a:t>
            </a:r>
            <a:r>
              <a:rPr lang="en-US" dirty="0" err="1" smtClean="0"/>
              <a:t>cũng</a:t>
            </a:r>
            <a:r>
              <a:rPr lang="en-US" dirty="0" smtClean="0"/>
              <a:t> </a:t>
            </a:r>
            <a:r>
              <a:rPr lang="en-US" dirty="0" err="1" smtClean="0"/>
              <a:t>tạo</a:t>
            </a:r>
            <a:r>
              <a:rPr lang="en-US" dirty="0" smtClean="0"/>
              <a:t> </a:t>
            </a:r>
            <a:r>
              <a:rPr lang="en-US" dirty="0" err="1" smtClean="0"/>
              <a:t>ra</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hoặc</a:t>
            </a:r>
            <a:r>
              <a:rPr lang="en-US" dirty="0" smtClean="0"/>
              <a:t> </a:t>
            </a:r>
            <a:r>
              <a:rPr lang="en-US" dirty="0" err="1" smtClean="0"/>
              <a:t>làm</a:t>
            </a:r>
            <a:r>
              <a:rPr lang="en-US" dirty="0" smtClean="0"/>
              <a:t> gay </a:t>
            </a:r>
            <a:r>
              <a:rPr lang="en-US" dirty="0" err="1" smtClean="0"/>
              <a:t>gắt</a:t>
            </a:r>
            <a:r>
              <a:rPr lang="en-US" dirty="0" smtClean="0"/>
              <a:t> </a:t>
            </a:r>
            <a:r>
              <a:rPr lang="en-US" dirty="0" err="1" smtClean="0"/>
              <a:t>hơn</a:t>
            </a:r>
            <a:r>
              <a:rPr lang="en-US" dirty="0" smtClean="0"/>
              <a:t> , </a:t>
            </a:r>
            <a:r>
              <a:rPr lang="en-US" dirty="0" err="1" smtClean="0"/>
              <a:t>làm</a:t>
            </a:r>
            <a:r>
              <a:rPr lang="en-US" dirty="0" smtClean="0"/>
              <a:t> </a:t>
            </a:r>
            <a:r>
              <a:rPr lang="en-US" dirty="0" err="1" smtClean="0"/>
              <a:t>biến</a:t>
            </a:r>
            <a:r>
              <a:rPr lang="en-US" dirty="0" smtClean="0"/>
              <a:t> </a:t>
            </a:r>
            <a:r>
              <a:rPr lang="en-US" dirty="0" err="1" smtClean="0"/>
              <a:t>dạng</a:t>
            </a:r>
            <a:r>
              <a:rPr lang="en-US" dirty="0" smtClean="0"/>
              <a:t> </a:t>
            </a:r>
            <a:r>
              <a:rPr lang="en-US" dirty="0" err="1" smtClean="0"/>
              <a:t>trật</a:t>
            </a:r>
            <a:r>
              <a:rPr lang="en-US" dirty="0" smtClean="0"/>
              <a:t> </a:t>
            </a:r>
            <a:r>
              <a:rPr lang="en-US" dirty="0" err="1" smtClean="0"/>
              <a:t>tự</a:t>
            </a:r>
            <a:r>
              <a:rPr lang="en-US" dirty="0" smtClean="0"/>
              <a:t> </a:t>
            </a:r>
            <a:r>
              <a:rPr lang="en-US" dirty="0" err="1" smtClean="0"/>
              <a:t>vốn</a:t>
            </a:r>
            <a:r>
              <a:rPr lang="en-US" dirty="0" smtClean="0"/>
              <a:t> </a:t>
            </a:r>
            <a:r>
              <a:rPr lang="en-US" dirty="0" err="1" smtClean="0"/>
              <a:t>có</a:t>
            </a:r>
            <a:r>
              <a:rPr lang="en-US" dirty="0" smtClean="0"/>
              <a:t> </a:t>
            </a:r>
            <a:r>
              <a:rPr lang="en-US" dirty="0" err="1" smtClean="0"/>
              <a:t>trong</a:t>
            </a:r>
            <a:r>
              <a:rPr lang="en-US" dirty="0" smtClean="0"/>
              <a:t> </a:t>
            </a:r>
            <a:r>
              <a:rPr lang="en-US" dirty="0" err="1" smtClean="0"/>
              <a:t>xã</a:t>
            </a:r>
            <a:r>
              <a:rPr lang="en-US" dirty="0" smtClean="0"/>
              <a:t> </a:t>
            </a:r>
            <a:r>
              <a:rPr lang="en-US" dirty="0" err="1" smtClean="0"/>
              <a:t>hội</a:t>
            </a:r>
            <a:r>
              <a:rPr lang="en-US" dirty="0" smtClean="0"/>
              <a:t>.</a:t>
            </a:r>
            <a:endParaRPr lang="en-US" dirty="0"/>
          </a:p>
        </p:txBody>
      </p:sp>
    </p:spTree>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4038600" y="0"/>
            <a:ext cx="5105400" cy="67056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962400" cy="6858000"/>
          </a:xfrm>
          <a:prstGeom prst="rect">
            <a:avLst/>
          </a:prstGeom>
        </p:spPr>
      </p:pic>
    </p:spTree>
    <p:extLst>
      <p:ext uri="{BB962C8B-B14F-4D97-AF65-F5344CB8AC3E}">
        <p14:creationId xmlns:p14="http://schemas.microsoft.com/office/powerpoint/2010/main" val="1477407634"/>
      </p:ext>
    </p:extLst>
  </p:cSld>
  <p:clrMapOvr>
    <a:masterClrMapping/>
  </p:clrMapOvr>
  <p:transition>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Pentagon 3"/>
          <p:cNvSpPr/>
          <p:nvPr/>
        </p:nvSpPr>
        <p:spPr>
          <a:xfrm>
            <a:off x="1066800" y="2362200"/>
            <a:ext cx="7696484" cy="3408729"/>
          </a:xfrm>
          <a:prstGeom prst="homePlate">
            <a:avLst>
              <a:gd name="adj" fmla="val 33037"/>
            </a:avLst>
          </a:prstGeom>
          <a:solidFill>
            <a:schemeClr val="accent1"/>
          </a:solidFill>
          <a:ln>
            <a:noFill/>
          </a:ln>
          <a:effectLst/>
          <a:scene3d>
            <a:camera prst="orthographicFront">
              <a:rot lat="0" lon="0" rev="0"/>
            </a:camera>
            <a:lightRig rig="glow" dir="t">
              <a:rot lat="0" lon="0" rev="14100000"/>
            </a:lightRig>
          </a:scene3d>
          <a:sp3d prstMaterial="softEdge">
            <a:bevelT w="127000" prst="artDeco"/>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dirty="0" smtClean="0"/>
              <a:t>=&gt; </a:t>
            </a:r>
            <a:r>
              <a:rPr lang="en-US" sz="3600" dirty="0"/>
              <a:t>P</a:t>
            </a:r>
            <a:r>
              <a:rPr lang="vi-VN" sz="3600" dirty="0" smtClean="0"/>
              <a:t>hân tầng xã hội là một hiện tượng tự nhiên, phổ biến, khách quan. Tuy nhiên mức độ phân tầng khác nhau trong những xã hội khác nhau, vào những thời kỳ khác nhau.</a:t>
            </a:r>
            <a:endParaRPr lang="en-US" sz="3600" dirty="0" smtClean="0"/>
          </a:p>
          <a:p>
            <a:pPr algn="ctr"/>
            <a:endParaRPr lang="en-US" dirty="0"/>
          </a:p>
        </p:txBody>
      </p:sp>
      <p:sp>
        <p:nvSpPr>
          <p:cNvPr id="8" name="TextBox 7"/>
          <p:cNvSpPr txBox="1"/>
          <p:nvPr/>
        </p:nvSpPr>
        <p:spPr>
          <a:xfrm>
            <a:off x="2819401" y="1132998"/>
            <a:ext cx="2667000" cy="646331"/>
          </a:xfrm>
          <a:prstGeom prst="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3600" b="1" dirty="0" err="1" smtClean="0"/>
              <a:t>Kết</a:t>
            </a:r>
            <a:r>
              <a:rPr lang="en-US" sz="3600" b="1" dirty="0" smtClean="0"/>
              <a:t> </a:t>
            </a:r>
            <a:r>
              <a:rPr lang="en-US" sz="3600" b="1" dirty="0" err="1" smtClean="0"/>
              <a:t>luận</a:t>
            </a:r>
            <a:endParaRPr lang="en-US" sz="3600" b="1" dirty="0"/>
          </a:p>
        </p:txBody>
      </p:sp>
    </p:spTree>
    <p:extLst>
      <p:ext uri="{BB962C8B-B14F-4D97-AF65-F5344CB8AC3E}">
        <p14:creationId xmlns:p14="http://schemas.microsoft.com/office/powerpoint/2010/main" val="334236472"/>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le 3"/>
          <p:cNvSpPr/>
          <p:nvPr/>
        </p:nvSpPr>
        <p:spPr>
          <a:xfrm>
            <a:off x="0" y="1295400"/>
            <a:ext cx="3978523" cy="1039906"/>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r>
              <a:rPr lang="en-US" sz="3200" b="1" dirty="0" err="1" smtClean="0">
                <a:ln w="0"/>
                <a:solidFill>
                  <a:schemeClr val="tx1"/>
                </a:solidFill>
                <a:effectLst>
                  <a:outerShdw blurRad="38100" dist="19050" dir="2700000" algn="tl" rotWithShape="0">
                    <a:schemeClr val="dk1">
                      <a:alpha val="40000"/>
                    </a:schemeClr>
                  </a:outerShdw>
                </a:effectLst>
              </a:rPr>
              <a:t>Phân</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tầng</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xã</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hội</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hợp</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thức</a:t>
            </a:r>
            <a:endParaRPr lang="en-US" sz="3200" b="1" dirty="0">
              <a:ln w="0"/>
              <a:solidFill>
                <a:schemeClr val="tx1"/>
              </a:solidFill>
              <a:effectLst>
                <a:outerShdw blurRad="38100" dist="19050" dir="2700000" algn="tl" rotWithShape="0">
                  <a:schemeClr val="dk1">
                    <a:alpha val="40000"/>
                  </a:schemeClr>
                </a:outerShdw>
              </a:effectLst>
            </a:endParaRPr>
          </a:p>
        </p:txBody>
      </p:sp>
      <p:sp>
        <p:nvSpPr>
          <p:cNvPr id="5" name="Rounded Rectangle 4"/>
          <p:cNvSpPr/>
          <p:nvPr/>
        </p:nvSpPr>
        <p:spPr>
          <a:xfrm>
            <a:off x="4476465" y="1219200"/>
            <a:ext cx="4667535" cy="1030941"/>
          </a:xfrm>
          <a:prstGeom prst="roundRect">
            <a:avLst/>
          </a:prstGeom>
          <a:noFill/>
          <a:ln w="57150">
            <a:solidFill>
              <a:srgbClr val="FF0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dirty="0" err="1"/>
              <a:t>P</a:t>
            </a:r>
            <a:r>
              <a:rPr lang="en-US" sz="3200" b="1" dirty="0" err="1" smtClean="0"/>
              <a:t>hân</a:t>
            </a:r>
            <a:r>
              <a:rPr lang="en-US" sz="3200" b="1" dirty="0" smtClean="0"/>
              <a:t> </a:t>
            </a:r>
            <a:r>
              <a:rPr lang="en-US" sz="3200" b="1" dirty="0" err="1" smtClean="0"/>
              <a:t>tầng</a:t>
            </a:r>
            <a:r>
              <a:rPr lang="en-US" sz="3200" b="1" dirty="0" smtClean="0"/>
              <a:t> </a:t>
            </a:r>
            <a:r>
              <a:rPr lang="en-US" sz="3200" b="1" dirty="0" err="1" smtClean="0"/>
              <a:t>xã</a:t>
            </a:r>
            <a:r>
              <a:rPr lang="en-US" sz="3200" b="1" dirty="0" smtClean="0"/>
              <a:t> </a:t>
            </a:r>
            <a:r>
              <a:rPr lang="en-US" sz="3200" b="1" dirty="0" err="1" smtClean="0"/>
              <a:t>hội</a:t>
            </a:r>
            <a:r>
              <a:rPr lang="en-US" sz="3200" b="1" dirty="0" smtClean="0"/>
              <a:t> </a:t>
            </a:r>
            <a:r>
              <a:rPr lang="en-US" sz="3200" b="1" dirty="0" err="1" smtClean="0"/>
              <a:t>không</a:t>
            </a:r>
            <a:r>
              <a:rPr lang="en-US" sz="3200" b="1" dirty="0" smtClean="0"/>
              <a:t> </a:t>
            </a:r>
            <a:r>
              <a:rPr lang="en-US" sz="3200" b="1" dirty="0" err="1" smtClean="0"/>
              <a:t>hợp</a:t>
            </a:r>
            <a:r>
              <a:rPr lang="en-US" sz="3200" b="1" dirty="0" smtClean="0"/>
              <a:t> </a:t>
            </a:r>
            <a:r>
              <a:rPr lang="en-US" sz="3200" b="1" dirty="0" err="1" smtClean="0"/>
              <a:t>thức</a:t>
            </a:r>
            <a:endParaRPr lang="en-US" sz="3200" b="1" dirty="0"/>
          </a:p>
        </p:txBody>
      </p:sp>
      <p:sp>
        <p:nvSpPr>
          <p:cNvPr id="11" name="Down Arrow 10"/>
          <p:cNvSpPr/>
          <p:nvPr/>
        </p:nvSpPr>
        <p:spPr>
          <a:xfrm>
            <a:off x="152400" y="2514600"/>
            <a:ext cx="3657600" cy="1371600"/>
          </a:xfrm>
          <a:prstGeom prst="downArrow">
            <a:avLst>
              <a:gd name="adj1" fmla="val 100000"/>
              <a:gd name="adj2" fmla="val 2451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w="0"/>
                <a:solidFill>
                  <a:schemeClr val="tx1"/>
                </a:solidFill>
                <a:effectLst>
                  <a:outerShdw blurRad="38100" dist="19050" dir="2700000" algn="tl" rotWithShape="0">
                    <a:schemeClr val="dk1">
                      <a:alpha val="40000"/>
                    </a:schemeClr>
                  </a:outerShdw>
                </a:effectLst>
              </a:rPr>
              <a:t>D</a:t>
            </a:r>
            <a:r>
              <a:rPr lang="vi-VN" sz="2400" dirty="0">
                <a:ln w="0"/>
                <a:solidFill>
                  <a:schemeClr val="tx1"/>
                </a:solidFill>
                <a:effectLst>
                  <a:outerShdw blurRad="38100" dist="19050" dir="2700000" algn="tl" rotWithShape="0">
                    <a:schemeClr val="dk1">
                      <a:alpha val="40000"/>
                    </a:schemeClr>
                  </a:outerShdw>
                </a:effectLst>
              </a:rPr>
              <a:t>ựa </a:t>
            </a:r>
            <a:r>
              <a:rPr lang="vi-VN" sz="2400" dirty="0" smtClean="0">
                <a:ln w="0"/>
                <a:solidFill>
                  <a:schemeClr val="tx1"/>
                </a:solidFill>
                <a:effectLst>
                  <a:outerShdw blurRad="38100" dist="19050" dir="2700000" algn="tl" rotWithShape="0">
                    <a:schemeClr val="dk1">
                      <a:alpha val="40000"/>
                    </a:schemeClr>
                  </a:outerShdw>
                </a:effectLst>
              </a:rPr>
              <a:t>trên </a:t>
            </a:r>
            <a:r>
              <a:rPr lang="vi-VN" sz="2400" dirty="0">
                <a:ln w="0"/>
                <a:solidFill>
                  <a:schemeClr val="tx1"/>
                </a:solidFill>
                <a:effectLst>
                  <a:outerShdw blurRad="38100" dist="19050" dir="2700000" algn="tl" rotWithShape="0">
                    <a:schemeClr val="dk1">
                      <a:alpha val="40000"/>
                    </a:schemeClr>
                  </a:outerShdw>
                </a:effectLst>
              </a:rPr>
              <a:t>đạo đức, tài năng, mức độ đóng </a:t>
            </a:r>
            <a:r>
              <a:rPr lang="vi-VN" sz="2400" dirty="0" smtClean="0">
                <a:ln w="0"/>
                <a:solidFill>
                  <a:schemeClr val="tx1"/>
                </a:solidFill>
                <a:effectLst>
                  <a:outerShdw blurRad="38100" dist="19050" dir="2700000" algn="tl" rotWithShape="0">
                    <a:schemeClr val="dk1">
                      <a:alpha val="40000"/>
                    </a:schemeClr>
                  </a:outerShdw>
                </a:effectLst>
              </a:rPr>
              <a:t>góp </a:t>
            </a:r>
            <a:r>
              <a:rPr lang="vi-VN" sz="2400" dirty="0">
                <a:ln w="0"/>
                <a:solidFill>
                  <a:schemeClr val="tx1"/>
                </a:solidFill>
                <a:effectLst>
                  <a:outerShdw blurRad="38100" dist="19050" dir="2700000" algn="tl" rotWithShape="0">
                    <a:schemeClr val="dk1">
                      <a:alpha val="40000"/>
                    </a:schemeClr>
                  </a:outerShdw>
                </a:effectLst>
              </a:rPr>
              <a:t>cho xã </a:t>
            </a:r>
            <a:r>
              <a:rPr lang="vi-VN" sz="2400" dirty="0" smtClean="0">
                <a:ln w="0"/>
                <a:solidFill>
                  <a:schemeClr val="tx1"/>
                </a:solidFill>
                <a:effectLst>
                  <a:outerShdw blurRad="38100" dist="19050" dir="2700000" algn="tl" rotWithShape="0">
                    <a:schemeClr val="dk1">
                      <a:alpha val="40000"/>
                    </a:schemeClr>
                  </a:outerShdw>
                </a:effectLst>
              </a:rPr>
              <a:t>hộ</a:t>
            </a:r>
            <a:r>
              <a:rPr lang="en-US" sz="2400" dirty="0" smtClean="0">
                <a:ln w="0"/>
                <a:solidFill>
                  <a:schemeClr val="tx1"/>
                </a:solidFill>
                <a:effectLst>
                  <a:outerShdw blurRad="38100" dist="19050" dir="2700000" algn="tl" rotWithShape="0">
                    <a:schemeClr val="dk1">
                      <a:alpha val="40000"/>
                    </a:schemeClr>
                  </a:outerShdw>
                </a:effectLst>
              </a:rPr>
              <a:t>i.</a:t>
            </a:r>
            <a:endParaRPr lang="en-US" sz="2400" dirty="0"/>
          </a:p>
        </p:txBody>
      </p:sp>
      <p:sp>
        <p:nvSpPr>
          <p:cNvPr id="12" name="Down Arrow 11"/>
          <p:cNvSpPr/>
          <p:nvPr/>
        </p:nvSpPr>
        <p:spPr>
          <a:xfrm>
            <a:off x="152400" y="3886200"/>
            <a:ext cx="3657600" cy="1600200"/>
          </a:xfrm>
          <a:prstGeom prst="downArrow">
            <a:avLst>
              <a:gd name="adj1" fmla="val 100000"/>
              <a:gd name="adj2" fmla="val 29412"/>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0"/>
                <a:solidFill>
                  <a:schemeClr val="tx1"/>
                </a:solidFill>
                <a:effectLst>
                  <a:outerShdw blurRad="38100" dist="19050" dir="2700000" algn="tl" rotWithShape="0">
                    <a:schemeClr val="dk1">
                      <a:alpha val="40000"/>
                    </a:schemeClr>
                  </a:outerShdw>
                </a:effectLst>
              </a:rPr>
              <a:t>C</a:t>
            </a:r>
            <a:r>
              <a:rPr lang="vi-VN" sz="2400" dirty="0" smtClean="0">
                <a:ln w="0"/>
                <a:solidFill>
                  <a:schemeClr val="tx1"/>
                </a:solidFill>
                <a:effectLst>
                  <a:outerShdw blurRad="38100" dist="19050" dir="2700000" algn="tl" rotWithShape="0">
                    <a:schemeClr val="dk1">
                      <a:alpha val="40000"/>
                    </a:schemeClr>
                  </a:outerShdw>
                </a:effectLst>
              </a:rPr>
              <a:t>ông </a:t>
            </a:r>
            <a:r>
              <a:rPr lang="vi-VN" sz="2400" dirty="0">
                <a:ln w="0"/>
                <a:solidFill>
                  <a:schemeClr val="tx1"/>
                </a:solidFill>
                <a:effectLst>
                  <a:outerShdw blurRad="38100" dist="19050" dir="2700000" algn="tl" rotWithShape="0">
                    <a:schemeClr val="dk1">
                      <a:alpha val="40000"/>
                    </a:schemeClr>
                  </a:outerShdw>
                </a:effectLst>
              </a:rPr>
              <a:t>bằng xã </a:t>
            </a:r>
            <a:r>
              <a:rPr lang="vi-VN" sz="2400" dirty="0" smtClean="0">
                <a:ln w="0"/>
                <a:solidFill>
                  <a:schemeClr val="tx1"/>
                </a:solidFill>
                <a:effectLst>
                  <a:outerShdw blurRad="38100" dist="19050" dir="2700000" algn="tl" rotWithShape="0">
                    <a:schemeClr val="dk1">
                      <a:alpha val="40000"/>
                    </a:schemeClr>
                  </a:outerShdw>
                </a:effectLst>
              </a:rPr>
              <a:t>hội</a:t>
            </a:r>
            <a:endParaRPr lang="en-US" sz="2400" dirty="0">
              <a:ln w="0"/>
              <a:solidFill>
                <a:schemeClr val="tx1"/>
              </a:solidFill>
              <a:effectLst>
                <a:outerShdw blurRad="38100" dist="19050" dir="2700000" algn="tl" rotWithShape="0">
                  <a:schemeClr val="dk1">
                    <a:alpha val="40000"/>
                  </a:schemeClr>
                </a:outerShdw>
              </a:effectLst>
            </a:endParaRPr>
          </a:p>
          <a:p>
            <a:pPr algn="ctr"/>
            <a:r>
              <a:rPr lang="vi-VN" sz="2400" dirty="0" smtClean="0">
                <a:ln w="0"/>
                <a:solidFill>
                  <a:schemeClr val="tx1"/>
                </a:solidFill>
                <a:effectLst>
                  <a:outerShdw blurRad="38100" dist="19050" dir="2700000" algn="tl" rotWithShape="0">
                    <a:schemeClr val="dk1">
                      <a:alpha val="40000"/>
                    </a:schemeClr>
                  </a:outerShdw>
                </a:effectLst>
              </a:rPr>
              <a:t> </a:t>
            </a:r>
            <a:r>
              <a:rPr lang="en-US" sz="2400" dirty="0">
                <a:ln w="0"/>
                <a:solidFill>
                  <a:schemeClr val="tx1"/>
                </a:solidFill>
                <a:effectLst>
                  <a:outerShdw blurRad="38100" dist="19050" dir="2700000" algn="tl" rotWithShape="0">
                    <a:schemeClr val="dk1">
                      <a:alpha val="40000"/>
                    </a:schemeClr>
                  </a:outerShdw>
                </a:effectLst>
              </a:rPr>
              <a:t>T</a:t>
            </a:r>
            <a:r>
              <a:rPr lang="vi-VN" sz="2400" dirty="0" smtClean="0">
                <a:ln w="0"/>
                <a:solidFill>
                  <a:schemeClr val="tx1"/>
                </a:solidFill>
                <a:effectLst>
                  <a:outerShdw blurRad="38100" dist="19050" dir="2700000" algn="tl" rotWithShape="0">
                    <a:schemeClr val="dk1">
                      <a:alpha val="40000"/>
                    </a:schemeClr>
                  </a:outerShdw>
                </a:effectLst>
              </a:rPr>
              <a:t>húc </a:t>
            </a:r>
            <a:r>
              <a:rPr lang="vi-VN" sz="2400" dirty="0">
                <a:ln w="0"/>
                <a:solidFill>
                  <a:schemeClr val="tx1"/>
                </a:solidFill>
                <a:effectLst>
                  <a:outerShdw blurRad="38100" dist="19050" dir="2700000" algn="tl" rotWithShape="0">
                    <a:schemeClr val="dk1">
                      <a:alpha val="40000"/>
                    </a:schemeClr>
                  </a:outerShdw>
                </a:effectLst>
              </a:rPr>
              <a:t>đẩy </a:t>
            </a:r>
            <a:r>
              <a:rPr lang="en-US" sz="2400" dirty="0" err="1" smtClean="0">
                <a:ln w="0"/>
                <a:solidFill>
                  <a:schemeClr val="tx1"/>
                </a:solidFill>
                <a:effectLst>
                  <a:outerShdw blurRad="38100" dist="19050" dir="2700000" algn="tl" rotWithShape="0">
                    <a:schemeClr val="dk1">
                      <a:alpha val="40000"/>
                    </a:schemeClr>
                  </a:outerShdw>
                </a:effectLst>
              </a:rPr>
              <a:t>xã</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hội</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phát</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triển</a:t>
            </a:r>
            <a:endParaRPr lang="en-US" sz="2400" dirty="0">
              <a:ln w="0"/>
              <a:solidFill>
                <a:schemeClr val="tx1"/>
              </a:solidFill>
              <a:effectLst>
                <a:outerShdw blurRad="38100" dist="19050" dir="2700000" algn="tl" rotWithShape="0">
                  <a:schemeClr val="dk1">
                    <a:alpha val="40000"/>
                  </a:schemeClr>
                </a:outerShdw>
              </a:effectLst>
            </a:endParaRPr>
          </a:p>
          <a:p>
            <a:pPr algn="ctr"/>
            <a:r>
              <a:rPr lang="vi-VN" sz="2400" dirty="0" smtClean="0">
                <a:ln w="0"/>
                <a:solidFill>
                  <a:schemeClr val="tx1"/>
                </a:solidFill>
                <a:effectLst>
                  <a:outerShdw blurRad="38100" dist="19050" dir="2700000" algn="tl" rotWithShape="0">
                    <a:schemeClr val="dk1">
                      <a:alpha val="40000"/>
                    </a:schemeClr>
                  </a:outerShdw>
                </a:effectLst>
              </a:rPr>
              <a:t> </a:t>
            </a:r>
            <a:r>
              <a:rPr lang="en-US" sz="2400" dirty="0" smtClean="0">
                <a:ln w="0"/>
                <a:solidFill>
                  <a:schemeClr val="tx1"/>
                </a:solidFill>
                <a:effectLst>
                  <a:outerShdw blurRad="38100" dist="19050" dir="2700000" algn="tl" rotWithShape="0">
                    <a:schemeClr val="dk1">
                      <a:alpha val="40000"/>
                    </a:schemeClr>
                  </a:outerShdw>
                </a:effectLst>
              </a:rPr>
              <a:t>T</a:t>
            </a:r>
            <a:r>
              <a:rPr lang="vi-VN" sz="2400" dirty="0" smtClean="0">
                <a:ln w="0"/>
                <a:solidFill>
                  <a:schemeClr val="tx1"/>
                </a:solidFill>
                <a:effectLst>
                  <a:outerShdw blurRad="38100" dist="19050" dir="2700000" algn="tl" rotWithShape="0">
                    <a:schemeClr val="dk1">
                      <a:alpha val="40000"/>
                    </a:schemeClr>
                  </a:outerShdw>
                </a:effectLst>
              </a:rPr>
              <a:t>rật </a:t>
            </a:r>
            <a:r>
              <a:rPr lang="vi-VN" sz="2400" dirty="0">
                <a:ln w="0"/>
                <a:solidFill>
                  <a:schemeClr val="tx1"/>
                </a:solidFill>
                <a:effectLst>
                  <a:outerShdw blurRad="38100" dist="19050" dir="2700000" algn="tl" rotWithShape="0">
                    <a:schemeClr val="dk1">
                      <a:alpha val="40000"/>
                    </a:schemeClr>
                  </a:outerShdw>
                </a:effectLst>
              </a:rPr>
              <a:t>tự và ổn định xã hội. </a:t>
            </a:r>
            <a:endParaRPr lang="en-US" sz="2400" dirty="0"/>
          </a:p>
        </p:txBody>
      </p:sp>
      <p:sp>
        <p:nvSpPr>
          <p:cNvPr id="14" name="Down Arrow 13"/>
          <p:cNvSpPr/>
          <p:nvPr/>
        </p:nvSpPr>
        <p:spPr>
          <a:xfrm>
            <a:off x="4572000" y="2514600"/>
            <a:ext cx="4267201" cy="1371600"/>
          </a:xfrm>
          <a:prstGeom prst="downArrow">
            <a:avLst>
              <a:gd name="adj1" fmla="val 100000"/>
              <a:gd name="adj2" fmla="val 29412"/>
            </a:avLst>
          </a:prstGeom>
          <a:solidFill>
            <a:srgbClr val="FF33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w="0"/>
                <a:solidFill>
                  <a:schemeClr val="tx1"/>
                </a:solidFill>
                <a:effectLst>
                  <a:outerShdw blurRad="38100" dist="19050" dir="2700000" algn="tl" rotWithShape="0">
                    <a:schemeClr val="dk1">
                      <a:alpha val="40000"/>
                    </a:schemeClr>
                  </a:outerShdw>
                </a:effectLst>
              </a:rPr>
              <a:t>D</a:t>
            </a:r>
            <a:r>
              <a:rPr lang="vi-VN" sz="2400" dirty="0">
                <a:ln w="0"/>
                <a:solidFill>
                  <a:schemeClr val="tx1"/>
                </a:solidFill>
                <a:effectLst>
                  <a:outerShdw blurRad="38100" dist="19050" dir="2700000" algn="tl" rotWithShape="0">
                    <a:schemeClr val="dk1">
                      <a:alpha val="40000"/>
                    </a:schemeClr>
                  </a:outerShdw>
                </a:effectLst>
              </a:rPr>
              <a:t>ựa trên </a:t>
            </a:r>
            <a:r>
              <a:rPr lang="en-US" sz="2400" dirty="0" err="1" smtClean="0">
                <a:ln w="0"/>
                <a:solidFill>
                  <a:schemeClr val="tx1"/>
                </a:solidFill>
                <a:effectLst>
                  <a:outerShdw blurRad="38100" dist="19050" dir="2700000" algn="tl" rotWithShape="0">
                    <a:schemeClr val="dk1">
                      <a:alpha val="40000"/>
                    </a:schemeClr>
                  </a:outerShdw>
                </a:effectLst>
              </a:rPr>
              <a:t>sự</a:t>
            </a:r>
            <a:r>
              <a:rPr lang="vi-VN" sz="2400" dirty="0" smtClean="0">
                <a:ln w="0"/>
                <a:solidFill>
                  <a:schemeClr val="tx1"/>
                </a:solidFill>
                <a:effectLst>
                  <a:outerShdw blurRad="38100" dist="19050" dir="2700000" algn="tl" rotWithShape="0">
                    <a:schemeClr val="dk1">
                      <a:alpha val="40000"/>
                    </a:schemeClr>
                  </a:outerShdw>
                </a:effectLst>
              </a:rPr>
              <a:t> </a:t>
            </a:r>
            <a:r>
              <a:rPr lang="vi-VN" sz="2400" dirty="0">
                <a:ln w="0"/>
                <a:solidFill>
                  <a:schemeClr val="tx1"/>
                </a:solidFill>
                <a:effectLst>
                  <a:outerShdw blurRad="38100" dist="19050" dir="2700000" algn="tl" rotWithShape="0">
                    <a:schemeClr val="dk1">
                      <a:alpha val="40000"/>
                    </a:schemeClr>
                  </a:outerShdw>
                </a:effectLst>
              </a:rPr>
              <a:t>tham nhũng, làm ăn phi pháp, lười biếng, thủ đoạn, trộm </a:t>
            </a:r>
            <a:r>
              <a:rPr lang="vi-VN" sz="2400" dirty="0" smtClean="0">
                <a:ln w="0"/>
                <a:solidFill>
                  <a:schemeClr val="tx1"/>
                </a:solidFill>
                <a:effectLst>
                  <a:outerShdw blurRad="38100" dist="19050" dir="2700000" algn="tl" rotWithShape="0">
                    <a:schemeClr val="dk1">
                      <a:alpha val="40000"/>
                    </a:schemeClr>
                  </a:outerShdw>
                </a:effectLst>
              </a:rPr>
              <a:t>cướp</a:t>
            </a:r>
            <a:r>
              <a:rPr lang="en-US" sz="2400" dirty="0" smtClean="0">
                <a:ln w="0"/>
                <a:solidFill>
                  <a:schemeClr val="tx1"/>
                </a:solidFill>
                <a:effectLst>
                  <a:outerShdw blurRad="38100" dist="19050" dir="2700000" algn="tl" rotWithShape="0">
                    <a:schemeClr val="dk1">
                      <a:alpha val="40000"/>
                    </a:schemeClr>
                  </a:outerShdw>
                </a:effectLst>
              </a:rPr>
              <a:t>.</a:t>
            </a:r>
            <a:endParaRPr lang="en-US" sz="2400" dirty="0"/>
          </a:p>
        </p:txBody>
      </p:sp>
      <p:sp>
        <p:nvSpPr>
          <p:cNvPr id="15" name="Down Arrow 14"/>
          <p:cNvSpPr/>
          <p:nvPr/>
        </p:nvSpPr>
        <p:spPr>
          <a:xfrm>
            <a:off x="152400" y="5486400"/>
            <a:ext cx="3657600" cy="1371600"/>
          </a:xfrm>
          <a:prstGeom prst="downArrow">
            <a:avLst>
              <a:gd name="adj1" fmla="val 100000"/>
              <a:gd name="adj2" fmla="val 29412"/>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0"/>
                <a:solidFill>
                  <a:schemeClr val="tx1"/>
                </a:solidFill>
                <a:effectLst>
                  <a:outerShdw blurRad="38100" dist="19050" dir="2700000" algn="tl" rotWithShape="0">
                    <a:schemeClr val="dk1">
                      <a:alpha val="40000"/>
                    </a:schemeClr>
                  </a:outerShdw>
                </a:effectLst>
              </a:rPr>
              <a:t>T</a:t>
            </a:r>
            <a:r>
              <a:rPr lang="vi-VN" sz="2400" dirty="0" smtClean="0">
                <a:ln w="0"/>
                <a:solidFill>
                  <a:schemeClr val="tx1"/>
                </a:solidFill>
                <a:effectLst>
                  <a:outerShdw blurRad="38100" dist="19050" dir="2700000" algn="tl" rotWithShape="0">
                    <a:schemeClr val="dk1">
                      <a:alpha val="40000"/>
                    </a:schemeClr>
                  </a:outerShdw>
                </a:effectLst>
              </a:rPr>
              <a:t>hừa nhận</a:t>
            </a:r>
            <a:r>
              <a:rPr lang="en-US" sz="2400" dirty="0" smtClean="0">
                <a:ln w="0"/>
                <a:solidFill>
                  <a:schemeClr val="tx1"/>
                </a:solidFill>
                <a:effectLst>
                  <a:outerShdw blurRad="38100" dist="19050" dir="2700000" algn="tl" rotWithShape="0">
                    <a:schemeClr val="dk1">
                      <a:alpha val="40000"/>
                    </a:schemeClr>
                  </a:outerShdw>
                </a:effectLst>
              </a:rPr>
              <a:t> </a:t>
            </a:r>
            <a:r>
              <a:rPr lang="vi-VN" sz="2400" dirty="0" smtClean="0">
                <a:ln w="0"/>
                <a:solidFill>
                  <a:schemeClr val="tx1"/>
                </a:solidFill>
                <a:effectLst>
                  <a:outerShdw blurRad="38100" dist="19050" dir="2700000" algn="tl" rotWithShape="0">
                    <a:schemeClr val="dk1">
                      <a:alpha val="40000"/>
                    </a:schemeClr>
                  </a:outerShdw>
                </a:effectLst>
              </a:rPr>
              <a:t>sự </a:t>
            </a:r>
            <a:r>
              <a:rPr lang="vi-VN" sz="2400" dirty="0">
                <a:ln w="0"/>
                <a:solidFill>
                  <a:schemeClr val="tx1"/>
                </a:solidFill>
                <a:effectLst>
                  <a:outerShdw blurRad="38100" dist="19050" dir="2700000" algn="tl" rotWithShape="0">
                    <a:schemeClr val="dk1">
                      <a:alpha val="40000"/>
                    </a:schemeClr>
                  </a:outerShdw>
                </a:effectLst>
              </a:rPr>
              <a:t>phân tầng hợp thức.</a:t>
            </a:r>
            <a:endParaRPr lang="en-US" sz="2400" dirty="0">
              <a:ln w="0"/>
              <a:solidFill>
                <a:schemeClr val="tx1"/>
              </a:solidFill>
              <a:effectLst>
                <a:outerShdw blurRad="38100" dist="19050" dir="2700000" algn="tl" rotWithShape="0">
                  <a:schemeClr val="dk1">
                    <a:alpha val="40000"/>
                  </a:schemeClr>
                </a:outerShdw>
              </a:effectLst>
            </a:endParaRPr>
          </a:p>
        </p:txBody>
      </p:sp>
      <p:sp>
        <p:nvSpPr>
          <p:cNvPr id="22" name="Down Arrow 21"/>
          <p:cNvSpPr/>
          <p:nvPr/>
        </p:nvSpPr>
        <p:spPr>
          <a:xfrm>
            <a:off x="4495800" y="3886200"/>
            <a:ext cx="4267201" cy="1537447"/>
          </a:xfrm>
          <a:prstGeom prst="downArrow">
            <a:avLst>
              <a:gd name="adj1" fmla="val 100000"/>
              <a:gd name="adj2" fmla="val 29412"/>
            </a:avLst>
          </a:prstGeom>
          <a:solidFill>
            <a:srgbClr val="FF33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0"/>
                <a:solidFill>
                  <a:schemeClr val="tx1"/>
                </a:solidFill>
                <a:effectLst>
                  <a:outerShdw blurRad="38100" dist="19050" dir="2700000" algn="tl" rotWithShape="0">
                    <a:schemeClr val="dk1">
                      <a:alpha val="40000"/>
                    </a:schemeClr>
                  </a:outerShdw>
                </a:effectLst>
              </a:rPr>
              <a:t>B</a:t>
            </a:r>
            <a:r>
              <a:rPr lang="vi-VN" sz="2400" dirty="0" smtClean="0">
                <a:ln w="0"/>
                <a:solidFill>
                  <a:schemeClr val="tx1"/>
                </a:solidFill>
                <a:effectLst>
                  <a:outerShdw blurRad="38100" dist="19050" dir="2700000" algn="tl" rotWithShape="0">
                    <a:schemeClr val="dk1">
                      <a:alpha val="40000"/>
                    </a:schemeClr>
                  </a:outerShdw>
                </a:effectLst>
              </a:rPr>
              <a:t>ất </a:t>
            </a:r>
            <a:r>
              <a:rPr lang="vi-VN" sz="2400" dirty="0">
                <a:ln w="0"/>
                <a:solidFill>
                  <a:schemeClr val="tx1"/>
                </a:solidFill>
                <a:effectLst>
                  <a:outerShdw blurRad="38100" dist="19050" dir="2700000" algn="tl" rotWithShape="0">
                    <a:schemeClr val="dk1">
                      <a:alpha val="40000"/>
                    </a:schemeClr>
                  </a:outerShdw>
                </a:effectLst>
              </a:rPr>
              <a:t>công xã hội, kìm </a:t>
            </a:r>
            <a:r>
              <a:rPr lang="vi-VN" sz="2400" dirty="0" smtClean="0">
                <a:ln w="0"/>
                <a:solidFill>
                  <a:schemeClr val="tx1"/>
                </a:solidFill>
                <a:effectLst>
                  <a:outerShdw blurRad="38100" dist="19050" dir="2700000" algn="tl" rotWithShape="0">
                    <a:schemeClr val="dk1">
                      <a:alpha val="40000"/>
                    </a:schemeClr>
                  </a:outerShdw>
                </a:effectLst>
              </a:rPr>
              <a:t>hãm</a:t>
            </a:r>
            <a:r>
              <a:rPr lang="en-US" sz="2400" dirty="0" smtClean="0">
                <a:ln w="0"/>
                <a:solidFill>
                  <a:schemeClr val="tx1"/>
                </a:solidFill>
                <a:effectLst>
                  <a:outerShdw blurRad="38100" dist="19050" dir="2700000" algn="tl" rotWithShape="0">
                    <a:schemeClr val="dk1">
                      <a:alpha val="40000"/>
                    </a:schemeClr>
                  </a:outerShdw>
                </a:effectLst>
              </a:rPr>
              <a:t> </a:t>
            </a:r>
            <a:r>
              <a:rPr lang="vi-VN" sz="2400" dirty="0" smtClean="0">
                <a:ln w="0"/>
                <a:solidFill>
                  <a:schemeClr val="tx1"/>
                </a:solidFill>
                <a:effectLst>
                  <a:outerShdw blurRad="38100" dist="19050" dir="2700000" algn="tl" rotWithShape="0">
                    <a:schemeClr val="dk1">
                      <a:alpha val="40000"/>
                    </a:schemeClr>
                  </a:outerShdw>
                </a:effectLst>
              </a:rPr>
              <a:t>phát </a:t>
            </a:r>
            <a:r>
              <a:rPr lang="vi-VN" sz="2400" dirty="0">
                <a:ln w="0"/>
                <a:solidFill>
                  <a:schemeClr val="tx1"/>
                </a:solidFill>
                <a:effectLst>
                  <a:outerShdw blurRad="38100" dist="19050" dir="2700000" algn="tl" rotWithShape="0">
                    <a:schemeClr val="dk1">
                      <a:alpha val="40000"/>
                    </a:schemeClr>
                  </a:outerShdw>
                </a:effectLst>
              </a:rPr>
              <a:t>triển xã hội, </a:t>
            </a:r>
            <a:r>
              <a:rPr lang="vi-VN"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bấ</a:t>
            </a:r>
            <a:r>
              <a:rPr lang="vi-VN" sz="2400" dirty="0" smtClean="0">
                <a:ln w="0"/>
                <a:solidFill>
                  <a:schemeClr val="tx1"/>
                </a:solidFill>
                <a:effectLst>
                  <a:outerShdw blurRad="38100" dist="19050" dir="2700000" algn="tl" rotWithShape="0">
                    <a:schemeClr val="dk1">
                      <a:alpha val="40000"/>
                    </a:schemeClr>
                  </a:outerShdw>
                </a:effectLst>
              </a:rPr>
              <a:t>t </a:t>
            </a:r>
            <a:r>
              <a:rPr lang="vi-VN" sz="2400" dirty="0">
                <a:ln w="0"/>
                <a:solidFill>
                  <a:schemeClr val="tx1"/>
                </a:solidFill>
                <a:effectLst>
                  <a:outerShdw blurRad="38100" dist="19050" dir="2700000" algn="tl" rotWithShape="0">
                    <a:schemeClr val="dk1">
                      <a:alpha val="40000"/>
                    </a:schemeClr>
                  </a:outerShdw>
                </a:effectLst>
              </a:rPr>
              <a:t>bình đẳng xã hội</a:t>
            </a:r>
            <a:r>
              <a:rPr lang="vi-VN" sz="2400" dirty="0" smtClean="0">
                <a:ln w="0"/>
                <a:solidFill>
                  <a:schemeClr val="tx1"/>
                </a:solidFill>
                <a:effectLst>
                  <a:outerShdw blurRad="38100" dist="19050" dir="2700000" algn="tl" rotWithShape="0">
                    <a:schemeClr val="dk1">
                      <a:alpha val="40000"/>
                    </a:schemeClr>
                  </a:outerShdw>
                </a:effectLst>
              </a:rPr>
              <a:t>, </a:t>
            </a:r>
            <a:r>
              <a:rPr lang="vi-VN" sz="2400" dirty="0">
                <a:ln w="0"/>
                <a:solidFill>
                  <a:schemeClr val="tx1"/>
                </a:solidFill>
                <a:effectLst>
                  <a:outerShdw blurRad="38100" dist="19050" dir="2700000" algn="tl" rotWithShape="0">
                    <a:schemeClr val="dk1">
                      <a:alpha val="40000"/>
                    </a:schemeClr>
                  </a:outerShdw>
                </a:effectLst>
              </a:rPr>
              <a:t>mất ổn định xã </a:t>
            </a:r>
            <a:r>
              <a:rPr lang="vi-VN" sz="2400" dirty="0" smtClean="0">
                <a:ln w="0"/>
                <a:solidFill>
                  <a:schemeClr val="tx1"/>
                </a:solidFill>
                <a:effectLst>
                  <a:outerShdw blurRad="38100" dist="19050" dir="2700000" algn="tl" rotWithShape="0">
                    <a:schemeClr val="dk1">
                      <a:alpha val="40000"/>
                    </a:schemeClr>
                  </a:outerShdw>
                </a:effectLst>
              </a:rPr>
              <a:t>hội</a:t>
            </a:r>
            <a:r>
              <a:rPr lang="en-US" sz="2400" dirty="0" smtClean="0">
                <a:ln w="0"/>
                <a:solidFill>
                  <a:schemeClr val="tx1"/>
                </a:solidFill>
                <a:effectLst>
                  <a:outerShdw blurRad="38100" dist="19050" dir="2700000" algn="tl" rotWithShape="0">
                    <a:schemeClr val="dk1">
                      <a:alpha val="40000"/>
                    </a:schemeClr>
                  </a:outerShdw>
                </a:effectLst>
              </a:rPr>
              <a:t>.</a:t>
            </a:r>
            <a:endParaRPr lang="en-US" sz="2400" dirty="0"/>
          </a:p>
        </p:txBody>
      </p:sp>
      <p:sp>
        <p:nvSpPr>
          <p:cNvPr id="23" name="Down Arrow 22"/>
          <p:cNvSpPr/>
          <p:nvPr/>
        </p:nvSpPr>
        <p:spPr>
          <a:xfrm>
            <a:off x="4419600" y="5423648"/>
            <a:ext cx="4267201" cy="1434352"/>
          </a:xfrm>
          <a:prstGeom prst="downArrow">
            <a:avLst>
              <a:gd name="adj1" fmla="val 100000"/>
              <a:gd name="adj2" fmla="val 29412"/>
            </a:avLst>
          </a:prstGeom>
          <a:solidFill>
            <a:srgbClr val="FF33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0"/>
                <a:solidFill>
                  <a:schemeClr val="tx1"/>
                </a:solidFill>
                <a:effectLst>
                  <a:outerShdw blurRad="38100" dist="19050" dir="2700000" algn="tl" rotWithShape="0">
                    <a:schemeClr val="dk1">
                      <a:alpha val="40000"/>
                    </a:schemeClr>
                  </a:outerShdw>
                </a:effectLst>
              </a:rPr>
              <a:t>K</a:t>
            </a:r>
            <a:r>
              <a:rPr lang="vi-VN" sz="2400" dirty="0" smtClean="0">
                <a:ln w="0"/>
                <a:solidFill>
                  <a:schemeClr val="tx1"/>
                </a:solidFill>
                <a:effectLst>
                  <a:outerShdw blurRad="38100" dist="19050" dir="2700000" algn="tl" rotWithShape="0">
                    <a:schemeClr val="dk1">
                      <a:alpha val="40000"/>
                    </a:schemeClr>
                  </a:outerShdw>
                </a:effectLst>
              </a:rPr>
              <a:t>hông </a:t>
            </a:r>
            <a:r>
              <a:rPr lang="vi-VN" sz="2400" dirty="0">
                <a:ln w="0"/>
                <a:solidFill>
                  <a:schemeClr val="tx1"/>
                </a:solidFill>
                <a:effectLst>
                  <a:outerShdw blurRad="38100" dist="19050" dir="2700000" algn="tl" rotWithShape="0">
                    <a:schemeClr val="dk1">
                      <a:alpha val="40000"/>
                    </a:schemeClr>
                  </a:outerShdw>
                </a:effectLst>
              </a:rPr>
              <a:t>chấp </a:t>
            </a:r>
            <a:r>
              <a:rPr lang="vi-VN" sz="2400" dirty="0" smtClean="0">
                <a:ln w="0"/>
                <a:solidFill>
                  <a:schemeClr val="tx1"/>
                </a:solidFill>
                <a:effectLst>
                  <a:outerShdw blurRad="38100" dist="19050" dir="2700000" algn="tl" rotWithShape="0">
                    <a:schemeClr val="dk1">
                      <a:alpha val="40000"/>
                    </a:schemeClr>
                  </a:outerShdw>
                </a:effectLst>
              </a:rPr>
              <a:t>nhận </a:t>
            </a:r>
            <a:r>
              <a:rPr lang="vi-VN" sz="2400" dirty="0">
                <a:ln w="0"/>
                <a:solidFill>
                  <a:schemeClr val="tx1"/>
                </a:solidFill>
                <a:effectLst>
                  <a:outerShdw blurRad="38100" dist="19050" dir="2700000" algn="tl" rotWithShape="0">
                    <a:schemeClr val="dk1">
                      <a:alpha val="40000"/>
                    </a:schemeClr>
                  </a:outerShdw>
                </a:effectLst>
              </a:rPr>
              <a:t>hiện tượng phân tầng này</a:t>
            </a:r>
            <a:r>
              <a:rPr lang="vi-VN" sz="2400" dirty="0" smtClean="0">
                <a:ln w="0"/>
                <a:solidFill>
                  <a:schemeClr val="tx1"/>
                </a:solidFill>
                <a:effectLst>
                  <a:outerShdw blurRad="38100" dist="19050" dir="2700000" algn="tl" rotWithShape="0">
                    <a:schemeClr val="dk1">
                      <a:alpha val="40000"/>
                    </a:schemeClr>
                  </a:outerShdw>
                </a:effectLst>
              </a:rPr>
              <a:t>, </a:t>
            </a:r>
            <a:r>
              <a:rPr lang="vi-VN" sz="2400" dirty="0">
                <a:ln w="0"/>
                <a:solidFill>
                  <a:schemeClr val="tx1"/>
                </a:solidFill>
                <a:effectLst>
                  <a:outerShdw blurRad="38100" dist="19050" dir="2700000" algn="tl" rotWithShape="0">
                    <a:schemeClr val="dk1">
                      <a:alpha val="40000"/>
                    </a:schemeClr>
                  </a:outerShdw>
                </a:effectLst>
              </a:rPr>
              <a:t>phê </a:t>
            </a:r>
            <a:r>
              <a:rPr lang="vi-VN" sz="2400" dirty="0" smtClean="0">
                <a:ln w="0"/>
                <a:solidFill>
                  <a:schemeClr val="tx1"/>
                </a:solidFill>
                <a:effectLst>
                  <a:outerShdw blurRad="38100" dist="19050" dir="2700000" algn="tl" rotWithShape="0">
                    <a:schemeClr val="dk1">
                      <a:alpha val="40000"/>
                    </a:schemeClr>
                  </a:outerShdw>
                </a:effectLst>
              </a:rPr>
              <a:t>phán,trừng </a:t>
            </a:r>
            <a:r>
              <a:rPr lang="vi-VN" sz="2400" dirty="0">
                <a:ln w="0"/>
                <a:solidFill>
                  <a:schemeClr val="tx1"/>
                </a:solidFill>
                <a:effectLst>
                  <a:outerShdw blurRad="38100" dist="19050" dir="2700000" algn="tl" rotWithShape="0">
                    <a:schemeClr val="dk1">
                      <a:alpha val="40000"/>
                    </a:schemeClr>
                  </a:outerShdw>
                </a:effectLst>
              </a:rPr>
              <a:t>phạt và xoá bỏ chúng.</a:t>
            </a:r>
            <a:endParaRPr lang="en-US" sz="2400" dirty="0">
              <a:ln w="0"/>
              <a:solidFill>
                <a:schemeClr val="tx1"/>
              </a:solidFill>
              <a:effectLst>
                <a:outerShdw blurRad="38100" dist="19050" dir="2700000" algn="tl" rotWithShape="0">
                  <a:schemeClr val="dk1">
                    <a:alpha val="40000"/>
                  </a:schemeClr>
                </a:outerShdw>
              </a:effectLst>
            </a:endParaRPr>
          </a:p>
        </p:txBody>
      </p:sp>
      <p:sp>
        <p:nvSpPr>
          <p:cNvPr id="13" name="TextBox 12"/>
          <p:cNvSpPr txBox="1"/>
          <p:nvPr/>
        </p:nvSpPr>
        <p:spPr>
          <a:xfrm>
            <a:off x="457200" y="152400"/>
            <a:ext cx="8153400" cy="1077218"/>
          </a:xfrm>
          <a:prstGeom prst="rect">
            <a:avLst/>
          </a:prstGeom>
          <a:solidFill>
            <a:srgbClr val="FFC000"/>
          </a:solidFill>
        </p:spPr>
        <p:txBody>
          <a:bodyPr wrap="square" rtlCol="0">
            <a:spAutoFit/>
          </a:bodyPr>
          <a:lstStyle/>
          <a:p>
            <a:r>
              <a:rPr lang="en-US" sz="3200" dirty="0" err="1" smtClean="0"/>
              <a:t>Khi</a:t>
            </a:r>
            <a:r>
              <a:rPr lang="en-US" sz="3200" dirty="0" smtClean="0"/>
              <a:t> </a:t>
            </a:r>
            <a:r>
              <a:rPr lang="en-US" sz="3200" dirty="0" err="1" smtClean="0"/>
              <a:t>xét</a:t>
            </a:r>
            <a:r>
              <a:rPr lang="en-US" sz="3200" dirty="0" smtClean="0"/>
              <a:t> </a:t>
            </a:r>
            <a:r>
              <a:rPr lang="en-US" sz="3200" dirty="0" err="1" smtClean="0"/>
              <a:t>đến</a:t>
            </a:r>
            <a:r>
              <a:rPr lang="en-US" sz="3200" dirty="0" smtClean="0"/>
              <a:t> </a:t>
            </a:r>
            <a:r>
              <a:rPr lang="en-US" sz="3200" dirty="0" err="1" smtClean="0"/>
              <a:t>hậu</a:t>
            </a:r>
            <a:r>
              <a:rPr lang="en-US" sz="3200" dirty="0" smtClean="0"/>
              <a:t> </a:t>
            </a:r>
            <a:r>
              <a:rPr lang="en-US" sz="3200" dirty="0" err="1" smtClean="0"/>
              <a:t>quả</a:t>
            </a:r>
            <a:r>
              <a:rPr lang="en-US" sz="3200" dirty="0" smtClean="0"/>
              <a:t> </a:t>
            </a:r>
            <a:r>
              <a:rPr lang="en-US" sz="3200" dirty="0" err="1" smtClean="0"/>
              <a:t>của</a:t>
            </a:r>
            <a:r>
              <a:rPr lang="en-US" sz="3200" dirty="0" smtClean="0"/>
              <a:t> </a:t>
            </a:r>
            <a:r>
              <a:rPr lang="en-US" sz="3200" dirty="0" err="1" smtClean="0"/>
              <a:t>phân</a:t>
            </a:r>
            <a:r>
              <a:rPr lang="en-US" sz="3200" dirty="0" smtClean="0"/>
              <a:t> </a:t>
            </a:r>
            <a:r>
              <a:rPr lang="en-US" sz="3200" dirty="0" err="1" smtClean="0"/>
              <a:t>tầng</a:t>
            </a:r>
            <a:r>
              <a:rPr lang="en-US" sz="3200" dirty="0" smtClean="0"/>
              <a:t> </a:t>
            </a:r>
            <a:r>
              <a:rPr lang="en-US" sz="3200" dirty="0" err="1" smtClean="0"/>
              <a:t>ta</a:t>
            </a:r>
            <a:r>
              <a:rPr lang="en-US" sz="3200" dirty="0" smtClean="0"/>
              <a:t> </a:t>
            </a:r>
            <a:r>
              <a:rPr lang="en-US" sz="3200" dirty="0" err="1" smtClean="0"/>
              <a:t>có</a:t>
            </a:r>
            <a:r>
              <a:rPr lang="en-US" sz="3200" dirty="0" smtClean="0"/>
              <a:t> </a:t>
            </a:r>
            <a:r>
              <a:rPr lang="en-US" sz="3200" dirty="0" err="1" smtClean="0"/>
              <a:t>thể</a:t>
            </a:r>
            <a:endParaRPr lang="en-US" sz="3200" dirty="0" smtClean="0"/>
          </a:p>
          <a:p>
            <a:r>
              <a:rPr lang="en-US" sz="3200" dirty="0" err="1" smtClean="0"/>
              <a:t>Chia</a:t>
            </a:r>
            <a:r>
              <a:rPr lang="en-US" sz="3200" dirty="0" smtClean="0"/>
              <a:t> </a:t>
            </a:r>
            <a:r>
              <a:rPr lang="en-US" sz="3200" dirty="0" err="1" smtClean="0"/>
              <a:t>phân</a:t>
            </a:r>
            <a:r>
              <a:rPr lang="en-US" sz="3200" dirty="0" smtClean="0"/>
              <a:t> </a:t>
            </a:r>
            <a:r>
              <a:rPr lang="en-US" sz="3200" dirty="0" err="1" smtClean="0"/>
              <a:t>tầng</a:t>
            </a:r>
            <a:r>
              <a:rPr lang="en-US" sz="3200" dirty="0" smtClean="0"/>
              <a:t> </a:t>
            </a:r>
            <a:r>
              <a:rPr lang="en-US" sz="3200" dirty="0" err="1" smtClean="0"/>
              <a:t>thành</a:t>
            </a:r>
            <a:r>
              <a:rPr lang="en-US" sz="3200" dirty="0" smtClean="0"/>
              <a:t> 2 </a:t>
            </a:r>
            <a:r>
              <a:rPr lang="en-US" sz="3200" dirty="0" err="1" smtClean="0"/>
              <a:t>loại</a:t>
            </a:r>
            <a:r>
              <a:rPr lang="en-US" sz="3200" dirty="0" smtClean="0"/>
              <a:t> :</a:t>
            </a:r>
            <a:endParaRPr lang="en-US" sz="3200" dirty="0"/>
          </a:p>
        </p:txBody>
      </p:sp>
    </p:spTree>
    <p:extLst>
      <p:ext uri="{BB962C8B-B14F-4D97-AF65-F5344CB8AC3E}">
        <p14:creationId xmlns:p14="http://schemas.microsoft.com/office/powerpoint/2010/main" val="57642136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linds(horizontal)">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2" grpId="0" animBg="1"/>
      <p:bldP spid="14" grpId="0" animBg="1"/>
      <p:bldP spid="15" grpId="0" animBg="1"/>
      <p:bldP spid="22" grpId="0" animBg="1"/>
      <p:bldP spid="23"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5683" y="1411061"/>
            <a:ext cx="3709593" cy="4680457"/>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8242" y="1411062"/>
            <a:ext cx="4382109" cy="4044699"/>
          </a:xfrm>
          <a:prstGeom prst="rect">
            <a:avLst/>
          </a:prstGeom>
        </p:spPr>
      </p:pic>
      <p:sp>
        <p:nvSpPr>
          <p:cNvPr id="6" name="Rectangle 5"/>
          <p:cNvSpPr/>
          <p:nvPr/>
        </p:nvSpPr>
        <p:spPr>
          <a:xfrm>
            <a:off x="4495800" y="5455761"/>
            <a:ext cx="4224552" cy="12896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ln w="0"/>
                <a:solidFill>
                  <a:schemeClr val="tx1"/>
                </a:solidFill>
                <a:effectLst>
                  <a:outerShdw blurRad="38100" dist="19050" dir="2700000" algn="tl" rotWithShape="0">
                    <a:schemeClr val="dk1">
                      <a:alpha val="40000"/>
                    </a:schemeClr>
                  </a:outerShdw>
                </a:effectLst>
              </a:rPr>
              <a:t>Chủ tịch Quốc hội Nguyễn Sinh Hùng phát biểu tại lễ ký chứng thực Hiến pháp nước Cộng hòa xã hội chủ nghĩa Việt Nam. Ảnh: TTXVN</a:t>
            </a:r>
            <a:endParaRPr lang="en-US" sz="2000" dirty="0">
              <a:ln w="0"/>
              <a:solidFill>
                <a:schemeClr val="tx1"/>
              </a:solidFill>
              <a:effectLst>
                <a:outerShdw blurRad="38100" dist="19050" dir="2700000" algn="tl" rotWithShape="0">
                  <a:schemeClr val="dk1">
                    <a:alpha val="40000"/>
                  </a:schemeClr>
                </a:outerShdw>
              </a:effectLst>
            </a:endParaRPr>
          </a:p>
        </p:txBody>
      </p:sp>
      <p:sp>
        <p:nvSpPr>
          <p:cNvPr id="7" name="Rectangle 6"/>
          <p:cNvSpPr/>
          <p:nvPr/>
        </p:nvSpPr>
        <p:spPr>
          <a:xfrm>
            <a:off x="255683" y="6172200"/>
            <a:ext cx="3709593" cy="573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ln w="0"/>
                <a:solidFill>
                  <a:schemeClr val="tx1"/>
                </a:solidFill>
                <a:effectLst>
                  <a:outerShdw blurRad="38100" dist="19050" dir="2700000" algn="tl" rotWithShape="0">
                    <a:schemeClr val="dk1">
                      <a:alpha val="40000"/>
                    </a:schemeClr>
                  </a:outerShdw>
                </a:effectLst>
              </a:rPr>
              <a:t>Sinh</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viên</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thực</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tập</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nghiên</a:t>
            </a:r>
            <a:r>
              <a:rPr lang="en-US" sz="2400" dirty="0" smtClean="0">
                <a:ln w="0"/>
                <a:solidFill>
                  <a:schemeClr val="tx1"/>
                </a:solidFill>
                <a:effectLst>
                  <a:outerShdw blurRad="38100" dist="19050" dir="2700000" algn="tl" rotWithShape="0">
                    <a:schemeClr val="dk1">
                      <a:alpha val="40000"/>
                    </a:schemeClr>
                  </a:outerShdw>
                </a:effectLst>
              </a:rPr>
              <a:t> </a:t>
            </a:r>
            <a:r>
              <a:rPr lang="en-US" sz="2400" dirty="0" err="1" smtClean="0">
                <a:ln w="0"/>
                <a:solidFill>
                  <a:schemeClr val="tx1"/>
                </a:solidFill>
                <a:effectLst>
                  <a:outerShdw blurRad="38100" dist="19050" dir="2700000" algn="tl" rotWithShape="0">
                    <a:schemeClr val="dk1">
                      <a:alpha val="40000"/>
                    </a:schemeClr>
                  </a:outerShdw>
                </a:effectLst>
              </a:rPr>
              <a:t>cứu</a:t>
            </a:r>
            <a:r>
              <a:rPr lang="en-US" sz="2400" dirty="0" smtClean="0">
                <a:ln w="0"/>
                <a:solidFill>
                  <a:schemeClr val="tx1"/>
                </a:solidFill>
                <a:effectLst>
                  <a:outerShdw blurRad="38100" dist="19050" dir="2700000" algn="tl" rotWithShape="0">
                    <a:schemeClr val="dk1">
                      <a:alpha val="40000"/>
                    </a:schemeClr>
                  </a:outerShdw>
                </a:effectLst>
              </a:rPr>
              <a:t>.</a:t>
            </a:r>
            <a:endParaRPr lang="en-US" sz="2400" dirty="0">
              <a:ln w="0"/>
              <a:solidFill>
                <a:schemeClr val="tx1"/>
              </a:solidFill>
              <a:effectLst>
                <a:outerShdw blurRad="38100" dist="19050" dir="2700000" algn="tl" rotWithShape="0">
                  <a:schemeClr val="dk1">
                    <a:alpha val="40000"/>
                  </a:schemeClr>
                </a:outerShdw>
              </a:effectLst>
            </a:endParaRPr>
          </a:p>
        </p:txBody>
      </p:sp>
      <p:sp>
        <p:nvSpPr>
          <p:cNvPr id="9" name="Rounded Rectangle 8"/>
          <p:cNvSpPr/>
          <p:nvPr/>
        </p:nvSpPr>
        <p:spPr>
          <a:xfrm>
            <a:off x="1480980" y="313764"/>
            <a:ext cx="5282889" cy="902387"/>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r>
              <a:rPr lang="en-US" sz="3200" b="1" dirty="0" err="1" smtClean="0">
                <a:ln w="0"/>
                <a:solidFill>
                  <a:schemeClr val="tx1"/>
                </a:solidFill>
                <a:effectLst>
                  <a:outerShdw blurRad="38100" dist="19050" dir="2700000" algn="tl" rotWithShape="0">
                    <a:schemeClr val="dk1">
                      <a:alpha val="40000"/>
                    </a:schemeClr>
                  </a:outerShdw>
                </a:effectLst>
              </a:rPr>
              <a:t>Phân</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tầng</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xã</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hội</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hợp</a:t>
            </a:r>
            <a:r>
              <a:rPr lang="en-US" sz="3200" b="1" dirty="0" smtClean="0">
                <a:ln w="0"/>
                <a:solidFill>
                  <a:schemeClr val="tx1"/>
                </a:solidFill>
                <a:effectLst>
                  <a:outerShdw blurRad="38100" dist="19050" dir="2700000" algn="tl" rotWithShape="0">
                    <a:schemeClr val="dk1">
                      <a:alpha val="40000"/>
                    </a:schemeClr>
                  </a:outerShdw>
                </a:effectLst>
              </a:rPr>
              <a:t> </a:t>
            </a:r>
            <a:r>
              <a:rPr lang="en-US" sz="3200" b="1" dirty="0" err="1" smtClean="0">
                <a:ln w="0"/>
                <a:solidFill>
                  <a:schemeClr val="tx1"/>
                </a:solidFill>
                <a:effectLst>
                  <a:outerShdw blurRad="38100" dist="19050" dir="2700000" algn="tl" rotWithShape="0">
                    <a:schemeClr val="dk1">
                      <a:alpha val="40000"/>
                    </a:schemeClr>
                  </a:outerShdw>
                </a:effectLst>
              </a:rPr>
              <a:t>thức</a:t>
            </a:r>
            <a:endParaRPr lang="en-US" sz="3200" b="1"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634634560"/>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20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20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
                                            <p:bg/>
                                          </p:spTgt>
                                        </p:tgtEl>
                                        <p:attrNameLst>
                                          <p:attrName>style.visibility</p:attrName>
                                        </p:attrNameLst>
                                      </p:cBhvr>
                                      <p:to>
                                        <p:strVal val="visible"/>
                                      </p:to>
                                    </p:set>
                                    <p:animEffect transition="in" filter="fade">
                                      <p:cBhvr>
                                        <p:cTn id="19" dur="2000"/>
                                        <p:tgtEl>
                                          <p:spTgt spid="7">
                                            <p:bg/>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down)">
                                      <p:cBhvr>
                                        <p:cTn id="31" dur="500"/>
                                        <p:tgtEl>
                                          <p:spTgt spid="6">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down)">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7" grpId="0" uiExpand="1" build="p" animBg="1"/>
      <p:bldP spid="9"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algn="l"/>
            <a:r>
              <a:rPr lang="en-US" dirty="0" smtClean="0">
                <a:solidFill>
                  <a:schemeClr val="tx2">
                    <a:lumMod val="50000"/>
                  </a:schemeClr>
                </a:solidFill>
              </a:rPr>
              <a:t>I. </a:t>
            </a:r>
            <a:r>
              <a:rPr lang="en-US" b="1" dirty="0" err="1" smtClean="0">
                <a:solidFill>
                  <a:schemeClr val="tx2">
                    <a:lumMod val="50000"/>
                  </a:schemeClr>
                </a:solidFill>
              </a:rPr>
              <a:t>Bất</a:t>
            </a:r>
            <a:r>
              <a:rPr lang="en-US" b="1" dirty="0" smtClean="0">
                <a:solidFill>
                  <a:schemeClr val="tx2">
                    <a:lumMod val="50000"/>
                  </a:schemeClr>
                </a:solidFill>
              </a:rPr>
              <a:t> </a:t>
            </a:r>
            <a:r>
              <a:rPr lang="en-US" b="1" dirty="0" err="1" smtClean="0">
                <a:solidFill>
                  <a:schemeClr val="tx2">
                    <a:lumMod val="50000"/>
                  </a:schemeClr>
                </a:solidFill>
              </a:rPr>
              <a:t>bình</a:t>
            </a:r>
            <a:r>
              <a:rPr lang="en-US" b="1" dirty="0" smtClean="0">
                <a:solidFill>
                  <a:schemeClr val="tx2">
                    <a:lumMod val="50000"/>
                  </a:schemeClr>
                </a:solidFill>
              </a:rPr>
              <a:t> </a:t>
            </a:r>
            <a:r>
              <a:rPr lang="en-US" b="1" dirty="0" err="1" smtClean="0">
                <a:solidFill>
                  <a:schemeClr val="tx2">
                    <a:lumMod val="50000"/>
                  </a:schemeClr>
                </a:solidFill>
              </a:rPr>
              <a:t>đẳng</a:t>
            </a:r>
            <a:r>
              <a:rPr lang="en-US" b="1" dirty="0" smtClean="0">
                <a:solidFill>
                  <a:schemeClr val="tx2">
                    <a:lumMod val="50000"/>
                  </a:schemeClr>
                </a:solidFill>
              </a:rPr>
              <a:t> </a:t>
            </a:r>
            <a:r>
              <a:rPr lang="en-US" b="1" dirty="0" err="1" smtClean="0">
                <a:solidFill>
                  <a:schemeClr val="tx2">
                    <a:lumMod val="50000"/>
                  </a:schemeClr>
                </a:solidFill>
              </a:rPr>
              <a:t>xã</a:t>
            </a:r>
            <a:r>
              <a:rPr lang="en-US" b="1" dirty="0" smtClean="0">
                <a:solidFill>
                  <a:schemeClr val="tx2">
                    <a:lumMod val="50000"/>
                  </a:schemeClr>
                </a:solidFill>
              </a:rPr>
              <a:t> </a:t>
            </a:r>
            <a:r>
              <a:rPr lang="en-US" b="1" dirty="0" err="1" smtClean="0">
                <a:solidFill>
                  <a:schemeClr val="tx2">
                    <a:lumMod val="50000"/>
                  </a:schemeClr>
                </a:solidFill>
              </a:rPr>
              <a:t>hội</a:t>
            </a:r>
            <a:r>
              <a:rPr lang="en-US" b="1" dirty="0" smtClean="0">
                <a:solidFill>
                  <a:schemeClr val="tx2">
                    <a:lumMod val="50000"/>
                  </a:schemeClr>
                </a:solidFill>
              </a:rPr>
              <a:t>:</a:t>
            </a:r>
            <a:endParaRPr lang="en-US" b="1" dirty="0">
              <a:solidFill>
                <a:schemeClr val="tx2">
                  <a:lumMod val="50000"/>
                </a:schemeClr>
              </a:solidFill>
            </a:endParaRPr>
          </a:p>
        </p:txBody>
      </p:sp>
      <p:sp>
        <p:nvSpPr>
          <p:cNvPr id="3" name="Content Placeholder 2"/>
          <p:cNvSpPr>
            <a:spLocks noGrp="1"/>
          </p:cNvSpPr>
          <p:nvPr>
            <p:ph idx="1"/>
          </p:nvPr>
        </p:nvSpPr>
        <p:spPr>
          <a:xfrm>
            <a:off x="533400" y="990600"/>
            <a:ext cx="8229600" cy="5486400"/>
          </a:xfrm>
        </p:spPr>
        <p:txBody>
          <a:bodyPr>
            <a:normAutofit fontScale="85000" lnSpcReduction="20000"/>
          </a:bodyPr>
          <a:lstStyle/>
          <a:p>
            <a:pPr marL="514350" lvl="0" indent="-514350">
              <a:buNone/>
            </a:pPr>
            <a:r>
              <a:rPr lang="en-US" sz="3200" dirty="0" smtClean="0">
                <a:solidFill>
                  <a:srgbClr val="FF0000"/>
                </a:solidFill>
              </a:rPr>
              <a:t>1. </a:t>
            </a:r>
            <a:r>
              <a:rPr lang="en-US" sz="3200" dirty="0" err="1" smtClean="0">
                <a:solidFill>
                  <a:srgbClr val="FF0000"/>
                </a:solidFill>
              </a:rPr>
              <a:t>Khái</a:t>
            </a:r>
            <a:r>
              <a:rPr lang="en-US" sz="3200" dirty="0" smtClean="0">
                <a:solidFill>
                  <a:srgbClr val="FF0000"/>
                </a:solidFill>
              </a:rPr>
              <a:t> </a:t>
            </a:r>
            <a:r>
              <a:rPr lang="en-US" sz="3200" dirty="0" err="1" smtClean="0">
                <a:solidFill>
                  <a:srgbClr val="FF0000"/>
                </a:solidFill>
              </a:rPr>
              <a:t>niệm</a:t>
            </a:r>
            <a:endParaRPr lang="en-US" sz="3200" dirty="0" smtClean="0">
              <a:solidFill>
                <a:srgbClr val="FF0000"/>
              </a:solidFill>
            </a:endParaRPr>
          </a:p>
          <a:p>
            <a:pPr marL="514350" lvl="0" indent="-514350">
              <a:buNone/>
            </a:pPr>
            <a:r>
              <a:rPr lang="en-US" dirty="0" smtClean="0"/>
              <a:t>	</a:t>
            </a:r>
          </a:p>
          <a:p>
            <a:pPr marL="514350" lvl="0" indent="-514350">
              <a:buNone/>
            </a:pPr>
            <a:r>
              <a:rPr lang="en-US" dirty="0" smtClean="0">
                <a:solidFill>
                  <a:schemeClr val="accent1">
                    <a:lumMod val="50000"/>
                  </a:schemeClr>
                </a:solidFill>
              </a:rPr>
              <a:t>	• Là sự không ngang bằng nhau về các cơ hội hoặc lợi ích đối với những cá nhân khác nhau trong một nhóm hoặc nhiều nhóm.</a:t>
            </a:r>
          </a:p>
          <a:p>
            <a:pPr marL="514350" lvl="0" indent="-514350">
              <a:buNone/>
            </a:pPr>
            <a:endParaRPr lang="en-US" dirty="0" smtClean="0">
              <a:solidFill>
                <a:schemeClr val="accent1">
                  <a:lumMod val="50000"/>
                </a:schemeClr>
              </a:solidFill>
            </a:endParaRPr>
          </a:p>
          <a:p>
            <a:pPr marL="514350" lvl="0" indent="-514350">
              <a:buNone/>
            </a:pPr>
            <a:endParaRPr lang="en-US" dirty="0" smtClean="0"/>
          </a:p>
          <a:p>
            <a:pPr marL="514350" indent="-514350">
              <a:buNone/>
            </a:pPr>
            <a:r>
              <a:rPr lang="en-US" sz="3200" dirty="0" smtClean="0">
                <a:solidFill>
                  <a:srgbClr val="FF0000"/>
                </a:solidFill>
              </a:rPr>
              <a:t>2 . Phân loại: </a:t>
            </a:r>
            <a:endParaRPr lang="en-US" sz="3200" dirty="0" smtClean="0">
              <a:solidFill>
                <a:schemeClr val="tx2"/>
              </a:solidFill>
              <a:latin typeface="Times New Roman" pitchFamily="18" charset="0"/>
              <a:cs typeface="Times New Roman" pitchFamily="18" charset="0"/>
            </a:endParaRPr>
          </a:p>
          <a:p>
            <a:pPr marL="514350" indent="-514350">
              <a:buNone/>
            </a:pPr>
            <a:r>
              <a:rPr lang="en-US" dirty="0" smtClean="0"/>
              <a:t>	 </a:t>
            </a:r>
          </a:p>
          <a:p>
            <a:pPr marL="514350" indent="-514350">
              <a:buNone/>
            </a:pPr>
            <a:r>
              <a:rPr lang="en-US" dirty="0" smtClean="0">
                <a:solidFill>
                  <a:schemeClr val="accent1">
                    <a:lumMod val="50000"/>
                  </a:schemeClr>
                </a:solidFill>
              </a:rPr>
              <a:t>	•  Bất bình đẳng mang tính tự </a:t>
            </a:r>
            <a:r>
              <a:rPr lang="en-US" dirty="0" err="1" smtClean="0">
                <a:solidFill>
                  <a:schemeClr val="accent1">
                    <a:lumMod val="50000"/>
                  </a:schemeClr>
                </a:solidFill>
              </a:rPr>
              <a:t>nhiên:đó</a:t>
            </a:r>
            <a:r>
              <a:rPr lang="en-US" dirty="0" smtClean="0">
                <a:solidFill>
                  <a:schemeClr val="accent1">
                    <a:lumMod val="50000"/>
                  </a:schemeClr>
                </a:solidFill>
              </a:rPr>
              <a:t> là sự khác biệt giữa các cá nhân về các đặc điểm sẵn có như : giới, tuổi, chủng tộc, trí lực, phẩm chất có sẵn…. </a:t>
            </a:r>
          </a:p>
          <a:p>
            <a:pPr marL="514350" indent="-514350">
              <a:buNone/>
            </a:pPr>
            <a:endParaRPr lang="en-US" dirty="0" smtClean="0">
              <a:solidFill>
                <a:schemeClr val="accent1">
                  <a:lumMod val="50000"/>
                </a:schemeClr>
              </a:solidFill>
            </a:endParaRPr>
          </a:p>
          <a:p>
            <a:pPr marL="514350" indent="-514350">
              <a:buNone/>
            </a:pPr>
            <a:r>
              <a:rPr lang="en-US" dirty="0" smtClean="0">
                <a:solidFill>
                  <a:schemeClr val="accent1">
                    <a:lumMod val="50000"/>
                  </a:schemeClr>
                </a:solidFill>
              </a:rPr>
              <a:t>	 • Bất bình đẳng mang tính xã hội: đó là sự phân công xã hội -&gt; cá nhân phân tầng-&gt; lợi ích khác nhau giữa các cá nhân. </a:t>
            </a:r>
            <a:br>
              <a:rPr lang="en-US" dirty="0" smtClean="0">
                <a:solidFill>
                  <a:schemeClr val="accent1">
                    <a:lumMod val="50000"/>
                  </a:schemeClr>
                </a:solidFill>
              </a:rPr>
            </a:br>
            <a:endParaRPr lang="en-US" dirty="0">
              <a:solidFill>
                <a:schemeClr val="accent1">
                  <a:lumMod val="50000"/>
                </a:schemeClr>
              </a:solidFill>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diamond(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diamond(in)">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wheel(4)">
                                      <p:cBhvr>
                                        <p:cTn id="34" dur="20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wheel(4)">
                                      <p:cBhvr>
                                        <p:cTn id="39" dur="2000"/>
                                        <p:tgtEl>
                                          <p:spTgt spid="3">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slide(fromBottom)">
                                      <p:cBhvr>
                                        <p:cTn id="4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19200"/>
            <a:ext cx="8942294" cy="5470874"/>
          </a:xfrm>
        </p:spPr>
      </p:pic>
      <p:sp>
        <p:nvSpPr>
          <p:cNvPr id="7" name="Rounded Rectangle 6"/>
          <p:cNvSpPr/>
          <p:nvPr/>
        </p:nvSpPr>
        <p:spPr>
          <a:xfrm>
            <a:off x="1066800" y="0"/>
            <a:ext cx="6474815" cy="902387"/>
          </a:xfrm>
          <a:prstGeom prst="roundRect">
            <a:avLst/>
          </a:prstGeom>
          <a:solidFill>
            <a:srgbClr val="00B0F0"/>
          </a:solidFill>
          <a:ln w="57150">
            <a:solidFill>
              <a:srgbClr val="FF0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dirty="0" err="1"/>
              <a:t>P</a:t>
            </a:r>
            <a:r>
              <a:rPr lang="en-US" sz="3200" b="1" dirty="0" err="1" smtClean="0"/>
              <a:t>hân</a:t>
            </a:r>
            <a:r>
              <a:rPr lang="en-US" sz="3200" b="1" dirty="0" smtClean="0"/>
              <a:t> </a:t>
            </a:r>
            <a:r>
              <a:rPr lang="en-US" sz="3200" b="1" dirty="0" err="1" smtClean="0"/>
              <a:t>tầng</a:t>
            </a:r>
            <a:r>
              <a:rPr lang="en-US" sz="3200" b="1" dirty="0" smtClean="0"/>
              <a:t> </a:t>
            </a:r>
            <a:r>
              <a:rPr lang="en-US" sz="3200" b="1" dirty="0" err="1" smtClean="0"/>
              <a:t>xã</a:t>
            </a:r>
            <a:r>
              <a:rPr lang="en-US" sz="3200" b="1" dirty="0" smtClean="0"/>
              <a:t> </a:t>
            </a:r>
            <a:r>
              <a:rPr lang="en-US" sz="3200" b="1" dirty="0" err="1" smtClean="0"/>
              <a:t>hội</a:t>
            </a:r>
            <a:r>
              <a:rPr lang="en-US" sz="3200" b="1" dirty="0" smtClean="0"/>
              <a:t> </a:t>
            </a:r>
            <a:r>
              <a:rPr lang="en-US" sz="3200" b="1" dirty="0" err="1" smtClean="0"/>
              <a:t>không</a:t>
            </a:r>
            <a:r>
              <a:rPr lang="en-US" sz="3200" b="1" dirty="0" smtClean="0"/>
              <a:t> </a:t>
            </a:r>
            <a:r>
              <a:rPr lang="en-US" sz="3200" b="1" dirty="0" err="1" smtClean="0"/>
              <a:t>hợp</a:t>
            </a:r>
            <a:r>
              <a:rPr lang="en-US" sz="3200" b="1" dirty="0" smtClean="0"/>
              <a:t> </a:t>
            </a:r>
            <a:r>
              <a:rPr lang="en-US" sz="3200" b="1" dirty="0" err="1" smtClean="0"/>
              <a:t>thức</a:t>
            </a:r>
            <a:endParaRPr lang="en-US" sz="3200" b="1" dirty="0"/>
          </a:p>
        </p:txBody>
      </p:sp>
    </p:spTree>
    <p:extLst>
      <p:ext uri="{BB962C8B-B14F-4D97-AF65-F5344CB8AC3E}">
        <p14:creationId xmlns:p14="http://schemas.microsoft.com/office/powerpoint/2010/main" val="1333136280"/>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Oval 3"/>
          <p:cNvSpPr/>
          <p:nvPr/>
        </p:nvSpPr>
        <p:spPr>
          <a:xfrm>
            <a:off x="1752600" y="228600"/>
            <a:ext cx="5105400" cy="1371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itchFamily="18" charset="0"/>
                <a:cs typeface="Times New Roman" pitchFamily="18" charset="0"/>
              </a:rPr>
              <a:t>HỆ THỐNG PHÂN TẦNG </a:t>
            </a:r>
            <a:r>
              <a:rPr lang="en-US" sz="3600" dirty="0" smtClean="0">
                <a:latin typeface="Times New Roman" pitchFamily="18" charset="0"/>
                <a:cs typeface="Times New Roman" pitchFamily="18" charset="0"/>
              </a:rPr>
              <a:t>XÃ</a:t>
            </a:r>
            <a:r>
              <a:rPr lang="en-US" dirty="0" smtClean="0"/>
              <a:t> </a:t>
            </a:r>
            <a:r>
              <a:rPr lang="en-US" sz="4000" dirty="0" smtClean="0">
                <a:latin typeface="Times New Roman" pitchFamily="18" charset="0"/>
                <a:cs typeface="Times New Roman" pitchFamily="18" charset="0"/>
              </a:rPr>
              <a:t>HỘI</a:t>
            </a:r>
          </a:p>
        </p:txBody>
      </p:sp>
      <p:sp>
        <p:nvSpPr>
          <p:cNvPr id="5" name="Rectangle 4"/>
          <p:cNvSpPr/>
          <p:nvPr/>
        </p:nvSpPr>
        <p:spPr>
          <a:xfrm>
            <a:off x="2438400" y="2971800"/>
            <a:ext cx="1295400" cy="1676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ĐÓNG</a:t>
            </a:r>
            <a:endParaRPr lang="en-US" dirty="0"/>
          </a:p>
        </p:txBody>
      </p:sp>
      <p:sp>
        <p:nvSpPr>
          <p:cNvPr id="6" name="Rectangle 5"/>
          <p:cNvSpPr/>
          <p:nvPr/>
        </p:nvSpPr>
        <p:spPr>
          <a:xfrm>
            <a:off x="4800600" y="3048000"/>
            <a:ext cx="1295400" cy="16002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MỞ</a:t>
            </a:r>
            <a:endParaRPr lang="en-US" dirty="0"/>
          </a:p>
        </p:txBody>
      </p:sp>
      <p:sp>
        <p:nvSpPr>
          <p:cNvPr id="7" name="Rectangle 6"/>
          <p:cNvSpPr/>
          <p:nvPr/>
        </p:nvSpPr>
        <p:spPr>
          <a:xfrm>
            <a:off x="7010400" y="2971800"/>
            <a:ext cx="1676400" cy="16764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PHÂN TẦNG THEO TRÌNH ĐỘ PHÁT TRIỂN CỦA XÃ HỘI</a:t>
            </a:r>
            <a:endParaRPr lang="en-US" dirty="0">
              <a:solidFill>
                <a:schemeClr val="tx1"/>
              </a:solidFill>
            </a:endParaRPr>
          </a:p>
        </p:txBody>
      </p:sp>
      <p:sp>
        <p:nvSpPr>
          <p:cNvPr id="8" name="Rectangle 7"/>
          <p:cNvSpPr/>
          <p:nvPr/>
        </p:nvSpPr>
        <p:spPr>
          <a:xfrm>
            <a:off x="304800" y="3048000"/>
            <a:ext cx="1524000" cy="16002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PHÂN TẦNG XÃ HỘI THEO  TUỔI</a:t>
            </a:r>
            <a:endParaRPr lang="en-US" dirty="0">
              <a:solidFill>
                <a:schemeClr val="tx1"/>
              </a:solidFill>
            </a:endParaRPr>
          </a:p>
        </p:txBody>
      </p:sp>
      <p:sp>
        <p:nvSpPr>
          <p:cNvPr id="9" name="Down Arrow 8"/>
          <p:cNvSpPr/>
          <p:nvPr/>
        </p:nvSpPr>
        <p:spPr>
          <a:xfrm rot="2256641">
            <a:off x="1490791" y="1332004"/>
            <a:ext cx="484632" cy="1804214"/>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rot="337459">
            <a:off x="3105653" y="1697258"/>
            <a:ext cx="484632" cy="1200325"/>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rot="20413852">
            <a:off x="4865593" y="1641790"/>
            <a:ext cx="484632" cy="13699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rot="19349695">
            <a:off x="6754501" y="1468522"/>
            <a:ext cx="335943" cy="1477513"/>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par>
                          <p:cTn id="39" fill="hold">
                            <p:stCondLst>
                              <p:cond delay="500"/>
                            </p:stCondLst>
                            <p:childTnLst>
                              <p:par>
                                <p:cTn id="40" presetID="3" presetClass="entr" presetSubtype="1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981200" y="533400"/>
            <a:ext cx="4343400" cy="9144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XÃ HỘI THEO  TUỔI</a:t>
            </a:r>
            <a:endParaRPr lang="en-US" dirty="0"/>
          </a:p>
        </p:txBody>
      </p:sp>
      <p:sp>
        <p:nvSpPr>
          <p:cNvPr id="3" name="TextBox 2"/>
          <p:cNvSpPr txBox="1"/>
          <p:nvPr/>
        </p:nvSpPr>
        <p:spPr>
          <a:xfrm>
            <a:off x="0" y="1981200"/>
            <a:ext cx="9144000" cy="4154984"/>
          </a:xfrm>
          <a:prstGeom prst="rect">
            <a:avLst/>
          </a:prstGeom>
          <a:noFill/>
        </p:spPr>
        <p:txBody>
          <a:bodyPr wrap="square" rtlCol="0">
            <a:spAutoFit/>
          </a:bodyPr>
          <a:lstStyle/>
          <a:p>
            <a:r>
              <a:rPr lang="en-US" sz="2400" dirty="0" err="1" smtClean="0"/>
              <a:t>Là</a:t>
            </a:r>
            <a:r>
              <a:rPr lang="en-US" sz="2400" dirty="0" smtClean="0"/>
              <a:t> </a:t>
            </a:r>
            <a:r>
              <a:rPr lang="vi-VN" sz="2400" dirty="0" smtClean="0"/>
              <a:t>hiện tượng phổ biến trong xã hội cộng sản nguyên thuỷ (thời kỳ tiền giai cấp). </a:t>
            </a:r>
            <a:br>
              <a:rPr lang="vi-VN" sz="2400" dirty="0" smtClean="0"/>
            </a:br>
            <a:r>
              <a:rPr lang="vi-VN" sz="2400" dirty="0" smtClean="0"/>
              <a:t>Đến xã hội có giai cấp, vẫn tiếp tục có sự bất bình đẳng về lứa tuổi. Lứa tuổi thể hiện sự khác nhau về uy tín xã hội và kinh nghiệm. Người cao tuổi có quyền dạy bảo người ít tuổi hơn (chứ không có sự ngược lại). Trong xã hội truyền thống (dựa trên kinh tế nông nghiệp với các công xã nông thôn), quyền lực của các công lão được coi là chuẩn mực. Ở xã hội hiện đại “sống lâu lên lão làng” không còn là con đường thăng tiến địa vị xã hội chủ yếu nữa nhưng vẫn là dấu ấn đậm nét trong nhiều sinh hoạt cộng đồng khác nhau. </a:t>
            </a:r>
            <a:br>
              <a:rPr lang="vi-VN" sz="2400" dirty="0" smtClean="0"/>
            </a:br>
            <a:endParaRPr lang="en-US" sz="2400" dirty="0"/>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2971800" y="0"/>
            <a:ext cx="3581400" cy="1219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XÃ HỘI ĐÓNG VÀ MỞ</a:t>
            </a:r>
            <a:endParaRPr lang="en-US" dirty="0"/>
          </a:p>
        </p:txBody>
      </p:sp>
      <p:sp>
        <p:nvSpPr>
          <p:cNvPr id="5" name="TextBox 4"/>
          <p:cNvSpPr txBox="1"/>
          <p:nvPr/>
        </p:nvSpPr>
        <p:spPr>
          <a:xfrm>
            <a:off x="0" y="2743200"/>
            <a:ext cx="5562600" cy="3970318"/>
          </a:xfrm>
          <a:prstGeom prst="rect">
            <a:avLst/>
          </a:prstGeom>
          <a:noFill/>
        </p:spPr>
        <p:txBody>
          <a:bodyPr wrap="square" rtlCol="0">
            <a:spAutoFit/>
          </a:bodyPr>
          <a:lstStyle/>
          <a:p>
            <a:r>
              <a:rPr lang="vi-VN" dirty="0" smtClean="0"/>
              <a:t> Tồn tại trong xã hội có sự phân chia đẳng cấp. Ở chế độ này con người rất khó có thể thay đổi địa vị của mình. Vị thế của họ được ấn định bởi dòng dõi, nguồn gốc của cha mẹ, hầu như là bất biến nếu không có những biến động xã hội lớn lao.</a:t>
            </a:r>
            <a:br>
              <a:rPr lang="vi-VN" dirty="0" smtClean="0"/>
            </a:br>
            <a:r>
              <a:rPr lang="vi-VN" dirty="0" smtClean="0"/>
              <a:t>Quan hệ hôn nhân mang tính “ nội giao”, cấm sự kết hôn giữa những người thuộc đẳng cấp khác. Sự cấm đoán này diễn ra hết sức nghiêm ngặt, nếu vi phạm điều này có thể bị trừng phạt rất nặng nề.</a:t>
            </a:r>
            <a:br>
              <a:rPr lang="vi-VN" dirty="0" smtClean="0"/>
            </a:br>
            <a:r>
              <a:rPr lang="vi-VN" dirty="0" smtClean="0"/>
              <a:t>Hệ thống phân tầng đóng kìm hãm, níu kéo sự phát triển của xã hội. Hiện nay vết tích của hệ thống phân tầng đóng vẫn còn ở một số vùng như Bắc Phi, Trung Đông và Châu Á. (vào năm 1981 vẫn còn hơn 1 triệu người sống trong cảnh nô lệ). </a:t>
            </a:r>
            <a:endParaRPr lang="en-US" dirty="0"/>
          </a:p>
        </p:txBody>
      </p:sp>
      <p:sp>
        <p:nvSpPr>
          <p:cNvPr id="6" name="TextBox 5"/>
          <p:cNvSpPr txBox="1"/>
          <p:nvPr/>
        </p:nvSpPr>
        <p:spPr>
          <a:xfrm>
            <a:off x="5562600" y="3200400"/>
            <a:ext cx="3581400" cy="2585323"/>
          </a:xfrm>
          <a:prstGeom prst="rect">
            <a:avLst/>
          </a:prstGeom>
          <a:noFill/>
        </p:spPr>
        <p:txBody>
          <a:bodyPr wrap="square" rtlCol="0">
            <a:spAutoFit/>
          </a:bodyPr>
          <a:lstStyle/>
          <a:p>
            <a:r>
              <a:rPr lang="vi-VN" dirty="0" smtClean="0"/>
              <a:t>Đó là hệ thống phân tầng trong xã hội có giai cấp. Địa vị cá nhân thường phụ thuộc trực tiếp vào nghề nghiệp và thu nhập của họ. Vị thế con người có được phần lớn là do chủ quan đạt được) chứ không phải là vị thế sẵn có. (Ở đây đưa ra 1 ví dụ về hệ thống phân tầng của một tác giả nước ngoài).</a:t>
            </a:r>
            <a:endParaRPr lang="en-US" dirty="0"/>
          </a:p>
        </p:txBody>
      </p:sp>
      <p:cxnSp>
        <p:nvCxnSpPr>
          <p:cNvPr id="8" name="Straight Connector 7"/>
          <p:cNvCxnSpPr/>
          <p:nvPr/>
        </p:nvCxnSpPr>
        <p:spPr>
          <a:xfrm rot="5400000">
            <a:off x="3733800" y="4572000"/>
            <a:ext cx="35052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066800" y="1752600"/>
            <a:ext cx="2743200" cy="914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ĐÓNG</a:t>
            </a:r>
            <a:endParaRPr lang="en-US" dirty="0"/>
          </a:p>
        </p:txBody>
      </p:sp>
      <p:sp>
        <p:nvSpPr>
          <p:cNvPr id="12" name="Rectangle 11"/>
          <p:cNvSpPr/>
          <p:nvPr/>
        </p:nvSpPr>
        <p:spPr>
          <a:xfrm>
            <a:off x="6172200" y="1752600"/>
            <a:ext cx="2362200" cy="9144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MỞ</a:t>
            </a:r>
            <a:endParaRPr lang="en-US" dirty="0"/>
          </a:p>
        </p:txBody>
      </p:sp>
      <p:sp>
        <p:nvSpPr>
          <p:cNvPr id="14" name="Down Arrow 13"/>
          <p:cNvSpPr/>
          <p:nvPr/>
        </p:nvSpPr>
        <p:spPr>
          <a:xfrm rot="3412287">
            <a:off x="2964458" y="993567"/>
            <a:ext cx="484632" cy="839801"/>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18210473">
            <a:off x="6434434" y="893843"/>
            <a:ext cx="484632" cy="884679"/>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bg/>
                                          </p:spTgt>
                                        </p:tgtEl>
                                        <p:attrNameLst>
                                          <p:attrName>style.visibility</p:attrName>
                                        </p:attrNameLst>
                                      </p:cBhvr>
                                      <p:to>
                                        <p:strVal val="visible"/>
                                      </p:to>
                                    </p:set>
                                    <p:animEffect transition="in" filter="fade">
                                      <p:cBhvr>
                                        <p:cTn id="20" dur="2000"/>
                                        <p:tgtEl>
                                          <p:spTgt spid="11">
                                            <p:bg/>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fade">
                                      <p:cBhvr>
                                        <p:cTn id="25" dur="2000"/>
                                        <p:tgtEl>
                                          <p:spTgt spid="1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bg/>
                                          </p:spTgt>
                                        </p:tgtEl>
                                        <p:attrNameLst>
                                          <p:attrName>style.visibility</p:attrName>
                                        </p:attrNameLst>
                                      </p:cBhvr>
                                      <p:to>
                                        <p:strVal val="visible"/>
                                      </p:to>
                                    </p:set>
                                    <p:anim calcmode="lin" valueType="num">
                                      <p:cBhvr additive="base">
                                        <p:cTn id="36"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12">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 calcmode="lin" valueType="num">
                                      <p:cBhvr additive="base">
                                        <p:cTn id="40"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
                                            <p:txEl>
                                              <p:pRg st="0" end="0"/>
                                            </p:txEl>
                                          </p:spTgt>
                                        </p:tgtEl>
                                        <p:attrNameLst>
                                          <p:attrName>style.visibility</p:attrName>
                                        </p:attrNameLst>
                                      </p:cBhvr>
                                      <p:to>
                                        <p:strVal val="visible"/>
                                      </p:to>
                                    </p:set>
                                    <p:animEffect transition="in" filter="fade">
                                      <p:cBhvr>
                                        <p:cTn id="46" dur="2000"/>
                                        <p:tgtEl>
                                          <p:spTgt spid="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animEffect transition="in" filter="fade">
                                      <p:cBhvr>
                                        <p:cTn id="51"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5" grpId="0" build="p"/>
      <p:bldP spid="6" grpId="0" build="p"/>
      <p:bldP spid="11" grpId="0" build="p" animBg="1"/>
      <p:bldP spid="12" grpId="0" build="allAtOnce" animBg="1"/>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Oval 1"/>
          <p:cNvSpPr/>
          <p:nvPr/>
        </p:nvSpPr>
        <p:spPr>
          <a:xfrm>
            <a:off x="2971800" y="0"/>
            <a:ext cx="3200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PHÂN TẦNG THEO TRÌNH ĐỘ PHÁT TRIỂN XÃ HỘI</a:t>
            </a:r>
            <a:endParaRPr lang="en-US" dirty="0"/>
          </a:p>
        </p:txBody>
      </p:sp>
      <p:sp>
        <p:nvSpPr>
          <p:cNvPr id="3" name="Rectangle 2"/>
          <p:cNvSpPr/>
          <p:nvPr/>
        </p:nvSpPr>
        <p:spPr>
          <a:xfrm>
            <a:off x="609600" y="1295400"/>
            <a:ext cx="1447800" cy="13716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Phần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chóp</a:t>
            </a:r>
            <a:endParaRPr lang="en-US" dirty="0"/>
          </a:p>
        </p:txBody>
      </p:sp>
      <p:sp>
        <p:nvSpPr>
          <p:cNvPr id="4" name="Rectangle 3"/>
          <p:cNvSpPr/>
          <p:nvPr/>
        </p:nvSpPr>
        <p:spPr>
          <a:xfrm>
            <a:off x="2743200" y="1295400"/>
            <a:ext cx="1219200" cy="13716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Phần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thoi</a:t>
            </a:r>
            <a:endParaRPr lang="en-US" dirty="0"/>
          </a:p>
        </p:txBody>
      </p:sp>
      <p:sp>
        <p:nvSpPr>
          <p:cNvPr id="5" name="Rectangle 4"/>
          <p:cNvSpPr/>
          <p:nvPr/>
        </p:nvSpPr>
        <p:spPr>
          <a:xfrm>
            <a:off x="7239000" y="1371600"/>
            <a:ext cx="1524000" cy="1371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giọt</a:t>
            </a:r>
            <a:r>
              <a:rPr lang="en-US" dirty="0" smtClean="0"/>
              <a:t> </a:t>
            </a:r>
            <a:r>
              <a:rPr lang="en-US" dirty="0" err="1" smtClean="0"/>
              <a:t>nước</a:t>
            </a:r>
            <a:endParaRPr lang="en-US" dirty="0"/>
          </a:p>
        </p:txBody>
      </p:sp>
      <p:sp>
        <p:nvSpPr>
          <p:cNvPr id="6" name="Rectangle 5"/>
          <p:cNvSpPr/>
          <p:nvPr/>
        </p:nvSpPr>
        <p:spPr>
          <a:xfrm>
            <a:off x="4953000" y="1371600"/>
            <a:ext cx="1524000" cy="1371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quả</a:t>
            </a:r>
            <a:r>
              <a:rPr lang="en-US" dirty="0" smtClean="0"/>
              <a:t> </a:t>
            </a:r>
            <a:r>
              <a:rPr lang="en-US" dirty="0" err="1" smtClean="0"/>
              <a:t>trứng</a:t>
            </a:r>
            <a:endParaRPr lang="en-US" dirty="0"/>
          </a:p>
        </p:txBody>
      </p:sp>
      <p:sp>
        <p:nvSpPr>
          <p:cNvPr id="7" name="Down Arrow 6"/>
          <p:cNvSpPr/>
          <p:nvPr/>
        </p:nvSpPr>
        <p:spPr>
          <a:xfrm>
            <a:off x="1066800" y="2743200"/>
            <a:ext cx="484632" cy="978408"/>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3048000" y="2667000"/>
            <a:ext cx="484632" cy="97840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5410200" y="2819400"/>
            <a:ext cx="484632" cy="978408"/>
          </a:xfrm>
          <a:prstGeom prst="down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7772400" y="2819400"/>
            <a:ext cx="484632" cy="838200"/>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rot="3326190">
            <a:off x="2046705" y="138456"/>
            <a:ext cx="484632" cy="1339044"/>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3352800" y="838200"/>
            <a:ext cx="484632" cy="381000"/>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5334000" y="838200"/>
            <a:ext cx="484632" cy="53340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rot="18324242">
            <a:off x="6663424" y="235511"/>
            <a:ext cx="484632" cy="1268470"/>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381000" y="3886200"/>
            <a:ext cx="1752600" cy="26670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Phản</a:t>
            </a:r>
            <a:r>
              <a:rPr lang="en-US" dirty="0" smtClean="0">
                <a:solidFill>
                  <a:schemeClr val="tx1"/>
                </a:solidFill>
              </a:rPr>
              <a:t>  </a:t>
            </a:r>
            <a:r>
              <a:rPr lang="en-US" dirty="0" err="1" smtClean="0">
                <a:solidFill>
                  <a:schemeClr val="tx1"/>
                </a:solidFill>
              </a:rPr>
              <a:t>ánh</a:t>
            </a:r>
            <a:r>
              <a:rPr lang="en-US" dirty="0" smtClean="0">
                <a:solidFill>
                  <a:schemeClr val="tx1"/>
                </a:solidFill>
              </a:rPr>
              <a:t> </a:t>
            </a:r>
            <a:r>
              <a:rPr lang="en-US" dirty="0" err="1" smtClean="0">
                <a:solidFill>
                  <a:schemeClr val="tx1"/>
                </a:solidFill>
              </a:rPr>
              <a:t>xã</a:t>
            </a:r>
            <a:r>
              <a:rPr lang="en-US" dirty="0" smtClean="0">
                <a:solidFill>
                  <a:schemeClr val="tx1"/>
                </a:solidFill>
              </a:rPr>
              <a:t> </a:t>
            </a:r>
            <a:r>
              <a:rPr lang="en-US" dirty="0" err="1" smtClean="0">
                <a:solidFill>
                  <a:schemeClr val="tx1"/>
                </a:solidFill>
              </a:rPr>
              <a:t>hội</a:t>
            </a:r>
            <a:r>
              <a:rPr lang="en-US" dirty="0" smtClean="0">
                <a:solidFill>
                  <a:schemeClr val="tx1"/>
                </a:solidFill>
              </a:rPr>
              <a:t> </a:t>
            </a:r>
            <a:r>
              <a:rPr lang="en-US" dirty="0" err="1" smtClean="0">
                <a:solidFill>
                  <a:schemeClr val="tx1"/>
                </a:solidFill>
              </a:rPr>
              <a:t>có</a:t>
            </a:r>
            <a:r>
              <a:rPr lang="en-US" dirty="0" smtClean="0">
                <a:solidFill>
                  <a:schemeClr val="tx1"/>
                </a:solidFill>
              </a:rPr>
              <a:t> </a:t>
            </a:r>
            <a:r>
              <a:rPr lang="en-US" dirty="0" err="1" smtClean="0">
                <a:solidFill>
                  <a:schemeClr val="tx1"/>
                </a:solidFill>
              </a:rPr>
              <a:t>sự</a:t>
            </a:r>
            <a:r>
              <a:rPr lang="en-US" dirty="0" smtClean="0">
                <a:solidFill>
                  <a:schemeClr val="tx1"/>
                </a:solidFill>
              </a:rPr>
              <a:t> </a:t>
            </a:r>
            <a:r>
              <a:rPr lang="en-US" dirty="0" err="1" smtClean="0">
                <a:solidFill>
                  <a:schemeClr val="tx1"/>
                </a:solidFill>
              </a:rPr>
              <a:t>bất</a:t>
            </a:r>
            <a:r>
              <a:rPr lang="en-US" dirty="0" smtClean="0">
                <a:solidFill>
                  <a:schemeClr val="tx1"/>
                </a:solidFill>
              </a:rPr>
              <a:t> </a:t>
            </a:r>
            <a:r>
              <a:rPr lang="en-US" dirty="0" err="1" smtClean="0">
                <a:solidFill>
                  <a:schemeClr val="tx1"/>
                </a:solidFill>
              </a:rPr>
              <a:t>bình</a:t>
            </a:r>
            <a:r>
              <a:rPr lang="en-US" dirty="0" smtClean="0">
                <a:solidFill>
                  <a:schemeClr val="tx1"/>
                </a:solidFill>
              </a:rPr>
              <a:t> </a:t>
            </a:r>
            <a:r>
              <a:rPr lang="en-US" dirty="0" err="1" smtClean="0">
                <a:solidFill>
                  <a:schemeClr val="tx1"/>
                </a:solidFill>
              </a:rPr>
              <a:t>đẳng</a:t>
            </a:r>
            <a:r>
              <a:rPr lang="en-US" dirty="0" smtClean="0">
                <a:solidFill>
                  <a:schemeClr val="tx1"/>
                </a:solidFill>
              </a:rPr>
              <a:t> ở </a:t>
            </a:r>
            <a:r>
              <a:rPr lang="en-US" dirty="0" err="1" smtClean="0">
                <a:solidFill>
                  <a:schemeClr val="tx1"/>
                </a:solidFill>
              </a:rPr>
              <a:t>mức</a:t>
            </a:r>
            <a:r>
              <a:rPr lang="en-US" dirty="0" smtClean="0">
                <a:solidFill>
                  <a:schemeClr val="tx1"/>
                </a:solidFill>
              </a:rPr>
              <a:t> </a:t>
            </a:r>
            <a:r>
              <a:rPr lang="en-US" dirty="0" err="1" smtClean="0">
                <a:solidFill>
                  <a:schemeClr val="tx1"/>
                </a:solidFill>
              </a:rPr>
              <a:t>độ</a:t>
            </a:r>
            <a:r>
              <a:rPr lang="en-US" dirty="0" smtClean="0">
                <a:solidFill>
                  <a:schemeClr val="tx1"/>
                </a:solidFill>
              </a:rPr>
              <a:t> </a:t>
            </a:r>
            <a:r>
              <a:rPr lang="en-US" dirty="0" err="1" smtClean="0">
                <a:solidFill>
                  <a:schemeClr val="tx1"/>
                </a:solidFill>
              </a:rPr>
              <a:t>cao</a:t>
            </a:r>
            <a:r>
              <a:rPr lang="en-US" dirty="0" smtClean="0">
                <a:solidFill>
                  <a:schemeClr val="tx1"/>
                </a:solidFill>
              </a:rPr>
              <a:t>, </a:t>
            </a:r>
            <a:r>
              <a:rPr lang="en-US" dirty="0" err="1" smtClean="0">
                <a:solidFill>
                  <a:schemeClr val="tx1"/>
                </a:solidFill>
              </a:rPr>
              <a:t>dù</a:t>
            </a:r>
            <a:r>
              <a:rPr lang="en-US" dirty="0" smtClean="0">
                <a:solidFill>
                  <a:schemeClr val="tx1"/>
                </a:solidFill>
              </a:rPr>
              <a:t> </a:t>
            </a:r>
            <a:r>
              <a:rPr lang="en-US" dirty="0" err="1" smtClean="0">
                <a:solidFill>
                  <a:schemeClr val="tx1"/>
                </a:solidFill>
              </a:rPr>
              <a:t>cho</a:t>
            </a:r>
            <a:r>
              <a:rPr lang="en-US" dirty="0" smtClean="0">
                <a:solidFill>
                  <a:schemeClr val="tx1"/>
                </a:solidFill>
              </a:rPr>
              <a:t> </a:t>
            </a:r>
            <a:r>
              <a:rPr lang="en-US" dirty="0" err="1" smtClean="0">
                <a:solidFill>
                  <a:schemeClr val="tx1"/>
                </a:solidFill>
              </a:rPr>
              <a:t>kinh</a:t>
            </a:r>
            <a:r>
              <a:rPr lang="en-US" dirty="0" smtClean="0">
                <a:solidFill>
                  <a:schemeClr val="tx1"/>
                </a:solidFill>
              </a:rPr>
              <a:t> </a:t>
            </a:r>
            <a:r>
              <a:rPr lang="en-US" dirty="0" err="1" smtClean="0">
                <a:solidFill>
                  <a:schemeClr val="tx1"/>
                </a:solidFill>
              </a:rPr>
              <a:t>tế</a:t>
            </a:r>
            <a:r>
              <a:rPr lang="en-US" dirty="0" smtClean="0">
                <a:solidFill>
                  <a:schemeClr val="tx1"/>
                </a:solidFill>
              </a:rPr>
              <a:t> </a:t>
            </a:r>
            <a:r>
              <a:rPr lang="en-US" dirty="0" err="1" smtClean="0">
                <a:solidFill>
                  <a:schemeClr val="tx1"/>
                </a:solidFill>
              </a:rPr>
              <a:t>rất</a:t>
            </a:r>
            <a:r>
              <a:rPr lang="en-US" dirty="0" smtClean="0">
                <a:solidFill>
                  <a:schemeClr val="tx1"/>
                </a:solidFill>
              </a:rPr>
              <a:t> </a:t>
            </a:r>
            <a:r>
              <a:rPr lang="en-US" dirty="0" err="1" smtClean="0">
                <a:solidFill>
                  <a:schemeClr val="tx1"/>
                </a:solidFill>
              </a:rPr>
              <a:t>phát</a:t>
            </a:r>
            <a:r>
              <a:rPr lang="en-US" dirty="0" smtClean="0">
                <a:solidFill>
                  <a:schemeClr val="tx1"/>
                </a:solidFill>
              </a:rPr>
              <a:t> </a:t>
            </a:r>
            <a:r>
              <a:rPr lang="en-US" dirty="0" err="1" smtClean="0">
                <a:solidFill>
                  <a:schemeClr val="tx1"/>
                </a:solidFill>
              </a:rPr>
              <a:t>triển</a:t>
            </a:r>
            <a:r>
              <a:rPr lang="en-US" dirty="0" smtClean="0">
                <a:solidFill>
                  <a:schemeClr val="tx1"/>
                </a:solidFill>
              </a:rPr>
              <a:t> hay </a:t>
            </a:r>
            <a:r>
              <a:rPr lang="en-US" dirty="0" err="1" smtClean="0">
                <a:solidFill>
                  <a:schemeClr val="tx1"/>
                </a:solidFill>
              </a:rPr>
              <a:t>lạc</a:t>
            </a:r>
            <a:r>
              <a:rPr lang="en-US" dirty="0" smtClean="0">
                <a:solidFill>
                  <a:schemeClr val="tx1"/>
                </a:solidFill>
              </a:rPr>
              <a:t> </a:t>
            </a:r>
            <a:r>
              <a:rPr lang="en-US" dirty="0" err="1" smtClean="0">
                <a:solidFill>
                  <a:schemeClr val="tx1"/>
                </a:solidFill>
              </a:rPr>
              <a:t>hậu</a:t>
            </a:r>
            <a:r>
              <a:rPr lang="en-US" dirty="0" smtClean="0">
                <a:solidFill>
                  <a:schemeClr val="tx1"/>
                </a:solidFill>
              </a:rPr>
              <a:t>. </a:t>
            </a:r>
            <a:r>
              <a:rPr lang="en-US" dirty="0" err="1" smtClean="0">
                <a:solidFill>
                  <a:schemeClr val="tx1"/>
                </a:solidFill>
              </a:rPr>
              <a:t>Ví</a:t>
            </a:r>
            <a:r>
              <a:rPr lang="en-US" dirty="0" smtClean="0">
                <a:solidFill>
                  <a:schemeClr val="tx1"/>
                </a:solidFill>
              </a:rPr>
              <a:t> </a:t>
            </a:r>
            <a:r>
              <a:rPr lang="en-US" dirty="0" err="1" smtClean="0">
                <a:solidFill>
                  <a:schemeClr val="tx1"/>
                </a:solidFill>
              </a:rPr>
              <a:t>dụ</a:t>
            </a:r>
            <a:r>
              <a:rPr lang="en-US" dirty="0" smtClean="0">
                <a:solidFill>
                  <a:schemeClr val="tx1"/>
                </a:solidFill>
              </a:rPr>
              <a:t>: </a:t>
            </a:r>
            <a:r>
              <a:rPr lang="en-US" dirty="0" err="1" smtClean="0">
                <a:solidFill>
                  <a:schemeClr val="tx1"/>
                </a:solidFill>
              </a:rPr>
              <a:t>Hoa</a:t>
            </a:r>
            <a:r>
              <a:rPr lang="en-US" dirty="0" smtClean="0">
                <a:solidFill>
                  <a:schemeClr val="tx1"/>
                </a:solidFill>
              </a:rPr>
              <a:t> </a:t>
            </a:r>
            <a:r>
              <a:rPr lang="en-US" dirty="0" err="1" smtClean="0">
                <a:solidFill>
                  <a:schemeClr val="tx1"/>
                </a:solidFill>
              </a:rPr>
              <a:t>Kỳ</a:t>
            </a:r>
            <a:endParaRPr lang="en-US" dirty="0">
              <a:solidFill>
                <a:schemeClr val="tx1"/>
              </a:solidFill>
            </a:endParaRPr>
          </a:p>
        </p:txBody>
      </p:sp>
      <p:sp>
        <p:nvSpPr>
          <p:cNvPr id="19" name="Rounded Rectangle 18"/>
          <p:cNvSpPr/>
          <p:nvPr/>
        </p:nvSpPr>
        <p:spPr>
          <a:xfrm>
            <a:off x="2133600" y="3657600"/>
            <a:ext cx="2286000" cy="3200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 </a:t>
            </a:r>
            <a:r>
              <a:rPr lang="en-US" dirty="0" err="1" smtClean="0"/>
              <a:t>nhóm</a:t>
            </a:r>
            <a:r>
              <a:rPr lang="en-US" dirty="0" smtClean="0"/>
              <a:t> </a:t>
            </a:r>
            <a:r>
              <a:rPr lang="en-US" dirty="0" err="1" smtClean="0"/>
              <a:t>xã</a:t>
            </a:r>
            <a:r>
              <a:rPr lang="en-US" dirty="0" smtClean="0"/>
              <a:t> </a:t>
            </a:r>
            <a:r>
              <a:rPr lang="en-US" dirty="0" err="1" smtClean="0"/>
              <a:t>hội</a:t>
            </a:r>
            <a:r>
              <a:rPr lang="en-US" dirty="0" smtClean="0"/>
              <a:t> </a:t>
            </a:r>
            <a:r>
              <a:rPr lang="en-US" dirty="0" err="1" smtClean="0"/>
              <a:t>giàu</a:t>
            </a:r>
            <a:r>
              <a:rPr lang="en-US" dirty="0" smtClean="0"/>
              <a:t> </a:t>
            </a:r>
            <a:r>
              <a:rPr lang="en-US" dirty="0" err="1" smtClean="0"/>
              <a:t>và</a:t>
            </a:r>
            <a:r>
              <a:rPr lang="en-US" dirty="0" smtClean="0"/>
              <a:t> </a:t>
            </a:r>
            <a:r>
              <a:rPr lang="en-US" dirty="0" err="1" smtClean="0"/>
              <a:t>nghèo</a:t>
            </a:r>
            <a:r>
              <a:rPr lang="en-US" dirty="0" smtClean="0"/>
              <a:t> </a:t>
            </a:r>
            <a:r>
              <a:rPr lang="en-US" dirty="0" err="1" smtClean="0"/>
              <a:t>đều</a:t>
            </a:r>
            <a:r>
              <a:rPr lang="en-US" dirty="0" smtClean="0"/>
              <a:t> </a:t>
            </a:r>
            <a:r>
              <a:rPr lang="en-US" dirty="0" err="1" smtClean="0"/>
              <a:t>chiếm</a:t>
            </a:r>
            <a:r>
              <a:rPr lang="en-US" dirty="0" smtClean="0"/>
              <a:t> </a:t>
            </a:r>
            <a:r>
              <a:rPr lang="en-US" dirty="0" err="1" smtClean="0"/>
              <a:t>tỉ</a:t>
            </a:r>
            <a:r>
              <a:rPr lang="en-US" dirty="0" smtClean="0"/>
              <a:t> </a:t>
            </a:r>
            <a:r>
              <a:rPr lang="en-US" dirty="0" err="1" smtClean="0"/>
              <a:t>lệ</a:t>
            </a:r>
            <a:r>
              <a:rPr lang="en-US" dirty="0" smtClean="0"/>
              <a:t> </a:t>
            </a:r>
            <a:r>
              <a:rPr lang="en-US" dirty="0" err="1" smtClean="0"/>
              <a:t>nhỏ</a:t>
            </a:r>
            <a:r>
              <a:rPr lang="en-US" dirty="0" smtClean="0"/>
              <a:t> ,</a:t>
            </a:r>
            <a:r>
              <a:rPr lang="en-US" dirty="0" err="1" smtClean="0"/>
              <a:t>nhóm</a:t>
            </a:r>
            <a:r>
              <a:rPr lang="en-US" dirty="0" smtClean="0"/>
              <a:t> </a:t>
            </a:r>
            <a:r>
              <a:rPr lang="en-US" dirty="0" err="1" smtClean="0"/>
              <a:t>trung</a:t>
            </a:r>
            <a:r>
              <a:rPr lang="en-US" dirty="0" smtClean="0"/>
              <a:t> </a:t>
            </a:r>
            <a:r>
              <a:rPr lang="en-US" dirty="0" err="1" smtClean="0"/>
              <a:t>lưu</a:t>
            </a:r>
            <a:r>
              <a:rPr lang="en-US" dirty="0" smtClean="0"/>
              <a:t> </a:t>
            </a:r>
            <a:r>
              <a:rPr lang="en-US" dirty="0" err="1" smtClean="0"/>
              <a:t>chiếm</a:t>
            </a:r>
            <a:r>
              <a:rPr lang="en-US" dirty="0" smtClean="0"/>
              <a:t> </a:t>
            </a:r>
            <a:r>
              <a:rPr lang="en-US" dirty="0" err="1" smtClean="0"/>
              <a:t>đại</a:t>
            </a:r>
            <a:r>
              <a:rPr lang="en-US" dirty="0" smtClean="0"/>
              <a:t> </a:t>
            </a:r>
            <a:r>
              <a:rPr lang="en-US" dirty="0" err="1" smtClean="0"/>
              <a:t>đa</a:t>
            </a:r>
            <a:r>
              <a:rPr lang="en-US" dirty="0" smtClean="0"/>
              <a:t> </a:t>
            </a:r>
            <a:r>
              <a:rPr lang="en-US" dirty="0" err="1" smtClean="0"/>
              <a:t>số</a:t>
            </a:r>
            <a:r>
              <a:rPr lang="en-US" dirty="0" smtClean="0"/>
              <a:t> ( </a:t>
            </a:r>
            <a:r>
              <a:rPr lang="en-US" dirty="0" err="1" smtClean="0"/>
              <a:t>Nhật</a:t>
            </a:r>
            <a:r>
              <a:rPr lang="en-US" dirty="0" smtClean="0"/>
              <a:t> </a:t>
            </a:r>
            <a:r>
              <a:rPr lang="en-US" dirty="0" err="1" smtClean="0"/>
              <a:t>Bản</a:t>
            </a:r>
            <a:r>
              <a:rPr lang="en-US" dirty="0" smtClean="0"/>
              <a:t>)</a:t>
            </a:r>
            <a:r>
              <a:rPr lang="en-US" dirty="0" err="1" smtClean="0"/>
              <a:t>tuy</a:t>
            </a:r>
            <a:r>
              <a:rPr lang="en-US" dirty="0" smtClean="0"/>
              <a:t> </a:t>
            </a:r>
            <a:r>
              <a:rPr lang="en-US" dirty="0" err="1" smtClean="0"/>
              <a:t>vây</a:t>
            </a:r>
            <a:r>
              <a:rPr lang="en-US" dirty="0" smtClean="0"/>
              <a:t> </a:t>
            </a:r>
            <a:r>
              <a:rPr lang="en-US" dirty="0" err="1" smtClean="0"/>
              <a:t>khoảng</a:t>
            </a:r>
            <a:r>
              <a:rPr lang="en-US" dirty="0" smtClean="0"/>
              <a:t> </a:t>
            </a:r>
            <a:r>
              <a:rPr lang="en-US" dirty="0" err="1" smtClean="0"/>
              <a:t>cách</a:t>
            </a:r>
            <a:r>
              <a:rPr lang="en-US" dirty="0" smtClean="0"/>
              <a:t> </a:t>
            </a:r>
            <a:r>
              <a:rPr lang="en-US" dirty="0" err="1" smtClean="0"/>
              <a:t>giàu</a:t>
            </a:r>
            <a:r>
              <a:rPr lang="en-US" dirty="0" smtClean="0"/>
              <a:t> </a:t>
            </a:r>
            <a:r>
              <a:rPr lang="en-US" dirty="0" err="1" smtClean="0"/>
              <a:t>nghèo</a:t>
            </a:r>
            <a:r>
              <a:rPr lang="en-US" dirty="0" smtClean="0"/>
              <a:t> </a:t>
            </a:r>
            <a:r>
              <a:rPr lang="en-US" dirty="0" err="1" smtClean="0"/>
              <a:t>còn</a:t>
            </a:r>
            <a:r>
              <a:rPr lang="en-US" dirty="0" smtClean="0"/>
              <a:t> </a:t>
            </a:r>
            <a:r>
              <a:rPr lang="en-US" dirty="0" err="1" smtClean="0"/>
              <a:t>rất</a:t>
            </a:r>
            <a:r>
              <a:rPr lang="en-US" dirty="0" smtClean="0"/>
              <a:t> </a:t>
            </a:r>
            <a:r>
              <a:rPr lang="en-US" dirty="0" err="1" smtClean="0"/>
              <a:t>cao</a:t>
            </a:r>
            <a:r>
              <a:rPr lang="en-US" dirty="0" smtClean="0"/>
              <a:t> </a:t>
            </a:r>
            <a:r>
              <a:rPr lang="en-US" dirty="0" err="1" smtClean="0"/>
              <a:t>điều</a:t>
            </a:r>
            <a:r>
              <a:rPr lang="en-US" dirty="0" smtClean="0"/>
              <a:t> </a:t>
            </a:r>
            <a:r>
              <a:rPr lang="en-US" dirty="0" err="1" smtClean="0"/>
              <a:t>đó</a:t>
            </a:r>
            <a:r>
              <a:rPr lang="en-US" dirty="0" smtClean="0"/>
              <a:t> </a:t>
            </a:r>
            <a:r>
              <a:rPr lang="en-US" dirty="0" err="1" smtClean="0"/>
              <a:t>cho</a:t>
            </a:r>
            <a:r>
              <a:rPr lang="en-US" dirty="0" smtClean="0"/>
              <a:t> </a:t>
            </a:r>
            <a:r>
              <a:rPr lang="en-US" dirty="0" err="1" smtClean="0"/>
              <a:t>thấy</a:t>
            </a:r>
            <a:r>
              <a:rPr lang="en-US" dirty="0" smtClean="0"/>
              <a:t> </a:t>
            </a:r>
            <a:r>
              <a:rPr lang="en-US" dirty="0" err="1" smtClean="0"/>
              <a:t>sự</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còn</a:t>
            </a:r>
            <a:r>
              <a:rPr lang="en-US" dirty="0" smtClean="0"/>
              <a:t> </a:t>
            </a:r>
            <a:r>
              <a:rPr lang="en-US" dirty="0" err="1" smtClean="0"/>
              <a:t>lớn</a:t>
            </a:r>
            <a:r>
              <a:rPr lang="en-US" dirty="0" smtClean="0"/>
              <a:t> </a:t>
            </a:r>
            <a:endParaRPr lang="en-US" dirty="0"/>
          </a:p>
        </p:txBody>
      </p:sp>
      <p:sp>
        <p:nvSpPr>
          <p:cNvPr id="20" name="Rounded Rectangle 19"/>
          <p:cNvSpPr/>
          <p:nvPr/>
        </p:nvSpPr>
        <p:spPr>
          <a:xfrm>
            <a:off x="4419600" y="3886200"/>
            <a:ext cx="2362200" cy="29718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Trung</a:t>
            </a:r>
            <a:r>
              <a:rPr lang="en-US" dirty="0" smtClean="0"/>
              <a:t> </a:t>
            </a:r>
            <a:r>
              <a:rPr lang="en-US" dirty="0" err="1" smtClean="0"/>
              <a:t>lưu</a:t>
            </a:r>
            <a:r>
              <a:rPr lang="en-US" dirty="0" smtClean="0"/>
              <a:t> </a:t>
            </a:r>
            <a:r>
              <a:rPr lang="en-US" dirty="0" err="1" smtClean="0"/>
              <a:t>chiếm</a:t>
            </a:r>
            <a:r>
              <a:rPr lang="en-US" dirty="0" smtClean="0"/>
              <a:t> </a:t>
            </a:r>
            <a:r>
              <a:rPr lang="en-US" dirty="0" err="1" smtClean="0"/>
              <a:t>đại</a:t>
            </a:r>
            <a:r>
              <a:rPr lang="en-US" dirty="0" smtClean="0"/>
              <a:t> </a:t>
            </a:r>
            <a:r>
              <a:rPr lang="en-US" dirty="0" err="1" smtClean="0"/>
              <a:t>đa</a:t>
            </a:r>
            <a:r>
              <a:rPr lang="en-US" dirty="0" smtClean="0"/>
              <a:t> </a:t>
            </a:r>
            <a:r>
              <a:rPr lang="en-US" dirty="0" err="1" smtClean="0"/>
              <a:t>số</a:t>
            </a:r>
            <a:r>
              <a:rPr lang="en-US" dirty="0" smtClean="0"/>
              <a:t> ,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vẫn</a:t>
            </a:r>
            <a:r>
              <a:rPr lang="en-US" dirty="0" smtClean="0"/>
              <a:t> </a:t>
            </a:r>
            <a:r>
              <a:rPr lang="en-US" dirty="0" err="1" smtClean="0"/>
              <a:t>còn</a:t>
            </a:r>
            <a:r>
              <a:rPr lang="en-US" dirty="0" smtClean="0"/>
              <a:t> </a:t>
            </a:r>
            <a:r>
              <a:rPr lang="en-US" dirty="0" err="1" smtClean="0"/>
              <a:t>cao</a:t>
            </a:r>
            <a:r>
              <a:rPr lang="en-US" dirty="0" smtClean="0"/>
              <a:t> song </a:t>
            </a:r>
            <a:r>
              <a:rPr lang="en-US" dirty="0" err="1" smtClean="0"/>
              <a:t>không</a:t>
            </a:r>
            <a:r>
              <a:rPr lang="en-US" dirty="0" smtClean="0"/>
              <a:t> </a:t>
            </a:r>
            <a:r>
              <a:rPr lang="en-US" dirty="0" err="1" smtClean="0"/>
              <a:t>còn</a:t>
            </a:r>
            <a:r>
              <a:rPr lang="en-US" dirty="0" smtClean="0"/>
              <a:t> </a:t>
            </a:r>
            <a:r>
              <a:rPr lang="en-US" dirty="0" err="1" smtClean="0"/>
              <a:t>những</a:t>
            </a:r>
            <a:r>
              <a:rPr lang="en-US" dirty="0" smtClean="0"/>
              <a:t> </a:t>
            </a:r>
            <a:r>
              <a:rPr lang="en-US" dirty="0" err="1" smtClean="0"/>
              <a:t>người</a:t>
            </a:r>
            <a:r>
              <a:rPr lang="en-US" dirty="0" smtClean="0"/>
              <a:t> </a:t>
            </a:r>
            <a:r>
              <a:rPr lang="en-US" dirty="0" err="1" smtClean="0"/>
              <a:t>quá</a:t>
            </a:r>
            <a:r>
              <a:rPr lang="en-US" dirty="0" smtClean="0"/>
              <a:t> </a:t>
            </a:r>
            <a:r>
              <a:rPr lang="en-US" dirty="0" err="1" smtClean="0"/>
              <a:t>nghèo</a:t>
            </a:r>
            <a:r>
              <a:rPr lang="en-US" dirty="0" smtClean="0"/>
              <a:t> </a:t>
            </a:r>
            <a:r>
              <a:rPr lang="en-US" dirty="0" err="1" smtClean="0"/>
              <a:t>hoặc</a:t>
            </a:r>
            <a:r>
              <a:rPr lang="en-US" dirty="0" smtClean="0"/>
              <a:t> </a:t>
            </a:r>
            <a:r>
              <a:rPr lang="en-US" dirty="0" err="1" smtClean="0"/>
              <a:t>thực</a:t>
            </a:r>
            <a:r>
              <a:rPr lang="en-US" dirty="0" smtClean="0"/>
              <a:t> </a:t>
            </a:r>
            <a:r>
              <a:rPr lang="en-US" dirty="0" err="1" smtClean="0"/>
              <a:t>trạng</a:t>
            </a:r>
            <a:r>
              <a:rPr lang="en-US" dirty="0" smtClean="0"/>
              <a:t> </a:t>
            </a:r>
            <a:r>
              <a:rPr lang="en-US" dirty="0" err="1" smtClean="0"/>
              <a:t>số</a:t>
            </a:r>
            <a:r>
              <a:rPr lang="en-US" dirty="0" smtClean="0"/>
              <a:t> </a:t>
            </a:r>
            <a:r>
              <a:rPr lang="en-US" dirty="0" err="1" smtClean="0"/>
              <a:t>ít</a:t>
            </a:r>
            <a:r>
              <a:rPr lang="en-US" dirty="0" smtClean="0"/>
              <a:t> </a:t>
            </a:r>
            <a:r>
              <a:rPr lang="en-US" dirty="0" err="1" smtClean="0"/>
              <a:t>nắm</a:t>
            </a:r>
            <a:r>
              <a:rPr lang="en-US" dirty="0" smtClean="0"/>
              <a:t> </a:t>
            </a:r>
            <a:r>
              <a:rPr lang="en-US" dirty="0" err="1" smtClean="0"/>
              <a:t>tuyệt</a:t>
            </a:r>
            <a:r>
              <a:rPr lang="en-US" dirty="0" smtClean="0"/>
              <a:t> </a:t>
            </a:r>
            <a:r>
              <a:rPr lang="en-US" dirty="0" err="1" smtClean="0"/>
              <a:t>đại</a:t>
            </a:r>
            <a:r>
              <a:rPr lang="en-US" dirty="0" smtClean="0"/>
              <a:t> </a:t>
            </a:r>
            <a:r>
              <a:rPr lang="en-US" dirty="0" err="1" smtClean="0"/>
              <a:t>bộ</a:t>
            </a:r>
            <a:r>
              <a:rPr lang="en-US" dirty="0" smtClean="0"/>
              <a:t> </a:t>
            </a:r>
            <a:r>
              <a:rPr lang="en-US" dirty="0" err="1" smtClean="0"/>
              <a:t>phận</a:t>
            </a:r>
            <a:r>
              <a:rPr lang="en-US" dirty="0" smtClean="0"/>
              <a:t> </a:t>
            </a:r>
            <a:r>
              <a:rPr lang="en-US" dirty="0" err="1" smtClean="0"/>
              <a:t>tài</a:t>
            </a:r>
            <a:r>
              <a:rPr lang="en-US" dirty="0" smtClean="0"/>
              <a:t> </a:t>
            </a:r>
            <a:r>
              <a:rPr lang="en-US" dirty="0" err="1" smtClean="0"/>
              <a:t>sản</a:t>
            </a:r>
            <a:r>
              <a:rPr lang="en-US" dirty="0" smtClean="0"/>
              <a:t> </a:t>
            </a:r>
            <a:r>
              <a:rPr lang="en-US" dirty="0" err="1" smtClean="0"/>
              <a:t>xã</a:t>
            </a:r>
            <a:r>
              <a:rPr lang="en-US" dirty="0" smtClean="0"/>
              <a:t> </a:t>
            </a:r>
            <a:r>
              <a:rPr lang="en-US" dirty="0" err="1" smtClean="0"/>
              <a:t>hội</a:t>
            </a:r>
            <a:r>
              <a:rPr lang="en-US" dirty="0" smtClean="0"/>
              <a:t> . </a:t>
            </a:r>
            <a:r>
              <a:rPr lang="en-US" dirty="0" err="1" smtClean="0"/>
              <a:t>Ví</a:t>
            </a:r>
            <a:r>
              <a:rPr lang="en-US" dirty="0" smtClean="0"/>
              <a:t> </a:t>
            </a:r>
            <a:r>
              <a:rPr lang="en-US" dirty="0" err="1" smtClean="0"/>
              <a:t>dụ</a:t>
            </a:r>
            <a:r>
              <a:rPr lang="en-US" dirty="0" smtClean="0"/>
              <a:t> : </a:t>
            </a:r>
            <a:r>
              <a:rPr lang="en-US" dirty="0" err="1" smtClean="0"/>
              <a:t>các</a:t>
            </a:r>
            <a:r>
              <a:rPr lang="en-US" dirty="0" smtClean="0"/>
              <a:t> </a:t>
            </a:r>
            <a:r>
              <a:rPr lang="en-US" dirty="0" err="1" smtClean="0"/>
              <a:t>nước</a:t>
            </a:r>
            <a:r>
              <a:rPr lang="en-US" dirty="0" smtClean="0"/>
              <a:t> </a:t>
            </a:r>
            <a:r>
              <a:rPr lang="en-US" dirty="0" err="1" smtClean="0"/>
              <a:t>Bắc</a:t>
            </a:r>
            <a:r>
              <a:rPr lang="en-US" dirty="0" smtClean="0"/>
              <a:t> </a:t>
            </a:r>
            <a:r>
              <a:rPr lang="en-US" dirty="0" err="1" smtClean="0"/>
              <a:t>Âu</a:t>
            </a:r>
            <a:endParaRPr lang="en-US" dirty="0"/>
          </a:p>
        </p:txBody>
      </p:sp>
      <p:sp>
        <p:nvSpPr>
          <p:cNvPr id="21" name="Rounded Rectangle 20"/>
          <p:cNvSpPr/>
          <p:nvPr/>
        </p:nvSpPr>
        <p:spPr>
          <a:xfrm>
            <a:off x="6934200" y="3733800"/>
            <a:ext cx="1981200" cy="31242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Khoảng</a:t>
            </a:r>
            <a:r>
              <a:rPr lang="en-US" dirty="0" smtClean="0"/>
              <a:t> </a:t>
            </a:r>
            <a:r>
              <a:rPr lang="en-US" dirty="0" err="1" smtClean="0"/>
              <a:t>cách</a:t>
            </a:r>
            <a:r>
              <a:rPr lang="en-US" dirty="0" smtClean="0"/>
              <a:t> </a:t>
            </a:r>
            <a:r>
              <a:rPr lang="en-US" dirty="0" err="1" smtClean="0"/>
              <a:t>giàu</a:t>
            </a:r>
            <a:r>
              <a:rPr lang="en-US" dirty="0" smtClean="0"/>
              <a:t> </a:t>
            </a:r>
            <a:r>
              <a:rPr lang="en-US" dirty="0" err="1" smtClean="0"/>
              <a:t>nghèo</a:t>
            </a:r>
            <a:r>
              <a:rPr lang="en-US" dirty="0" smtClean="0"/>
              <a:t> </a:t>
            </a:r>
            <a:r>
              <a:rPr lang="en-US" dirty="0" err="1" smtClean="0"/>
              <a:t>vẫn</a:t>
            </a:r>
            <a:r>
              <a:rPr lang="en-US" dirty="0" smtClean="0"/>
              <a:t> </a:t>
            </a:r>
            <a:r>
              <a:rPr lang="en-US" dirty="0" err="1" smtClean="0"/>
              <a:t>còn</a:t>
            </a:r>
            <a:r>
              <a:rPr lang="en-US" dirty="0" smtClean="0"/>
              <a:t> </a:t>
            </a:r>
            <a:r>
              <a:rPr lang="en-US" dirty="0" err="1" smtClean="0"/>
              <a:t>nhưng</a:t>
            </a:r>
            <a:r>
              <a:rPr lang="en-US" dirty="0" smtClean="0"/>
              <a:t> </a:t>
            </a:r>
            <a:r>
              <a:rPr lang="en-US" dirty="0" err="1" smtClean="0"/>
              <a:t>không</a:t>
            </a:r>
            <a:r>
              <a:rPr lang="en-US" dirty="0" smtClean="0"/>
              <a:t> </a:t>
            </a:r>
            <a:r>
              <a:rPr lang="en-US" dirty="0" err="1" smtClean="0"/>
              <a:t>đáng</a:t>
            </a:r>
            <a:r>
              <a:rPr lang="en-US" dirty="0" smtClean="0"/>
              <a:t> </a:t>
            </a:r>
            <a:r>
              <a:rPr lang="en-US" dirty="0" err="1" smtClean="0"/>
              <a:t>kể</a:t>
            </a:r>
            <a:r>
              <a:rPr lang="en-US" dirty="0" smtClean="0"/>
              <a:t> , </a:t>
            </a:r>
            <a:r>
              <a:rPr lang="en-US" dirty="0" err="1" smtClean="0"/>
              <a:t>đại</a:t>
            </a:r>
            <a:r>
              <a:rPr lang="en-US" dirty="0" smtClean="0"/>
              <a:t> </a:t>
            </a:r>
            <a:r>
              <a:rPr lang="en-US" dirty="0" err="1" smtClean="0"/>
              <a:t>bộ</a:t>
            </a:r>
            <a:r>
              <a:rPr lang="en-US" dirty="0" smtClean="0"/>
              <a:t> </a:t>
            </a:r>
            <a:r>
              <a:rPr lang="en-US" dirty="0" err="1" smtClean="0"/>
              <a:t>phận</a:t>
            </a:r>
            <a:r>
              <a:rPr lang="en-US" dirty="0" smtClean="0"/>
              <a:t> </a:t>
            </a:r>
            <a:r>
              <a:rPr lang="en-US" dirty="0" err="1" smtClean="0"/>
              <a:t>nhân</a:t>
            </a:r>
            <a:r>
              <a:rPr lang="en-US" dirty="0" smtClean="0"/>
              <a:t> </a:t>
            </a:r>
            <a:r>
              <a:rPr lang="en-US" dirty="0" err="1" smtClean="0"/>
              <a:t>dân</a:t>
            </a:r>
            <a:r>
              <a:rPr lang="en-US" dirty="0" smtClean="0"/>
              <a:t> </a:t>
            </a:r>
            <a:r>
              <a:rPr lang="en-US" dirty="0" err="1" smtClean="0"/>
              <a:t>có</a:t>
            </a:r>
            <a:r>
              <a:rPr lang="en-US" dirty="0" smtClean="0"/>
              <a:t> </a:t>
            </a:r>
            <a:r>
              <a:rPr lang="en-US" dirty="0" err="1" smtClean="0"/>
              <a:t>mức</a:t>
            </a:r>
            <a:r>
              <a:rPr lang="en-US" dirty="0" smtClean="0"/>
              <a:t> </a:t>
            </a:r>
            <a:r>
              <a:rPr lang="en-US" dirty="0" err="1" smtClean="0"/>
              <a:t>sống</a:t>
            </a:r>
            <a:r>
              <a:rPr lang="en-US" dirty="0" smtClean="0"/>
              <a:t> </a:t>
            </a:r>
            <a:r>
              <a:rPr lang="en-US" dirty="0" err="1" smtClean="0"/>
              <a:t>trung</a:t>
            </a:r>
            <a:r>
              <a:rPr lang="en-US" dirty="0" smtClean="0"/>
              <a:t> </a:t>
            </a:r>
            <a:r>
              <a:rPr lang="en-US" dirty="0" err="1" smtClean="0"/>
              <a:t>bình</a:t>
            </a:r>
            <a:r>
              <a:rPr lang="en-US" dirty="0" smtClean="0"/>
              <a:t> </a:t>
            </a:r>
            <a:r>
              <a:rPr lang="en-US" dirty="0" err="1" smtClean="0"/>
              <a:t>và</a:t>
            </a:r>
            <a:r>
              <a:rPr lang="en-US" dirty="0" smtClean="0"/>
              <a:t> </a:t>
            </a:r>
            <a:r>
              <a:rPr lang="en-US" dirty="0" err="1" smtClean="0"/>
              <a:t>khá</a:t>
            </a:r>
            <a:r>
              <a:rPr lang="en-US" dirty="0" smtClean="0"/>
              <a:t>. </a:t>
            </a:r>
            <a:r>
              <a:rPr lang="en-US" dirty="0" err="1" smtClean="0"/>
              <a:t>Ví</a:t>
            </a:r>
            <a:r>
              <a:rPr lang="en-US" dirty="0" smtClean="0"/>
              <a:t> </a:t>
            </a:r>
            <a:r>
              <a:rPr lang="en-US" dirty="0" err="1" smtClean="0"/>
              <a:t>dụ</a:t>
            </a:r>
            <a:r>
              <a:rPr lang="en-US" dirty="0" smtClean="0"/>
              <a:t> : </a:t>
            </a:r>
            <a:r>
              <a:rPr lang="en-US" dirty="0" err="1" smtClean="0"/>
              <a:t>các</a:t>
            </a:r>
            <a:r>
              <a:rPr lang="en-US" dirty="0" smtClean="0"/>
              <a:t> </a:t>
            </a:r>
            <a:r>
              <a:rPr lang="en-US" dirty="0" err="1" smtClean="0"/>
              <a:t>nước</a:t>
            </a:r>
            <a:r>
              <a:rPr lang="en-US" dirty="0" smtClean="0"/>
              <a:t> </a:t>
            </a:r>
            <a:r>
              <a:rPr lang="en-US" dirty="0" err="1" smtClean="0"/>
              <a:t>Đông</a:t>
            </a:r>
            <a:r>
              <a:rPr lang="en-US" dirty="0" smtClean="0"/>
              <a:t>  </a:t>
            </a:r>
            <a:r>
              <a:rPr lang="en-US" dirty="0" err="1" smtClean="0"/>
              <a:t>Âu</a:t>
            </a:r>
            <a:r>
              <a:rPr lang="en-US" dirty="0" smtClean="0"/>
              <a:t> </a:t>
            </a:r>
            <a:r>
              <a:rPr lang="en-US" dirty="0" err="1" smtClean="0"/>
              <a:t>cũ</a:t>
            </a:r>
            <a:endParaRPr lang="en-US"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fade">
                                      <p:cBhvr>
                                        <p:cTn id="15" dur="20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20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
                                            <p:bg/>
                                          </p:spTgt>
                                        </p:tgtEl>
                                        <p:attrNameLst>
                                          <p:attrName>style.visibility</p:attrName>
                                        </p:attrNameLst>
                                      </p:cBhvr>
                                      <p:to>
                                        <p:strVal val="visible"/>
                                      </p:to>
                                    </p:set>
                                    <p:animEffect transition="in" filter="wipe(down)">
                                      <p:cBhvr>
                                        <p:cTn id="30" dur="500"/>
                                        <p:tgtEl>
                                          <p:spTgt spid="4">
                                            <p:bg/>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wipe(down)">
                                      <p:cBhvr>
                                        <p:cTn id="33" dur="5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bg/>
                                          </p:spTgt>
                                        </p:tgtEl>
                                        <p:attrNameLst>
                                          <p:attrName>style.visibility</p:attrName>
                                        </p:attrNameLst>
                                      </p:cBhvr>
                                      <p:to>
                                        <p:strVal val="visible"/>
                                      </p:to>
                                    </p:set>
                                    <p:anim calcmode="lin" valueType="num">
                                      <p:cBhvr additive="base">
                                        <p:cTn id="44" dur="500" fill="hold"/>
                                        <p:tgtEl>
                                          <p:spTgt spid="6">
                                            <p:bg/>
                                          </p:spTgt>
                                        </p:tgtEl>
                                        <p:attrNameLst>
                                          <p:attrName>ppt_x</p:attrName>
                                        </p:attrNameLst>
                                      </p:cBhvr>
                                      <p:tavLst>
                                        <p:tav tm="0">
                                          <p:val>
                                            <p:strVal val="#ppt_x"/>
                                          </p:val>
                                        </p:tav>
                                        <p:tav tm="100000">
                                          <p:val>
                                            <p:strVal val="#ppt_x"/>
                                          </p:val>
                                        </p:tav>
                                      </p:tavLst>
                                    </p:anim>
                                    <p:anim calcmode="lin" valueType="num">
                                      <p:cBhvr additive="base">
                                        <p:cTn id="45" dur="500" fill="hold"/>
                                        <p:tgtEl>
                                          <p:spTgt spid="6">
                                            <p:bg/>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 calcmode="lin" valueType="num">
                                      <p:cBhvr additive="base">
                                        <p:cTn id="4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5">
                                            <p:bg/>
                                          </p:spTgt>
                                        </p:tgtEl>
                                        <p:attrNameLst>
                                          <p:attrName>style.visibility</p:attrName>
                                        </p:attrNameLst>
                                      </p:cBhvr>
                                      <p:to>
                                        <p:strVal val="visible"/>
                                      </p:to>
                                    </p:set>
                                    <p:anim calcmode="lin" valueType="num">
                                      <p:cBhvr additive="base">
                                        <p:cTn id="59" dur="500" fill="hold"/>
                                        <p:tgtEl>
                                          <p:spTgt spid="5">
                                            <p:bg/>
                                          </p:spTgt>
                                        </p:tgtEl>
                                        <p:attrNameLst>
                                          <p:attrName>ppt_x</p:attrName>
                                        </p:attrNameLst>
                                      </p:cBhvr>
                                      <p:tavLst>
                                        <p:tav tm="0">
                                          <p:val>
                                            <p:strVal val="#ppt_x"/>
                                          </p:val>
                                        </p:tav>
                                        <p:tav tm="100000">
                                          <p:val>
                                            <p:strVal val="#ppt_x"/>
                                          </p:val>
                                        </p:tav>
                                      </p:tavLst>
                                    </p:anim>
                                    <p:anim calcmode="lin" valueType="num">
                                      <p:cBhvr additive="base">
                                        <p:cTn id="60"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5">
                                            <p:txEl>
                                              <p:pRg st="0" end="0"/>
                                            </p:txEl>
                                          </p:spTgt>
                                        </p:tgtEl>
                                        <p:attrNameLst>
                                          <p:attrName>style.visibility</p:attrName>
                                        </p:attrNameLst>
                                      </p:cBhvr>
                                      <p:to>
                                        <p:strVal val="visible"/>
                                      </p:to>
                                    </p:set>
                                    <p:anim calcmode="lin" valueType="num">
                                      <p:cBhvr additive="base">
                                        <p:cTn id="6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2000"/>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8">
                                            <p:bg/>
                                          </p:spTgt>
                                        </p:tgtEl>
                                        <p:attrNameLst>
                                          <p:attrName>style.visibility</p:attrName>
                                        </p:attrNameLst>
                                      </p:cBhvr>
                                      <p:to>
                                        <p:strVal val="visible"/>
                                      </p:to>
                                    </p:set>
                                    <p:animEffect transition="in" filter="fade">
                                      <p:cBhvr>
                                        <p:cTn id="76" dur="2000"/>
                                        <p:tgtEl>
                                          <p:spTgt spid="18">
                                            <p:bg/>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8">
                                            <p:txEl>
                                              <p:pRg st="0" end="0"/>
                                            </p:txEl>
                                          </p:spTgt>
                                        </p:tgtEl>
                                        <p:attrNameLst>
                                          <p:attrName>style.visibility</p:attrName>
                                        </p:attrNameLst>
                                      </p:cBhvr>
                                      <p:to>
                                        <p:strVal val="visible"/>
                                      </p:to>
                                    </p:set>
                                    <p:animEffect transition="in" filter="fade">
                                      <p:cBhvr>
                                        <p:cTn id="79" dur="2000"/>
                                        <p:tgtEl>
                                          <p:spTgt spid="18">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2000"/>
                                        <p:tgtEl>
                                          <p:spTgt spid="8"/>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9">
                                            <p:bg/>
                                          </p:spTgt>
                                        </p:tgtEl>
                                        <p:attrNameLst>
                                          <p:attrName>style.visibility</p:attrName>
                                        </p:attrNameLst>
                                      </p:cBhvr>
                                      <p:to>
                                        <p:strVal val="visible"/>
                                      </p:to>
                                    </p:set>
                                    <p:animEffect transition="in" filter="fade">
                                      <p:cBhvr>
                                        <p:cTn id="89" dur="2000"/>
                                        <p:tgtEl>
                                          <p:spTgt spid="19">
                                            <p:bg/>
                                          </p:spTgt>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xEl>
                                              <p:pRg st="0" end="0"/>
                                            </p:txEl>
                                          </p:spTgt>
                                        </p:tgtEl>
                                        <p:attrNameLst>
                                          <p:attrName>style.visibility</p:attrName>
                                        </p:attrNameLst>
                                      </p:cBhvr>
                                      <p:to>
                                        <p:strVal val="visible"/>
                                      </p:to>
                                    </p:set>
                                    <p:animEffect transition="in" filter="fade">
                                      <p:cBhvr>
                                        <p:cTn id="94" dur="2000"/>
                                        <p:tgtEl>
                                          <p:spTgt spid="19">
                                            <p:txEl>
                                              <p:pRg st="0" end="0"/>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additive="base">
                                        <p:cTn id="99" dur="500" fill="hold"/>
                                        <p:tgtEl>
                                          <p:spTgt spid="9"/>
                                        </p:tgtEl>
                                        <p:attrNameLst>
                                          <p:attrName>ppt_x</p:attrName>
                                        </p:attrNameLst>
                                      </p:cBhvr>
                                      <p:tavLst>
                                        <p:tav tm="0">
                                          <p:val>
                                            <p:strVal val="#ppt_x"/>
                                          </p:val>
                                        </p:tav>
                                        <p:tav tm="100000">
                                          <p:val>
                                            <p:strVal val="#ppt_x"/>
                                          </p:val>
                                        </p:tav>
                                      </p:tavLst>
                                    </p:anim>
                                    <p:anim calcmode="lin" valueType="num">
                                      <p:cBhvr additive="base">
                                        <p:cTn id="10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20">
                                            <p:bg/>
                                          </p:spTgt>
                                        </p:tgtEl>
                                        <p:attrNameLst>
                                          <p:attrName>style.visibility</p:attrName>
                                        </p:attrNameLst>
                                      </p:cBhvr>
                                      <p:to>
                                        <p:strVal val="visible"/>
                                      </p:to>
                                    </p:set>
                                    <p:animEffect transition="in" filter="wipe(down)">
                                      <p:cBhvr>
                                        <p:cTn id="105" dur="500"/>
                                        <p:tgtEl>
                                          <p:spTgt spid="20">
                                            <p:bg/>
                                          </p:spTgt>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20">
                                            <p:txEl>
                                              <p:pRg st="0" end="0"/>
                                            </p:txEl>
                                          </p:spTgt>
                                        </p:tgtEl>
                                        <p:attrNameLst>
                                          <p:attrName>style.visibility</p:attrName>
                                        </p:attrNameLst>
                                      </p:cBhvr>
                                      <p:to>
                                        <p:strVal val="visible"/>
                                      </p:to>
                                    </p:set>
                                    <p:animEffect transition="in" filter="wipe(down)">
                                      <p:cBhvr>
                                        <p:cTn id="110" dur="500"/>
                                        <p:tgtEl>
                                          <p:spTgt spid="20">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10"/>
                                        </p:tgtEl>
                                        <p:attrNameLst>
                                          <p:attrName>style.visibility</p:attrName>
                                        </p:attrNameLst>
                                      </p:cBhvr>
                                      <p:to>
                                        <p:strVal val="visible"/>
                                      </p:to>
                                    </p:set>
                                    <p:animEffect transition="in" filter="fade">
                                      <p:cBhvr>
                                        <p:cTn id="115" dur="2000"/>
                                        <p:tgtEl>
                                          <p:spTgt spid="10"/>
                                        </p:tgtEl>
                                      </p:cBhvr>
                                    </p:animEffect>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21">
                                            <p:bg/>
                                          </p:spTgt>
                                        </p:tgtEl>
                                        <p:attrNameLst>
                                          <p:attrName>style.visibility</p:attrName>
                                        </p:attrNameLst>
                                      </p:cBhvr>
                                      <p:to>
                                        <p:strVal val="visible"/>
                                      </p:to>
                                    </p:set>
                                    <p:anim calcmode="lin" valueType="num">
                                      <p:cBhvr additive="base">
                                        <p:cTn id="120" dur="500" fill="hold"/>
                                        <p:tgtEl>
                                          <p:spTgt spid="21">
                                            <p:bg/>
                                          </p:spTgt>
                                        </p:tgtEl>
                                        <p:attrNameLst>
                                          <p:attrName>ppt_x</p:attrName>
                                        </p:attrNameLst>
                                      </p:cBhvr>
                                      <p:tavLst>
                                        <p:tav tm="0">
                                          <p:val>
                                            <p:strVal val="#ppt_x"/>
                                          </p:val>
                                        </p:tav>
                                        <p:tav tm="100000">
                                          <p:val>
                                            <p:strVal val="#ppt_x"/>
                                          </p:val>
                                        </p:tav>
                                      </p:tavLst>
                                    </p:anim>
                                    <p:anim calcmode="lin" valueType="num">
                                      <p:cBhvr additive="base">
                                        <p:cTn id="121" dur="500" fill="hold"/>
                                        <p:tgtEl>
                                          <p:spTgt spid="21">
                                            <p:bg/>
                                          </p:spTgt>
                                        </p:tgtEl>
                                        <p:attrNameLst>
                                          <p:attrName>ppt_y</p:attrName>
                                        </p:attrNameLst>
                                      </p:cBhvr>
                                      <p:tavLst>
                                        <p:tav tm="0">
                                          <p:val>
                                            <p:strVal val="1+#ppt_h/2"/>
                                          </p:val>
                                        </p:tav>
                                        <p:tav tm="100000">
                                          <p:val>
                                            <p:strVal val="#ppt_y"/>
                                          </p:val>
                                        </p:tav>
                                      </p:tavLst>
                                    </p:anim>
                                  </p:childTnLst>
                                </p:cTn>
                              </p:par>
                              <p:par>
                                <p:cTn id="122" presetID="2" presetClass="entr" presetSubtype="4" fill="hold" grpId="0" nodeType="withEffect">
                                  <p:stCondLst>
                                    <p:cond delay="0"/>
                                  </p:stCondLst>
                                  <p:childTnLst>
                                    <p:set>
                                      <p:cBhvr>
                                        <p:cTn id="123" dur="1" fill="hold">
                                          <p:stCondLst>
                                            <p:cond delay="0"/>
                                          </p:stCondLst>
                                        </p:cTn>
                                        <p:tgtEl>
                                          <p:spTgt spid="21">
                                            <p:txEl>
                                              <p:pRg st="0" end="0"/>
                                            </p:txEl>
                                          </p:spTgt>
                                        </p:tgtEl>
                                        <p:attrNameLst>
                                          <p:attrName>style.visibility</p:attrName>
                                        </p:attrNameLst>
                                      </p:cBhvr>
                                      <p:to>
                                        <p:strVal val="visible"/>
                                      </p:to>
                                    </p:set>
                                    <p:anim calcmode="lin" valueType="num">
                                      <p:cBhvr additive="base">
                                        <p:cTn id="124"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25"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build="p" animBg="1"/>
      <p:bldP spid="4" grpId="0" build="allAtOnce" animBg="1"/>
      <p:bldP spid="5" grpId="0" build="p" animBg="1"/>
      <p:bldP spid="6" grpId="0" build="allAtOnce" animBg="1"/>
      <p:bldP spid="7" grpId="0" animBg="1"/>
      <p:bldP spid="8" grpId="0" animBg="1"/>
      <p:bldP spid="9" grpId="0" animBg="1"/>
      <p:bldP spid="10" grpId="0" animBg="1"/>
      <p:bldP spid="12" grpId="0" animBg="1"/>
      <p:bldP spid="13" grpId="0" animBg="1"/>
      <p:bldP spid="14" grpId="0" animBg="1"/>
      <p:bldP spid="18" grpId="0" build="allAtOnce" animBg="1"/>
      <p:bldP spid="19" grpId="0" build="p" animBg="1"/>
      <p:bldP spid="20" grpId="0" build="p" animBg="1"/>
      <p:bldP spid="21" grpId="0" build="allAtOnce"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1676400" y="0"/>
            <a:ext cx="51816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niêm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endParaRPr lang="en-US" sz="2800" dirty="0">
              <a:latin typeface="Times New Roman" pitchFamily="18" charset="0"/>
              <a:cs typeface="Times New Roman" pitchFamily="18" charset="0"/>
            </a:endParaRPr>
          </a:p>
        </p:txBody>
      </p:sp>
      <p:sp>
        <p:nvSpPr>
          <p:cNvPr id="4" name="Rectangle 3"/>
          <p:cNvSpPr/>
          <p:nvPr/>
        </p:nvSpPr>
        <p:spPr>
          <a:xfrm>
            <a:off x="152400" y="2895600"/>
            <a:ext cx="25146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latin typeface="Times New Roman" pitchFamily="18" charset="0"/>
                <a:cs typeface="Times New Roman" pitchFamily="18" charset="0"/>
              </a:rPr>
              <a:t>Phân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endParaRPr lang="en-US" sz="2400" dirty="0">
              <a:latin typeface="Times New Roman" pitchFamily="18" charset="0"/>
              <a:cs typeface="Times New Roman" pitchFamily="18" charset="0"/>
            </a:endParaRPr>
          </a:p>
        </p:txBody>
      </p:sp>
      <p:sp>
        <p:nvSpPr>
          <p:cNvPr id="5" name="Rectangle 4"/>
          <p:cNvSpPr/>
          <p:nvPr/>
        </p:nvSpPr>
        <p:spPr>
          <a:xfrm>
            <a:off x="3048000" y="2895600"/>
            <a:ext cx="22098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Phân</a:t>
            </a:r>
            <a:r>
              <a:rPr lang="en-US" sz="2400" dirty="0" smtClean="0"/>
              <a:t> </a:t>
            </a:r>
            <a:r>
              <a:rPr lang="en-US" sz="2400" dirty="0" err="1" smtClean="0"/>
              <a:t>tầng</a:t>
            </a: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với</a:t>
            </a:r>
            <a:r>
              <a:rPr lang="en-US" sz="2400" dirty="0" smtClean="0"/>
              <a:t> </a:t>
            </a:r>
            <a:r>
              <a:rPr lang="en-US" sz="2400" dirty="0" err="1" smtClean="0"/>
              <a:t>phân</a:t>
            </a:r>
            <a:r>
              <a:rPr lang="en-US" sz="2400" dirty="0" smtClean="0"/>
              <a:t> </a:t>
            </a:r>
            <a:r>
              <a:rPr lang="en-US" sz="2400" dirty="0" err="1" smtClean="0"/>
              <a:t>hoá</a:t>
            </a:r>
            <a:r>
              <a:rPr lang="en-US" sz="2400" dirty="0" smtClean="0"/>
              <a:t> </a:t>
            </a:r>
            <a:r>
              <a:rPr lang="en-US" sz="2400" dirty="0" err="1" smtClean="0"/>
              <a:t>xã</a:t>
            </a:r>
            <a:r>
              <a:rPr lang="en-US" sz="2400" dirty="0" smtClean="0"/>
              <a:t> </a:t>
            </a:r>
            <a:r>
              <a:rPr lang="en-US" sz="2400" dirty="0" err="1" smtClean="0"/>
              <a:t>hội</a:t>
            </a:r>
            <a:endParaRPr lang="en-US" sz="2400" dirty="0"/>
          </a:p>
        </p:txBody>
      </p:sp>
      <p:sp>
        <p:nvSpPr>
          <p:cNvPr id="6" name="Rectangle 5"/>
          <p:cNvSpPr/>
          <p:nvPr/>
        </p:nvSpPr>
        <p:spPr>
          <a:xfrm>
            <a:off x="6172200" y="2743200"/>
            <a:ext cx="22860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latin typeface="Times New Roman" pitchFamily="18" charset="0"/>
                <a:cs typeface="Times New Roman" pitchFamily="18" charset="0"/>
              </a:rPr>
              <a:t>Phân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endParaRPr lang="en-US" sz="2400" dirty="0">
              <a:latin typeface="Times New Roman" pitchFamily="18" charset="0"/>
              <a:cs typeface="Times New Roman" pitchFamily="18" charset="0"/>
            </a:endParaRPr>
          </a:p>
        </p:txBody>
      </p:sp>
      <p:sp>
        <p:nvSpPr>
          <p:cNvPr id="7" name="Down Arrow 6"/>
          <p:cNvSpPr/>
          <p:nvPr/>
        </p:nvSpPr>
        <p:spPr>
          <a:xfrm rot="2467492">
            <a:off x="1706652" y="1097088"/>
            <a:ext cx="484632" cy="16640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3886200" y="1524000"/>
            <a:ext cx="484632"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18187127">
            <a:off x="6265591" y="864393"/>
            <a:ext cx="484632" cy="21231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fade">
                                      <p:cBhvr>
                                        <p:cTn id="20" dur="2000"/>
                                        <p:tgtEl>
                                          <p:spTgt spid="4">
                                            <p:bg/>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20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wipe(down)">
                                      <p:cBhvr>
                                        <p:cTn id="35" dur="500"/>
                                        <p:tgtEl>
                                          <p:spTgt spid="5">
                                            <p:bg/>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Effect transition="in" filter="wipe(down)">
                                      <p:cBhvr>
                                        <p:cTn id="38" dur="500"/>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Effect transition="in" filter="wipe(down)">
                                      <p:cBhvr>
                                        <p:cTn id="49" dur="500"/>
                                        <p:tgtEl>
                                          <p:spTgt spid="6">
                                            <p:bg/>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Effect transition="in" filter="wipe(down)">
                                      <p:cBhvr>
                                        <p:cTn id="5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p" animBg="1"/>
      <p:bldP spid="5" grpId="0" build="allAtOnce" animBg="1"/>
      <p:bldP spid="6" grpId="0" build="p" animBg="1"/>
      <p:bldP spid="7" grpId="0" animBg="1"/>
      <p:bldP spid="8" grpId="0" animBg="1"/>
      <p:bldP spid="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2057400" y="304800"/>
            <a:ext cx="5486400" cy="1143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tầng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xã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hội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với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chia</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giai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cấp</a:t>
            </a:r>
            <a:endParaRPr lang="en-US" sz="3200" dirty="0">
              <a:solidFill>
                <a:schemeClr val="tx1"/>
              </a:solidFill>
              <a:latin typeface="Times New Roman" pitchFamily="18" charset="0"/>
              <a:cs typeface="Times New Roman" pitchFamily="18" charset="0"/>
            </a:endParaRPr>
          </a:p>
        </p:txBody>
      </p:sp>
      <p:sp>
        <p:nvSpPr>
          <p:cNvPr id="3" name="Rectangle 2"/>
          <p:cNvSpPr/>
          <p:nvPr/>
        </p:nvSpPr>
        <p:spPr>
          <a:xfrm>
            <a:off x="0" y="1752600"/>
            <a:ext cx="9144000" cy="3231654"/>
          </a:xfrm>
          <a:prstGeom prst="rect">
            <a:avLst/>
          </a:prstGeom>
        </p:spPr>
        <p:txBody>
          <a:bodyPr wrap="square">
            <a:spAutoFit/>
          </a:bodyPr>
          <a:lstStyle/>
          <a:p>
            <a:r>
              <a:rPr lang="en-US" dirty="0" smtClean="0"/>
              <a:t>Theo </a:t>
            </a:r>
            <a:r>
              <a:rPr lang="en-US" dirty="0" err="1" smtClean="0"/>
              <a:t>cách</a:t>
            </a:r>
            <a:r>
              <a:rPr lang="en-US" dirty="0" smtClean="0"/>
              <a:t> </a:t>
            </a:r>
            <a:r>
              <a:rPr lang="en-US" dirty="0" err="1" smtClean="0"/>
              <a:t>hiểu</a:t>
            </a:r>
            <a:r>
              <a:rPr lang="en-US" dirty="0" smtClean="0"/>
              <a:t> </a:t>
            </a:r>
            <a:r>
              <a:rPr lang="en-US" dirty="0" err="1" smtClean="0"/>
              <a:t>chung</a:t>
            </a:r>
            <a:r>
              <a:rPr lang="en-US" dirty="0" smtClean="0"/>
              <a:t> </a:t>
            </a:r>
            <a:r>
              <a:rPr lang="en-US" dirty="0" err="1" smtClean="0"/>
              <a:t>nhất</a:t>
            </a:r>
            <a:r>
              <a:rPr lang="en-US" dirty="0" smtClean="0"/>
              <a:t>, </a:t>
            </a:r>
            <a:r>
              <a:rPr lang="en-US" dirty="0" err="1" smtClean="0"/>
              <a:t>giai</a:t>
            </a:r>
            <a:r>
              <a:rPr lang="en-US" dirty="0" smtClean="0"/>
              <a:t> </a:t>
            </a:r>
            <a:r>
              <a:rPr lang="en-US" dirty="0" err="1" smtClean="0"/>
              <a:t>cấp</a:t>
            </a:r>
            <a:r>
              <a:rPr lang="en-US" dirty="0" smtClean="0"/>
              <a:t> </a:t>
            </a:r>
            <a:r>
              <a:rPr lang="en-US" dirty="0" err="1" smtClean="0"/>
              <a:t>là</a:t>
            </a:r>
            <a:r>
              <a:rPr lang="en-US" dirty="0" smtClean="0"/>
              <a:t> </a:t>
            </a:r>
            <a:r>
              <a:rPr lang="en-US" dirty="0" err="1" smtClean="0"/>
              <a:t>một</a:t>
            </a:r>
            <a:r>
              <a:rPr lang="en-US" dirty="0" smtClean="0"/>
              <a:t> </a:t>
            </a:r>
            <a:r>
              <a:rPr lang="en-US" dirty="0" err="1" smtClean="0"/>
              <a:t>nhóm</a:t>
            </a:r>
            <a:r>
              <a:rPr lang="en-US" dirty="0" smtClean="0"/>
              <a:t> </a:t>
            </a:r>
            <a:r>
              <a:rPr lang="en-US" dirty="0" err="1" smtClean="0"/>
              <a:t>xã</a:t>
            </a:r>
            <a:r>
              <a:rPr lang="en-US" dirty="0" smtClean="0"/>
              <a:t> </a:t>
            </a:r>
            <a:r>
              <a:rPr lang="en-US" dirty="0" err="1" smtClean="0"/>
              <a:t>hội</a:t>
            </a:r>
            <a:r>
              <a:rPr lang="en-US" dirty="0" smtClean="0"/>
              <a:t> </a:t>
            </a:r>
            <a:r>
              <a:rPr lang="en-US" dirty="0" err="1" smtClean="0"/>
              <a:t>tập</a:t>
            </a:r>
            <a:r>
              <a:rPr lang="en-US" dirty="0" smtClean="0"/>
              <a:t> </a:t>
            </a:r>
            <a:r>
              <a:rPr lang="en-US" dirty="0" err="1" smtClean="0"/>
              <a:t>hợp</a:t>
            </a:r>
            <a:r>
              <a:rPr lang="en-US" dirty="0" smtClean="0"/>
              <a:t> </a:t>
            </a:r>
            <a:r>
              <a:rPr lang="en-US" dirty="0" err="1" smtClean="0"/>
              <a:t>những</a:t>
            </a:r>
            <a:r>
              <a:rPr lang="en-US" dirty="0" smtClean="0"/>
              <a:t> </a:t>
            </a:r>
            <a:r>
              <a:rPr lang="en-US" dirty="0" err="1" smtClean="0"/>
              <a:t>người</a:t>
            </a:r>
            <a:r>
              <a:rPr lang="en-US" dirty="0" smtClean="0"/>
              <a:t> </a:t>
            </a:r>
            <a:r>
              <a:rPr lang="en-US" dirty="0" err="1" smtClean="0"/>
              <a:t>giống</a:t>
            </a:r>
            <a:r>
              <a:rPr lang="en-US" dirty="0" smtClean="0"/>
              <a:t> </a:t>
            </a:r>
            <a:r>
              <a:rPr lang="en-US" dirty="0" err="1" smtClean="0"/>
              <a:t>nhau</a:t>
            </a:r>
            <a:r>
              <a:rPr lang="en-US" dirty="0" smtClean="0"/>
              <a:t> </a:t>
            </a:r>
            <a:r>
              <a:rPr lang="en-US" dirty="0" err="1" smtClean="0"/>
              <a:t>về</a:t>
            </a:r>
            <a:r>
              <a:rPr lang="en-US" dirty="0" smtClean="0"/>
              <a:t> </a:t>
            </a:r>
            <a:r>
              <a:rPr lang="en-US" dirty="0" err="1" smtClean="0"/>
              <a:t>vị</a:t>
            </a:r>
            <a:r>
              <a:rPr lang="en-US" dirty="0" smtClean="0"/>
              <a:t> </a:t>
            </a:r>
            <a:r>
              <a:rPr lang="en-US" dirty="0" err="1" smtClean="0"/>
              <a:t>thế</a:t>
            </a:r>
            <a:r>
              <a:rPr lang="en-US" dirty="0" smtClean="0"/>
              <a:t> </a:t>
            </a:r>
            <a:r>
              <a:rPr lang="en-US" dirty="0" err="1" smtClean="0"/>
              <a:t>kinh</a:t>
            </a:r>
            <a:r>
              <a:rPr lang="en-US" dirty="0" smtClean="0"/>
              <a:t> </a:t>
            </a:r>
            <a:r>
              <a:rPr lang="en-US" dirty="0" err="1" smtClean="0"/>
              <a:t>tế</a:t>
            </a:r>
            <a:r>
              <a:rPr lang="en-US" dirty="0" smtClean="0"/>
              <a:t> (</a:t>
            </a:r>
            <a:r>
              <a:rPr lang="en-US" dirty="0" err="1" smtClean="0"/>
              <a:t>tài</a:t>
            </a:r>
            <a:r>
              <a:rPr lang="en-US" dirty="0" smtClean="0"/>
              <a:t> </a:t>
            </a:r>
            <a:r>
              <a:rPr lang="en-US" dirty="0" err="1" smtClean="0"/>
              <a:t>sản</a:t>
            </a:r>
            <a:r>
              <a:rPr lang="en-US" dirty="0" smtClean="0"/>
              <a:t>), </a:t>
            </a:r>
            <a:r>
              <a:rPr lang="en-US" dirty="0" err="1" smtClean="0"/>
              <a:t>vị</a:t>
            </a:r>
            <a:r>
              <a:rPr lang="en-US" dirty="0" smtClean="0"/>
              <a:t> </a:t>
            </a:r>
            <a:r>
              <a:rPr lang="en-US" dirty="0" err="1" smtClean="0"/>
              <a:t>thế</a:t>
            </a:r>
            <a:r>
              <a:rPr lang="en-US" dirty="0" smtClean="0"/>
              <a:t> </a:t>
            </a:r>
            <a:r>
              <a:rPr lang="en-US" dirty="0" err="1" smtClean="0"/>
              <a:t>chính</a:t>
            </a:r>
            <a:r>
              <a:rPr lang="en-US" dirty="0" smtClean="0"/>
              <a:t> </a:t>
            </a:r>
            <a:r>
              <a:rPr lang="en-US" dirty="0" err="1" smtClean="0"/>
              <a:t>trị</a:t>
            </a:r>
            <a:r>
              <a:rPr lang="en-US" dirty="0" smtClean="0"/>
              <a:t> (</a:t>
            </a:r>
            <a:r>
              <a:rPr lang="en-US" dirty="0" err="1" smtClean="0"/>
              <a:t>quyền</a:t>
            </a:r>
            <a:r>
              <a:rPr lang="en-US" dirty="0" smtClean="0"/>
              <a:t> </a:t>
            </a:r>
            <a:r>
              <a:rPr lang="en-US" dirty="0" err="1" smtClean="0"/>
              <a:t>lực</a:t>
            </a:r>
            <a:r>
              <a:rPr lang="en-US" dirty="0" smtClean="0"/>
              <a:t>) </a:t>
            </a:r>
            <a:r>
              <a:rPr lang="en-US" dirty="0" err="1" smtClean="0"/>
              <a:t>và</a:t>
            </a:r>
            <a:r>
              <a:rPr lang="en-US" dirty="0" smtClean="0"/>
              <a:t> </a:t>
            </a:r>
            <a:r>
              <a:rPr lang="en-US" dirty="0" err="1" smtClean="0"/>
              <a:t>vị</a:t>
            </a:r>
            <a:r>
              <a:rPr lang="en-US" dirty="0" smtClean="0"/>
              <a:t> </a:t>
            </a:r>
            <a:r>
              <a:rPr lang="en-US" dirty="0" err="1" smtClean="0"/>
              <a:t>thế</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địa</a:t>
            </a:r>
            <a:r>
              <a:rPr lang="en-US" dirty="0" smtClean="0"/>
              <a:t> </a:t>
            </a:r>
            <a:r>
              <a:rPr lang="en-US" dirty="0" err="1" smtClean="0"/>
              <a:t>vị</a:t>
            </a:r>
            <a:r>
              <a:rPr lang="en-US" dirty="0" smtClean="0"/>
              <a:t>).</a:t>
            </a:r>
            <a:br>
              <a:rPr lang="en-US" dirty="0" smtClean="0"/>
            </a:br>
            <a:r>
              <a:rPr lang="en-US" dirty="0" smtClean="0"/>
              <a:t>Theo </a:t>
            </a:r>
            <a:r>
              <a:rPr lang="en-US" dirty="0" err="1" smtClean="0"/>
              <a:t>K.Marx</a:t>
            </a:r>
            <a:r>
              <a:rPr lang="en-US" dirty="0" smtClean="0"/>
              <a:t>, </a:t>
            </a:r>
            <a:r>
              <a:rPr lang="en-US" dirty="0" err="1" smtClean="0"/>
              <a:t>những</a:t>
            </a:r>
            <a:r>
              <a:rPr lang="en-US" dirty="0" smtClean="0"/>
              <a:t> </a:t>
            </a:r>
            <a:r>
              <a:rPr lang="en-US" dirty="0" err="1" smtClean="0"/>
              <a:t>chuẩn</a:t>
            </a:r>
            <a:r>
              <a:rPr lang="en-US" dirty="0" smtClean="0"/>
              <a:t> </a:t>
            </a:r>
            <a:r>
              <a:rPr lang="en-US" dirty="0" err="1" smtClean="0"/>
              <a:t>mực</a:t>
            </a:r>
            <a:r>
              <a:rPr lang="en-US" dirty="0" smtClean="0"/>
              <a:t> </a:t>
            </a:r>
            <a:r>
              <a:rPr lang="en-US" dirty="0" err="1" smtClean="0"/>
              <a:t>chủ</a:t>
            </a:r>
            <a:r>
              <a:rPr lang="en-US" dirty="0" smtClean="0"/>
              <a:t> </a:t>
            </a:r>
            <a:r>
              <a:rPr lang="en-US" dirty="0" err="1" smtClean="0"/>
              <a:t>yếu</a:t>
            </a:r>
            <a:r>
              <a:rPr lang="en-US" dirty="0" smtClean="0"/>
              <a:t> </a:t>
            </a:r>
            <a:r>
              <a:rPr lang="en-US" dirty="0" err="1" smtClean="0"/>
              <a:t>để</a:t>
            </a:r>
            <a:r>
              <a:rPr lang="en-US" dirty="0" smtClean="0"/>
              <a:t> </a:t>
            </a:r>
            <a:r>
              <a:rPr lang="en-US" dirty="0" err="1" smtClean="0"/>
              <a:t>phân</a:t>
            </a:r>
            <a:r>
              <a:rPr lang="en-US" dirty="0" smtClean="0"/>
              <a:t> </a:t>
            </a:r>
            <a:r>
              <a:rPr lang="en-US" dirty="0" err="1" smtClean="0"/>
              <a:t>chia</a:t>
            </a:r>
            <a:r>
              <a:rPr lang="en-US" dirty="0" smtClean="0"/>
              <a:t> </a:t>
            </a:r>
            <a:r>
              <a:rPr lang="en-US" dirty="0" err="1" smtClean="0"/>
              <a:t>giai</a:t>
            </a:r>
            <a:r>
              <a:rPr lang="en-US" dirty="0" smtClean="0"/>
              <a:t> </a:t>
            </a:r>
            <a:r>
              <a:rPr lang="en-US" dirty="0" err="1" smtClean="0"/>
              <a:t>cấp</a:t>
            </a:r>
            <a:r>
              <a:rPr lang="en-US" dirty="0" smtClean="0"/>
              <a:t> </a:t>
            </a:r>
            <a:r>
              <a:rPr lang="en-US" dirty="0" err="1" smtClean="0"/>
              <a:t>đó</a:t>
            </a:r>
            <a:r>
              <a:rPr lang="en-US" dirty="0" smtClean="0"/>
              <a:t> </a:t>
            </a:r>
            <a:r>
              <a:rPr lang="en-US" dirty="0" err="1" smtClean="0"/>
              <a:t>là</a:t>
            </a:r>
            <a:r>
              <a:rPr lang="en-US" dirty="0" smtClean="0"/>
              <a:t> </a:t>
            </a:r>
            <a:r>
              <a:rPr lang="en-US" dirty="0" err="1" smtClean="0"/>
              <a:t>những</a:t>
            </a:r>
            <a:r>
              <a:rPr lang="en-US" dirty="0" smtClean="0"/>
              <a:t> </a:t>
            </a:r>
            <a:r>
              <a:rPr lang="en-US" dirty="0" err="1" smtClean="0"/>
              <a:t>chuẩn</a:t>
            </a:r>
            <a:r>
              <a:rPr lang="en-US" dirty="0" smtClean="0"/>
              <a:t> </a:t>
            </a:r>
            <a:r>
              <a:rPr lang="en-US" dirty="0" err="1" smtClean="0"/>
              <a:t>mực</a:t>
            </a:r>
            <a:r>
              <a:rPr lang="en-US" dirty="0" smtClean="0"/>
              <a:t> </a:t>
            </a:r>
            <a:r>
              <a:rPr lang="en-US" dirty="0" err="1" smtClean="0"/>
              <a:t>về</a:t>
            </a:r>
            <a:r>
              <a:rPr lang="en-US" dirty="0" smtClean="0"/>
              <a:t> </a:t>
            </a:r>
            <a:r>
              <a:rPr lang="en-US" dirty="0" err="1" smtClean="0"/>
              <a:t>kinh</a:t>
            </a:r>
            <a:r>
              <a:rPr lang="en-US" dirty="0" smtClean="0"/>
              <a:t> </a:t>
            </a:r>
            <a:r>
              <a:rPr lang="en-US" dirty="0" err="1" smtClean="0"/>
              <a:t>tế</a:t>
            </a:r>
            <a:r>
              <a:rPr lang="en-US" dirty="0" smtClean="0"/>
              <a:t>. </a:t>
            </a:r>
            <a:r>
              <a:rPr lang="en-US" dirty="0" err="1" smtClean="0"/>
              <a:t>Đặc</a:t>
            </a:r>
            <a:r>
              <a:rPr lang="en-US" dirty="0" smtClean="0"/>
              <a:t> </a:t>
            </a:r>
            <a:r>
              <a:rPr lang="en-US" dirty="0" err="1" smtClean="0"/>
              <a:t>trưng</a:t>
            </a:r>
            <a:r>
              <a:rPr lang="en-US" dirty="0" smtClean="0"/>
              <a:t> </a:t>
            </a:r>
            <a:r>
              <a:rPr lang="en-US" dirty="0" err="1" smtClean="0"/>
              <a:t>hàng</a:t>
            </a:r>
            <a:r>
              <a:rPr lang="en-US" dirty="0" smtClean="0"/>
              <a:t> </a:t>
            </a:r>
            <a:r>
              <a:rPr lang="en-US" dirty="0" err="1" smtClean="0"/>
              <a:t>đầu</a:t>
            </a:r>
            <a:r>
              <a:rPr lang="en-US" dirty="0" smtClean="0"/>
              <a:t> </a:t>
            </a:r>
            <a:r>
              <a:rPr lang="en-US" dirty="0" err="1" smtClean="0"/>
              <a:t>để</a:t>
            </a:r>
            <a:r>
              <a:rPr lang="en-US" dirty="0" smtClean="0"/>
              <a:t> </a:t>
            </a:r>
            <a:r>
              <a:rPr lang="en-US" dirty="0" err="1" smtClean="0"/>
              <a:t>phân</a:t>
            </a:r>
            <a:r>
              <a:rPr lang="en-US" dirty="0" smtClean="0"/>
              <a:t> </a:t>
            </a:r>
            <a:r>
              <a:rPr lang="en-US" dirty="0" err="1" smtClean="0"/>
              <a:t>chia</a:t>
            </a:r>
            <a:r>
              <a:rPr lang="en-US" dirty="0" smtClean="0"/>
              <a:t> </a:t>
            </a:r>
            <a:r>
              <a:rPr lang="en-US" dirty="0" err="1" smtClean="0"/>
              <a:t>giai</a:t>
            </a:r>
            <a:r>
              <a:rPr lang="en-US" dirty="0" smtClean="0"/>
              <a:t> </a:t>
            </a:r>
            <a:r>
              <a:rPr lang="en-US" dirty="0" err="1" smtClean="0"/>
              <a:t>cấp</a:t>
            </a:r>
            <a:r>
              <a:rPr lang="en-US" dirty="0" smtClean="0"/>
              <a:t> </a:t>
            </a:r>
            <a:r>
              <a:rPr lang="en-US" dirty="0" err="1" smtClean="0"/>
              <a:t>là</a:t>
            </a:r>
            <a:r>
              <a:rPr lang="en-US" dirty="0" smtClean="0"/>
              <a:t> </a:t>
            </a:r>
            <a:r>
              <a:rPr lang="en-US" dirty="0" err="1" smtClean="0"/>
              <a:t>dấu</a:t>
            </a:r>
            <a:r>
              <a:rPr lang="en-US" dirty="0" smtClean="0"/>
              <a:t> </a:t>
            </a:r>
            <a:r>
              <a:rPr lang="en-US" dirty="0" err="1" smtClean="0"/>
              <a:t>hiệu</a:t>
            </a:r>
            <a:r>
              <a:rPr lang="en-US" dirty="0" smtClean="0"/>
              <a:t> </a:t>
            </a:r>
            <a:r>
              <a:rPr lang="en-US" dirty="0" err="1" smtClean="0"/>
              <a:t>khác</a:t>
            </a:r>
            <a:r>
              <a:rPr lang="en-US" dirty="0" smtClean="0"/>
              <a:t> </a:t>
            </a:r>
            <a:r>
              <a:rPr lang="en-US" dirty="0" err="1" smtClean="0"/>
              <a:t>nhau</a:t>
            </a:r>
            <a:r>
              <a:rPr lang="en-US" dirty="0" smtClean="0"/>
              <a:t> </a:t>
            </a:r>
            <a:r>
              <a:rPr lang="en-US" dirty="0" err="1" smtClean="0"/>
              <a:t>về</a:t>
            </a:r>
            <a:r>
              <a:rPr lang="en-US" dirty="0" smtClean="0"/>
              <a:t> </a:t>
            </a:r>
            <a:r>
              <a:rPr lang="en-US" dirty="0" err="1" smtClean="0"/>
              <a:t>quan</a:t>
            </a:r>
            <a:r>
              <a:rPr lang="en-US" dirty="0" smtClean="0"/>
              <a:t> </a:t>
            </a:r>
            <a:r>
              <a:rPr lang="en-US" dirty="0" err="1" smtClean="0"/>
              <a:t>hệ</a:t>
            </a:r>
            <a:r>
              <a:rPr lang="en-US" dirty="0" smtClean="0"/>
              <a:t> </a:t>
            </a:r>
            <a:r>
              <a:rPr lang="en-US" dirty="0" err="1" smtClean="0"/>
              <a:t>sở</a:t>
            </a:r>
            <a:r>
              <a:rPr lang="en-US" dirty="0" smtClean="0"/>
              <a:t> </a:t>
            </a:r>
            <a:r>
              <a:rPr lang="en-US" dirty="0" err="1" smtClean="0"/>
              <a:t>hữu</a:t>
            </a:r>
            <a:r>
              <a:rPr lang="en-US" dirty="0" smtClean="0"/>
              <a:t> </a:t>
            </a:r>
            <a:r>
              <a:rPr lang="en-US" dirty="0" err="1" smtClean="0"/>
              <a:t>đối</a:t>
            </a:r>
            <a:r>
              <a:rPr lang="en-US" dirty="0" smtClean="0"/>
              <a:t> </a:t>
            </a:r>
            <a:r>
              <a:rPr lang="en-US" dirty="0" err="1" smtClean="0"/>
              <a:t>với</a:t>
            </a:r>
            <a:r>
              <a:rPr lang="en-US" dirty="0" smtClean="0"/>
              <a:t> </a:t>
            </a:r>
            <a:r>
              <a:rPr lang="en-US" dirty="0" err="1" smtClean="0"/>
              <a:t>tư</a:t>
            </a:r>
            <a:r>
              <a:rPr lang="en-US" dirty="0" smtClean="0"/>
              <a:t> </a:t>
            </a:r>
            <a:r>
              <a:rPr lang="en-US" dirty="0" err="1" smtClean="0"/>
              <a:t>liệu</a:t>
            </a:r>
            <a:r>
              <a:rPr lang="en-US" dirty="0" smtClean="0"/>
              <a:t> </a:t>
            </a:r>
            <a:r>
              <a:rPr lang="en-US" dirty="0" err="1" smtClean="0"/>
              <a:t>sản</a:t>
            </a:r>
            <a:r>
              <a:rPr lang="en-US" dirty="0" smtClean="0"/>
              <a:t> </a:t>
            </a:r>
            <a:r>
              <a:rPr lang="en-US" dirty="0" err="1" smtClean="0"/>
              <a:t>xuất</a:t>
            </a:r>
            <a:r>
              <a:rPr lang="en-US" dirty="0" smtClean="0"/>
              <a:t>. </a:t>
            </a:r>
            <a:r>
              <a:rPr lang="en-US" sz="2400" dirty="0" err="1" smtClean="0">
                <a:latin typeface="Times New Roman" pitchFamily="18" charset="0"/>
                <a:cs typeface="Times New Roman" pitchFamily="18" charset="0"/>
              </a:rPr>
              <a:t>Tiếp</a:t>
            </a:r>
            <a:r>
              <a:rPr lang="en-US" dirty="0" smtClean="0"/>
              <a:t> </a:t>
            </a:r>
            <a:r>
              <a:rPr lang="en-US" dirty="0" err="1" smtClean="0"/>
              <a:t>đó</a:t>
            </a:r>
            <a:r>
              <a:rPr lang="en-US" dirty="0" smtClean="0"/>
              <a:t> </a:t>
            </a:r>
            <a:r>
              <a:rPr lang="en-US" dirty="0" err="1" smtClean="0"/>
              <a:t>là</a:t>
            </a:r>
            <a:r>
              <a:rPr lang="en-US" dirty="0" smtClean="0"/>
              <a:t> </a:t>
            </a:r>
            <a:r>
              <a:rPr lang="en-US" dirty="0" err="1" smtClean="0"/>
              <a:t>các</a:t>
            </a:r>
            <a:r>
              <a:rPr lang="en-US" dirty="0" smtClean="0"/>
              <a:t> </a:t>
            </a:r>
            <a:r>
              <a:rPr lang="en-US" dirty="0" err="1" smtClean="0"/>
              <a:t>yếu</a:t>
            </a:r>
            <a:r>
              <a:rPr lang="en-US" dirty="0" smtClean="0"/>
              <a:t> </a:t>
            </a:r>
            <a:r>
              <a:rPr lang="en-US" dirty="0" err="1" smtClean="0"/>
              <a:t>tố</a:t>
            </a:r>
            <a:r>
              <a:rPr lang="en-US" dirty="0" smtClean="0"/>
              <a:t> </a:t>
            </a:r>
            <a:r>
              <a:rPr lang="en-US" dirty="0" err="1" smtClean="0"/>
              <a:t>như</a:t>
            </a:r>
            <a:r>
              <a:rPr lang="en-US" dirty="0" smtClean="0"/>
              <a:t>: </a:t>
            </a:r>
            <a:r>
              <a:rPr lang="en-US" dirty="0" err="1" smtClean="0"/>
              <a:t>quản</a:t>
            </a:r>
            <a:r>
              <a:rPr lang="en-US" dirty="0" smtClean="0"/>
              <a:t> </a:t>
            </a:r>
            <a:r>
              <a:rPr lang="en-US" dirty="0" err="1" smtClean="0"/>
              <a:t>lý</a:t>
            </a:r>
            <a:r>
              <a:rPr lang="en-US" dirty="0" smtClean="0"/>
              <a:t>, </a:t>
            </a:r>
            <a:r>
              <a:rPr lang="en-US" dirty="0" err="1" smtClean="0"/>
              <a:t>phân</a:t>
            </a:r>
            <a:r>
              <a:rPr lang="en-US" dirty="0" smtClean="0"/>
              <a:t> </a:t>
            </a:r>
            <a:r>
              <a:rPr lang="en-US" dirty="0" err="1" smtClean="0"/>
              <a:t>phối</a:t>
            </a:r>
            <a:r>
              <a:rPr lang="en-US" dirty="0" smtClean="0"/>
              <a:t> </a:t>
            </a:r>
            <a:r>
              <a:rPr lang="en-US" dirty="0" err="1" smtClean="0"/>
              <a:t>sản</a:t>
            </a:r>
            <a:r>
              <a:rPr lang="en-US" dirty="0" smtClean="0"/>
              <a:t> </a:t>
            </a:r>
            <a:r>
              <a:rPr lang="en-US" dirty="0" err="1" smtClean="0"/>
              <a:t>phẩm</a:t>
            </a:r>
            <a:r>
              <a:rPr lang="en-US" dirty="0" smtClean="0"/>
              <a:t>, </a:t>
            </a:r>
            <a:r>
              <a:rPr lang="en-US" dirty="0" err="1" smtClean="0"/>
              <a:t>quyền</a:t>
            </a:r>
            <a:r>
              <a:rPr lang="en-US" dirty="0" smtClean="0"/>
              <a:t> </a:t>
            </a:r>
            <a:r>
              <a:rPr lang="en-US" dirty="0" err="1" smtClean="0"/>
              <a:t>thống</a:t>
            </a:r>
            <a:r>
              <a:rPr lang="en-US" dirty="0" smtClean="0"/>
              <a:t> </a:t>
            </a:r>
            <a:r>
              <a:rPr lang="en-US" dirty="0" err="1" smtClean="0"/>
              <a:t>trị</a:t>
            </a:r>
            <a:r>
              <a:rPr lang="en-US" dirty="0" smtClean="0"/>
              <a:t> hay </a:t>
            </a:r>
            <a:r>
              <a:rPr lang="en-US" dirty="0" err="1" smtClean="0"/>
              <a:t>bị</a:t>
            </a:r>
            <a:r>
              <a:rPr lang="en-US" dirty="0" smtClean="0"/>
              <a:t> </a:t>
            </a:r>
            <a:r>
              <a:rPr lang="en-US" dirty="0" err="1" smtClean="0"/>
              <a:t>trị</a:t>
            </a:r>
            <a:r>
              <a:rPr lang="en-US" dirty="0" smtClean="0"/>
              <a:t>, </a:t>
            </a:r>
            <a:r>
              <a:rPr lang="en-US" dirty="0" err="1" smtClean="0"/>
              <a:t>sự</a:t>
            </a:r>
            <a:r>
              <a:rPr lang="en-US" dirty="0" smtClean="0"/>
              <a:t> </a:t>
            </a:r>
            <a:r>
              <a:rPr lang="en-US" dirty="0" err="1" smtClean="0"/>
              <a:t>chiếm</a:t>
            </a:r>
            <a:r>
              <a:rPr lang="en-US" dirty="0" smtClean="0"/>
              <a:t> </a:t>
            </a:r>
            <a:r>
              <a:rPr lang="en-US" dirty="0" err="1" smtClean="0"/>
              <a:t>đoạt</a:t>
            </a:r>
            <a:r>
              <a:rPr lang="en-US" dirty="0" smtClean="0"/>
              <a:t> </a:t>
            </a:r>
            <a:r>
              <a:rPr lang="en-US" dirty="0" err="1" smtClean="0"/>
              <a:t>tài</a:t>
            </a:r>
            <a:r>
              <a:rPr lang="en-US" dirty="0" smtClean="0"/>
              <a:t> </a:t>
            </a:r>
            <a:r>
              <a:rPr lang="en-US" dirty="0" err="1" smtClean="0"/>
              <a:t>sản</a:t>
            </a:r>
            <a:r>
              <a:rPr lang="en-US" dirty="0" smtClean="0"/>
              <a:t> hay </a:t>
            </a:r>
            <a:r>
              <a:rPr lang="en-US" dirty="0" err="1" smtClean="0"/>
              <a:t>bị</a:t>
            </a:r>
            <a:r>
              <a:rPr lang="en-US" dirty="0" smtClean="0"/>
              <a:t> </a:t>
            </a:r>
            <a:r>
              <a:rPr lang="en-US" dirty="0" err="1" smtClean="0"/>
              <a:t>chiếm</a:t>
            </a:r>
            <a:r>
              <a:rPr lang="en-US" dirty="0" smtClean="0"/>
              <a:t> </a:t>
            </a:r>
            <a:r>
              <a:rPr lang="en-US" dirty="0" err="1" smtClean="0"/>
              <a:t>đoạt</a:t>
            </a:r>
            <a:r>
              <a:rPr lang="en-US" dirty="0" smtClean="0"/>
              <a:t> </a:t>
            </a:r>
            <a:r>
              <a:rPr lang="en-US" dirty="0" err="1" smtClean="0"/>
              <a:t>tài</a:t>
            </a:r>
            <a:r>
              <a:rPr lang="en-US" dirty="0" smtClean="0"/>
              <a:t> </a:t>
            </a:r>
            <a:r>
              <a:rPr lang="en-US" dirty="0" err="1" smtClean="0"/>
              <a:t>sản</a:t>
            </a:r>
            <a:r>
              <a:rPr lang="en-US" dirty="0" smtClean="0"/>
              <a:t>.</a:t>
            </a:r>
            <a:br>
              <a:rPr lang="en-US" dirty="0" smtClean="0"/>
            </a:br>
            <a:r>
              <a:rPr lang="en-US" dirty="0" smtClean="0"/>
              <a:t>Theo </a:t>
            </a:r>
            <a:r>
              <a:rPr lang="en-US" dirty="0" err="1" smtClean="0"/>
              <a:t>các</a:t>
            </a:r>
            <a:r>
              <a:rPr lang="en-US" dirty="0" smtClean="0"/>
              <a:t> </a:t>
            </a:r>
            <a:r>
              <a:rPr lang="en-US" dirty="0" err="1" smtClean="0"/>
              <a:t>nhà</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có</a:t>
            </a:r>
            <a:r>
              <a:rPr lang="en-US" dirty="0" smtClean="0"/>
              <a:t> </a:t>
            </a:r>
            <a:r>
              <a:rPr lang="en-US" dirty="0" err="1" smtClean="0"/>
              <a:t>phạm</a:t>
            </a:r>
            <a:r>
              <a:rPr lang="en-US" dirty="0" smtClean="0"/>
              <a:t> </a:t>
            </a:r>
            <a:r>
              <a:rPr lang="en-US" dirty="0" err="1" smtClean="0"/>
              <a:t>vị</a:t>
            </a:r>
            <a:r>
              <a:rPr lang="en-US" dirty="0" smtClean="0"/>
              <a:t> </a:t>
            </a:r>
            <a:r>
              <a:rPr lang="en-US" dirty="0" err="1" smtClean="0"/>
              <a:t>rộng</a:t>
            </a:r>
            <a:r>
              <a:rPr lang="en-US" dirty="0" smtClean="0"/>
              <a:t> </a:t>
            </a:r>
            <a:r>
              <a:rPr lang="en-US" dirty="0" err="1" smtClean="0"/>
              <a:t>rãi</a:t>
            </a:r>
            <a:r>
              <a:rPr lang="en-US" dirty="0" smtClean="0"/>
              <a:t> </a:t>
            </a:r>
            <a:r>
              <a:rPr lang="en-US" dirty="0" err="1" smtClean="0"/>
              <a:t>hơn</a:t>
            </a:r>
            <a:r>
              <a:rPr lang="en-US" dirty="0" smtClean="0"/>
              <a:t>, </a:t>
            </a:r>
            <a:r>
              <a:rPr lang="en-US" dirty="0" err="1" smtClean="0"/>
              <a:t>nhiều</a:t>
            </a:r>
            <a:r>
              <a:rPr lang="en-US" dirty="0" smtClean="0"/>
              <a:t> </a:t>
            </a:r>
            <a:r>
              <a:rPr lang="en-US" dirty="0" err="1" smtClean="0"/>
              <a:t>chiều</a:t>
            </a:r>
            <a:r>
              <a:rPr lang="en-US" dirty="0" smtClean="0"/>
              <a:t> </a:t>
            </a:r>
            <a:r>
              <a:rPr lang="en-US" dirty="0" err="1" smtClean="0"/>
              <a:t>hơn</a:t>
            </a:r>
            <a:r>
              <a:rPr lang="en-US" dirty="0" smtClean="0"/>
              <a:t>, </a:t>
            </a:r>
            <a:r>
              <a:rPr lang="en-US" dirty="0" err="1" smtClean="0"/>
              <a:t>uyển</a:t>
            </a:r>
            <a:r>
              <a:rPr lang="en-US" dirty="0" smtClean="0"/>
              <a:t> </a:t>
            </a:r>
            <a:r>
              <a:rPr lang="en-US" dirty="0" err="1" smtClean="0"/>
              <a:t>chuyển</a:t>
            </a:r>
            <a:r>
              <a:rPr lang="en-US" dirty="0" smtClean="0"/>
              <a:t> </a:t>
            </a:r>
            <a:r>
              <a:rPr lang="en-US" dirty="0" err="1" smtClean="0"/>
              <a:t>hơn</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không</a:t>
            </a:r>
            <a:r>
              <a:rPr lang="en-US" dirty="0" smtClean="0"/>
              <a:t> </a:t>
            </a:r>
            <a:r>
              <a:rPr lang="en-US" dirty="0" err="1" smtClean="0"/>
              <a:t>chỉ</a:t>
            </a:r>
            <a:r>
              <a:rPr lang="en-US" dirty="0" smtClean="0"/>
              <a:t> </a:t>
            </a:r>
            <a:r>
              <a:rPr lang="en-US" dirty="0" err="1" smtClean="0"/>
              <a:t>tính</a:t>
            </a:r>
            <a:r>
              <a:rPr lang="en-US" dirty="0" smtClean="0"/>
              <a:t> </a:t>
            </a:r>
            <a:r>
              <a:rPr lang="en-US" dirty="0" err="1" smtClean="0"/>
              <a:t>đến</a:t>
            </a:r>
            <a:r>
              <a:rPr lang="en-US" dirty="0" smtClean="0"/>
              <a:t> </a:t>
            </a:r>
            <a:r>
              <a:rPr lang="en-US" dirty="0" err="1" smtClean="0"/>
              <a:t>quan</a:t>
            </a:r>
            <a:r>
              <a:rPr lang="en-US" dirty="0" smtClean="0"/>
              <a:t> </a:t>
            </a:r>
            <a:r>
              <a:rPr lang="en-US" dirty="0" err="1" smtClean="0"/>
              <a:t>hệ</a:t>
            </a:r>
            <a:r>
              <a:rPr lang="en-US" dirty="0" smtClean="0"/>
              <a:t> </a:t>
            </a:r>
            <a:r>
              <a:rPr lang="en-US" dirty="0" err="1" smtClean="0"/>
              <a:t>sở</a:t>
            </a:r>
            <a:r>
              <a:rPr lang="en-US" dirty="0" smtClean="0"/>
              <a:t> </a:t>
            </a:r>
            <a:r>
              <a:rPr lang="en-US" dirty="0" err="1" smtClean="0"/>
              <a:t>hữu</a:t>
            </a:r>
            <a:r>
              <a:rPr lang="en-US" dirty="0" smtClean="0"/>
              <a:t> </a:t>
            </a:r>
            <a:r>
              <a:rPr lang="en-US" dirty="0" err="1" smtClean="0"/>
              <a:t>về</a:t>
            </a:r>
            <a:r>
              <a:rPr lang="en-US" dirty="0" smtClean="0"/>
              <a:t> </a:t>
            </a:r>
            <a:r>
              <a:rPr lang="en-US" dirty="0" err="1" smtClean="0"/>
              <a:t>tư</a:t>
            </a:r>
            <a:r>
              <a:rPr lang="en-US" dirty="0" smtClean="0"/>
              <a:t> </a:t>
            </a:r>
            <a:r>
              <a:rPr lang="en-US" dirty="0" err="1" smtClean="0"/>
              <a:t>liệu</a:t>
            </a:r>
            <a:r>
              <a:rPr lang="en-US" dirty="0" smtClean="0"/>
              <a:t> </a:t>
            </a:r>
            <a:r>
              <a:rPr lang="en-US" dirty="0" err="1" smtClean="0"/>
              <a:t>sản</a:t>
            </a:r>
            <a:r>
              <a:rPr lang="en-US" dirty="0" smtClean="0"/>
              <a:t> </a:t>
            </a:r>
            <a:r>
              <a:rPr lang="en-US" dirty="0" err="1" smtClean="0"/>
              <a:t>xuất</a:t>
            </a:r>
            <a:r>
              <a:rPr lang="en-US" dirty="0" smtClean="0"/>
              <a:t> </a:t>
            </a:r>
            <a:r>
              <a:rPr lang="en-US" dirty="0" err="1" smtClean="0"/>
              <a:t>mà</a:t>
            </a:r>
            <a:r>
              <a:rPr lang="en-US" dirty="0" smtClean="0"/>
              <a:t> </a:t>
            </a:r>
            <a:r>
              <a:rPr lang="en-US" dirty="0" err="1" smtClean="0"/>
              <a:t>còn</a:t>
            </a:r>
            <a:r>
              <a:rPr lang="en-US" dirty="0" smtClean="0"/>
              <a:t> </a:t>
            </a:r>
            <a:r>
              <a:rPr lang="en-US" dirty="0" err="1" smtClean="0"/>
              <a:t>tính</a:t>
            </a:r>
            <a:r>
              <a:rPr lang="en-US" dirty="0" smtClean="0"/>
              <a:t> </a:t>
            </a:r>
            <a:r>
              <a:rPr lang="en-US" dirty="0" err="1" smtClean="0"/>
              <a:t>đến</a:t>
            </a:r>
            <a:r>
              <a:rPr lang="en-US" dirty="0" smtClean="0"/>
              <a:t> </a:t>
            </a:r>
            <a:r>
              <a:rPr lang="en-US" dirty="0" err="1" smtClean="0"/>
              <a:t>địa</a:t>
            </a:r>
            <a:r>
              <a:rPr lang="en-US" dirty="0" smtClean="0"/>
              <a:t> </a:t>
            </a:r>
            <a:r>
              <a:rPr lang="en-US" dirty="0" err="1" smtClean="0"/>
              <a:t>vị</a:t>
            </a:r>
            <a:r>
              <a:rPr lang="en-US" dirty="0" smtClean="0"/>
              <a:t> </a:t>
            </a:r>
            <a:r>
              <a:rPr lang="en-US" dirty="0" err="1" smtClean="0"/>
              <a:t>kinh</a:t>
            </a:r>
            <a:r>
              <a:rPr lang="en-US" dirty="0" smtClean="0"/>
              <a:t> </a:t>
            </a:r>
            <a:r>
              <a:rPr lang="en-US" dirty="0" err="1" smtClean="0"/>
              <a:t>tế</a:t>
            </a:r>
            <a:r>
              <a:rPr lang="en-US" dirty="0" smtClean="0"/>
              <a:t> hay </a:t>
            </a:r>
            <a:r>
              <a:rPr lang="en-US" dirty="0" err="1" smtClean="0"/>
              <a:t>những</a:t>
            </a:r>
            <a:r>
              <a:rPr lang="en-US" dirty="0" smtClean="0"/>
              <a:t> </a:t>
            </a:r>
            <a:r>
              <a:rPr lang="en-US" dirty="0" err="1" smtClean="0"/>
              <a:t>yếu</a:t>
            </a:r>
            <a:r>
              <a:rPr lang="en-US" dirty="0" smtClean="0"/>
              <a:t> </a:t>
            </a:r>
            <a:r>
              <a:rPr lang="en-US" dirty="0" err="1" smtClean="0"/>
              <a:t>tố</a:t>
            </a:r>
            <a:r>
              <a:rPr lang="en-US" dirty="0" smtClean="0"/>
              <a:t> </a:t>
            </a:r>
            <a:r>
              <a:rPr lang="en-US" dirty="0" err="1" smtClean="0"/>
              <a:t>khác</a:t>
            </a:r>
            <a:r>
              <a:rPr lang="en-US" dirty="0" smtClean="0"/>
              <a:t> </a:t>
            </a:r>
            <a:r>
              <a:rPr lang="en-US" dirty="0" err="1" smtClean="0"/>
              <a:t>như</a:t>
            </a:r>
            <a:r>
              <a:rPr lang="en-US" dirty="0" smtClean="0"/>
              <a:t>: </a:t>
            </a:r>
            <a:r>
              <a:rPr lang="en-US" dirty="0" err="1" smtClean="0"/>
              <a:t>thu</a:t>
            </a:r>
            <a:r>
              <a:rPr lang="en-US" dirty="0" smtClean="0"/>
              <a:t> </a:t>
            </a:r>
            <a:r>
              <a:rPr lang="en-US" dirty="0" err="1" smtClean="0"/>
              <a:t>nhập</a:t>
            </a:r>
            <a:r>
              <a:rPr lang="en-US" dirty="0" smtClean="0"/>
              <a:t>, </a:t>
            </a:r>
            <a:r>
              <a:rPr lang="en-US" dirty="0" err="1" smtClean="0"/>
              <a:t>tài</a:t>
            </a:r>
            <a:r>
              <a:rPr lang="en-US" dirty="0" smtClean="0"/>
              <a:t> </a:t>
            </a:r>
            <a:r>
              <a:rPr lang="en-US" dirty="0" err="1" smtClean="0"/>
              <a:t>sản</a:t>
            </a:r>
            <a:r>
              <a:rPr lang="en-US" dirty="0" smtClean="0"/>
              <a:t>, </a:t>
            </a:r>
            <a:r>
              <a:rPr lang="en-US" dirty="0" err="1" smtClean="0"/>
              <a:t>mức</a:t>
            </a:r>
            <a:r>
              <a:rPr lang="en-US" dirty="0" smtClean="0"/>
              <a:t> </a:t>
            </a:r>
            <a:r>
              <a:rPr lang="en-US" dirty="0" err="1" smtClean="0"/>
              <a:t>độ</a:t>
            </a:r>
            <a:r>
              <a:rPr lang="en-US" dirty="0" smtClean="0"/>
              <a:t> </a:t>
            </a:r>
            <a:r>
              <a:rPr lang="en-US" dirty="0" err="1" smtClean="0"/>
              <a:t>tiêu</a:t>
            </a:r>
            <a:r>
              <a:rPr lang="en-US" dirty="0" smtClean="0"/>
              <a:t> </a:t>
            </a:r>
            <a:r>
              <a:rPr lang="en-US" dirty="0" err="1" smtClean="0"/>
              <a:t>dùng</a:t>
            </a:r>
            <a:r>
              <a:rPr lang="en-US" dirty="0" smtClean="0"/>
              <a:t>, </a:t>
            </a:r>
            <a:r>
              <a:rPr lang="en-US" dirty="0" err="1" smtClean="0"/>
              <a:t>quyền</a:t>
            </a:r>
            <a:r>
              <a:rPr lang="en-US" dirty="0" smtClean="0"/>
              <a:t> </a:t>
            </a:r>
            <a:r>
              <a:rPr lang="en-US" dirty="0" err="1" smtClean="0"/>
              <a:t>lực</a:t>
            </a:r>
            <a:r>
              <a:rPr lang="en-US" dirty="0" smtClean="0"/>
              <a:t> </a:t>
            </a:r>
            <a:r>
              <a:rPr lang="en-US" dirty="0" err="1" smtClean="0"/>
              <a:t>chính</a:t>
            </a:r>
            <a:r>
              <a:rPr lang="en-US" dirty="0" smtClean="0"/>
              <a:t> </a:t>
            </a:r>
            <a:r>
              <a:rPr lang="en-US" dirty="0" err="1" smtClean="0"/>
              <a:t>trị</a:t>
            </a:r>
            <a:r>
              <a:rPr lang="en-US" dirty="0" smtClean="0"/>
              <a:t> </a:t>
            </a:r>
            <a:r>
              <a:rPr lang="en-US" dirty="0" err="1" smtClean="0"/>
              <a:t>xã</a:t>
            </a:r>
            <a:r>
              <a:rPr lang="en-US" dirty="0" smtClean="0"/>
              <a:t> </a:t>
            </a:r>
            <a:r>
              <a:rPr lang="en-US" dirty="0" err="1" smtClean="0"/>
              <a:t>hội</a:t>
            </a:r>
            <a:r>
              <a:rPr lang="en-US" dirty="0" smtClean="0"/>
              <a:t>… </a:t>
            </a:r>
            <a:br>
              <a:rPr lang="en-US" dirty="0" smtClean="0"/>
            </a:br>
            <a:endParaRPr lang="en-US" dirty="0"/>
          </a:p>
        </p:txBody>
      </p:sp>
      <p:sp>
        <p:nvSpPr>
          <p:cNvPr id="4" name="TextBox 3"/>
          <p:cNvSpPr txBox="1"/>
          <p:nvPr/>
        </p:nvSpPr>
        <p:spPr>
          <a:xfrm>
            <a:off x="0" y="4595842"/>
            <a:ext cx="8458200" cy="1754326"/>
          </a:xfrm>
          <a:prstGeom prst="rect">
            <a:avLst/>
          </a:prstGeom>
          <a:noFill/>
        </p:spPr>
        <p:txBody>
          <a:bodyPr wrap="square" rtlCol="0">
            <a:spAutoFit/>
          </a:bodyPr>
          <a:lstStyle/>
          <a:p>
            <a:r>
              <a:rPr lang="en-US" dirty="0" err="1" smtClean="0">
                <a:solidFill>
                  <a:srgbClr val="FF0000"/>
                </a:solidFill>
              </a:rPr>
              <a:t>Như</a:t>
            </a:r>
            <a:r>
              <a:rPr lang="en-US" dirty="0" smtClean="0">
                <a:solidFill>
                  <a:srgbClr val="FF0000"/>
                </a:solidFill>
              </a:rPr>
              <a:t> </a:t>
            </a:r>
            <a:r>
              <a:rPr lang="en-US" dirty="0" err="1" smtClean="0">
                <a:solidFill>
                  <a:srgbClr val="FF0000"/>
                </a:solidFill>
              </a:rPr>
              <a:t>vậy</a:t>
            </a:r>
            <a:r>
              <a:rPr lang="en-US" dirty="0" smtClean="0">
                <a:solidFill>
                  <a:srgbClr val="FF0000"/>
                </a:solidFill>
              </a:rPr>
              <a:t>, </a:t>
            </a:r>
            <a:r>
              <a:rPr lang="en-US" dirty="0" err="1" smtClean="0">
                <a:solidFill>
                  <a:srgbClr val="FF0000"/>
                </a:solidFill>
              </a:rPr>
              <a:t>khái</a:t>
            </a:r>
            <a:r>
              <a:rPr lang="en-US" dirty="0" smtClean="0">
                <a:solidFill>
                  <a:srgbClr val="FF0000"/>
                </a:solidFill>
              </a:rPr>
              <a:t> </a:t>
            </a:r>
            <a:r>
              <a:rPr lang="en-US" dirty="0" err="1" smtClean="0">
                <a:solidFill>
                  <a:srgbClr val="FF0000"/>
                </a:solidFill>
              </a:rPr>
              <a:t>niệm</a:t>
            </a:r>
            <a:r>
              <a:rPr lang="en-US" dirty="0" smtClean="0">
                <a:solidFill>
                  <a:srgbClr val="FF0000"/>
                </a:solidFill>
              </a:rPr>
              <a:t> </a:t>
            </a:r>
            <a:r>
              <a:rPr lang="en-US" dirty="0" err="1" smtClean="0">
                <a:solidFill>
                  <a:srgbClr val="FF0000"/>
                </a:solidFill>
              </a:rPr>
              <a:t>phân</a:t>
            </a:r>
            <a:r>
              <a:rPr lang="en-US" dirty="0" smtClean="0">
                <a:solidFill>
                  <a:srgbClr val="FF0000"/>
                </a:solidFill>
              </a:rPr>
              <a:t> </a:t>
            </a:r>
            <a:r>
              <a:rPr lang="en-US" dirty="0" err="1" smtClean="0">
                <a:solidFill>
                  <a:srgbClr val="FF0000"/>
                </a:solidFill>
              </a:rPr>
              <a:t>tầng</a:t>
            </a:r>
            <a:r>
              <a:rPr lang="en-US" dirty="0" smtClean="0">
                <a:solidFill>
                  <a:srgbClr val="FF0000"/>
                </a:solidFill>
              </a:rPr>
              <a:t> </a:t>
            </a:r>
            <a:r>
              <a:rPr lang="en-US" dirty="0" err="1" smtClean="0">
                <a:solidFill>
                  <a:srgbClr val="FF0000"/>
                </a:solidFill>
              </a:rPr>
              <a:t>xã</a:t>
            </a:r>
            <a:r>
              <a:rPr lang="en-US" dirty="0" smtClean="0">
                <a:solidFill>
                  <a:srgbClr val="FF0000"/>
                </a:solidFill>
              </a:rPr>
              <a:t> </a:t>
            </a:r>
            <a:r>
              <a:rPr lang="en-US" dirty="0" err="1" smtClean="0">
                <a:solidFill>
                  <a:srgbClr val="FF0000"/>
                </a:solidFill>
              </a:rPr>
              <a:t>hội</a:t>
            </a:r>
            <a:r>
              <a:rPr lang="en-US" dirty="0" smtClean="0">
                <a:solidFill>
                  <a:srgbClr val="FF0000"/>
                </a:solidFill>
              </a:rPr>
              <a:t> </a:t>
            </a:r>
            <a:r>
              <a:rPr lang="en-US" dirty="0" err="1" smtClean="0">
                <a:solidFill>
                  <a:srgbClr val="FF0000"/>
                </a:solidFill>
              </a:rPr>
              <a:t>cho</a:t>
            </a:r>
            <a:r>
              <a:rPr lang="en-US" dirty="0" smtClean="0">
                <a:solidFill>
                  <a:srgbClr val="FF0000"/>
                </a:solidFill>
              </a:rPr>
              <a:t> </a:t>
            </a:r>
            <a:r>
              <a:rPr lang="en-US" dirty="0" err="1" smtClean="0">
                <a:solidFill>
                  <a:srgbClr val="FF0000"/>
                </a:solidFill>
              </a:rPr>
              <a:t>ta</a:t>
            </a:r>
            <a:r>
              <a:rPr lang="en-US" dirty="0" smtClean="0">
                <a:solidFill>
                  <a:srgbClr val="FF0000"/>
                </a:solidFill>
              </a:rPr>
              <a:t> </a:t>
            </a:r>
            <a:r>
              <a:rPr lang="en-US" dirty="0" err="1" smtClean="0">
                <a:solidFill>
                  <a:srgbClr val="FF0000"/>
                </a:solidFill>
              </a:rPr>
              <a:t>thấy</a:t>
            </a:r>
            <a:r>
              <a:rPr lang="en-US" dirty="0" smtClean="0">
                <a:solidFill>
                  <a:srgbClr val="FF0000"/>
                </a:solidFill>
              </a:rPr>
              <a:t> </a:t>
            </a:r>
            <a:r>
              <a:rPr lang="en-US" dirty="0" err="1" smtClean="0">
                <a:solidFill>
                  <a:srgbClr val="FF0000"/>
                </a:solidFill>
              </a:rPr>
              <a:t>rằng</a:t>
            </a:r>
            <a:r>
              <a:rPr lang="en-US" dirty="0" smtClean="0">
                <a:solidFill>
                  <a:srgbClr val="FF0000"/>
                </a:solidFill>
              </a:rPr>
              <a:t> </a:t>
            </a:r>
            <a:r>
              <a:rPr lang="en-US" dirty="0" err="1" smtClean="0">
                <a:solidFill>
                  <a:srgbClr val="FF0000"/>
                </a:solidFill>
              </a:rPr>
              <a:t>ngay</a:t>
            </a:r>
            <a:r>
              <a:rPr lang="en-US" dirty="0" smtClean="0">
                <a:solidFill>
                  <a:srgbClr val="FF0000"/>
                </a:solidFill>
              </a:rPr>
              <a:t> </a:t>
            </a:r>
            <a:r>
              <a:rPr lang="en-US" dirty="0" err="1" smtClean="0">
                <a:solidFill>
                  <a:srgbClr val="FF0000"/>
                </a:solidFill>
              </a:rPr>
              <a:t>trong</a:t>
            </a:r>
            <a:r>
              <a:rPr lang="en-US" dirty="0" smtClean="0">
                <a:solidFill>
                  <a:srgbClr val="FF0000"/>
                </a:solidFill>
              </a:rPr>
              <a:t> </a:t>
            </a:r>
            <a:r>
              <a:rPr lang="en-US" dirty="0" err="1" smtClean="0">
                <a:solidFill>
                  <a:srgbClr val="FF0000"/>
                </a:solidFill>
              </a:rPr>
              <a:t>một</a:t>
            </a:r>
            <a:r>
              <a:rPr lang="en-US" dirty="0" smtClean="0">
                <a:solidFill>
                  <a:srgbClr val="FF0000"/>
                </a:solidFill>
              </a:rPr>
              <a:t> </a:t>
            </a:r>
            <a:r>
              <a:rPr lang="en-US" dirty="0" err="1" smtClean="0">
                <a:solidFill>
                  <a:srgbClr val="FF0000"/>
                </a:solidFill>
              </a:rPr>
              <a:t>giai</a:t>
            </a:r>
            <a:r>
              <a:rPr lang="en-US" dirty="0" smtClean="0">
                <a:solidFill>
                  <a:srgbClr val="FF0000"/>
                </a:solidFill>
              </a:rPr>
              <a:t> </a:t>
            </a:r>
            <a:r>
              <a:rPr lang="en-US" dirty="0" err="1" smtClean="0">
                <a:solidFill>
                  <a:srgbClr val="FF0000"/>
                </a:solidFill>
              </a:rPr>
              <a:t>cấp</a:t>
            </a:r>
            <a:r>
              <a:rPr lang="en-US" dirty="0" smtClean="0">
                <a:solidFill>
                  <a:srgbClr val="FF0000"/>
                </a:solidFill>
              </a:rPr>
              <a:t> </a:t>
            </a:r>
            <a:r>
              <a:rPr lang="en-US" dirty="0" err="1" smtClean="0">
                <a:solidFill>
                  <a:srgbClr val="FF0000"/>
                </a:solidFill>
              </a:rPr>
              <a:t>cũng</a:t>
            </a:r>
            <a:r>
              <a:rPr lang="en-US" dirty="0" smtClean="0">
                <a:solidFill>
                  <a:srgbClr val="FF0000"/>
                </a:solidFill>
              </a:rPr>
              <a:t> </a:t>
            </a:r>
            <a:r>
              <a:rPr lang="en-US" dirty="0" err="1" smtClean="0">
                <a:solidFill>
                  <a:srgbClr val="FF0000"/>
                </a:solidFill>
              </a:rPr>
              <a:t>có</a:t>
            </a:r>
            <a:r>
              <a:rPr lang="en-US" dirty="0" smtClean="0">
                <a:solidFill>
                  <a:srgbClr val="FF0000"/>
                </a:solidFill>
              </a:rPr>
              <a:t> </a:t>
            </a:r>
            <a:r>
              <a:rPr lang="en-US" dirty="0" err="1" smtClean="0">
                <a:solidFill>
                  <a:srgbClr val="FF0000"/>
                </a:solidFill>
              </a:rPr>
              <a:t>thể</a:t>
            </a:r>
            <a:r>
              <a:rPr lang="en-US" dirty="0" smtClean="0">
                <a:solidFill>
                  <a:srgbClr val="FF0000"/>
                </a:solidFill>
              </a:rPr>
              <a:t> </a:t>
            </a:r>
            <a:r>
              <a:rPr lang="en-US" dirty="0" err="1" smtClean="0">
                <a:solidFill>
                  <a:srgbClr val="FF0000"/>
                </a:solidFill>
              </a:rPr>
              <a:t>khác</a:t>
            </a:r>
            <a:r>
              <a:rPr lang="en-US" dirty="0" smtClean="0">
                <a:solidFill>
                  <a:srgbClr val="FF0000"/>
                </a:solidFill>
              </a:rPr>
              <a:t> </a:t>
            </a:r>
            <a:r>
              <a:rPr lang="en-US" dirty="0" err="1" smtClean="0">
                <a:solidFill>
                  <a:srgbClr val="FF0000"/>
                </a:solidFill>
              </a:rPr>
              <a:t>nhau</a:t>
            </a:r>
            <a:r>
              <a:rPr lang="en-US" dirty="0" smtClean="0">
                <a:solidFill>
                  <a:srgbClr val="FF0000"/>
                </a:solidFill>
              </a:rPr>
              <a:t> </a:t>
            </a:r>
            <a:r>
              <a:rPr lang="en-US" dirty="0" err="1" smtClean="0">
                <a:solidFill>
                  <a:srgbClr val="FF0000"/>
                </a:solidFill>
              </a:rPr>
              <a:t>về</a:t>
            </a:r>
            <a:r>
              <a:rPr lang="en-US" dirty="0" smtClean="0">
                <a:solidFill>
                  <a:srgbClr val="FF0000"/>
                </a:solidFill>
              </a:rPr>
              <a:t> </a:t>
            </a:r>
            <a:r>
              <a:rPr lang="en-US" dirty="0" err="1" smtClean="0">
                <a:solidFill>
                  <a:srgbClr val="FF0000"/>
                </a:solidFill>
              </a:rPr>
              <a:t>địa</a:t>
            </a:r>
            <a:r>
              <a:rPr lang="en-US" dirty="0" smtClean="0">
                <a:solidFill>
                  <a:srgbClr val="FF0000"/>
                </a:solidFill>
              </a:rPr>
              <a:t> </a:t>
            </a:r>
            <a:r>
              <a:rPr lang="en-US" dirty="0" err="1" smtClean="0">
                <a:solidFill>
                  <a:srgbClr val="FF0000"/>
                </a:solidFill>
              </a:rPr>
              <a:t>vị</a:t>
            </a:r>
            <a:r>
              <a:rPr lang="en-US" dirty="0" smtClean="0">
                <a:solidFill>
                  <a:srgbClr val="FF0000"/>
                </a:solidFill>
              </a:rPr>
              <a:t> </a:t>
            </a:r>
            <a:r>
              <a:rPr lang="en-US" dirty="0" err="1" smtClean="0">
                <a:solidFill>
                  <a:srgbClr val="FF0000"/>
                </a:solidFill>
              </a:rPr>
              <a:t>kinh</a:t>
            </a:r>
            <a:r>
              <a:rPr lang="en-US" dirty="0" smtClean="0">
                <a:solidFill>
                  <a:srgbClr val="FF0000"/>
                </a:solidFill>
              </a:rPr>
              <a:t> </a:t>
            </a:r>
            <a:r>
              <a:rPr lang="en-US" dirty="0" err="1" smtClean="0">
                <a:solidFill>
                  <a:srgbClr val="FF0000"/>
                </a:solidFill>
              </a:rPr>
              <a:t>tế</a:t>
            </a:r>
            <a:r>
              <a:rPr lang="en-US" dirty="0" smtClean="0">
                <a:solidFill>
                  <a:srgbClr val="FF0000"/>
                </a:solidFill>
              </a:rPr>
              <a:t>, </a:t>
            </a:r>
            <a:r>
              <a:rPr lang="en-US" dirty="0" err="1" smtClean="0">
                <a:solidFill>
                  <a:srgbClr val="FF0000"/>
                </a:solidFill>
              </a:rPr>
              <a:t>quyền</a:t>
            </a:r>
            <a:r>
              <a:rPr lang="en-US" dirty="0" smtClean="0">
                <a:solidFill>
                  <a:srgbClr val="FF0000"/>
                </a:solidFill>
              </a:rPr>
              <a:t> </a:t>
            </a:r>
            <a:r>
              <a:rPr lang="en-US" dirty="0" err="1" smtClean="0">
                <a:solidFill>
                  <a:srgbClr val="FF0000"/>
                </a:solidFill>
              </a:rPr>
              <a:t>lực</a:t>
            </a:r>
            <a:r>
              <a:rPr lang="en-US" dirty="0" smtClean="0">
                <a:solidFill>
                  <a:srgbClr val="FF0000"/>
                </a:solidFill>
              </a:rPr>
              <a:t> hay </a:t>
            </a:r>
            <a:r>
              <a:rPr lang="en-US" dirty="0" err="1" smtClean="0">
                <a:solidFill>
                  <a:srgbClr val="FF0000"/>
                </a:solidFill>
              </a:rPr>
              <a:t>uy</a:t>
            </a:r>
            <a:r>
              <a:rPr lang="en-US" dirty="0" smtClean="0">
                <a:solidFill>
                  <a:srgbClr val="FF0000"/>
                </a:solidFill>
              </a:rPr>
              <a:t> </a:t>
            </a:r>
            <a:r>
              <a:rPr lang="en-US" dirty="0" err="1" smtClean="0">
                <a:solidFill>
                  <a:srgbClr val="FF0000"/>
                </a:solidFill>
              </a:rPr>
              <a:t>tín</a:t>
            </a:r>
            <a:r>
              <a:rPr lang="en-US" dirty="0" smtClean="0">
                <a:solidFill>
                  <a:srgbClr val="FF0000"/>
                </a:solidFill>
              </a:rPr>
              <a:t> </a:t>
            </a:r>
            <a:r>
              <a:rPr lang="en-US" dirty="0" err="1" smtClean="0">
                <a:solidFill>
                  <a:srgbClr val="FF0000"/>
                </a:solidFill>
              </a:rPr>
              <a:t>xã</a:t>
            </a:r>
            <a:r>
              <a:rPr lang="en-US" dirty="0" smtClean="0">
                <a:solidFill>
                  <a:srgbClr val="FF0000"/>
                </a:solidFill>
              </a:rPr>
              <a:t> </a:t>
            </a:r>
            <a:r>
              <a:rPr lang="en-US" dirty="0" err="1" smtClean="0">
                <a:solidFill>
                  <a:srgbClr val="FF0000"/>
                </a:solidFill>
              </a:rPr>
              <a:t>hội</a:t>
            </a:r>
            <a:r>
              <a:rPr lang="en-US" dirty="0" smtClean="0">
                <a:solidFill>
                  <a:srgbClr val="FF0000"/>
                </a:solidFill>
              </a:rPr>
              <a:t>. </a:t>
            </a:r>
            <a:r>
              <a:rPr lang="en-US" dirty="0" err="1" smtClean="0">
                <a:solidFill>
                  <a:srgbClr val="FF0000"/>
                </a:solidFill>
              </a:rPr>
              <a:t>Mặt</a:t>
            </a:r>
            <a:r>
              <a:rPr lang="en-US" dirty="0" smtClean="0">
                <a:solidFill>
                  <a:srgbClr val="FF0000"/>
                </a:solidFill>
              </a:rPr>
              <a:t> </a:t>
            </a:r>
            <a:r>
              <a:rPr lang="en-US" dirty="0" err="1" smtClean="0">
                <a:solidFill>
                  <a:srgbClr val="FF0000"/>
                </a:solidFill>
              </a:rPr>
              <a:t>khác</a:t>
            </a:r>
            <a:r>
              <a:rPr lang="en-US" dirty="0" smtClean="0">
                <a:solidFill>
                  <a:srgbClr val="FF0000"/>
                </a:solidFill>
              </a:rPr>
              <a:t> </a:t>
            </a:r>
            <a:r>
              <a:rPr lang="en-US" dirty="0" err="1" smtClean="0">
                <a:solidFill>
                  <a:srgbClr val="FF0000"/>
                </a:solidFill>
              </a:rPr>
              <a:t>cũng</a:t>
            </a:r>
            <a:r>
              <a:rPr lang="en-US" dirty="0" smtClean="0">
                <a:solidFill>
                  <a:srgbClr val="FF0000"/>
                </a:solidFill>
              </a:rPr>
              <a:t> </a:t>
            </a:r>
            <a:r>
              <a:rPr lang="en-US" dirty="0" err="1" smtClean="0">
                <a:solidFill>
                  <a:srgbClr val="FF0000"/>
                </a:solidFill>
              </a:rPr>
              <a:t>có</a:t>
            </a:r>
            <a:r>
              <a:rPr lang="en-US" dirty="0" smtClean="0">
                <a:solidFill>
                  <a:srgbClr val="FF0000"/>
                </a:solidFill>
              </a:rPr>
              <a:t> </a:t>
            </a:r>
            <a:r>
              <a:rPr lang="en-US" dirty="0" err="1" smtClean="0">
                <a:solidFill>
                  <a:srgbClr val="FF0000"/>
                </a:solidFill>
              </a:rPr>
              <a:t>thể</a:t>
            </a:r>
            <a:r>
              <a:rPr lang="en-US" dirty="0" smtClean="0">
                <a:solidFill>
                  <a:srgbClr val="FF0000"/>
                </a:solidFill>
              </a:rPr>
              <a:t> </a:t>
            </a:r>
            <a:r>
              <a:rPr lang="en-US" dirty="0" err="1" smtClean="0">
                <a:solidFill>
                  <a:srgbClr val="FF0000"/>
                </a:solidFill>
              </a:rPr>
              <a:t>tìm</a:t>
            </a:r>
            <a:r>
              <a:rPr lang="en-US" dirty="0" smtClean="0">
                <a:solidFill>
                  <a:srgbClr val="FF0000"/>
                </a:solidFill>
              </a:rPr>
              <a:t> </a:t>
            </a:r>
            <a:r>
              <a:rPr lang="en-US" dirty="0" err="1" smtClean="0">
                <a:solidFill>
                  <a:srgbClr val="FF0000"/>
                </a:solidFill>
              </a:rPr>
              <a:t>thấy</a:t>
            </a:r>
            <a:r>
              <a:rPr lang="en-US" dirty="0" smtClean="0">
                <a:solidFill>
                  <a:srgbClr val="FF0000"/>
                </a:solidFill>
              </a:rPr>
              <a:t> </a:t>
            </a:r>
            <a:r>
              <a:rPr lang="en-US" dirty="0" err="1" smtClean="0">
                <a:solidFill>
                  <a:srgbClr val="FF0000"/>
                </a:solidFill>
              </a:rPr>
              <a:t>những</a:t>
            </a:r>
            <a:r>
              <a:rPr lang="en-US" dirty="0" smtClean="0">
                <a:solidFill>
                  <a:srgbClr val="FF0000"/>
                </a:solidFill>
              </a:rPr>
              <a:t> </a:t>
            </a:r>
            <a:r>
              <a:rPr lang="en-US" dirty="0" err="1" smtClean="0">
                <a:solidFill>
                  <a:srgbClr val="FF0000"/>
                </a:solidFill>
              </a:rPr>
              <a:t>điểm</a:t>
            </a:r>
            <a:r>
              <a:rPr lang="en-US" dirty="0" smtClean="0">
                <a:solidFill>
                  <a:srgbClr val="FF0000"/>
                </a:solidFill>
              </a:rPr>
              <a:t> </a:t>
            </a:r>
            <a:r>
              <a:rPr lang="en-US" dirty="0" err="1" smtClean="0">
                <a:solidFill>
                  <a:srgbClr val="FF0000"/>
                </a:solidFill>
              </a:rPr>
              <a:t>chung</a:t>
            </a:r>
            <a:r>
              <a:rPr lang="en-US" dirty="0" smtClean="0">
                <a:solidFill>
                  <a:srgbClr val="FF0000"/>
                </a:solidFill>
              </a:rPr>
              <a:t> </a:t>
            </a:r>
            <a:r>
              <a:rPr lang="en-US" dirty="0" err="1" smtClean="0">
                <a:solidFill>
                  <a:srgbClr val="FF0000"/>
                </a:solidFill>
              </a:rPr>
              <a:t>về</a:t>
            </a:r>
            <a:r>
              <a:rPr lang="en-US" dirty="0" smtClean="0">
                <a:solidFill>
                  <a:srgbClr val="FF0000"/>
                </a:solidFill>
              </a:rPr>
              <a:t> </a:t>
            </a:r>
            <a:r>
              <a:rPr lang="en-US" dirty="0" err="1" smtClean="0">
                <a:solidFill>
                  <a:srgbClr val="FF0000"/>
                </a:solidFill>
              </a:rPr>
              <a:t>hoàn</a:t>
            </a:r>
            <a:r>
              <a:rPr lang="en-US" dirty="0" smtClean="0">
                <a:solidFill>
                  <a:srgbClr val="FF0000"/>
                </a:solidFill>
              </a:rPr>
              <a:t> </a:t>
            </a:r>
            <a:r>
              <a:rPr lang="en-US" dirty="0" err="1" smtClean="0">
                <a:solidFill>
                  <a:srgbClr val="FF0000"/>
                </a:solidFill>
              </a:rPr>
              <a:t>cảnh</a:t>
            </a:r>
            <a:r>
              <a:rPr lang="en-US" dirty="0" smtClean="0">
                <a:solidFill>
                  <a:srgbClr val="FF0000"/>
                </a:solidFill>
              </a:rPr>
              <a:t> ở </a:t>
            </a:r>
            <a:r>
              <a:rPr lang="en-US" dirty="0" err="1" smtClean="0">
                <a:solidFill>
                  <a:srgbClr val="FF0000"/>
                </a:solidFill>
              </a:rPr>
              <a:t>những</a:t>
            </a:r>
            <a:r>
              <a:rPr lang="en-US" dirty="0" smtClean="0">
                <a:solidFill>
                  <a:srgbClr val="FF0000"/>
                </a:solidFill>
              </a:rPr>
              <a:t> </a:t>
            </a:r>
            <a:r>
              <a:rPr lang="en-US" dirty="0" err="1" smtClean="0">
                <a:solidFill>
                  <a:srgbClr val="FF0000"/>
                </a:solidFill>
              </a:rPr>
              <a:t>người</a:t>
            </a:r>
            <a:r>
              <a:rPr lang="en-US" dirty="0" smtClean="0">
                <a:solidFill>
                  <a:srgbClr val="FF0000"/>
                </a:solidFill>
              </a:rPr>
              <a:t> </a:t>
            </a:r>
            <a:r>
              <a:rPr lang="en-US" dirty="0" err="1" smtClean="0">
                <a:solidFill>
                  <a:srgbClr val="FF0000"/>
                </a:solidFill>
              </a:rPr>
              <a:t>không</a:t>
            </a:r>
            <a:r>
              <a:rPr lang="en-US" dirty="0" smtClean="0">
                <a:solidFill>
                  <a:srgbClr val="FF0000"/>
                </a:solidFill>
              </a:rPr>
              <a:t> </a:t>
            </a:r>
            <a:r>
              <a:rPr lang="en-US" dirty="0" err="1" smtClean="0">
                <a:solidFill>
                  <a:srgbClr val="FF0000"/>
                </a:solidFill>
              </a:rPr>
              <a:t>cùng</a:t>
            </a:r>
            <a:r>
              <a:rPr lang="en-US" dirty="0" smtClean="0">
                <a:solidFill>
                  <a:srgbClr val="FF0000"/>
                </a:solidFill>
              </a:rPr>
              <a:t> </a:t>
            </a:r>
            <a:r>
              <a:rPr lang="en-US" dirty="0" err="1" smtClean="0">
                <a:solidFill>
                  <a:srgbClr val="FF0000"/>
                </a:solidFill>
              </a:rPr>
              <a:t>giai</a:t>
            </a:r>
            <a:r>
              <a:rPr lang="en-US" dirty="0" smtClean="0">
                <a:solidFill>
                  <a:srgbClr val="FF0000"/>
                </a:solidFill>
              </a:rPr>
              <a:t> </a:t>
            </a:r>
            <a:r>
              <a:rPr lang="en-US" dirty="0" err="1" smtClean="0">
                <a:solidFill>
                  <a:srgbClr val="FF0000"/>
                </a:solidFill>
              </a:rPr>
              <a:t>cấp</a:t>
            </a:r>
            <a:r>
              <a:rPr lang="en-US" dirty="0" smtClean="0">
                <a:solidFill>
                  <a:srgbClr val="FF0000"/>
                </a:solidFill>
              </a:rPr>
              <a:t> </a:t>
            </a:r>
            <a:r>
              <a:rPr lang="en-US" dirty="0" err="1" smtClean="0">
                <a:solidFill>
                  <a:srgbClr val="FF0000"/>
                </a:solidFill>
              </a:rPr>
              <a:t>với</a:t>
            </a:r>
            <a:r>
              <a:rPr lang="en-US" dirty="0" smtClean="0">
                <a:solidFill>
                  <a:srgbClr val="FF0000"/>
                </a:solidFill>
              </a:rPr>
              <a:t> </a:t>
            </a:r>
            <a:r>
              <a:rPr lang="en-US" dirty="0" err="1" smtClean="0">
                <a:solidFill>
                  <a:srgbClr val="FF0000"/>
                </a:solidFill>
              </a:rPr>
              <a:t>nhau</a:t>
            </a:r>
            <a:r>
              <a:rPr lang="en-US" dirty="0" smtClean="0">
                <a:solidFill>
                  <a:srgbClr val="FF0000"/>
                </a:solidFill>
              </a:rPr>
              <a:t>. </a:t>
            </a:r>
            <a:r>
              <a:rPr lang="en-US" dirty="0" err="1" smtClean="0">
                <a:solidFill>
                  <a:srgbClr val="FF0000"/>
                </a:solidFill>
              </a:rPr>
              <a:t>Ví</a:t>
            </a:r>
            <a:r>
              <a:rPr lang="en-US" dirty="0" smtClean="0">
                <a:solidFill>
                  <a:srgbClr val="FF0000"/>
                </a:solidFill>
              </a:rPr>
              <a:t> </a:t>
            </a:r>
            <a:r>
              <a:rPr lang="en-US" dirty="0" err="1" smtClean="0">
                <a:solidFill>
                  <a:srgbClr val="FF0000"/>
                </a:solidFill>
              </a:rPr>
              <a:t>dụ</a:t>
            </a:r>
            <a:r>
              <a:rPr lang="en-US" dirty="0" smtClean="0">
                <a:solidFill>
                  <a:srgbClr val="FF0000"/>
                </a:solidFill>
              </a:rPr>
              <a:t>: </a:t>
            </a:r>
            <a:r>
              <a:rPr lang="en-US" dirty="0" err="1" smtClean="0">
                <a:solidFill>
                  <a:srgbClr val="FF0000"/>
                </a:solidFill>
              </a:rPr>
              <a:t>Ngay</a:t>
            </a:r>
            <a:r>
              <a:rPr lang="en-US" dirty="0" smtClean="0">
                <a:solidFill>
                  <a:srgbClr val="FF0000"/>
                </a:solidFill>
              </a:rPr>
              <a:t> ở </a:t>
            </a:r>
            <a:r>
              <a:rPr lang="en-US" dirty="0" err="1" smtClean="0">
                <a:solidFill>
                  <a:srgbClr val="FF0000"/>
                </a:solidFill>
              </a:rPr>
              <a:t>giai</a:t>
            </a:r>
            <a:r>
              <a:rPr lang="en-US" dirty="0" smtClean="0">
                <a:solidFill>
                  <a:srgbClr val="FF0000"/>
                </a:solidFill>
              </a:rPr>
              <a:t> </a:t>
            </a:r>
            <a:r>
              <a:rPr lang="en-US" dirty="0" err="1" smtClean="0">
                <a:solidFill>
                  <a:srgbClr val="FF0000"/>
                </a:solidFill>
              </a:rPr>
              <a:t>cấp</a:t>
            </a:r>
            <a:r>
              <a:rPr lang="en-US" dirty="0" smtClean="0">
                <a:solidFill>
                  <a:srgbClr val="FF0000"/>
                </a:solidFill>
              </a:rPr>
              <a:t> </a:t>
            </a:r>
            <a:r>
              <a:rPr lang="en-US" dirty="0" err="1" smtClean="0">
                <a:solidFill>
                  <a:srgbClr val="FF0000"/>
                </a:solidFill>
              </a:rPr>
              <a:t>công</a:t>
            </a:r>
            <a:r>
              <a:rPr lang="en-US" dirty="0" smtClean="0">
                <a:solidFill>
                  <a:srgbClr val="FF0000"/>
                </a:solidFill>
              </a:rPr>
              <a:t> </a:t>
            </a:r>
            <a:r>
              <a:rPr lang="en-US" dirty="0" err="1" smtClean="0">
                <a:solidFill>
                  <a:srgbClr val="FF0000"/>
                </a:solidFill>
              </a:rPr>
              <a:t>nhân</a:t>
            </a:r>
            <a:r>
              <a:rPr lang="en-US" dirty="0" smtClean="0">
                <a:solidFill>
                  <a:srgbClr val="FF0000"/>
                </a:solidFill>
              </a:rPr>
              <a:t> </a:t>
            </a:r>
            <a:r>
              <a:rPr lang="en-US" dirty="0" err="1" smtClean="0">
                <a:solidFill>
                  <a:srgbClr val="FF0000"/>
                </a:solidFill>
              </a:rPr>
              <a:t>chúng</a:t>
            </a:r>
            <a:r>
              <a:rPr lang="en-US" dirty="0" smtClean="0">
                <a:solidFill>
                  <a:srgbClr val="FF0000"/>
                </a:solidFill>
              </a:rPr>
              <a:t> </a:t>
            </a:r>
            <a:r>
              <a:rPr lang="en-US" dirty="0" err="1" smtClean="0">
                <a:solidFill>
                  <a:srgbClr val="FF0000"/>
                </a:solidFill>
              </a:rPr>
              <a:t>ta</a:t>
            </a:r>
            <a:r>
              <a:rPr lang="en-US" dirty="0" smtClean="0">
                <a:solidFill>
                  <a:srgbClr val="FF0000"/>
                </a:solidFill>
              </a:rPr>
              <a:t> </a:t>
            </a:r>
            <a:r>
              <a:rPr lang="en-US" dirty="0" err="1" smtClean="0">
                <a:solidFill>
                  <a:srgbClr val="FF0000"/>
                </a:solidFill>
              </a:rPr>
              <a:t>cũng</a:t>
            </a:r>
            <a:r>
              <a:rPr lang="en-US" dirty="0" smtClean="0">
                <a:solidFill>
                  <a:srgbClr val="FF0000"/>
                </a:solidFill>
              </a:rPr>
              <a:t> </a:t>
            </a:r>
            <a:r>
              <a:rPr lang="en-US" dirty="0" err="1" smtClean="0">
                <a:solidFill>
                  <a:srgbClr val="FF0000"/>
                </a:solidFill>
              </a:rPr>
              <a:t>có</a:t>
            </a:r>
            <a:r>
              <a:rPr lang="en-US" dirty="0" smtClean="0">
                <a:solidFill>
                  <a:srgbClr val="FF0000"/>
                </a:solidFill>
              </a:rPr>
              <a:t> </a:t>
            </a:r>
            <a:r>
              <a:rPr lang="en-US" dirty="0" err="1" smtClean="0">
                <a:solidFill>
                  <a:srgbClr val="FF0000"/>
                </a:solidFill>
              </a:rPr>
              <a:t>thể</a:t>
            </a:r>
            <a:r>
              <a:rPr lang="en-US" dirty="0" smtClean="0">
                <a:solidFill>
                  <a:srgbClr val="FF0000"/>
                </a:solidFill>
              </a:rPr>
              <a:t> </a:t>
            </a:r>
            <a:r>
              <a:rPr lang="en-US" dirty="0" err="1" smtClean="0">
                <a:solidFill>
                  <a:srgbClr val="FF0000"/>
                </a:solidFill>
              </a:rPr>
              <a:t>chỉ</a:t>
            </a:r>
            <a:r>
              <a:rPr lang="en-US" dirty="0" smtClean="0">
                <a:solidFill>
                  <a:srgbClr val="FF0000"/>
                </a:solidFill>
              </a:rPr>
              <a:t> </a:t>
            </a:r>
            <a:r>
              <a:rPr lang="en-US" dirty="0" err="1" smtClean="0">
                <a:solidFill>
                  <a:srgbClr val="FF0000"/>
                </a:solidFill>
              </a:rPr>
              <a:t>ra</a:t>
            </a:r>
            <a:r>
              <a:rPr lang="en-US" dirty="0" smtClean="0">
                <a:solidFill>
                  <a:srgbClr val="FF0000"/>
                </a:solidFill>
              </a:rPr>
              <a:t> </a:t>
            </a:r>
            <a:r>
              <a:rPr lang="en-US" dirty="0" err="1" smtClean="0">
                <a:solidFill>
                  <a:srgbClr val="FF0000"/>
                </a:solidFill>
              </a:rPr>
              <a:t>được</a:t>
            </a:r>
            <a:r>
              <a:rPr lang="en-US" dirty="0" smtClean="0">
                <a:solidFill>
                  <a:srgbClr val="FF0000"/>
                </a:solidFill>
              </a:rPr>
              <a:t> </a:t>
            </a:r>
            <a:r>
              <a:rPr lang="en-US" dirty="0" err="1" smtClean="0">
                <a:solidFill>
                  <a:srgbClr val="FF0000"/>
                </a:solidFill>
              </a:rPr>
              <a:t>sự</a:t>
            </a:r>
            <a:r>
              <a:rPr lang="en-US" dirty="0" smtClean="0">
                <a:solidFill>
                  <a:srgbClr val="FF0000"/>
                </a:solidFill>
              </a:rPr>
              <a:t> </a:t>
            </a:r>
            <a:r>
              <a:rPr lang="en-US" dirty="0" err="1" smtClean="0">
                <a:solidFill>
                  <a:srgbClr val="FF0000"/>
                </a:solidFill>
              </a:rPr>
              <a:t>khác</a:t>
            </a:r>
            <a:r>
              <a:rPr lang="en-US" dirty="0" smtClean="0">
                <a:solidFill>
                  <a:srgbClr val="FF0000"/>
                </a:solidFill>
              </a:rPr>
              <a:t> </a:t>
            </a:r>
            <a:r>
              <a:rPr lang="en-US" dirty="0" err="1" smtClean="0">
                <a:solidFill>
                  <a:srgbClr val="FF0000"/>
                </a:solidFill>
              </a:rPr>
              <a:t>nhau</a:t>
            </a:r>
            <a:r>
              <a:rPr lang="en-US" dirty="0" smtClean="0">
                <a:solidFill>
                  <a:srgbClr val="FF0000"/>
                </a:solidFill>
              </a:rPr>
              <a:t> </a:t>
            </a:r>
            <a:r>
              <a:rPr lang="en-US" dirty="0" err="1" smtClean="0">
                <a:solidFill>
                  <a:srgbClr val="FF0000"/>
                </a:solidFill>
              </a:rPr>
              <a:t>về</a:t>
            </a:r>
            <a:r>
              <a:rPr lang="en-US" dirty="0" smtClean="0">
                <a:solidFill>
                  <a:srgbClr val="FF0000"/>
                </a:solidFill>
              </a:rPr>
              <a:t> </a:t>
            </a:r>
            <a:r>
              <a:rPr lang="en-US" dirty="0" err="1" smtClean="0">
                <a:solidFill>
                  <a:srgbClr val="FF0000"/>
                </a:solidFill>
              </a:rPr>
              <a:t>tài</a:t>
            </a:r>
            <a:r>
              <a:rPr lang="en-US" dirty="0" smtClean="0">
                <a:solidFill>
                  <a:srgbClr val="FF0000"/>
                </a:solidFill>
              </a:rPr>
              <a:t> </a:t>
            </a:r>
            <a:r>
              <a:rPr lang="en-US" dirty="0" err="1" smtClean="0">
                <a:solidFill>
                  <a:srgbClr val="FF0000"/>
                </a:solidFill>
              </a:rPr>
              <a:t>sản</a:t>
            </a:r>
            <a:r>
              <a:rPr lang="en-US" dirty="0" smtClean="0">
                <a:solidFill>
                  <a:srgbClr val="FF0000"/>
                </a:solidFill>
              </a:rPr>
              <a:t>, hay </a:t>
            </a:r>
            <a:r>
              <a:rPr lang="en-US" dirty="0" err="1" smtClean="0">
                <a:solidFill>
                  <a:srgbClr val="FF0000"/>
                </a:solidFill>
              </a:rPr>
              <a:t>uy</a:t>
            </a:r>
            <a:r>
              <a:rPr lang="en-US" dirty="0" smtClean="0">
                <a:solidFill>
                  <a:srgbClr val="FF0000"/>
                </a:solidFill>
              </a:rPr>
              <a:t> </a:t>
            </a:r>
            <a:r>
              <a:rPr lang="en-US" dirty="0" err="1" smtClean="0">
                <a:solidFill>
                  <a:srgbClr val="FF0000"/>
                </a:solidFill>
              </a:rPr>
              <a:t>tín</a:t>
            </a:r>
            <a:r>
              <a:rPr lang="en-US" dirty="0" smtClean="0">
                <a:solidFill>
                  <a:srgbClr val="FF0000"/>
                </a:solidFill>
              </a:rPr>
              <a:t> </a:t>
            </a:r>
            <a:r>
              <a:rPr lang="en-US" dirty="0" err="1" smtClean="0">
                <a:solidFill>
                  <a:srgbClr val="FF0000"/>
                </a:solidFill>
              </a:rPr>
              <a:t>giữa</a:t>
            </a:r>
            <a:r>
              <a:rPr lang="en-US" dirty="0" smtClean="0">
                <a:solidFill>
                  <a:srgbClr val="FF0000"/>
                </a:solidFill>
              </a:rPr>
              <a:t> </a:t>
            </a:r>
            <a:r>
              <a:rPr lang="en-US" dirty="0" err="1" smtClean="0">
                <a:solidFill>
                  <a:srgbClr val="FF0000"/>
                </a:solidFill>
              </a:rPr>
              <a:t>tầng</a:t>
            </a:r>
            <a:r>
              <a:rPr lang="en-US" dirty="0" smtClean="0">
                <a:solidFill>
                  <a:srgbClr val="FF0000"/>
                </a:solidFill>
              </a:rPr>
              <a:t> </a:t>
            </a:r>
            <a:r>
              <a:rPr lang="en-US" dirty="0" err="1" smtClean="0">
                <a:solidFill>
                  <a:srgbClr val="FF0000"/>
                </a:solidFill>
              </a:rPr>
              <a:t>lớp</a:t>
            </a:r>
            <a:r>
              <a:rPr lang="en-US" dirty="0" smtClean="0">
                <a:solidFill>
                  <a:srgbClr val="FF0000"/>
                </a:solidFill>
              </a:rPr>
              <a:t> </a:t>
            </a:r>
            <a:r>
              <a:rPr lang="en-US" dirty="0" err="1" smtClean="0">
                <a:solidFill>
                  <a:srgbClr val="FF0000"/>
                </a:solidFill>
              </a:rPr>
              <a:t>thợ</a:t>
            </a:r>
            <a:r>
              <a:rPr lang="en-US" dirty="0" smtClean="0">
                <a:solidFill>
                  <a:srgbClr val="FF0000"/>
                </a:solidFill>
              </a:rPr>
              <a:t> </a:t>
            </a:r>
            <a:r>
              <a:rPr lang="en-US" dirty="0" err="1" smtClean="0">
                <a:solidFill>
                  <a:srgbClr val="FF0000"/>
                </a:solidFill>
              </a:rPr>
              <a:t>bậc</a:t>
            </a:r>
            <a:r>
              <a:rPr lang="en-US" dirty="0" smtClean="0">
                <a:solidFill>
                  <a:srgbClr val="FF0000"/>
                </a:solidFill>
              </a:rPr>
              <a:t> </a:t>
            </a:r>
            <a:r>
              <a:rPr lang="en-US" dirty="0" err="1" smtClean="0">
                <a:solidFill>
                  <a:srgbClr val="FF0000"/>
                </a:solidFill>
              </a:rPr>
              <a:t>cao</a:t>
            </a:r>
            <a:r>
              <a:rPr lang="en-US" dirty="0" smtClean="0">
                <a:solidFill>
                  <a:srgbClr val="FF0000"/>
                </a:solidFill>
              </a:rPr>
              <a:t> </a:t>
            </a:r>
            <a:r>
              <a:rPr lang="en-US" dirty="0" err="1" smtClean="0">
                <a:solidFill>
                  <a:srgbClr val="FF0000"/>
                </a:solidFill>
              </a:rPr>
              <a:t>với</a:t>
            </a:r>
            <a:r>
              <a:rPr lang="en-US" dirty="0" smtClean="0">
                <a:solidFill>
                  <a:srgbClr val="FF0000"/>
                </a:solidFill>
              </a:rPr>
              <a:t> </a:t>
            </a:r>
            <a:r>
              <a:rPr lang="en-US" dirty="0" err="1" smtClean="0">
                <a:solidFill>
                  <a:srgbClr val="FF0000"/>
                </a:solidFill>
              </a:rPr>
              <a:t>thợ</a:t>
            </a:r>
            <a:r>
              <a:rPr lang="en-US" dirty="0" smtClean="0">
                <a:solidFill>
                  <a:srgbClr val="FF0000"/>
                </a:solidFill>
              </a:rPr>
              <a:t> </a:t>
            </a:r>
            <a:r>
              <a:rPr lang="en-US" dirty="0" err="1" smtClean="0">
                <a:solidFill>
                  <a:srgbClr val="FF0000"/>
                </a:solidFill>
              </a:rPr>
              <a:t>bậc</a:t>
            </a:r>
            <a:r>
              <a:rPr lang="en-US" dirty="0" smtClean="0">
                <a:solidFill>
                  <a:srgbClr val="FF0000"/>
                </a:solidFill>
              </a:rPr>
              <a:t> </a:t>
            </a:r>
            <a:r>
              <a:rPr lang="en-US" dirty="0" err="1" smtClean="0">
                <a:solidFill>
                  <a:srgbClr val="FF0000"/>
                </a:solidFill>
              </a:rPr>
              <a:t>thấp</a:t>
            </a:r>
            <a:r>
              <a:rPr lang="en-US" dirty="0" smtClean="0">
                <a:solidFill>
                  <a:srgbClr val="FF0000"/>
                </a:solidFill>
              </a:rPr>
              <a:t>.</a:t>
            </a:r>
            <a:br>
              <a:rPr lang="en-US" dirty="0" smtClean="0">
                <a:solidFill>
                  <a:srgbClr val="FF0000"/>
                </a:solidFill>
              </a:rPr>
            </a:br>
            <a:r>
              <a:rPr lang="en-US" dirty="0" err="1" smtClean="0">
                <a:solidFill>
                  <a:srgbClr val="FF0000"/>
                </a:solidFill>
              </a:rPr>
              <a:t>Phân</a:t>
            </a:r>
            <a:r>
              <a:rPr lang="en-US" dirty="0" smtClean="0">
                <a:solidFill>
                  <a:srgbClr val="FF0000"/>
                </a:solidFill>
              </a:rPr>
              <a:t> </a:t>
            </a:r>
            <a:r>
              <a:rPr lang="en-US" dirty="0" err="1" smtClean="0">
                <a:solidFill>
                  <a:srgbClr val="FF0000"/>
                </a:solidFill>
              </a:rPr>
              <a:t>tầng</a:t>
            </a:r>
            <a:r>
              <a:rPr lang="en-US" dirty="0" smtClean="0">
                <a:solidFill>
                  <a:srgbClr val="FF0000"/>
                </a:solidFill>
              </a:rPr>
              <a:t> </a:t>
            </a:r>
            <a:r>
              <a:rPr lang="en-US" dirty="0" err="1" smtClean="0">
                <a:solidFill>
                  <a:srgbClr val="FF0000"/>
                </a:solidFill>
              </a:rPr>
              <a:t>xã</a:t>
            </a:r>
            <a:r>
              <a:rPr lang="en-US" dirty="0" smtClean="0">
                <a:solidFill>
                  <a:srgbClr val="FF0000"/>
                </a:solidFill>
              </a:rPr>
              <a:t> </a:t>
            </a:r>
            <a:r>
              <a:rPr lang="en-US" dirty="0" err="1" smtClean="0">
                <a:solidFill>
                  <a:srgbClr val="FF0000"/>
                </a:solidFill>
              </a:rPr>
              <a:t>hội</a:t>
            </a:r>
            <a:r>
              <a:rPr lang="en-US" dirty="0" smtClean="0">
                <a:solidFill>
                  <a:srgbClr val="FF0000"/>
                </a:solidFill>
              </a:rPr>
              <a:t> </a:t>
            </a:r>
            <a:r>
              <a:rPr lang="en-US" dirty="0" err="1" smtClean="0">
                <a:solidFill>
                  <a:srgbClr val="FF0000"/>
                </a:solidFill>
              </a:rPr>
              <a:t>với</a:t>
            </a:r>
            <a:r>
              <a:rPr lang="en-US" dirty="0" smtClean="0">
                <a:solidFill>
                  <a:srgbClr val="FF0000"/>
                </a:solidFill>
              </a:rPr>
              <a:t> </a:t>
            </a:r>
            <a:r>
              <a:rPr lang="en-US" dirty="0" err="1" smtClean="0">
                <a:solidFill>
                  <a:srgbClr val="FF0000"/>
                </a:solidFill>
              </a:rPr>
              <a:t>phân</a:t>
            </a:r>
            <a:r>
              <a:rPr lang="en-US" dirty="0" smtClean="0">
                <a:solidFill>
                  <a:srgbClr val="FF0000"/>
                </a:solidFill>
              </a:rPr>
              <a:t> </a:t>
            </a:r>
            <a:r>
              <a:rPr lang="en-US" dirty="0" err="1" smtClean="0">
                <a:solidFill>
                  <a:srgbClr val="FF0000"/>
                </a:solidFill>
              </a:rPr>
              <a:t>hoá</a:t>
            </a:r>
            <a:r>
              <a:rPr lang="en-US" dirty="0" smtClean="0">
                <a:solidFill>
                  <a:srgbClr val="FF0000"/>
                </a:solidFill>
              </a:rPr>
              <a:t> </a:t>
            </a:r>
            <a:r>
              <a:rPr lang="en-US" dirty="0" err="1" smtClean="0">
                <a:solidFill>
                  <a:srgbClr val="FF0000"/>
                </a:solidFill>
              </a:rPr>
              <a:t>xã</a:t>
            </a:r>
            <a:r>
              <a:rPr lang="en-US" dirty="0" smtClean="0">
                <a:solidFill>
                  <a:srgbClr val="FF0000"/>
                </a:solidFill>
              </a:rPr>
              <a:t> </a:t>
            </a:r>
            <a:r>
              <a:rPr lang="en-US" dirty="0" err="1" smtClean="0">
                <a:solidFill>
                  <a:srgbClr val="FF0000"/>
                </a:solidFill>
              </a:rPr>
              <a:t>hội</a:t>
            </a:r>
            <a:endParaRPr lang="en-US" dirty="0">
              <a:solidFill>
                <a:srgbClr val="FF0000"/>
              </a:solidFill>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ipe(down)">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build="p"/>
      <p:bldP spid="4" grpId="0" build="allAtOnce"/>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828800" y="152400"/>
            <a:ext cx="5029200" cy="1295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tầng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xã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hội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và</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hoá</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xã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hội</a:t>
            </a:r>
            <a:endParaRPr lang="en-US" sz="3200" dirty="0">
              <a:solidFill>
                <a:schemeClr val="tx1"/>
              </a:solidFill>
              <a:latin typeface="Times New Roman" pitchFamily="18" charset="0"/>
              <a:cs typeface="Times New Roman" pitchFamily="18" charset="0"/>
            </a:endParaRPr>
          </a:p>
        </p:txBody>
      </p:sp>
      <p:sp>
        <p:nvSpPr>
          <p:cNvPr id="3" name="Rectangle 2"/>
          <p:cNvSpPr/>
          <p:nvPr/>
        </p:nvSpPr>
        <p:spPr>
          <a:xfrm>
            <a:off x="0" y="1905000"/>
            <a:ext cx="9144000" cy="646331"/>
          </a:xfrm>
          <a:prstGeom prst="rect">
            <a:avLst/>
          </a:prstGeom>
        </p:spPr>
        <p:txBody>
          <a:bodyPr wrap="square">
            <a:spAutoFit/>
          </a:bodyPr>
          <a:lstStyle/>
          <a:p>
            <a:r>
              <a:rPr lang="vi-VN" dirty="0" smtClean="0"/>
              <a:t/>
            </a:r>
            <a:br>
              <a:rPr lang="vi-VN" dirty="0" smtClean="0"/>
            </a:br>
            <a:endParaRPr lang="en-US" dirty="0"/>
          </a:p>
        </p:txBody>
      </p:sp>
      <p:sp>
        <p:nvSpPr>
          <p:cNvPr id="4" name="Rectangle 3"/>
          <p:cNvSpPr/>
          <p:nvPr/>
        </p:nvSpPr>
        <p:spPr>
          <a:xfrm>
            <a:off x="152400" y="1600200"/>
            <a:ext cx="8001000" cy="3508653"/>
          </a:xfrm>
          <a:prstGeom prst="rect">
            <a:avLst/>
          </a:prstGeom>
        </p:spPr>
        <p:txBody>
          <a:bodyPr wrap="square">
            <a:spAutoFit/>
          </a:bodyPr>
          <a:lstStyle/>
          <a:p>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err="1" smtClean="0">
                <a:solidFill>
                  <a:schemeClr val="tx2"/>
                </a:solidFill>
              </a:rPr>
              <a:t>Có</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sz="2400" dirty="0" err="1" smtClean="0">
                <a:solidFill>
                  <a:schemeClr val="tx2"/>
                </a:solidFill>
                <a:latin typeface="Times New Roman" pitchFamily="18" charset="0"/>
                <a:cs typeface="Times New Roman" pitchFamily="18" charset="0"/>
              </a:rPr>
              <a:t>nói</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cả</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tĩnh</a:t>
            </a:r>
            <a:r>
              <a:rPr lang="en-US" dirty="0" smtClean="0">
                <a:solidFill>
                  <a:schemeClr val="tx2"/>
                </a:solidFill>
              </a:rPr>
              <a:t>” </a:t>
            </a:r>
            <a:r>
              <a:rPr lang="en-US" dirty="0" err="1" smtClean="0">
                <a:solidFill>
                  <a:schemeClr val="tx2"/>
                </a:solidFill>
              </a:rPr>
              <a:t>lẵn</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err="1" smtClean="0">
                <a:solidFill>
                  <a:schemeClr val="tx2"/>
                </a:solidFill>
              </a:rPr>
              <a:t>Phân</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trạng</a:t>
            </a:r>
            <a:r>
              <a:rPr lang="en-US" dirty="0" smtClean="0">
                <a:solidFill>
                  <a:schemeClr val="tx2"/>
                </a:solidFill>
              </a:rPr>
              <a:t> </a:t>
            </a:r>
            <a:r>
              <a:rPr lang="en-US" dirty="0" err="1" smtClean="0">
                <a:solidFill>
                  <a:schemeClr val="tx2"/>
                </a:solidFill>
              </a:rPr>
              <a:t>thái</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qúa</a:t>
            </a:r>
            <a:r>
              <a:rPr lang="en-US" dirty="0" smtClean="0">
                <a:solidFill>
                  <a:schemeClr val="tx2"/>
                </a:solidFill>
              </a:rPr>
              <a:t> </a:t>
            </a:r>
            <a:r>
              <a:rPr lang="en-US" dirty="0" err="1" smtClean="0">
                <a:solidFill>
                  <a:schemeClr val="tx2"/>
                </a:solidFill>
              </a:rPr>
              <a:t>trình</a:t>
            </a:r>
            <a:r>
              <a:rPr lang="en-US" dirty="0" smtClean="0">
                <a:solidFill>
                  <a:schemeClr val="tx2"/>
                </a:solidFill>
              </a:rPr>
              <a:t> </a:t>
            </a:r>
            <a:r>
              <a:rPr lang="en-US" dirty="0" err="1" smtClean="0">
                <a:solidFill>
                  <a:schemeClr val="tx2"/>
                </a:solidFill>
              </a:rPr>
              <a:t>mà</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từ</a:t>
            </a:r>
            <a:r>
              <a:rPr lang="en-US" dirty="0" smtClean="0">
                <a:solidFill>
                  <a:schemeClr val="tx2"/>
                </a:solidFill>
              </a:rPr>
              <a:t> </a:t>
            </a:r>
            <a:r>
              <a:rPr lang="en-US" dirty="0" err="1" smtClean="0">
                <a:solidFill>
                  <a:schemeClr val="tx2"/>
                </a:solidFill>
              </a:rPr>
              <a:t>chỗ</a:t>
            </a:r>
            <a:r>
              <a:rPr lang="en-US" dirty="0" smtClean="0">
                <a:solidFill>
                  <a:schemeClr val="tx2"/>
                </a:solidFill>
              </a:rPr>
              <a:t> </a:t>
            </a:r>
            <a:r>
              <a:rPr lang="en-US" dirty="0" err="1" smtClean="0">
                <a:solidFill>
                  <a:schemeClr val="tx2"/>
                </a:solidFill>
              </a:rPr>
              <a:t>thuần</a:t>
            </a:r>
            <a:r>
              <a:rPr lang="en-US" dirty="0" smtClean="0">
                <a:solidFill>
                  <a:schemeClr val="tx2"/>
                </a:solidFill>
              </a:rPr>
              <a:t> </a:t>
            </a:r>
            <a:r>
              <a:rPr lang="en-US" dirty="0" err="1" smtClean="0">
                <a:solidFill>
                  <a:schemeClr val="tx2"/>
                </a:solidFill>
              </a:rPr>
              <a:t>nhất</a:t>
            </a:r>
            <a:r>
              <a:rPr lang="en-US" dirty="0" smtClean="0">
                <a:solidFill>
                  <a:schemeClr val="tx2"/>
                </a:solidFill>
              </a:rPr>
              <a:t>, </a:t>
            </a:r>
            <a:r>
              <a:rPr lang="en-US" dirty="0" err="1" smtClean="0">
                <a:solidFill>
                  <a:schemeClr val="tx2"/>
                </a:solidFill>
              </a:rPr>
              <a:t>đang</a:t>
            </a:r>
            <a:r>
              <a:rPr lang="en-US" dirty="0" smtClean="0">
                <a:solidFill>
                  <a:schemeClr val="tx2"/>
                </a:solidFill>
              </a:rPr>
              <a:t> </a:t>
            </a:r>
            <a:r>
              <a:rPr lang="en-US" dirty="0" err="1" smtClean="0">
                <a:solidFill>
                  <a:schemeClr val="tx2"/>
                </a:solidFill>
              </a:rPr>
              <a:t>bị</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chia</a:t>
            </a:r>
            <a:r>
              <a:rPr lang="en-US" dirty="0" smtClean="0">
                <a:solidFill>
                  <a:schemeClr val="tx2"/>
                </a:solidFill>
              </a:rPr>
              <a:t> </a:t>
            </a:r>
            <a:r>
              <a:rPr lang="en-US" dirty="0" err="1" smtClean="0">
                <a:solidFill>
                  <a:schemeClr val="tx2"/>
                </a:solidFill>
              </a:rPr>
              <a:t>thành</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lớp</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nhau</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dirty="0" err="1" smtClean="0">
                <a:solidFill>
                  <a:schemeClr val="tx2"/>
                </a:solidFill>
              </a:rPr>
              <a:t>dẫn</a:t>
            </a:r>
            <a:r>
              <a:rPr lang="en-US" dirty="0" smtClean="0">
                <a:solidFill>
                  <a:schemeClr val="tx2"/>
                </a:solidFill>
              </a:rPr>
              <a:t> </a:t>
            </a:r>
            <a:r>
              <a:rPr lang="en-US" dirty="0" err="1" smtClean="0">
                <a:solidFill>
                  <a:schemeClr val="tx2"/>
                </a:solidFill>
              </a:rPr>
              <a:t>đến</a:t>
            </a:r>
            <a:r>
              <a:rPr lang="en-US" dirty="0" smtClean="0">
                <a:solidFill>
                  <a:schemeClr val="tx2"/>
                </a:solidFill>
              </a:rPr>
              <a:t> </a:t>
            </a:r>
            <a:r>
              <a:rPr lang="en-US" dirty="0" err="1" smtClean="0">
                <a:solidFill>
                  <a:schemeClr val="tx2"/>
                </a:solidFill>
              </a:rPr>
              <a:t>trái</a:t>
            </a:r>
            <a:r>
              <a:rPr lang="en-US" dirty="0" smtClean="0">
                <a:solidFill>
                  <a:schemeClr val="tx2"/>
                </a:solidFill>
              </a:rPr>
              <a:t> </a:t>
            </a:r>
            <a:r>
              <a:rPr lang="en-US" dirty="0" err="1" smtClean="0">
                <a:solidFill>
                  <a:schemeClr val="tx2"/>
                </a:solidFill>
              </a:rPr>
              <a:t>ngược</a:t>
            </a:r>
            <a:r>
              <a:rPr lang="en-US" dirty="0" smtClean="0">
                <a:solidFill>
                  <a:schemeClr val="tx2"/>
                </a:solidFill>
              </a:rPr>
              <a:t> </a:t>
            </a:r>
            <a:r>
              <a:rPr lang="en-US" dirty="0" err="1" smtClean="0">
                <a:solidFill>
                  <a:schemeClr val="tx2"/>
                </a:solidFill>
              </a:rPr>
              <a:t>nhau</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mục</a:t>
            </a:r>
            <a:r>
              <a:rPr lang="en-US" dirty="0" smtClean="0">
                <a:solidFill>
                  <a:schemeClr val="tx2"/>
                </a:solidFill>
              </a:rPr>
              <a:t> </a:t>
            </a:r>
            <a:r>
              <a:rPr lang="en-US" dirty="0" err="1" smtClean="0">
                <a:solidFill>
                  <a:schemeClr val="tx2"/>
                </a:solidFill>
              </a:rPr>
              <a:t>tiêu</a:t>
            </a:r>
            <a:r>
              <a:rPr lang="en-US" dirty="0" smtClean="0">
                <a:solidFill>
                  <a:schemeClr val="tx2"/>
                </a:solidFill>
              </a:rPr>
              <a:t>, </a:t>
            </a:r>
            <a:r>
              <a:rPr lang="en-US" dirty="0" err="1" smtClean="0">
                <a:solidFill>
                  <a:schemeClr val="tx2"/>
                </a:solidFill>
              </a:rPr>
              <a:t>lợi</a:t>
            </a:r>
            <a:r>
              <a:rPr lang="en-US" dirty="0" smtClean="0">
                <a:solidFill>
                  <a:schemeClr val="tx2"/>
                </a:solidFill>
              </a:rPr>
              <a:t> </a:t>
            </a:r>
            <a:r>
              <a:rPr lang="en-US" dirty="0" err="1" smtClean="0">
                <a:solidFill>
                  <a:schemeClr val="tx2"/>
                </a:solidFill>
              </a:rPr>
              <a:t>ích</a:t>
            </a:r>
            <a:r>
              <a:rPr lang="en-US" dirty="0" smtClean="0">
                <a:solidFill>
                  <a:schemeClr val="tx2"/>
                </a:solidFill>
              </a:rPr>
              <a:t>, </a:t>
            </a:r>
            <a:r>
              <a:rPr lang="en-US" dirty="0" err="1" smtClean="0">
                <a:solidFill>
                  <a:schemeClr val="tx2"/>
                </a:solidFill>
              </a:rPr>
              <a:t>mức</a:t>
            </a:r>
            <a:r>
              <a:rPr lang="en-US" dirty="0" smtClean="0">
                <a:solidFill>
                  <a:schemeClr val="tx2"/>
                </a:solidFill>
              </a:rPr>
              <a:t> </a:t>
            </a:r>
            <a:r>
              <a:rPr lang="en-US" dirty="0" err="1" smtClean="0">
                <a:solidFill>
                  <a:schemeClr val="tx2"/>
                </a:solidFill>
              </a:rPr>
              <a:t>sống</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định</a:t>
            </a:r>
            <a:r>
              <a:rPr lang="en-US" dirty="0" smtClean="0">
                <a:solidFill>
                  <a:schemeClr val="tx2"/>
                </a:solidFill>
              </a:rPr>
              <a:t> </a:t>
            </a:r>
            <a:r>
              <a:rPr lang="en-US" dirty="0" err="1" smtClean="0">
                <a:solidFill>
                  <a:schemeClr val="tx2"/>
                </a:solidFill>
              </a:rPr>
              <a:t>hướng</a:t>
            </a:r>
            <a:r>
              <a:rPr lang="en-US" dirty="0" smtClean="0">
                <a:solidFill>
                  <a:schemeClr val="tx2"/>
                </a:solidFill>
              </a:rPr>
              <a:t> </a:t>
            </a:r>
            <a:r>
              <a:rPr lang="en-US" dirty="0" err="1" smtClean="0">
                <a:solidFill>
                  <a:schemeClr val="tx2"/>
                </a:solidFill>
              </a:rPr>
              <a:t>giá</a:t>
            </a:r>
            <a:r>
              <a:rPr lang="en-US" dirty="0" smtClean="0">
                <a:solidFill>
                  <a:schemeClr val="tx2"/>
                </a:solidFill>
              </a:rPr>
              <a:t> </a:t>
            </a:r>
            <a:r>
              <a:rPr lang="en-US" dirty="0" err="1" smtClean="0">
                <a:solidFill>
                  <a:schemeClr val="tx2"/>
                </a:solidFill>
              </a:rPr>
              <a:t>trị</a:t>
            </a:r>
            <a:r>
              <a:rPr lang="en-US" dirty="0" smtClean="0">
                <a:solidFill>
                  <a:schemeClr val="tx2"/>
                </a:solidFill>
              </a:rPr>
              <a:t>). </a:t>
            </a:r>
            <a:r>
              <a:rPr lang="en-US" dirty="0" err="1" smtClean="0">
                <a:solidFill>
                  <a:schemeClr val="tx2"/>
                </a:solidFill>
              </a:rPr>
              <a:t>Ví</a:t>
            </a:r>
            <a:r>
              <a:rPr lang="en-US" dirty="0" smtClean="0">
                <a:solidFill>
                  <a:schemeClr val="tx2"/>
                </a:solidFill>
              </a:rPr>
              <a:t> </a:t>
            </a:r>
            <a:r>
              <a:rPr lang="en-US" dirty="0" err="1" smtClean="0">
                <a:solidFill>
                  <a:schemeClr val="tx2"/>
                </a:solidFill>
              </a:rPr>
              <a:t>dụ</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giới</a:t>
            </a:r>
            <a:r>
              <a:rPr lang="en-US" dirty="0" smtClean="0">
                <a:solidFill>
                  <a:schemeClr val="tx2"/>
                </a:solidFill>
              </a:rPr>
              <a:t> </a:t>
            </a:r>
            <a:r>
              <a:rPr lang="en-US" dirty="0" err="1" smtClean="0">
                <a:solidFill>
                  <a:schemeClr val="tx2"/>
                </a:solidFill>
              </a:rPr>
              <a:t>văn</a:t>
            </a:r>
            <a:r>
              <a:rPr lang="en-US" dirty="0" smtClean="0">
                <a:solidFill>
                  <a:schemeClr val="tx2"/>
                </a:solidFill>
              </a:rPr>
              <a:t> </a:t>
            </a:r>
            <a:r>
              <a:rPr lang="en-US" dirty="0" err="1" smtClean="0">
                <a:solidFill>
                  <a:schemeClr val="tx2"/>
                </a:solidFill>
              </a:rPr>
              <a:t>nghệ</a:t>
            </a:r>
            <a:r>
              <a:rPr lang="en-US" dirty="0" smtClean="0">
                <a:solidFill>
                  <a:schemeClr val="tx2"/>
                </a:solidFill>
              </a:rPr>
              <a:t> </a:t>
            </a:r>
            <a:r>
              <a:rPr lang="en-US" dirty="0" err="1" smtClean="0">
                <a:solidFill>
                  <a:schemeClr val="tx2"/>
                </a:solidFill>
              </a:rPr>
              <a:t>sỹ</a:t>
            </a:r>
            <a:r>
              <a:rPr lang="en-US" dirty="0" smtClean="0">
                <a:solidFill>
                  <a:schemeClr val="tx2"/>
                </a:solidFill>
              </a:rPr>
              <a:t> ở </a:t>
            </a:r>
            <a:r>
              <a:rPr lang="en-US" dirty="0" err="1" smtClean="0">
                <a:solidFill>
                  <a:schemeClr val="tx2"/>
                </a:solidFill>
              </a:rPr>
              <a:t>nước</a:t>
            </a:r>
            <a:r>
              <a:rPr lang="en-US" dirty="0" smtClean="0">
                <a:solidFill>
                  <a:schemeClr val="tx2"/>
                </a:solidFill>
              </a:rPr>
              <a:t> </a:t>
            </a:r>
            <a:r>
              <a:rPr lang="en-US" dirty="0" err="1" smtClean="0">
                <a:solidFill>
                  <a:schemeClr val="tx2"/>
                </a:solidFill>
              </a:rPr>
              <a:t>ta</a:t>
            </a:r>
            <a:r>
              <a:rPr lang="en-US" dirty="0" smtClean="0">
                <a:solidFill>
                  <a:schemeClr val="tx2"/>
                </a:solidFill>
              </a:rPr>
              <a:t> </a:t>
            </a:r>
            <a:r>
              <a:rPr lang="en-US" dirty="0" err="1" smtClean="0">
                <a:solidFill>
                  <a:schemeClr val="tx2"/>
                </a:solidFill>
              </a:rPr>
              <a:t>hiện</a:t>
            </a:r>
            <a:r>
              <a:rPr lang="en-US" dirty="0" smtClean="0">
                <a:solidFill>
                  <a:schemeClr val="tx2"/>
                </a:solidFill>
              </a:rPr>
              <a:t> nay </a:t>
            </a:r>
            <a:r>
              <a:rPr lang="en-US" dirty="0" err="1" smtClean="0">
                <a:solidFill>
                  <a:schemeClr val="tx2"/>
                </a:solidFill>
              </a:rPr>
              <a:t>có</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rõ</a:t>
            </a:r>
            <a:r>
              <a:rPr lang="en-US" dirty="0" smtClean="0">
                <a:solidFill>
                  <a:schemeClr val="tx2"/>
                </a:solidFill>
              </a:rPr>
              <a:t> </a:t>
            </a:r>
            <a:r>
              <a:rPr lang="en-US" dirty="0" err="1" smtClean="0">
                <a:solidFill>
                  <a:schemeClr val="tx2"/>
                </a:solidFill>
              </a:rPr>
              <a:t>rệt</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theo</a:t>
            </a:r>
            <a:r>
              <a:rPr lang="en-US" dirty="0" smtClean="0">
                <a:solidFill>
                  <a:schemeClr val="tx2"/>
                </a:solidFill>
              </a:rPr>
              <a:t> </a:t>
            </a:r>
            <a:r>
              <a:rPr lang="en-US" dirty="0" err="1" smtClean="0">
                <a:solidFill>
                  <a:schemeClr val="tx2"/>
                </a:solidFill>
              </a:rPr>
              <a:t>dòng</a:t>
            </a:r>
            <a:r>
              <a:rPr lang="en-US" dirty="0" smtClean="0">
                <a:solidFill>
                  <a:schemeClr val="tx2"/>
                </a:solidFill>
              </a:rPr>
              <a:t> </a:t>
            </a:r>
            <a:r>
              <a:rPr lang="en-US" dirty="0" err="1" smtClean="0">
                <a:solidFill>
                  <a:schemeClr val="tx2"/>
                </a:solidFill>
              </a:rPr>
              <a:t>nhạc</a:t>
            </a:r>
            <a:r>
              <a:rPr lang="en-US" dirty="0" smtClean="0">
                <a:solidFill>
                  <a:schemeClr val="tx2"/>
                </a:solidFill>
              </a:rPr>
              <a:t> </a:t>
            </a:r>
            <a:r>
              <a:rPr lang="en-US" dirty="0" err="1" smtClean="0">
                <a:solidFill>
                  <a:schemeClr val="tx2"/>
                </a:solidFill>
              </a:rPr>
              <a:t>truyền</a:t>
            </a:r>
            <a:r>
              <a:rPr lang="en-US" dirty="0" smtClean="0">
                <a:solidFill>
                  <a:schemeClr val="tx2"/>
                </a:solidFill>
              </a:rPr>
              <a:t> </a:t>
            </a:r>
            <a:r>
              <a:rPr lang="en-US" dirty="0" err="1" smtClean="0">
                <a:solidFill>
                  <a:schemeClr val="tx2"/>
                </a:solidFill>
              </a:rPr>
              <a:t>thống</a:t>
            </a:r>
            <a:r>
              <a:rPr lang="en-US" dirty="0" smtClean="0">
                <a:solidFill>
                  <a:schemeClr val="tx2"/>
                </a:solidFill>
              </a:rPr>
              <a:t> </a:t>
            </a:r>
            <a:r>
              <a:rPr lang="en-US" dirty="0" err="1" smtClean="0">
                <a:solidFill>
                  <a:schemeClr val="tx2"/>
                </a:solidFill>
              </a:rPr>
              <a:t>rõ</a:t>
            </a:r>
            <a:r>
              <a:rPr lang="en-US" dirty="0" smtClean="0">
                <a:solidFill>
                  <a:schemeClr val="tx2"/>
                </a:solidFill>
              </a:rPr>
              <a:t> </a:t>
            </a:r>
            <a:r>
              <a:rPr lang="en-US" dirty="0" err="1" smtClean="0">
                <a:solidFill>
                  <a:schemeClr val="tx2"/>
                </a:solidFill>
              </a:rPr>
              <a:t>ràng</a:t>
            </a:r>
            <a:r>
              <a:rPr lang="en-US" dirty="0" smtClean="0">
                <a:solidFill>
                  <a:schemeClr val="tx2"/>
                </a:solidFill>
              </a:rPr>
              <a:t> </a:t>
            </a:r>
            <a:r>
              <a:rPr lang="en-US" dirty="0" err="1" smtClean="0">
                <a:solidFill>
                  <a:schemeClr val="tx2"/>
                </a:solidFill>
              </a:rPr>
              <a:t>đang</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uy</a:t>
            </a:r>
            <a:r>
              <a:rPr lang="en-US" dirty="0" smtClean="0">
                <a:solidFill>
                  <a:schemeClr val="tx2"/>
                </a:solidFill>
              </a:rPr>
              <a:t> </a:t>
            </a:r>
            <a:r>
              <a:rPr lang="en-US" dirty="0" err="1" smtClean="0">
                <a:solidFill>
                  <a:schemeClr val="tx2"/>
                </a:solidFill>
              </a:rPr>
              <a:t>tín</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mức</a:t>
            </a:r>
            <a:r>
              <a:rPr lang="en-US" dirty="0" smtClean="0">
                <a:solidFill>
                  <a:schemeClr val="tx2"/>
                </a:solidFill>
              </a:rPr>
              <a:t> </a:t>
            </a:r>
            <a:r>
              <a:rPr lang="en-US" dirty="0" err="1" smtClean="0">
                <a:solidFill>
                  <a:schemeClr val="tx2"/>
                </a:solidFill>
              </a:rPr>
              <a:t>thu</a:t>
            </a:r>
            <a:r>
              <a:rPr lang="en-US" dirty="0" smtClean="0">
                <a:solidFill>
                  <a:schemeClr val="tx2"/>
                </a:solidFill>
              </a:rPr>
              <a:t> </a:t>
            </a:r>
            <a:r>
              <a:rPr lang="en-US" dirty="0" err="1" smtClean="0">
                <a:solidFill>
                  <a:schemeClr val="tx2"/>
                </a:solidFill>
              </a:rPr>
              <a:t>nhập</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hẳn</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theo</a:t>
            </a:r>
            <a:r>
              <a:rPr lang="en-US" dirty="0" smtClean="0">
                <a:solidFill>
                  <a:schemeClr val="tx2"/>
                </a:solidFill>
              </a:rPr>
              <a:t> </a:t>
            </a:r>
            <a:r>
              <a:rPr lang="en-US" dirty="0" err="1" smtClean="0">
                <a:solidFill>
                  <a:schemeClr val="tx2"/>
                </a:solidFill>
              </a:rPr>
              <a:t>dòng</a:t>
            </a:r>
            <a:r>
              <a:rPr lang="en-US" dirty="0" smtClean="0">
                <a:solidFill>
                  <a:schemeClr val="tx2"/>
                </a:solidFill>
              </a:rPr>
              <a:t> </a:t>
            </a:r>
            <a:r>
              <a:rPr lang="en-US" dirty="0" err="1" smtClean="0">
                <a:solidFill>
                  <a:schemeClr val="tx2"/>
                </a:solidFill>
              </a:rPr>
              <a:t>nhạc</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đại</a:t>
            </a:r>
            <a:r>
              <a:rPr lang="en-US" dirty="0" smtClean="0">
                <a:solidFill>
                  <a:schemeClr val="tx2"/>
                </a:solidFill>
              </a:rPr>
              <a:t>.</a:t>
            </a:r>
            <a:br>
              <a:rPr lang="en-US" dirty="0" smtClean="0">
                <a:solidFill>
                  <a:schemeClr val="tx2"/>
                </a:solidFill>
              </a:rPr>
            </a:b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tích</a:t>
            </a:r>
            <a:r>
              <a:rPr lang="en-US" dirty="0" smtClean="0">
                <a:solidFill>
                  <a:schemeClr val="tx2"/>
                </a:solidFill>
              </a:rPr>
              <a:t> </a:t>
            </a:r>
            <a:r>
              <a:rPr lang="en-US" dirty="0" err="1" smtClean="0">
                <a:solidFill>
                  <a:schemeClr val="tx2"/>
                </a:solidFill>
              </a:rPr>
              <a:t>cực</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thúc</a:t>
            </a:r>
            <a:r>
              <a:rPr lang="en-US" dirty="0" smtClean="0">
                <a:solidFill>
                  <a:schemeClr val="tx2"/>
                </a:solidFill>
              </a:rPr>
              <a:t> </a:t>
            </a:r>
            <a:r>
              <a:rPr lang="en-US" dirty="0" err="1" smtClean="0">
                <a:solidFill>
                  <a:schemeClr val="tx2"/>
                </a:solidFill>
              </a:rPr>
              <a:t>đẩy</a:t>
            </a:r>
            <a:r>
              <a:rPr lang="en-US" dirty="0" smtClean="0">
                <a:solidFill>
                  <a:schemeClr val="tx2"/>
                </a:solidFill>
              </a:rPr>
              <a:t> </a:t>
            </a:r>
            <a:r>
              <a:rPr lang="en-US" dirty="0" err="1" smtClean="0">
                <a:solidFill>
                  <a:schemeClr val="tx2"/>
                </a:solidFill>
              </a:rPr>
              <a:t>tính</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chủ</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cá</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nhỏ</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hậu</a:t>
            </a:r>
            <a:r>
              <a:rPr lang="en-US" dirty="0" smtClean="0">
                <a:solidFill>
                  <a:schemeClr val="tx2"/>
                </a:solidFill>
              </a:rPr>
              <a:t> </a:t>
            </a:r>
            <a:r>
              <a:rPr lang="en-US" dirty="0" err="1" smtClean="0">
                <a:solidFill>
                  <a:schemeClr val="tx2"/>
                </a:solidFill>
              </a:rPr>
              <a:t>quả</a:t>
            </a:r>
            <a:r>
              <a:rPr lang="en-US" dirty="0" smtClean="0">
                <a:solidFill>
                  <a:schemeClr val="tx2"/>
                </a:solidFill>
              </a:rPr>
              <a:t> </a:t>
            </a:r>
            <a:r>
              <a:rPr lang="en-US" dirty="0" err="1" smtClean="0">
                <a:solidFill>
                  <a:schemeClr val="tx2"/>
                </a:solidFill>
              </a:rPr>
              <a:t>tiêu</a:t>
            </a:r>
            <a:r>
              <a:rPr lang="en-US" dirty="0" smtClean="0">
                <a:solidFill>
                  <a:schemeClr val="tx2"/>
                </a:solidFill>
              </a:rPr>
              <a:t> </a:t>
            </a:r>
            <a:r>
              <a:rPr lang="en-US" dirty="0" err="1" smtClean="0">
                <a:solidFill>
                  <a:schemeClr val="tx2"/>
                </a:solidFill>
              </a:rPr>
              <a:t>cực</a:t>
            </a:r>
            <a:r>
              <a:rPr lang="en-US" dirty="0" smtClean="0">
                <a:solidFill>
                  <a:schemeClr val="tx2"/>
                </a:solidFill>
              </a:rPr>
              <a:t> </a:t>
            </a:r>
            <a:r>
              <a:rPr lang="en-US" dirty="0" err="1" smtClean="0">
                <a:solidFill>
                  <a:schemeClr val="tx2"/>
                </a:solidFill>
              </a:rPr>
              <a:t>gây</a:t>
            </a:r>
            <a:r>
              <a:rPr lang="en-US" dirty="0" smtClean="0">
                <a:solidFill>
                  <a:schemeClr val="tx2"/>
                </a:solidFill>
              </a:rPr>
              <a:t> </a:t>
            </a:r>
            <a:r>
              <a:rPr lang="en-US" dirty="0" err="1" smtClean="0">
                <a:solidFill>
                  <a:schemeClr val="tx2"/>
                </a:solidFill>
              </a:rPr>
              <a:t>ra</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căng</a:t>
            </a:r>
            <a:r>
              <a:rPr lang="en-US" dirty="0" smtClean="0">
                <a:solidFill>
                  <a:schemeClr val="tx2"/>
                </a:solidFill>
              </a:rPr>
              <a:t> </a:t>
            </a:r>
            <a:r>
              <a:rPr lang="en-US" dirty="0" err="1" smtClean="0">
                <a:solidFill>
                  <a:schemeClr val="tx2"/>
                </a:solidFill>
              </a:rPr>
              <a:t>thẳng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mới</a:t>
            </a:r>
            <a:r>
              <a:rPr lang="en-US" dirty="0" smtClean="0">
                <a:solidFill>
                  <a:schemeClr val="tx2"/>
                </a:solidFill>
              </a:rPr>
              <a:t>.</a:t>
            </a:r>
            <a:endParaRPr lang="en-US" dirty="0"/>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Oval 1"/>
          <p:cNvSpPr/>
          <p:nvPr/>
        </p:nvSpPr>
        <p:spPr>
          <a:xfrm>
            <a:off x="1905000" y="152400"/>
            <a:ext cx="5867400" cy="12192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tầng</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xã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hội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với</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phân</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cực</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xã</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hội</a:t>
            </a:r>
            <a:endParaRPr lang="en-US" sz="3200" dirty="0">
              <a:solidFill>
                <a:schemeClr val="tx1"/>
              </a:solidFill>
              <a:latin typeface="Times New Roman" pitchFamily="18" charset="0"/>
              <a:cs typeface="Times New Roman" pitchFamily="18" charset="0"/>
            </a:endParaRPr>
          </a:p>
        </p:txBody>
      </p:sp>
      <p:sp>
        <p:nvSpPr>
          <p:cNvPr id="3" name="TextBox 2"/>
          <p:cNvSpPr txBox="1"/>
          <p:nvPr/>
        </p:nvSpPr>
        <p:spPr>
          <a:xfrm>
            <a:off x="0" y="1828800"/>
            <a:ext cx="9144000" cy="2862322"/>
          </a:xfrm>
          <a:prstGeom prst="rect">
            <a:avLst/>
          </a:prstGeom>
          <a:noFill/>
        </p:spPr>
        <p:txBody>
          <a:bodyPr wrap="square" rtlCol="0">
            <a:spAutoFit/>
          </a:bodyPr>
          <a:lstStyle/>
          <a:p>
            <a:r>
              <a:rPr lang="en-US" dirty="0" err="1" smtClean="0"/>
              <a:t>Phân</a:t>
            </a:r>
            <a:r>
              <a:rPr lang="en-US" dirty="0" smtClean="0"/>
              <a:t> </a:t>
            </a:r>
            <a:r>
              <a:rPr lang="en-US" dirty="0" err="1" smtClean="0"/>
              <a:t>cực</a:t>
            </a:r>
            <a:r>
              <a:rPr lang="en-US" dirty="0" smtClean="0"/>
              <a:t> </a:t>
            </a:r>
            <a:r>
              <a:rPr lang="en-US" dirty="0" err="1" smtClean="0"/>
              <a:t>xã</a:t>
            </a:r>
            <a:r>
              <a:rPr lang="en-US" dirty="0" smtClean="0"/>
              <a:t> </a:t>
            </a:r>
            <a:r>
              <a:rPr lang="en-US" dirty="0" err="1" smtClean="0"/>
              <a:t>hội</a:t>
            </a:r>
            <a:r>
              <a:rPr lang="en-US" dirty="0" smtClean="0"/>
              <a:t> </a:t>
            </a:r>
            <a:r>
              <a:rPr lang="en-US" dirty="0" err="1" smtClean="0"/>
              <a:t>là</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dẫn</a:t>
            </a:r>
            <a:r>
              <a:rPr lang="en-US" dirty="0" smtClean="0"/>
              <a:t> </a:t>
            </a:r>
            <a:r>
              <a:rPr lang="en-US" dirty="0" err="1" smtClean="0"/>
              <a:t>đến</a:t>
            </a:r>
            <a:r>
              <a:rPr lang="en-US" dirty="0" smtClean="0"/>
              <a:t> </a:t>
            </a:r>
            <a:r>
              <a:rPr lang="en-US" dirty="0" err="1" smtClean="0"/>
              <a:t>chỗ</a:t>
            </a:r>
            <a:r>
              <a:rPr lang="en-US" dirty="0" smtClean="0"/>
              <a:t> </a:t>
            </a:r>
            <a:r>
              <a:rPr lang="en-US" dirty="0" err="1" smtClean="0"/>
              <a:t>cá</a:t>
            </a:r>
            <a:r>
              <a:rPr lang="en-US" dirty="0" smtClean="0"/>
              <a:t> </a:t>
            </a:r>
            <a:r>
              <a:rPr lang="en-US" dirty="0" err="1" smtClean="0"/>
              <a:t>nhân</a:t>
            </a:r>
            <a:r>
              <a:rPr lang="en-US" dirty="0" smtClean="0"/>
              <a:t> hay </a:t>
            </a:r>
            <a:r>
              <a:rPr lang="en-US" dirty="0" err="1" smtClean="0"/>
              <a:t>nhóm</a:t>
            </a:r>
            <a:r>
              <a:rPr lang="en-US" dirty="0" smtClean="0"/>
              <a:t> </a:t>
            </a:r>
            <a:r>
              <a:rPr lang="en-US" dirty="0" err="1" smtClean="0"/>
              <a:t>xã</a:t>
            </a:r>
            <a:r>
              <a:rPr lang="en-US" dirty="0" smtClean="0"/>
              <a:t> </a:t>
            </a:r>
            <a:r>
              <a:rPr lang="en-US" dirty="0" err="1" smtClean="0"/>
              <a:t>hội</a:t>
            </a:r>
            <a:r>
              <a:rPr lang="en-US" dirty="0" smtClean="0"/>
              <a:t> </a:t>
            </a:r>
            <a:r>
              <a:rPr lang="en-US" dirty="0" err="1" smtClean="0"/>
              <a:t>phải</a:t>
            </a:r>
            <a:r>
              <a:rPr lang="en-US" dirty="0" smtClean="0"/>
              <a:t> </a:t>
            </a:r>
            <a:r>
              <a:rPr lang="en-US" dirty="0" err="1" smtClean="0"/>
              <a:t>đứng</a:t>
            </a:r>
            <a:r>
              <a:rPr lang="en-US" dirty="0" smtClean="0"/>
              <a:t> </a:t>
            </a:r>
            <a:r>
              <a:rPr lang="en-US" dirty="0" err="1" smtClean="0"/>
              <a:t>hẳn</a:t>
            </a:r>
            <a:r>
              <a:rPr lang="en-US" dirty="0" smtClean="0"/>
              <a:t> </a:t>
            </a:r>
            <a:r>
              <a:rPr lang="en-US" dirty="0" err="1" smtClean="0"/>
              <a:t>về</a:t>
            </a:r>
            <a:r>
              <a:rPr lang="en-US" dirty="0" smtClean="0"/>
              <a:t> </a:t>
            </a:r>
            <a:r>
              <a:rPr lang="en-US" dirty="0" err="1" smtClean="0"/>
              <a:t>cực</a:t>
            </a:r>
            <a:r>
              <a:rPr lang="en-US" dirty="0" smtClean="0"/>
              <a:t> </a:t>
            </a:r>
            <a:r>
              <a:rPr lang="en-US" dirty="0" err="1" smtClean="0"/>
              <a:t>này</a:t>
            </a:r>
            <a:r>
              <a:rPr lang="en-US" dirty="0" smtClean="0"/>
              <a:t> hay </a:t>
            </a:r>
            <a:r>
              <a:rPr lang="en-US" dirty="0" err="1" smtClean="0"/>
              <a:t>cực</a:t>
            </a:r>
            <a:r>
              <a:rPr lang="en-US" dirty="0" smtClean="0"/>
              <a:t> </a:t>
            </a:r>
            <a:r>
              <a:rPr lang="en-US" dirty="0" err="1" smtClean="0"/>
              <a:t>kia</a:t>
            </a:r>
            <a:r>
              <a:rPr lang="en-US" dirty="0" smtClean="0"/>
              <a:t> </a:t>
            </a:r>
            <a:r>
              <a:rPr lang="en-US" dirty="0" err="1" smtClean="0"/>
              <a:t>trong</a:t>
            </a:r>
            <a:r>
              <a:rPr lang="en-US" dirty="0" smtClean="0"/>
              <a:t> </a:t>
            </a:r>
            <a:r>
              <a:rPr lang="en-US" dirty="0" err="1" smtClean="0"/>
              <a:t>hoàn</a:t>
            </a:r>
            <a:r>
              <a:rPr lang="en-US" dirty="0" smtClean="0"/>
              <a:t> </a:t>
            </a:r>
            <a:r>
              <a:rPr lang="en-US" dirty="0" err="1" smtClean="0"/>
              <a:t>cảnh</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xã</a:t>
            </a:r>
            <a:r>
              <a:rPr lang="en-US" dirty="0" smtClean="0"/>
              <a:t> </a:t>
            </a:r>
            <a:r>
              <a:rPr lang="en-US" dirty="0" err="1" smtClean="0"/>
              <a:t>hội</a:t>
            </a:r>
            <a:r>
              <a:rPr lang="en-US" dirty="0" smtClean="0"/>
              <a:t> (</a:t>
            </a:r>
            <a:r>
              <a:rPr lang="en-US" dirty="0" err="1" smtClean="0"/>
              <a:t>có</a:t>
            </a:r>
            <a:r>
              <a:rPr lang="en-US" dirty="0" smtClean="0"/>
              <a:t> </a:t>
            </a:r>
            <a:r>
              <a:rPr lang="en-US" dirty="0" err="1" smtClean="0"/>
              <a:t>thể</a:t>
            </a:r>
            <a:r>
              <a:rPr lang="en-US" dirty="0" smtClean="0"/>
              <a:t> </a:t>
            </a:r>
            <a:r>
              <a:rPr lang="en-US" dirty="0" err="1" smtClean="0"/>
              <a:t>công</a:t>
            </a:r>
            <a:r>
              <a:rPr lang="en-US" dirty="0" smtClean="0"/>
              <a:t> </a:t>
            </a:r>
            <a:r>
              <a:rPr lang="en-US" dirty="0" err="1" smtClean="0"/>
              <a:t>khai</a:t>
            </a:r>
            <a:r>
              <a:rPr lang="en-US" dirty="0" smtClean="0"/>
              <a:t> hay </a:t>
            </a:r>
            <a:r>
              <a:rPr lang="en-US" dirty="0" err="1" smtClean="0"/>
              <a:t>ngấm</a:t>
            </a:r>
            <a:r>
              <a:rPr lang="en-US" dirty="0" smtClean="0"/>
              <a:t> </a:t>
            </a:r>
            <a:r>
              <a:rPr lang="en-US" dirty="0" err="1" smtClean="0"/>
              <a:t>ngầm</a:t>
            </a:r>
            <a:r>
              <a:rPr lang="en-US" dirty="0" smtClean="0"/>
              <a:t>).</a:t>
            </a:r>
            <a:br>
              <a:rPr lang="en-US" dirty="0" smtClean="0"/>
            </a:br>
            <a:r>
              <a:rPr lang="en-US" dirty="0" err="1" smtClean="0"/>
              <a:t>Phân</a:t>
            </a:r>
            <a:r>
              <a:rPr lang="en-US" dirty="0" smtClean="0"/>
              <a:t> </a:t>
            </a:r>
            <a:r>
              <a:rPr lang="en-US" dirty="0" err="1" smtClean="0"/>
              <a:t>cực</a:t>
            </a:r>
            <a:r>
              <a:rPr lang="en-US" dirty="0" smtClean="0"/>
              <a:t> </a:t>
            </a:r>
            <a:r>
              <a:rPr lang="en-US" dirty="0" err="1" smtClean="0"/>
              <a:t>xã</a:t>
            </a:r>
            <a:r>
              <a:rPr lang="en-US" dirty="0" smtClean="0"/>
              <a:t> </a:t>
            </a:r>
            <a:r>
              <a:rPr lang="en-US" dirty="0" err="1" smtClean="0"/>
              <a:t>hội</a:t>
            </a:r>
            <a:r>
              <a:rPr lang="en-US" dirty="0" smtClean="0"/>
              <a:t> </a:t>
            </a:r>
            <a:r>
              <a:rPr lang="en-US" dirty="0" err="1" smtClean="0"/>
              <a:t>chủ</a:t>
            </a:r>
            <a:r>
              <a:rPr lang="en-US" dirty="0" smtClean="0"/>
              <a:t> </a:t>
            </a:r>
            <a:r>
              <a:rPr lang="en-US" dirty="0" err="1" smtClean="0"/>
              <a:t>yếu</a:t>
            </a:r>
            <a:r>
              <a:rPr lang="en-US" dirty="0" smtClean="0"/>
              <a:t> </a:t>
            </a:r>
            <a:r>
              <a:rPr lang="en-US" dirty="0" err="1" smtClean="0"/>
              <a:t>diễn</a:t>
            </a:r>
            <a:r>
              <a:rPr lang="en-US" dirty="0" smtClean="0"/>
              <a:t> </a:t>
            </a:r>
            <a:r>
              <a:rPr lang="en-US" dirty="0" err="1" smtClean="0"/>
              <a:t>ra</a:t>
            </a:r>
            <a:r>
              <a:rPr lang="en-US" dirty="0" smtClean="0"/>
              <a:t> </a:t>
            </a:r>
            <a:r>
              <a:rPr lang="en-US" dirty="0" err="1" smtClean="0"/>
              <a:t>trong</a:t>
            </a:r>
            <a:r>
              <a:rPr lang="en-US" dirty="0" smtClean="0"/>
              <a:t> </a:t>
            </a:r>
            <a:r>
              <a:rPr lang="en-US" dirty="0" err="1" smtClean="0"/>
              <a:t>lĩnh</a:t>
            </a:r>
            <a:r>
              <a:rPr lang="en-US" dirty="0" smtClean="0"/>
              <a:t> </a:t>
            </a:r>
            <a:r>
              <a:rPr lang="en-US" dirty="0" err="1" smtClean="0"/>
              <a:t>vực</a:t>
            </a:r>
            <a:r>
              <a:rPr lang="en-US" dirty="0" smtClean="0"/>
              <a:t> </a:t>
            </a:r>
            <a:r>
              <a:rPr lang="en-US" dirty="0" err="1" smtClean="0"/>
              <a:t>tâm</a:t>
            </a:r>
            <a:r>
              <a:rPr lang="en-US" dirty="0" smtClean="0"/>
              <a:t> </a:t>
            </a:r>
            <a:r>
              <a:rPr lang="en-US" dirty="0" err="1" smtClean="0"/>
              <a:t>lý</a:t>
            </a:r>
            <a:r>
              <a:rPr lang="en-US" dirty="0" smtClean="0"/>
              <a:t> </a:t>
            </a:r>
            <a:r>
              <a:rPr lang="en-US" dirty="0" err="1" smtClean="0"/>
              <a:t>xã</a:t>
            </a:r>
            <a:r>
              <a:rPr lang="en-US" dirty="0" smtClean="0"/>
              <a:t> </a:t>
            </a:r>
            <a:r>
              <a:rPr lang="en-US" dirty="0" err="1" smtClean="0"/>
              <a:t>hội</a:t>
            </a:r>
            <a:r>
              <a:rPr lang="en-US" dirty="0" smtClean="0"/>
              <a:t> hay </a:t>
            </a:r>
            <a:r>
              <a:rPr lang="en-US" dirty="0" err="1" smtClean="0"/>
              <a:t>chính</a:t>
            </a:r>
            <a:r>
              <a:rPr lang="en-US" dirty="0" smtClean="0"/>
              <a:t> </a:t>
            </a:r>
            <a:r>
              <a:rPr lang="en-US" dirty="0" err="1" smtClean="0"/>
              <a:t>trị</a:t>
            </a:r>
            <a:r>
              <a:rPr lang="en-US" dirty="0" smtClean="0"/>
              <a:t>, </a:t>
            </a:r>
            <a:r>
              <a:rPr lang="en-US" dirty="0" err="1" smtClean="0"/>
              <a:t>tư</a:t>
            </a:r>
            <a:r>
              <a:rPr lang="en-US" dirty="0" smtClean="0"/>
              <a:t> </a:t>
            </a:r>
            <a:r>
              <a:rPr lang="en-US" dirty="0" err="1" smtClean="0"/>
              <a:t>tưởng</a:t>
            </a:r>
            <a:r>
              <a:rPr lang="en-US" dirty="0" smtClean="0"/>
              <a:t>.</a:t>
            </a:r>
            <a:br>
              <a:rPr lang="en-US" dirty="0" smtClean="0"/>
            </a:br>
            <a:r>
              <a:rPr lang="en-US" dirty="0" err="1" smtClean="0"/>
              <a:t>Ví</a:t>
            </a:r>
            <a:r>
              <a:rPr lang="en-US" dirty="0" smtClean="0"/>
              <a:t> </a:t>
            </a:r>
            <a:r>
              <a:rPr lang="en-US" dirty="0" err="1" smtClean="0"/>
              <a:t>dụ</a:t>
            </a:r>
            <a:r>
              <a:rPr lang="en-US" dirty="0" smtClean="0"/>
              <a:t> : </a:t>
            </a:r>
            <a:r>
              <a:rPr lang="en-US" dirty="0" err="1" smtClean="0"/>
              <a:t>Trong</a:t>
            </a:r>
            <a:r>
              <a:rPr lang="en-US" dirty="0" smtClean="0"/>
              <a:t> </a:t>
            </a:r>
            <a:r>
              <a:rPr lang="en-US" dirty="0" err="1" smtClean="0"/>
              <a:t>chiến</a:t>
            </a:r>
            <a:r>
              <a:rPr lang="en-US" dirty="0" smtClean="0"/>
              <a:t> </a:t>
            </a:r>
            <a:r>
              <a:rPr lang="en-US" dirty="0" err="1" smtClean="0"/>
              <a:t>tranh</a:t>
            </a:r>
            <a:r>
              <a:rPr lang="en-US" dirty="0" smtClean="0"/>
              <a:t> </a:t>
            </a:r>
            <a:r>
              <a:rPr lang="en-US" dirty="0" err="1" smtClean="0"/>
              <a:t>Mỹ</a:t>
            </a:r>
            <a:r>
              <a:rPr lang="en-US" dirty="0" smtClean="0"/>
              <a:t> – </a:t>
            </a:r>
            <a:r>
              <a:rPr lang="en-US" dirty="0" err="1" smtClean="0"/>
              <a:t>Irắc</a:t>
            </a:r>
            <a:r>
              <a:rPr lang="en-US" dirty="0" smtClean="0"/>
              <a:t>, </a:t>
            </a:r>
            <a:r>
              <a:rPr lang="en-US" dirty="0" err="1" smtClean="0"/>
              <a:t>người</a:t>
            </a:r>
            <a:r>
              <a:rPr lang="en-US" dirty="0" smtClean="0"/>
              <a:t> </a:t>
            </a:r>
            <a:r>
              <a:rPr lang="en-US" dirty="0" err="1" smtClean="0"/>
              <a:t>Mỹ</a:t>
            </a:r>
            <a:r>
              <a:rPr lang="en-US" dirty="0" smtClean="0"/>
              <a:t> </a:t>
            </a:r>
            <a:r>
              <a:rPr lang="en-US" dirty="0" err="1" smtClean="0"/>
              <a:t>phải</a:t>
            </a:r>
            <a:r>
              <a:rPr lang="en-US" dirty="0" smtClean="0"/>
              <a:t> </a:t>
            </a:r>
            <a:r>
              <a:rPr lang="en-US" dirty="0" err="1" smtClean="0"/>
              <a:t>đứng</a:t>
            </a:r>
            <a:r>
              <a:rPr lang="en-US" dirty="0" smtClean="0"/>
              <a:t> </a:t>
            </a:r>
            <a:r>
              <a:rPr lang="en-US" dirty="0" err="1" smtClean="0"/>
              <a:t>trên</a:t>
            </a:r>
            <a:r>
              <a:rPr lang="en-US" dirty="0" smtClean="0"/>
              <a:t> </a:t>
            </a:r>
            <a:r>
              <a:rPr lang="en-US" dirty="0" err="1" smtClean="0"/>
              <a:t>hai</a:t>
            </a:r>
            <a:r>
              <a:rPr lang="en-US" dirty="0" smtClean="0"/>
              <a:t> </a:t>
            </a:r>
            <a:r>
              <a:rPr lang="en-US" dirty="0" err="1" smtClean="0"/>
              <a:t>cực</a:t>
            </a:r>
            <a:r>
              <a:rPr lang="en-US" dirty="0" smtClean="0"/>
              <a:t>, </a:t>
            </a:r>
            <a:r>
              <a:rPr lang="en-US" dirty="0" err="1" smtClean="0"/>
              <a:t>một</a:t>
            </a:r>
            <a:r>
              <a:rPr lang="en-US" dirty="0" smtClean="0"/>
              <a:t> </a:t>
            </a:r>
            <a:r>
              <a:rPr lang="en-US" dirty="0" err="1" smtClean="0"/>
              <a:t>là</a:t>
            </a:r>
            <a:r>
              <a:rPr lang="en-US" dirty="0" smtClean="0"/>
              <a:t> </a:t>
            </a:r>
            <a:r>
              <a:rPr lang="en-US" dirty="0" err="1" smtClean="0"/>
              <a:t>ủng</a:t>
            </a:r>
            <a:r>
              <a:rPr lang="en-US" dirty="0" smtClean="0"/>
              <a:t> </a:t>
            </a:r>
            <a:r>
              <a:rPr lang="en-US" dirty="0" err="1" smtClean="0"/>
              <a:t>hộ</a:t>
            </a:r>
            <a:r>
              <a:rPr lang="en-US" dirty="0" smtClean="0"/>
              <a:t> </a:t>
            </a:r>
            <a:r>
              <a:rPr lang="en-US" dirty="0" err="1" smtClean="0"/>
              <a:t>chiến</a:t>
            </a:r>
            <a:r>
              <a:rPr lang="en-US" dirty="0" smtClean="0"/>
              <a:t> </a:t>
            </a:r>
            <a:r>
              <a:rPr lang="en-US" dirty="0" err="1" smtClean="0"/>
              <a:t>tranh</a:t>
            </a:r>
            <a:r>
              <a:rPr lang="en-US" dirty="0" smtClean="0"/>
              <a:t>, </a:t>
            </a:r>
            <a:r>
              <a:rPr lang="en-US" dirty="0" err="1" smtClean="0"/>
              <a:t>hai</a:t>
            </a:r>
            <a:r>
              <a:rPr lang="en-US" dirty="0" smtClean="0"/>
              <a:t> </a:t>
            </a:r>
            <a:r>
              <a:rPr lang="en-US" dirty="0" err="1" smtClean="0"/>
              <a:t>là</a:t>
            </a:r>
            <a:r>
              <a:rPr lang="en-US" dirty="0" smtClean="0"/>
              <a:t> </a:t>
            </a:r>
            <a:r>
              <a:rPr lang="en-US" dirty="0" err="1" smtClean="0"/>
              <a:t>ủng</a:t>
            </a:r>
            <a:r>
              <a:rPr lang="en-US" dirty="0" smtClean="0"/>
              <a:t> </a:t>
            </a:r>
            <a:r>
              <a:rPr lang="en-US" dirty="0" err="1" smtClean="0"/>
              <a:t>hộ</a:t>
            </a:r>
            <a:r>
              <a:rPr lang="en-US" dirty="0" smtClean="0"/>
              <a:t> </a:t>
            </a:r>
            <a:r>
              <a:rPr lang="en-US" dirty="0" err="1" smtClean="0"/>
              <a:t>hoà</a:t>
            </a:r>
            <a:r>
              <a:rPr lang="en-US" dirty="0" smtClean="0"/>
              <a:t> </a:t>
            </a:r>
            <a:r>
              <a:rPr lang="en-US" dirty="0" err="1" smtClean="0"/>
              <a:t>bình</a:t>
            </a:r>
            <a:r>
              <a:rPr lang="en-US" dirty="0" smtClean="0"/>
              <a:t>.</a:t>
            </a:r>
            <a:br>
              <a:rPr lang="en-US" dirty="0" smtClean="0"/>
            </a:br>
            <a:r>
              <a:rPr lang="en-US" dirty="0" err="1" smtClean="0"/>
              <a:t>Trong</a:t>
            </a:r>
            <a:r>
              <a:rPr lang="en-US" dirty="0" smtClean="0"/>
              <a:t> </a:t>
            </a:r>
            <a:r>
              <a:rPr lang="en-US" dirty="0" err="1" smtClean="0"/>
              <a:t>khi</a:t>
            </a:r>
            <a:r>
              <a:rPr lang="en-US" dirty="0" smtClean="0"/>
              <a:t> </a:t>
            </a:r>
            <a:r>
              <a:rPr lang="en-US" dirty="0" err="1" smtClean="0"/>
              <a:t>đó</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là</a:t>
            </a:r>
            <a:r>
              <a:rPr lang="en-US" dirty="0" smtClean="0"/>
              <a:t> </a:t>
            </a:r>
            <a:r>
              <a:rPr lang="en-US" dirty="0" err="1" smtClean="0"/>
              <a:t>trạng</a:t>
            </a:r>
            <a:r>
              <a:rPr lang="en-US" dirty="0" smtClean="0"/>
              <a:t> </a:t>
            </a:r>
            <a:r>
              <a:rPr lang="en-US" dirty="0" err="1" smtClean="0"/>
              <a:t>thái</a:t>
            </a:r>
            <a:r>
              <a:rPr lang="en-US" dirty="0" smtClean="0"/>
              <a:t> </a:t>
            </a:r>
            <a:r>
              <a:rPr lang="en-US" dirty="0" err="1" smtClean="0"/>
              <a:t>biểu</a:t>
            </a:r>
            <a:r>
              <a:rPr lang="en-US" dirty="0" smtClean="0"/>
              <a:t> </a:t>
            </a:r>
            <a:r>
              <a:rPr lang="en-US" dirty="0" err="1" smtClean="0"/>
              <a:t>hiện</a:t>
            </a:r>
            <a:r>
              <a:rPr lang="en-US" dirty="0" smtClean="0"/>
              <a:t> </a:t>
            </a:r>
            <a:r>
              <a:rPr lang="en-US" dirty="0" err="1" smtClean="0"/>
              <a:t>của</a:t>
            </a:r>
            <a:r>
              <a:rPr lang="en-US" dirty="0" smtClean="0"/>
              <a:t> </a:t>
            </a:r>
            <a:r>
              <a:rPr lang="en-US" dirty="0" err="1" smtClean="0"/>
              <a:t>sự</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vốn</a:t>
            </a:r>
            <a:r>
              <a:rPr lang="en-US" dirty="0" smtClean="0"/>
              <a:t> </a:t>
            </a:r>
            <a:r>
              <a:rPr lang="en-US" dirty="0" err="1" smtClean="0"/>
              <a:t>có</a:t>
            </a:r>
            <a:r>
              <a:rPr lang="en-US" dirty="0" smtClean="0"/>
              <a:t> </a:t>
            </a:r>
            <a:r>
              <a:rPr lang="en-US" dirty="0" err="1" smtClean="0"/>
              <a:t>và</a:t>
            </a:r>
            <a:r>
              <a:rPr lang="en-US" dirty="0" smtClean="0"/>
              <a:t> </a:t>
            </a:r>
            <a:r>
              <a:rPr lang="en-US" dirty="0" err="1" smtClean="0"/>
              <a:t>là</a:t>
            </a:r>
            <a:r>
              <a:rPr lang="en-US" dirty="0" smtClean="0"/>
              <a:t> </a:t>
            </a:r>
            <a:r>
              <a:rPr lang="en-US" dirty="0" err="1" smtClean="0"/>
              <a:t>diễn</a:t>
            </a:r>
            <a:r>
              <a:rPr lang="en-US" dirty="0" smtClean="0"/>
              <a:t> </a:t>
            </a:r>
            <a:r>
              <a:rPr lang="en-US" dirty="0" err="1" smtClean="0"/>
              <a:t>tiến</a:t>
            </a:r>
            <a:r>
              <a:rPr lang="en-US" dirty="0" smtClean="0"/>
              <a:t> </a:t>
            </a:r>
            <a:r>
              <a:rPr lang="en-US" dirty="0" err="1" smtClean="0"/>
              <a:t>bình</a:t>
            </a:r>
            <a:r>
              <a:rPr lang="en-US" dirty="0" smtClean="0"/>
              <a:t> </a:t>
            </a:r>
            <a:r>
              <a:rPr lang="en-US" dirty="0" err="1" smtClean="0"/>
              <a:t>thường</a:t>
            </a:r>
            <a:r>
              <a:rPr lang="en-US" dirty="0" smtClean="0"/>
              <a:t> </a:t>
            </a:r>
            <a:r>
              <a:rPr lang="en-US" dirty="0" err="1" smtClean="0"/>
              <a:t>của</a:t>
            </a:r>
            <a:r>
              <a:rPr lang="en-US" dirty="0" smtClean="0"/>
              <a:t> </a:t>
            </a:r>
            <a:r>
              <a:rPr lang="en-US" dirty="0" err="1" smtClean="0"/>
              <a:t>cơ</a:t>
            </a:r>
            <a:r>
              <a:rPr lang="en-US" dirty="0" smtClean="0"/>
              <a:t> </a:t>
            </a:r>
            <a:r>
              <a:rPr lang="en-US" dirty="0" err="1" smtClean="0"/>
              <a:t>cấu</a:t>
            </a:r>
            <a:r>
              <a:rPr lang="en-US" dirty="0" smtClean="0"/>
              <a:t> </a:t>
            </a:r>
            <a:r>
              <a:rPr lang="en-US" dirty="0" err="1" smtClean="0"/>
              <a:t>xã</a:t>
            </a:r>
            <a:r>
              <a:rPr lang="en-US" dirty="0" smtClean="0"/>
              <a:t> </a:t>
            </a:r>
            <a:r>
              <a:rPr lang="en-US" dirty="0" err="1" smtClean="0"/>
              <a:t>hội</a:t>
            </a:r>
            <a:r>
              <a:rPr lang="en-US" dirty="0" smtClean="0"/>
              <a:t>.</a:t>
            </a:r>
            <a:br>
              <a:rPr lang="en-US" dirty="0" smtClean="0"/>
            </a:br>
            <a:r>
              <a:rPr lang="en-US" dirty="0" err="1" smtClean="0"/>
              <a:t>Tóm</a:t>
            </a:r>
            <a:r>
              <a:rPr lang="en-US" dirty="0" smtClean="0"/>
              <a:t> </a:t>
            </a:r>
            <a:r>
              <a:rPr lang="en-US" dirty="0" err="1" smtClean="0"/>
              <a:t>lại</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có</a:t>
            </a:r>
            <a:r>
              <a:rPr lang="en-US" dirty="0" smtClean="0"/>
              <a:t> </a:t>
            </a:r>
            <a:r>
              <a:rPr lang="en-US" dirty="0" err="1" smtClean="0"/>
              <a:t>liên</a:t>
            </a:r>
            <a:r>
              <a:rPr lang="en-US" dirty="0" smtClean="0"/>
              <a:t> </a:t>
            </a:r>
            <a:r>
              <a:rPr lang="en-US" dirty="0" err="1" smtClean="0"/>
              <a:t>quan</a:t>
            </a:r>
            <a:r>
              <a:rPr lang="en-US" dirty="0" smtClean="0"/>
              <a:t> </a:t>
            </a:r>
            <a:r>
              <a:rPr lang="en-US" dirty="0" err="1" smtClean="0"/>
              <a:t>nhưng</a:t>
            </a:r>
            <a:r>
              <a:rPr lang="en-US" dirty="0" smtClean="0"/>
              <a:t> </a:t>
            </a:r>
            <a:r>
              <a:rPr lang="en-US" dirty="0" err="1" smtClean="0"/>
              <a:t>không</a:t>
            </a:r>
            <a:r>
              <a:rPr lang="en-US" dirty="0" smtClean="0"/>
              <a:t> </a:t>
            </a:r>
            <a:r>
              <a:rPr lang="en-US" dirty="0" err="1" smtClean="0"/>
              <a:t>đồng</a:t>
            </a:r>
            <a:r>
              <a:rPr lang="en-US" dirty="0" smtClean="0"/>
              <a:t> </a:t>
            </a:r>
            <a:r>
              <a:rPr lang="en-US" dirty="0" err="1" smtClean="0"/>
              <a:t>nhất</a:t>
            </a:r>
            <a:r>
              <a:rPr lang="en-US" dirty="0" smtClean="0"/>
              <a:t> </a:t>
            </a:r>
            <a:r>
              <a:rPr lang="en-US" dirty="0" err="1" smtClean="0"/>
              <a:t>với</a:t>
            </a:r>
            <a:r>
              <a:rPr lang="en-US" dirty="0" smtClean="0"/>
              <a:t> </a:t>
            </a:r>
            <a:r>
              <a:rPr lang="en-US" dirty="0" err="1" smtClean="0"/>
              <a:t>các</a:t>
            </a:r>
            <a:r>
              <a:rPr lang="en-US" dirty="0" smtClean="0"/>
              <a:t> </a:t>
            </a:r>
            <a:r>
              <a:rPr lang="en-US" dirty="0" err="1" smtClean="0"/>
              <a:t>khái</a:t>
            </a:r>
            <a:r>
              <a:rPr lang="en-US" dirty="0" smtClean="0"/>
              <a:t> </a:t>
            </a:r>
            <a:r>
              <a:rPr lang="en-US" dirty="0" err="1" smtClean="0"/>
              <a:t>niệm</a:t>
            </a:r>
            <a:r>
              <a:rPr lang="en-US" dirty="0" smtClean="0"/>
              <a:t> </a:t>
            </a:r>
            <a:r>
              <a:rPr lang="en-US" dirty="0" err="1" smtClean="0"/>
              <a:t>phân</a:t>
            </a:r>
            <a:r>
              <a:rPr lang="en-US" dirty="0" smtClean="0"/>
              <a:t> </a:t>
            </a:r>
            <a:r>
              <a:rPr lang="en-US" dirty="0" err="1" smtClean="0"/>
              <a:t>chia</a:t>
            </a:r>
            <a:r>
              <a:rPr lang="en-US" dirty="0" smtClean="0"/>
              <a:t> </a:t>
            </a:r>
            <a:r>
              <a:rPr lang="en-US" dirty="0" err="1" smtClean="0"/>
              <a:t>giai</a:t>
            </a:r>
            <a:r>
              <a:rPr lang="en-US" dirty="0" smtClean="0"/>
              <a:t> </a:t>
            </a:r>
            <a:r>
              <a:rPr lang="en-US" dirty="0" err="1" smtClean="0"/>
              <a:t>cấp</a:t>
            </a:r>
            <a:r>
              <a:rPr lang="en-US" dirty="0" smtClean="0"/>
              <a:t>, </a:t>
            </a:r>
            <a:r>
              <a:rPr lang="en-US" dirty="0" err="1" smtClean="0"/>
              <a:t>phân</a:t>
            </a:r>
            <a:r>
              <a:rPr lang="en-US" dirty="0" smtClean="0"/>
              <a:t> </a:t>
            </a:r>
            <a:r>
              <a:rPr lang="en-US" dirty="0" err="1" smtClean="0"/>
              <a:t>hoá</a:t>
            </a:r>
            <a:r>
              <a:rPr lang="en-US" dirty="0" smtClean="0"/>
              <a:t> </a:t>
            </a:r>
            <a:r>
              <a:rPr lang="en-US" dirty="0" err="1" smtClean="0"/>
              <a:t>xã</a:t>
            </a:r>
            <a:r>
              <a:rPr lang="en-US" dirty="0" smtClean="0"/>
              <a:t> </a:t>
            </a:r>
            <a:r>
              <a:rPr lang="en-US" dirty="0" err="1" smtClean="0"/>
              <a:t>hội</a:t>
            </a:r>
            <a:r>
              <a:rPr lang="en-US" dirty="0" smtClean="0"/>
              <a:t> </a:t>
            </a:r>
            <a:r>
              <a:rPr lang="en-US" dirty="0" err="1" smtClean="0"/>
              <a:t>và</a:t>
            </a:r>
            <a:r>
              <a:rPr lang="en-US" dirty="0" smtClean="0"/>
              <a:t> </a:t>
            </a:r>
            <a:r>
              <a:rPr lang="en-US" dirty="0" err="1" smtClean="0"/>
              <a:t>phân</a:t>
            </a:r>
            <a:r>
              <a:rPr lang="en-US" dirty="0" smtClean="0"/>
              <a:t> </a:t>
            </a:r>
            <a:r>
              <a:rPr lang="en-US" dirty="0" err="1" smtClean="0"/>
              <a:t>cực</a:t>
            </a:r>
            <a:r>
              <a:rPr lang="en-US" dirty="0" smtClean="0"/>
              <a:t> </a:t>
            </a:r>
            <a:r>
              <a:rPr lang="en-US" dirty="0" err="1" smtClean="0"/>
              <a:t>xã</a:t>
            </a:r>
            <a:r>
              <a:rPr lang="en-US" dirty="0" smtClean="0"/>
              <a:t> </a:t>
            </a:r>
            <a:r>
              <a:rPr lang="en-US" dirty="0" err="1" smtClean="0"/>
              <a:t>hội</a:t>
            </a:r>
            <a:r>
              <a:rPr lang="en-US" dirty="0" smtClean="0"/>
              <a:t>.</a:t>
            </a:r>
            <a:br>
              <a:rPr lang="en-US" dirty="0" smtClean="0"/>
            </a:br>
            <a:endParaRPr lang="en-US" dirty="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5" name="TextBox 4"/>
          <p:cNvSpPr txBox="1"/>
          <p:nvPr/>
        </p:nvSpPr>
        <p:spPr>
          <a:xfrm>
            <a:off x="1828800" y="381000"/>
            <a:ext cx="6629400" cy="1077218"/>
          </a:xfrm>
          <a:prstGeom prst="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US" sz="3200" b="1" dirty="0" err="1" smtClean="0"/>
              <a:t>Các</a:t>
            </a:r>
            <a:r>
              <a:rPr lang="en-US" sz="3200" b="1" dirty="0" smtClean="0"/>
              <a:t> </a:t>
            </a:r>
            <a:r>
              <a:rPr lang="en-US" sz="3200" b="1" dirty="0" err="1" smtClean="0"/>
              <a:t>lý</a:t>
            </a:r>
            <a:r>
              <a:rPr lang="en-US" sz="3200" b="1" dirty="0" smtClean="0"/>
              <a:t> </a:t>
            </a:r>
            <a:r>
              <a:rPr lang="en-US" sz="3200" b="1" dirty="0" err="1" smtClean="0"/>
              <a:t>thuyết</a:t>
            </a:r>
            <a:r>
              <a:rPr lang="en-US" sz="3200" b="1" dirty="0" smtClean="0"/>
              <a:t> </a:t>
            </a:r>
            <a:r>
              <a:rPr lang="en-US" sz="3200" b="1" dirty="0" err="1" smtClean="0"/>
              <a:t>về</a:t>
            </a:r>
            <a:r>
              <a:rPr lang="en-US" sz="3200" b="1" dirty="0" smtClean="0"/>
              <a:t> </a:t>
            </a:r>
            <a:r>
              <a:rPr lang="en-US" sz="3200" b="1" dirty="0" err="1" smtClean="0"/>
              <a:t>sự</a:t>
            </a:r>
            <a:r>
              <a:rPr lang="en-US" sz="3200" b="1" dirty="0" smtClean="0"/>
              <a:t> </a:t>
            </a:r>
            <a:r>
              <a:rPr lang="en-US" sz="3200" b="1" dirty="0" err="1" smtClean="0"/>
              <a:t>phân</a:t>
            </a:r>
            <a:r>
              <a:rPr lang="en-US" sz="3200" b="1" dirty="0" smtClean="0"/>
              <a:t> </a:t>
            </a:r>
            <a:r>
              <a:rPr lang="en-US" sz="3200" b="1" dirty="0" err="1" smtClean="0"/>
              <a:t>tầng</a:t>
            </a:r>
            <a:r>
              <a:rPr lang="en-US" sz="3200" b="1" dirty="0" smtClean="0"/>
              <a:t> </a:t>
            </a:r>
            <a:r>
              <a:rPr lang="en-US" sz="3200" b="1" dirty="0" err="1" smtClean="0"/>
              <a:t>xã</a:t>
            </a:r>
            <a:r>
              <a:rPr lang="en-US" sz="3200" b="1" dirty="0" smtClean="0"/>
              <a:t> </a:t>
            </a:r>
            <a:r>
              <a:rPr lang="en-US" sz="3200" b="1" dirty="0" err="1" smtClean="0"/>
              <a:t>hội</a:t>
            </a:r>
            <a:endParaRPr lang="en-US" sz="3200" b="1" dirty="0"/>
          </a:p>
        </p:txBody>
      </p:sp>
      <p:sp>
        <p:nvSpPr>
          <p:cNvPr id="6" name="Rectangle 5"/>
          <p:cNvSpPr/>
          <p:nvPr/>
        </p:nvSpPr>
        <p:spPr>
          <a:xfrm>
            <a:off x="1828800" y="1676400"/>
            <a:ext cx="6477000" cy="1134035"/>
          </a:xfrm>
          <a:prstGeom prst="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rgbClr val="002060"/>
                </a:solidFill>
              </a:rPr>
              <a:t>Chủ</a:t>
            </a:r>
            <a:r>
              <a:rPr lang="en-US" sz="3200" dirty="0" smtClean="0">
                <a:solidFill>
                  <a:srgbClr val="002060"/>
                </a:solidFill>
              </a:rPr>
              <a:t> </a:t>
            </a:r>
            <a:r>
              <a:rPr lang="en-US" sz="3200" dirty="0" err="1" smtClean="0">
                <a:solidFill>
                  <a:srgbClr val="002060"/>
                </a:solidFill>
              </a:rPr>
              <a:t>nghĩa</a:t>
            </a:r>
            <a:r>
              <a:rPr lang="en-US" sz="3200" dirty="0" smtClean="0">
                <a:solidFill>
                  <a:srgbClr val="002060"/>
                </a:solidFill>
              </a:rPr>
              <a:t> </a:t>
            </a:r>
            <a:r>
              <a:rPr lang="en-US" sz="3200" dirty="0" err="1" smtClean="0">
                <a:solidFill>
                  <a:srgbClr val="002060"/>
                </a:solidFill>
              </a:rPr>
              <a:t>chức</a:t>
            </a:r>
            <a:r>
              <a:rPr lang="en-US" sz="3200" dirty="0" smtClean="0">
                <a:solidFill>
                  <a:srgbClr val="002060"/>
                </a:solidFill>
              </a:rPr>
              <a:t> </a:t>
            </a:r>
            <a:r>
              <a:rPr lang="en-US" sz="3200" dirty="0" err="1" smtClean="0">
                <a:solidFill>
                  <a:srgbClr val="002060"/>
                </a:solidFill>
              </a:rPr>
              <a:t>năng</a:t>
            </a:r>
            <a:r>
              <a:rPr lang="en-US" sz="3200" dirty="0" smtClean="0">
                <a:solidFill>
                  <a:srgbClr val="002060"/>
                </a:solidFill>
              </a:rPr>
              <a:t> </a:t>
            </a:r>
            <a:r>
              <a:rPr lang="en-US" sz="3200" dirty="0" err="1" smtClean="0">
                <a:solidFill>
                  <a:srgbClr val="002060"/>
                </a:solidFill>
              </a:rPr>
              <a:t>cấu</a:t>
            </a:r>
            <a:r>
              <a:rPr lang="en-US" sz="3200" dirty="0" smtClean="0">
                <a:solidFill>
                  <a:srgbClr val="002060"/>
                </a:solidFill>
              </a:rPr>
              <a:t> </a:t>
            </a:r>
            <a:r>
              <a:rPr lang="en-US" sz="3200" dirty="0" err="1" smtClean="0">
                <a:solidFill>
                  <a:srgbClr val="002060"/>
                </a:solidFill>
              </a:rPr>
              <a:t>trúc</a:t>
            </a:r>
            <a:r>
              <a:rPr lang="en-US" sz="3200" dirty="0" smtClean="0"/>
              <a:t>.</a:t>
            </a:r>
            <a:endParaRPr lang="en-US" sz="3200" dirty="0"/>
          </a:p>
        </p:txBody>
      </p:sp>
      <p:sp>
        <p:nvSpPr>
          <p:cNvPr id="7" name="Rectangle 6"/>
          <p:cNvSpPr/>
          <p:nvPr/>
        </p:nvSpPr>
        <p:spPr>
          <a:xfrm>
            <a:off x="1828800" y="3276600"/>
            <a:ext cx="6477000" cy="1411985"/>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Lý</a:t>
            </a:r>
            <a:r>
              <a:rPr lang="en-US" sz="3200" dirty="0" smtClean="0"/>
              <a:t> </a:t>
            </a:r>
            <a:r>
              <a:rPr lang="en-US" sz="3200" dirty="0" err="1" smtClean="0"/>
              <a:t>thuyết</a:t>
            </a:r>
            <a:r>
              <a:rPr lang="en-US" sz="3200" dirty="0" smtClean="0"/>
              <a:t> </a:t>
            </a:r>
            <a:r>
              <a:rPr lang="en-US" sz="3200" dirty="0" err="1" smtClean="0"/>
              <a:t>xung</a:t>
            </a:r>
            <a:r>
              <a:rPr lang="en-US" sz="3200" dirty="0" smtClean="0"/>
              <a:t> </a:t>
            </a:r>
            <a:r>
              <a:rPr lang="en-US" sz="3200" dirty="0" err="1" smtClean="0"/>
              <a:t>đột</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học</a:t>
            </a:r>
            <a:r>
              <a:rPr lang="en-US" sz="3200" dirty="0" smtClean="0"/>
              <a:t> </a:t>
            </a:r>
            <a:r>
              <a:rPr lang="en-US" sz="3200" dirty="0" err="1" smtClean="0"/>
              <a:t>và</a:t>
            </a:r>
            <a:r>
              <a:rPr lang="en-US" sz="3200" dirty="0" smtClean="0"/>
              <a:t> </a:t>
            </a:r>
            <a:r>
              <a:rPr lang="en-US" sz="3200" dirty="0" err="1" smtClean="0"/>
              <a:t>chủ</a:t>
            </a:r>
            <a:r>
              <a:rPr lang="en-US" sz="3200" dirty="0" smtClean="0"/>
              <a:t> </a:t>
            </a:r>
            <a:r>
              <a:rPr lang="en-US" sz="3200" dirty="0" err="1" smtClean="0"/>
              <a:t>nghĩa</a:t>
            </a:r>
            <a:r>
              <a:rPr lang="en-US" sz="3200" dirty="0" smtClean="0"/>
              <a:t> Marx.</a:t>
            </a:r>
            <a:endParaRPr lang="en-US" sz="3200" dirty="0"/>
          </a:p>
        </p:txBody>
      </p:sp>
      <p:sp>
        <p:nvSpPr>
          <p:cNvPr id="8" name="Rectangle 7"/>
          <p:cNvSpPr/>
          <p:nvPr/>
        </p:nvSpPr>
        <p:spPr>
          <a:xfrm>
            <a:off x="1828799" y="5074024"/>
            <a:ext cx="6477001" cy="1134035"/>
          </a:xfrm>
          <a:prstGeom prst="rect">
            <a:avLst/>
          </a:prstGeom>
          <a:solidFill>
            <a:schemeClr val="accent4">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Lý</a:t>
            </a:r>
            <a:r>
              <a:rPr lang="en-US" sz="3200" dirty="0" smtClean="0"/>
              <a:t> </a:t>
            </a:r>
            <a:r>
              <a:rPr lang="en-US" sz="3200" dirty="0" err="1" smtClean="0"/>
              <a:t>thuyết</a:t>
            </a:r>
            <a:r>
              <a:rPr lang="en-US" sz="3200" dirty="0" smtClean="0"/>
              <a:t> </a:t>
            </a:r>
            <a:r>
              <a:rPr lang="en-US" sz="3200" dirty="0" err="1" smtClean="0"/>
              <a:t>phụ</a:t>
            </a:r>
            <a:r>
              <a:rPr lang="en-US" sz="3200" dirty="0" smtClean="0"/>
              <a:t> </a:t>
            </a:r>
            <a:r>
              <a:rPr lang="en-US" sz="3200" dirty="0" err="1" smtClean="0"/>
              <a:t>thuộc</a:t>
            </a:r>
            <a:r>
              <a:rPr lang="en-US" sz="3200" dirty="0" smtClean="0"/>
              <a:t> </a:t>
            </a:r>
            <a:r>
              <a:rPr lang="en-US" sz="3200" dirty="0" err="1" smtClean="0"/>
              <a:t>của</a:t>
            </a:r>
            <a:r>
              <a:rPr lang="en-US" sz="3200" dirty="0" smtClean="0"/>
              <a:t> </a:t>
            </a:r>
            <a:r>
              <a:rPr lang="en-US" sz="3200" dirty="0" err="1" smtClean="0"/>
              <a:t>sự</a:t>
            </a:r>
            <a:r>
              <a:rPr lang="en-US" sz="3200" dirty="0" smtClean="0"/>
              <a:t> </a:t>
            </a:r>
            <a:r>
              <a:rPr lang="en-US" sz="3200" dirty="0" err="1" smtClean="0"/>
              <a:t>phân</a:t>
            </a:r>
            <a:r>
              <a:rPr lang="en-US" sz="3200" dirty="0" smtClean="0"/>
              <a:t> </a:t>
            </a:r>
            <a:r>
              <a:rPr lang="en-US" sz="3200" dirty="0" err="1" smtClean="0"/>
              <a:t>tầng</a:t>
            </a:r>
            <a:r>
              <a:rPr lang="en-US" sz="3200" dirty="0" smtClean="0"/>
              <a:t> </a:t>
            </a:r>
            <a:r>
              <a:rPr lang="en-US" sz="3200" dirty="0" err="1" smtClean="0"/>
              <a:t>trên</a:t>
            </a:r>
            <a:r>
              <a:rPr lang="en-US" sz="3200" dirty="0" smtClean="0"/>
              <a:t> </a:t>
            </a:r>
            <a:r>
              <a:rPr lang="en-US" sz="3200" dirty="0" err="1" smtClean="0"/>
              <a:t>phạm</a:t>
            </a:r>
            <a:r>
              <a:rPr lang="en-US" sz="3200" dirty="0" smtClean="0"/>
              <a:t> vi </a:t>
            </a:r>
            <a:r>
              <a:rPr lang="en-US" sz="3200" dirty="0" err="1" smtClean="0"/>
              <a:t>toàn</a:t>
            </a:r>
            <a:r>
              <a:rPr lang="en-US" sz="3200" dirty="0" smtClean="0"/>
              <a:t> </a:t>
            </a:r>
            <a:r>
              <a:rPr lang="en-US" sz="3200" dirty="0" err="1" smtClean="0"/>
              <a:t>thế</a:t>
            </a:r>
            <a:r>
              <a:rPr lang="en-US" sz="3200" dirty="0" smtClean="0"/>
              <a:t> </a:t>
            </a:r>
            <a:r>
              <a:rPr lang="en-US" sz="3200" dirty="0" err="1" smtClean="0"/>
              <a:t>giới</a:t>
            </a:r>
            <a:endParaRPr lang="en-US" sz="3200" dirty="0"/>
          </a:p>
        </p:txBody>
      </p:sp>
    </p:spTree>
    <p:extLst>
      <p:ext uri="{BB962C8B-B14F-4D97-AF65-F5344CB8AC3E}">
        <p14:creationId xmlns:p14="http://schemas.microsoft.com/office/powerpoint/2010/main" val="3652487306"/>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2000"/>
                                        <p:tgtEl>
                                          <p:spTgt spid="6">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20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bg/>
                                          </p:spTgt>
                                        </p:tgtEl>
                                        <p:attrNameLst>
                                          <p:attrName>style.visibility</p:attrName>
                                        </p:attrNameLst>
                                      </p:cBhvr>
                                      <p:to>
                                        <p:strVal val="visible"/>
                                      </p:to>
                                    </p:set>
                                    <p:animEffect transition="in" filter="wipe(down)">
                                      <p:cBhvr>
                                        <p:cTn id="25" dur="500"/>
                                        <p:tgtEl>
                                          <p:spTgt spid="7">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wipe(down)">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bg/>
                                          </p:spTgt>
                                        </p:tgtEl>
                                        <p:attrNameLst>
                                          <p:attrName>style.visibility</p:attrName>
                                        </p:attrNameLst>
                                      </p:cBhvr>
                                      <p:to>
                                        <p:strVal val="visible"/>
                                      </p:to>
                                    </p:set>
                                    <p:animEffect transition="in" filter="wipe(down)">
                                      <p:cBhvr>
                                        <p:cTn id="33" dur="500"/>
                                        <p:tgtEl>
                                          <p:spTgt spid="8">
                                            <p:bg/>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wipe(down)">
                                      <p:cBhvr>
                                        <p:cTn id="3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6" grpId="0" build="p" animBg="1"/>
      <p:bldP spid="7" grpId="0" build="allAtOnce" animBg="1"/>
      <p:bldP spid="8"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4706" b="6666"/>
          <a:stretch/>
        </p:blipFill>
        <p:spPr>
          <a:xfrm>
            <a:off x="-1" y="0"/>
            <a:ext cx="9144001" cy="6763871"/>
          </a:xfrm>
          <a:prstGeom prst="rect">
            <a:avLst/>
          </a:prstGeom>
        </p:spPr>
      </p:pic>
      <p:sp>
        <p:nvSpPr>
          <p:cNvPr id="7" name="Subtitle 8"/>
          <p:cNvSpPr txBox="1">
            <a:spLocks/>
          </p:cNvSpPr>
          <p:nvPr/>
        </p:nvSpPr>
        <p:spPr>
          <a:xfrm>
            <a:off x="990600" y="5943600"/>
            <a:ext cx="7086601" cy="91440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lgn="ctr"/>
            <a:r>
              <a:rPr lang="en-US" sz="2800" dirty="0" err="1" smtClean="0">
                <a:solidFill>
                  <a:srgbClr val="002060"/>
                </a:solidFill>
              </a:rPr>
              <a:t>Bất</a:t>
            </a:r>
            <a:r>
              <a:rPr lang="en-US" sz="2800" dirty="0" smtClean="0">
                <a:solidFill>
                  <a:srgbClr val="002060"/>
                </a:solidFill>
              </a:rPr>
              <a:t> </a:t>
            </a:r>
            <a:r>
              <a:rPr lang="en-US" sz="2800" dirty="0" err="1" smtClean="0">
                <a:solidFill>
                  <a:srgbClr val="002060"/>
                </a:solidFill>
              </a:rPr>
              <a:t>bình</a:t>
            </a:r>
            <a:r>
              <a:rPr lang="en-US" sz="2800" dirty="0" smtClean="0">
                <a:solidFill>
                  <a:srgbClr val="002060"/>
                </a:solidFill>
              </a:rPr>
              <a:t> </a:t>
            </a:r>
            <a:r>
              <a:rPr lang="en-US" sz="2800" dirty="0" err="1" smtClean="0">
                <a:solidFill>
                  <a:srgbClr val="002060"/>
                </a:solidFill>
              </a:rPr>
              <a:t>đẳng</a:t>
            </a:r>
            <a:r>
              <a:rPr lang="en-US" sz="2800" dirty="0" smtClean="0">
                <a:solidFill>
                  <a:srgbClr val="002060"/>
                </a:solidFill>
              </a:rPr>
              <a:t> </a:t>
            </a:r>
            <a:r>
              <a:rPr lang="en-US" sz="2800" dirty="0" err="1" smtClean="0">
                <a:solidFill>
                  <a:srgbClr val="002060"/>
                </a:solidFill>
              </a:rPr>
              <a:t>giữa</a:t>
            </a:r>
            <a:r>
              <a:rPr lang="en-US" sz="2800" dirty="0">
                <a:solidFill>
                  <a:srgbClr val="002060"/>
                </a:solidFill>
              </a:rPr>
              <a:t> </a:t>
            </a:r>
            <a:r>
              <a:rPr lang="en-US" sz="2800" dirty="0" smtClean="0">
                <a:solidFill>
                  <a:srgbClr val="002060"/>
                </a:solidFill>
              </a:rPr>
              <a:t>con </a:t>
            </a:r>
            <a:r>
              <a:rPr lang="en-US" sz="2800" dirty="0" err="1" smtClean="0">
                <a:solidFill>
                  <a:srgbClr val="002060"/>
                </a:solidFill>
              </a:rPr>
              <a:t>gái</a:t>
            </a:r>
            <a:r>
              <a:rPr lang="en-US" sz="2800" dirty="0" smtClean="0">
                <a:solidFill>
                  <a:srgbClr val="002060"/>
                </a:solidFill>
              </a:rPr>
              <a:t> </a:t>
            </a:r>
            <a:r>
              <a:rPr lang="en-US" sz="2800" dirty="0" err="1">
                <a:solidFill>
                  <a:srgbClr val="002060"/>
                </a:solidFill>
              </a:rPr>
              <a:t>với</a:t>
            </a:r>
            <a:r>
              <a:rPr lang="en-US" sz="2800" dirty="0">
                <a:solidFill>
                  <a:srgbClr val="002060"/>
                </a:solidFill>
              </a:rPr>
              <a:t> </a:t>
            </a:r>
            <a:r>
              <a:rPr lang="en-US" sz="2800" dirty="0" smtClean="0">
                <a:solidFill>
                  <a:srgbClr val="002060"/>
                </a:solidFill>
              </a:rPr>
              <a:t>con </a:t>
            </a:r>
            <a:r>
              <a:rPr lang="en-US" sz="2800" dirty="0" err="1" smtClean="0">
                <a:solidFill>
                  <a:srgbClr val="002060"/>
                </a:solidFill>
              </a:rPr>
              <a:t>trai</a:t>
            </a:r>
            <a:r>
              <a:rPr lang="en-US" sz="2800" dirty="0" smtClean="0">
                <a:solidFill>
                  <a:srgbClr val="002060"/>
                </a:solidFill>
              </a:rPr>
              <a:t>!!</a:t>
            </a:r>
          </a:p>
          <a:p>
            <a:pPr marL="0" indent="0" algn="ctr">
              <a:buNone/>
            </a:pPr>
            <a:r>
              <a:rPr lang="en-US" sz="2800" dirty="0" smtClean="0">
                <a:solidFill>
                  <a:srgbClr val="002060"/>
                </a:solidFill>
              </a:rPr>
              <a:t> </a:t>
            </a:r>
            <a:endParaRPr lang="en-US" sz="2800" dirty="0">
              <a:solidFill>
                <a:srgbClr val="002060"/>
              </a:solidFill>
            </a:endParaRPr>
          </a:p>
        </p:txBody>
      </p:sp>
    </p:spTree>
    <p:extLst>
      <p:ext uri="{BB962C8B-B14F-4D97-AF65-F5344CB8AC3E}">
        <p14:creationId xmlns:p14="http://schemas.microsoft.com/office/powerpoint/2010/main" val="4246438085"/>
      </p:ext>
    </p:extLst>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685800"/>
            <a:ext cx="9144000" cy="6172200"/>
          </a:xfrm>
        </p:spPr>
        <p:txBody>
          <a:bodyPr>
            <a:normAutofit fontScale="92500" lnSpcReduction="20000"/>
          </a:bodyPr>
          <a:lstStyle/>
          <a:p>
            <a:pPr>
              <a:buNone/>
            </a:pPr>
            <a:r>
              <a:rPr lang="en-US" dirty="0" smtClean="0">
                <a:solidFill>
                  <a:schemeClr val="tx2"/>
                </a:solidFill>
              </a:rPr>
              <a:t/>
            </a:r>
            <a:br>
              <a:rPr lang="en-US" dirty="0" smtClean="0">
                <a:solidFill>
                  <a:schemeClr val="tx2"/>
                </a:solidFill>
              </a:rPr>
            </a:br>
            <a:r>
              <a:rPr lang="en-US" dirty="0" smtClean="0">
                <a:solidFill>
                  <a:schemeClr val="tx2"/>
                </a:solidFill>
              </a:rPr>
              <a:t/>
            </a:r>
            <a:br>
              <a:rPr lang="en-US" dirty="0" smtClean="0">
                <a:solidFill>
                  <a:schemeClr val="tx2"/>
                </a:solidFill>
              </a:rPr>
            </a:b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rằng</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tượng</a:t>
            </a:r>
            <a:r>
              <a:rPr lang="en-US" dirty="0" smtClean="0">
                <a:solidFill>
                  <a:schemeClr val="tx2"/>
                </a:solidFill>
              </a:rPr>
              <a:t> </a:t>
            </a:r>
            <a:r>
              <a:rPr lang="en-US" dirty="0" err="1" smtClean="0">
                <a:solidFill>
                  <a:schemeClr val="tx2"/>
                </a:solidFill>
              </a:rPr>
              <a:t>phổ</a:t>
            </a:r>
            <a:r>
              <a:rPr lang="en-US" dirty="0" smtClean="0">
                <a:solidFill>
                  <a:schemeClr val="tx2"/>
                </a:solidFill>
              </a:rPr>
              <a:t> </a:t>
            </a:r>
            <a:r>
              <a:rPr lang="en-US" dirty="0" err="1" smtClean="0">
                <a:solidFill>
                  <a:schemeClr val="tx2"/>
                </a:solidFill>
              </a:rPr>
              <a:t>biến</a:t>
            </a:r>
            <a:r>
              <a:rPr lang="en-US" dirty="0" smtClean="0">
                <a:solidFill>
                  <a:schemeClr val="tx2"/>
                </a:solidFill>
              </a:rPr>
              <a:t>, </a:t>
            </a:r>
            <a:r>
              <a:rPr lang="en-US" dirty="0" err="1" smtClean="0">
                <a:solidFill>
                  <a:schemeClr val="tx2"/>
                </a:solidFill>
              </a:rPr>
              <a:t>tất</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tránh</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bởi</a:t>
            </a:r>
            <a:r>
              <a:rPr lang="en-US" dirty="0" smtClean="0">
                <a:solidFill>
                  <a:schemeClr val="tx2"/>
                </a:solidFill>
              </a:rPr>
              <a:t> </a:t>
            </a:r>
            <a:r>
              <a:rPr lang="en-US" dirty="0" err="1" smtClean="0">
                <a:solidFill>
                  <a:schemeClr val="tx2"/>
                </a:solidFill>
              </a:rPr>
              <a:t>chúng</a:t>
            </a:r>
            <a:r>
              <a:rPr lang="en-US" dirty="0" smtClean="0">
                <a:solidFill>
                  <a:schemeClr val="tx2"/>
                </a:solidFill>
              </a:rPr>
              <a:t> </a:t>
            </a:r>
            <a:r>
              <a:rPr lang="en-US" dirty="0" err="1" smtClean="0">
                <a:solidFill>
                  <a:schemeClr val="tx2"/>
                </a:solidFill>
              </a:rPr>
              <a:t>thực</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số</a:t>
            </a:r>
            <a:r>
              <a:rPr lang="en-US" dirty="0" smtClean="0">
                <a:solidFill>
                  <a:schemeClr val="tx2"/>
                </a:solidFill>
              </a:rPr>
              <a:t> </a:t>
            </a:r>
            <a:r>
              <a:rPr lang="en-US" dirty="0" err="1" smtClean="0">
                <a:solidFill>
                  <a:schemeClr val="tx2"/>
                </a:solidFill>
              </a:rPr>
              <a:t>chức</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cần</a:t>
            </a:r>
            <a:r>
              <a:rPr lang="en-US" dirty="0" smtClean="0">
                <a:solidFill>
                  <a:schemeClr val="tx2"/>
                </a:solidFill>
              </a:rPr>
              <a:t> </a:t>
            </a:r>
            <a:r>
              <a:rPr lang="en-US" dirty="0" err="1" smtClean="0">
                <a:solidFill>
                  <a:schemeClr val="tx2"/>
                </a:solidFill>
              </a:rPr>
              <a:t>thiết</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tích</a:t>
            </a:r>
            <a:r>
              <a:rPr lang="en-US" dirty="0" smtClean="0">
                <a:solidFill>
                  <a:schemeClr val="tx2"/>
                </a:solidFill>
              </a:rPr>
              <a:t> </a:t>
            </a:r>
            <a:r>
              <a:rPr lang="en-US" dirty="0" err="1" smtClean="0">
                <a:solidFill>
                  <a:schemeClr val="tx2"/>
                </a:solidFill>
              </a:rPr>
              <a:t>cực</a:t>
            </a:r>
            <a:r>
              <a:rPr lang="en-US" dirty="0" smtClean="0">
                <a:solidFill>
                  <a:schemeClr val="tx2"/>
                </a:solidFill>
              </a:rPr>
              <a:t> </a:t>
            </a:r>
            <a:r>
              <a:rPr lang="en-US" dirty="0" err="1" smtClean="0">
                <a:solidFill>
                  <a:schemeClr val="tx2"/>
                </a:solidFill>
              </a:rPr>
              <a:t>nào</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br>
              <a:rPr lang="en-US" dirty="0" smtClean="0">
                <a:solidFill>
                  <a:schemeClr val="tx2"/>
                </a:solidFill>
              </a:rPr>
            </a:br>
            <a:r>
              <a:rPr lang="en-US" dirty="0" err="1" smtClean="0">
                <a:solidFill>
                  <a:schemeClr val="tx2"/>
                </a:solidFill>
              </a:rPr>
              <a:t>Nhờ</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mới</a:t>
            </a:r>
            <a:r>
              <a:rPr lang="en-US" dirty="0" smtClean="0">
                <a:solidFill>
                  <a:schemeClr val="tx2"/>
                </a:solidFill>
              </a:rPr>
              <a:t> </a:t>
            </a:r>
            <a:r>
              <a:rPr lang="en-US" dirty="0" err="1" smtClean="0">
                <a:solidFill>
                  <a:schemeClr val="tx2"/>
                </a:solidFill>
              </a:rPr>
              <a:t>đảm</a:t>
            </a:r>
            <a:r>
              <a:rPr lang="en-US" dirty="0" smtClean="0">
                <a:solidFill>
                  <a:schemeClr val="tx2"/>
                </a:solidFill>
              </a:rPr>
              <a:t> </a:t>
            </a:r>
            <a:r>
              <a:rPr lang="en-US" dirty="0" err="1" smtClean="0">
                <a:solidFill>
                  <a:schemeClr val="tx2"/>
                </a:solidFill>
              </a:rPr>
              <a:t>bảo</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trọng</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tài</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nhất</a:t>
            </a:r>
            <a:r>
              <a:rPr lang="en-US" dirty="0" smtClean="0">
                <a:solidFill>
                  <a:schemeClr val="tx2"/>
                </a:solidFill>
              </a:rPr>
              <a:t> </a:t>
            </a:r>
            <a:r>
              <a:rPr lang="en-US" dirty="0" err="1" smtClean="0">
                <a:solidFill>
                  <a:schemeClr val="tx2"/>
                </a:solidFill>
              </a:rPr>
              <a:t>đảm</a:t>
            </a:r>
            <a:r>
              <a:rPr lang="en-US" dirty="0" smtClean="0">
                <a:solidFill>
                  <a:schemeClr val="tx2"/>
                </a:solidFill>
              </a:rPr>
              <a:t> </a:t>
            </a:r>
            <a:r>
              <a:rPr lang="en-US" dirty="0" err="1" smtClean="0">
                <a:solidFill>
                  <a:schemeClr val="tx2"/>
                </a:solidFill>
              </a:rPr>
              <a:t>nhiệm</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cách</a:t>
            </a:r>
            <a:r>
              <a:rPr lang="en-US" dirty="0" smtClean="0">
                <a:solidFill>
                  <a:schemeClr val="tx2"/>
                </a:solidFill>
              </a:rPr>
              <a:t> </a:t>
            </a:r>
            <a:r>
              <a:rPr lang="en-US" dirty="0" err="1" smtClean="0">
                <a:solidFill>
                  <a:schemeClr val="tx2"/>
                </a:solidFill>
              </a:rPr>
              <a:t>có</a:t>
            </a:r>
            <a:r>
              <a:rPr lang="en-US" dirty="0" smtClean="0">
                <a:solidFill>
                  <a:schemeClr val="tx2"/>
                </a:solidFill>
              </a:rPr>
              <a:t> ý </a:t>
            </a:r>
            <a:r>
              <a:rPr lang="en-US" dirty="0" err="1" smtClean="0">
                <a:solidFill>
                  <a:schemeClr val="tx2"/>
                </a:solidFill>
              </a:rPr>
              <a:t>thức</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rằng</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số</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trọng</a:t>
            </a:r>
            <a:r>
              <a:rPr lang="en-US" dirty="0" smtClean="0">
                <a:solidFill>
                  <a:schemeClr val="tx2"/>
                </a:solidFill>
              </a:rPr>
              <a:t> </a:t>
            </a:r>
            <a:r>
              <a:rPr lang="en-US" dirty="0" err="1" smtClean="0">
                <a:solidFill>
                  <a:schemeClr val="tx2"/>
                </a:solidFill>
              </a:rPr>
              <a:t>hơn</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khác</a:t>
            </a:r>
            <a:r>
              <a:rPr lang="en-US" dirty="0" smtClean="0">
                <a:solidFill>
                  <a:schemeClr val="tx2"/>
                </a:solidFill>
              </a:rPr>
              <a:t>, do </a:t>
            </a:r>
            <a:r>
              <a:rPr lang="en-US" dirty="0" err="1" smtClean="0">
                <a:solidFill>
                  <a:schemeClr val="tx2"/>
                </a:solidFill>
              </a:rPr>
              <a:t>vậy</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phải</a:t>
            </a:r>
            <a:r>
              <a:rPr lang="en-US" dirty="0" smtClean="0">
                <a:solidFill>
                  <a:schemeClr val="tx2"/>
                </a:solidFill>
              </a:rPr>
              <a:t> </a:t>
            </a:r>
            <a:r>
              <a:rPr lang="en-US" dirty="0" err="1" smtClean="0">
                <a:solidFill>
                  <a:schemeClr val="tx2"/>
                </a:solidFill>
              </a:rPr>
              <a:t>thiết</a:t>
            </a:r>
            <a:r>
              <a:rPr lang="en-US" dirty="0" smtClean="0">
                <a:solidFill>
                  <a:schemeClr val="tx2"/>
                </a:solidFill>
              </a:rPr>
              <a:t> </a:t>
            </a:r>
            <a:r>
              <a:rPr lang="en-US" dirty="0" err="1" smtClean="0">
                <a:solidFill>
                  <a:schemeClr val="tx2"/>
                </a:solidFill>
              </a:rPr>
              <a:t>chế</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uy</a:t>
            </a:r>
            <a:r>
              <a:rPr lang="en-US" dirty="0" smtClean="0">
                <a:solidFill>
                  <a:schemeClr val="tx2"/>
                </a:solidFill>
              </a:rPr>
              <a:t> </a:t>
            </a:r>
            <a:r>
              <a:rPr lang="en-US" dirty="0" err="1" smtClean="0">
                <a:solidFill>
                  <a:schemeClr val="tx2"/>
                </a:solidFill>
              </a:rPr>
              <a:t>tín</a:t>
            </a:r>
            <a:r>
              <a:rPr lang="en-US" dirty="0" smtClean="0">
                <a:solidFill>
                  <a:schemeClr val="tx2"/>
                </a:solidFill>
              </a:rPr>
              <a:t>, </a:t>
            </a:r>
            <a:r>
              <a:rPr lang="en-US" dirty="0" err="1" smtClean="0">
                <a:solidFill>
                  <a:schemeClr val="tx2"/>
                </a:solidFill>
              </a:rPr>
              <a:t>quyền</a:t>
            </a:r>
            <a:r>
              <a:rPr lang="en-US" dirty="0" smtClean="0">
                <a:solidFill>
                  <a:schemeClr val="tx2"/>
                </a:solidFill>
              </a:rPr>
              <a:t> </a:t>
            </a:r>
            <a:r>
              <a:rPr lang="en-US" dirty="0" err="1" smtClean="0">
                <a:solidFill>
                  <a:schemeClr val="tx2"/>
                </a:solidFill>
              </a:rPr>
              <a:t>lực</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thu</a:t>
            </a:r>
            <a:r>
              <a:rPr lang="en-US" dirty="0" smtClean="0">
                <a:solidFill>
                  <a:schemeClr val="tx2"/>
                </a:solidFill>
              </a:rPr>
              <a:t> </a:t>
            </a:r>
            <a:r>
              <a:rPr lang="en-US" dirty="0" err="1" smtClean="0">
                <a:solidFill>
                  <a:schemeClr val="tx2"/>
                </a:solidFill>
              </a:rPr>
              <a:t>nhập</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mọi</a:t>
            </a:r>
            <a:r>
              <a:rPr lang="en-US" dirty="0" smtClean="0">
                <a:solidFill>
                  <a:schemeClr val="tx2"/>
                </a:solidFill>
              </a:rPr>
              <a:t> </a:t>
            </a:r>
            <a:r>
              <a:rPr lang="en-US" dirty="0" err="1" smtClean="0">
                <a:solidFill>
                  <a:schemeClr val="tx2"/>
                </a:solidFill>
              </a:rPr>
              <a:t>người</a:t>
            </a:r>
            <a:r>
              <a:rPr lang="en-US" dirty="0" smtClean="0">
                <a:solidFill>
                  <a:schemeClr val="tx2"/>
                </a:solidFill>
              </a:rPr>
              <a:t>.</a:t>
            </a:r>
            <a:br>
              <a:rPr lang="en-US" dirty="0" smtClean="0">
                <a:solidFill>
                  <a:schemeClr val="tx2"/>
                </a:solidFill>
              </a:rPr>
            </a:br>
            <a:r>
              <a:rPr lang="en-US" dirty="0" err="1" smtClean="0">
                <a:solidFill>
                  <a:schemeClr val="tx2"/>
                </a:solidFill>
              </a:rPr>
              <a:t>Xét</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chức</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then </a:t>
            </a:r>
            <a:r>
              <a:rPr lang="en-US" dirty="0" err="1" smtClean="0">
                <a:solidFill>
                  <a:schemeClr val="tx2"/>
                </a:solidFill>
              </a:rPr>
              <a:t>chốt</a:t>
            </a:r>
            <a:r>
              <a:rPr lang="en-US" dirty="0" smtClean="0">
                <a:solidFill>
                  <a:schemeClr val="tx2"/>
                </a:solidFill>
              </a:rPr>
              <a:t> </a:t>
            </a:r>
            <a:r>
              <a:rPr lang="en-US" dirty="0" err="1" smtClean="0">
                <a:solidFill>
                  <a:schemeClr val="tx2"/>
                </a:solidFill>
              </a:rPr>
              <a:t>chỉ</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kỹ</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đặc</a:t>
            </a:r>
            <a:r>
              <a:rPr lang="en-US" dirty="0" smtClean="0">
                <a:solidFill>
                  <a:schemeClr val="tx2"/>
                </a:solidFill>
              </a:rPr>
              <a:t> </a:t>
            </a:r>
            <a:r>
              <a:rPr lang="en-US" dirty="0" err="1" smtClean="0">
                <a:solidFill>
                  <a:schemeClr val="tx2"/>
                </a:solidFill>
              </a:rPr>
              <a:t>biệt</a:t>
            </a:r>
            <a:r>
              <a:rPr lang="en-US" dirty="0" smtClean="0">
                <a:solidFill>
                  <a:schemeClr val="tx2"/>
                </a:solidFill>
              </a:rPr>
              <a:t> </a:t>
            </a:r>
            <a:r>
              <a:rPr lang="en-US" dirty="0" err="1" smtClean="0">
                <a:solidFill>
                  <a:schemeClr val="tx2"/>
                </a:solidFill>
              </a:rPr>
              <a:t>mới</a:t>
            </a:r>
            <a:r>
              <a:rPr lang="en-US" dirty="0" smtClean="0">
                <a:solidFill>
                  <a:schemeClr val="tx2"/>
                </a:solidFill>
              </a:rPr>
              <a:t> </a:t>
            </a:r>
            <a:r>
              <a:rPr lang="en-US" dirty="0" err="1" smtClean="0">
                <a:solidFill>
                  <a:schemeClr val="tx2"/>
                </a:solidFill>
              </a:rPr>
              <a:t>đảm</a:t>
            </a:r>
            <a:r>
              <a:rPr lang="en-US" dirty="0" smtClean="0">
                <a:solidFill>
                  <a:schemeClr val="tx2"/>
                </a:solidFill>
              </a:rPr>
              <a:t> </a:t>
            </a:r>
            <a:r>
              <a:rPr lang="en-US" dirty="0" err="1" smtClean="0">
                <a:solidFill>
                  <a:schemeClr val="tx2"/>
                </a:solidFill>
              </a:rPr>
              <a:t>nhận</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Muốn</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ta</a:t>
            </a:r>
            <a:r>
              <a:rPr lang="en-US" dirty="0" smtClean="0">
                <a:solidFill>
                  <a:schemeClr val="tx2"/>
                </a:solidFill>
              </a:rPr>
              <a:t> </a:t>
            </a:r>
            <a:r>
              <a:rPr lang="en-US" dirty="0" err="1" smtClean="0">
                <a:solidFill>
                  <a:schemeClr val="tx2"/>
                </a:solidFill>
              </a:rPr>
              <a:t>phải</a:t>
            </a:r>
            <a:r>
              <a:rPr lang="en-US" dirty="0" smtClean="0">
                <a:solidFill>
                  <a:schemeClr val="tx2"/>
                </a:solidFill>
              </a:rPr>
              <a:t> </a:t>
            </a:r>
            <a:r>
              <a:rPr lang="en-US" dirty="0" err="1" smtClean="0">
                <a:solidFill>
                  <a:schemeClr val="tx2"/>
                </a:solidFill>
              </a:rPr>
              <a:t>trải</a:t>
            </a:r>
            <a:r>
              <a:rPr lang="en-US" dirty="0" smtClean="0">
                <a:solidFill>
                  <a:schemeClr val="tx2"/>
                </a:solidFill>
              </a:rPr>
              <a:t> qua </a:t>
            </a:r>
            <a:r>
              <a:rPr lang="en-US" dirty="0" err="1" smtClean="0">
                <a:solidFill>
                  <a:schemeClr val="tx2"/>
                </a:solidFill>
              </a:rPr>
              <a:t>quá</a:t>
            </a:r>
            <a:r>
              <a:rPr lang="en-US" dirty="0" smtClean="0">
                <a:solidFill>
                  <a:schemeClr val="tx2"/>
                </a:solidFill>
              </a:rPr>
              <a:t> </a:t>
            </a:r>
            <a:r>
              <a:rPr lang="en-US" dirty="0" err="1" smtClean="0">
                <a:solidFill>
                  <a:schemeClr val="tx2"/>
                </a:solidFill>
              </a:rPr>
              <a:t>trình</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tập</a:t>
            </a:r>
            <a:r>
              <a:rPr lang="en-US" dirty="0" smtClean="0">
                <a:solidFill>
                  <a:schemeClr val="tx2"/>
                </a:solidFill>
              </a:rPr>
              <a:t>, </a:t>
            </a:r>
            <a:r>
              <a:rPr lang="en-US" dirty="0" err="1" smtClean="0">
                <a:solidFill>
                  <a:schemeClr val="tx2"/>
                </a:solidFill>
              </a:rPr>
              <a:t>rèn</a:t>
            </a:r>
            <a:r>
              <a:rPr lang="en-US" dirty="0" smtClean="0">
                <a:solidFill>
                  <a:schemeClr val="tx2"/>
                </a:solidFill>
              </a:rPr>
              <a:t> </a:t>
            </a:r>
            <a:r>
              <a:rPr lang="en-US" dirty="0" err="1" smtClean="0">
                <a:solidFill>
                  <a:schemeClr val="tx2"/>
                </a:solidFill>
              </a:rPr>
              <a:t>luyện</a:t>
            </a:r>
            <a:r>
              <a:rPr lang="en-US" dirty="0" smtClean="0">
                <a:solidFill>
                  <a:schemeClr val="tx2"/>
                </a:solidFill>
              </a:rPr>
              <a:t>, </a:t>
            </a:r>
            <a:r>
              <a:rPr lang="en-US" dirty="0" err="1" smtClean="0">
                <a:solidFill>
                  <a:schemeClr val="tx2"/>
                </a:solidFill>
              </a:rPr>
              <a:t>hy</a:t>
            </a:r>
            <a:r>
              <a:rPr lang="en-US" dirty="0" smtClean="0">
                <a:solidFill>
                  <a:schemeClr val="tx2"/>
                </a:solidFill>
              </a:rPr>
              <a:t> </a:t>
            </a:r>
            <a:r>
              <a:rPr lang="en-US" dirty="0" err="1" smtClean="0">
                <a:solidFill>
                  <a:schemeClr val="tx2"/>
                </a:solidFill>
              </a:rPr>
              <a:t>sinh</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cả</a:t>
            </a:r>
            <a:r>
              <a:rPr lang="en-US" dirty="0" smtClean="0">
                <a:solidFill>
                  <a:schemeClr val="tx2"/>
                </a:solidFill>
              </a:rPr>
              <a:t> </a:t>
            </a:r>
            <a:r>
              <a:rPr lang="en-US" dirty="0" err="1" smtClean="0">
                <a:solidFill>
                  <a:schemeClr val="tx2"/>
                </a:solidFill>
              </a:rPr>
              <a:t>những</a:t>
            </a:r>
            <a:r>
              <a:rPr lang="en-US" dirty="0" smtClean="0">
                <a:solidFill>
                  <a:schemeClr val="tx2"/>
                </a:solidFill>
              </a:rPr>
              <a:t> chi </a:t>
            </a:r>
            <a:r>
              <a:rPr lang="en-US" dirty="0" err="1" smtClean="0">
                <a:solidFill>
                  <a:schemeClr val="tx2"/>
                </a:solidFill>
              </a:rPr>
              <a:t>phí</a:t>
            </a:r>
            <a:r>
              <a:rPr lang="en-US" dirty="0" smtClean="0">
                <a:solidFill>
                  <a:schemeClr val="tx2"/>
                </a:solidFill>
              </a:rPr>
              <a:t> </a:t>
            </a:r>
            <a:r>
              <a:rPr lang="en-US" dirty="0" err="1" smtClean="0">
                <a:solidFill>
                  <a:schemeClr val="tx2"/>
                </a:solidFill>
              </a:rPr>
              <a:t>tốn</a:t>
            </a:r>
            <a:r>
              <a:rPr lang="en-US" dirty="0" smtClean="0">
                <a:solidFill>
                  <a:schemeClr val="tx2"/>
                </a:solidFill>
              </a:rPr>
              <a:t> </a:t>
            </a:r>
            <a:r>
              <a:rPr lang="en-US" dirty="0" err="1" smtClean="0">
                <a:solidFill>
                  <a:schemeClr val="tx2"/>
                </a:solidFill>
              </a:rPr>
              <a:t>kém</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mặt</a:t>
            </a:r>
            <a:r>
              <a:rPr lang="en-US" dirty="0" smtClean="0">
                <a:solidFill>
                  <a:schemeClr val="tx2"/>
                </a:solidFill>
              </a:rPr>
              <a:t> </a:t>
            </a:r>
            <a:r>
              <a:rPr lang="en-US" dirty="0" err="1" smtClean="0">
                <a:solidFill>
                  <a:schemeClr val="tx2"/>
                </a:solidFill>
              </a:rPr>
              <a:t>tiền</a:t>
            </a:r>
            <a:r>
              <a:rPr lang="en-US" dirty="0" smtClean="0">
                <a:solidFill>
                  <a:schemeClr val="tx2"/>
                </a:solidFill>
              </a:rPr>
              <a:t> </a:t>
            </a:r>
            <a:r>
              <a:rPr lang="en-US" dirty="0" err="1" smtClean="0">
                <a:solidFill>
                  <a:schemeClr val="tx2"/>
                </a:solidFill>
              </a:rPr>
              <a:t>bạc</a:t>
            </a:r>
            <a:r>
              <a:rPr lang="en-US" dirty="0" smtClean="0">
                <a:solidFill>
                  <a:schemeClr val="tx2"/>
                </a:solidFill>
              </a:rPr>
              <a:t>, </a:t>
            </a:r>
            <a:r>
              <a:rPr lang="en-US" dirty="0" err="1" smtClean="0">
                <a:solidFill>
                  <a:schemeClr val="tx2"/>
                </a:solidFill>
              </a:rPr>
              <a:t>thời</a:t>
            </a:r>
            <a:r>
              <a:rPr lang="en-US" dirty="0" smtClean="0">
                <a:solidFill>
                  <a:schemeClr val="tx2"/>
                </a:solidFill>
              </a:rPr>
              <a:t> </a:t>
            </a:r>
            <a:r>
              <a:rPr lang="en-US" dirty="0" err="1" smtClean="0">
                <a:solidFill>
                  <a:schemeClr val="tx2"/>
                </a:solidFill>
              </a:rPr>
              <a:t>gian</a:t>
            </a:r>
            <a:r>
              <a:rPr lang="en-US" dirty="0" smtClean="0">
                <a:solidFill>
                  <a:schemeClr val="tx2"/>
                </a:solidFill>
              </a:rPr>
              <a:t>, </a:t>
            </a:r>
            <a:r>
              <a:rPr lang="en-US" dirty="0" err="1" smtClean="0">
                <a:solidFill>
                  <a:schemeClr val="tx2"/>
                </a:solidFill>
              </a:rPr>
              <a:t>công</a:t>
            </a:r>
            <a:r>
              <a:rPr lang="en-US" dirty="0" smtClean="0">
                <a:solidFill>
                  <a:schemeClr val="tx2"/>
                </a:solidFill>
              </a:rPr>
              <a:t> </a:t>
            </a:r>
            <a:r>
              <a:rPr lang="en-US" dirty="0" err="1" smtClean="0">
                <a:solidFill>
                  <a:schemeClr val="tx2"/>
                </a:solidFill>
              </a:rPr>
              <a:t>sức</a:t>
            </a:r>
            <a:r>
              <a:rPr lang="en-US" dirty="0" smtClean="0">
                <a:solidFill>
                  <a:schemeClr val="tx2"/>
                </a:solidFill>
              </a:rPr>
              <a:t>. Do </a:t>
            </a:r>
            <a:r>
              <a:rPr lang="en-US" dirty="0" err="1" smtClean="0">
                <a:solidFill>
                  <a:schemeClr val="tx2"/>
                </a:solidFill>
              </a:rPr>
              <a:t>đó</a:t>
            </a:r>
            <a:r>
              <a:rPr lang="en-US" dirty="0" smtClean="0">
                <a:solidFill>
                  <a:schemeClr val="tx2"/>
                </a:solidFill>
              </a:rPr>
              <a:t>, </a:t>
            </a:r>
            <a:r>
              <a:rPr lang="en-US" dirty="0" err="1" smtClean="0">
                <a:solidFill>
                  <a:schemeClr val="tx2"/>
                </a:solidFill>
              </a:rPr>
              <a:t>họ</a:t>
            </a:r>
            <a:r>
              <a:rPr lang="en-US" dirty="0" smtClean="0">
                <a:solidFill>
                  <a:schemeClr val="tx2"/>
                </a:solidFill>
              </a:rPr>
              <a:t> </a:t>
            </a:r>
            <a:r>
              <a:rPr lang="en-US" dirty="0" err="1" smtClean="0">
                <a:solidFill>
                  <a:schemeClr val="tx2"/>
                </a:solidFill>
              </a:rPr>
              <a:t>phải</a:t>
            </a:r>
            <a:r>
              <a:rPr lang="en-US" dirty="0" smtClean="0">
                <a:solidFill>
                  <a:schemeClr val="tx2"/>
                </a:solidFill>
              </a:rPr>
              <a:t> </a:t>
            </a:r>
            <a:r>
              <a:rPr lang="en-US" dirty="0" err="1" smtClean="0">
                <a:solidFill>
                  <a:schemeClr val="tx2"/>
                </a:solidFill>
              </a:rPr>
              <a:t>nhận</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lợi</a:t>
            </a:r>
            <a:r>
              <a:rPr lang="en-US" dirty="0" smtClean="0">
                <a:solidFill>
                  <a:schemeClr val="tx2"/>
                </a:solidFill>
              </a:rPr>
              <a:t> </a:t>
            </a:r>
            <a:r>
              <a:rPr lang="en-US" dirty="0" err="1" smtClean="0">
                <a:solidFill>
                  <a:schemeClr val="tx2"/>
                </a:solidFill>
              </a:rPr>
              <a:t>ích</a:t>
            </a:r>
            <a:r>
              <a:rPr lang="en-US" dirty="0" smtClean="0">
                <a:solidFill>
                  <a:schemeClr val="tx2"/>
                </a:solidFill>
              </a:rPr>
              <a:t> </a:t>
            </a:r>
            <a:r>
              <a:rPr lang="en-US" dirty="0" err="1" smtClean="0">
                <a:solidFill>
                  <a:schemeClr val="tx2"/>
                </a:solidFill>
              </a:rPr>
              <a:t>xứng</a:t>
            </a:r>
            <a:r>
              <a:rPr lang="en-US" dirty="0" smtClean="0">
                <a:solidFill>
                  <a:schemeClr val="tx2"/>
                </a:solidFill>
              </a:rPr>
              <a:t> </a:t>
            </a:r>
            <a:r>
              <a:rPr lang="en-US" dirty="0" err="1" smtClean="0">
                <a:solidFill>
                  <a:schemeClr val="tx2"/>
                </a:solidFill>
              </a:rPr>
              <a:t>đáng</a:t>
            </a:r>
            <a:r>
              <a:rPr lang="en-US" dirty="0" smtClean="0">
                <a:solidFill>
                  <a:schemeClr val="tx2"/>
                </a:solidFill>
              </a:rPr>
              <a:t>, </a:t>
            </a:r>
            <a:r>
              <a:rPr lang="en-US" dirty="0" err="1" smtClean="0">
                <a:solidFill>
                  <a:schemeClr val="tx2"/>
                </a:solidFill>
              </a:rPr>
              <a:t>gắn</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khi</a:t>
            </a:r>
            <a:r>
              <a:rPr lang="en-US" dirty="0" smtClean="0">
                <a:solidFill>
                  <a:schemeClr val="tx2"/>
                </a:solidFill>
              </a:rPr>
              <a:t> </a:t>
            </a:r>
            <a:r>
              <a:rPr lang="en-US" dirty="0" err="1" smtClean="0">
                <a:solidFill>
                  <a:schemeClr val="tx2"/>
                </a:solidFill>
              </a:rPr>
              <a:t>họ</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đảm</a:t>
            </a:r>
            <a:r>
              <a:rPr lang="en-US" dirty="0" smtClean="0">
                <a:solidFill>
                  <a:schemeClr val="tx2"/>
                </a:solidFill>
              </a:rPr>
              <a:t> </a:t>
            </a:r>
            <a:r>
              <a:rPr lang="en-US" dirty="0" err="1" smtClean="0">
                <a:solidFill>
                  <a:schemeClr val="tx2"/>
                </a:solidFill>
              </a:rPr>
              <a:t>nhận</a:t>
            </a:r>
            <a:r>
              <a:rPr lang="en-US" dirty="0" smtClean="0">
                <a:solidFill>
                  <a:schemeClr val="tx2"/>
                </a:solidFill>
              </a:rPr>
              <a:t>. </a:t>
            </a:r>
            <a:r>
              <a:rPr lang="en-US" dirty="0" err="1" smtClean="0">
                <a:solidFill>
                  <a:schemeClr val="tx2"/>
                </a:solidFill>
              </a:rPr>
              <a:t>Vì</a:t>
            </a:r>
            <a:r>
              <a:rPr lang="en-US" dirty="0" smtClean="0">
                <a:solidFill>
                  <a:schemeClr val="tx2"/>
                </a:solidFill>
              </a:rPr>
              <a:t> </a:t>
            </a:r>
            <a:r>
              <a:rPr lang="en-US" dirty="0" err="1" smtClean="0">
                <a:solidFill>
                  <a:schemeClr val="tx2"/>
                </a:solidFill>
              </a:rPr>
              <a:t>vậy</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phải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phối</a:t>
            </a:r>
            <a:r>
              <a:rPr lang="en-US" dirty="0" smtClean="0">
                <a:solidFill>
                  <a:schemeClr val="tx2"/>
                </a:solidFill>
              </a:rPr>
              <a:t> </a:t>
            </a:r>
            <a:r>
              <a:rPr lang="en-US" dirty="0" err="1" smtClean="0">
                <a:solidFill>
                  <a:schemeClr val="tx2"/>
                </a:solidFill>
              </a:rPr>
              <a:t>lợi</a:t>
            </a:r>
            <a:r>
              <a:rPr lang="en-US" dirty="0" smtClean="0">
                <a:solidFill>
                  <a:schemeClr val="tx2"/>
                </a:solidFill>
              </a:rPr>
              <a:t> </a:t>
            </a:r>
            <a:r>
              <a:rPr lang="en-US" dirty="0" err="1" smtClean="0">
                <a:solidFill>
                  <a:schemeClr val="tx2"/>
                </a:solidFill>
              </a:rPr>
              <a:t>ích</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phù</a:t>
            </a:r>
            <a:r>
              <a:rPr lang="en-US" dirty="0" smtClean="0">
                <a:solidFill>
                  <a:schemeClr val="tx2"/>
                </a:solidFill>
              </a:rPr>
              <a:t> </a:t>
            </a:r>
            <a:r>
              <a:rPr lang="en-US" dirty="0" err="1" smtClean="0">
                <a:solidFill>
                  <a:schemeClr val="tx2"/>
                </a:solidFill>
              </a:rPr>
              <a:t>hợp</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thang</a:t>
            </a:r>
            <a:r>
              <a:rPr lang="en-US" dirty="0" smtClean="0">
                <a:solidFill>
                  <a:schemeClr val="tx2"/>
                </a:solidFill>
              </a:rPr>
              <a:t> </a:t>
            </a:r>
            <a:r>
              <a:rPr lang="en-US" dirty="0" err="1" smtClean="0">
                <a:solidFill>
                  <a:schemeClr val="tx2"/>
                </a:solidFill>
              </a:rPr>
              <a:t>bậc</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nhau</a:t>
            </a:r>
            <a:r>
              <a:rPr lang="en-US" dirty="0" smtClean="0">
                <a:solidFill>
                  <a:schemeClr val="tx2"/>
                </a:solidFill>
              </a:rPr>
              <a:t>.</a:t>
            </a:r>
            <a:r>
              <a:rPr lang="en-US" dirty="0" smtClean="0"/>
              <a:t/>
            </a:r>
            <a:br>
              <a:rPr lang="en-US" dirty="0" smtClean="0"/>
            </a:br>
            <a:endParaRPr lang="en-US" dirty="0"/>
          </a:p>
        </p:txBody>
      </p:sp>
      <p:sp>
        <p:nvSpPr>
          <p:cNvPr id="4" name="Oval 3"/>
          <p:cNvSpPr/>
          <p:nvPr/>
        </p:nvSpPr>
        <p:spPr>
          <a:xfrm>
            <a:off x="1295400" y="0"/>
            <a:ext cx="5867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latin typeface="Times New Roman" pitchFamily="18" charset="0"/>
                <a:cs typeface="Times New Roman" pitchFamily="18" charset="0"/>
              </a:rPr>
              <a:t>Lý</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thuyết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năng</a:t>
            </a:r>
            <a:endParaRPr lang="en-US" sz="3200" dirty="0">
              <a:latin typeface="Times New Roman" pitchFamily="18" charset="0"/>
              <a:cs typeface="Times New Roman" pitchFamily="18" charset="0"/>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528048" y="228600"/>
            <a:ext cx="3796552" cy="584775"/>
          </a:xfrm>
          <a:prstGeom prst="rect">
            <a:avLst/>
          </a:prstGeom>
          <a:solidFill>
            <a:srgbClr val="FF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r>
              <a:rPr lang="en-US" sz="3200" b="1" dirty="0" err="1" smtClean="0">
                <a:solidFill>
                  <a:schemeClr val="bg1"/>
                </a:solidFill>
                <a:latin typeface="Times New Roman" pitchFamily="18" charset="0"/>
                <a:cs typeface="Times New Roman" pitchFamily="18" charset="0"/>
              </a:rPr>
              <a:t>Vấn</a:t>
            </a:r>
            <a:r>
              <a:rPr lang="en-US" sz="3200" b="1" dirty="0" smtClean="0">
                <a:solidFill>
                  <a:schemeClr val="bg1"/>
                </a:solidFill>
                <a:latin typeface="Times New Roman" pitchFamily="18" charset="0"/>
                <a:cs typeface="Times New Roman" pitchFamily="18" charset="0"/>
              </a:rPr>
              <a:t> </a:t>
            </a:r>
            <a:r>
              <a:rPr lang="en-US" sz="3200" b="1" dirty="0" err="1">
                <a:solidFill>
                  <a:schemeClr val="bg1"/>
                </a:solidFill>
                <a:latin typeface="Times New Roman" pitchFamily="18" charset="0"/>
                <a:cs typeface="Times New Roman" pitchFamily="18" charset="0"/>
              </a:rPr>
              <a:t>đề</a:t>
            </a:r>
            <a:r>
              <a:rPr lang="en-US" sz="3200" b="1" dirty="0">
                <a:solidFill>
                  <a:schemeClr val="bg1"/>
                </a:solidFill>
                <a:latin typeface="Times New Roman" pitchFamily="18" charset="0"/>
                <a:cs typeface="Times New Roman" pitchFamily="18" charset="0"/>
              </a:rPr>
              <a:t> </a:t>
            </a:r>
            <a:r>
              <a:rPr lang="en-US" sz="3200" b="1" dirty="0" err="1">
                <a:solidFill>
                  <a:schemeClr val="bg1"/>
                </a:solidFill>
                <a:latin typeface="Times New Roman" pitchFamily="18" charset="0"/>
                <a:cs typeface="Times New Roman" pitchFamily="18" charset="0"/>
              </a:rPr>
              <a:t>đặt</a:t>
            </a:r>
            <a:r>
              <a:rPr lang="en-US" sz="3200" b="1" dirty="0">
                <a:solidFill>
                  <a:schemeClr val="bg1"/>
                </a:solidFill>
                <a:latin typeface="Times New Roman" pitchFamily="18" charset="0"/>
                <a:cs typeface="Times New Roman" pitchFamily="18" charset="0"/>
              </a:rPr>
              <a:t> </a:t>
            </a:r>
            <a:r>
              <a:rPr lang="en-US" sz="3200" b="1" dirty="0" err="1">
                <a:solidFill>
                  <a:schemeClr val="bg1"/>
                </a:solidFill>
                <a:latin typeface="Times New Roman" pitchFamily="18" charset="0"/>
                <a:cs typeface="Times New Roman" pitchFamily="18" charset="0"/>
              </a:rPr>
              <a:t>ra</a:t>
            </a:r>
            <a:r>
              <a:rPr lang="en-US" sz="3200" b="1" dirty="0">
                <a:solidFill>
                  <a:schemeClr val="bg1"/>
                </a:solidFill>
                <a:latin typeface="Times New Roman" pitchFamily="18" charset="0"/>
                <a:cs typeface="Times New Roman" pitchFamily="18" charset="0"/>
              </a:rPr>
              <a:t>:</a:t>
            </a:r>
          </a:p>
        </p:txBody>
      </p:sp>
      <p:sp>
        <p:nvSpPr>
          <p:cNvPr id="5" name="Pentagon 4"/>
          <p:cNvSpPr/>
          <p:nvPr/>
        </p:nvSpPr>
        <p:spPr>
          <a:xfrm>
            <a:off x="1465729" y="1120587"/>
            <a:ext cx="6078071" cy="1622612"/>
          </a:xfrm>
          <a:prstGeom prst="homePlate">
            <a:avLst/>
          </a:prstGeom>
          <a:solidFill>
            <a:srgbClr val="92D050"/>
          </a:solidFill>
        </p:spPr>
        <p:style>
          <a:lnRef idx="0">
            <a:schemeClr val="dk1"/>
          </a:lnRef>
          <a:fillRef idx="3">
            <a:schemeClr val="dk1"/>
          </a:fillRef>
          <a:effectRef idx="3">
            <a:schemeClr val="dk1"/>
          </a:effectRef>
          <a:fontRef idx="minor">
            <a:schemeClr val="lt1"/>
          </a:fontRef>
        </p:style>
        <p:txBody>
          <a:bodyPr rtlCol="0" anchor="ctr"/>
          <a:lstStyle/>
          <a:p>
            <a:pPr algn="ctr"/>
            <a:r>
              <a:rPr lang="en-US" sz="2800" b="1" dirty="0" err="1" smtClean="0"/>
              <a:t>Chức</a:t>
            </a:r>
            <a:r>
              <a:rPr lang="en-US" sz="2800" b="1" dirty="0" smtClean="0"/>
              <a:t> </a:t>
            </a:r>
            <a:r>
              <a:rPr lang="en-US" sz="2800" b="1" dirty="0" err="1" smtClean="0"/>
              <a:t>năng</a:t>
            </a:r>
            <a:r>
              <a:rPr lang="en-US" sz="2800" b="1" dirty="0" smtClean="0"/>
              <a:t> </a:t>
            </a:r>
            <a:r>
              <a:rPr lang="en-US" sz="2800" b="1" dirty="0" err="1" smtClean="0"/>
              <a:t>của</a:t>
            </a:r>
            <a:r>
              <a:rPr lang="en-US" sz="2800" b="1" dirty="0" smtClean="0"/>
              <a:t> PTXH </a:t>
            </a:r>
            <a:r>
              <a:rPr lang="en-US" sz="2800" b="1" dirty="0" err="1" smtClean="0"/>
              <a:t>không</a:t>
            </a:r>
            <a:r>
              <a:rPr lang="en-US" sz="2800" b="1" dirty="0" smtClean="0"/>
              <a:t> </a:t>
            </a:r>
            <a:r>
              <a:rPr lang="en-US" sz="2800" b="1" dirty="0" err="1" smtClean="0"/>
              <a:t>đề</a:t>
            </a:r>
            <a:r>
              <a:rPr lang="en-US" sz="2800" b="1" dirty="0" smtClean="0"/>
              <a:t> </a:t>
            </a:r>
            <a:r>
              <a:rPr lang="en-US" sz="2800" b="1" dirty="0" err="1" smtClean="0"/>
              <a:t>cập</a:t>
            </a:r>
            <a:r>
              <a:rPr lang="en-US" sz="2800" b="1" dirty="0" smtClean="0"/>
              <a:t> </a:t>
            </a:r>
            <a:r>
              <a:rPr lang="en-US" sz="2800" b="1" dirty="0" err="1" smtClean="0"/>
              <a:t>đến</a:t>
            </a:r>
            <a:r>
              <a:rPr lang="en-US" sz="2800" b="1" dirty="0" smtClean="0"/>
              <a:t> </a:t>
            </a:r>
            <a:r>
              <a:rPr lang="en-US" sz="2800" b="1" dirty="0" err="1" smtClean="0"/>
              <a:t>những</a:t>
            </a:r>
            <a:r>
              <a:rPr lang="en-US" sz="2800" b="1" dirty="0" smtClean="0"/>
              <a:t> </a:t>
            </a:r>
            <a:r>
              <a:rPr lang="en-US" sz="2800" b="1" dirty="0" err="1" smtClean="0"/>
              <a:t>vấn</a:t>
            </a:r>
            <a:r>
              <a:rPr lang="en-US" sz="2800" b="1" dirty="0" smtClean="0"/>
              <a:t> </a:t>
            </a:r>
            <a:r>
              <a:rPr lang="en-US" sz="2800" b="1" dirty="0" err="1" smtClean="0"/>
              <a:t>đề</a:t>
            </a:r>
            <a:r>
              <a:rPr lang="en-US" sz="2800" b="1" dirty="0" smtClean="0"/>
              <a:t> </a:t>
            </a:r>
            <a:r>
              <a:rPr lang="en-US" sz="2800" b="1" dirty="0" err="1" smtClean="0"/>
              <a:t>đang</a:t>
            </a:r>
            <a:r>
              <a:rPr lang="en-US" sz="2800" b="1" dirty="0" smtClean="0"/>
              <a:t> </a:t>
            </a:r>
            <a:r>
              <a:rPr lang="en-US" sz="2800" b="1" dirty="0" err="1" smtClean="0"/>
              <a:t>bàn</a:t>
            </a:r>
            <a:r>
              <a:rPr lang="en-US" sz="2800" b="1" dirty="0" smtClean="0"/>
              <a:t> </a:t>
            </a:r>
            <a:r>
              <a:rPr lang="en-US" sz="2800" b="1" dirty="0" err="1" smtClean="0"/>
              <a:t>cãi</a:t>
            </a:r>
            <a:r>
              <a:rPr lang="en-US" sz="2800" b="1" dirty="0" smtClean="0"/>
              <a:t>.</a:t>
            </a:r>
            <a:endParaRPr lang="en-US" sz="2800" b="1" dirty="0"/>
          </a:p>
        </p:txBody>
      </p:sp>
      <p:sp>
        <p:nvSpPr>
          <p:cNvPr id="6" name="Pentagon 5"/>
          <p:cNvSpPr/>
          <p:nvPr/>
        </p:nvSpPr>
        <p:spPr>
          <a:xfrm>
            <a:off x="1429870" y="2953869"/>
            <a:ext cx="6078071" cy="1622612"/>
          </a:xfrm>
          <a:prstGeom prst="homePlate">
            <a:avLst/>
          </a:prstGeom>
          <a:solidFill>
            <a:srgbClr val="00B0F0"/>
          </a:solidFill>
        </p:spPr>
        <p:style>
          <a:lnRef idx="0">
            <a:schemeClr val="dk1"/>
          </a:lnRef>
          <a:fillRef idx="3">
            <a:schemeClr val="dk1"/>
          </a:fillRef>
          <a:effectRef idx="3">
            <a:schemeClr val="dk1"/>
          </a:effectRef>
          <a:fontRef idx="minor">
            <a:schemeClr val="lt1"/>
          </a:fontRef>
        </p:style>
        <p:txBody>
          <a:bodyPr rtlCol="0" anchor="ctr"/>
          <a:lstStyle/>
          <a:p>
            <a:pPr algn="ctr"/>
            <a:r>
              <a:rPr lang="en-US" sz="2800" b="1" dirty="0" smtClean="0"/>
              <a:t>Cho </a:t>
            </a:r>
            <a:r>
              <a:rPr lang="en-US" sz="2800" b="1" dirty="0" err="1" smtClean="0"/>
              <a:t>rằng</a:t>
            </a:r>
            <a:r>
              <a:rPr lang="en-US" sz="2800" b="1" dirty="0" smtClean="0"/>
              <a:t> PTXH </a:t>
            </a:r>
            <a:r>
              <a:rPr lang="en-US" sz="2800" b="1" dirty="0" err="1" smtClean="0"/>
              <a:t>thì</a:t>
            </a:r>
            <a:r>
              <a:rPr lang="en-US" sz="2800" b="1" dirty="0" smtClean="0"/>
              <a:t> </a:t>
            </a:r>
            <a:r>
              <a:rPr lang="en-US" sz="2800" b="1" dirty="0" err="1" smtClean="0"/>
              <a:t>cần</a:t>
            </a:r>
            <a:r>
              <a:rPr lang="en-US" sz="2800" b="1" dirty="0" smtClean="0"/>
              <a:t> </a:t>
            </a:r>
            <a:r>
              <a:rPr lang="en-US" sz="2800" b="1" dirty="0" err="1" smtClean="0"/>
              <a:t>thiết</a:t>
            </a:r>
            <a:r>
              <a:rPr lang="en-US" sz="2800" b="1" dirty="0" smtClean="0"/>
              <a:t> </a:t>
            </a:r>
            <a:r>
              <a:rPr lang="en-US" sz="2800" b="1" dirty="0" err="1" smtClean="0"/>
              <a:t>cho</a:t>
            </a:r>
            <a:r>
              <a:rPr lang="en-US" sz="2800" b="1" dirty="0" smtClean="0"/>
              <a:t> </a:t>
            </a:r>
            <a:r>
              <a:rPr lang="en-US" sz="2800" b="1" dirty="0" err="1" smtClean="0"/>
              <a:t>hoạt</a:t>
            </a:r>
            <a:r>
              <a:rPr lang="en-US" sz="2800" b="1" dirty="0" smtClean="0"/>
              <a:t> </a:t>
            </a:r>
            <a:r>
              <a:rPr lang="en-US" sz="2800" b="1" dirty="0" err="1" smtClean="0"/>
              <a:t>động</a:t>
            </a:r>
            <a:r>
              <a:rPr lang="en-US" sz="2800" b="1" dirty="0" smtClean="0"/>
              <a:t> </a:t>
            </a:r>
            <a:r>
              <a:rPr lang="en-US" sz="2800" b="1" dirty="0" err="1" smtClean="0"/>
              <a:t>xã</a:t>
            </a:r>
            <a:r>
              <a:rPr lang="en-US" sz="2800" b="1" dirty="0" smtClean="0"/>
              <a:t> </a:t>
            </a:r>
            <a:r>
              <a:rPr lang="en-US" sz="2800" b="1" dirty="0" err="1" smtClean="0"/>
              <a:t>hội</a:t>
            </a:r>
            <a:endParaRPr lang="en-US" sz="2800" b="1" dirty="0"/>
          </a:p>
        </p:txBody>
      </p:sp>
      <p:sp>
        <p:nvSpPr>
          <p:cNvPr id="7" name="Pentagon 6"/>
          <p:cNvSpPr/>
          <p:nvPr/>
        </p:nvSpPr>
        <p:spPr>
          <a:xfrm>
            <a:off x="1429870" y="4849905"/>
            <a:ext cx="6078071" cy="1622612"/>
          </a:xfrm>
          <a:prstGeom prst="homePlat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2800" b="1" dirty="0" err="1" smtClean="0"/>
              <a:t>Cổ</a:t>
            </a:r>
            <a:r>
              <a:rPr lang="en-US" sz="2800" b="1" dirty="0" smtClean="0"/>
              <a:t> </a:t>
            </a:r>
            <a:r>
              <a:rPr lang="en-US" sz="2800" b="1" dirty="0" err="1" smtClean="0"/>
              <a:t>vũ</a:t>
            </a:r>
            <a:r>
              <a:rPr lang="en-US" sz="2800" b="1" dirty="0" smtClean="0"/>
              <a:t> </a:t>
            </a:r>
            <a:r>
              <a:rPr lang="en-US" sz="2800" b="1" dirty="0" err="1" smtClean="0"/>
              <a:t>cho</a:t>
            </a:r>
            <a:r>
              <a:rPr lang="en-US" sz="2800" b="1" dirty="0" smtClean="0"/>
              <a:t> </a:t>
            </a:r>
            <a:r>
              <a:rPr lang="en-US" sz="2800" b="1" dirty="0" err="1" smtClean="0"/>
              <a:t>hiện</a:t>
            </a:r>
            <a:r>
              <a:rPr lang="en-US" sz="2800" b="1" dirty="0" smtClean="0"/>
              <a:t> </a:t>
            </a:r>
            <a:r>
              <a:rPr lang="en-US" sz="2800" b="1" dirty="0" err="1" smtClean="0"/>
              <a:t>trạng</a:t>
            </a:r>
            <a:r>
              <a:rPr lang="en-US" sz="2800" b="1" dirty="0" smtClean="0"/>
              <a:t> </a:t>
            </a:r>
            <a:r>
              <a:rPr lang="en-US" sz="2800" b="1" dirty="0" err="1" smtClean="0"/>
              <a:t>của</a:t>
            </a:r>
            <a:r>
              <a:rPr lang="en-US" sz="2800" b="1" dirty="0" smtClean="0"/>
              <a:t> </a:t>
            </a:r>
            <a:r>
              <a:rPr lang="en-US" sz="2800" b="1" dirty="0" err="1" smtClean="0"/>
              <a:t>hệ</a:t>
            </a:r>
            <a:r>
              <a:rPr lang="en-US" sz="2800" b="1" dirty="0" smtClean="0"/>
              <a:t> </a:t>
            </a:r>
            <a:r>
              <a:rPr lang="en-US" sz="2800" b="1" dirty="0" err="1" smtClean="0"/>
              <a:t>thống</a:t>
            </a:r>
            <a:r>
              <a:rPr lang="en-US" sz="2800" b="1" dirty="0" smtClean="0"/>
              <a:t> </a:t>
            </a:r>
            <a:r>
              <a:rPr lang="en-US" sz="2800" b="1" dirty="0" err="1" smtClean="0"/>
              <a:t>hiện</a:t>
            </a:r>
            <a:r>
              <a:rPr lang="en-US" sz="2800" b="1" dirty="0" smtClean="0"/>
              <a:t> </a:t>
            </a:r>
            <a:r>
              <a:rPr lang="en-US" sz="2800" b="1" dirty="0" err="1" smtClean="0"/>
              <a:t>tại</a:t>
            </a:r>
            <a:endParaRPr lang="en-US" sz="2800" b="1" dirty="0"/>
          </a:p>
        </p:txBody>
      </p:sp>
    </p:spTree>
    <p:extLst>
      <p:ext uri="{BB962C8B-B14F-4D97-AF65-F5344CB8AC3E}">
        <p14:creationId xmlns:p14="http://schemas.microsoft.com/office/powerpoint/2010/main" val="1250296161"/>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Oval 2"/>
          <p:cNvSpPr/>
          <p:nvPr/>
        </p:nvSpPr>
        <p:spPr>
          <a:xfrm>
            <a:off x="2667000" y="228600"/>
            <a:ext cx="3505200" cy="113464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Ý NGHĨA</a:t>
            </a:r>
            <a:endParaRPr lang="en-US" sz="3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4" name="Down Arrow 3"/>
          <p:cNvSpPr/>
          <p:nvPr/>
        </p:nvSpPr>
        <p:spPr>
          <a:xfrm>
            <a:off x="1295400" y="1568823"/>
            <a:ext cx="6553200" cy="1326777"/>
          </a:xfrm>
          <a:prstGeom prst="downArrow">
            <a:avLst>
              <a:gd name="adj1" fmla="val 100000"/>
              <a:gd name="adj2" fmla="val 31260"/>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Có</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thêm</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a:t>
            </a:r>
            <a:r>
              <a:rPr lang="en-US" sz="2800" dirty="0" err="1" smtClean="0">
                <a:solidFill>
                  <a:schemeClr val="tx1"/>
                </a:solidFill>
                <a:latin typeface="Times New Roman" pitchFamily="18" charset="0"/>
                <a:cs typeface="Times New Roman" pitchFamily="18" charset="0"/>
              </a:rPr>
              <a:t>hận</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thức</a:t>
            </a: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về</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hiện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tượng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phân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tầng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 </a:t>
            </a:r>
          </a:p>
        </p:txBody>
      </p:sp>
      <p:sp>
        <p:nvSpPr>
          <p:cNvPr id="5" name="Down Arrow 4"/>
          <p:cNvSpPr/>
          <p:nvPr/>
        </p:nvSpPr>
        <p:spPr>
          <a:xfrm>
            <a:off x="1295400" y="3200400"/>
            <a:ext cx="6553200" cy="1608553"/>
          </a:xfrm>
          <a:prstGeom prst="downArrow">
            <a:avLst>
              <a:gd name="adj1" fmla="val 100000"/>
              <a:gd name="adj2" fmla="val 44022"/>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smtClean="0">
              <a:solidFill>
                <a:schemeClr val="tx1"/>
              </a:solidFill>
              <a:latin typeface="Times New Roman" pitchFamily="18" charset="0"/>
              <a:cs typeface="Times New Roman" pitchFamily="18" charset="0"/>
            </a:endParaRPr>
          </a:p>
          <a:p>
            <a:pPr algn="ctr"/>
            <a:r>
              <a:rPr lang="en-US" sz="2800" dirty="0" err="1" smtClean="0">
                <a:solidFill>
                  <a:schemeClr val="tx1"/>
                </a:solidFill>
                <a:latin typeface="Times New Roman" pitchFamily="18" charset="0"/>
                <a:cs typeface="Times New Roman" pitchFamily="18" charset="0"/>
              </a:rPr>
              <a:t>Thấy</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được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các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vấn</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đề</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tồn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tại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trong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phân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tầng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a:t>
            </a:r>
            <a:r>
              <a:rPr lang="en-US" sz="2800" dirty="0" err="1">
                <a:solidFill>
                  <a:schemeClr val="tx1"/>
                </a:solidFill>
                <a:latin typeface="Times New Roman" pitchFamily="18" charset="0"/>
                <a:cs typeface="Times New Roman" pitchFamily="18" charset="0"/>
              </a:rPr>
              <a:t>bất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bình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đẳng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phân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biệt</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giàu</a:t>
            </a: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nghèo</a:t>
            </a:r>
            <a:r>
              <a:rPr lang="en-US" sz="2800" dirty="0" smtClean="0">
                <a:solidFill>
                  <a:schemeClr val="tx1"/>
                </a:solidFill>
                <a:latin typeface="Times New Roman" pitchFamily="18" charset="0"/>
                <a:cs typeface="Times New Roman" pitchFamily="18" charset="0"/>
              </a:rPr>
              <a:t>…)</a:t>
            </a:r>
            <a:endParaRPr lang="en-US" sz="2800" dirty="0">
              <a:solidFill>
                <a:schemeClr val="tx1"/>
              </a:solidFill>
              <a:latin typeface="Times New Roman" pitchFamily="18" charset="0"/>
              <a:cs typeface="Times New Roman" pitchFamily="18" charset="0"/>
            </a:endParaRPr>
          </a:p>
        </p:txBody>
      </p:sp>
      <p:sp>
        <p:nvSpPr>
          <p:cNvPr id="6" name="Down Arrow 5"/>
          <p:cNvSpPr/>
          <p:nvPr/>
        </p:nvSpPr>
        <p:spPr>
          <a:xfrm>
            <a:off x="1295400" y="5029200"/>
            <a:ext cx="6553200" cy="1456153"/>
          </a:xfrm>
          <a:prstGeom prst="downArrow">
            <a:avLst>
              <a:gd name="adj1" fmla="val 100000"/>
              <a:gd name="adj2" fmla="val 37072"/>
            </a:avLst>
          </a:prstGeom>
          <a:solidFill>
            <a:schemeClr val="accent5">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Biết</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được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chức</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năng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mục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đích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mà</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phân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tầng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xã</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hội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đảm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nhận</a:t>
            </a:r>
            <a:endParaRPr lang="en-US"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946567621"/>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2000"/>
                                        <p:tgtEl>
                                          <p:spTgt spid="4">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20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wipe(down)">
                                      <p:cBhvr>
                                        <p:cTn id="25" dur="500"/>
                                        <p:tgtEl>
                                          <p:spTgt spid="5">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wipe(down)">
                                      <p:cBhvr>
                                        <p:cTn id="28" dur="500"/>
                                        <p:tgtEl>
                                          <p:spTgt spid="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bg/>
                                          </p:spTgt>
                                        </p:tgtEl>
                                        <p:attrNameLst>
                                          <p:attrName>style.visibility</p:attrName>
                                        </p:attrNameLst>
                                      </p:cBhvr>
                                      <p:to>
                                        <p:strVal val="visible"/>
                                      </p:to>
                                    </p:set>
                                    <p:animEffect transition="in" filter="wipe(down)">
                                      <p:cBhvr>
                                        <p:cTn id="33" dur="500"/>
                                        <p:tgtEl>
                                          <p:spTgt spid="6">
                                            <p:bg/>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Effect transition="in" filter="wipe(down)">
                                      <p:cBhvr>
                                        <p:cTn id="3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p" animBg="1"/>
      <p:bldP spid="5" grpId="0" build="allAtOnce" animBg="1"/>
      <p:bldP spid="6"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95400" y="363083"/>
            <a:ext cx="6477000" cy="1411985"/>
          </a:xfrm>
          <a:prstGeom prst="rect">
            <a:avLst/>
          </a:prstGeom>
          <a:solidFill>
            <a:schemeClr val="accent4">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Lý</a:t>
            </a:r>
            <a:r>
              <a:rPr lang="en-US" sz="3200" dirty="0" smtClean="0"/>
              <a:t> </a:t>
            </a:r>
            <a:r>
              <a:rPr lang="en-US" sz="3200" dirty="0" err="1" smtClean="0"/>
              <a:t>thuyết</a:t>
            </a:r>
            <a:r>
              <a:rPr lang="en-US" sz="3200" dirty="0" smtClean="0"/>
              <a:t> </a:t>
            </a:r>
            <a:r>
              <a:rPr lang="en-US" sz="3200" dirty="0" err="1" smtClean="0"/>
              <a:t>xung</a:t>
            </a:r>
            <a:r>
              <a:rPr lang="en-US" sz="3200" dirty="0" smtClean="0"/>
              <a:t> </a:t>
            </a:r>
            <a:r>
              <a:rPr lang="en-US" sz="3200" dirty="0" err="1" smtClean="0"/>
              <a:t>đột</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học</a:t>
            </a:r>
            <a:r>
              <a:rPr lang="en-US" sz="3200" dirty="0" smtClean="0"/>
              <a:t> </a:t>
            </a:r>
            <a:r>
              <a:rPr lang="en-US" sz="3200" dirty="0" err="1" smtClean="0"/>
              <a:t>và</a:t>
            </a:r>
            <a:r>
              <a:rPr lang="en-US" sz="3200" dirty="0" smtClean="0"/>
              <a:t> </a:t>
            </a:r>
            <a:r>
              <a:rPr lang="en-US" sz="3200" dirty="0" err="1" smtClean="0"/>
              <a:t>chủ</a:t>
            </a:r>
            <a:r>
              <a:rPr lang="en-US" sz="3200" dirty="0" smtClean="0"/>
              <a:t> </a:t>
            </a:r>
            <a:r>
              <a:rPr lang="en-US" sz="3200" dirty="0" err="1" smtClean="0"/>
              <a:t>nghĩa</a:t>
            </a:r>
            <a:r>
              <a:rPr lang="en-US" sz="3200" dirty="0" smtClean="0"/>
              <a:t> Marx.</a:t>
            </a:r>
            <a:endParaRPr lang="en-US" sz="3200" dirty="0"/>
          </a:p>
        </p:txBody>
      </p:sp>
      <p:pic>
        <p:nvPicPr>
          <p:cNvPr id="3" name="Picture 2" descr="tải xuống.jpg"/>
          <p:cNvPicPr>
            <a:picLocks noChangeAspect="1"/>
          </p:cNvPicPr>
          <p:nvPr/>
        </p:nvPicPr>
        <p:blipFill>
          <a:blip r:embed="rId3"/>
          <a:stretch>
            <a:fillRect/>
          </a:stretch>
        </p:blipFill>
        <p:spPr>
          <a:xfrm>
            <a:off x="4547347" y="2057400"/>
            <a:ext cx="3666566" cy="4136639"/>
          </a:xfrm>
          <a:prstGeom prst="rect">
            <a:avLst/>
          </a:prstGeom>
        </p:spPr>
      </p:pic>
      <p:sp>
        <p:nvSpPr>
          <p:cNvPr id="4" name="Rectangle 3"/>
          <p:cNvSpPr/>
          <p:nvPr/>
        </p:nvSpPr>
        <p:spPr>
          <a:xfrm>
            <a:off x="448235" y="2362200"/>
            <a:ext cx="3881718" cy="3108543"/>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800" b="1" dirty="0" err="1"/>
              <a:t>Thuyết</a:t>
            </a:r>
            <a:r>
              <a:rPr lang="en-US" sz="2800" b="1" dirty="0"/>
              <a:t> </a:t>
            </a:r>
            <a:r>
              <a:rPr lang="en-US" sz="2800" b="1" dirty="0" err="1"/>
              <a:t>xung</a:t>
            </a:r>
            <a:r>
              <a:rPr lang="en-US" sz="2800" b="1" dirty="0"/>
              <a:t> </a:t>
            </a:r>
            <a:r>
              <a:rPr lang="en-US" sz="2800" b="1" dirty="0" err="1"/>
              <a:t>đột</a:t>
            </a:r>
            <a:r>
              <a:rPr lang="en-US" sz="2800" b="1" dirty="0"/>
              <a:t> </a:t>
            </a:r>
            <a:r>
              <a:rPr lang="en-US" sz="2800" b="1" dirty="0" err="1"/>
              <a:t>xã</a:t>
            </a:r>
            <a:r>
              <a:rPr lang="en-US" sz="2800" b="1" dirty="0"/>
              <a:t> </a:t>
            </a:r>
            <a:r>
              <a:rPr lang="en-US" sz="2800" b="1" dirty="0" err="1"/>
              <a:t>hội</a:t>
            </a:r>
            <a:r>
              <a:rPr lang="en-US" sz="2800" b="1" dirty="0"/>
              <a:t> </a:t>
            </a:r>
            <a:r>
              <a:rPr lang="en-US" sz="2800" b="1" dirty="0" err="1"/>
              <a:t>bắt</a:t>
            </a:r>
            <a:r>
              <a:rPr lang="en-US" sz="2800" b="1" dirty="0"/>
              <a:t> </a:t>
            </a:r>
            <a:r>
              <a:rPr lang="en-US" sz="2800" b="1" dirty="0" err="1"/>
              <a:t>nguồn</a:t>
            </a:r>
            <a:r>
              <a:rPr lang="en-US" sz="2800" b="1" dirty="0"/>
              <a:t> </a:t>
            </a:r>
            <a:r>
              <a:rPr lang="en-US" sz="2800" b="1" dirty="0" err="1"/>
              <a:t>từ</a:t>
            </a:r>
            <a:r>
              <a:rPr lang="en-US" sz="2800" b="1" dirty="0"/>
              <a:t> </a:t>
            </a:r>
            <a:r>
              <a:rPr lang="en-US" sz="2800" b="1" dirty="0" err="1"/>
              <a:t>thuyết</a:t>
            </a:r>
            <a:r>
              <a:rPr lang="en-US" sz="2800" b="1" dirty="0"/>
              <a:t> </a:t>
            </a:r>
            <a:r>
              <a:rPr lang="en-US" sz="2800" b="1" dirty="0" err="1"/>
              <a:t>xung</a:t>
            </a:r>
            <a:r>
              <a:rPr lang="en-US" sz="2800" b="1" dirty="0"/>
              <a:t> </a:t>
            </a:r>
            <a:r>
              <a:rPr lang="en-US" sz="2800" b="1" dirty="0" err="1"/>
              <a:t>đột</a:t>
            </a:r>
            <a:r>
              <a:rPr lang="en-US" sz="2800" b="1" dirty="0"/>
              <a:t> </a:t>
            </a:r>
            <a:r>
              <a:rPr lang="en-US" sz="2800" b="1" dirty="0" err="1"/>
              <a:t>của</a:t>
            </a:r>
            <a:r>
              <a:rPr lang="en-US" sz="2800" b="1" dirty="0"/>
              <a:t> </a:t>
            </a:r>
            <a:r>
              <a:rPr lang="en-US" sz="2800" b="1" dirty="0" err="1"/>
              <a:t>nhà</a:t>
            </a:r>
            <a:r>
              <a:rPr lang="en-US" sz="2800" b="1" dirty="0"/>
              <a:t> </a:t>
            </a:r>
            <a:r>
              <a:rPr lang="en-US" sz="2800" b="1" dirty="0" err="1"/>
              <a:t>triết</a:t>
            </a:r>
            <a:r>
              <a:rPr lang="en-US" sz="2800" b="1" dirty="0"/>
              <a:t> </a:t>
            </a:r>
            <a:r>
              <a:rPr lang="en-US" sz="2800" b="1" dirty="0" err="1" smtClean="0"/>
              <a:t>học</a:t>
            </a:r>
            <a:r>
              <a:rPr lang="en-US" sz="2800" b="1" dirty="0" smtClean="0"/>
              <a:t> </a:t>
            </a:r>
            <a:r>
              <a:rPr lang="en-US" sz="2800" b="1" dirty="0" err="1" smtClean="0"/>
              <a:t>nổi</a:t>
            </a:r>
            <a:r>
              <a:rPr lang="en-US" sz="2800" b="1" dirty="0" smtClean="0"/>
              <a:t> </a:t>
            </a:r>
            <a:r>
              <a:rPr lang="en-US" sz="2800" b="1" dirty="0" err="1"/>
              <a:t>tiếng</a:t>
            </a:r>
            <a:r>
              <a:rPr lang="en-US" sz="2800" b="1" dirty="0"/>
              <a:t> </a:t>
            </a:r>
            <a:r>
              <a:rPr lang="en-US" sz="2800" b="1" dirty="0" err="1"/>
              <a:t>đồng</a:t>
            </a:r>
            <a:r>
              <a:rPr lang="en-US" sz="2800" b="1" dirty="0"/>
              <a:t> </a:t>
            </a:r>
            <a:r>
              <a:rPr lang="en-US" sz="2800" b="1" dirty="0" err="1"/>
              <a:t>thời</a:t>
            </a:r>
            <a:r>
              <a:rPr lang="en-US" sz="2800" b="1" dirty="0"/>
              <a:t> </a:t>
            </a:r>
            <a:r>
              <a:rPr lang="en-US" sz="2800" b="1" dirty="0" err="1"/>
              <a:t>là</a:t>
            </a:r>
            <a:r>
              <a:rPr lang="en-US" sz="2800" b="1" dirty="0"/>
              <a:t> </a:t>
            </a:r>
            <a:r>
              <a:rPr lang="en-US" sz="2800" b="1" dirty="0" err="1"/>
              <a:t>một</a:t>
            </a:r>
            <a:r>
              <a:rPr lang="en-US" sz="2800" b="1" dirty="0"/>
              <a:t> </a:t>
            </a:r>
            <a:r>
              <a:rPr lang="en-US" sz="2800" b="1" dirty="0" err="1"/>
              <a:t>nhà</a:t>
            </a:r>
            <a:r>
              <a:rPr lang="en-US" sz="2800" b="1" dirty="0"/>
              <a:t> </a:t>
            </a:r>
            <a:r>
              <a:rPr lang="en-US" sz="2800" b="1" dirty="0" err="1"/>
              <a:t>xã</a:t>
            </a:r>
            <a:r>
              <a:rPr lang="en-US" sz="2800" b="1" dirty="0"/>
              <a:t> </a:t>
            </a:r>
            <a:r>
              <a:rPr lang="en-US" sz="2800" b="1" dirty="0" err="1"/>
              <a:t>hội</a:t>
            </a:r>
            <a:r>
              <a:rPr lang="en-US" sz="2800" b="1" dirty="0"/>
              <a:t> </a:t>
            </a:r>
            <a:r>
              <a:rPr lang="en-US" sz="2800" b="1" dirty="0" err="1"/>
              <a:t>học</a:t>
            </a:r>
            <a:r>
              <a:rPr lang="en-US" sz="2800" b="1" dirty="0"/>
              <a:t> </a:t>
            </a:r>
            <a:r>
              <a:rPr lang="en-US" sz="2800" b="1" dirty="0" err="1"/>
              <a:t>người</a:t>
            </a:r>
            <a:r>
              <a:rPr lang="en-US" sz="2800" b="1" dirty="0"/>
              <a:t> </a:t>
            </a:r>
            <a:r>
              <a:rPr lang="en-US" sz="2800" b="1" dirty="0" err="1" smtClean="0"/>
              <a:t>Đức</a:t>
            </a:r>
            <a:r>
              <a:rPr lang="en-US" sz="2800" b="1" dirty="0" smtClean="0"/>
              <a:t>: Karl </a:t>
            </a:r>
            <a:r>
              <a:rPr lang="en-US" sz="2800" b="1" dirty="0"/>
              <a:t>Marx </a:t>
            </a:r>
            <a:endParaRPr lang="en-US" sz="2800" b="1" dirty="0" smtClean="0"/>
          </a:p>
          <a:p>
            <a:r>
              <a:rPr lang="en-US" sz="2800" b="1" dirty="0" smtClean="0"/>
              <a:t>( </a:t>
            </a:r>
            <a:r>
              <a:rPr lang="en-US" sz="2800" b="1" dirty="0"/>
              <a:t>1818 – 1883</a:t>
            </a:r>
            <a:r>
              <a:rPr lang="en-US" sz="2800" b="1" dirty="0" smtClean="0"/>
              <a:t>).</a:t>
            </a:r>
            <a:endParaRPr lang="en-US" sz="2800" b="1" dirty="0"/>
          </a:p>
        </p:txBody>
      </p:sp>
    </p:spTree>
    <p:extLst>
      <p:ext uri="{BB962C8B-B14F-4D97-AF65-F5344CB8AC3E}">
        <p14:creationId xmlns:p14="http://schemas.microsoft.com/office/powerpoint/2010/main" val="2983216378"/>
      </p:ext>
    </p:ext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 calcmode="lin" valueType="num">
                                      <p:cBhvr additive="base">
                                        <p:cTn id="15"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 calcmode="lin" valueType="num">
                                      <p:cBhvr additive="base">
                                        <p:cTn id="2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43000"/>
            <a:ext cx="9144000" cy="5715000"/>
          </a:xfrm>
        </p:spPr>
        <p:txBody>
          <a:bodyPr>
            <a:normAutofit fontScale="92500" lnSpcReduction="10000"/>
          </a:bodyPr>
          <a:lstStyle/>
          <a:p>
            <a:pPr>
              <a:buNone/>
            </a:pPr>
            <a:r>
              <a:rPr lang="en-US" dirty="0" smtClean="0">
                <a:solidFill>
                  <a:schemeClr val="tx2"/>
                </a:solidFill>
              </a:rPr>
              <a:t/>
            </a:r>
            <a:br>
              <a:rPr lang="en-US" dirty="0" smtClean="0">
                <a:solidFill>
                  <a:schemeClr val="tx2"/>
                </a:solidFill>
              </a:rPr>
            </a:b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rằng</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liên</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trực</a:t>
            </a:r>
            <a:r>
              <a:rPr lang="en-US" dirty="0" smtClean="0">
                <a:solidFill>
                  <a:schemeClr val="tx2"/>
                </a:solidFill>
              </a:rPr>
              <a:t> </a:t>
            </a:r>
            <a:r>
              <a:rPr lang="en-US" dirty="0" err="1" smtClean="0">
                <a:solidFill>
                  <a:schemeClr val="tx2"/>
                </a:solidFill>
              </a:rPr>
              <a:t>tiếo</a:t>
            </a:r>
            <a:r>
              <a:rPr lang="en-US" dirty="0" smtClean="0">
                <a:solidFill>
                  <a:schemeClr val="tx2"/>
                </a:solidFill>
              </a:rPr>
              <a:t> </a:t>
            </a:r>
            <a:r>
              <a:rPr lang="en-US" dirty="0" err="1" smtClean="0">
                <a:solidFill>
                  <a:schemeClr val="tx2"/>
                </a:solidFill>
              </a:rPr>
              <a:t>đến</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đẳng</a:t>
            </a:r>
            <a:r>
              <a:rPr lang="en-US" dirty="0" smtClean="0">
                <a:solidFill>
                  <a:schemeClr val="tx2"/>
                </a:solidFill>
              </a:rPr>
              <a:t> </a:t>
            </a:r>
            <a:r>
              <a:rPr lang="en-US" dirty="0" err="1" smtClean="0">
                <a:solidFill>
                  <a:schemeClr val="tx2"/>
                </a:solidFill>
              </a:rPr>
              <a:t>giai</a:t>
            </a:r>
            <a:r>
              <a:rPr lang="en-US" dirty="0" smtClean="0">
                <a:solidFill>
                  <a:schemeClr val="tx2"/>
                </a:solidFill>
              </a:rPr>
              <a:t> </a:t>
            </a:r>
            <a:r>
              <a:rPr lang="en-US" dirty="0" err="1" smtClean="0">
                <a:solidFill>
                  <a:schemeClr val="tx2"/>
                </a:solidFill>
              </a:rPr>
              <a:t>cấp</a:t>
            </a:r>
            <a:r>
              <a:rPr lang="en-US" dirty="0" smtClean="0">
                <a:solidFill>
                  <a:schemeClr val="tx2"/>
                </a:solidFill>
              </a:rPr>
              <a:t> (</a:t>
            </a:r>
            <a:r>
              <a:rPr lang="en-US" dirty="0" err="1" smtClean="0">
                <a:solidFill>
                  <a:schemeClr val="tx2"/>
                </a:solidFill>
              </a:rPr>
              <a:t>chủ</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sở</a:t>
            </a:r>
            <a:r>
              <a:rPr lang="en-US" dirty="0" smtClean="0">
                <a:solidFill>
                  <a:schemeClr val="tx2"/>
                </a:solidFill>
              </a:rPr>
              <a:t> </a:t>
            </a:r>
            <a:r>
              <a:rPr lang="en-US" dirty="0" err="1" smtClean="0">
                <a:solidFill>
                  <a:schemeClr val="tx2"/>
                </a:solidFill>
              </a:rPr>
              <a:t>hữu</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tư</a:t>
            </a:r>
            <a:r>
              <a:rPr lang="en-US" dirty="0" smtClean="0">
                <a:solidFill>
                  <a:schemeClr val="tx2"/>
                </a:solidFill>
              </a:rPr>
              <a:t> </a:t>
            </a:r>
            <a:r>
              <a:rPr lang="en-US" dirty="0" err="1" smtClean="0">
                <a:solidFill>
                  <a:schemeClr val="tx2"/>
                </a:solidFill>
              </a:rPr>
              <a:t>liệu</a:t>
            </a:r>
            <a:r>
              <a:rPr lang="en-US" dirty="0" smtClean="0">
                <a:solidFill>
                  <a:schemeClr val="tx2"/>
                </a:solidFill>
              </a:rPr>
              <a:t> </a:t>
            </a:r>
            <a:r>
              <a:rPr lang="en-US" dirty="0" err="1" smtClean="0">
                <a:solidFill>
                  <a:schemeClr val="tx2"/>
                </a:solidFill>
              </a:rPr>
              <a:t>sản</a:t>
            </a:r>
            <a:r>
              <a:rPr lang="en-US" dirty="0" smtClean="0">
                <a:solidFill>
                  <a:schemeClr val="tx2"/>
                </a:solidFill>
              </a:rPr>
              <a:t> </a:t>
            </a:r>
            <a:r>
              <a:rPr lang="en-US" dirty="0" err="1" smtClean="0">
                <a:solidFill>
                  <a:schemeClr val="tx2"/>
                </a:solidFill>
              </a:rPr>
              <a:t>xuất</a:t>
            </a:r>
            <a:r>
              <a:rPr lang="en-US" dirty="0" smtClean="0">
                <a:solidFill>
                  <a:schemeClr val="tx2"/>
                </a:solidFill>
              </a:rPr>
              <a:t>).</a:t>
            </a:r>
            <a:br>
              <a:rPr lang="en-US" dirty="0" smtClean="0">
                <a:solidFill>
                  <a:schemeClr val="tx2"/>
                </a:solidFill>
              </a:rPr>
            </a:br>
            <a:r>
              <a:rPr lang="en-US" dirty="0" err="1" smtClean="0">
                <a:solidFill>
                  <a:schemeClr val="tx2"/>
                </a:solidFill>
              </a:rPr>
              <a:t>Sự</a:t>
            </a:r>
            <a:r>
              <a:rPr lang="en-US" dirty="0" smtClean="0">
                <a:solidFill>
                  <a:schemeClr val="tx2"/>
                </a:solidFill>
              </a:rPr>
              <a:t> </a:t>
            </a:r>
            <a:r>
              <a:rPr lang="en-US" dirty="0" err="1" smtClean="0">
                <a:solidFill>
                  <a:schemeClr val="tx2"/>
                </a:solidFill>
              </a:rPr>
              <a:t>đấu</a:t>
            </a:r>
            <a:r>
              <a:rPr lang="en-US" dirty="0" smtClean="0">
                <a:solidFill>
                  <a:schemeClr val="tx2"/>
                </a:solidFill>
              </a:rPr>
              <a:t> </a:t>
            </a:r>
            <a:r>
              <a:rPr lang="en-US" dirty="0" err="1" smtClean="0">
                <a:solidFill>
                  <a:schemeClr val="tx2"/>
                </a:solidFill>
              </a:rPr>
              <a:t>tranh</a:t>
            </a:r>
            <a:r>
              <a:rPr lang="en-US" dirty="0" smtClean="0">
                <a:solidFill>
                  <a:schemeClr val="tx2"/>
                </a:solidFill>
              </a:rPr>
              <a:t> </a:t>
            </a:r>
            <a:r>
              <a:rPr lang="en-US" dirty="0" err="1" smtClean="0">
                <a:solidFill>
                  <a:schemeClr val="tx2"/>
                </a:solidFill>
              </a:rPr>
              <a:t>giai</a:t>
            </a:r>
            <a:r>
              <a:rPr lang="en-US" dirty="0" smtClean="0">
                <a:solidFill>
                  <a:schemeClr val="tx2"/>
                </a:solidFill>
              </a:rPr>
              <a:t> </a:t>
            </a:r>
            <a:r>
              <a:rPr lang="en-US" dirty="0" err="1" smtClean="0">
                <a:solidFill>
                  <a:schemeClr val="tx2"/>
                </a:solidFill>
              </a:rPr>
              <a:t>cấp</a:t>
            </a:r>
            <a:r>
              <a:rPr lang="en-US" dirty="0" smtClean="0">
                <a:solidFill>
                  <a:schemeClr val="tx2"/>
                </a:solidFill>
              </a:rPr>
              <a:t> </a:t>
            </a:r>
            <a:r>
              <a:rPr lang="en-US" dirty="0" err="1" smtClean="0">
                <a:solidFill>
                  <a:schemeClr val="tx2"/>
                </a:solidFill>
              </a:rPr>
              <a:t>nhằm</a:t>
            </a:r>
            <a:r>
              <a:rPr lang="en-US" dirty="0" smtClean="0">
                <a:solidFill>
                  <a:schemeClr val="tx2"/>
                </a:solidFill>
              </a:rPr>
              <a:t> </a:t>
            </a:r>
            <a:r>
              <a:rPr lang="en-US" dirty="0" err="1" smtClean="0">
                <a:solidFill>
                  <a:schemeClr val="tx2"/>
                </a:solidFill>
              </a:rPr>
              <a:t>xoá</a:t>
            </a:r>
            <a:r>
              <a:rPr lang="en-US" dirty="0" smtClean="0">
                <a:solidFill>
                  <a:schemeClr val="tx2"/>
                </a:solidFill>
              </a:rPr>
              <a:t> </a:t>
            </a:r>
            <a:r>
              <a:rPr lang="en-US" dirty="0" err="1" smtClean="0">
                <a:solidFill>
                  <a:schemeClr val="tx2"/>
                </a:solidFill>
              </a:rPr>
              <a:t>bỏ</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mâu</a:t>
            </a:r>
            <a:r>
              <a:rPr lang="en-US" dirty="0" smtClean="0">
                <a:solidFill>
                  <a:schemeClr val="tx2"/>
                </a:solidFill>
              </a:rPr>
              <a:t> </a:t>
            </a:r>
            <a:r>
              <a:rPr lang="en-US" dirty="0" err="1" smtClean="0">
                <a:solidFill>
                  <a:schemeClr val="tx2"/>
                </a:solidFill>
              </a:rPr>
              <a:t>thuẫn</a:t>
            </a:r>
            <a:r>
              <a:rPr lang="en-US" dirty="0" smtClean="0">
                <a:solidFill>
                  <a:schemeClr val="tx2"/>
                </a:solidFill>
              </a:rPr>
              <a:t>, </a:t>
            </a:r>
            <a:r>
              <a:rPr lang="en-US" dirty="0" err="1" smtClean="0">
                <a:solidFill>
                  <a:schemeClr val="tx2"/>
                </a:solidFill>
              </a:rPr>
              <a:t>xung</a:t>
            </a:r>
            <a:r>
              <a:rPr lang="en-US" dirty="0" smtClean="0">
                <a:solidFill>
                  <a:schemeClr val="tx2"/>
                </a:solidFill>
              </a:rPr>
              <a:t> </a:t>
            </a:r>
            <a:r>
              <a:rPr lang="en-US" dirty="0" err="1" smtClean="0">
                <a:solidFill>
                  <a:schemeClr val="tx2"/>
                </a:solidFill>
              </a:rPr>
              <a:t>đột</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sở</a:t>
            </a:r>
            <a:r>
              <a:rPr lang="en-US" dirty="0" smtClean="0">
                <a:solidFill>
                  <a:schemeClr val="tx2"/>
                </a:solidFill>
              </a:rPr>
              <a:t> </a:t>
            </a:r>
            <a:r>
              <a:rPr lang="en-US" dirty="0" err="1" smtClean="0">
                <a:solidFill>
                  <a:schemeClr val="tx2"/>
                </a:solidFill>
              </a:rPr>
              <a:t>hữu</a:t>
            </a:r>
            <a:r>
              <a:rPr lang="en-US" dirty="0" smtClean="0">
                <a:solidFill>
                  <a:schemeClr val="tx2"/>
                </a:solidFill>
              </a:rPr>
              <a:t>, </a:t>
            </a:r>
            <a:r>
              <a:rPr lang="en-US" dirty="0" err="1" smtClean="0">
                <a:solidFill>
                  <a:schemeClr val="tx2"/>
                </a:solidFill>
              </a:rPr>
              <a:t>tạo</a:t>
            </a:r>
            <a:r>
              <a:rPr lang="en-US" dirty="0" smtClean="0">
                <a:solidFill>
                  <a:schemeClr val="tx2"/>
                </a:solidFill>
              </a:rPr>
              <a:t> </a:t>
            </a:r>
            <a:r>
              <a:rPr lang="en-US" dirty="0" err="1" smtClean="0">
                <a:solidFill>
                  <a:schemeClr val="tx2"/>
                </a:solidFill>
              </a:rPr>
              <a:t>điều</a:t>
            </a:r>
            <a:r>
              <a:rPr lang="en-US" dirty="0" smtClean="0">
                <a:solidFill>
                  <a:schemeClr val="tx2"/>
                </a:solidFill>
              </a:rPr>
              <a:t> </a:t>
            </a:r>
            <a:r>
              <a:rPr lang="en-US" dirty="0" err="1" smtClean="0">
                <a:solidFill>
                  <a:schemeClr val="tx2"/>
                </a:solidFill>
              </a:rPr>
              <a:t>kiện</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sản</a:t>
            </a:r>
            <a:r>
              <a:rPr lang="en-US" dirty="0" smtClean="0">
                <a:solidFill>
                  <a:schemeClr val="tx2"/>
                </a:solidFill>
              </a:rPr>
              <a:t> </a:t>
            </a:r>
            <a:r>
              <a:rPr lang="en-US" dirty="0" err="1" smtClean="0">
                <a:solidFill>
                  <a:schemeClr val="tx2"/>
                </a:solidFill>
              </a:rPr>
              <a:t>xuất</a:t>
            </a:r>
            <a:r>
              <a:rPr lang="en-US" dirty="0" smtClean="0">
                <a:solidFill>
                  <a:schemeClr val="tx2"/>
                </a:solidFill>
              </a:rPr>
              <a:t> </a:t>
            </a:r>
            <a:r>
              <a:rPr lang="en-US" dirty="0" err="1" smtClean="0">
                <a:solidFill>
                  <a:schemeClr val="tx2"/>
                </a:solidFill>
              </a:rPr>
              <a:t>phát</a:t>
            </a:r>
            <a:r>
              <a:rPr lang="en-US" dirty="0" smtClean="0">
                <a:solidFill>
                  <a:schemeClr val="tx2"/>
                </a:solidFill>
              </a:rPr>
              <a:t> </a:t>
            </a:r>
            <a:r>
              <a:rPr lang="en-US" dirty="0" err="1" smtClean="0">
                <a:solidFill>
                  <a:schemeClr val="tx2"/>
                </a:solidFill>
              </a:rPr>
              <a:t>triển</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mới</a:t>
            </a:r>
            <a:r>
              <a:rPr lang="en-US" dirty="0" smtClean="0">
                <a:solidFill>
                  <a:schemeClr val="tx2"/>
                </a:solidFill>
              </a:rPr>
              <a:t> </a:t>
            </a:r>
            <a:r>
              <a:rPr lang="en-US" dirty="0" err="1" smtClean="0">
                <a:solidFill>
                  <a:schemeClr val="tx2"/>
                </a:solidFill>
              </a:rPr>
              <a:t>chính</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lực</a:t>
            </a:r>
            <a:r>
              <a:rPr lang="en-US" dirty="0" smtClean="0">
                <a:solidFill>
                  <a:schemeClr val="tx2"/>
                </a:solidFill>
              </a:rPr>
              <a:t> </a:t>
            </a:r>
            <a:r>
              <a:rPr lang="en-US" dirty="0" err="1" smtClean="0">
                <a:solidFill>
                  <a:schemeClr val="tx2"/>
                </a:solidFill>
              </a:rPr>
              <a:t>thúc</a:t>
            </a:r>
            <a:r>
              <a:rPr lang="en-US" dirty="0" smtClean="0">
                <a:solidFill>
                  <a:schemeClr val="tx2"/>
                </a:solidFill>
              </a:rPr>
              <a:t> </a:t>
            </a:r>
            <a:r>
              <a:rPr lang="en-US" dirty="0" err="1" smtClean="0">
                <a:solidFill>
                  <a:schemeClr val="tx2"/>
                </a:solidFill>
              </a:rPr>
              <a:t>đẩy</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phát</a:t>
            </a:r>
            <a:r>
              <a:rPr lang="en-US" dirty="0" smtClean="0">
                <a:solidFill>
                  <a:schemeClr val="tx2"/>
                </a:solidFill>
              </a:rPr>
              <a:t> </a:t>
            </a:r>
            <a:r>
              <a:rPr lang="en-US" dirty="0" err="1" smtClean="0">
                <a:solidFill>
                  <a:schemeClr val="tx2"/>
                </a:solidFill>
              </a:rPr>
              <a:t>triển</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giai</a:t>
            </a:r>
            <a:r>
              <a:rPr lang="en-US" dirty="0" smtClean="0">
                <a:solidFill>
                  <a:schemeClr val="tx2"/>
                </a:solidFill>
              </a:rPr>
              <a:t> </a:t>
            </a:r>
            <a:r>
              <a:rPr lang="en-US" dirty="0" err="1" smtClean="0">
                <a:solidFill>
                  <a:schemeClr val="tx2"/>
                </a:solidFill>
              </a:rPr>
              <a:t>cấp</a:t>
            </a:r>
            <a:r>
              <a:rPr lang="en-US" dirty="0" smtClean="0">
                <a:solidFill>
                  <a:schemeClr val="tx2"/>
                </a:solidFill>
              </a:rPr>
              <a:t>.</a:t>
            </a:r>
            <a:br>
              <a:rPr lang="en-US" dirty="0" smtClean="0">
                <a:solidFill>
                  <a:schemeClr val="tx2"/>
                </a:solidFill>
              </a:rPr>
            </a:br>
            <a:r>
              <a:rPr lang="en-US" dirty="0" smtClean="0">
                <a:solidFill>
                  <a:schemeClr val="tx2"/>
                </a:solidFill>
              </a:rPr>
              <a:t>Do </a:t>
            </a:r>
            <a:r>
              <a:rPr lang="en-US" dirty="0" err="1" smtClean="0">
                <a:solidFill>
                  <a:schemeClr val="tx2"/>
                </a:solidFill>
              </a:rPr>
              <a:t>đó</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phản</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kịch</a:t>
            </a:r>
            <a:r>
              <a:rPr lang="en-US" dirty="0" smtClean="0">
                <a:solidFill>
                  <a:schemeClr val="tx2"/>
                </a:solidFill>
              </a:rPr>
              <a:t> </a:t>
            </a:r>
            <a:r>
              <a:rPr lang="en-US" dirty="0" err="1" smtClean="0">
                <a:solidFill>
                  <a:schemeClr val="tx2"/>
                </a:solidFill>
              </a:rPr>
              <a:t>liệt</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chức</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Họ</a:t>
            </a:r>
            <a:r>
              <a:rPr lang="en-US" dirty="0" smtClean="0">
                <a:solidFill>
                  <a:schemeClr val="tx2"/>
                </a:solidFill>
              </a:rPr>
              <a:t> </a:t>
            </a:r>
            <a:r>
              <a:rPr lang="en-US" dirty="0" err="1" smtClean="0">
                <a:solidFill>
                  <a:schemeClr val="tx2"/>
                </a:solidFill>
              </a:rPr>
              <a:t>vạch</a:t>
            </a:r>
            <a:r>
              <a:rPr lang="en-US" dirty="0" smtClean="0">
                <a:solidFill>
                  <a:schemeClr val="tx2"/>
                </a:solidFill>
              </a:rPr>
              <a:t> </a:t>
            </a:r>
            <a:r>
              <a:rPr lang="en-US" dirty="0" err="1" smtClean="0">
                <a:solidFill>
                  <a:schemeClr val="tx2"/>
                </a:solidFill>
              </a:rPr>
              <a:t>rõ</a:t>
            </a:r>
            <a:r>
              <a:rPr lang="en-US" dirty="0" smtClean="0">
                <a:solidFill>
                  <a:schemeClr val="tx2"/>
                </a:solidFill>
              </a:rPr>
              <a:t> </a:t>
            </a:r>
            <a:r>
              <a:rPr lang="en-US" dirty="0" err="1" smtClean="0">
                <a:solidFill>
                  <a:schemeClr val="tx2"/>
                </a:solidFill>
              </a:rPr>
              <a:t>chính</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thống</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đã</a:t>
            </a:r>
            <a:r>
              <a:rPr lang="en-US" dirty="0" smtClean="0">
                <a:solidFill>
                  <a:schemeClr val="tx2"/>
                </a:solidFill>
              </a:rPr>
              <a:t> </a:t>
            </a:r>
            <a:r>
              <a:rPr lang="en-US" dirty="0" err="1" smtClean="0">
                <a:solidFill>
                  <a:schemeClr val="tx2"/>
                </a:solidFill>
              </a:rPr>
              <a:t>làm</a:t>
            </a:r>
            <a:r>
              <a:rPr lang="en-US" dirty="0" smtClean="0">
                <a:solidFill>
                  <a:schemeClr val="tx2"/>
                </a:solidFill>
              </a:rPr>
              <a:t> </a:t>
            </a:r>
            <a:r>
              <a:rPr lang="en-US" dirty="0" err="1" smtClean="0">
                <a:solidFill>
                  <a:schemeClr val="tx2"/>
                </a:solidFill>
              </a:rPr>
              <a:t>kìm</a:t>
            </a:r>
            <a:r>
              <a:rPr lang="en-US" dirty="0" smtClean="0">
                <a:solidFill>
                  <a:schemeClr val="tx2"/>
                </a:solidFill>
              </a:rPr>
              <a:t> </a:t>
            </a:r>
            <a:r>
              <a:rPr lang="en-US" dirty="0" err="1" smtClean="0">
                <a:solidFill>
                  <a:schemeClr val="tx2"/>
                </a:solidFill>
              </a:rPr>
              <a:t>hãm</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phát</a:t>
            </a:r>
            <a:r>
              <a:rPr lang="en-US" dirty="0" smtClean="0">
                <a:solidFill>
                  <a:schemeClr val="tx2"/>
                </a:solidFill>
              </a:rPr>
              <a:t> </a:t>
            </a:r>
            <a:r>
              <a:rPr lang="en-US" dirty="0" err="1" smtClean="0">
                <a:solidFill>
                  <a:schemeClr val="tx2"/>
                </a:solidFill>
              </a:rPr>
              <a:t>triển</a:t>
            </a:r>
            <a:r>
              <a:rPr lang="en-US" dirty="0" smtClean="0">
                <a:solidFill>
                  <a:schemeClr val="tx2"/>
                </a:solidFill>
              </a:rPr>
              <a:t> </a:t>
            </a:r>
            <a:r>
              <a:rPr lang="en-US" dirty="0" err="1" smtClean="0">
                <a:solidFill>
                  <a:schemeClr val="tx2"/>
                </a:solidFill>
              </a:rPr>
              <a:t>tài</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ở </a:t>
            </a:r>
            <a:r>
              <a:rPr lang="en-US" dirty="0" err="1" smtClean="0">
                <a:solidFill>
                  <a:schemeClr val="tx2"/>
                </a:solidFill>
              </a:rPr>
              <a:t>tầng</a:t>
            </a:r>
            <a:r>
              <a:rPr lang="en-US" dirty="0" smtClean="0">
                <a:solidFill>
                  <a:schemeClr val="tx2"/>
                </a:solidFill>
              </a:rPr>
              <a:t> </a:t>
            </a:r>
            <a:r>
              <a:rPr lang="en-US" dirty="0" err="1" smtClean="0">
                <a:solidFill>
                  <a:schemeClr val="tx2"/>
                </a:solidFill>
              </a:rPr>
              <a:t>lớp</a:t>
            </a:r>
            <a:r>
              <a:rPr lang="en-US" dirty="0" smtClean="0">
                <a:solidFill>
                  <a:schemeClr val="tx2"/>
                </a:solidFill>
              </a:rPr>
              <a:t> </a:t>
            </a:r>
            <a:r>
              <a:rPr lang="en-US" dirty="0" err="1" smtClean="0">
                <a:solidFill>
                  <a:schemeClr val="tx2"/>
                </a:solidFill>
              </a:rPr>
              <a:t>dưới</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phối</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đồng</a:t>
            </a:r>
            <a:r>
              <a:rPr lang="en-US" dirty="0" smtClean="0">
                <a:solidFill>
                  <a:schemeClr val="tx2"/>
                </a:solidFill>
              </a:rPr>
              <a:t> </a:t>
            </a:r>
            <a:r>
              <a:rPr lang="en-US" dirty="0" err="1" smtClean="0">
                <a:solidFill>
                  <a:schemeClr val="tx2"/>
                </a:solidFill>
              </a:rPr>
              <a:t>đều</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cải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đã</a:t>
            </a:r>
            <a:r>
              <a:rPr lang="en-US" dirty="0" smtClean="0">
                <a:solidFill>
                  <a:schemeClr val="tx2"/>
                </a:solidFill>
              </a:rPr>
              <a:t> </a:t>
            </a:r>
            <a:r>
              <a:rPr lang="en-US" dirty="0" err="1" smtClean="0">
                <a:solidFill>
                  <a:schemeClr val="tx2"/>
                </a:solidFill>
              </a:rPr>
              <a:t>khiến</a:t>
            </a:r>
            <a:r>
              <a:rPr lang="en-US" dirty="0" smtClean="0">
                <a:solidFill>
                  <a:schemeClr val="tx2"/>
                </a:solidFill>
              </a:rPr>
              <a:t> </a:t>
            </a:r>
            <a:r>
              <a:rPr lang="en-US" dirty="0" err="1" smtClean="0">
                <a:solidFill>
                  <a:schemeClr val="tx2"/>
                </a:solidFill>
              </a:rPr>
              <a:t>cho</a:t>
            </a:r>
            <a:r>
              <a:rPr lang="en-US" dirty="0" smtClean="0">
                <a:solidFill>
                  <a:schemeClr val="tx2"/>
                </a:solidFill>
              </a:rPr>
              <a:t> </a:t>
            </a:r>
            <a:r>
              <a:rPr lang="en-US" dirty="0" err="1" smtClean="0">
                <a:solidFill>
                  <a:schemeClr val="tx2"/>
                </a:solidFill>
              </a:rPr>
              <a:t>kẻ</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hưởng</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cơ</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hành</a:t>
            </a:r>
            <a:r>
              <a:rPr lang="en-US" dirty="0" smtClean="0">
                <a:solidFill>
                  <a:schemeClr val="tx2"/>
                </a:solidFill>
              </a:rPr>
              <a:t>, </a:t>
            </a:r>
            <a:r>
              <a:rPr lang="en-US" dirty="0" err="1" smtClean="0">
                <a:solidFill>
                  <a:schemeClr val="tx2"/>
                </a:solidFill>
              </a:rPr>
              <a:t>giáo</a:t>
            </a:r>
            <a:r>
              <a:rPr lang="en-US" dirty="0" smtClean="0">
                <a:solidFill>
                  <a:schemeClr val="tx2"/>
                </a:solidFill>
              </a:rPr>
              <a:t> </a:t>
            </a:r>
            <a:r>
              <a:rPr lang="en-US" dirty="0" err="1" smtClean="0">
                <a:solidFill>
                  <a:schemeClr val="tx2"/>
                </a:solidFill>
              </a:rPr>
              <a:t>dục</a:t>
            </a:r>
            <a:r>
              <a:rPr lang="en-US" dirty="0" smtClean="0">
                <a:solidFill>
                  <a:schemeClr val="tx2"/>
                </a:solidFill>
              </a:rPr>
              <a:t> </a:t>
            </a:r>
            <a:r>
              <a:rPr lang="en-US" dirty="0" err="1" smtClean="0">
                <a:solidFill>
                  <a:schemeClr val="tx2"/>
                </a:solidFill>
              </a:rPr>
              <a:t>để</a:t>
            </a:r>
            <a:r>
              <a:rPr lang="en-US" dirty="0" smtClean="0">
                <a:solidFill>
                  <a:schemeClr val="tx2"/>
                </a:solidFill>
              </a:rPr>
              <a:t> </a:t>
            </a:r>
            <a:r>
              <a:rPr lang="en-US" dirty="0" err="1" smtClean="0">
                <a:solidFill>
                  <a:schemeClr val="tx2"/>
                </a:solidFill>
              </a:rPr>
              <a:t>phát</a:t>
            </a:r>
            <a:r>
              <a:rPr lang="en-US" dirty="0" smtClean="0">
                <a:solidFill>
                  <a:schemeClr val="tx2"/>
                </a:solidFill>
              </a:rPr>
              <a:t> </a:t>
            </a:r>
            <a:r>
              <a:rPr lang="en-US" dirty="0" err="1" smtClean="0">
                <a:solidFill>
                  <a:schemeClr val="tx2"/>
                </a:solidFill>
              </a:rPr>
              <a:t>triển</a:t>
            </a:r>
            <a:r>
              <a:rPr lang="en-US" dirty="0" smtClean="0">
                <a:solidFill>
                  <a:schemeClr val="tx2"/>
                </a:solidFill>
              </a:rPr>
              <a:t> </a:t>
            </a:r>
            <a:r>
              <a:rPr lang="en-US" dirty="0" err="1" smtClean="0">
                <a:solidFill>
                  <a:schemeClr val="tx2"/>
                </a:solidFill>
              </a:rPr>
              <a:t>tài</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còn</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người</a:t>
            </a:r>
            <a:r>
              <a:rPr lang="en-US" dirty="0" smtClean="0">
                <a:solidFill>
                  <a:schemeClr val="tx2"/>
                </a:solidFill>
              </a:rPr>
              <a:t> ở </a:t>
            </a:r>
            <a:r>
              <a:rPr lang="en-US" dirty="0" err="1" smtClean="0">
                <a:solidFill>
                  <a:schemeClr val="tx2"/>
                </a:solidFill>
              </a:rPr>
              <a:t>tầng</a:t>
            </a:r>
            <a:r>
              <a:rPr lang="en-US" dirty="0" smtClean="0">
                <a:solidFill>
                  <a:schemeClr val="tx2"/>
                </a:solidFill>
              </a:rPr>
              <a:t> </a:t>
            </a:r>
            <a:r>
              <a:rPr lang="en-US" dirty="0" err="1" smtClean="0">
                <a:solidFill>
                  <a:schemeClr val="tx2"/>
                </a:solidFill>
              </a:rPr>
              <a:t>lớp</a:t>
            </a:r>
            <a:r>
              <a:rPr lang="en-US" dirty="0" smtClean="0">
                <a:solidFill>
                  <a:schemeClr val="tx2"/>
                </a:solidFill>
              </a:rPr>
              <a:t> </a:t>
            </a:r>
            <a:r>
              <a:rPr lang="en-US" dirty="0" err="1" smtClean="0">
                <a:solidFill>
                  <a:schemeClr val="tx2"/>
                </a:solidFill>
              </a:rPr>
              <a:t>dưới</a:t>
            </a:r>
            <a:r>
              <a:rPr lang="en-US" dirty="0" smtClean="0">
                <a:solidFill>
                  <a:schemeClr val="tx2"/>
                </a:solidFill>
              </a:rPr>
              <a:t> </a:t>
            </a:r>
            <a:r>
              <a:rPr lang="en-US" dirty="0" err="1" smtClean="0">
                <a:solidFill>
                  <a:schemeClr val="tx2"/>
                </a:solidFill>
              </a:rPr>
              <a:t>phải</a:t>
            </a:r>
            <a:r>
              <a:rPr lang="en-US" dirty="0" smtClean="0">
                <a:solidFill>
                  <a:schemeClr val="tx2"/>
                </a:solidFill>
              </a:rPr>
              <a:t> </a:t>
            </a:r>
            <a:r>
              <a:rPr lang="en-US" dirty="0" err="1" smtClean="0">
                <a:solidFill>
                  <a:schemeClr val="tx2"/>
                </a:solidFill>
              </a:rPr>
              <a:t>chịu</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thiệt</a:t>
            </a:r>
            <a:r>
              <a:rPr lang="en-US" dirty="0" smtClean="0">
                <a:solidFill>
                  <a:schemeClr val="tx2"/>
                </a:solidFill>
              </a:rPr>
              <a:t> </a:t>
            </a:r>
            <a:r>
              <a:rPr lang="en-US" dirty="0" err="1" smtClean="0">
                <a:solidFill>
                  <a:schemeClr val="tx2"/>
                </a:solidFill>
              </a:rPr>
              <a:t>thòi</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lợi</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sẽ</a:t>
            </a:r>
            <a:r>
              <a:rPr lang="en-US" dirty="0" smtClean="0">
                <a:solidFill>
                  <a:schemeClr val="tx2"/>
                </a:solidFill>
              </a:rPr>
              <a:t> </a:t>
            </a:r>
            <a:r>
              <a:rPr lang="en-US" dirty="0" err="1" smtClean="0">
                <a:solidFill>
                  <a:schemeClr val="tx2"/>
                </a:solidFill>
              </a:rPr>
              <a:t>tích</a:t>
            </a:r>
            <a:r>
              <a:rPr lang="en-US" dirty="0" smtClean="0">
                <a:solidFill>
                  <a:schemeClr val="tx2"/>
                </a:solidFill>
              </a:rPr>
              <a:t> </a:t>
            </a:r>
            <a:r>
              <a:rPr lang="en-US" dirty="0" err="1" smtClean="0">
                <a:solidFill>
                  <a:schemeClr val="tx2"/>
                </a:solidFill>
              </a:rPr>
              <a:t>tụ</a:t>
            </a:r>
            <a:r>
              <a:rPr lang="en-US" dirty="0" smtClean="0">
                <a:solidFill>
                  <a:schemeClr val="tx2"/>
                </a:solidFill>
              </a:rPr>
              <a:t>, </a:t>
            </a:r>
            <a:r>
              <a:rPr lang="en-US" dirty="0" err="1" smtClean="0">
                <a:solidFill>
                  <a:schemeClr val="tx2"/>
                </a:solidFill>
              </a:rPr>
              <a:t>làm</a:t>
            </a:r>
            <a:r>
              <a:rPr lang="en-US" dirty="0" smtClean="0">
                <a:solidFill>
                  <a:schemeClr val="tx2"/>
                </a:solidFill>
              </a:rPr>
              <a:t> gay </a:t>
            </a:r>
            <a:r>
              <a:rPr lang="en-US" dirty="0" err="1" smtClean="0">
                <a:solidFill>
                  <a:schemeClr val="tx2"/>
                </a:solidFill>
              </a:rPr>
              <a:t>gắt</a:t>
            </a:r>
            <a:r>
              <a:rPr lang="en-US" dirty="0" smtClean="0">
                <a:solidFill>
                  <a:schemeClr val="tx2"/>
                </a:solidFill>
              </a:rPr>
              <a:t> </a:t>
            </a:r>
            <a:r>
              <a:rPr lang="en-US" dirty="0" err="1" smtClean="0">
                <a:solidFill>
                  <a:schemeClr val="tx2"/>
                </a:solidFill>
              </a:rPr>
              <a:t>thêm</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xung</a:t>
            </a:r>
            <a:r>
              <a:rPr lang="en-US" dirty="0" smtClean="0">
                <a:solidFill>
                  <a:schemeClr val="tx2"/>
                </a:solidFill>
              </a:rPr>
              <a:t> </a:t>
            </a:r>
            <a:r>
              <a:rPr lang="en-US" dirty="0" err="1" smtClean="0">
                <a:solidFill>
                  <a:schemeClr val="tx2"/>
                </a:solidFill>
              </a:rPr>
              <a:t>đột</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bất</a:t>
            </a:r>
            <a:r>
              <a:rPr lang="en-US" dirty="0" smtClean="0">
                <a:solidFill>
                  <a:schemeClr val="tx2"/>
                </a:solidFill>
              </a:rPr>
              <a:t> </a:t>
            </a:r>
            <a:r>
              <a:rPr lang="en-US" dirty="0" err="1" smtClean="0">
                <a:solidFill>
                  <a:schemeClr val="tx2"/>
                </a:solidFill>
              </a:rPr>
              <a:t>bình</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nguyên</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mọi</a:t>
            </a:r>
            <a:r>
              <a:rPr lang="en-US" dirty="0" smtClean="0">
                <a:solidFill>
                  <a:schemeClr val="tx2"/>
                </a:solidFill>
              </a:rPr>
              <a:t> </a:t>
            </a:r>
            <a:r>
              <a:rPr lang="en-US" dirty="0" err="1" smtClean="0">
                <a:solidFill>
                  <a:schemeClr val="tx2"/>
                </a:solidFill>
              </a:rPr>
              <a:t>cuộc</a:t>
            </a:r>
            <a:r>
              <a:rPr lang="en-US" dirty="0" smtClean="0">
                <a:solidFill>
                  <a:schemeClr val="tx2"/>
                </a:solidFill>
              </a:rPr>
              <a:t> </a:t>
            </a:r>
            <a:r>
              <a:rPr lang="en-US" dirty="0" err="1" smtClean="0">
                <a:solidFill>
                  <a:schemeClr val="tx2"/>
                </a:solidFill>
              </a:rPr>
              <a:t>khủng</a:t>
            </a:r>
            <a:r>
              <a:rPr lang="en-US" dirty="0" smtClean="0">
                <a:solidFill>
                  <a:schemeClr val="tx2"/>
                </a:solidFill>
              </a:rPr>
              <a:t> </a:t>
            </a:r>
            <a:r>
              <a:rPr lang="en-US" dirty="0" err="1" smtClean="0">
                <a:solidFill>
                  <a:schemeClr val="tx2"/>
                </a:solidFill>
              </a:rPr>
              <a:t>hoảng</a:t>
            </a:r>
            <a:r>
              <a:rPr lang="en-US" dirty="0" smtClean="0">
                <a:solidFill>
                  <a:schemeClr val="tx2"/>
                </a:solidFill>
              </a:rPr>
              <a:t>.</a:t>
            </a:r>
            <a:r>
              <a:rPr lang="en-US" dirty="0" smtClean="0"/>
              <a:t/>
            </a:r>
            <a:br>
              <a:rPr lang="en-US" dirty="0" smtClean="0"/>
            </a:br>
            <a:endParaRPr lang="en-US" dirty="0"/>
          </a:p>
        </p:txBody>
      </p:sp>
      <p:sp>
        <p:nvSpPr>
          <p:cNvPr id="4" name="Oval 3"/>
          <p:cNvSpPr/>
          <p:nvPr/>
        </p:nvSpPr>
        <p:spPr>
          <a:xfrm>
            <a:off x="2743200" y="0"/>
            <a:ext cx="4343400" cy="9144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Lý</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thuyết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xung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đột</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Rounded Rectangle 3"/>
          <p:cNvSpPr/>
          <p:nvPr/>
        </p:nvSpPr>
        <p:spPr>
          <a:xfrm>
            <a:off x="1703296" y="152400"/>
            <a:ext cx="5925672" cy="1428590"/>
          </a:xfrm>
          <a:prstGeom prst="roundRect">
            <a:avLst>
              <a:gd name="adj" fmla="val 37844"/>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t>Cách</a:t>
            </a:r>
            <a:r>
              <a:rPr lang="en-US" sz="2800" b="1" dirty="0" smtClean="0"/>
              <a:t> </a:t>
            </a:r>
            <a:r>
              <a:rPr lang="en-US" sz="2800" b="1" dirty="0" err="1" smtClean="0"/>
              <a:t>tiếp</a:t>
            </a:r>
            <a:r>
              <a:rPr lang="en-US" sz="2800" b="1" dirty="0" smtClean="0"/>
              <a:t> </a:t>
            </a:r>
            <a:r>
              <a:rPr lang="en-US" sz="2800" b="1" dirty="0" err="1" smtClean="0"/>
              <a:t>cận</a:t>
            </a:r>
            <a:r>
              <a:rPr lang="en-US" sz="2800" b="1" dirty="0" smtClean="0"/>
              <a:t> </a:t>
            </a:r>
            <a:r>
              <a:rPr lang="en-US" sz="2800" b="1" dirty="0" err="1" smtClean="0"/>
              <a:t>xung</a:t>
            </a:r>
            <a:r>
              <a:rPr lang="en-US" sz="2800" b="1" dirty="0" smtClean="0"/>
              <a:t> </a:t>
            </a:r>
            <a:r>
              <a:rPr lang="en-US" sz="2800" b="1" dirty="0" err="1" smtClean="0"/>
              <a:t>đột</a:t>
            </a:r>
            <a:r>
              <a:rPr lang="en-US" sz="2800" b="1" dirty="0" smtClean="0"/>
              <a:t>  </a:t>
            </a:r>
            <a:r>
              <a:rPr lang="en-US" sz="2800" b="1" dirty="0" err="1" smtClean="0"/>
              <a:t>xã</a:t>
            </a:r>
            <a:r>
              <a:rPr lang="en-US" sz="2800" b="1" dirty="0" smtClean="0"/>
              <a:t> </a:t>
            </a:r>
            <a:r>
              <a:rPr lang="en-US" sz="2800" b="1" dirty="0" err="1" smtClean="0"/>
              <a:t>hội</a:t>
            </a:r>
            <a:r>
              <a:rPr lang="en-US" sz="2800" b="1" dirty="0" smtClean="0"/>
              <a:t> </a:t>
            </a:r>
            <a:r>
              <a:rPr lang="en-US" sz="2800" b="1" dirty="0" err="1" smtClean="0"/>
              <a:t>đối</a:t>
            </a:r>
            <a:r>
              <a:rPr lang="en-US" sz="2800" b="1" dirty="0" smtClean="0"/>
              <a:t> </a:t>
            </a:r>
            <a:r>
              <a:rPr lang="en-US" sz="2800" b="1" dirty="0" err="1" smtClean="0"/>
              <a:t>với</a:t>
            </a:r>
            <a:r>
              <a:rPr lang="en-US" sz="2800" b="1" dirty="0" smtClean="0"/>
              <a:t> </a:t>
            </a:r>
            <a:r>
              <a:rPr lang="en-US" sz="2800" b="1" dirty="0" err="1" smtClean="0"/>
              <a:t>phân</a:t>
            </a:r>
            <a:r>
              <a:rPr lang="en-US" sz="2800" b="1" dirty="0" smtClean="0"/>
              <a:t> </a:t>
            </a:r>
            <a:r>
              <a:rPr lang="en-US" sz="2800" b="1" dirty="0" err="1" smtClean="0"/>
              <a:t>tầng</a:t>
            </a:r>
            <a:r>
              <a:rPr lang="en-US" sz="2800" b="1" dirty="0" smtClean="0"/>
              <a:t> </a:t>
            </a:r>
            <a:r>
              <a:rPr lang="en-US" sz="2800" b="1" dirty="0" err="1" smtClean="0"/>
              <a:t>xã</a:t>
            </a:r>
            <a:r>
              <a:rPr lang="en-US" sz="2800" b="1" dirty="0" smtClean="0"/>
              <a:t> </a:t>
            </a:r>
            <a:r>
              <a:rPr lang="en-US" sz="2800" b="1" dirty="0" err="1" smtClean="0"/>
              <a:t>hội</a:t>
            </a:r>
            <a:r>
              <a:rPr lang="en-US" sz="2800" b="1" dirty="0" smtClean="0"/>
              <a:t>.</a:t>
            </a:r>
            <a:endParaRPr lang="en-US" sz="2800" b="1" dirty="0"/>
          </a:p>
        </p:txBody>
      </p:sp>
      <p:sp>
        <p:nvSpPr>
          <p:cNvPr id="5" name="Down Arrow 4"/>
          <p:cNvSpPr/>
          <p:nvPr/>
        </p:nvSpPr>
        <p:spPr>
          <a:xfrm>
            <a:off x="1694331" y="2590800"/>
            <a:ext cx="5925672" cy="1828800"/>
          </a:xfrm>
          <a:prstGeom prst="downArrow">
            <a:avLst>
              <a:gd name="adj1" fmla="val 100000"/>
              <a:gd name="adj2" fmla="val 44118"/>
            </a:avLst>
          </a:prstGeom>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smtClean="0"/>
          </a:p>
          <a:p>
            <a:pPr algn="ctr"/>
            <a:r>
              <a:rPr lang="en-US" sz="2800" b="1" dirty="0" err="1" smtClean="0"/>
              <a:t>Xem</a:t>
            </a:r>
            <a:r>
              <a:rPr lang="en-US" sz="2800" b="1" dirty="0" smtClean="0"/>
              <a:t> </a:t>
            </a:r>
            <a:r>
              <a:rPr lang="en-US" sz="2800" b="1" dirty="0" err="1" smtClean="0"/>
              <a:t>tầng</a:t>
            </a:r>
            <a:r>
              <a:rPr lang="en-US" sz="2800" b="1" dirty="0" smtClean="0"/>
              <a:t> </a:t>
            </a:r>
            <a:r>
              <a:rPr lang="en-US" sz="2800" b="1" dirty="0" err="1" smtClean="0"/>
              <a:t>xã</a:t>
            </a:r>
            <a:r>
              <a:rPr lang="en-US" sz="2800" b="1" dirty="0" smtClean="0"/>
              <a:t> </a:t>
            </a:r>
            <a:r>
              <a:rPr lang="en-US" sz="2800" b="1" dirty="0" err="1" smtClean="0"/>
              <a:t>hội</a:t>
            </a:r>
            <a:r>
              <a:rPr lang="en-US" sz="2800" b="1" dirty="0" smtClean="0"/>
              <a:t> </a:t>
            </a:r>
            <a:r>
              <a:rPr lang="en-US" sz="2800" b="1" dirty="0" err="1" smtClean="0"/>
              <a:t>là</a:t>
            </a:r>
            <a:r>
              <a:rPr lang="en-US" sz="2800" b="1" dirty="0" smtClean="0"/>
              <a:t> </a:t>
            </a:r>
            <a:r>
              <a:rPr lang="en-US" sz="2800" b="1" dirty="0" err="1" smtClean="0"/>
              <a:t>hiện</a:t>
            </a:r>
            <a:r>
              <a:rPr lang="en-US" sz="2800" b="1" dirty="0" smtClean="0"/>
              <a:t> </a:t>
            </a:r>
            <a:r>
              <a:rPr lang="en-US" sz="2800" b="1" dirty="0" err="1" smtClean="0"/>
              <a:t>thân</a:t>
            </a:r>
            <a:r>
              <a:rPr lang="en-US" sz="2800" b="1" dirty="0" smtClean="0"/>
              <a:t> </a:t>
            </a:r>
            <a:r>
              <a:rPr lang="en-US" sz="2800" b="1" dirty="0" err="1" smtClean="0"/>
              <a:t>của</a:t>
            </a:r>
            <a:r>
              <a:rPr lang="en-US" sz="2800" b="1" dirty="0" smtClean="0"/>
              <a:t> </a:t>
            </a:r>
            <a:r>
              <a:rPr lang="en-US" sz="2800" b="1" dirty="0" err="1" smtClean="0"/>
              <a:t>bất</a:t>
            </a:r>
            <a:r>
              <a:rPr lang="en-US" sz="2800" b="1" dirty="0" smtClean="0"/>
              <a:t> </a:t>
            </a:r>
            <a:r>
              <a:rPr lang="en-US" sz="2800" b="1" dirty="0" err="1" smtClean="0"/>
              <a:t>bình</a:t>
            </a:r>
            <a:r>
              <a:rPr lang="en-US" sz="2800" b="1" dirty="0" smtClean="0"/>
              <a:t> </a:t>
            </a:r>
            <a:r>
              <a:rPr lang="en-US" sz="2800" b="1" dirty="0" err="1" smtClean="0"/>
              <a:t>đẳng</a:t>
            </a:r>
            <a:endParaRPr lang="en-US" sz="2800" b="1" dirty="0"/>
          </a:p>
        </p:txBody>
      </p:sp>
      <p:sp>
        <p:nvSpPr>
          <p:cNvPr id="6" name="Rounded Rectangle 5"/>
          <p:cNvSpPr/>
          <p:nvPr/>
        </p:nvSpPr>
        <p:spPr>
          <a:xfrm>
            <a:off x="1703296" y="4666130"/>
            <a:ext cx="5925672" cy="1882588"/>
          </a:xfrm>
          <a:prstGeom prst="roundRect">
            <a:avLst>
              <a:gd name="adj" fmla="val 50000"/>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ysClr val="windowText" lastClr="000000"/>
                </a:solidFill>
              </a:rPr>
              <a:t>Các</a:t>
            </a:r>
            <a:r>
              <a:rPr lang="en-US" sz="2800" b="1" dirty="0" smtClean="0">
                <a:solidFill>
                  <a:sysClr val="windowText" lastClr="000000"/>
                </a:solidFill>
              </a:rPr>
              <a:t> </a:t>
            </a:r>
            <a:r>
              <a:rPr lang="en-US" sz="2800" b="1" dirty="0" err="1" smtClean="0">
                <a:solidFill>
                  <a:sysClr val="windowText" lastClr="000000"/>
                </a:solidFill>
              </a:rPr>
              <a:t>cá</a:t>
            </a:r>
            <a:r>
              <a:rPr lang="en-US" sz="2800" b="1" dirty="0" smtClean="0">
                <a:solidFill>
                  <a:sysClr val="windowText" lastClr="000000"/>
                </a:solidFill>
              </a:rPr>
              <a:t> </a:t>
            </a:r>
            <a:r>
              <a:rPr lang="en-US" sz="2800" b="1" dirty="0" err="1" smtClean="0">
                <a:solidFill>
                  <a:sysClr val="windowText" lastClr="000000"/>
                </a:solidFill>
              </a:rPr>
              <a:t>nhân</a:t>
            </a:r>
            <a:r>
              <a:rPr lang="en-US" sz="2800" b="1" dirty="0" smtClean="0">
                <a:solidFill>
                  <a:sysClr val="windowText" lastClr="000000"/>
                </a:solidFill>
              </a:rPr>
              <a:t> ở </a:t>
            </a:r>
            <a:r>
              <a:rPr lang="en-US" sz="2800" b="1" dirty="0" err="1" smtClean="0">
                <a:solidFill>
                  <a:sysClr val="windowText" lastClr="000000"/>
                </a:solidFill>
              </a:rPr>
              <a:t>trên</a:t>
            </a:r>
            <a:r>
              <a:rPr lang="en-US" sz="2800" b="1" dirty="0" smtClean="0">
                <a:solidFill>
                  <a:sysClr val="windowText" lastClr="000000"/>
                </a:solidFill>
              </a:rPr>
              <a:t> </a:t>
            </a:r>
            <a:r>
              <a:rPr lang="en-US" sz="2800" b="1" dirty="0" err="1" smtClean="0">
                <a:solidFill>
                  <a:sysClr val="windowText" lastClr="000000"/>
                </a:solidFill>
              </a:rPr>
              <a:t>của</a:t>
            </a:r>
            <a:r>
              <a:rPr lang="en-US" sz="2800" b="1" dirty="0" smtClean="0">
                <a:solidFill>
                  <a:sysClr val="windowText" lastClr="000000"/>
                </a:solidFill>
              </a:rPr>
              <a:t> </a:t>
            </a:r>
            <a:r>
              <a:rPr lang="en-US" sz="2800" b="1" dirty="0" err="1" smtClean="0">
                <a:solidFill>
                  <a:sysClr val="windowText" lastClr="000000"/>
                </a:solidFill>
              </a:rPr>
              <a:t>tầng</a:t>
            </a:r>
            <a:r>
              <a:rPr lang="en-US" sz="2800" b="1" dirty="0" smtClean="0">
                <a:solidFill>
                  <a:sysClr val="windowText" lastClr="000000"/>
                </a:solidFill>
              </a:rPr>
              <a:t> </a:t>
            </a:r>
            <a:r>
              <a:rPr lang="en-US" sz="2800" b="1" dirty="0" err="1" smtClean="0">
                <a:solidFill>
                  <a:sysClr val="windowText" lastClr="000000"/>
                </a:solidFill>
              </a:rPr>
              <a:t>xã</a:t>
            </a:r>
            <a:r>
              <a:rPr lang="en-US" sz="2800" b="1" dirty="0" smtClean="0">
                <a:solidFill>
                  <a:sysClr val="windowText" lastClr="000000"/>
                </a:solidFill>
              </a:rPr>
              <a:t> </a:t>
            </a:r>
            <a:r>
              <a:rPr lang="en-US" sz="2800" b="1" dirty="0" err="1" smtClean="0">
                <a:solidFill>
                  <a:sysClr val="windowText" lastClr="000000"/>
                </a:solidFill>
              </a:rPr>
              <a:t>hội</a:t>
            </a:r>
            <a:r>
              <a:rPr lang="en-US" sz="2800" b="1" dirty="0" smtClean="0">
                <a:solidFill>
                  <a:sysClr val="windowText" lastClr="000000"/>
                </a:solidFill>
              </a:rPr>
              <a:t> </a:t>
            </a:r>
            <a:r>
              <a:rPr lang="en-US" sz="2800" b="1" dirty="0" err="1" smtClean="0">
                <a:solidFill>
                  <a:sysClr val="windowText" lastClr="000000"/>
                </a:solidFill>
              </a:rPr>
              <a:t>được</a:t>
            </a:r>
            <a:r>
              <a:rPr lang="en-US" sz="2800" b="1" dirty="0" smtClean="0">
                <a:solidFill>
                  <a:sysClr val="windowText" lastClr="000000"/>
                </a:solidFill>
              </a:rPr>
              <a:t> </a:t>
            </a:r>
            <a:r>
              <a:rPr lang="en-US" sz="2800" b="1" dirty="0" err="1" smtClean="0">
                <a:solidFill>
                  <a:sysClr val="windowText" lastClr="000000"/>
                </a:solidFill>
              </a:rPr>
              <a:t>trả</a:t>
            </a:r>
            <a:r>
              <a:rPr lang="en-US" sz="2800" b="1" dirty="0" smtClean="0">
                <a:solidFill>
                  <a:sysClr val="windowText" lastClr="000000"/>
                </a:solidFill>
              </a:rPr>
              <a:t> </a:t>
            </a:r>
            <a:r>
              <a:rPr lang="en-US" sz="2800" b="1" dirty="0" err="1" smtClean="0">
                <a:solidFill>
                  <a:sysClr val="windowText" lastClr="000000"/>
                </a:solidFill>
              </a:rPr>
              <a:t>giá</a:t>
            </a:r>
            <a:r>
              <a:rPr lang="en-US" sz="2800" b="1" dirty="0" smtClean="0">
                <a:solidFill>
                  <a:sysClr val="windowText" lastClr="000000"/>
                </a:solidFill>
              </a:rPr>
              <a:t> </a:t>
            </a:r>
            <a:r>
              <a:rPr lang="en-US" sz="2800" b="1" dirty="0" err="1" smtClean="0">
                <a:solidFill>
                  <a:sysClr val="windowText" lastClr="000000"/>
                </a:solidFill>
              </a:rPr>
              <a:t>bằng</a:t>
            </a:r>
            <a:r>
              <a:rPr lang="en-US" sz="2800" b="1" dirty="0" smtClean="0">
                <a:solidFill>
                  <a:sysClr val="windowText" lastClr="000000"/>
                </a:solidFill>
              </a:rPr>
              <a:t> </a:t>
            </a:r>
            <a:r>
              <a:rPr lang="en-US" sz="2800" b="1" dirty="0" err="1" smtClean="0">
                <a:solidFill>
                  <a:sysClr val="windowText" lastClr="000000"/>
                </a:solidFill>
              </a:rPr>
              <a:t>sinh</a:t>
            </a:r>
            <a:r>
              <a:rPr lang="en-US" sz="2800" b="1" dirty="0" smtClean="0">
                <a:solidFill>
                  <a:sysClr val="windowText" lastClr="000000"/>
                </a:solidFill>
              </a:rPr>
              <a:t> </a:t>
            </a:r>
            <a:r>
              <a:rPr lang="en-US" sz="2800" b="1" dirty="0" err="1" smtClean="0">
                <a:solidFill>
                  <a:sysClr val="windowText" lastClr="000000"/>
                </a:solidFill>
              </a:rPr>
              <a:t>mạng</a:t>
            </a:r>
            <a:r>
              <a:rPr lang="en-US" sz="2800" b="1" dirty="0" smtClean="0">
                <a:solidFill>
                  <a:sysClr val="windowText" lastClr="000000"/>
                </a:solidFill>
              </a:rPr>
              <a:t> </a:t>
            </a:r>
            <a:r>
              <a:rPr lang="en-US" sz="2800" b="1" dirty="0" err="1" smtClean="0">
                <a:solidFill>
                  <a:sysClr val="windowText" lastClr="000000"/>
                </a:solidFill>
              </a:rPr>
              <a:t>của</a:t>
            </a:r>
            <a:r>
              <a:rPr lang="en-US" sz="2800" b="1" dirty="0" smtClean="0">
                <a:solidFill>
                  <a:sysClr val="windowText" lastClr="000000"/>
                </a:solidFill>
              </a:rPr>
              <a:t> </a:t>
            </a:r>
            <a:r>
              <a:rPr lang="en-US" sz="2800" b="1" dirty="0" err="1" smtClean="0">
                <a:solidFill>
                  <a:sysClr val="windowText" lastClr="000000"/>
                </a:solidFill>
              </a:rPr>
              <a:t>những</a:t>
            </a:r>
            <a:r>
              <a:rPr lang="en-US" sz="2800" b="1" dirty="0" smtClean="0">
                <a:solidFill>
                  <a:sysClr val="windowText" lastClr="000000"/>
                </a:solidFill>
              </a:rPr>
              <a:t> </a:t>
            </a:r>
            <a:r>
              <a:rPr lang="en-US" sz="2800" b="1" dirty="0" err="1" smtClean="0">
                <a:solidFill>
                  <a:sysClr val="windowText" lastClr="000000"/>
                </a:solidFill>
              </a:rPr>
              <a:t>người</a:t>
            </a:r>
            <a:r>
              <a:rPr lang="en-US" sz="2800" b="1" dirty="0" smtClean="0">
                <a:solidFill>
                  <a:sysClr val="windowText" lastClr="000000"/>
                </a:solidFill>
              </a:rPr>
              <a:t> ở </a:t>
            </a:r>
            <a:r>
              <a:rPr lang="en-US" sz="2800" b="1" dirty="0" err="1" smtClean="0">
                <a:solidFill>
                  <a:sysClr val="windowText" lastClr="000000"/>
                </a:solidFill>
              </a:rPr>
              <a:t>địa</a:t>
            </a:r>
            <a:r>
              <a:rPr lang="en-US" sz="2800" b="1" dirty="0" smtClean="0">
                <a:solidFill>
                  <a:sysClr val="windowText" lastClr="000000"/>
                </a:solidFill>
              </a:rPr>
              <a:t> </a:t>
            </a:r>
            <a:r>
              <a:rPr lang="en-US" sz="2800" b="1" dirty="0" err="1" smtClean="0">
                <a:solidFill>
                  <a:sysClr val="windowText" lastClr="000000"/>
                </a:solidFill>
              </a:rPr>
              <a:t>vị</a:t>
            </a:r>
            <a:r>
              <a:rPr lang="en-US" sz="2800" b="1" dirty="0" smtClean="0">
                <a:solidFill>
                  <a:sysClr val="windowText" lastClr="000000"/>
                </a:solidFill>
              </a:rPr>
              <a:t> </a:t>
            </a:r>
            <a:r>
              <a:rPr lang="en-US" sz="2800" b="1" dirty="0" err="1" smtClean="0">
                <a:solidFill>
                  <a:sysClr val="windowText" lastClr="000000"/>
                </a:solidFill>
              </a:rPr>
              <a:t>thấp</a:t>
            </a:r>
            <a:r>
              <a:rPr lang="en-US" sz="2800" b="1" dirty="0" smtClean="0">
                <a:solidFill>
                  <a:sysClr val="windowText" lastClr="000000"/>
                </a:solidFill>
              </a:rPr>
              <a:t> </a:t>
            </a:r>
            <a:r>
              <a:rPr lang="en-US" sz="2800" b="1" dirty="0" err="1" smtClean="0">
                <a:solidFill>
                  <a:sysClr val="windowText" lastClr="000000"/>
                </a:solidFill>
              </a:rPr>
              <a:t>hơn</a:t>
            </a:r>
            <a:r>
              <a:rPr lang="en-US" sz="2800" b="1" dirty="0" smtClean="0">
                <a:solidFill>
                  <a:sysClr val="windowText" lastClr="000000"/>
                </a:solidFill>
              </a:rPr>
              <a:t>.</a:t>
            </a:r>
            <a:endParaRPr lang="en-US" sz="2800" b="1" dirty="0">
              <a:solidFill>
                <a:sysClr val="windowText" lastClr="000000"/>
              </a:solidFill>
            </a:endParaRPr>
          </a:p>
        </p:txBody>
      </p:sp>
      <p:sp>
        <p:nvSpPr>
          <p:cNvPr id="7" name="Down Arrow 6"/>
          <p:cNvSpPr/>
          <p:nvPr/>
        </p:nvSpPr>
        <p:spPr>
          <a:xfrm>
            <a:off x="3818967" y="1779494"/>
            <a:ext cx="1676400" cy="735106"/>
          </a:xfrm>
          <a:prstGeom prst="downArrow">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135640695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plus(in)">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4)">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animBg="1"/>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04800" y="3786037"/>
            <a:ext cx="4876800" cy="1301262"/>
          </a:xfrm>
          <a:prstGeom prst="rect">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rPr>
              <a:t>Người</a:t>
            </a:r>
            <a:r>
              <a:rPr lang="en-US" sz="2800" b="1" dirty="0" smtClean="0">
                <a:solidFill>
                  <a:schemeClr val="tx1"/>
                </a:solidFill>
              </a:rPr>
              <a:t> </a:t>
            </a:r>
            <a:r>
              <a:rPr lang="en-US" sz="2800" b="1" dirty="0" err="1" smtClean="0">
                <a:solidFill>
                  <a:schemeClr val="tx1"/>
                </a:solidFill>
              </a:rPr>
              <a:t>sủ</a:t>
            </a:r>
            <a:r>
              <a:rPr lang="en-US" sz="2800" b="1" dirty="0" smtClean="0">
                <a:solidFill>
                  <a:schemeClr val="tx1"/>
                </a:solidFill>
              </a:rPr>
              <a:t> </a:t>
            </a:r>
            <a:r>
              <a:rPr lang="en-US" sz="2800" b="1" dirty="0" err="1" smtClean="0">
                <a:solidFill>
                  <a:schemeClr val="tx1"/>
                </a:solidFill>
              </a:rPr>
              <a:t>dụng</a:t>
            </a:r>
            <a:r>
              <a:rPr lang="en-US" sz="2800" b="1" dirty="0" smtClean="0">
                <a:solidFill>
                  <a:schemeClr val="tx1"/>
                </a:solidFill>
              </a:rPr>
              <a:t> </a:t>
            </a:r>
            <a:r>
              <a:rPr lang="en-US" sz="2800" dirty="0" err="1" smtClean="0">
                <a:solidFill>
                  <a:schemeClr val="tx1"/>
                </a:solidFill>
              </a:rPr>
              <a:t>phương</a:t>
            </a:r>
            <a:r>
              <a:rPr lang="en-US" sz="2800" dirty="0" smtClean="0">
                <a:solidFill>
                  <a:schemeClr val="tx1"/>
                </a:solidFill>
              </a:rPr>
              <a:t> </a:t>
            </a:r>
            <a:r>
              <a:rPr lang="en-US" sz="2800" dirty="0" err="1" smtClean="0">
                <a:solidFill>
                  <a:schemeClr val="tx1"/>
                </a:solidFill>
              </a:rPr>
              <a:t>tiện</a:t>
            </a:r>
            <a:r>
              <a:rPr lang="en-US" sz="2800" dirty="0" smtClean="0">
                <a:solidFill>
                  <a:schemeClr val="tx1"/>
                </a:solidFill>
              </a:rPr>
              <a:t> </a:t>
            </a:r>
            <a:r>
              <a:rPr lang="en-US" sz="2800" dirty="0" err="1" smtClean="0">
                <a:solidFill>
                  <a:schemeClr val="tx1"/>
                </a:solidFill>
              </a:rPr>
              <a:t>sản</a:t>
            </a:r>
            <a:r>
              <a:rPr lang="en-US" sz="2800" dirty="0" smtClean="0">
                <a:solidFill>
                  <a:schemeClr val="tx1"/>
                </a:solidFill>
              </a:rPr>
              <a:t> </a:t>
            </a:r>
            <a:r>
              <a:rPr lang="en-US" sz="2800" dirty="0" err="1" smtClean="0">
                <a:solidFill>
                  <a:schemeClr val="tx1"/>
                </a:solidFill>
              </a:rPr>
              <a:t>xuất</a:t>
            </a:r>
            <a:endParaRPr lang="en-US" sz="2800" dirty="0">
              <a:solidFill>
                <a:schemeClr val="tx1"/>
              </a:solidFill>
            </a:endParaRPr>
          </a:p>
        </p:txBody>
      </p:sp>
      <p:sp>
        <p:nvSpPr>
          <p:cNvPr id="5" name="Up Arrow 4"/>
          <p:cNvSpPr/>
          <p:nvPr/>
        </p:nvSpPr>
        <p:spPr>
          <a:xfrm>
            <a:off x="304800" y="1682262"/>
            <a:ext cx="4876800" cy="1289538"/>
          </a:xfrm>
          <a:prstGeom prst="upArrow">
            <a:avLst>
              <a:gd name="adj1" fmla="val 99700"/>
              <a:gd name="adj2" fmla="val 40615"/>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rPr>
              <a:t>C</a:t>
            </a:r>
            <a:r>
              <a:rPr lang="en-US" sz="2800" b="1" dirty="0" err="1" smtClean="0">
                <a:solidFill>
                  <a:schemeClr val="tx1"/>
                </a:solidFill>
              </a:rPr>
              <a:t>hủ</a:t>
            </a:r>
            <a:r>
              <a:rPr lang="en-US" sz="2800" b="1" dirty="0" smtClean="0">
                <a:solidFill>
                  <a:schemeClr val="tx1"/>
                </a:solidFill>
              </a:rPr>
              <a:t> </a:t>
            </a:r>
            <a:r>
              <a:rPr lang="en-US" sz="2800" b="1" dirty="0" err="1" smtClean="0">
                <a:solidFill>
                  <a:schemeClr val="tx1"/>
                </a:solidFill>
              </a:rPr>
              <a:t>sở</a:t>
            </a:r>
            <a:r>
              <a:rPr lang="en-US" sz="2800" b="1" dirty="0" smtClean="0">
                <a:solidFill>
                  <a:schemeClr val="tx1"/>
                </a:solidFill>
              </a:rPr>
              <a:t> </a:t>
            </a:r>
            <a:r>
              <a:rPr lang="en-US" sz="2800" b="1" dirty="0" err="1" smtClean="0">
                <a:solidFill>
                  <a:schemeClr val="tx1"/>
                </a:solidFill>
              </a:rPr>
              <a:t>hữu</a:t>
            </a:r>
            <a:r>
              <a:rPr lang="en-US" sz="2800" dirty="0" smtClean="0">
                <a:solidFill>
                  <a:schemeClr val="tx1"/>
                </a:solidFill>
              </a:rPr>
              <a:t> </a:t>
            </a:r>
            <a:r>
              <a:rPr lang="en-US" sz="2800" dirty="0" err="1" smtClean="0">
                <a:solidFill>
                  <a:schemeClr val="tx1"/>
                </a:solidFill>
              </a:rPr>
              <a:t>phương</a:t>
            </a:r>
            <a:r>
              <a:rPr lang="en-US" sz="2800" dirty="0" smtClean="0">
                <a:solidFill>
                  <a:schemeClr val="tx1"/>
                </a:solidFill>
              </a:rPr>
              <a:t> </a:t>
            </a:r>
            <a:r>
              <a:rPr lang="en-US" sz="2800" dirty="0" err="1" smtClean="0">
                <a:solidFill>
                  <a:schemeClr val="tx1"/>
                </a:solidFill>
              </a:rPr>
              <a:t>tiện</a:t>
            </a:r>
            <a:r>
              <a:rPr lang="en-US" sz="2800" dirty="0" smtClean="0">
                <a:solidFill>
                  <a:schemeClr val="tx1"/>
                </a:solidFill>
              </a:rPr>
              <a:t> </a:t>
            </a:r>
            <a:r>
              <a:rPr lang="en-US" sz="2800" dirty="0" err="1" smtClean="0">
                <a:solidFill>
                  <a:schemeClr val="tx1"/>
                </a:solidFill>
              </a:rPr>
              <a:t>sản</a:t>
            </a:r>
            <a:r>
              <a:rPr lang="en-US" sz="2800" dirty="0" smtClean="0">
                <a:solidFill>
                  <a:schemeClr val="tx1"/>
                </a:solidFill>
              </a:rPr>
              <a:t> </a:t>
            </a:r>
            <a:r>
              <a:rPr lang="en-US" sz="2800" dirty="0" err="1" smtClean="0">
                <a:solidFill>
                  <a:schemeClr val="tx1"/>
                </a:solidFill>
              </a:rPr>
              <a:t>xuất</a:t>
            </a:r>
            <a:endParaRPr lang="en-US" sz="2800" dirty="0">
              <a:solidFill>
                <a:schemeClr val="tx1"/>
              </a:solidFill>
            </a:endParaRPr>
          </a:p>
        </p:txBody>
      </p:sp>
      <p:sp>
        <p:nvSpPr>
          <p:cNvPr id="6" name="Right Arrow 5"/>
          <p:cNvSpPr/>
          <p:nvPr/>
        </p:nvSpPr>
        <p:spPr>
          <a:xfrm>
            <a:off x="5334000" y="2133600"/>
            <a:ext cx="838200" cy="838200"/>
          </a:xfrm>
          <a:prstGeom prst="rightArrow">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ight Arrow 6"/>
          <p:cNvSpPr/>
          <p:nvPr/>
        </p:nvSpPr>
        <p:spPr>
          <a:xfrm>
            <a:off x="5334000" y="3875253"/>
            <a:ext cx="838200" cy="838200"/>
          </a:xfrm>
          <a:prstGeom prst="rightArrow">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Oval 7"/>
          <p:cNvSpPr/>
          <p:nvPr/>
        </p:nvSpPr>
        <p:spPr>
          <a:xfrm>
            <a:off x="6324600" y="1758462"/>
            <a:ext cx="2514600" cy="1611406"/>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chemeClr val="tx1"/>
                </a:solidFill>
              </a:rPr>
              <a:t>Gai</a:t>
            </a:r>
            <a:r>
              <a:rPr lang="en-US" sz="2800" dirty="0" smtClean="0">
                <a:solidFill>
                  <a:schemeClr val="tx1"/>
                </a:solidFill>
              </a:rPr>
              <a:t> </a:t>
            </a:r>
            <a:r>
              <a:rPr lang="en-US" sz="2800" dirty="0" err="1" smtClean="0">
                <a:solidFill>
                  <a:schemeClr val="tx1"/>
                </a:solidFill>
              </a:rPr>
              <a:t>cấp</a:t>
            </a:r>
            <a:r>
              <a:rPr lang="en-US" sz="2800" dirty="0" smtClean="0">
                <a:solidFill>
                  <a:schemeClr val="tx1"/>
                </a:solidFill>
              </a:rPr>
              <a:t> </a:t>
            </a:r>
            <a:r>
              <a:rPr lang="en-US" sz="2800" dirty="0" err="1" smtClean="0">
                <a:solidFill>
                  <a:schemeClr val="tx1"/>
                </a:solidFill>
              </a:rPr>
              <a:t>cao</a:t>
            </a:r>
            <a:r>
              <a:rPr lang="en-US" sz="2800" dirty="0" smtClean="0">
                <a:solidFill>
                  <a:schemeClr val="tx1"/>
                </a:solidFill>
              </a:rPr>
              <a:t> </a:t>
            </a:r>
          </a:p>
          <a:p>
            <a:pPr algn="ctr"/>
            <a:r>
              <a:rPr lang="en-US" sz="2800" dirty="0" smtClean="0">
                <a:solidFill>
                  <a:schemeClr val="tx1"/>
                </a:solidFill>
              </a:rPr>
              <a:t>(</a:t>
            </a:r>
            <a:r>
              <a:rPr lang="en-US" sz="2800" dirty="0" err="1" smtClean="0">
                <a:solidFill>
                  <a:schemeClr val="tx1"/>
                </a:solidFill>
              </a:rPr>
              <a:t>tư</a:t>
            </a:r>
            <a:r>
              <a:rPr lang="en-US" sz="2800" dirty="0" smtClean="0">
                <a:solidFill>
                  <a:schemeClr val="tx1"/>
                </a:solidFill>
              </a:rPr>
              <a:t> </a:t>
            </a:r>
            <a:r>
              <a:rPr lang="en-US" sz="2800" dirty="0" err="1" smtClean="0">
                <a:solidFill>
                  <a:schemeClr val="tx1"/>
                </a:solidFill>
              </a:rPr>
              <a:t>sản</a:t>
            </a:r>
            <a:r>
              <a:rPr lang="en-US" sz="2800" dirty="0" smtClean="0">
                <a:solidFill>
                  <a:schemeClr val="tx1"/>
                </a:solidFill>
              </a:rPr>
              <a:t>)</a:t>
            </a:r>
            <a:endParaRPr lang="en-US" sz="2800" dirty="0">
              <a:solidFill>
                <a:schemeClr val="tx1"/>
              </a:solidFill>
            </a:endParaRPr>
          </a:p>
        </p:txBody>
      </p:sp>
      <p:sp>
        <p:nvSpPr>
          <p:cNvPr id="9" name="Oval 8"/>
          <p:cNvSpPr/>
          <p:nvPr/>
        </p:nvSpPr>
        <p:spPr>
          <a:xfrm>
            <a:off x="6418729" y="3488650"/>
            <a:ext cx="2514600" cy="161140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chemeClr val="tx1"/>
                </a:solidFill>
              </a:rPr>
              <a:t>Giai</a:t>
            </a:r>
            <a:r>
              <a:rPr lang="en-US" sz="2800" dirty="0" smtClean="0">
                <a:solidFill>
                  <a:schemeClr val="tx1"/>
                </a:solidFill>
              </a:rPr>
              <a:t> </a:t>
            </a:r>
            <a:r>
              <a:rPr lang="en-US" sz="2800" dirty="0" err="1" smtClean="0">
                <a:solidFill>
                  <a:schemeClr val="tx1"/>
                </a:solidFill>
              </a:rPr>
              <a:t>cấp</a:t>
            </a:r>
            <a:r>
              <a:rPr lang="en-US" sz="2800" dirty="0" smtClean="0">
                <a:solidFill>
                  <a:schemeClr val="tx1"/>
                </a:solidFill>
              </a:rPr>
              <a:t> </a:t>
            </a:r>
            <a:r>
              <a:rPr lang="en-US" sz="2800" dirty="0" err="1" smtClean="0">
                <a:solidFill>
                  <a:schemeClr val="tx1"/>
                </a:solidFill>
              </a:rPr>
              <a:t>thấp</a:t>
            </a:r>
            <a:endParaRPr lang="en-US" sz="2800" dirty="0" smtClean="0">
              <a:solidFill>
                <a:schemeClr val="tx1"/>
              </a:solidFill>
            </a:endParaRPr>
          </a:p>
          <a:p>
            <a:pPr algn="ctr"/>
            <a:r>
              <a:rPr lang="en-US" sz="2800" dirty="0" smtClean="0">
                <a:solidFill>
                  <a:schemeClr val="tx1"/>
                </a:solidFill>
              </a:rPr>
              <a:t> (</a:t>
            </a:r>
            <a:r>
              <a:rPr lang="en-US" sz="2800" dirty="0" err="1" smtClean="0">
                <a:solidFill>
                  <a:schemeClr val="tx1"/>
                </a:solidFill>
              </a:rPr>
              <a:t>vô</a:t>
            </a:r>
            <a:r>
              <a:rPr lang="en-US" sz="2800" dirty="0" smtClean="0">
                <a:solidFill>
                  <a:schemeClr val="tx1"/>
                </a:solidFill>
              </a:rPr>
              <a:t> </a:t>
            </a:r>
            <a:r>
              <a:rPr lang="en-US" sz="2800" dirty="0" err="1" smtClean="0">
                <a:solidFill>
                  <a:schemeClr val="tx1"/>
                </a:solidFill>
              </a:rPr>
              <a:t>sản</a:t>
            </a:r>
            <a:r>
              <a:rPr lang="en-US" sz="2800" dirty="0" smtClean="0">
                <a:solidFill>
                  <a:schemeClr val="tx1"/>
                </a:solidFill>
              </a:rPr>
              <a:t>)</a:t>
            </a:r>
            <a:endParaRPr lang="en-US" sz="2800" dirty="0">
              <a:solidFill>
                <a:schemeClr val="tx1"/>
              </a:solidFill>
            </a:endParaRPr>
          </a:p>
        </p:txBody>
      </p:sp>
    </p:spTree>
    <p:extLst>
      <p:ext uri="{BB962C8B-B14F-4D97-AF65-F5344CB8AC3E}">
        <p14:creationId xmlns:p14="http://schemas.microsoft.com/office/powerpoint/2010/main" val="319367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plus(in)">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0" fill="hold"/>
                                        <p:tgtEl>
                                          <p:spTgt spid="4"/>
                                        </p:tgtEl>
                                        <p:attrNameLst>
                                          <p:attrName>ppt_x</p:attrName>
                                        </p:attrNameLst>
                                      </p:cBhvr>
                                      <p:tavLst>
                                        <p:tav tm="0">
                                          <p:val>
                                            <p:strVal val="#ppt_x"/>
                                          </p:val>
                                        </p:tav>
                                        <p:tav tm="100000">
                                          <p:val>
                                            <p:strVal val="#ppt_x"/>
                                          </p:val>
                                        </p:tav>
                                      </p:tavLst>
                                    </p:anim>
                                    <p:anim calcmode="lin" valueType="num">
                                      <p:cBhvr additive="base">
                                        <p:cTn id="24"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plus(in)">
                                      <p:cBhvr>
                                        <p:cTn id="3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6400"/>
            <a:ext cx="9144000" cy="5181600"/>
          </a:xfrm>
        </p:spPr>
        <p:txBody>
          <a:bodyPr>
            <a:normAutofit lnSpcReduction="10000"/>
          </a:bodyPr>
          <a:lstStyle/>
          <a:p>
            <a:pPr>
              <a:buNone/>
            </a:pPr>
            <a:r>
              <a:rPr lang="en-US" dirty="0" smtClean="0">
                <a:solidFill>
                  <a:schemeClr val="tx2"/>
                </a:solidFill>
              </a:rPr>
              <a:t/>
            </a:r>
            <a:br>
              <a:rPr lang="en-US" dirty="0" smtClean="0">
                <a:solidFill>
                  <a:schemeClr val="tx2"/>
                </a:solidFill>
              </a:rPr>
            </a:br>
            <a:r>
              <a:rPr lang="en-US" dirty="0" smtClean="0">
                <a:solidFill>
                  <a:schemeClr val="tx2"/>
                </a:solidFill>
              </a:rPr>
              <a:t>Theo </a:t>
            </a:r>
            <a:r>
              <a:rPr lang="en-US" dirty="0" err="1" smtClean="0">
                <a:solidFill>
                  <a:schemeClr val="tx2"/>
                </a:solidFill>
              </a:rPr>
              <a:t>M.Weber</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chia</a:t>
            </a:r>
            <a:r>
              <a:rPr lang="en-US" dirty="0" smtClean="0">
                <a:solidFill>
                  <a:schemeClr val="tx2"/>
                </a:solidFill>
              </a:rPr>
              <a:t> </a:t>
            </a:r>
            <a:r>
              <a:rPr lang="en-US" dirty="0" err="1" smtClean="0">
                <a:solidFill>
                  <a:schemeClr val="tx2"/>
                </a:solidFill>
              </a:rPr>
              <a:t>dựa</a:t>
            </a:r>
            <a:r>
              <a:rPr lang="en-US" dirty="0" smtClean="0">
                <a:solidFill>
                  <a:schemeClr val="tx2"/>
                </a:solidFill>
              </a:rPr>
              <a:t> </a:t>
            </a:r>
            <a:r>
              <a:rPr lang="en-US" dirty="0" err="1" smtClean="0">
                <a:solidFill>
                  <a:schemeClr val="tx2"/>
                </a:solidFill>
              </a:rPr>
              <a:t>trên</a:t>
            </a:r>
            <a:r>
              <a:rPr lang="en-US" dirty="0" smtClean="0">
                <a:solidFill>
                  <a:schemeClr val="tx2"/>
                </a:solidFill>
              </a:rPr>
              <a:t> 3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quyền</a:t>
            </a:r>
            <a:r>
              <a:rPr lang="en-US" dirty="0" smtClean="0">
                <a:solidFill>
                  <a:schemeClr val="tx2"/>
                </a:solidFill>
              </a:rPr>
              <a:t> </a:t>
            </a:r>
            <a:r>
              <a:rPr lang="en-US" dirty="0" err="1" smtClean="0">
                <a:solidFill>
                  <a:schemeClr val="tx2"/>
                </a:solidFill>
              </a:rPr>
              <a:t>lực</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uy</a:t>
            </a:r>
            <a:r>
              <a:rPr lang="en-US" dirty="0" smtClean="0">
                <a:solidFill>
                  <a:schemeClr val="tx2"/>
                </a:solidFill>
              </a:rPr>
              <a:t> </a:t>
            </a:r>
            <a:r>
              <a:rPr lang="en-US" dirty="0" err="1" smtClean="0">
                <a:solidFill>
                  <a:schemeClr val="tx2"/>
                </a:solidFill>
              </a:rPr>
              <a:t>tín</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Ba</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mối</a:t>
            </a:r>
            <a:r>
              <a:rPr lang="en-US" dirty="0" smtClean="0">
                <a:solidFill>
                  <a:schemeClr val="tx2"/>
                </a:solidFill>
              </a:rPr>
              <a:t> </a:t>
            </a:r>
            <a:r>
              <a:rPr lang="en-US" dirty="0" err="1" smtClean="0">
                <a:solidFill>
                  <a:schemeClr val="tx2"/>
                </a:solidFill>
              </a:rPr>
              <a:t>quan</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mật</a:t>
            </a:r>
            <a:r>
              <a:rPr lang="en-US" dirty="0" smtClean="0">
                <a:solidFill>
                  <a:schemeClr val="tx2"/>
                </a:solidFill>
              </a:rPr>
              <a:t> </a:t>
            </a:r>
            <a:r>
              <a:rPr lang="en-US" dirty="0" err="1" smtClean="0">
                <a:solidFill>
                  <a:schemeClr val="tx2"/>
                </a:solidFill>
              </a:rPr>
              <a:t>thiết</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nhau</a:t>
            </a:r>
            <a:r>
              <a:rPr lang="en-US" dirty="0" smtClean="0">
                <a:solidFill>
                  <a:schemeClr val="tx2"/>
                </a:solidFill>
              </a:rPr>
              <a:t>. </a:t>
            </a:r>
            <a:r>
              <a:rPr lang="en-US" dirty="0" err="1" smtClean="0">
                <a:solidFill>
                  <a:schemeClr val="tx2"/>
                </a:solidFill>
              </a:rPr>
              <a:t>Quyền</a:t>
            </a:r>
            <a:r>
              <a:rPr lang="en-US" dirty="0" smtClean="0">
                <a:solidFill>
                  <a:schemeClr val="tx2"/>
                </a:solidFill>
              </a:rPr>
              <a:t> </a:t>
            </a:r>
            <a:r>
              <a:rPr lang="en-US" dirty="0" err="1" smtClean="0">
                <a:solidFill>
                  <a:schemeClr val="tx2"/>
                </a:solidFill>
              </a:rPr>
              <a:t>lực</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thể</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tạo</a:t>
            </a:r>
            <a:r>
              <a:rPr lang="en-US" dirty="0" smtClean="0">
                <a:solidFill>
                  <a:schemeClr val="tx2"/>
                </a:solidFill>
              </a:rPr>
              <a:t> </a:t>
            </a:r>
            <a:r>
              <a:rPr lang="en-US" dirty="0" err="1" smtClean="0">
                <a:solidFill>
                  <a:schemeClr val="tx2"/>
                </a:solidFill>
              </a:rPr>
              <a:t>nên</a:t>
            </a:r>
            <a:r>
              <a:rPr lang="en-US" dirty="0" smtClean="0">
                <a:solidFill>
                  <a:schemeClr val="tx2"/>
                </a:solidFill>
              </a:rPr>
              <a:t> </a:t>
            </a:r>
            <a:r>
              <a:rPr lang="en-US" dirty="0" err="1" smtClean="0">
                <a:solidFill>
                  <a:schemeClr val="tx2"/>
                </a:solidFill>
              </a:rPr>
              <a:t>từ</a:t>
            </a: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nền</a:t>
            </a:r>
            <a:r>
              <a:rPr lang="en-US" dirty="0" smtClean="0">
                <a:solidFill>
                  <a:schemeClr val="tx2"/>
                </a:solidFill>
              </a:rPr>
              <a:t> </a:t>
            </a:r>
            <a:r>
              <a:rPr lang="en-US" dirty="0" err="1" smtClean="0">
                <a:solidFill>
                  <a:schemeClr val="tx2"/>
                </a:solidFill>
              </a:rPr>
              <a:t>tảng</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như</a:t>
            </a:r>
            <a:r>
              <a:rPr lang="en-US" dirty="0" smtClean="0">
                <a:solidFill>
                  <a:schemeClr val="tx2"/>
                </a:solidFill>
              </a:rPr>
              <a:t> </a:t>
            </a:r>
            <a:r>
              <a:rPr lang="en-US" dirty="0" err="1" smtClean="0">
                <a:solidFill>
                  <a:schemeClr val="tx2"/>
                </a:solidFill>
              </a:rPr>
              <a:t>quyền</a:t>
            </a:r>
            <a:r>
              <a:rPr lang="en-US" dirty="0" smtClean="0">
                <a:solidFill>
                  <a:schemeClr val="tx2"/>
                </a:solidFill>
              </a:rPr>
              <a:t> </a:t>
            </a:r>
            <a:r>
              <a:rPr lang="en-US" dirty="0" err="1" smtClean="0">
                <a:solidFill>
                  <a:schemeClr val="tx2"/>
                </a:solidFill>
              </a:rPr>
              <a:t>lực</a:t>
            </a:r>
            <a:r>
              <a:rPr lang="en-US" dirty="0" smtClean="0">
                <a:solidFill>
                  <a:schemeClr val="tx2"/>
                </a:solidFill>
              </a:rPr>
              <a:t> </a:t>
            </a:r>
            <a:r>
              <a:rPr lang="en-US" dirty="0" err="1" smtClean="0">
                <a:solidFill>
                  <a:schemeClr val="tx2"/>
                </a:solidFill>
              </a:rPr>
              <a:t>chính</a:t>
            </a:r>
            <a:r>
              <a:rPr lang="en-US" dirty="0" smtClean="0">
                <a:solidFill>
                  <a:schemeClr val="tx2"/>
                </a:solidFill>
              </a:rPr>
              <a:t> </a:t>
            </a:r>
            <a:r>
              <a:rPr lang="en-US" dirty="0" err="1" smtClean="0">
                <a:solidFill>
                  <a:schemeClr val="tx2"/>
                </a:solidFill>
              </a:rPr>
              <a:t>trị</a:t>
            </a:r>
            <a:r>
              <a:rPr lang="en-US" dirty="0" smtClean="0">
                <a:solidFill>
                  <a:schemeClr val="tx2"/>
                </a:solidFill>
              </a:rPr>
              <a:t> hay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này</a:t>
            </a:r>
            <a:r>
              <a:rPr lang="en-US" dirty="0" smtClean="0">
                <a:solidFill>
                  <a:schemeClr val="tx2"/>
                </a:solidFill>
              </a:rPr>
              <a:t> </a:t>
            </a:r>
            <a:r>
              <a:rPr lang="en-US" dirty="0" err="1" smtClean="0">
                <a:solidFill>
                  <a:schemeClr val="tx2"/>
                </a:solidFill>
              </a:rPr>
              <a:t>hiện</a:t>
            </a:r>
            <a:r>
              <a:rPr lang="en-US" dirty="0" smtClean="0">
                <a:solidFill>
                  <a:schemeClr val="tx2"/>
                </a:solidFill>
              </a:rPr>
              <a:t> nay </a:t>
            </a:r>
            <a:r>
              <a:rPr lang="en-US" dirty="0" err="1" smtClean="0">
                <a:solidFill>
                  <a:schemeClr val="tx2"/>
                </a:solidFill>
              </a:rPr>
              <a:t>đang</a:t>
            </a:r>
            <a:r>
              <a:rPr lang="en-US" dirty="0" smtClean="0">
                <a:solidFill>
                  <a:schemeClr val="tx2"/>
                </a:solidFill>
              </a:rPr>
              <a:t> </a:t>
            </a:r>
            <a:r>
              <a:rPr lang="en-US" dirty="0" err="1" smtClean="0">
                <a:solidFill>
                  <a:schemeClr val="tx2"/>
                </a:solidFill>
              </a:rPr>
              <a:t>được</a:t>
            </a:r>
            <a:r>
              <a:rPr lang="en-US" dirty="0" smtClean="0">
                <a:solidFill>
                  <a:schemeClr val="tx2"/>
                </a:solidFill>
              </a:rPr>
              <a:t> </a:t>
            </a:r>
            <a:r>
              <a:rPr lang="en-US" dirty="0" err="1" smtClean="0">
                <a:solidFill>
                  <a:schemeClr val="tx2"/>
                </a:solidFill>
              </a:rPr>
              <a:t>áp</a:t>
            </a:r>
            <a:r>
              <a:rPr lang="en-US" dirty="0" smtClean="0">
                <a:solidFill>
                  <a:schemeClr val="tx2"/>
                </a:solidFill>
              </a:rPr>
              <a:t> </a:t>
            </a:r>
            <a:r>
              <a:rPr lang="en-US" dirty="0" err="1" smtClean="0">
                <a:solidFill>
                  <a:schemeClr val="tx2"/>
                </a:solidFill>
              </a:rPr>
              <a:t>dụng</a:t>
            </a:r>
            <a:r>
              <a:rPr lang="en-US" dirty="0" smtClean="0">
                <a:solidFill>
                  <a:schemeClr val="tx2"/>
                </a:solidFill>
              </a:rPr>
              <a:t> </a:t>
            </a:r>
            <a:r>
              <a:rPr lang="en-US" dirty="0" err="1" smtClean="0">
                <a:solidFill>
                  <a:schemeClr val="tx2"/>
                </a:solidFill>
              </a:rPr>
              <a:t>phổ</a:t>
            </a:r>
            <a:r>
              <a:rPr lang="en-US" dirty="0" smtClean="0">
                <a:solidFill>
                  <a:schemeClr val="tx2"/>
                </a:solidFill>
              </a:rPr>
              <a:t> </a:t>
            </a:r>
            <a:r>
              <a:rPr lang="en-US" dirty="0" err="1" smtClean="0">
                <a:solidFill>
                  <a:schemeClr val="tx2"/>
                </a:solidFill>
              </a:rPr>
              <a:t>biến</a:t>
            </a:r>
            <a:r>
              <a:rPr lang="en-US" dirty="0" smtClean="0">
                <a:solidFill>
                  <a:schemeClr val="tx2"/>
                </a:solidFill>
              </a:rPr>
              <a:t> </a:t>
            </a:r>
            <a:r>
              <a:rPr lang="en-US" dirty="0" err="1" smtClean="0">
                <a:solidFill>
                  <a:schemeClr val="tx2"/>
                </a:solidFill>
              </a:rPr>
              <a:t>nhất</a:t>
            </a:r>
            <a:r>
              <a:rPr lang="en-US" dirty="0" smtClean="0">
                <a:solidFill>
                  <a:schemeClr val="tx2"/>
                </a:solidFill>
              </a:rPr>
              <a:t> </a:t>
            </a:r>
            <a:r>
              <a:rPr lang="en-US" dirty="0" err="1" smtClean="0">
                <a:solidFill>
                  <a:schemeClr val="tx2"/>
                </a:solidFill>
              </a:rPr>
              <a:t>khi</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tích</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tượng</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bởi</a:t>
            </a:r>
            <a:r>
              <a:rPr lang="en-US" dirty="0" smtClean="0">
                <a:solidFill>
                  <a:schemeClr val="tx2"/>
                </a:solidFill>
              </a:rPr>
              <a:t> </a:t>
            </a:r>
            <a:r>
              <a:rPr lang="en-US" dirty="0" err="1" smtClean="0">
                <a:solidFill>
                  <a:schemeClr val="tx2"/>
                </a:solidFill>
              </a:rPr>
              <a:t>lẽ</a:t>
            </a:r>
            <a:r>
              <a:rPr lang="en-US" dirty="0" smtClean="0">
                <a:solidFill>
                  <a:schemeClr val="tx2"/>
                </a:solidFill>
              </a:rPr>
              <a:t> </a:t>
            </a:r>
            <a:r>
              <a:rPr lang="en-US" dirty="0" err="1" smtClean="0">
                <a:solidFill>
                  <a:schemeClr val="tx2"/>
                </a:solidFill>
              </a:rPr>
              <a:t>nó</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tính</a:t>
            </a:r>
            <a:r>
              <a:rPr lang="en-US" dirty="0" smtClean="0">
                <a:solidFill>
                  <a:schemeClr val="tx2"/>
                </a:solidFill>
              </a:rPr>
              <a:t> </a:t>
            </a:r>
            <a:r>
              <a:rPr lang="en-US" dirty="0" err="1" smtClean="0">
                <a:solidFill>
                  <a:schemeClr val="tx2"/>
                </a:solidFill>
              </a:rPr>
              <a:t>mềm</a:t>
            </a:r>
            <a:r>
              <a:rPr lang="en-US" dirty="0" smtClean="0">
                <a:solidFill>
                  <a:schemeClr val="tx2"/>
                </a:solidFill>
              </a:rPr>
              <a:t> </a:t>
            </a:r>
            <a:r>
              <a:rPr lang="en-US" dirty="0" err="1" smtClean="0">
                <a:solidFill>
                  <a:schemeClr val="tx2"/>
                </a:solidFill>
              </a:rPr>
              <a:t>dẻo</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cách</a:t>
            </a:r>
            <a:r>
              <a:rPr lang="en-US" dirty="0" smtClean="0">
                <a:solidFill>
                  <a:schemeClr val="tx2"/>
                </a:solidFill>
              </a:rPr>
              <a:t> </a:t>
            </a:r>
            <a:r>
              <a:rPr lang="en-US" dirty="0" err="1" smtClean="0">
                <a:solidFill>
                  <a:schemeClr val="tx2"/>
                </a:solidFill>
              </a:rPr>
              <a:t>tiếp</a:t>
            </a:r>
            <a:r>
              <a:rPr lang="en-US" dirty="0" smtClean="0">
                <a:solidFill>
                  <a:schemeClr val="tx2"/>
                </a:solidFill>
              </a:rPr>
              <a:t> </a:t>
            </a:r>
            <a:r>
              <a:rPr lang="en-US" dirty="0" err="1" smtClean="0">
                <a:solidFill>
                  <a:schemeClr val="tx2"/>
                </a:solidFill>
              </a:rPr>
              <a:t>cận</a:t>
            </a:r>
            <a:r>
              <a:rPr lang="en-US" dirty="0" smtClean="0">
                <a:solidFill>
                  <a:schemeClr val="tx2"/>
                </a:solidFill>
              </a:rPr>
              <a:t> </a:t>
            </a:r>
            <a:r>
              <a:rPr lang="en-US" dirty="0" err="1" smtClean="0">
                <a:solidFill>
                  <a:schemeClr val="tx2"/>
                </a:solidFill>
              </a:rPr>
              <a:t>trên</a:t>
            </a:r>
            <a:r>
              <a:rPr lang="en-US" dirty="0" smtClean="0">
                <a:solidFill>
                  <a:schemeClr val="tx2"/>
                </a:solidFill>
              </a:rPr>
              <a:t> </a:t>
            </a:r>
            <a:r>
              <a:rPr lang="en-US" dirty="0" err="1" smtClean="0">
                <a:solidFill>
                  <a:schemeClr val="tx2"/>
                </a:solidFill>
              </a:rPr>
              <a:t>nhiều</a:t>
            </a:r>
            <a:r>
              <a:rPr lang="en-US" dirty="0" smtClean="0">
                <a:solidFill>
                  <a:schemeClr val="tx2"/>
                </a:solidFill>
              </a:rPr>
              <a:t> </a:t>
            </a:r>
            <a:r>
              <a:rPr lang="en-US" dirty="0" err="1" smtClean="0">
                <a:solidFill>
                  <a:schemeClr val="tx2"/>
                </a:solidFill>
              </a:rPr>
              <a:t>chiều</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phạm</a:t>
            </a:r>
            <a:r>
              <a:rPr lang="en-US" dirty="0" smtClean="0">
                <a:solidFill>
                  <a:schemeClr val="tx2"/>
                </a:solidFill>
              </a:rPr>
              <a:t> vi </a:t>
            </a:r>
            <a:r>
              <a:rPr lang="en-US" dirty="0" err="1" smtClean="0">
                <a:solidFill>
                  <a:schemeClr val="tx2"/>
                </a:solidFill>
              </a:rPr>
              <a:t>rộng</a:t>
            </a:r>
            <a:r>
              <a:rPr lang="en-US" dirty="0" smtClean="0">
                <a:solidFill>
                  <a:schemeClr val="tx2"/>
                </a:solidFill>
              </a:rPr>
              <a:t> </a:t>
            </a:r>
            <a:r>
              <a:rPr lang="en-US" dirty="0" err="1" smtClean="0">
                <a:solidFill>
                  <a:schemeClr val="tx2"/>
                </a:solidFill>
              </a:rPr>
              <a:t>hơn</a:t>
            </a:r>
            <a:r>
              <a:rPr lang="en-US" dirty="0" smtClean="0">
                <a:solidFill>
                  <a:schemeClr val="tx2"/>
                </a:solidFill>
              </a:rPr>
              <a:t>. Ở </a:t>
            </a:r>
            <a:r>
              <a:rPr lang="en-US" dirty="0" err="1" smtClean="0">
                <a:solidFill>
                  <a:schemeClr val="tx2"/>
                </a:solidFill>
              </a:rPr>
              <a:t>đây</a:t>
            </a:r>
            <a:r>
              <a:rPr lang="en-US" dirty="0" smtClean="0">
                <a:solidFill>
                  <a:schemeClr val="tx2"/>
                </a:solidFill>
              </a:rPr>
              <a:t> </a:t>
            </a:r>
            <a:r>
              <a:rPr lang="en-US" dirty="0" err="1" smtClean="0">
                <a:solidFill>
                  <a:schemeClr val="tx2"/>
                </a:solidFill>
              </a:rPr>
              <a:t>nhà</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M.Weber</a:t>
            </a:r>
            <a:r>
              <a:rPr lang="en-US" dirty="0" smtClean="0">
                <a:solidFill>
                  <a:schemeClr val="tx2"/>
                </a:solidFill>
              </a:rPr>
              <a:t> </a:t>
            </a:r>
            <a:r>
              <a:rPr lang="en-US" dirty="0" err="1" smtClean="0">
                <a:solidFill>
                  <a:schemeClr val="tx2"/>
                </a:solidFill>
              </a:rPr>
              <a:t>đã</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coi</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duy</a:t>
            </a:r>
            <a:r>
              <a:rPr lang="en-US" dirty="0" smtClean="0">
                <a:solidFill>
                  <a:schemeClr val="tx2"/>
                </a:solidFill>
              </a:rPr>
              <a:t> </a:t>
            </a:r>
            <a:r>
              <a:rPr lang="en-US" dirty="0" err="1" smtClean="0">
                <a:solidFill>
                  <a:schemeClr val="tx2"/>
                </a:solidFill>
              </a:rPr>
              <a:t>nhất</a:t>
            </a:r>
            <a:r>
              <a:rPr lang="en-US" dirty="0" smtClean="0">
                <a:solidFill>
                  <a:schemeClr val="tx2"/>
                </a:solidFill>
              </a:rPr>
              <a:t> </a:t>
            </a:r>
            <a:r>
              <a:rPr lang="en-US" dirty="0" err="1" smtClean="0">
                <a:solidFill>
                  <a:schemeClr val="tx2"/>
                </a:solidFill>
              </a:rPr>
              <a:t>dẫn</a:t>
            </a:r>
            <a:r>
              <a:rPr lang="en-US" dirty="0" smtClean="0">
                <a:solidFill>
                  <a:schemeClr val="tx2"/>
                </a:solidFill>
              </a:rPr>
              <a:t> </a:t>
            </a:r>
            <a:r>
              <a:rPr lang="en-US" dirty="0" err="1" smtClean="0">
                <a:solidFill>
                  <a:schemeClr val="tx2"/>
                </a:solidFill>
              </a:rPr>
              <a:t>đến</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như</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xung</a:t>
            </a:r>
            <a:r>
              <a:rPr lang="en-US" dirty="0" smtClean="0">
                <a:solidFill>
                  <a:schemeClr val="tx2"/>
                </a:solidFill>
              </a:rPr>
              <a:t> </a:t>
            </a:r>
            <a:r>
              <a:rPr lang="en-US" dirty="0" err="1" smtClean="0">
                <a:solidFill>
                  <a:schemeClr val="tx2"/>
                </a:solidFill>
              </a:rPr>
              <a:t>đột</a:t>
            </a:r>
            <a:r>
              <a:rPr lang="en-US" dirty="0" smtClean="0">
                <a:solidFill>
                  <a:schemeClr val="tx2"/>
                </a:solidFill>
              </a:rPr>
              <a:t>, </a:t>
            </a:r>
            <a:r>
              <a:rPr lang="en-US" dirty="0" err="1" smtClean="0">
                <a:solidFill>
                  <a:schemeClr val="tx2"/>
                </a:solidFill>
              </a:rPr>
              <a:t>cũng</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nhấn</a:t>
            </a:r>
            <a:r>
              <a:rPr lang="en-US" dirty="0" smtClean="0">
                <a:solidFill>
                  <a:schemeClr val="tx2"/>
                </a:solidFill>
              </a:rPr>
              <a:t> </a:t>
            </a:r>
            <a:r>
              <a:rPr lang="en-US" dirty="0" err="1" smtClean="0">
                <a:solidFill>
                  <a:schemeClr val="tx2"/>
                </a:solidFill>
              </a:rPr>
              <a:t>mạnh</a:t>
            </a:r>
            <a:r>
              <a:rPr lang="en-US" dirty="0" smtClean="0">
                <a:solidFill>
                  <a:schemeClr val="tx2"/>
                </a:solidFill>
              </a:rPr>
              <a:t> </a:t>
            </a:r>
            <a:r>
              <a:rPr lang="en-US" dirty="0" err="1" smtClean="0">
                <a:solidFill>
                  <a:schemeClr val="tx2"/>
                </a:solidFill>
              </a:rPr>
              <a:t>tính</a:t>
            </a:r>
            <a:r>
              <a:rPr lang="en-US" dirty="0" smtClean="0">
                <a:solidFill>
                  <a:schemeClr val="tx2"/>
                </a:solidFill>
              </a:rPr>
              <a:t> </a:t>
            </a:r>
            <a:r>
              <a:rPr lang="en-US" dirty="0" err="1" smtClean="0">
                <a:solidFill>
                  <a:schemeClr val="tx2"/>
                </a:solidFill>
              </a:rPr>
              <a:t>tích</a:t>
            </a:r>
            <a:r>
              <a:rPr lang="en-US" dirty="0" smtClean="0">
                <a:solidFill>
                  <a:schemeClr val="tx2"/>
                </a:solidFill>
              </a:rPr>
              <a:t> </a:t>
            </a:r>
            <a:r>
              <a:rPr lang="en-US" dirty="0" err="1" smtClean="0">
                <a:solidFill>
                  <a:schemeClr val="tx2"/>
                </a:solidFill>
              </a:rPr>
              <a:t>cực</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hiện</a:t>
            </a:r>
            <a:r>
              <a:rPr lang="en-US" dirty="0" smtClean="0">
                <a:solidFill>
                  <a:schemeClr val="tx2"/>
                </a:solidFill>
              </a:rPr>
              <a:t> </a:t>
            </a:r>
            <a:r>
              <a:rPr lang="en-US" dirty="0" err="1" smtClean="0">
                <a:solidFill>
                  <a:schemeClr val="tx2"/>
                </a:solidFill>
              </a:rPr>
              <a:t>tượng</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như</a:t>
            </a:r>
            <a:r>
              <a:rPr lang="en-US" dirty="0" smtClean="0">
                <a:solidFill>
                  <a:schemeClr val="tx2"/>
                </a:solidFill>
              </a:rPr>
              <a:t> </a:t>
            </a:r>
            <a:r>
              <a:rPr lang="en-US" dirty="0" err="1" smtClean="0">
                <a:solidFill>
                  <a:schemeClr val="tx2"/>
                </a:solidFill>
              </a:rPr>
              <a:t>thuyết</a:t>
            </a:r>
            <a:r>
              <a:rPr lang="en-US" dirty="0" smtClean="0">
                <a:solidFill>
                  <a:schemeClr val="tx2"/>
                </a:solidFill>
              </a:rPr>
              <a:t> </a:t>
            </a:r>
            <a:r>
              <a:rPr lang="en-US" dirty="0" err="1" smtClean="0">
                <a:solidFill>
                  <a:schemeClr val="tx2"/>
                </a:solidFill>
              </a:rPr>
              <a:t>chức</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r>
              <a:rPr lang="en-US" dirty="0" err="1" smtClean="0">
                <a:solidFill>
                  <a:schemeClr val="tx2"/>
                </a:solidFill>
              </a:rPr>
              <a:t>Mà</a:t>
            </a:r>
            <a:r>
              <a:rPr lang="en-US" dirty="0" smtClean="0">
                <a:solidFill>
                  <a:schemeClr val="tx2"/>
                </a:solidFill>
              </a:rPr>
              <a:t> </a:t>
            </a:r>
            <a:r>
              <a:rPr lang="en-US" dirty="0" err="1" smtClean="0">
                <a:solidFill>
                  <a:schemeClr val="tx2"/>
                </a:solidFill>
              </a:rPr>
              <a:t>ông</a:t>
            </a:r>
            <a:r>
              <a:rPr lang="en-US" dirty="0" smtClean="0">
                <a:solidFill>
                  <a:schemeClr val="tx2"/>
                </a:solidFill>
              </a:rPr>
              <a:t> </a:t>
            </a:r>
            <a:r>
              <a:rPr lang="en-US" dirty="0" err="1" smtClean="0">
                <a:solidFill>
                  <a:schemeClr val="tx2"/>
                </a:solidFill>
              </a:rPr>
              <a:t>chủ</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chỉ</a:t>
            </a:r>
            <a:r>
              <a:rPr lang="en-US" dirty="0" smtClean="0">
                <a:solidFill>
                  <a:schemeClr val="tx2"/>
                </a:solidFill>
              </a:rPr>
              <a:t> </a:t>
            </a:r>
            <a:r>
              <a:rPr lang="en-US" dirty="0" err="1" smtClean="0">
                <a:solidFill>
                  <a:schemeClr val="tx2"/>
                </a:solidFill>
              </a:rPr>
              <a:t>ra</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phân</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như</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tất</a:t>
            </a:r>
            <a:r>
              <a:rPr lang="en-US" dirty="0" smtClean="0">
                <a:solidFill>
                  <a:schemeClr val="tx2"/>
                </a:solidFill>
              </a:rPr>
              <a:t> </a:t>
            </a:r>
            <a:r>
              <a:rPr lang="en-US" dirty="0" err="1" smtClean="0">
                <a:solidFill>
                  <a:schemeClr val="tx2"/>
                </a:solidFill>
              </a:rPr>
              <a:t>yếu</a:t>
            </a:r>
            <a:r>
              <a:rPr lang="en-US" dirty="0" smtClean="0">
                <a:solidFill>
                  <a:schemeClr val="tx2"/>
                </a:solidFill>
              </a:rPr>
              <a:t>.</a:t>
            </a:r>
            <a:r>
              <a:rPr lang="en-US" dirty="0" smtClean="0"/>
              <a:t/>
            </a:r>
            <a:br>
              <a:rPr lang="en-US" dirty="0" smtClean="0"/>
            </a:br>
            <a:endParaRPr lang="en-US" dirty="0"/>
          </a:p>
        </p:txBody>
      </p:sp>
      <p:sp>
        <p:nvSpPr>
          <p:cNvPr id="4" name="Oval 3"/>
          <p:cNvSpPr/>
          <p:nvPr/>
        </p:nvSpPr>
        <p:spPr>
          <a:xfrm>
            <a:off x="1981200" y="0"/>
            <a:ext cx="5105400" cy="14478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tx1"/>
                </a:solidFill>
                <a:latin typeface="Times New Roman" pitchFamily="18" charset="0"/>
                <a:cs typeface="Times New Roman" pitchFamily="18" charset="0"/>
              </a:rPr>
              <a:t>Lý</a:t>
            </a: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thuyết</a:t>
            </a:r>
            <a:r>
              <a:rPr lang="en-US" sz="3200" dirty="0" smtClean="0">
                <a:solidFill>
                  <a:schemeClr val="tx1"/>
                </a:solidFill>
                <a:latin typeface="Times New Roman" pitchFamily="18" charset="0"/>
                <a:cs typeface="Times New Roman" pitchFamily="18" charset="0"/>
              </a:rPr>
              <a:t> dung </a:t>
            </a:r>
            <a:r>
              <a:rPr lang="en-US" sz="3200" dirty="0" err="1" smtClean="0">
                <a:solidFill>
                  <a:schemeClr val="tx1"/>
                </a:solidFill>
                <a:latin typeface="Times New Roman" pitchFamily="18" charset="0"/>
                <a:cs typeface="Times New Roman" pitchFamily="18" charset="0"/>
              </a:rPr>
              <a:t>hoà</a:t>
            </a:r>
            <a:endParaRPr lang="en-US" sz="3200" dirty="0" smtClean="0">
              <a:solidFill>
                <a:schemeClr val="tx1"/>
              </a:solidFill>
              <a:latin typeface="Times New Roman" pitchFamily="18" charset="0"/>
              <a:cs typeface="Times New Roman" pitchFamily="18" charset="0"/>
            </a:endParaRPr>
          </a:p>
          <a:p>
            <a:pPr algn="ctr"/>
            <a:endParaRPr lang="en-US" sz="3200"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6" name="Freeform 5"/>
          <p:cNvSpPr/>
          <p:nvPr/>
        </p:nvSpPr>
        <p:spPr>
          <a:xfrm>
            <a:off x="838200" y="1066800"/>
            <a:ext cx="7749988" cy="4620490"/>
          </a:xfrm>
          <a:custGeom>
            <a:avLst/>
            <a:gdLst>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7649331 w 8328204"/>
              <a:gd name="connsiteY66" fmla="*/ 1011382 h 4419600"/>
              <a:gd name="connsiteX67" fmla="*/ 7663186 w 8328204"/>
              <a:gd name="connsiteY67" fmla="*/ 1260763 h 4419600"/>
              <a:gd name="connsiteX68" fmla="*/ 7718604 w 8328204"/>
              <a:gd name="connsiteY68" fmla="*/ 1357745 h 4419600"/>
              <a:gd name="connsiteX69" fmla="*/ 7815586 w 8328204"/>
              <a:gd name="connsiteY69" fmla="*/ 1468582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7649331 w 8328204"/>
              <a:gd name="connsiteY66" fmla="*/ 1011382 h 4419600"/>
              <a:gd name="connsiteX67" fmla="*/ 7663186 w 8328204"/>
              <a:gd name="connsiteY67" fmla="*/ 1260763 h 4419600"/>
              <a:gd name="connsiteX68" fmla="*/ 7718604 w 8328204"/>
              <a:gd name="connsiteY68" fmla="*/ 1357745 h 4419600"/>
              <a:gd name="connsiteX69" fmla="*/ 7988989 w 8328204"/>
              <a:gd name="connsiteY69" fmla="*/ 1339959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7649331 w 8328204"/>
              <a:gd name="connsiteY66" fmla="*/ 1011382 h 4419600"/>
              <a:gd name="connsiteX67" fmla="*/ 7663186 w 8328204"/>
              <a:gd name="connsiteY67" fmla="*/ 1260763 h 4419600"/>
              <a:gd name="connsiteX68" fmla="*/ 7718604 w 8328204"/>
              <a:gd name="connsiteY68" fmla="*/ 1357745 h 4419600"/>
              <a:gd name="connsiteX69" fmla="*/ 8249095 w 8328204"/>
              <a:gd name="connsiteY69" fmla="*/ 1134160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8025039 w 8328204"/>
              <a:gd name="connsiteY66" fmla="*/ 947071 h 4419600"/>
              <a:gd name="connsiteX67" fmla="*/ 7663186 w 8328204"/>
              <a:gd name="connsiteY67" fmla="*/ 1260763 h 4419600"/>
              <a:gd name="connsiteX68" fmla="*/ 7718604 w 8328204"/>
              <a:gd name="connsiteY68" fmla="*/ 1357745 h 4419600"/>
              <a:gd name="connsiteX69" fmla="*/ 8249095 w 8328204"/>
              <a:gd name="connsiteY69" fmla="*/ 1134160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8025039 w 8328204"/>
              <a:gd name="connsiteY66" fmla="*/ 947071 h 4419600"/>
              <a:gd name="connsiteX67" fmla="*/ 8125596 w 8328204"/>
              <a:gd name="connsiteY67" fmla="*/ 1054965 h 4419600"/>
              <a:gd name="connsiteX68" fmla="*/ 7718604 w 8328204"/>
              <a:gd name="connsiteY68" fmla="*/ 1357745 h 4419600"/>
              <a:gd name="connsiteX69" fmla="*/ 8249095 w 8328204"/>
              <a:gd name="connsiteY69" fmla="*/ 1134160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 name="connsiteX0" fmla="*/ 1137695 w 8328204"/>
              <a:gd name="connsiteY0" fmla="*/ 4017818 h 4419600"/>
              <a:gd name="connsiteX1" fmla="*/ 1137695 w 8328204"/>
              <a:gd name="connsiteY1" fmla="*/ 4017818 h 4419600"/>
              <a:gd name="connsiteX2" fmla="*/ 791331 w 8328204"/>
              <a:gd name="connsiteY2" fmla="*/ 4003963 h 4419600"/>
              <a:gd name="connsiteX3" fmla="*/ 625077 w 8328204"/>
              <a:gd name="connsiteY3" fmla="*/ 3906982 h 4419600"/>
              <a:gd name="connsiteX4" fmla="*/ 528095 w 8328204"/>
              <a:gd name="connsiteY4" fmla="*/ 3879272 h 4419600"/>
              <a:gd name="connsiteX5" fmla="*/ 347986 w 8328204"/>
              <a:gd name="connsiteY5" fmla="*/ 3740727 h 4419600"/>
              <a:gd name="connsiteX6" fmla="*/ 306422 w 8328204"/>
              <a:gd name="connsiteY6" fmla="*/ 3699163 h 4419600"/>
              <a:gd name="connsiteX7" fmla="*/ 251004 w 8328204"/>
              <a:gd name="connsiteY7" fmla="*/ 3657600 h 4419600"/>
              <a:gd name="connsiteX8" fmla="*/ 43186 w 8328204"/>
              <a:gd name="connsiteY8" fmla="*/ 3463636 h 4419600"/>
              <a:gd name="connsiteX9" fmla="*/ 15477 w 8328204"/>
              <a:gd name="connsiteY9" fmla="*/ 3380509 h 4419600"/>
              <a:gd name="connsiteX10" fmla="*/ 57040 w 8328204"/>
              <a:gd name="connsiteY10" fmla="*/ 3020291 h 4419600"/>
              <a:gd name="connsiteX11" fmla="*/ 84749 w 8328204"/>
              <a:gd name="connsiteY11" fmla="*/ 2923309 h 4419600"/>
              <a:gd name="connsiteX12" fmla="*/ 167877 w 8328204"/>
              <a:gd name="connsiteY12" fmla="*/ 2854036 h 4419600"/>
              <a:gd name="connsiteX13" fmla="*/ 251004 w 8328204"/>
              <a:gd name="connsiteY13" fmla="*/ 2729345 h 4419600"/>
              <a:gd name="connsiteX14" fmla="*/ 361840 w 8328204"/>
              <a:gd name="connsiteY14" fmla="*/ 2604654 h 4419600"/>
              <a:gd name="connsiteX15" fmla="*/ 431113 w 8328204"/>
              <a:gd name="connsiteY15" fmla="*/ 2493818 h 4419600"/>
              <a:gd name="connsiteX16" fmla="*/ 514240 w 8328204"/>
              <a:gd name="connsiteY16" fmla="*/ 2424545 h 4419600"/>
              <a:gd name="connsiteX17" fmla="*/ 583513 w 8328204"/>
              <a:gd name="connsiteY17" fmla="*/ 2355272 h 4419600"/>
              <a:gd name="connsiteX18" fmla="*/ 680495 w 8328204"/>
              <a:gd name="connsiteY18" fmla="*/ 2286000 h 4419600"/>
              <a:gd name="connsiteX19" fmla="*/ 652786 w 8328204"/>
              <a:gd name="connsiteY19" fmla="*/ 1870363 h 4419600"/>
              <a:gd name="connsiteX20" fmla="*/ 611222 w 8328204"/>
              <a:gd name="connsiteY20" fmla="*/ 1814945 h 4419600"/>
              <a:gd name="connsiteX21" fmla="*/ 472677 w 8328204"/>
              <a:gd name="connsiteY21" fmla="*/ 1620982 h 4419600"/>
              <a:gd name="connsiteX22" fmla="*/ 444967 w 8328204"/>
              <a:gd name="connsiteY22" fmla="*/ 1440872 h 4419600"/>
              <a:gd name="connsiteX23" fmla="*/ 486531 w 8328204"/>
              <a:gd name="connsiteY23" fmla="*/ 1330036 h 4419600"/>
              <a:gd name="connsiteX24" fmla="*/ 541949 w 8328204"/>
              <a:gd name="connsiteY24" fmla="*/ 1219200 h 4419600"/>
              <a:gd name="connsiteX25" fmla="*/ 583513 w 8328204"/>
              <a:gd name="connsiteY25" fmla="*/ 1163782 h 4419600"/>
              <a:gd name="connsiteX26" fmla="*/ 694349 w 8328204"/>
              <a:gd name="connsiteY26" fmla="*/ 1094509 h 4419600"/>
              <a:gd name="connsiteX27" fmla="*/ 846749 w 8328204"/>
              <a:gd name="connsiteY27" fmla="*/ 886691 h 4419600"/>
              <a:gd name="connsiteX28" fmla="*/ 902167 w 8328204"/>
              <a:gd name="connsiteY28" fmla="*/ 817418 h 4419600"/>
              <a:gd name="connsiteX29" fmla="*/ 1179258 w 8328204"/>
              <a:gd name="connsiteY29" fmla="*/ 775854 h 4419600"/>
              <a:gd name="connsiteX30" fmla="*/ 1359367 w 8328204"/>
              <a:gd name="connsiteY30" fmla="*/ 706582 h 4419600"/>
              <a:gd name="connsiteX31" fmla="*/ 1414786 w 8328204"/>
              <a:gd name="connsiteY31" fmla="*/ 665018 h 4419600"/>
              <a:gd name="connsiteX32" fmla="*/ 1622604 w 8328204"/>
              <a:gd name="connsiteY32" fmla="*/ 651163 h 4419600"/>
              <a:gd name="connsiteX33" fmla="*/ 1678022 w 8328204"/>
              <a:gd name="connsiteY33" fmla="*/ 637309 h 4419600"/>
              <a:gd name="connsiteX34" fmla="*/ 1733440 w 8328204"/>
              <a:gd name="connsiteY34" fmla="*/ 609600 h 4419600"/>
              <a:gd name="connsiteX35" fmla="*/ 2315331 w 8328204"/>
              <a:gd name="connsiteY35" fmla="*/ 554182 h 4419600"/>
              <a:gd name="connsiteX36" fmla="*/ 2620131 w 8328204"/>
              <a:gd name="connsiteY36" fmla="*/ 568036 h 4419600"/>
              <a:gd name="connsiteX37" fmla="*/ 3742349 w 8328204"/>
              <a:gd name="connsiteY37" fmla="*/ 540327 h 4419600"/>
              <a:gd name="connsiteX38" fmla="*/ 4102567 w 8328204"/>
              <a:gd name="connsiteY38" fmla="*/ 512618 h 4419600"/>
              <a:gd name="connsiteX39" fmla="*/ 4185695 w 8328204"/>
              <a:gd name="connsiteY39" fmla="*/ 471054 h 4419600"/>
              <a:gd name="connsiteX40" fmla="*/ 4296531 w 8328204"/>
              <a:gd name="connsiteY40" fmla="*/ 429491 h 4419600"/>
              <a:gd name="connsiteX41" fmla="*/ 4490495 w 8328204"/>
              <a:gd name="connsiteY41" fmla="*/ 263236 h 4419600"/>
              <a:gd name="connsiteX42" fmla="*/ 4587477 w 8328204"/>
              <a:gd name="connsiteY42" fmla="*/ 193963 h 4419600"/>
              <a:gd name="connsiteX43" fmla="*/ 4684458 w 8328204"/>
              <a:gd name="connsiteY43" fmla="*/ 69272 h 4419600"/>
              <a:gd name="connsiteX44" fmla="*/ 4739877 w 8328204"/>
              <a:gd name="connsiteY44" fmla="*/ 41563 h 4419600"/>
              <a:gd name="connsiteX45" fmla="*/ 4823004 w 8328204"/>
              <a:gd name="connsiteY45" fmla="*/ 27709 h 4419600"/>
              <a:gd name="connsiteX46" fmla="*/ 4919986 w 8328204"/>
              <a:gd name="connsiteY46" fmla="*/ 0 h 4419600"/>
              <a:gd name="connsiteX47" fmla="*/ 5086240 w 8328204"/>
              <a:gd name="connsiteY47" fmla="*/ 27709 h 4419600"/>
              <a:gd name="connsiteX48" fmla="*/ 5155513 w 8328204"/>
              <a:gd name="connsiteY48" fmla="*/ 110836 h 4419600"/>
              <a:gd name="connsiteX49" fmla="*/ 5238640 w 8328204"/>
              <a:gd name="connsiteY49" fmla="*/ 193963 h 4419600"/>
              <a:gd name="connsiteX50" fmla="*/ 5294058 w 8328204"/>
              <a:gd name="connsiteY50" fmla="*/ 249382 h 4419600"/>
              <a:gd name="connsiteX51" fmla="*/ 5377186 w 8328204"/>
              <a:gd name="connsiteY51" fmla="*/ 318654 h 4419600"/>
              <a:gd name="connsiteX52" fmla="*/ 5557295 w 8328204"/>
              <a:gd name="connsiteY52" fmla="*/ 387927 h 4419600"/>
              <a:gd name="connsiteX53" fmla="*/ 5709695 w 8328204"/>
              <a:gd name="connsiteY53" fmla="*/ 443345 h 4419600"/>
              <a:gd name="connsiteX54" fmla="*/ 5889804 w 8328204"/>
              <a:gd name="connsiteY54" fmla="*/ 484909 h 4419600"/>
              <a:gd name="connsiteX55" fmla="*/ 6970458 w 8328204"/>
              <a:gd name="connsiteY55" fmla="*/ 415636 h 4419600"/>
              <a:gd name="connsiteX56" fmla="*/ 7289113 w 8328204"/>
              <a:gd name="connsiteY56" fmla="*/ 304800 h 4419600"/>
              <a:gd name="connsiteX57" fmla="*/ 7427658 w 8328204"/>
              <a:gd name="connsiteY57" fmla="*/ 277091 h 4419600"/>
              <a:gd name="connsiteX58" fmla="*/ 7607767 w 8328204"/>
              <a:gd name="connsiteY58" fmla="*/ 235527 h 4419600"/>
              <a:gd name="connsiteX59" fmla="*/ 7732458 w 8328204"/>
              <a:gd name="connsiteY59" fmla="*/ 290945 h 4419600"/>
              <a:gd name="connsiteX60" fmla="*/ 7760167 w 8328204"/>
              <a:gd name="connsiteY60" fmla="*/ 332509 h 4419600"/>
              <a:gd name="connsiteX61" fmla="*/ 7787877 w 8328204"/>
              <a:gd name="connsiteY61" fmla="*/ 360218 h 4419600"/>
              <a:gd name="connsiteX62" fmla="*/ 7774022 w 8328204"/>
              <a:gd name="connsiteY62" fmla="*/ 581891 h 4419600"/>
              <a:gd name="connsiteX63" fmla="*/ 7746313 w 8328204"/>
              <a:gd name="connsiteY63" fmla="*/ 720436 h 4419600"/>
              <a:gd name="connsiteX64" fmla="*/ 7718604 w 8328204"/>
              <a:gd name="connsiteY64" fmla="*/ 775854 h 4419600"/>
              <a:gd name="connsiteX65" fmla="*/ 7690895 w 8328204"/>
              <a:gd name="connsiteY65" fmla="*/ 872836 h 4419600"/>
              <a:gd name="connsiteX66" fmla="*/ 8025039 w 8328204"/>
              <a:gd name="connsiteY66" fmla="*/ 947071 h 4419600"/>
              <a:gd name="connsiteX67" fmla="*/ 8125596 w 8328204"/>
              <a:gd name="connsiteY67" fmla="*/ 1054965 h 4419600"/>
              <a:gd name="connsiteX68" fmla="*/ 8152114 w 8328204"/>
              <a:gd name="connsiteY68" fmla="*/ 1126222 h 4419600"/>
              <a:gd name="connsiteX69" fmla="*/ 8249095 w 8328204"/>
              <a:gd name="connsiteY69" fmla="*/ 1134160 h 4419600"/>
              <a:gd name="connsiteX70" fmla="*/ 7926422 w 8328204"/>
              <a:gd name="connsiteY70" fmla="*/ 1551709 h 4419600"/>
              <a:gd name="connsiteX71" fmla="*/ 8037258 w 8328204"/>
              <a:gd name="connsiteY71" fmla="*/ 1690254 h 4419600"/>
              <a:gd name="connsiteX72" fmla="*/ 8106531 w 8328204"/>
              <a:gd name="connsiteY72" fmla="*/ 1773382 h 4419600"/>
              <a:gd name="connsiteX73" fmla="*/ 8161949 w 8328204"/>
              <a:gd name="connsiteY73" fmla="*/ 1759527 h 4419600"/>
              <a:gd name="connsiteX74" fmla="*/ 8203513 w 8328204"/>
              <a:gd name="connsiteY74" fmla="*/ 1787236 h 4419600"/>
              <a:gd name="connsiteX75" fmla="*/ 8258931 w 8328204"/>
              <a:gd name="connsiteY75" fmla="*/ 1814945 h 4419600"/>
              <a:gd name="connsiteX76" fmla="*/ 8286640 w 8328204"/>
              <a:gd name="connsiteY76" fmla="*/ 1870363 h 4419600"/>
              <a:gd name="connsiteX77" fmla="*/ 8328204 w 8328204"/>
              <a:gd name="connsiteY77" fmla="*/ 2064327 h 4419600"/>
              <a:gd name="connsiteX78" fmla="*/ 8286640 w 8328204"/>
              <a:gd name="connsiteY78" fmla="*/ 2299854 h 4419600"/>
              <a:gd name="connsiteX79" fmla="*/ 8258931 w 8328204"/>
              <a:gd name="connsiteY79" fmla="*/ 2369127 h 4419600"/>
              <a:gd name="connsiteX80" fmla="*/ 8231222 w 8328204"/>
              <a:gd name="connsiteY80" fmla="*/ 2452254 h 4419600"/>
              <a:gd name="connsiteX81" fmla="*/ 8217367 w 8328204"/>
              <a:gd name="connsiteY81" fmla="*/ 2535382 h 4419600"/>
              <a:gd name="connsiteX82" fmla="*/ 8189658 w 8328204"/>
              <a:gd name="connsiteY82" fmla="*/ 2646218 h 4419600"/>
              <a:gd name="connsiteX83" fmla="*/ 8175804 w 8328204"/>
              <a:gd name="connsiteY83" fmla="*/ 2701636 h 4419600"/>
              <a:gd name="connsiteX84" fmla="*/ 8161949 w 8328204"/>
              <a:gd name="connsiteY84" fmla="*/ 2757054 h 4419600"/>
              <a:gd name="connsiteX85" fmla="*/ 8148095 w 8328204"/>
              <a:gd name="connsiteY85" fmla="*/ 2826327 h 4419600"/>
              <a:gd name="connsiteX86" fmla="*/ 8161949 w 8328204"/>
              <a:gd name="connsiteY86" fmla="*/ 3186545 h 4419600"/>
              <a:gd name="connsiteX87" fmla="*/ 8175804 w 8328204"/>
              <a:gd name="connsiteY87" fmla="*/ 3241963 h 4419600"/>
              <a:gd name="connsiteX88" fmla="*/ 8189658 w 8328204"/>
              <a:gd name="connsiteY88" fmla="*/ 3325091 h 4419600"/>
              <a:gd name="connsiteX89" fmla="*/ 8134240 w 8328204"/>
              <a:gd name="connsiteY89" fmla="*/ 3768436 h 4419600"/>
              <a:gd name="connsiteX90" fmla="*/ 8078822 w 8328204"/>
              <a:gd name="connsiteY90" fmla="*/ 3920836 h 4419600"/>
              <a:gd name="connsiteX91" fmla="*/ 7954131 w 8328204"/>
              <a:gd name="connsiteY91" fmla="*/ 4184072 h 4419600"/>
              <a:gd name="connsiteX92" fmla="*/ 7884858 w 8328204"/>
              <a:gd name="connsiteY92" fmla="*/ 4225636 h 4419600"/>
              <a:gd name="connsiteX93" fmla="*/ 7815586 w 8328204"/>
              <a:gd name="connsiteY93" fmla="*/ 4281054 h 4419600"/>
              <a:gd name="connsiteX94" fmla="*/ 7690895 w 8328204"/>
              <a:gd name="connsiteY94" fmla="*/ 4364182 h 4419600"/>
              <a:gd name="connsiteX95" fmla="*/ 7330677 w 8328204"/>
              <a:gd name="connsiteY95" fmla="*/ 4350327 h 4419600"/>
              <a:gd name="connsiteX96" fmla="*/ 7302967 w 8328204"/>
              <a:gd name="connsiteY96" fmla="*/ 4308763 h 4419600"/>
              <a:gd name="connsiteX97" fmla="*/ 7150567 w 8328204"/>
              <a:gd name="connsiteY97" fmla="*/ 4184072 h 4419600"/>
              <a:gd name="connsiteX98" fmla="*/ 7095149 w 8328204"/>
              <a:gd name="connsiteY98" fmla="*/ 4142509 h 4419600"/>
              <a:gd name="connsiteX99" fmla="*/ 7067440 w 8328204"/>
              <a:gd name="connsiteY99" fmla="*/ 4087091 h 4419600"/>
              <a:gd name="connsiteX100" fmla="*/ 7025877 w 8328204"/>
              <a:gd name="connsiteY100" fmla="*/ 4059382 h 4419600"/>
              <a:gd name="connsiteX101" fmla="*/ 6998167 w 8328204"/>
              <a:gd name="connsiteY101" fmla="*/ 4031672 h 4419600"/>
              <a:gd name="connsiteX102" fmla="*/ 6928895 w 8328204"/>
              <a:gd name="connsiteY102" fmla="*/ 4017818 h 4419600"/>
              <a:gd name="connsiteX103" fmla="*/ 6887331 w 8328204"/>
              <a:gd name="connsiteY103" fmla="*/ 4003963 h 4419600"/>
              <a:gd name="connsiteX104" fmla="*/ 6776495 w 8328204"/>
              <a:gd name="connsiteY104" fmla="*/ 3976254 h 4419600"/>
              <a:gd name="connsiteX105" fmla="*/ 6679513 w 8328204"/>
              <a:gd name="connsiteY105" fmla="*/ 3948545 h 4419600"/>
              <a:gd name="connsiteX106" fmla="*/ 6485549 w 8328204"/>
              <a:gd name="connsiteY106" fmla="*/ 3879272 h 4419600"/>
              <a:gd name="connsiteX107" fmla="*/ 6374713 w 8328204"/>
              <a:gd name="connsiteY107" fmla="*/ 3865418 h 4419600"/>
              <a:gd name="connsiteX108" fmla="*/ 6208458 w 8328204"/>
              <a:gd name="connsiteY108" fmla="*/ 3837709 h 4419600"/>
              <a:gd name="connsiteX109" fmla="*/ 5501877 w 8328204"/>
              <a:gd name="connsiteY109" fmla="*/ 3851563 h 4419600"/>
              <a:gd name="connsiteX110" fmla="*/ 5363331 w 8328204"/>
              <a:gd name="connsiteY110" fmla="*/ 3906982 h 4419600"/>
              <a:gd name="connsiteX111" fmla="*/ 5155513 w 8328204"/>
              <a:gd name="connsiteY111" fmla="*/ 3976254 h 4419600"/>
              <a:gd name="connsiteX112" fmla="*/ 5113949 w 8328204"/>
              <a:gd name="connsiteY112" fmla="*/ 4017818 h 4419600"/>
              <a:gd name="connsiteX113" fmla="*/ 5072386 w 8328204"/>
              <a:gd name="connsiteY113" fmla="*/ 4031672 h 4419600"/>
              <a:gd name="connsiteX114" fmla="*/ 4961549 w 8328204"/>
              <a:gd name="connsiteY114" fmla="*/ 4059382 h 4419600"/>
              <a:gd name="connsiteX115" fmla="*/ 4698313 w 8328204"/>
              <a:gd name="connsiteY115" fmla="*/ 4045527 h 4419600"/>
              <a:gd name="connsiteX116" fmla="*/ 4642895 w 8328204"/>
              <a:gd name="connsiteY116" fmla="*/ 4017818 h 4419600"/>
              <a:gd name="connsiteX117" fmla="*/ 4573622 w 8328204"/>
              <a:gd name="connsiteY117" fmla="*/ 3990109 h 4419600"/>
              <a:gd name="connsiteX118" fmla="*/ 4448931 w 8328204"/>
              <a:gd name="connsiteY118" fmla="*/ 3962400 h 4419600"/>
              <a:gd name="connsiteX119" fmla="*/ 4338095 w 8328204"/>
              <a:gd name="connsiteY119" fmla="*/ 3920836 h 4419600"/>
              <a:gd name="connsiteX120" fmla="*/ 4144131 w 8328204"/>
              <a:gd name="connsiteY120" fmla="*/ 3893127 h 4419600"/>
              <a:gd name="connsiteX121" fmla="*/ 4102567 w 8328204"/>
              <a:gd name="connsiteY121" fmla="*/ 3865418 h 4419600"/>
              <a:gd name="connsiteX122" fmla="*/ 3506822 w 8328204"/>
              <a:gd name="connsiteY122" fmla="*/ 3920836 h 4419600"/>
              <a:gd name="connsiteX123" fmla="*/ 3409840 w 8328204"/>
              <a:gd name="connsiteY123" fmla="*/ 3976254 h 4419600"/>
              <a:gd name="connsiteX124" fmla="*/ 3312858 w 8328204"/>
              <a:gd name="connsiteY124" fmla="*/ 4017818 h 4419600"/>
              <a:gd name="connsiteX125" fmla="*/ 3160458 w 8328204"/>
              <a:gd name="connsiteY125" fmla="*/ 4156363 h 4419600"/>
              <a:gd name="connsiteX126" fmla="*/ 3105040 w 8328204"/>
              <a:gd name="connsiteY126" fmla="*/ 4184072 h 4419600"/>
              <a:gd name="connsiteX127" fmla="*/ 3077331 w 8328204"/>
              <a:gd name="connsiteY127" fmla="*/ 4225636 h 4419600"/>
              <a:gd name="connsiteX128" fmla="*/ 2952640 w 8328204"/>
              <a:gd name="connsiteY128" fmla="*/ 4322618 h 4419600"/>
              <a:gd name="connsiteX129" fmla="*/ 2827949 w 8328204"/>
              <a:gd name="connsiteY129" fmla="*/ 4419600 h 4419600"/>
              <a:gd name="connsiteX130" fmla="*/ 1871986 w 8328204"/>
              <a:gd name="connsiteY130" fmla="*/ 4350327 h 4419600"/>
              <a:gd name="connsiteX131" fmla="*/ 1802713 w 8328204"/>
              <a:gd name="connsiteY131" fmla="*/ 4322618 h 4419600"/>
              <a:gd name="connsiteX132" fmla="*/ 1761149 w 8328204"/>
              <a:gd name="connsiteY132" fmla="*/ 4308763 h 4419600"/>
              <a:gd name="connsiteX133" fmla="*/ 1705731 w 8328204"/>
              <a:gd name="connsiteY133" fmla="*/ 4281054 h 4419600"/>
              <a:gd name="connsiteX134" fmla="*/ 1636458 w 8328204"/>
              <a:gd name="connsiteY134" fmla="*/ 4267200 h 4419600"/>
              <a:gd name="connsiteX135" fmla="*/ 1581040 w 8328204"/>
              <a:gd name="connsiteY135" fmla="*/ 4225636 h 4419600"/>
              <a:gd name="connsiteX136" fmla="*/ 1539477 w 8328204"/>
              <a:gd name="connsiteY136" fmla="*/ 4211782 h 4419600"/>
              <a:gd name="connsiteX137" fmla="*/ 1511767 w 8328204"/>
              <a:gd name="connsiteY137" fmla="*/ 4184072 h 4419600"/>
              <a:gd name="connsiteX138" fmla="*/ 1428640 w 8328204"/>
              <a:gd name="connsiteY138" fmla="*/ 4142509 h 4419600"/>
              <a:gd name="connsiteX139" fmla="*/ 1345513 w 8328204"/>
              <a:gd name="connsiteY139" fmla="*/ 4087091 h 4419600"/>
              <a:gd name="connsiteX140" fmla="*/ 1303949 w 8328204"/>
              <a:gd name="connsiteY140" fmla="*/ 4059382 h 4419600"/>
              <a:gd name="connsiteX141" fmla="*/ 1165404 w 8328204"/>
              <a:gd name="connsiteY141" fmla="*/ 4045527 h 4419600"/>
              <a:gd name="connsiteX142" fmla="*/ 1123840 w 8328204"/>
              <a:gd name="connsiteY142" fmla="*/ 4031672 h 4419600"/>
              <a:gd name="connsiteX143" fmla="*/ 1096131 w 8328204"/>
              <a:gd name="connsiteY143" fmla="*/ 4114800 h 4419600"/>
              <a:gd name="connsiteX144" fmla="*/ 1137695 w 8328204"/>
              <a:gd name="connsiteY144" fmla="*/ 4017818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8328204" h="4419600">
                <a:moveTo>
                  <a:pt x="1137695" y="4017818"/>
                </a:moveTo>
                <a:lnTo>
                  <a:pt x="1137695" y="4017818"/>
                </a:lnTo>
                <a:cubicBezTo>
                  <a:pt x="1022240" y="4013200"/>
                  <a:pt x="906604" y="4011913"/>
                  <a:pt x="791331" y="4003963"/>
                </a:cubicBezTo>
                <a:cubicBezTo>
                  <a:pt x="705927" y="3998073"/>
                  <a:pt x="715210" y="3955053"/>
                  <a:pt x="625077" y="3906982"/>
                </a:cubicBezTo>
                <a:cubicBezTo>
                  <a:pt x="595411" y="3891160"/>
                  <a:pt x="560422" y="3888509"/>
                  <a:pt x="528095" y="3879272"/>
                </a:cubicBezTo>
                <a:cubicBezTo>
                  <a:pt x="468059" y="3833090"/>
                  <a:pt x="401545" y="3794286"/>
                  <a:pt x="347986" y="3740727"/>
                </a:cubicBezTo>
                <a:cubicBezTo>
                  <a:pt x="334131" y="3726872"/>
                  <a:pt x="321298" y="3711914"/>
                  <a:pt x="306422" y="3699163"/>
                </a:cubicBezTo>
                <a:cubicBezTo>
                  <a:pt x="288890" y="3684136"/>
                  <a:pt x="267925" y="3673312"/>
                  <a:pt x="251004" y="3657600"/>
                </a:cubicBezTo>
                <a:cubicBezTo>
                  <a:pt x="2954" y="3427268"/>
                  <a:pt x="203570" y="3591944"/>
                  <a:pt x="43186" y="3463636"/>
                </a:cubicBezTo>
                <a:cubicBezTo>
                  <a:pt x="33950" y="3435927"/>
                  <a:pt x="23162" y="3408688"/>
                  <a:pt x="15477" y="3380509"/>
                </a:cubicBezTo>
                <a:cubicBezTo>
                  <a:pt x="-22056" y="3242891"/>
                  <a:pt x="15308" y="3215040"/>
                  <a:pt x="57040" y="3020291"/>
                </a:cubicBezTo>
                <a:cubicBezTo>
                  <a:pt x="64085" y="2987416"/>
                  <a:pt x="66099" y="2951283"/>
                  <a:pt x="84749" y="2923309"/>
                </a:cubicBezTo>
                <a:cubicBezTo>
                  <a:pt x="104757" y="2893297"/>
                  <a:pt x="144403" y="2881422"/>
                  <a:pt x="167877" y="2854036"/>
                </a:cubicBezTo>
                <a:cubicBezTo>
                  <a:pt x="200386" y="2816109"/>
                  <a:pt x="220336" y="2768776"/>
                  <a:pt x="251004" y="2729345"/>
                </a:cubicBezTo>
                <a:cubicBezTo>
                  <a:pt x="285145" y="2685449"/>
                  <a:pt x="328060" y="2648828"/>
                  <a:pt x="361840" y="2604654"/>
                </a:cubicBezTo>
                <a:cubicBezTo>
                  <a:pt x="388305" y="2570046"/>
                  <a:pt x="402971" y="2527077"/>
                  <a:pt x="431113" y="2493818"/>
                </a:cubicBezTo>
                <a:cubicBezTo>
                  <a:pt x="454412" y="2466283"/>
                  <a:pt x="487551" y="2448808"/>
                  <a:pt x="514240" y="2424545"/>
                </a:cubicBezTo>
                <a:cubicBezTo>
                  <a:pt x="538403" y="2402578"/>
                  <a:pt x="559106" y="2376967"/>
                  <a:pt x="583513" y="2355272"/>
                </a:cubicBezTo>
                <a:cubicBezTo>
                  <a:pt x="609289" y="2332360"/>
                  <a:pt x="650700" y="2305863"/>
                  <a:pt x="680495" y="2286000"/>
                </a:cubicBezTo>
                <a:cubicBezTo>
                  <a:pt x="671259" y="2147454"/>
                  <a:pt x="672988" y="2007739"/>
                  <a:pt x="652786" y="1870363"/>
                </a:cubicBezTo>
                <a:cubicBezTo>
                  <a:pt x="649426" y="1847518"/>
                  <a:pt x="624031" y="1834158"/>
                  <a:pt x="611222" y="1814945"/>
                </a:cubicBezTo>
                <a:cubicBezTo>
                  <a:pt x="488363" y="1630657"/>
                  <a:pt x="561815" y="1710120"/>
                  <a:pt x="472677" y="1620982"/>
                </a:cubicBezTo>
                <a:cubicBezTo>
                  <a:pt x="462130" y="1568247"/>
                  <a:pt x="444967" y="1491198"/>
                  <a:pt x="444967" y="1440872"/>
                </a:cubicBezTo>
                <a:cubicBezTo>
                  <a:pt x="444967" y="1399513"/>
                  <a:pt x="470768" y="1365504"/>
                  <a:pt x="486531" y="1330036"/>
                </a:cubicBezTo>
                <a:cubicBezTo>
                  <a:pt x="523100" y="1247756"/>
                  <a:pt x="498653" y="1279813"/>
                  <a:pt x="541949" y="1219200"/>
                </a:cubicBezTo>
                <a:cubicBezTo>
                  <a:pt x="555370" y="1200410"/>
                  <a:pt x="565642" y="1178404"/>
                  <a:pt x="583513" y="1163782"/>
                </a:cubicBezTo>
                <a:cubicBezTo>
                  <a:pt x="617233" y="1136193"/>
                  <a:pt x="657404" y="1117600"/>
                  <a:pt x="694349" y="1094509"/>
                </a:cubicBezTo>
                <a:cubicBezTo>
                  <a:pt x="906776" y="730347"/>
                  <a:pt x="702642" y="1030798"/>
                  <a:pt x="846749" y="886691"/>
                </a:cubicBezTo>
                <a:cubicBezTo>
                  <a:pt x="867659" y="865781"/>
                  <a:pt x="875718" y="830642"/>
                  <a:pt x="902167" y="817418"/>
                </a:cubicBezTo>
                <a:cubicBezTo>
                  <a:pt x="948179" y="794412"/>
                  <a:pt x="1129888" y="780791"/>
                  <a:pt x="1179258" y="775854"/>
                </a:cubicBezTo>
                <a:cubicBezTo>
                  <a:pt x="1239294" y="752763"/>
                  <a:pt x="1301166" y="733971"/>
                  <a:pt x="1359367" y="706582"/>
                </a:cubicBezTo>
                <a:cubicBezTo>
                  <a:pt x="1380260" y="696750"/>
                  <a:pt x="1392190" y="669775"/>
                  <a:pt x="1414786" y="665018"/>
                </a:cubicBezTo>
                <a:cubicBezTo>
                  <a:pt x="1482723" y="650715"/>
                  <a:pt x="1553331" y="655781"/>
                  <a:pt x="1622604" y="651163"/>
                </a:cubicBezTo>
                <a:cubicBezTo>
                  <a:pt x="1641077" y="646545"/>
                  <a:pt x="1660193" y="643995"/>
                  <a:pt x="1678022" y="637309"/>
                </a:cubicBezTo>
                <a:cubicBezTo>
                  <a:pt x="1697360" y="630057"/>
                  <a:pt x="1713188" y="613650"/>
                  <a:pt x="1733440" y="609600"/>
                </a:cubicBezTo>
                <a:cubicBezTo>
                  <a:pt x="1975357" y="561216"/>
                  <a:pt x="2070379" y="565846"/>
                  <a:pt x="2315331" y="554182"/>
                </a:cubicBezTo>
                <a:cubicBezTo>
                  <a:pt x="2542512" y="516317"/>
                  <a:pt x="2183431" y="568036"/>
                  <a:pt x="2620131" y="568036"/>
                </a:cubicBezTo>
                <a:cubicBezTo>
                  <a:pt x="2994318" y="568036"/>
                  <a:pt x="3368276" y="549563"/>
                  <a:pt x="3742349" y="540327"/>
                </a:cubicBezTo>
                <a:cubicBezTo>
                  <a:pt x="3862422" y="531091"/>
                  <a:pt x="3983583" y="531209"/>
                  <a:pt x="4102567" y="512618"/>
                </a:cubicBezTo>
                <a:cubicBezTo>
                  <a:pt x="4133176" y="507835"/>
                  <a:pt x="4157220" y="483258"/>
                  <a:pt x="4185695" y="471054"/>
                </a:cubicBezTo>
                <a:cubicBezTo>
                  <a:pt x="4221962" y="455511"/>
                  <a:pt x="4259586" y="443345"/>
                  <a:pt x="4296531" y="429491"/>
                </a:cubicBezTo>
                <a:cubicBezTo>
                  <a:pt x="4361186" y="374073"/>
                  <a:pt x="4421201" y="312732"/>
                  <a:pt x="4490495" y="263236"/>
                </a:cubicBezTo>
                <a:cubicBezTo>
                  <a:pt x="4522822" y="240145"/>
                  <a:pt x="4559386" y="222054"/>
                  <a:pt x="4587477" y="193963"/>
                </a:cubicBezTo>
                <a:cubicBezTo>
                  <a:pt x="4624710" y="156730"/>
                  <a:pt x="4637362" y="92820"/>
                  <a:pt x="4684458" y="69272"/>
                </a:cubicBezTo>
                <a:cubicBezTo>
                  <a:pt x="4702931" y="60036"/>
                  <a:pt x="4720095" y="47498"/>
                  <a:pt x="4739877" y="41563"/>
                </a:cubicBezTo>
                <a:cubicBezTo>
                  <a:pt x="4766784" y="33491"/>
                  <a:pt x="4795632" y="34025"/>
                  <a:pt x="4823004" y="27709"/>
                </a:cubicBezTo>
                <a:cubicBezTo>
                  <a:pt x="4855764" y="20149"/>
                  <a:pt x="4887659" y="9236"/>
                  <a:pt x="4919986" y="0"/>
                </a:cubicBezTo>
                <a:cubicBezTo>
                  <a:pt x="4975404" y="9236"/>
                  <a:pt x="5035405" y="3787"/>
                  <a:pt x="5086240" y="27709"/>
                </a:cubicBezTo>
                <a:cubicBezTo>
                  <a:pt x="5118876" y="43067"/>
                  <a:pt x="5131140" y="84248"/>
                  <a:pt x="5155513" y="110836"/>
                </a:cubicBezTo>
                <a:cubicBezTo>
                  <a:pt x="5181992" y="139722"/>
                  <a:pt x="5210931" y="166254"/>
                  <a:pt x="5238640" y="193963"/>
                </a:cubicBezTo>
                <a:lnTo>
                  <a:pt x="5294058" y="249382"/>
                </a:lnTo>
                <a:cubicBezTo>
                  <a:pt x="5332263" y="287587"/>
                  <a:pt x="5332180" y="292937"/>
                  <a:pt x="5377186" y="318654"/>
                </a:cubicBezTo>
                <a:cubicBezTo>
                  <a:pt x="5447814" y="359012"/>
                  <a:pt x="5463874" y="354562"/>
                  <a:pt x="5557295" y="387927"/>
                </a:cubicBezTo>
                <a:cubicBezTo>
                  <a:pt x="5629797" y="413821"/>
                  <a:pt x="5631030" y="422644"/>
                  <a:pt x="5709695" y="443345"/>
                </a:cubicBezTo>
                <a:cubicBezTo>
                  <a:pt x="5769281" y="459025"/>
                  <a:pt x="5829768" y="471054"/>
                  <a:pt x="5889804" y="484909"/>
                </a:cubicBezTo>
                <a:cubicBezTo>
                  <a:pt x="6305623" y="471914"/>
                  <a:pt x="6532936" y="473016"/>
                  <a:pt x="6970458" y="415636"/>
                </a:cubicBezTo>
                <a:cubicBezTo>
                  <a:pt x="7302469" y="372094"/>
                  <a:pt x="7065594" y="379306"/>
                  <a:pt x="7289113" y="304800"/>
                </a:cubicBezTo>
                <a:cubicBezTo>
                  <a:pt x="7333792" y="289907"/>
                  <a:pt x="7381476" y="286327"/>
                  <a:pt x="7427658" y="277091"/>
                </a:cubicBezTo>
                <a:cubicBezTo>
                  <a:pt x="7534266" y="255769"/>
                  <a:pt x="7474099" y="268944"/>
                  <a:pt x="7607767" y="235527"/>
                </a:cubicBezTo>
                <a:cubicBezTo>
                  <a:pt x="7648923" y="249245"/>
                  <a:pt x="7699525" y="258011"/>
                  <a:pt x="7732458" y="290945"/>
                </a:cubicBezTo>
                <a:cubicBezTo>
                  <a:pt x="7744232" y="302719"/>
                  <a:pt x="7749765" y="319507"/>
                  <a:pt x="7760167" y="332509"/>
                </a:cubicBezTo>
                <a:cubicBezTo>
                  <a:pt x="7768327" y="342709"/>
                  <a:pt x="7778640" y="350982"/>
                  <a:pt x="7787877" y="360218"/>
                </a:cubicBezTo>
                <a:cubicBezTo>
                  <a:pt x="7836950" y="482902"/>
                  <a:pt x="7818300" y="395924"/>
                  <a:pt x="7774022" y="581891"/>
                </a:cubicBezTo>
                <a:cubicBezTo>
                  <a:pt x="7763113" y="627707"/>
                  <a:pt x="7759251" y="675152"/>
                  <a:pt x="7746313" y="720436"/>
                </a:cubicBezTo>
                <a:cubicBezTo>
                  <a:pt x="7740639" y="740294"/>
                  <a:pt x="7726740" y="756871"/>
                  <a:pt x="7718604" y="775854"/>
                </a:cubicBezTo>
                <a:cubicBezTo>
                  <a:pt x="7698587" y="822560"/>
                  <a:pt x="7639823" y="844300"/>
                  <a:pt x="7690895" y="872836"/>
                </a:cubicBezTo>
                <a:cubicBezTo>
                  <a:pt x="7741967" y="901372"/>
                  <a:pt x="8052402" y="810259"/>
                  <a:pt x="8025039" y="947071"/>
                </a:cubicBezTo>
                <a:cubicBezTo>
                  <a:pt x="8029657" y="1030198"/>
                  <a:pt x="8104417" y="1025107"/>
                  <a:pt x="8125596" y="1054965"/>
                </a:cubicBezTo>
                <a:cubicBezTo>
                  <a:pt x="8146775" y="1084823"/>
                  <a:pt x="8131531" y="1113023"/>
                  <a:pt x="8152114" y="1126222"/>
                </a:cubicBezTo>
                <a:cubicBezTo>
                  <a:pt x="8172697" y="1139421"/>
                  <a:pt x="8286710" y="1063246"/>
                  <a:pt x="8249095" y="1134160"/>
                </a:cubicBezTo>
                <a:cubicBezTo>
                  <a:pt x="8211480" y="1205074"/>
                  <a:pt x="7961728" y="1459027"/>
                  <a:pt x="7926422" y="1551709"/>
                </a:cubicBezTo>
                <a:cubicBezTo>
                  <a:pt x="7891116" y="1644391"/>
                  <a:pt x="7914916" y="1532958"/>
                  <a:pt x="8037258" y="1690254"/>
                </a:cubicBezTo>
                <a:cubicBezTo>
                  <a:pt x="8161707" y="1850259"/>
                  <a:pt x="8007521" y="1624866"/>
                  <a:pt x="8106531" y="1773382"/>
                </a:cubicBezTo>
                <a:cubicBezTo>
                  <a:pt x="8125004" y="1768764"/>
                  <a:pt x="8143099" y="1756834"/>
                  <a:pt x="8161949" y="1759527"/>
                </a:cubicBezTo>
                <a:cubicBezTo>
                  <a:pt x="8178433" y="1761882"/>
                  <a:pt x="8189056" y="1778975"/>
                  <a:pt x="8203513" y="1787236"/>
                </a:cubicBezTo>
                <a:cubicBezTo>
                  <a:pt x="8221445" y="1797483"/>
                  <a:pt x="8240458" y="1805709"/>
                  <a:pt x="8258931" y="1814945"/>
                </a:cubicBezTo>
                <a:cubicBezTo>
                  <a:pt x="8268167" y="1833418"/>
                  <a:pt x="8280109" y="1850770"/>
                  <a:pt x="8286640" y="1870363"/>
                </a:cubicBezTo>
                <a:cubicBezTo>
                  <a:pt x="8309654" y="1939404"/>
                  <a:pt x="8316577" y="1994568"/>
                  <a:pt x="8328204" y="2064327"/>
                </a:cubicBezTo>
                <a:cubicBezTo>
                  <a:pt x="8314349" y="2142836"/>
                  <a:pt x="8304308" y="2222114"/>
                  <a:pt x="8286640" y="2299854"/>
                </a:cubicBezTo>
                <a:cubicBezTo>
                  <a:pt x="8281128" y="2324105"/>
                  <a:pt x="8267430" y="2345755"/>
                  <a:pt x="8258931" y="2369127"/>
                </a:cubicBezTo>
                <a:cubicBezTo>
                  <a:pt x="8248949" y="2396576"/>
                  <a:pt x="8238306" y="2423918"/>
                  <a:pt x="8231222" y="2452254"/>
                </a:cubicBezTo>
                <a:cubicBezTo>
                  <a:pt x="8224409" y="2479507"/>
                  <a:pt x="8223253" y="2507914"/>
                  <a:pt x="8217367" y="2535382"/>
                </a:cubicBezTo>
                <a:cubicBezTo>
                  <a:pt x="8209388" y="2572619"/>
                  <a:pt x="8198894" y="2609273"/>
                  <a:pt x="8189658" y="2646218"/>
                </a:cubicBezTo>
                <a:lnTo>
                  <a:pt x="8175804" y="2701636"/>
                </a:lnTo>
                <a:cubicBezTo>
                  <a:pt x="8171186" y="2720109"/>
                  <a:pt x="8165683" y="2738383"/>
                  <a:pt x="8161949" y="2757054"/>
                </a:cubicBezTo>
                <a:lnTo>
                  <a:pt x="8148095" y="2826327"/>
                </a:lnTo>
                <a:cubicBezTo>
                  <a:pt x="8152713" y="2946400"/>
                  <a:pt x="8153956" y="3066650"/>
                  <a:pt x="8161949" y="3186545"/>
                </a:cubicBezTo>
                <a:cubicBezTo>
                  <a:pt x="8163216" y="3205544"/>
                  <a:pt x="8172070" y="3223292"/>
                  <a:pt x="8175804" y="3241963"/>
                </a:cubicBezTo>
                <a:cubicBezTo>
                  <a:pt x="8181313" y="3269509"/>
                  <a:pt x="8185040" y="3297382"/>
                  <a:pt x="8189658" y="3325091"/>
                </a:cubicBezTo>
                <a:cubicBezTo>
                  <a:pt x="8165636" y="3589333"/>
                  <a:pt x="8178286" y="3570229"/>
                  <a:pt x="8134240" y="3768436"/>
                </a:cubicBezTo>
                <a:cubicBezTo>
                  <a:pt x="8107784" y="3887489"/>
                  <a:pt x="8125342" y="3851056"/>
                  <a:pt x="8078822" y="3920836"/>
                </a:cubicBezTo>
                <a:cubicBezTo>
                  <a:pt x="8062875" y="4016513"/>
                  <a:pt x="8055856" y="4123037"/>
                  <a:pt x="7954131" y="4184072"/>
                </a:cubicBezTo>
                <a:cubicBezTo>
                  <a:pt x="7931040" y="4197927"/>
                  <a:pt x="7906919" y="4210193"/>
                  <a:pt x="7884858" y="4225636"/>
                </a:cubicBezTo>
                <a:cubicBezTo>
                  <a:pt x="7860633" y="4242594"/>
                  <a:pt x="7839648" y="4263866"/>
                  <a:pt x="7815586" y="4281054"/>
                </a:cubicBezTo>
                <a:cubicBezTo>
                  <a:pt x="7774937" y="4310089"/>
                  <a:pt x="7690895" y="4364182"/>
                  <a:pt x="7690895" y="4364182"/>
                </a:cubicBezTo>
                <a:cubicBezTo>
                  <a:pt x="7570822" y="4359564"/>
                  <a:pt x="7449631" y="4367321"/>
                  <a:pt x="7330677" y="4350327"/>
                </a:cubicBezTo>
                <a:cubicBezTo>
                  <a:pt x="7314193" y="4347972"/>
                  <a:pt x="7314168" y="4321084"/>
                  <a:pt x="7302967" y="4308763"/>
                </a:cubicBezTo>
                <a:cubicBezTo>
                  <a:pt x="7197608" y="4192868"/>
                  <a:pt x="7237281" y="4212977"/>
                  <a:pt x="7150567" y="4184072"/>
                </a:cubicBezTo>
                <a:cubicBezTo>
                  <a:pt x="7132094" y="4170218"/>
                  <a:pt x="7110176" y="4160041"/>
                  <a:pt x="7095149" y="4142509"/>
                </a:cubicBezTo>
                <a:cubicBezTo>
                  <a:pt x="7081708" y="4126828"/>
                  <a:pt x="7080662" y="4102957"/>
                  <a:pt x="7067440" y="4087091"/>
                </a:cubicBezTo>
                <a:cubicBezTo>
                  <a:pt x="7056780" y="4074299"/>
                  <a:pt x="7038879" y="4069784"/>
                  <a:pt x="7025877" y="4059382"/>
                </a:cubicBezTo>
                <a:cubicBezTo>
                  <a:pt x="7015677" y="4051222"/>
                  <a:pt x="7010173" y="4036818"/>
                  <a:pt x="6998167" y="4031672"/>
                </a:cubicBezTo>
                <a:cubicBezTo>
                  <a:pt x="6976523" y="4022396"/>
                  <a:pt x="6951740" y="4023529"/>
                  <a:pt x="6928895" y="4017818"/>
                </a:cubicBezTo>
                <a:cubicBezTo>
                  <a:pt x="6914727" y="4014276"/>
                  <a:pt x="6901421" y="4007806"/>
                  <a:pt x="6887331" y="4003963"/>
                </a:cubicBezTo>
                <a:cubicBezTo>
                  <a:pt x="6850591" y="3993943"/>
                  <a:pt x="6813292" y="3986066"/>
                  <a:pt x="6776495" y="3976254"/>
                </a:cubicBezTo>
                <a:cubicBezTo>
                  <a:pt x="6744009" y="3967591"/>
                  <a:pt x="6711409" y="3959177"/>
                  <a:pt x="6679513" y="3948545"/>
                </a:cubicBezTo>
                <a:cubicBezTo>
                  <a:pt x="6655845" y="3940656"/>
                  <a:pt x="6521340" y="3886941"/>
                  <a:pt x="6485549" y="3879272"/>
                </a:cubicBezTo>
                <a:cubicBezTo>
                  <a:pt x="6449143" y="3871471"/>
                  <a:pt x="6411534" y="3870941"/>
                  <a:pt x="6374713" y="3865418"/>
                </a:cubicBezTo>
                <a:cubicBezTo>
                  <a:pt x="6319152" y="3857084"/>
                  <a:pt x="6263876" y="3846945"/>
                  <a:pt x="6208458" y="3837709"/>
                </a:cubicBezTo>
                <a:cubicBezTo>
                  <a:pt x="5972931" y="3842327"/>
                  <a:pt x="5737124" y="3839182"/>
                  <a:pt x="5501877" y="3851563"/>
                </a:cubicBezTo>
                <a:cubicBezTo>
                  <a:pt x="5458818" y="3853829"/>
                  <a:pt x="5402686" y="3888818"/>
                  <a:pt x="5363331" y="3906982"/>
                </a:cubicBezTo>
                <a:cubicBezTo>
                  <a:pt x="5221689" y="3972356"/>
                  <a:pt x="5278120" y="3955820"/>
                  <a:pt x="5155513" y="3976254"/>
                </a:cubicBezTo>
                <a:cubicBezTo>
                  <a:pt x="5141658" y="3990109"/>
                  <a:pt x="5130252" y="4006950"/>
                  <a:pt x="5113949" y="4017818"/>
                </a:cubicBezTo>
                <a:cubicBezTo>
                  <a:pt x="5101798" y="4025919"/>
                  <a:pt x="5086475" y="4027829"/>
                  <a:pt x="5072386" y="4031672"/>
                </a:cubicBezTo>
                <a:cubicBezTo>
                  <a:pt x="5035645" y="4041692"/>
                  <a:pt x="4998495" y="4050145"/>
                  <a:pt x="4961549" y="4059382"/>
                </a:cubicBezTo>
                <a:cubicBezTo>
                  <a:pt x="4873804" y="4054764"/>
                  <a:pt x="4785442" y="4056892"/>
                  <a:pt x="4698313" y="4045527"/>
                </a:cubicBezTo>
                <a:cubicBezTo>
                  <a:pt x="4677833" y="4042856"/>
                  <a:pt x="4661768" y="4026206"/>
                  <a:pt x="4642895" y="4017818"/>
                </a:cubicBezTo>
                <a:cubicBezTo>
                  <a:pt x="4620169" y="4007717"/>
                  <a:pt x="4597535" y="3996941"/>
                  <a:pt x="4573622" y="3990109"/>
                </a:cubicBezTo>
                <a:cubicBezTo>
                  <a:pt x="4532683" y="3978412"/>
                  <a:pt x="4489870" y="3974097"/>
                  <a:pt x="4448931" y="3962400"/>
                </a:cubicBezTo>
                <a:cubicBezTo>
                  <a:pt x="4438787" y="3959502"/>
                  <a:pt x="4360568" y="3924802"/>
                  <a:pt x="4338095" y="3920836"/>
                </a:cubicBezTo>
                <a:cubicBezTo>
                  <a:pt x="4273778" y="3909486"/>
                  <a:pt x="4208786" y="3902363"/>
                  <a:pt x="4144131" y="3893127"/>
                </a:cubicBezTo>
                <a:cubicBezTo>
                  <a:pt x="4130276" y="3883891"/>
                  <a:pt x="4119213" y="3865834"/>
                  <a:pt x="4102567" y="3865418"/>
                </a:cubicBezTo>
                <a:cubicBezTo>
                  <a:pt x="3698052" y="3855305"/>
                  <a:pt x="3717633" y="3807322"/>
                  <a:pt x="3506822" y="3920836"/>
                </a:cubicBezTo>
                <a:cubicBezTo>
                  <a:pt x="3474039" y="3938488"/>
                  <a:pt x="3443142" y="3959603"/>
                  <a:pt x="3409840" y="3976254"/>
                </a:cubicBezTo>
                <a:cubicBezTo>
                  <a:pt x="3378382" y="3991983"/>
                  <a:pt x="3342443" y="3998799"/>
                  <a:pt x="3312858" y="4017818"/>
                </a:cubicBezTo>
                <a:cubicBezTo>
                  <a:pt x="3104443" y="4151800"/>
                  <a:pt x="3302187" y="4050067"/>
                  <a:pt x="3160458" y="4156363"/>
                </a:cubicBezTo>
                <a:cubicBezTo>
                  <a:pt x="3143935" y="4168755"/>
                  <a:pt x="3123513" y="4174836"/>
                  <a:pt x="3105040" y="4184072"/>
                </a:cubicBezTo>
                <a:cubicBezTo>
                  <a:pt x="3095804" y="4197927"/>
                  <a:pt x="3089652" y="4214435"/>
                  <a:pt x="3077331" y="4225636"/>
                </a:cubicBezTo>
                <a:cubicBezTo>
                  <a:pt x="3038369" y="4261056"/>
                  <a:pt x="2981848" y="4278806"/>
                  <a:pt x="2952640" y="4322618"/>
                </a:cubicBezTo>
                <a:cubicBezTo>
                  <a:pt x="2904278" y="4395162"/>
                  <a:pt x="2939388" y="4355921"/>
                  <a:pt x="2827949" y="4419600"/>
                </a:cubicBezTo>
                <a:cubicBezTo>
                  <a:pt x="2316038" y="4407965"/>
                  <a:pt x="2295609" y="4435051"/>
                  <a:pt x="1871986" y="4350327"/>
                </a:cubicBezTo>
                <a:cubicBezTo>
                  <a:pt x="1847599" y="4345450"/>
                  <a:pt x="1825999" y="4331350"/>
                  <a:pt x="1802713" y="4322618"/>
                </a:cubicBezTo>
                <a:cubicBezTo>
                  <a:pt x="1789039" y="4317490"/>
                  <a:pt x="1774572" y="4314516"/>
                  <a:pt x="1761149" y="4308763"/>
                </a:cubicBezTo>
                <a:cubicBezTo>
                  <a:pt x="1742166" y="4300627"/>
                  <a:pt x="1725324" y="4287585"/>
                  <a:pt x="1705731" y="4281054"/>
                </a:cubicBezTo>
                <a:cubicBezTo>
                  <a:pt x="1683391" y="4273607"/>
                  <a:pt x="1659549" y="4271818"/>
                  <a:pt x="1636458" y="4267200"/>
                </a:cubicBezTo>
                <a:cubicBezTo>
                  <a:pt x="1617985" y="4253345"/>
                  <a:pt x="1601089" y="4237092"/>
                  <a:pt x="1581040" y="4225636"/>
                </a:cubicBezTo>
                <a:cubicBezTo>
                  <a:pt x="1568360" y="4218391"/>
                  <a:pt x="1552000" y="4219296"/>
                  <a:pt x="1539477" y="4211782"/>
                </a:cubicBezTo>
                <a:cubicBezTo>
                  <a:pt x="1528276" y="4205061"/>
                  <a:pt x="1521967" y="4192232"/>
                  <a:pt x="1511767" y="4184072"/>
                </a:cubicBezTo>
                <a:cubicBezTo>
                  <a:pt x="1473399" y="4153377"/>
                  <a:pt x="1472541" y="4157142"/>
                  <a:pt x="1428640" y="4142509"/>
                </a:cubicBezTo>
                <a:cubicBezTo>
                  <a:pt x="1349851" y="4063718"/>
                  <a:pt x="1425715" y="4127191"/>
                  <a:pt x="1345513" y="4087091"/>
                </a:cubicBezTo>
                <a:cubicBezTo>
                  <a:pt x="1330620" y="4079645"/>
                  <a:pt x="1320174" y="4063126"/>
                  <a:pt x="1303949" y="4059382"/>
                </a:cubicBezTo>
                <a:cubicBezTo>
                  <a:pt x="1258726" y="4048946"/>
                  <a:pt x="1211586" y="4050145"/>
                  <a:pt x="1165404" y="4045527"/>
                </a:cubicBezTo>
                <a:cubicBezTo>
                  <a:pt x="1151549" y="4040909"/>
                  <a:pt x="1134167" y="4021345"/>
                  <a:pt x="1123840" y="4031672"/>
                </a:cubicBezTo>
                <a:cubicBezTo>
                  <a:pt x="1103187" y="4052325"/>
                  <a:pt x="1096131" y="4114800"/>
                  <a:pt x="1096131" y="4114800"/>
                </a:cubicBezTo>
                <a:lnTo>
                  <a:pt x="1137695" y="4017818"/>
                </a:lnTo>
                <a:close/>
              </a:path>
            </a:pathLst>
          </a:custGeom>
          <a:solidFill>
            <a:schemeClr val="accent5">
              <a:lumMod val="75000"/>
            </a:schemeClr>
          </a:solidFill>
          <a:ln w="57150">
            <a:solidFill>
              <a:schemeClr val="accent5">
                <a:lumMod val="5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marL="1317625" lvl="2" indent="53975" algn="ctr">
              <a:tabLst>
                <a:tab pos="403225" algn="l"/>
                <a:tab pos="577850" algn="l"/>
              </a:tabLst>
            </a:pPr>
            <a:r>
              <a:rPr lang="en-US" sz="2800" b="1" dirty="0" err="1" smtClean="0">
                <a:latin typeface="Times New Roman" pitchFamily="18" charset="0"/>
                <a:cs typeface="Times New Roman" pitchFamily="18" charset="0"/>
              </a:rPr>
              <a:t>Lý</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thuyết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phụ</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thuộc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lý</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thuyết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xuất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một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quan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điểm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rộng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lớn</a:t>
            </a:r>
            <a:r>
              <a:rPr lang="en-US" sz="2800" b="1" dirty="0" smtClean="0">
                <a:latin typeface="Times New Roman" pitchFamily="18" charset="0"/>
                <a:cs typeface="Times New Roman" pitchFamily="18" charset="0"/>
              </a:rPr>
              <a:t> </a:t>
            </a:r>
            <a:br>
              <a:rPr lang="en-US" sz="2800" b="1"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a:t>
            </a:r>
            <a:r>
              <a:rPr lang="en-US" sz="2800" b="1" dirty="0" err="1" smtClean="0">
                <a:latin typeface="Times New Roman" pitchFamily="18" charset="0"/>
                <a:cs typeface="Times New Roman" pitchFamily="18" charset="0"/>
              </a:rPr>
              <a:t>trên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toàn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thế</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giới</a:t>
            </a:r>
            <a:r>
              <a:rPr lang="en-US" sz="2800" b="1" dirty="0" smtClean="0">
                <a:latin typeface="Times New Roman" pitchFamily="18" charset="0"/>
                <a:cs typeface="Times New Roman" pitchFamily="18" charset="0"/>
              </a:rPr>
              <a:t>-Worldview), </a:t>
            </a:r>
            <a:r>
              <a:rPr lang="en-US" sz="2800" b="1" dirty="0" err="1" smtClean="0">
                <a:latin typeface="Times New Roman" pitchFamily="18" charset="0"/>
                <a:cs typeface="Times New Roman" pitchFamily="18" charset="0"/>
              </a:rPr>
              <a:t>cho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rằng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nước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giàu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thế</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giới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cần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một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nhóm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quốc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nghèo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để</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đảm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bảo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duy</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trì</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sự</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giàu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có</a:t>
            </a:r>
            <a:r>
              <a:rPr lang="en-US" sz="2800" b="1" dirty="0">
                <a:latin typeface="Times New Roman" pitchFamily="18" charset="0"/>
                <a:cs typeface="Times New Roman" pitchFamily="18" charset="0"/>
              </a:rPr>
              <a:t>.</a:t>
            </a:r>
          </a:p>
        </p:txBody>
      </p:sp>
    </p:spTree>
    <p:extLst>
      <p:ext uri="{BB962C8B-B14F-4D97-AF65-F5344CB8AC3E}">
        <p14:creationId xmlns:p14="http://schemas.microsoft.com/office/powerpoint/2010/main" val="284171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barn(inVertical)">
                                      <p:cBhvr>
                                        <p:cTn id="7" dur="500"/>
                                        <p:tgtEl>
                                          <p:spTgt spid="6">
                                            <p:bg/>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arn(inVertical)">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plus(in)">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4644" r="33393" b="4287"/>
          <a:stretch/>
        </p:blipFill>
        <p:spPr>
          <a:xfrm>
            <a:off x="3124200" y="1295400"/>
            <a:ext cx="2743200" cy="3883246"/>
          </a:xfrm>
          <a:prstGeom prst="rect">
            <a:avLst/>
          </a:prstGeom>
        </p:spPr>
      </p:pic>
      <p:sp>
        <p:nvSpPr>
          <p:cNvPr id="8" name="Left Arrow 7"/>
          <p:cNvSpPr/>
          <p:nvPr/>
        </p:nvSpPr>
        <p:spPr>
          <a:xfrm>
            <a:off x="5867401" y="1219200"/>
            <a:ext cx="3276600" cy="4073236"/>
          </a:xfrm>
          <a:prstGeom prst="leftArrow">
            <a:avLst/>
          </a:prstGeom>
          <a:solidFill>
            <a:srgbClr val="FFC000"/>
          </a:solidFill>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r>
              <a:rPr lang="en-US" sz="2400" smtClean="0">
                <a:solidFill>
                  <a:schemeClr val="tx1"/>
                </a:solidFill>
                <a:latin typeface="Times New Roman" pitchFamily="18" charset="0"/>
                <a:cs typeface="Times New Roman" pitchFamily="18" charset="0"/>
              </a:rPr>
              <a:t>Các quốc gia nghèo được xem là các quốc gia “biên”</a:t>
            </a:r>
            <a:endParaRPr lang="en-US" sz="2400">
              <a:solidFill>
                <a:schemeClr val="tx1"/>
              </a:solidFill>
              <a:latin typeface="Times New Roman" pitchFamily="18" charset="0"/>
              <a:cs typeface="Times New Roman" pitchFamily="18" charset="0"/>
            </a:endParaRPr>
          </a:p>
        </p:txBody>
      </p:sp>
      <p:sp>
        <p:nvSpPr>
          <p:cNvPr id="9" name="Right Arrow 8"/>
          <p:cNvSpPr/>
          <p:nvPr/>
        </p:nvSpPr>
        <p:spPr>
          <a:xfrm>
            <a:off x="56641" y="1380692"/>
            <a:ext cx="3143759" cy="3863328"/>
          </a:xfrm>
          <a:prstGeom prst="rightArrow">
            <a:avLst>
              <a:gd name="adj1" fmla="val 38335"/>
              <a:gd name="adj2" fmla="val 34447"/>
            </a:avLst>
          </a:prstGeom>
          <a:solidFill>
            <a:srgbClr val="FF0000"/>
          </a:solidFill>
        </p:spPr>
        <p:style>
          <a:lnRef idx="2">
            <a:schemeClr val="accent1">
              <a:shade val="50000"/>
            </a:schemeClr>
          </a:lnRef>
          <a:fillRef idx="1003">
            <a:schemeClr val="lt2"/>
          </a:fillRef>
          <a:effectRef idx="0">
            <a:schemeClr val="accent1"/>
          </a:effectRef>
          <a:fontRef idx="minor">
            <a:schemeClr val="lt1"/>
          </a:fontRef>
        </p:style>
        <p:txBody>
          <a:bodyPr rtlCol="0" anchor="ctr"/>
          <a:lstStyle/>
          <a:p>
            <a:pPr lvl="0" algn="ctr"/>
            <a:r>
              <a:rPr lang="en-US" sz="2400" dirty="0" err="1">
                <a:solidFill>
                  <a:schemeClr val="tx1"/>
                </a:solidFill>
                <a:latin typeface="Times New Roman" pitchFamily="18" charset="0"/>
                <a:cs typeface="Times New Roman" pitchFamily="18" charset="0"/>
              </a:rPr>
              <a:t>Các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quốc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gia</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giàu</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được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xem</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là</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quốc</a:t>
            </a:r>
            <a:r>
              <a:rPr lang="en-US" sz="2400" dirty="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gia</a:t>
            </a:r>
            <a:r>
              <a:rPr lang="en-US" sz="2400" dirty="0" smtClean="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trung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tâm</a:t>
            </a:r>
            <a:endParaRPr lang="en-US" sz="2400" dirty="0">
              <a:solidFill>
                <a:schemeClr val="tx1"/>
              </a:solidFill>
              <a:latin typeface="Times New Roman" pitchFamily="18" charset="0"/>
              <a:cs typeface="Times New Roman" pitchFamily="18" charset="0"/>
            </a:endParaRPr>
          </a:p>
          <a:p>
            <a:pPr algn="ct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218363915"/>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1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990600"/>
            <a:ext cx="9144000" cy="6857999"/>
          </a:xfrm>
          <a:prstGeom prst="rect">
            <a:avLst/>
          </a:prstGeom>
        </p:spPr>
      </p:pic>
      <p:sp>
        <p:nvSpPr>
          <p:cNvPr id="4" name="Subtitle 3"/>
          <p:cNvSpPr>
            <a:spLocks noGrp="1"/>
          </p:cNvSpPr>
          <p:nvPr>
            <p:ph type="subTitle" idx="1"/>
          </p:nvPr>
        </p:nvSpPr>
        <p:spPr>
          <a:xfrm>
            <a:off x="609600" y="5638800"/>
            <a:ext cx="7854696" cy="1752600"/>
          </a:xfrm>
        </p:spPr>
        <p:txBody>
          <a:bodyPr>
            <a:normAutofit/>
          </a:bodyPr>
          <a:lstStyle/>
          <a:p>
            <a:r>
              <a:rPr lang="en-US" sz="2800" dirty="0" err="1" smtClean="0">
                <a:solidFill>
                  <a:srgbClr val="FF0000"/>
                </a:solidFill>
              </a:rPr>
              <a:t>Bất</a:t>
            </a:r>
            <a:r>
              <a:rPr lang="en-US" sz="2800" dirty="0" smtClean="0">
                <a:solidFill>
                  <a:srgbClr val="FF0000"/>
                </a:solidFill>
              </a:rPr>
              <a:t> </a:t>
            </a:r>
            <a:r>
              <a:rPr lang="en-US" sz="2800" dirty="0" err="1" smtClean="0">
                <a:solidFill>
                  <a:srgbClr val="FF0000"/>
                </a:solidFill>
              </a:rPr>
              <a:t>bình</a:t>
            </a:r>
            <a:r>
              <a:rPr lang="en-US" sz="2800" dirty="0" smtClean="0">
                <a:solidFill>
                  <a:srgbClr val="FF0000"/>
                </a:solidFill>
              </a:rPr>
              <a:t> </a:t>
            </a:r>
            <a:r>
              <a:rPr lang="en-US" sz="2800" dirty="0" err="1" smtClean="0">
                <a:solidFill>
                  <a:srgbClr val="FF0000"/>
                </a:solidFill>
              </a:rPr>
              <a:t>đẳng</a:t>
            </a:r>
            <a:r>
              <a:rPr lang="en-US" sz="2800" dirty="0" smtClean="0">
                <a:solidFill>
                  <a:srgbClr val="FF0000"/>
                </a:solidFill>
              </a:rPr>
              <a:t> </a:t>
            </a:r>
            <a:r>
              <a:rPr lang="en-US" sz="2800" dirty="0" err="1" smtClean="0">
                <a:solidFill>
                  <a:srgbClr val="FF0000"/>
                </a:solidFill>
              </a:rPr>
              <a:t>giữa</a:t>
            </a:r>
            <a:r>
              <a:rPr lang="en-US" sz="2800" dirty="0" smtClean="0">
                <a:solidFill>
                  <a:srgbClr val="FF0000"/>
                </a:solidFill>
              </a:rPr>
              <a:t> </a:t>
            </a:r>
            <a:r>
              <a:rPr lang="en-US" sz="2800" dirty="0" err="1" smtClean="0">
                <a:solidFill>
                  <a:srgbClr val="FF0000"/>
                </a:solidFill>
              </a:rPr>
              <a:t>người</a:t>
            </a:r>
            <a:r>
              <a:rPr lang="en-US" sz="2800" dirty="0" smtClean="0">
                <a:solidFill>
                  <a:srgbClr val="FF0000"/>
                </a:solidFill>
              </a:rPr>
              <a:t> </a:t>
            </a:r>
            <a:r>
              <a:rPr lang="en-US" sz="2800" dirty="0" err="1" smtClean="0">
                <a:solidFill>
                  <a:srgbClr val="FF0000"/>
                </a:solidFill>
              </a:rPr>
              <a:t>ngèo</a:t>
            </a:r>
            <a:r>
              <a:rPr lang="en-US" sz="2800" dirty="0" smtClean="0">
                <a:solidFill>
                  <a:srgbClr val="FF0000"/>
                </a:solidFill>
              </a:rPr>
              <a:t> và </a:t>
            </a:r>
            <a:r>
              <a:rPr lang="en-US" sz="2800" dirty="0" err="1" smtClean="0">
                <a:solidFill>
                  <a:srgbClr val="FF0000"/>
                </a:solidFill>
              </a:rPr>
              <a:t>người</a:t>
            </a:r>
            <a:r>
              <a:rPr lang="en-US" sz="2800" dirty="0" smtClean="0">
                <a:solidFill>
                  <a:srgbClr val="FF0000"/>
                </a:solidFill>
              </a:rPr>
              <a:t> </a:t>
            </a:r>
            <a:r>
              <a:rPr lang="en-US" sz="2800" dirty="0" err="1" smtClean="0">
                <a:solidFill>
                  <a:srgbClr val="FF0000"/>
                </a:solidFill>
              </a:rPr>
              <a:t>giàu</a:t>
            </a:r>
            <a:endParaRPr lang="en-US" sz="2800" dirty="0">
              <a:solidFill>
                <a:srgbClr val="FF0000"/>
              </a:solidFill>
            </a:endParaRPr>
          </a:p>
        </p:txBody>
      </p:sp>
    </p:spTree>
    <p:extLst>
      <p:ext uri="{BB962C8B-B14F-4D97-AF65-F5344CB8AC3E}">
        <p14:creationId xmlns:p14="http://schemas.microsoft.com/office/powerpoint/2010/main" val="1723019830"/>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858000"/>
          </a:xfrm>
        </p:spPr>
        <p:txBody>
          <a:bodyPr>
            <a:normAutofit fontScale="85000" lnSpcReduction="20000"/>
          </a:bodyPr>
          <a:lstStyle/>
          <a:p>
            <a:r>
              <a:rPr lang="en-US" dirty="0" smtClean="0">
                <a:solidFill>
                  <a:schemeClr val="tx2"/>
                </a:solidFill>
              </a:rPr>
              <a:t>6.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Khái</a:t>
            </a:r>
            <a:r>
              <a:rPr lang="en-US" dirty="0" smtClean="0">
                <a:solidFill>
                  <a:schemeClr val="tx2"/>
                </a:solidFill>
              </a:rPr>
              <a:t> </a:t>
            </a:r>
            <a:r>
              <a:rPr lang="en-US" dirty="0" err="1" smtClean="0">
                <a:solidFill>
                  <a:schemeClr val="tx2"/>
                </a:solidFill>
              </a:rPr>
              <a:t>niệm</a:t>
            </a:r>
            <a:r>
              <a:rPr lang="en-US" dirty="0" smtClean="0">
                <a:solidFill>
                  <a:schemeClr val="tx2"/>
                </a:solidFill>
              </a:rPr>
              <a:t>: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tính</a:t>
            </a:r>
            <a:r>
              <a:rPr lang="en-US" dirty="0" smtClean="0">
                <a:solidFill>
                  <a:schemeClr val="tx2"/>
                </a:solidFill>
              </a:rPr>
              <a:t> </a:t>
            </a:r>
            <a:r>
              <a:rPr lang="en-US" dirty="0" err="1" smtClean="0">
                <a:solidFill>
                  <a:schemeClr val="tx2"/>
                </a:solidFill>
              </a:rPr>
              <a:t>linh</a:t>
            </a:r>
            <a:r>
              <a:rPr lang="en-US" dirty="0" smtClean="0">
                <a:solidFill>
                  <a:schemeClr val="tx2"/>
                </a:solidFill>
              </a:rPr>
              <a:t> </a:t>
            </a:r>
            <a:r>
              <a:rPr lang="en-US" dirty="0" err="1" smtClean="0">
                <a:solidFill>
                  <a:schemeClr val="tx2"/>
                </a:solidFill>
              </a:rPr>
              <a:t>hoạt</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cá</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cơ</a:t>
            </a:r>
            <a:r>
              <a:rPr lang="en-US" dirty="0" smtClean="0">
                <a:solidFill>
                  <a:schemeClr val="tx2"/>
                </a:solidFill>
              </a:rPr>
              <a:t> </a:t>
            </a:r>
            <a:r>
              <a:rPr lang="en-US" dirty="0" err="1" smtClean="0">
                <a:solidFill>
                  <a:schemeClr val="tx2"/>
                </a:solidFill>
              </a:rPr>
              <a:t>cấu</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chuyển</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trí</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người</a:t>
            </a:r>
            <a:r>
              <a:rPr lang="en-US" dirty="0" smtClean="0">
                <a:solidFill>
                  <a:schemeClr val="tx2"/>
                </a:solidFill>
              </a:rPr>
              <a:t> hay </a:t>
            </a:r>
            <a:r>
              <a:rPr lang="en-US" dirty="0" err="1" smtClean="0">
                <a:solidFill>
                  <a:schemeClr val="tx2"/>
                </a:solidFill>
              </a:rPr>
              <a:t>một</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người</a:t>
            </a:r>
            <a:r>
              <a:rPr lang="en-US" dirty="0" smtClean="0">
                <a:solidFill>
                  <a:schemeClr val="tx2"/>
                </a:solidFill>
              </a:rPr>
              <a:t> sang </a:t>
            </a:r>
            <a:r>
              <a:rPr lang="en-US" dirty="0" err="1" smtClean="0">
                <a:solidFill>
                  <a:schemeClr val="tx2"/>
                </a:solidFill>
              </a:rPr>
              <a:t>một</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trí</a:t>
            </a:r>
            <a:r>
              <a:rPr lang="en-US" dirty="0" smtClean="0">
                <a:solidFill>
                  <a:schemeClr val="tx2"/>
                </a:solidFill>
              </a:rPr>
              <a:t> </a:t>
            </a:r>
            <a:r>
              <a:rPr lang="en-US" dirty="0" err="1" smtClean="0">
                <a:solidFill>
                  <a:schemeClr val="tx2"/>
                </a:solidFill>
              </a:rPr>
              <a:t>khác</a:t>
            </a:r>
            <a:r>
              <a:rPr lang="en-US" dirty="0" smtClean="0">
                <a:solidFill>
                  <a:schemeClr val="tx2"/>
                </a:solidFill>
              </a:rPr>
              <a:t> </a:t>
            </a:r>
            <a:r>
              <a:rPr lang="en-US" dirty="0" err="1" smtClean="0">
                <a:solidFill>
                  <a:schemeClr val="tx2"/>
                </a:solidFill>
              </a:rPr>
              <a:t>cùng</a:t>
            </a:r>
            <a:r>
              <a:rPr lang="en-US" dirty="0" smtClean="0">
                <a:solidFill>
                  <a:schemeClr val="tx2"/>
                </a:solidFill>
              </a:rPr>
              <a:t> </a:t>
            </a:r>
            <a:r>
              <a:rPr lang="en-US" dirty="0" err="1" smtClean="0">
                <a:solidFill>
                  <a:schemeClr val="tx2"/>
                </a:solidFill>
              </a:rPr>
              <a:t>tầng</a:t>
            </a:r>
            <a:r>
              <a:rPr lang="en-US" dirty="0" smtClean="0">
                <a:solidFill>
                  <a:schemeClr val="tx2"/>
                </a:solidFill>
              </a:rPr>
              <a:t> hay </a:t>
            </a:r>
            <a:r>
              <a:rPr lang="en-US" dirty="0" err="1" smtClean="0">
                <a:solidFill>
                  <a:schemeClr val="tx2"/>
                </a:solidFill>
              </a:rPr>
              <a:t>khác</a:t>
            </a:r>
            <a:r>
              <a:rPr lang="en-US" dirty="0" smtClean="0">
                <a:solidFill>
                  <a:schemeClr val="tx2"/>
                </a:solidFill>
              </a:rPr>
              <a:t> </a:t>
            </a:r>
            <a:r>
              <a:rPr lang="en-US" dirty="0" err="1" smtClean="0">
                <a:solidFill>
                  <a:schemeClr val="tx2"/>
                </a:solidFill>
              </a:rPr>
              <a:t>tầng</a:t>
            </a:r>
            <a:r>
              <a:rPr lang="en-US" dirty="0" smtClean="0">
                <a:solidFill>
                  <a:schemeClr val="tx2"/>
                </a:solidFill>
              </a:rPr>
              <a:t> </a:t>
            </a:r>
            <a:r>
              <a:rPr lang="en-US" dirty="0" err="1" smtClean="0">
                <a:solidFill>
                  <a:schemeClr val="tx2"/>
                </a:solidFill>
              </a:rPr>
              <a:t>với</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trí</a:t>
            </a:r>
            <a:r>
              <a:rPr lang="en-US" dirty="0" smtClean="0">
                <a:solidFill>
                  <a:schemeClr val="tx2"/>
                </a:solidFill>
              </a:rPr>
              <a:t> </a:t>
            </a:r>
            <a:r>
              <a:rPr lang="en-US" dirty="0" err="1" smtClean="0">
                <a:solidFill>
                  <a:schemeClr val="tx2"/>
                </a:solidFill>
              </a:rPr>
              <a:t>trước</a:t>
            </a:r>
            <a:r>
              <a:rPr lang="en-US" dirty="0" smtClean="0">
                <a:solidFill>
                  <a:schemeClr val="tx2"/>
                </a:solidFill>
              </a:rPr>
              <a:t> </a:t>
            </a:r>
            <a:r>
              <a:rPr lang="en-US" dirty="0" err="1" smtClean="0">
                <a:solidFill>
                  <a:schemeClr val="tx2"/>
                </a:solidFill>
              </a:rPr>
              <a:t>đó</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loại</a:t>
            </a:r>
            <a:r>
              <a:rPr lang="en-US" dirty="0" smtClean="0">
                <a:solidFill>
                  <a:schemeClr val="tx2"/>
                </a:solidFill>
              </a:rPr>
              <a:t> </a:t>
            </a:r>
            <a:r>
              <a:rPr lang="en-US" dirty="0" err="1" smtClean="0">
                <a:solidFill>
                  <a:schemeClr val="tx2"/>
                </a:solidFill>
              </a:rPr>
              <a:t>hình</a:t>
            </a:r>
            <a:r>
              <a:rPr lang="en-US" dirty="0" smtClean="0">
                <a:solidFill>
                  <a:schemeClr val="tx2"/>
                </a:solidFill>
              </a:rPr>
              <a:t> </a:t>
            </a:r>
            <a:r>
              <a:rPr lang="en-US" dirty="0" err="1" smtClean="0">
                <a:solidFill>
                  <a:schemeClr val="tx2"/>
                </a:solidFill>
              </a:rPr>
              <a:t>di</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br>
              <a:rPr lang="en-US" dirty="0" smtClean="0">
                <a:solidFill>
                  <a:schemeClr val="tx2"/>
                </a:solidFill>
              </a:rPr>
            </a:br>
            <a:r>
              <a:rPr lang="en-US" dirty="0" smtClean="0">
                <a:solidFill>
                  <a:schemeClr val="tx2"/>
                </a:solidFill>
              </a:rPr>
              <a:t>+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theo</a:t>
            </a:r>
            <a:r>
              <a:rPr lang="en-US" dirty="0" smtClean="0">
                <a:solidFill>
                  <a:schemeClr val="tx2"/>
                </a:solidFill>
              </a:rPr>
              <a:t> </a:t>
            </a:r>
            <a:r>
              <a:rPr lang="en-US" dirty="0" err="1" smtClean="0">
                <a:solidFill>
                  <a:schemeClr val="tx2"/>
                </a:solidFill>
              </a:rPr>
              <a:t>chiều</a:t>
            </a:r>
            <a:r>
              <a:rPr lang="en-US" dirty="0" smtClean="0">
                <a:solidFill>
                  <a:schemeClr val="tx2"/>
                </a:solidFill>
              </a:rPr>
              <a:t> </a:t>
            </a:r>
            <a:r>
              <a:rPr lang="en-US" dirty="0" err="1" smtClean="0">
                <a:solidFill>
                  <a:schemeClr val="tx2"/>
                </a:solidFill>
              </a:rPr>
              <a:t>ngang</a:t>
            </a:r>
            <a:r>
              <a:rPr lang="en-US" dirty="0" smtClean="0">
                <a:solidFill>
                  <a:schemeClr val="tx2"/>
                </a:solidFill>
              </a:rPr>
              <a:t>: </a:t>
            </a:r>
            <a:r>
              <a:rPr lang="en-US" dirty="0" err="1" smtClean="0">
                <a:solidFill>
                  <a:schemeClr val="tx2"/>
                </a:solidFill>
              </a:rPr>
              <a:t>Đó</a:t>
            </a:r>
            <a:r>
              <a:rPr lang="en-US" dirty="0" smtClean="0">
                <a:solidFill>
                  <a:schemeClr val="tx2"/>
                </a:solidFill>
              </a:rPr>
              <a:t> </a:t>
            </a:r>
            <a:r>
              <a:rPr lang="en-US" dirty="0" err="1" smtClean="0">
                <a:solidFill>
                  <a:schemeClr val="tx2"/>
                </a:solidFill>
              </a:rPr>
              <a:t>là</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dịch</a:t>
            </a:r>
            <a:r>
              <a:rPr lang="en-US" dirty="0" smtClean="0">
                <a:solidFill>
                  <a:schemeClr val="tx2"/>
                </a:solidFill>
              </a:rPr>
              <a:t> </a:t>
            </a:r>
            <a:r>
              <a:rPr lang="en-US" dirty="0" err="1" smtClean="0">
                <a:solidFill>
                  <a:schemeClr val="tx2"/>
                </a:solidFill>
              </a:rPr>
              <a:t>chuyển</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trí</a:t>
            </a:r>
            <a:r>
              <a:rPr lang="en-US" dirty="0" smtClean="0">
                <a:solidFill>
                  <a:schemeClr val="tx2"/>
                </a:solidFill>
              </a:rPr>
              <a:t> </a:t>
            </a:r>
            <a:r>
              <a:rPr lang="en-US" dirty="0" err="1" smtClean="0">
                <a:solidFill>
                  <a:schemeClr val="tx2"/>
                </a:solidFill>
              </a:rPr>
              <a:t>có</a:t>
            </a:r>
            <a:r>
              <a:rPr lang="en-US" dirty="0" smtClean="0">
                <a:solidFill>
                  <a:schemeClr val="tx2"/>
                </a:solidFill>
              </a:rPr>
              <a:t> </a:t>
            </a:r>
            <a:r>
              <a:rPr lang="en-US" dirty="0" err="1" smtClean="0">
                <a:solidFill>
                  <a:schemeClr val="tx2"/>
                </a:solidFill>
              </a:rPr>
              <a:t>thay</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vai</a:t>
            </a:r>
            <a:r>
              <a:rPr lang="en-US" dirty="0" smtClean="0">
                <a:solidFill>
                  <a:schemeClr val="tx2"/>
                </a:solidFill>
              </a:rPr>
              <a:t> </a:t>
            </a:r>
            <a:r>
              <a:rPr lang="en-US" dirty="0" err="1" smtClean="0">
                <a:solidFill>
                  <a:schemeClr val="tx2"/>
                </a:solidFill>
              </a:rPr>
              <a:t>trò</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nhưng</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thay</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smtClean="0">
                <a:solidFill>
                  <a:schemeClr val="tx2"/>
                </a:solidFill>
              </a:rPr>
              <a:t>+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theo</a:t>
            </a:r>
            <a:r>
              <a:rPr lang="en-US" dirty="0" smtClean="0">
                <a:solidFill>
                  <a:schemeClr val="tx2"/>
                </a:solidFill>
              </a:rPr>
              <a:t> </a:t>
            </a:r>
            <a:r>
              <a:rPr lang="en-US" dirty="0" err="1" smtClean="0">
                <a:solidFill>
                  <a:schemeClr val="tx2"/>
                </a:solidFill>
              </a:rPr>
              <a:t>chiều</a:t>
            </a:r>
            <a:r>
              <a:rPr lang="en-US" dirty="0" smtClean="0">
                <a:solidFill>
                  <a:schemeClr val="tx2"/>
                </a:solidFill>
              </a:rPr>
              <a:t> </a:t>
            </a:r>
            <a:r>
              <a:rPr lang="en-US" dirty="0" err="1" smtClean="0">
                <a:solidFill>
                  <a:schemeClr val="tx2"/>
                </a:solidFill>
              </a:rPr>
              <a:t>dọc</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thay</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về</a:t>
            </a:r>
            <a:r>
              <a:rPr lang="en-US" dirty="0" smtClean="0">
                <a:solidFill>
                  <a:schemeClr val="tx2"/>
                </a:solidFill>
              </a:rPr>
              <a:t> </a:t>
            </a:r>
            <a:r>
              <a:rPr lang="en-US" dirty="0" err="1" smtClean="0">
                <a:solidFill>
                  <a:schemeClr val="tx2"/>
                </a:solidFill>
              </a:rPr>
              <a:t>chất</a:t>
            </a:r>
            <a:r>
              <a:rPr lang="en-US" dirty="0" smtClean="0">
                <a:solidFill>
                  <a:schemeClr val="tx2"/>
                </a:solidFill>
              </a:rPr>
              <a:t> ( </a:t>
            </a:r>
            <a:r>
              <a:rPr lang="en-US" dirty="0" err="1" smtClean="0">
                <a:solidFill>
                  <a:schemeClr val="tx2"/>
                </a:solidFill>
              </a:rPr>
              <a:t>thăng</a:t>
            </a:r>
            <a:r>
              <a:rPr lang="en-US" dirty="0" smtClean="0">
                <a:solidFill>
                  <a:schemeClr val="tx2"/>
                </a:solidFill>
              </a:rPr>
              <a:t> </a:t>
            </a:r>
            <a:r>
              <a:rPr lang="en-US" dirty="0" err="1" smtClean="0">
                <a:solidFill>
                  <a:schemeClr val="tx2"/>
                </a:solidFill>
              </a:rPr>
              <a:t>tiến</a:t>
            </a:r>
            <a:r>
              <a:rPr lang="en-US" dirty="0" smtClean="0">
                <a:solidFill>
                  <a:schemeClr val="tx2"/>
                </a:solidFill>
              </a:rPr>
              <a:t> hay </a:t>
            </a:r>
            <a:r>
              <a:rPr lang="en-US" dirty="0" err="1" smtClean="0">
                <a:solidFill>
                  <a:schemeClr val="tx2"/>
                </a:solidFill>
              </a:rPr>
              <a:t>sụt</a:t>
            </a:r>
            <a:r>
              <a:rPr lang="en-US" dirty="0" smtClean="0">
                <a:solidFill>
                  <a:schemeClr val="tx2"/>
                </a:solidFill>
              </a:rPr>
              <a:t> </a:t>
            </a:r>
            <a:r>
              <a:rPr lang="en-US" dirty="0" err="1" smtClean="0">
                <a:solidFill>
                  <a:schemeClr val="tx2"/>
                </a:solidFill>
              </a:rPr>
              <a:t>giảm</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một</a:t>
            </a:r>
            <a:r>
              <a:rPr lang="en-US" dirty="0" smtClean="0">
                <a:solidFill>
                  <a:schemeClr val="tx2"/>
                </a:solidFill>
              </a:rPr>
              <a:t> </a:t>
            </a:r>
            <a:r>
              <a:rPr lang="en-US" dirty="0" err="1" smtClean="0">
                <a:solidFill>
                  <a:schemeClr val="tx2"/>
                </a:solidFill>
              </a:rPr>
              <a:t>cá</a:t>
            </a:r>
            <a:r>
              <a:rPr lang="en-US" dirty="0" smtClean="0">
                <a:solidFill>
                  <a:schemeClr val="tx2"/>
                </a:solidFill>
              </a:rPr>
              <a:t> </a:t>
            </a:r>
            <a:r>
              <a:rPr lang="en-US" dirty="0" err="1" smtClean="0">
                <a:solidFill>
                  <a:schemeClr val="tx2"/>
                </a:solidFill>
              </a:rPr>
              <a:t>nhân</a:t>
            </a:r>
            <a:r>
              <a:rPr lang="en-US" dirty="0" smtClean="0">
                <a:solidFill>
                  <a:schemeClr val="tx2"/>
                </a:solidFill>
              </a:rPr>
              <a:t> hay </a:t>
            </a:r>
            <a:r>
              <a:rPr lang="en-US" dirty="0" err="1" smtClean="0">
                <a:solidFill>
                  <a:schemeClr val="tx2"/>
                </a:solidFill>
              </a:rPr>
              <a:t>một</a:t>
            </a:r>
            <a:r>
              <a:rPr lang="en-US" dirty="0" smtClean="0">
                <a:solidFill>
                  <a:schemeClr val="tx2"/>
                </a:solidFill>
              </a:rPr>
              <a:t> </a:t>
            </a:r>
            <a:r>
              <a:rPr lang="en-US" dirty="0" err="1" smtClean="0">
                <a:solidFill>
                  <a:schemeClr val="tx2"/>
                </a:solidFill>
              </a:rPr>
              <a:t>nhóm</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smtClean="0">
                <a:solidFill>
                  <a:schemeClr val="tx2"/>
                </a:solidFill>
              </a:rPr>
              <a:t>+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cùng</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thay</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nghề</a:t>
            </a:r>
            <a:r>
              <a:rPr lang="en-US" dirty="0" smtClean="0">
                <a:solidFill>
                  <a:schemeClr val="tx2"/>
                </a:solidFill>
              </a:rPr>
              <a:t> </a:t>
            </a:r>
            <a:r>
              <a:rPr lang="en-US" dirty="0" err="1" smtClean="0">
                <a:solidFill>
                  <a:schemeClr val="tx2"/>
                </a:solidFill>
              </a:rPr>
              <a:t>nghiệp</a:t>
            </a:r>
            <a:r>
              <a:rPr lang="en-US" dirty="0" smtClean="0">
                <a:solidFill>
                  <a:schemeClr val="tx2"/>
                </a:solidFill>
              </a:rPr>
              <a:t> , </a:t>
            </a:r>
            <a:r>
              <a:rPr lang="en-US" dirty="0" err="1" smtClean="0">
                <a:solidFill>
                  <a:schemeClr val="tx2"/>
                </a:solidFill>
              </a:rPr>
              <a:t>nơi</a:t>
            </a:r>
            <a:r>
              <a:rPr lang="en-US" dirty="0" smtClean="0">
                <a:solidFill>
                  <a:schemeClr val="tx2"/>
                </a:solidFill>
              </a:rPr>
              <a:t> </a:t>
            </a:r>
            <a:r>
              <a:rPr lang="en-US" dirty="0" err="1" smtClean="0">
                <a:solidFill>
                  <a:schemeClr val="tx2"/>
                </a:solidFill>
              </a:rPr>
              <a:t>cư</a:t>
            </a:r>
            <a:r>
              <a:rPr lang="en-US" dirty="0" smtClean="0">
                <a:solidFill>
                  <a:schemeClr val="tx2"/>
                </a:solidFill>
              </a:rPr>
              <a:t> </a:t>
            </a:r>
            <a:r>
              <a:rPr lang="en-US" dirty="0" err="1" smtClean="0">
                <a:solidFill>
                  <a:schemeClr val="tx2"/>
                </a:solidFill>
              </a:rPr>
              <a:t>ttú</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cá</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chính</a:t>
            </a:r>
            <a:r>
              <a:rPr lang="en-US" dirty="0" smtClean="0">
                <a:solidFill>
                  <a:schemeClr val="tx2"/>
                </a:solidFill>
              </a:rPr>
              <a:t> </a:t>
            </a:r>
            <a:r>
              <a:rPr lang="en-US" dirty="0" err="1" smtClean="0">
                <a:solidFill>
                  <a:schemeClr val="tx2"/>
                </a:solidFill>
              </a:rPr>
              <a:t>trị</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hay </a:t>
            </a:r>
            <a:r>
              <a:rPr lang="en-US" dirty="0" err="1" smtClean="0">
                <a:solidFill>
                  <a:schemeClr val="tx2"/>
                </a:solidFill>
              </a:rPr>
              <a:t>một</a:t>
            </a:r>
            <a:r>
              <a:rPr lang="en-US" dirty="0" smtClean="0">
                <a:solidFill>
                  <a:schemeClr val="tx2"/>
                </a:solidFill>
              </a:rPr>
              <a:t> </a:t>
            </a:r>
            <a:r>
              <a:rPr lang="en-US" dirty="0" err="1" smtClean="0">
                <a:solidFill>
                  <a:schemeClr val="tx2"/>
                </a:solidFill>
              </a:rPr>
              <a:t>số</a:t>
            </a:r>
            <a:r>
              <a:rPr lang="en-US" dirty="0" smtClean="0">
                <a:solidFill>
                  <a:schemeClr val="tx2"/>
                </a:solidFill>
              </a:rPr>
              <a:t> </a:t>
            </a:r>
            <a:r>
              <a:rPr lang="en-US" dirty="0" err="1" smtClean="0">
                <a:solidFill>
                  <a:schemeClr val="tx2"/>
                </a:solidFill>
              </a:rPr>
              <a:t>người</a:t>
            </a:r>
            <a:r>
              <a:rPr lang="en-US" dirty="0" smtClean="0">
                <a:solidFill>
                  <a:schemeClr val="tx2"/>
                </a:solidFill>
              </a:rPr>
              <a:t> </a:t>
            </a:r>
            <a:r>
              <a:rPr lang="en-US" dirty="0" err="1" smtClean="0">
                <a:solidFill>
                  <a:schemeClr val="tx2"/>
                </a:solidFill>
              </a:rPr>
              <a:t>trong</a:t>
            </a:r>
            <a:r>
              <a:rPr lang="en-US" dirty="0" smtClean="0">
                <a:solidFill>
                  <a:schemeClr val="tx2"/>
                </a:solidFill>
              </a:rPr>
              <a:t> </a:t>
            </a:r>
            <a:r>
              <a:rPr lang="en-US" dirty="0" err="1" smtClean="0">
                <a:solidFill>
                  <a:schemeClr val="tx2"/>
                </a:solidFill>
              </a:rPr>
              <a:t>suốt</a:t>
            </a:r>
            <a:r>
              <a:rPr lang="en-US" dirty="0" smtClean="0">
                <a:solidFill>
                  <a:schemeClr val="tx2"/>
                </a:solidFill>
              </a:rPr>
              <a:t> </a:t>
            </a:r>
            <a:r>
              <a:rPr lang="en-US" dirty="0" err="1" smtClean="0">
                <a:solidFill>
                  <a:schemeClr val="tx2"/>
                </a:solidFill>
              </a:rPr>
              <a:t>cuộc</a:t>
            </a:r>
            <a:r>
              <a:rPr lang="en-US" dirty="0" smtClean="0">
                <a:solidFill>
                  <a:schemeClr val="tx2"/>
                </a:solidFill>
              </a:rPr>
              <a:t> </a:t>
            </a:r>
            <a:r>
              <a:rPr lang="en-US" dirty="0" err="1" smtClean="0">
                <a:solidFill>
                  <a:schemeClr val="tx2"/>
                </a:solidFill>
              </a:rPr>
              <a:t>đời</a:t>
            </a:r>
            <a:r>
              <a:rPr lang="en-US" dirty="0" smtClean="0">
                <a:solidFill>
                  <a:schemeClr val="tx2"/>
                </a:solidFill>
              </a:rPr>
              <a:t> </a:t>
            </a:r>
            <a:r>
              <a:rPr lang="en-US" dirty="0" err="1" smtClean="0">
                <a:solidFill>
                  <a:schemeClr val="tx2"/>
                </a:solidFill>
              </a:rPr>
              <a:t>họ</a:t>
            </a:r>
            <a:r>
              <a:rPr lang="en-US" dirty="0" smtClean="0">
                <a:solidFill>
                  <a:schemeClr val="tx2"/>
                </a:solidFill>
              </a:rPr>
              <a:t> </a:t>
            </a:r>
            <a:r>
              <a:rPr lang="en-US" dirty="0" err="1" smtClean="0">
                <a:solidFill>
                  <a:schemeClr val="tx2"/>
                </a:solidFill>
              </a:rPr>
              <a:t>mà</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phụ</a:t>
            </a:r>
            <a:r>
              <a:rPr lang="en-US" dirty="0" smtClean="0">
                <a:solidFill>
                  <a:schemeClr val="tx2"/>
                </a:solidFill>
              </a:rPr>
              <a:t> </a:t>
            </a:r>
            <a:r>
              <a:rPr lang="en-US" dirty="0" err="1" smtClean="0">
                <a:solidFill>
                  <a:schemeClr val="tx2"/>
                </a:solidFill>
              </a:rPr>
              <a:t>thuộc</a:t>
            </a:r>
            <a:r>
              <a:rPr lang="en-US" dirty="0" smtClean="0">
                <a:solidFill>
                  <a:schemeClr val="tx2"/>
                </a:solidFill>
              </a:rPr>
              <a:t> </a:t>
            </a:r>
            <a:r>
              <a:rPr lang="en-US" dirty="0" err="1" smtClean="0">
                <a:solidFill>
                  <a:schemeClr val="tx2"/>
                </a:solidFill>
              </a:rPr>
              <a:t>vào</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trước</a:t>
            </a:r>
            <a:r>
              <a:rPr lang="en-US" dirty="0" smtClean="0">
                <a:solidFill>
                  <a:schemeClr val="tx2"/>
                </a:solidFill>
              </a:rPr>
              <a:t> hay </a:t>
            </a:r>
            <a:r>
              <a:rPr lang="en-US" dirty="0" err="1" smtClean="0">
                <a:solidFill>
                  <a:schemeClr val="tx2"/>
                </a:solidFill>
              </a:rPr>
              <a:t>sau</a:t>
            </a:r>
            <a:r>
              <a:rPr lang="en-US" dirty="0" smtClean="0">
                <a:solidFill>
                  <a:schemeClr val="tx2"/>
                </a:solidFill>
              </a:rPr>
              <a:t> </a:t>
            </a:r>
            <a:r>
              <a:rPr lang="en-US" dirty="0" err="1" smtClean="0">
                <a:solidFill>
                  <a:schemeClr val="tx2"/>
                </a:solidFill>
              </a:rPr>
              <a:t>họ</a:t>
            </a:r>
            <a:r>
              <a:rPr lang="en-US" dirty="0" smtClean="0">
                <a:solidFill>
                  <a:schemeClr val="tx2"/>
                </a:solidFill>
              </a:rPr>
              <a:t>.</a:t>
            </a:r>
            <a:br>
              <a:rPr lang="en-US" dirty="0" smtClean="0">
                <a:solidFill>
                  <a:schemeClr val="tx2"/>
                </a:solidFill>
              </a:rPr>
            </a:br>
            <a:r>
              <a:rPr lang="en-US" dirty="0" smtClean="0">
                <a:solidFill>
                  <a:schemeClr val="tx2"/>
                </a:solidFill>
              </a:rPr>
              <a:t>+ Di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liên</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Sự</a:t>
            </a:r>
            <a:r>
              <a:rPr lang="en-US" dirty="0" smtClean="0">
                <a:solidFill>
                  <a:schemeClr val="tx2"/>
                </a:solidFill>
              </a:rPr>
              <a:t> </a:t>
            </a:r>
            <a:r>
              <a:rPr lang="en-US" dirty="0" err="1" smtClean="0">
                <a:solidFill>
                  <a:schemeClr val="tx2"/>
                </a:solidFill>
              </a:rPr>
              <a:t>thay</a:t>
            </a:r>
            <a:r>
              <a:rPr lang="en-US" dirty="0" smtClean="0">
                <a:solidFill>
                  <a:schemeClr val="tx2"/>
                </a:solidFill>
              </a:rPr>
              <a:t> </a:t>
            </a:r>
            <a:r>
              <a:rPr lang="en-US" dirty="0" err="1" smtClean="0">
                <a:solidFill>
                  <a:schemeClr val="tx2"/>
                </a:solidFill>
              </a:rPr>
              <a:t>đổi</a:t>
            </a:r>
            <a:r>
              <a:rPr lang="en-US" dirty="0" smtClean="0">
                <a:solidFill>
                  <a:schemeClr val="tx2"/>
                </a:solidFill>
              </a:rPr>
              <a:t> </a:t>
            </a:r>
            <a:r>
              <a:rPr lang="en-US" dirty="0" err="1" smtClean="0">
                <a:solidFill>
                  <a:schemeClr val="tx2"/>
                </a:solidFill>
              </a:rPr>
              <a:t>vị</a:t>
            </a:r>
            <a:r>
              <a:rPr lang="en-US" dirty="0" smtClean="0">
                <a:solidFill>
                  <a:schemeClr val="tx2"/>
                </a:solidFill>
              </a:rPr>
              <a:t> </a:t>
            </a:r>
            <a:r>
              <a:rPr lang="en-US" dirty="0" err="1" smtClean="0">
                <a:solidFill>
                  <a:schemeClr val="tx2"/>
                </a:solidFill>
              </a:rPr>
              <a:t>trí</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giữa</a:t>
            </a:r>
            <a:r>
              <a:rPr lang="en-US" dirty="0" smtClean="0">
                <a:solidFill>
                  <a:schemeClr val="tx2"/>
                </a:solidFill>
              </a:rPr>
              <a:t> </a:t>
            </a:r>
            <a:r>
              <a:rPr lang="en-US" dirty="0" err="1" smtClean="0">
                <a:solidFill>
                  <a:schemeClr val="tx2"/>
                </a:solidFill>
              </a:rPr>
              <a:t>các</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hệ</a:t>
            </a:r>
            <a:r>
              <a:rPr lang="en-US" dirty="0" smtClean="0">
                <a:solidFill>
                  <a:schemeClr val="tx2"/>
                </a:solidFill>
              </a:rPr>
              <a:t> ( </a:t>
            </a:r>
            <a:r>
              <a:rPr lang="en-US" dirty="0" err="1" smtClean="0">
                <a:solidFill>
                  <a:schemeClr val="tx2"/>
                </a:solidFill>
              </a:rPr>
              <a:t>thường</a:t>
            </a:r>
            <a:r>
              <a:rPr lang="en-US" dirty="0" smtClean="0">
                <a:solidFill>
                  <a:schemeClr val="tx2"/>
                </a:solidFill>
              </a:rPr>
              <a:t> so </a:t>
            </a:r>
            <a:r>
              <a:rPr lang="en-US" dirty="0" err="1" smtClean="0">
                <a:solidFill>
                  <a:schemeClr val="tx2"/>
                </a:solidFill>
              </a:rPr>
              <a:t>sánh</a:t>
            </a:r>
            <a:r>
              <a:rPr lang="en-US" dirty="0" smtClean="0">
                <a:solidFill>
                  <a:schemeClr val="tx2"/>
                </a:solidFill>
              </a:rPr>
              <a:t> </a:t>
            </a:r>
            <a:r>
              <a:rPr lang="en-US" dirty="0" err="1" smtClean="0">
                <a:solidFill>
                  <a:schemeClr val="tx2"/>
                </a:solidFill>
              </a:rPr>
              <a:t>giữa</a:t>
            </a:r>
            <a:r>
              <a:rPr lang="en-US" dirty="0" smtClean="0">
                <a:solidFill>
                  <a:schemeClr val="tx2"/>
                </a:solidFill>
              </a:rPr>
              <a:t> </a:t>
            </a:r>
            <a:r>
              <a:rPr lang="en-US" dirty="0" err="1" smtClean="0">
                <a:solidFill>
                  <a:schemeClr val="tx2"/>
                </a:solidFill>
              </a:rPr>
              <a:t>ba</a:t>
            </a:r>
            <a:r>
              <a:rPr lang="en-US" dirty="0" smtClean="0">
                <a:solidFill>
                  <a:schemeClr val="tx2"/>
                </a:solidFill>
              </a:rPr>
              <a:t> </a:t>
            </a:r>
            <a:r>
              <a:rPr lang="en-US" dirty="0" err="1" smtClean="0">
                <a:solidFill>
                  <a:schemeClr val="tx2"/>
                </a:solidFill>
              </a:rPr>
              <a:t>thế</a:t>
            </a:r>
            <a:r>
              <a:rPr lang="en-US" dirty="0" smtClean="0">
                <a:solidFill>
                  <a:schemeClr val="tx2"/>
                </a:solidFill>
              </a:rPr>
              <a:t> </a:t>
            </a:r>
            <a:r>
              <a:rPr lang="en-US" dirty="0" err="1" smtClean="0">
                <a:solidFill>
                  <a:schemeClr val="tx2"/>
                </a:solidFill>
              </a:rPr>
              <a:t>hệ</a:t>
            </a:r>
            <a:r>
              <a:rPr lang="en-US" dirty="0" smtClean="0">
                <a:solidFill>
                  <a:schemeClr val="tx2"/>
                </a:solidFill>
              </a:rPr>
              <a:t>: </a:t>
            </a:r>
            <a:r>
              <a:rPr lang="en-US" dirty="0" err="1" smtClean="0">
                <a:solidFill>
                  <a:schemeClr val="tx2"/>
                </a:solidFill>
              </a:rPr>
              <a:t>ông</a:t>
            </a:r>
            <a:r>
              <a:rPr lang="en-US" dirty="0" smtClean="0">
                <a:solidFill>
                  <a:schemeClr val="tx2"/>
                </a:solidFill>
              </a:rPr>
              <a:t> </a:t>
            </a:r>
            <a:r>
              <a:rPr lang="en-US" dirty="0" err="1" smtClean="0">
                <a:solidFill>
                  <a:schemeClr val="tx2"/>
                </a:solidFill>
              </a:rPr>
              <a:t>bà</a:t>
            </a:r>
            <a:r>
              <a:rPr lang="en-US" dirty="0" smtClean="0">
                <a:solidFill>
                  <a:schemeClr val="tx2"/>
                </a:solidFill>
              </a:rPr>
              <a:t>, cha </a:t>
            </a:r>
            <a:r>
              <a:rPr lang="en-US" dirty="0" err="1" smtClean="0">
                <a:solidFill>
                  <a:schemeClr val="tx2"/>
                </a:solidFill>
              </a:rPr>
              <a:t>mẹ</a:t>
            </a:r>
            <a:r>
              <a:rPr lang="en-US" dirty="0" smtClean="0">
                <a:solidFill>
                  <a:schemeClr val="tx2"/>
                </a:solidFill>
              </a:rPr>
              <a:t>, con </a:t>
            </a:r>
            <a:r>
              <a:rPr lang="en-US" dirty="0" err="1" smtClean="0">
                <a:solidFill>
                  <a:schemeClr val="tx2"/>
                </a:solidFill>
              </a:rPr>
              <a:t>cái</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ảnh</a:t>
            </a:r>
            <a:r>
              <a:rPr lang="en-US" dirty="0" smtClean="0">
                <a:solidFill>
                  <a:schemeClr val="tx2"/>
                </a:solidFill>
              </a:rPr>
              <a:t> </a:t>
            </a:r>
            <a:r>
              <a:rPr lang="en-US" dirty="0" err="1" smtClean="0">
                <a:solidFill>
                  <a:schemeClr val="tx2"/>
                </a:solidFill>
              </a:rPr>
              <a:t>hưởng</a:t>
            </a:r>
            <a:r>
              <a:rPr lang="en-US" dirty="0" smtClean="0">
                <a:solidFill>
                  <a:schemeClr val="tx2"/>
                </a:solidFill>
              </a:rPr>
              <a:t> </a:t>
            </a:r>
            <a:r>
              <a:rPr lang="en-US" dirty="0" err="1" smtClean="0">
                <a:solidFill>
                  <a:schemeClr val="tx2"/>
                </a:solidFill>
              </a:rPr>
              <a:t>đến</a:t>
            </a:r>
            <a:r>
              <a:rPr lang="en-US" dirty="0" smtClean="0">
                <a:solidFill>
                  <a:schemeClr val="tx2"/>
                </a:solidFill>
              </a:rPr>
              <a:t> </a:t>
            </a:r>
            <a:r>
              <a:rPr lang="en-US" dirty="0" err="1" smtClean="0">
                <a:solidFill>
                  <a:schemeClr val="tx2"/>
                </a:solidFill>
              </a:rPr>
              <a:t>di</a:t>
            </a:r>
            <a:r>
              <a:rPr lang="en-US" dirty="0" smtClean="0">
                <a:solidFill>
                  <a:schemeClr val="tx2"/>
                </a:solidFill>
              </a:rPr>
              <a:t> </a:t>
            </a:r>
            <a:r>
              <a:rPr lang="en-US" dirty="0" err="1" smtClean="0">
                <a:solidFill>
                  <a:schemeClr val="tx2"/>
                </a:solidFill>
              </a:rPr>
              <a:t>động</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Hoàn</a:t>
            </a:r>
            <a:r>
              <a:rPr lang="en-US" dirty="0" smtClean="0">
                <a:solidFill>
                  <a:schemeClr val="tx2"/>
                </a:solidFill>
              </a:rPr>
              <a:t> </a:t>
            </a:r>
            <a:r>
              <a:rPr lang="en-US" dirty="0" err="1" smtClean="0">
                <a:solidFill>
                  <a:schemeClr val="tx2"/>
                </a:solidFill>
              </a:rPr>
              <a:t>cảnh</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nói</a:t>
            </a:r>
            <a:r>
              <a:rPr lang="en-US" dirty="0" smtClean="0">
                <a:solidFill>
                  <a:schemeClr val="tx2"/>
                </a:solidFill>
              </a:rPr>
              <a:t> </a:t>
            </a:r>
            <a:r>
              <a:rPr lang="en-US" dirty="0" err="1" smtClean="0">
                <a:solidFill>
                  <a:schemeClr val="tx2"/>
                </a:solidFill>
              </a:rPr>
              <a:t>chung</a:t>
            </a:r>
            <a:r>
              <a:rPr lang="en-US" dirty="0" smtClean="0">
                <a:solidFill>
                  <a:schemeClr val="tx2"/>
                </a:solidFill>
              </a:rPr>
              <a:t> </a:t>
            </a:r>
            <a:r>
              <a:rPr lang="en-US" dirty="0" err="1" smtClean="0">
                <a:solidFill>
                  <a:schemeClr val="tx2"/>
                </a:solidFill>
              </a:rPr>
              <a:t>và</a:t>
            </a:r>
            <a:r>
              <a:rPr lang="en-US" dirty="0" smtClean="0">
                <a:solidFill>
                  <a:schemeClr val="tx2"/>
                </a:solidFill>
              </a:rPr>
              <a:t> </a:t>
            </a:r>
            <a:r>
              <a:rPr lang="en-US" dirty="0" err="1" smtClean="0">
                <a:solidFill>
                  <a:schemeClr val="tx2"/>
                </a:solidFill>
              </a:rPr>
              <a:t>hoàn</a:t>
            </a:r>
            <a:r>
              <a:rPr lang="en-US" dirty="0" smtClean="0">
                <a:solidFill>
                  <a:schemeClr val="tx2"/>
                </a:solidFill>
              </a:rPr>
              <a:t> </a:t>
            </a:r>
            <a:r>
              <a:rPr lang="en-US" dirty="0" err="1" smtClean="0">
                <a:solidFill>
                  <a:schemeClr val="tx2"/>
                </a:solidFill>
              </a:rPr>
              <a:t>cảnh</a:t>
            </a:r>
            <a:r>
              <a:rPr lang="en-US" dirty="0" smtClean="0">
                <a:solidFill>
                  <a:schemeClr val="tx2"/>
                </a:solidFill>
              </a:rPr>
              <a:t> </a:t>
            </a:r>
            <a:r>
              <a:rPr lang="en-US" dirty="0" err="1" smtClean="0">
                <a:solidFill>
                  <a:schemeClr val="tx2"/>
                </a:solidFill>
              </a:rPr>
              <a:t>kinh</a:t>
            </a:r>
            <a:r>
              <a:rPr lang="en-US" dirty="0" smtClean="0">
                <a:solidFill>
                  <a:schemeClr val="tx2"/>
                </a:solidFill>
              </a:rPr>
              <a:t> </a:t>
            </a:r>
            <a:r>
              <a:rPr lang="en-US" dirty="0" err="1" smtClean="0">
                <a:solidFill>
                  <a:schemeClr val="tx2"/>
                </a:solidFill>
              </a:rPr>
              <a:t>tế</a:t>
            </a:r>
            <a:r>
              <a:rPr lang="en-US" dirty="0" smtClean="0">
                <a:solidFill>
                  <a:schemeClr val="tx2"/>
                </a:solidFill>
              </a:rPr>
              <a:t> </a:t>
            </a:r>
            <a:r>
              <a:rPr lang="en-US" dirty="0" err="1" smtClean="0">
                <a:solidFill>
                  <a:schemeClr val="tx2"/>
                </a:solidFill>
              </a:rPr>
              <a:t>đặc</a:t>
            </a:r>
            <a:r>
              <a:rPr lang="en-US" dirty="0" smtClean="0">
                <a:solidFill>
                  <a:schemeClr val="tx2"/>
                </a:solidFill>
              </a:rPr>
              <a:t> </a:t>
            </a:r>
            <a:r>
              <a:rPr lang="en-US" dirty="0" err="1" smtClean="0">
                <a:solidFill>
                  <a:schemeClr val="tx2"/>
                </a:solidFill>
              </a:rPr>
              <a:t>thù</a:t>
            </a:r>
            <a:r>
              <a:rPr lang="en-US" dirty="0" smtClean="0">
                <a:solidFill>
                  <a:schemeClr val="tx2"/>
                </a:solidFill>
              </a:rPr>
              <a:t> </a:t>
            </a:r>
            <a:r>
              <a:rPr lang="en-US" dirty="0" err="1" smtClean="0">
                <a:solidFill>
                  <a:schemeClr val="tx2"/>
                </a:solidFill>
              </a:rPr>
              <a:t>của</a:t>
            </a:r>
            <a:r>
              <a:rPr lang="en-US" dirty="0" smtClean="0">
                <a:solidFill>
                  <a:schemeClr val="tx2"/>
                </a:solidFill>
              </a:rPr>
              <a:t> </a:t>
            </a:r>
            <a:r>
              <a:rPr lang="en-US" dirty="0" err="1" smtClean="0">
                <a:solidFill>
                  <a:schemeClr val="tx2"/>
                </a:solidFill>
              </a:rPr>
              <a:t>mỗi</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phương</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môi</a:t>
            </a:r>
            <a:r>
              <a:rPr lang="en-US" dirty="0" smtClean="0">
                <a:solidFill>
                  <a:schemeClr val="tx2"/>
                </a:solidFill>
              </a:rPr>
              <a:t> </a:t>
            </a:r>
            <a:r>
              <a:rPr lang="en-US" dirty="0" err="1" smtClean="0">
                <a:solidFill>
                  <a:schemeClr val="tx2"/>
                </a:solidFill>
              </a:rPr>
              <a:t>sinh</a:t>
            </a:r>
            <a:r>
              <a:rPr lang="en-US" dirty="0" smtClean="0">
                <a:solidFill>
                  <a:schemeClr val="tx2"/>
                </a:solidFill>
              </a:rPr>
              <a:t>: </a:t>
            </a:r>
            <a:r>
              <a:rPr lang="en-US" dirty="0" err="1" smtClean="0">
                <a:solidFill>
                  <a:schemeClr val="tx2"/>
                </a:solidFill>
              </a:rPr>
              <a:t>lịch</a:t>
            </a:r>
            <a:r>
              <a:rPr lang="en-US" dirty="0" smtClean="0">
                <a:solidFill>
                  <a:schemeClr val="tx2"/>
                </a:solidFill>
              </a:rPr>
              <a:t> </a:t>
            </a:r>
            <a:r>
              <a:rPr lang="en-US" dirty="0" err="1" smtClean="0">
                <a:solidFill>
                  <a:schemeClr val="tx2"/>
                </a:solidFill>
              </a:rPr>
              <a:t>sử</a:t>
            </a:r>
            <a:r>
              <a:rPr lang="en-US" dirty="0" smtClean="0">
                <a:solidFill>
                  <a:schemeClr val="tx2"/>
                </a:solidFill>
              </a:rPr>
              <a:t> </a:t>
            </a:r>
            <a:r>
              <a:rPr lang="en-US" dirty="0" err="1" smtClean="0">
                <a:solidFill>
                  <a:schemeClr val="tx2"/>
                </a:solidFill>
              </a:rPr>
              <a:t>văn</a:t>
            </a:r>
            <a:r>
              <a:rPr lang="en-US" dirty="0" smtClean="0">
                <a:solidFill>
                  <a:schemeClr val="tx2"/>
                </a:solidFill>
              </a:rPr>
              <a:t> </a:t>
            </a:r>
            <a:r>
              <a:rPr lang="en-US" dirty="0" err="1" smtClean="0">
                <a:solidFill>
                  <a:schemeClr val="tx2"/>
                </a:solidFill>
              </a:rPr>
              <a:t>hoá</a:t>
            </a:r>
            <a:r>
              <a:rPr lang="en-US" dirty="0" smtClean="0">
                <a:solidFill>
                  <a:schemeClr val="tx2"/>
                </a:solidFill>
              </a:rPr>
              <a:t>, </a:t>
            </a:r>
            <a:r>
              <a:rPr lang="en-US" dirty="0" err="1" smtClean="0">
                <a:solidFill>
                  <a:schemeClr val="tx2"/>
                </a:solidFill>
              </a:rPr>
              <a:t>địa</a:t>
            </a:r>
            <a:r>
              <a:rPr lang="en-US" dirty="0" smtClean="0">
                <a:solidFill>
                  <a:schemeClr val="tx2"/>
                </a:solidFill>
              </a:rPr>
              <a:t> </a:t>
            </a:r>
            <a:r>
              <a:rPr lang="en-US" dirty="0" err="1" smtClean="0">
                <a:solidFill>
                  <a:schemeClr val="tx2"/>
                </a:solidFill>
              </a:rPr>
              <a:t>lý</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văn</a:t>
            </a:r>
            <a:r>
              <a:rPr lang="en-US" dirty="0" smtClean="0">
                <a:solidFill>
                  <a:schemeClr val="tx2"/>
                </a:solidFill>
              </a:rPr>
              <a:t>, </a:t>
            </a:r>
            <a:r>
              <a:rPr lang="en-US" dirty="0" err="1" smtClean="0">
                <a:solidFill>
                  <a:schemeClr val="tx2"/>
                </a:solidFill>
              </a:rPr>
              <a:t>không</a:t>
            </a:r>
            <a:r>
              <a:rPr lang="en-US" dirty="0" smtClean="0">
                <a:solidFill>
                  <a:schemeClr val="tx2"/>
                </a:solidFill>
              </a:rPr>
              <a:t> </a:t>
            </a:r>
            <a:r>
              <a:rPr lang="en-US" dirty="0" err="1" smtClean="0">
                <a:solidFill>
                  <a:schemeClr val="tx2"/>
                </a:solidFill>
              </a:rPr>
              <a:t>khí</a:t>
            </a:r>
            <a:r>
              <a:rPr lang="en-US" dirty="0" smtClean="0">
                <a:solidFill>
                  <a:schemeClr val="tx2"/>
                </a:solidFill>
              </a:rPr>
              <a:t> </a:t>
            </a:r>
            <a:r>
              <a:rPr lang="en-US" dirty="0" err="1" smtClean="0">
                <a:solidFill>
                  <a:schemeClr val="tx2"/>
                </a:solidFill>
              </a:rPr>
              <a:t>chính</a:t>
            </a:r>
            <a:r>
              <a:rPr lang="en-US" dirty="0" smtClean="0">
                <a:solidFill>
                  <a:schemeClr val="tx2"/>
                </a:solidFill>
              </a:rPr>
              <a:t> </a:t>
            </a:r>
            <a:r>
              <a:rPr lang="en-US" dirty="0" err="1" smtClean="0">
                <a:solidFill>
                  <a:schemeClr val="tx2"/>
                </a:solidFill>
              </a:rPr>
              <a:t>trị</a:t>
            </a:r>
            <a:r>
              <a:rPr lang="en-US" dirty="0" smtClean="0">
                <a:solidFill>
                  <a:schemeClr val="tx2"/>
                </a:solidFill>
              </a:rPr>
              <a:t> </a:t>
            </a:r>
            <a:r>
              <a:rPr lang="en-US" dirty="0" err="1" smtClean="0">
                <a:solidFill>
                  <a:schemeClr val="tx2"/>
                </a:solidFill>
              </a:rPr>
              <a:t>xã</a:t>
            </a:r>
            <a:r>
              <a:rPr lang="en-US" dirty="0" smtClean="0">
                <a:solidFill>
                  <a:schemeClr val="tx2"/>
                </a:solidFill>
              </a:rPr>
              <a:t> </a:t>
            </a:r>
            <a:r>
              <a:rPr lang="en-US" dirty="0" err="1" smtClean="0">
                <a:solidFill>
                  <a:schemeClr val="tx2"/>
                </a:solidFill>
              </a:rPr>
              <a:t>hội</a:t>
            </a:r>
            <a:r>
              <a:rPr lang="en-US" dirty="0" smtClean="0">
                <a:solidFill>
                  <a:schemeClr val="tx2"/>
                </a:solidFill>
              </a:rPr>
              <a:t>, </a:t>
            </a:r>
            <a:r>
              <a:rPr lang="en-US" dirty="0" err="1" smtClean="0">
                <a:solidFill>
                  <a:schemeClr val="tx2"/>
                </a:solidFill>
              </a:rPr>
              <a:t>phong</a:t>
            </a:r>
            <a:r>
              <a:rPr lang="en-US" dirty="0" smtClean="0">
                <a:solidFill>
                  <a:schemeClr val="tx2"/>
                </a:solidFill>
              </a:rPr>
              <a:t> </a:t>
            </a:r>
            <a:r>
              <a:rPr lang="en-US" dirty="0" err="1" smtClean="0">
                <a:solidFill>
                  <a:schemeClr val="tx2"/>
                </a:solidFill>
              </a:rPr>
              <a:t>tục</a:t>
            </a:r>
            <a:r>
              <a:rPr lang="en-US" dirty="0" smtClean="0">
                <a:solidFill>
                  <a:schemeClr val="tx2"/>
                </a:solidFill>
              </a:rPr>
              <a:t> </a:t>
            </a:r>
            <a:r>
              <a:rPr lang="en-US" dirty="0" err="1" smtClean="0">
                <a:solidFill>
                  <a:schemeClr val="tx2"/>
                </a:solidFill>
              </a:rPr>
              <a:t>tập</a:t>
            </a:r>
            <a:r>
              <a:rPr lang="en-US" dirty="0" smtClean="0">
                <a:solidFill>
                  <a:schemeClr val="tx2"/>
                </a:solidFill>
              </a:rPr>
              <a:t> </a:t>
            </a:r>
            <a:r>
              <a:rPr lang="en-US" dirty="0" err="1" smtClean="0">
                <a:solidFill>
                  <a:schemeClr val="tx2"/>
                </a:solidFill>
              </a:rPr>
              <a:t>quán</a:t>
            </a:r>
            <a:r>
              <a:rPr lang="en-US" dirty="0" smtClean="0">
                <a:solidFill>
                  <a:schemeClr val="tx2"/>
                </a:solidFill>
              </a:rPr>
              <a:t>, </a:t>
            </a:r>
            <a:r>
              <a:rPr lang="en-US" dirty="0" err="1" smtClean="0">
                <a:solidFill>
                  <a:schemeClr val="tx2"/>
                </a:solidFill>
              </a:rPr>
              <a:t>dòng</a:t>
            </a:r>
            <a:r>
              <a:rPr lang="en-US" dirty="0" smtClean="0">
                <a:solidFill>
                  <a:schemeClr val="tx2"/>
                </a:solidFill>
              </a:rPr>
              <a:t> </a:t>
            </a:r>
            <a:r>
              <a:rPr lang="en-US" dirty="0" err="1" smtClean="0">
                <a:solidFill>
                  <a:schemeClr val="tx2"/>
                </a:solidFill>
              </a:rPr>
              <a:t>họ</a:t>
            </a:r>
            <a:r>
              <a:rPr lang="en-US" dirty="0" smtClean="0">
                <a:solidFill>
                  <a:schemeClr val="tx2"/>
                </a:solidFill>
              </a:rPr>
              <a:t>, </a:t>
            </a:r>
            <a:r>
              <a:rPr lang="en-US" dirty="0" err="1" smtClean="0">
                <a:solidFill>
                  <a:schemeClr val="tx2"/>
                </a:solidFill>
              </a:rPr>
              <a:t>nếp</a:t>
            </a:r>
            <a:r>
              <a:rPr lang="en-US" dirty="0" smtClean="0">
                <a:solidFill>
                  <a:schemeClr val="tx2"/>
                </a:solidFill>
              </a:rPr>
              <a:t> </a:t>
            </a:r>
            <a:r>
              <a:rPr lang="en-US" dirty="0" err="1" smtClean="0">
                <a:solidFill>
                  <a:schemeClr val="tx2"/>
                </a:solidFill>
              </a:rPr>
              <a:t>sống</a:t>
            </a:r>
            <a:r>
              <a:rPr lang="en-US" dirty="0" smtClean="0">
                <a:solidFill>
                  <a:schemeClr val="tx2"/>
                </a:solidFill>
              </a:rPr>
              <a:t>, </a:t>
            </a:r>
            <a:r>
              <a:rPr lang="en-US" dirty="0" err="1" smtClean="0">
                <a:solidFill>
                  <a:schemeClr val="tx2"/>
                </a:solidFill>
              </a:rPr>
              <a:t>tôn</a:t>
            </a:r>
            <a:r>
              <a:rPr lang="en-US" dirty="0" smtClean="0">
                <a:solidFill>
                  <a:schemeClr val="tx2"/>
                </a:solidFill>
              </a:rPr>
              <a:t> </a:t>
            </a:r>
            <a:r>
              <a:rPr lang="en-US" dirty="0" err="1" smtClean="0">
                <a:solidFill>
                  <a:schemeClr val="tx2"/>
                </a:solidFill>
              </a:rPr>
              <a:t>giáo</a:t>
            </a:r>
            <a:r>
              <a:rPr lang="en-US" dirty="0" smtClean="0">
                <a:solidFill>
                  <a:schemeClr val="tx2"/>
                </a:solidFill>
              </a:rPr>
              <a:t>…</a:t>
            </a:r>
            <a:br>
              <a:rPr lang="en-US" dirty="0" smtClean="0">
                <a:solidFill>
                  <a:schemeClr val="tx2"/>
                </a:solidFill>
              </a:rPr>
            </a:br>
            <a:r>
              <a:rPr lang="en-US" dirty="0" smtClean="0">
                <a:solidFill>
                  <a:schemeClr val="tx2"/>
                </a:solidFill>
              </a:rPr>
              <a:t>+ </a:t>
            </a:r>
            <a:r>
              <a:rPr lang="en-US" dirty="0" err="1" smtClean="0">
                <a:solidFill>
                  <a:schemeClr val="tx2"/>
                </a:solidFill>
              </a:rPr>
              <a:t>Những</a:t>
            </a:r>
            <a:r>
              <a:rPr lang="en-US" dirty="0" smtClean="0">
                <a:solidFill>
                  <a:schemeClr val="tx2"/>
                </a:solidFill>
              </a:rPr>
              <a:t> </a:t>
            </a:r>
            <a:r>
              <a:rPr lang="en-US" dirty="0" err="1" smtClean="0">
                <a:solidFill>
                  <a:schemeClr val="tx2"/>
                </a:solidFill>
              </a:rPr>
              <a:t>yếu</a:t>
            </a:r>
            <a:r>
              <a:rPr lang="en-US" dirty="0" smtClean="0">
                <a:solidFill>
                  <a:schemeClr val="tx2"/>
                </a:solidFill>
              </a:rPr>
              <a:t> </a:t>
            </a:r>
            <a:r>
              <a:rPr lang="en-US" dirty="0" err="1" smtClean="0">
                <a:solidFill>
                  <a:schemeClr val="tx2"/>
                </a:solidFill>
              </a:rPr>
              <a:t>tố</a:t>
            </a:r>
            <a:r>
              <a:rPr lang="en-US" dirty="0" smtClean="0">
                <a:solidFill>
                  <a:schemeClr val="tx2"/>
                </a:solidFill>
              </a:rPr>
              <a:t> </a:t>
            </a:r>
            <a:r>
              <a:rPr lang="en-US" dirty="0" err="1" smtClean="0">
                <a:solidFill>
                  <a:schemeClr val="tx2"/>
                </a:solidFill>
              </a:rPr>
              <a:t>cá</a:t>
            </a:r>
            <a:r>
              <a:rPr lang="en-US" dirty="0" smtClean="0">
                <a:solidFill>
                  <a:schemeClr val="tx2"/>
                </a:solidFill>
              </a:rPr>
              <a:t> </a:t>
            </a:r>
            <a:r>
              <a:rPr lang="en-US" dirty="0" err="1" smtClean="0">
                <a:solidFill>
                  <a:schemeClr val="tx2"/>
                </a:solidFill>
              </a:rPr>
              <a:t>nhân</a:t>
            </a:r>
            <a:r>
              <a:rPr lang="en-US" dirty="0" smtClean="0">
                <a:solidFill>
                  <a:schemeClr val="tx2"/>
                </a:solidFill>
              </a:rPr>
              <a:t>: </a:t>
            </a:r>
            <a:r>
              <a:rPr lang="en-US" dirty="0" err="1" smtClean="0">
                <a:solidFill>
                  <a:schemeClr val="tx2"/>
                </a:solidFill>
              </a:rPr>
              <a:t>Giai</a:t>
            </a:r>
            <a:r>
              <a:rPr lang="en-US" dirty="0" smtClean="0">
                <a:solidFill>
                  <a:schemeClr val="tx2"/>
                </a:solidFill>
              </a:rPr>
              <a:t> </a:t>
            </a:r>
            <a:r>
              <a:rPr lang="en-US" dirty="0" err="1" smtClean="0">
                <a:solidFill>
                  <a:schemeClr val="tx2"/>
                </a:solidFill>
              </a:rPr>
              <a:t>cấp</a:t>
            </a:r>
            <a:r>
              <a:rPr lang="en-US" dirty="0" smtClean="0">
                <a:solidFill>
                  <a:schemeClr val="tx2"/>
                </a:solidFill>
              </a:rPr>
              <a:t>, </a:t>
            </a:r>
            <a:r>
              <a:rPr lang="en-US" dirty="0" err="1" smtClean="0">
                <a:solidFill>
                  <a:schemeClr val="tx2"/>
                </a:solidFill>
              </a:rPr>
              <a:t>học</a:t>
            </a:r>
            <a:r>
              <a:rPr lang="en-US" dirty="0" smtClean="0">
                <a:solidFill>
                  <a:schemeClr val="tx2"/>
                </a:solidFill>
              </a:rPr>
              <a:t> </a:t>
            </a:r>
            <a:r>
              <a:rPr lang="en-US" dirty="0" err="1" smtClean="0">
                <a:solidFill>
                  <a:schemeClr val="tx2"/>
                </a:solidFill>
              </a:rPr>
              <a:t>vấn</a:t>
            </a:r>
            <a:r>
              <a:rPr lang="en-US" dirty="0" smtClean="0">
                <a:solidFill>
                  <a:schemeClr val="tx2"/>
                </a:solidFill>
              </a:rPr>
              <a:t>, </a:t>
            </a:r>
            <a:r>
              <a:rPr lang="en-US" dirty="0" err="1" smtClean="0">
                <a:solidFill>
                  <a:schemeClr val="tx2"/>
                </a:solidFill>
              </a:rPr>
              <a:t>nghề</a:t>
            </a:r>
            <a:r>
              <a:rPr lang="en-US" dirty="0" smtClean="0">
                <a:solidFill>
                  <a:schemeClr val="tx2"/>
                </a:solidFill>
              </a:rPr>
              <a:t> </a:t>
            </a:r>
            <a:r>
              <a:rPr lang="en-US" dirty="0" err="1" smtClean="0">
                <a:solidFill>
                  <a:schemeClr val="tx2"/>
                </a:solidFill>
              </a:rPr>
              <a:t>nghiệp</a:t>
            </a:r>
            <a:r>
              <a:rPr lang="en-US" dirty="0" smtClean="0">
                <a:solidFill>
                  <a:schemeClr val="tx2"/>
                </a:solidFill>
              </a:rPr>
              <a:t>, </a:t>
            </a:r>
            <a:r>
              <a:rPr lang="en-US" dirty="0" err="1" smtClean="0">
                <a:solidFill>
                  <a:schemeClr val="tx2"/>
                </a:solidFill>
              </a:rPr>
              <a:t>lứa</a:t>
            </a:r>
            <a:r>
              <a:rPr lang="en-US" dirty="0" smtClean="0">
                <a:solidFill>
                  <a:schemeClr val="tx2"/>
                </a:solidFill>
              </a:rPr>
              <a:t> </a:t>
            </a:r>
            <a:r>
              <a:rPr lang="en-US" dirty="0" err="1" smtClean="0">
                <a:solidFill>
                  <a:schemeClr val="tx2"/>
                </a:solidFill>
              </a:rPr>
              <a:t>tuổi</a:t>
            </a:r>
            <a:r>
              <a:rPr lang="en-US" dirty="0" smtClean="0">
                <a:solidFill>
                  <a:schemeClr val="tx2"/>
                </a:solidFill>
              </a:rPr>
              <a:t>, </a:t>
            </a:r>
            <a:r>
              <a:rPr lang="en-US" dirty="0" err="1" smtClean="0">
                <a:solidFill>
                  <a:schemeClr val="tx2"/>
                </a:solidFill>
              </a:rPr>
              <a:t>hình</a:t>
            </a:r>
            <a:r>
              <a:rPr lang="en-US" dirty="0" smtClean="0">
                <a:solidFill>
                  <a:schemeClr val="tx2"/>
                </a:solidFill>
              </a:rPr>
              <a:t> </a:t>
            </a:r>
            <a:r>
              <a:rPr lang="en-US" dirty="0" err="1" smtClean="0">
                <a:solidFill>
                  <a:schemeClr val="tx2"/>
                </a:solidFill>
              </a:rPr>
              <a:t>thức</a:t>
            </a:r>
            <a:r>
              <a:rPr lang="en-US" dirty="0" smtClean="0">
                <a:solidFill>
                  <a:schemeClr val="tx2"/>
                </a:solidFill>
              </a:rPr>
              <a:t> </a:t>
            </a:r>
            <a:r>
              <a:rPr lang="en-US" dirty="0" err="1" smtClean="0">
                <a:solidFill>
                  <a:schemeClr val="tx2"/>
                </a:solidFill>
              </a:rPr>
              <a:t>bề</a:t>
            </a:r>
            <a:r>
              <a:rPr lang="en-US" dirty="0" smtClean="0">
                <a:solidFill>
                  <a:schemeClr val="tx2"/>
                </a:solidFill>
              </a:rPr>
              <a:t> </a:t>
            </a:r>
            <a:r>
              <a:rPr lang="en-US" dirty="0" err="1" smtClean="0">
                <a:solidFill>
                  <a:schemeClr val="tx2"/>
                </a:solidFill>
              </a:rPr>
              <a:t>ngoài</a:t>
            </a:r>
            <a:r>
              <a:rPr lang="en-US" dirty="0" smtClean="0">
                <a:solidFill>
                  <a:schemeClr val="tx2"/>
                </a:solidFill>
              </a:rPr>
              <a:t>, </a:t>
            </a:r>
            <a:r>
              <a:rPr lang="en-US" dirty="0" err="1" smtClean="0">
                <a:solidFill>
                  <a:schemeClr val="tx2"/>
                </a:solidFill>
              </a:rPr>
              <a:t>khả</a:t>
            </a:r>
            <a:r>
              <a:rPr lang="en-US" dirty="0" smtClean="0">
                <a:solidFill>
                  <a:schemeClr val="tx2"/>
                </a:solidFill>
              </a:rPr>
              <a:t> </a:t>
            </a:r>
            <a:r>
              <a:rPr lang="en-US" dirty="0" err="1" smtClean="0">
                <a:solidFill>
                  <a:schemeClr val="tx2"/>
                </a:solidFill>
              </a:rPr>
              <a:t>năng</a:t>
            </a:r>
            <a:r>
              <a:rPr lang="en-US" dirty="0" smtClean="0">
                <a:solidFill>
                  <a:schemeClr val="tx2"/>
                </a:solidFill>
              </a:rPr>
              <a:t>. ..</a:t>
            </a:r>
            <a:br>
              <a:rPr lang="en-US" dirty="0" smtClean="0">
                <a:solidFill>
                  <a:schemeClr val="tx2"/>
                </a:solidFill>
              </a:rPr>
            </a:br>
            <a:r>
              <a:rPr lang="en-US" dirty="0" smtClean="0">
                <a:solidFill>
                  <a:schemeClr val="tx2"/>
                </a:solidFill>
              </a:rPr>
              <a:t>+ </a:t>
            </a:r>
            <a:r>
              <a:rPr lang="en-US" dirty="0" err="1" smtClean="0">
                <a:solidFill>
                  <a:schemeClr val="tx2"/>
                </a:solidFill>
              </a:rPr>
              <a:t>Hôn</a:t>
            </a:r>
            <a:r>
              <a:rPr lang="en-US" dirty="0" smtClean="0">
                <a:solidFill>
                  <a:schemeClr val="tx2"/>
                </a:solidFill>
              </a:rPr>
              <a:t> </a:t>
            </a:r>
            <a:r>
              <a:rPr lang="en-US" dirty="0" err="1" smtClean="0">
                <a:solidFill>
                  <a:schemeClr val="tx2"/>
                </a:solidFill>
              </a:rPr>
              <a:t>nhân</a:t>
            </a:r>
            <a:r>
              <a:rPr lang="en-US" dirty="0" smtClean="0">
                <a:solidFill>
                  <a:schemeClr val="tx2"/>
                </a:solidFill>
              </a:rPr>
              <a:t>…</a:t>
            </a:r>
            <a:r>
              <a:rPr lang="en-US" dirty="0" smtClean="0"/>
              <a:t/>
            </a:r>
            <a:br>
              <a:rPr lang="en-US" dirty="0" smtClean="0"/>
            </a:br>
            <a:r>
              <a:rPr lang="en-US" dirty="0" smtClean="0"/>
              <a:t/>
            </a:r>
            <a:br>
              <a:rPr lang="en-US" dirty="0" smtClean="0"/>
            </a:b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0" y="5105400"/>
            <a:ext cx="8229600" cy="1143000"/>
          </a:xfrm>
        </p:spPr>
        <p:txBody>
          <a:bodyPr>
            <a:normAutofit fontScale="90000"/>
          </a:bodyPr>
          <a:lstStyle/>
          <a:p>
            <a:r>
              <a:rPr lang="en-US" dirty="0" smtClean="0">
                <a:solidFill>
                  <a:schemeClr val="accent4">
                    <a:lumMod val="75000"/>
                  </a:schemeClr>
                </a:solidFill>
              </a:rPr>
              <a:t>      CÁM ƠN THẦY VÀ CÁC BẠN  </a:t>
            </a:r>
            <a:br>
              <a:rPr lang="en-US" dirty="0" smtClean="0">
                <a:solidFill>
                  <a:schemeClr val="accent4">
                    <a:lumMod val="75000"/>
                  </a:schemeClr>
                </a:solidFill>
              </a:rPr>
            </a:br>
            <a:r>
              <a:rPr lang="en-US" dirty="0" smtClean="0">
                <a:solidFill>
                  <a:schemeClr val="accent4">
                    <a:lumMod val="75000"/>
                  </a:schemeClr>
                </a:solidFill>
              </a:rPr>
              <a:t>                ĐÃ LẮNG NGHE   </a:t>
            </a:r>
            <a:endParaRPr lang="en-US" dirty="0">
              <a:solidFill>
                <a:schemeClr val="accent4">
                  <a:lumMod val="75000"/>
                </a:schemeClr>
              </a:solidFill>
            </a:endParaRPr>
          </a:p>
        </p:txBody>
      </p:sp>
      <p:pic>
        <p:nvPicPr>
          <p:cNvPr id="3" name="Picture 2" descr="thank_you_thankYou38tf_zps10869c51.gif"/>
          <p:cNvPicPr>
            <a:picLocks noChangeAspect="1"/>
          </p:cNvPicPr>
          <p:nvPr/>
        </p:nvPicPr>
        <p:blipFill>
          <a:blip r:embed="rId3"/>
          <a:stretch>
            <a:fillRect/>
          </a:stretch>
        </p:blipFill>
        <p:spPr>
          <a:xfrm>
            <a:off x="533400" y="1143000"/>
            <a:ext cx="4381500" cy="2724150"/>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36048"/>
          <a:stretch/>
        </p:blipFill>
        <p:spPr>
          <a:xfrm>
            <a:off x="0" y="0"/>
            <a:ext cx="9144000" cy="6858000"/>
          </a:xfrm>
          <a:prstGeom prst="rect">
            <a:avLst/>
          </a:prstGeom>
        </p:spPr>
      </p:pic>
      <p:sp>
        <p:nvSpPr>
          <p:cNvPr id="5" name="TextBox 4"/>
          <p:cNvSpPr txBox="1"/>
          <p:nvPr/>
        </p:nvSpPr>
        <p:spPr>
          <a:xfrm>
            <a:off x="1371600" y="5638800"/>
            <a:ext cx="6934200" cy="984885"/>
          </a:xfrm>
          <a:prstGeom prst="rect">
            <a:avLst/>
          </a:prstGeom>
          <a:noFill/>
        </p:spPr>
        <p:txBody>
          <a:bodyPr wrap="square" rtlCol="0">
            <a:spAutoFit/>
          </a:bodyPr>
          <a:lstStyle/>
          <a:p>
            <a:r>
              <a:rPr lang="en-US" sz="2800" dirty="0" smtClean="0"/>
              <a:t> </a:t>
            </a:r>
          </a:p>
          <a:p>
            <a:r>
              <a:rPr lang="en-US" sz="3000" dirty="0" smtClean="0">
                <a:solidFill>
                  <a:srgbClr val="0070C0"/>
                </a:solidFill>
              </a:rPr>
              <a:t>Bất bình đẳng trong công việc- địa vị !!</a:t>
            </a:r>
            <a:endParaRPr lang="en-US" sz="3000" dirty="0"/>
          </a:p>
        </p:txBody>
      </p:sp>
    </p:spTree>
    <p:extLst>
      <p:ext uri="{BB962C8B-B14F-4D97-AF65-F5344CB8AC3E}">
        <p14:creationId xmlns:p14="http://schemas.microsoft.com/office/powerpoint/2010/main" val="1071364154"/>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0" fill="hold"/>
                                        <p:tgtEl>
                                          <p:spTgt spid="5"/>
                                        </p:tgtEl>
                                        <p:attrNameLst>
                                          <p:attrName>ppt_x</p:attrName>
                                        </p:attrNameLst>
                                      </p:cBhvr>
                                      <p:tavLst>
                                        <p:tav tm="0">
                                          <p:val>
                                            <p:strVal val="#ppt_x"/>
                                          </p:val>
                                        </p:tav>
                                        <p:tav tm="100000">
                                          <p:val>
                                            <p:strVal val="#ppt_x"/>
                                          </p:val>
                                        </p:tav>
                                      </p:tavLst>
                                    </p:anim>
                                    <p:anim calcmode="lin" valueType="num">
                                      <p:cBhvr additive="base">
                                        <p:cTn id="12"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0" y="0"/>
            <a:ext cx="9144000" cy="769441"/>
          </a:xfrm>
          <a:prstGeom prst="rect">
            <a:avLst/>
          </a:prstGeom>
          <a:noFill/>
        </p:spPr>
        <p:txBody>
          <a:bodyPr wrap="square" rtlCol="0">
            <a:spAutoFit/>
          </a:bodyPr>
          <a:lstStyle/>
          <a:p>
            <a:pPr algn="ctr"/>
            <a:r>
              <a:rPr lang="en-US" sz="4400" b="1" smtClean="0">
                <a:solidFill>
                  <a:srgbClr val="FF3300"/>
                </a:solidFill>
                <a:latin typeface="Times New Roman" pitchFamily="18" charset="0"/>
                <a:cs typeface="Times New Roman" pitchFamily="18" charset="0"/>
              </a:rPr>
              <a:t>Quan điểm của các Nhà Xã Hội Học</a:t>
            </a:r>
            <a:endParaRPr lang="en-US" sz="4400" b="1">
              <a:solidFill>
                <a:srgbClr val="FF3300"/>
              </a:solidFill>
              <a:latin typeface="Times New Roman" pitchFamily="18" charset="0"/>
              <a:cs typeface="Times New Roman" pitchFamily="18" charset="0"/>
            </a:endParaRPr>
          </a:p>
        </p:txBody>
      </p:sp>
      <p:sp>
        <p:nvSpPr>
          <p:cNvPr id="10" name="Rounded Rectangle 9"/>
          <p:cNvSpPr/>
          <p:nvPr/>
        </p:nvSpPr>
        <p:spPr>
          <a:xfrm>
            <a:off x="304800" y="1066800"/>
            <a:ext cx="3124200" cy="2667000"/>
          </a:xfrm>
          <a:prstGeom prst="roundRect">
            <a:avLst/>
          </a:prstGeom>
          <a:solidFill>
            <a:srgbClr val="92D050"/>
          </a:solidFill>
          <a:effectLst>
            <a:outerShdw blurRad="50800" dist="38100" dir="13500000" sx="104000" sy="104000" algn="br" rotWithShape="0">
              <a:prstClr val="black">
                <a:alpha val="41000"/>
              </a:prstClr>
            </a:outerShdw>
          </a:effectLst>
          <a:scene3d>
            <a:camera prst="orthographicFront"/>
            <a:lightRig rig="threePt" dir="t"/>
          </a:scene3d>
          <a:sp3d extrusionH="76200">
            <a:bevelB w="165100" prst="coolSlant"/>
            <a:extrusionClr>
              <a:schemeClr val="tx1">
                <a:lumMod val="65000"/>
                <a:lumOff val="3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smtClean="0">
                <a:latin typeface="Times New Roman" pitchFamily="18" charset="0"/>
                <a:cs typeface="Times New Roman" pitchFamily="18" charset="0"/>
              </a:rPr>
              <a:t>Điều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kiện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để</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tổ</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chức</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xã</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hội</a:t>
            </a:r>
            <a:endParaRPr lang="en-US" sz="4400" dirty="0">
              <a:latin typeface="Times New Roman" pitchFamily="18" charset="0"/>
              <a:cs typeface="Times New Roman" pitchFamily="18" charset="0"/>
            </a:endParaRPr>
          </a:p>
        </p:txBody>
      </p:sp>
      <p:sp>
        <p:nvSpPr>
          <p:cNvPr id="11" name="Rounded Rectangle 10"/>
          <p:cNvSpPr/>
          <p:nvPr/>
        </p:nvSpPr>
        <p:spPr>
          <a:xfrm>
            <a:off x="5562600" y="1066800"/>
            <a:ext cx="3124200" cy="2743200"/>
          </a:xfrm>
          <a:prstGeom prst="roundRect">
            <a:avLst/>
          </a:prstGeom>
          <a:solidFill>
            <a:srgbClr val="00B0F0"/>
          </a:solidFill>
          <a:effectLst>
            <a:outerShdw blurRad="50800" dist="38100" dir="18900000" sx="103000" sy="103000" algn="bl" rotWithShape="0">
              <a:prstClr val="black">
                <a:alpha val="40000"/>
              </a:prstClr>
            </a:outerShdw>
          </a:effectLst>
          <a:scene3d>
            <a:camera prst="orthographicFront"/>
            <a:lightRig rig="threePt" dir="t"/>
          </a:scene3d>
          <a:sp3d extrusionH="76200">
            <a:bevelB w="165100" prst="coolSlant"/>
            <a:extrusionClr>
              <a:schemeClr val="tx1">
                <a:lumMod val="65000"/>
                <a:lumOff val="3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smtClean="0"/>
              <a:t>Cơ</a:t>
            </a:r>
            <a:r>
              <a:rPr lang="en-US" sz="3600" dirty="0" smtClean="0"/>
              <a:t> </a:t>
            </a:r>
            <a:r>
              <a:rPr lang="en-US" sz="3600" dirty="0" err="1" smtClean="0"/>
              <a:t>sở</a:t>
            </a:r>
            <a:r>
              <a:rPr lang="en-US" sz="3600" dirty="0" smtClean="0"/>
              <a:t> </a:t>
            </a:r>
            <a:r>
              <a:rPr lang="en-US" sz="3600" dirty="0" err="1" smtClean="0"/>
              <a:t>cho</a:t>
            </a:r>
            <a:r>
              <a:rPr lang="en-US" sz="3600" dirty="0" smtClean="0"/>
              <a:t> </a:t>
            </a:r>
            <a:r>
              <a:rPr lang="en-US" sz="3600" dirty="0" err="1" smtClean="0"/>
              <a:t>việc</a:t>
            </a:r>
            <a:r>
              <a:rPr lang="en-US" sz="3600" dirty="0" smtClean="0"/>
              <a:t> </a:t>
            </a:r>
            <a:r>
              <a:rPr lang="en-US" sz="3600" dirty="0" err="1" smtClean="0"/>
              <a:t>điều</a:t>
            </a:r>
            <a:r>
              <a:rPr lang="en-US" sz="3600" dirty="0" smtClean="0"/>
              <a:t> </a:t>
            </a:r>
            <a:r>
              <a:rPr lang="en-US" sz="3600" dirty="0" err="1" smtClean="0"/>
              <a:t>chỉnh</a:t>
            </a:r>
            <a:r>
              <a:rPr lang="en-US" sz="3600" dirty="0" smtClean="0"/>
              <a:t> </a:t>
            </a:r>
            <a:r>
              <a:rPr lang="en-US" sz="3600" dirty="0" err="1" smtClean="0"/>
              <a:t>các</a:t>
            </a:r>
            <a:r>
              <a:rPr lang="en-US" sz="3600" dirty="0" smtClean="0"/>
              <a:t> </a:t>
            </a:r>
            <a:r>
              <a:rPr lang="en-US" sz="3600" dirty="0" err="1" smtClean="0"/>
              <a:t>quan</a:t>
            </a:r>
            <a:r>
              <a:rPr lang="en-US" sz="3600" dirty="0" smtClean="0"/>
              <a:t> </a:t>
            </a:r>
            <a:r>
              <a:rPr lang="en-US" sz="3600" dirty="0" err="1" smtClean="0"/>
              <a:t>hệ</a:t>
            </a:r>
            <a:r>
              <a:rPr lang="en-US" sz="3600" dirty="0" smtClean="0"/>
              <a:t> </a:t>
            </a:r>
            <a:r>
              <a:rPr lang="en-US" sz="3600" dirty="0" err="1" smtClean="0"/>
              <a:t>xã</a:t>
            </a:r>
            <a:r>
              <a:rPr lang="en-US" sz="3600" dirty="0" smtClean="0"/>
              <a:t> </a:t>
            </a:r>
            <a:r>
              <a:rPr lang="en-US" sz="3600" dirty="0" err="1" smtClean="0"/>
              <a:t>hội</a:t>
            </a:r>
            <a:endParaRPr lang="en-US" sz="3600" dirty="0">
              <a:latin typeface="Times New Roman" pitchFamily="18" charset="0"/>
              <a:cs typeface="Times New Roman" pitchFamily="18" charset="0"/>
            </a:endParaRPr>
          </a:p>
        </p:txBody>
      </p:sp>
      <p:sp>
        <p:nvSpPr>
          <p:cNvPr id="12" name="Rounded Rectangle 11"/>
          <p:cNvSpPr/>
          <p:nvPr/>
        </p:nvSpPr>
        <p:spPr>
          <a:xfrm>
            <a:off x="2895600" y="4038600"/>
            <a:ext cx="3200400" cy="2590800"/>
          </a:xfrm>
          <a:prstGeom prst="roundRect">
            <a:avLst/>
          </a:prstGeom>
          <a:solidFill>
            <a:schemeClr val="accent1">
              <a:lumMod val="75000"/>
            </a:schemeClr>
          </a:solidFill>
          <a:effectLst>
            <a:outerShdw blurRad="63500" sx="106000" sy="106000" algn="ctr" rotWithShape="0">
              <a:prstClr val="black">
                <a:alpha val="40000"/>
              </a:prstClr>
            </a:outerShdw>
          </a:effectLst>
          <a:scene3d>
            <a:camera prst="orthographicFront"/>
            <a:lightRig rig="threePt" dir="t"/>
          </a:scene3d>
          <a:sp3d extrusionH="76200">
            <a:bevelB w="165100" prst="coolSlant"/>
            <a:extrusionClr>
              <a:schemeClr val="tx1">
                <a:lumMod val="65000"/>
                <a:lumOff val="3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600" dirty="0" err="1" smtClean="0"/>
              <a:t>Đảm</a:t>
            </a:r>
            <a:r>
              <a:rPr lang="en-US" sz="3600" dirty="0" smtClean="0"/>
              <a:t> </a:t>
            </a:r>
            <a:r>
              <a:rPr lang="en-US" sz="3600" dirty="0" err="1" smtClean="0"/>
              <a:t>bảo</a:t>
            </a:r>
            <a:r>
              <a:rPr lang="en-US" sz="3600" dirty="0" smtClean="0"/>
              <a:t> </a:t>
            </a:r>
            <a:r>
              <a:rPr lang="en-US" sz="3600" dirty="0" err="1" smtClean="0"/>
              <a:t>cho</a:t>
            </a:r>
            <a:r>
              <a:rPr lang="en-US" sz="3600" dirty="0" smtClean="0"/>
              <a:t> </a:t>
            </a:r>
            <a:r>
              <a:rPr lang="en-US" sz="3600" dirty="0" err="1" smtClean="0"/>
              <a:t>đời</a:t>
            </a:r>
            <a:r>
              <a:rPr lang="en-US" sz="3600" dirty="0" smtClean="0"/>
              <a:t> </a:t>
            </a:r>
            <a:r>
              <a:rPr lang="en-US" sz="3600" dirty="0" err="1" smtClean="0"/>
              <a:t>sống</a:t>
            </a:r>
            <a:r>
              <a:rPr lang="en-US" sz="3600" dirty="0" smtClean="0"/>
              <a:t> </a:t>
            </a:r>
            <a:r>
              <a:rPr lang="en-US" sz="3600" dirty="0" err="1" smtClean="0"/>
              <a:t>và</a:t>
            </a:r>
            <a:r>
              <a:rPr lang="en-US" sz="3600" dirty="0" smtClean="0"/>
              <a:t> </a:t>
            </a:r>
            <a:r>
              <a:rPr lang="en-US" sz="3600" dirty="0" err="1" smtClean="0"/>
              <a:t>phát</a:t>
            </a:r>
            <a:r>
              <a:rPr lang="en-US" sz="3600" dirty="0" smtClean="0"/>
              <a:t> </a:t>
            </a:r>
            <a:r>
              <a:rPr lang="en-US" sz="3600" dirty="0" err="1" smtClean="0"/>
              <a:t>triển</a:t>
            </a:r>
            <a:r>
              <a:rPr lang="en-US" sz="3600" dirty="0" smtClean="0"/>
              <a:t> </a:t>
            </a:r>
            <a:r>
              <a:rPr lang="en-US" sz="3600" dirty="0" err="1" smtClean="0"/>
              <a:t>xã</a:t>
            </a:r>
            <a:r>
              <a:rPr lang="en-US" sz="3600" dirty="0" smtClean="0"/>
              <a:t> </a:t>
            </a:r>
            <a:r>
              <a:rPr lang="en-US" sz="3600" dirty="0" err="1" smtClean="0"/>
              <a:t>hội</a:t>
            </a:r>
            <a:r>
              <a:rPr lang="en-US" sz="3600" dirty="0" smtClean="0"/>
              <a:t/>
            </a:r>
            <a:br>
              <a:rPr lang="en-US" sz="3600" dirty="0" smtClean="0"/>
            </a:br>
            <a:endParaRPr lang="en-US" sz="3600" dirty="0">
              <a:latin typeface="Times New Roman" pitchFamily="18" charset="0"/>
              <a:cs typeface="Times New Roman"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2000"/>
                                        <p:tgtEl>
                                          <p:spTgt spid="10">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20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animEffect transition="in" filter="wipe(down)">
                                      <p:cBhvr>
                                        <p:cTn id="17" dur="500"/>
                                        <p:tgtEl>
                                          <p:spTgt spid="11">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down)">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bg/>
                                          </p:spTgt>
                                        </p:tgtEl>
                                        <p:attrNameLst>
                                          <p:attrName>style.visibility</p:attrName>
                                        </p:attrNameLst>
                                      </p:cBhvr>
                                      <p:to>
                                        <p:strVal val="visible"/>
                                      </p:to>
                                    </p:set>
                                    <p:anim calcmode="lin" valueType="num">
                                      <p:cBhvr additive="base">
                                        <p:cTn id="2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2">
                                            <p:bg/>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 calcmode="lin" valueType="num">
                                      <p:cBhvr additive="base">
                                        <p:cTn id="3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1" grpId="0" build="p" animBg="1"/>
      <p:bldP spid="12"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6422667</TotalTime>
  <Words>2402</Words>
  <Application>Microsoft Office PowerPoint</Application>
  <PresentationFormat>On-screen Show (4:3)</PresentationFormat>
  <Paragraphs>287</Paragraphs>
  <Slides>71</Slides>
  <Notes>6</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Flow</vt:lpstr>
      <vt:lpstr>PowerPoint Presentation</vt:lpstr>
      <vt:lpstr>Thành viên</vt:lpstr>
      <vt:lpstr>Bất bình đẳng và phân tầng xã hội</vt:lpstr>
      <vt:lpstr>PowerPoint Presentation</vt:lpstr>
      <vt:lpstr>I. Bất bình đẳng 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Sự bất bình đẳng thể hiện qua mô hình phân tầng xã hội của xã hội tư bản Phương Tây ở thếkỷ XIX qua sự phối hợp phân tích của K.Marx và M.Web  Giai cấp lớp trên  Chủ sở hữu các phương tiện sản xuất Rất lợi thế nhờ có của  Giai cấp trung lưu không làm chủ của cải.  Có cơ may đời sống nhờ khả năng thị trường từ các kỹ năng- không chân tay.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Nhân loại chúng ta đang sống trong xã hội có  sự phân tầng !!</vt:lpstr>
      <vt:lpstr>PowerPoint Presentation</vt:lpstr>
      <vt:lpstr>II. Phân tầng xã hội: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Ngoài ra, còn có những yếu tố chủ quan cá nhân tác động vào quá trình phân  tầng xã hội . Ví dụ:trong xã hội cực quyền , sự lạm dụng và thao túng quyền lực của các lãnh chúa ( xã hội cũ) và giáo hội cũng tạo ra sự phân tầng hoặc làm gay gắt hơn , làm biến dạng trật tự vốn có trong 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CÁM ƠN THẦY VÀ CÁC BẠN                   ĐÃ LẮNG NGHE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Tui là con người</dc:title>
  <dc:creator>User</dc:creator>
  <cp:lastModifiedBy>user</cp:lastModifiedBy>
  <cp:revision>179</cp:revision>
  <dcterms:created xsi:type="dcterms:W3CDTF">2014-03-17T16:27:30Z</dcterms:created>
  <dcterms:modified xsi:type="dcterms:W3CDTF">2014-04-11T03:25:35Z</dcterms:modified>
</cp:coreProperties>
</file>