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5" r:id="rId2"/>
    <p:sldId id="267" r:id="rId3"/>
    <p:sldId id="268" r:id="rId4"/>
    <p:sldId id="313" r:id="rId5"/>
    <p:sldId id="269" r:id="rId6"/>
    <p:sldId id="270" r:id="rId7"/>
    <p:sldId id="271" r:id="rId8"/>
    <p:sldId id="314" r:id="rId9"/>
    <p:sldId id="273" r:id="rId10"/>
    <p:sldId id="274" r:id="rId11"/>
    <p:sldId id="315" r:id="rId12"/>
    <p:sldId id="275" r:id="rId13"/>
    <p:sldId id="312" r:id="rId14"/>
    <p:sldId id="276" r:id="rId15"/>
    <p:sldId id="277" r:id="rId16"/>
    <p:sldId id="278" r:id="rId17"/>
    <p:sldId id="279" r:id="rId18"/>
    <p:sldId id="281" r:id="rId19"/>
    <p:sldId id="282" r:id="rId20"/>
    <p:sldId id="283" r:id="rId21"/>
    <p:sldId id="284" r:id="rId22"/>
    <p:sldId id="285" r:id="rId23"/>
    <p:sldId id="256" r:id="rId24"/>
    <p:sldId id="262" r:id="rId25"/>
    <p:sldId id="339" r:id="rId26"/>
    <p:sldId id="258" r:id="rId27"/>
    <p:sldId id="259" r:id="rId28"/>
    <p:sldId id="260" r:id="rId29"/>
    <p:sldId id="263" r:id="rId30"/>
    <p:sldId id="333" r:id="rId31"/>
    <p:sldId id="334" r:id="rId32"/>
    <p:sldId id="335" r:id="rId33"/>
    <p:sldId id="336" r:id="rId34"/>
    <p:sldId id="337" r:id="rId35"/>
    <p:sldId id="338" r:id="rId36"/>
    <p:sldId id="340" r:id="rId37"/>
    <p:sldId id="341" r:id="rId38"/>
    <p:sldId id="342" r:id="rId39"/>
    <p:sldId id="316" r:id="rId40"/>
    <p:sldId id="317" r:id="rId41"/>
    <p:sldId id="318" r:id="rId42"/>
    <p:sldId id="319" r:id="rId43"/>
    <p:sldId id="320" r:id="rId44"/>
    <p:sldId id="321" r:id="rId45"/>
    <p:sldId id="322" r:id="rId46"/>
    <p:sldId id="323" r:id="rId47"/>
    <p:sldId id="324" r:id="rId48"/>
    <p:sldId id="325" r:id="rId49"/>
    <p:sldId id="326" r:id="rId50"/>
    <p:sldId id="327" r:id="rId51"/>
    <p:sldId id="328" r:id="rId52"/>
    <p:sldId id="329" r:id="rId53"/>
    <p:sldId id="330" r:id="rId54"/>
    <p:sldId id="331" r:id="rId55"/>
    <p:sldId id="332" r:id="rId56"/>
    <p:sldId id="311" r:id="rId5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E3E3E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539" autoAdjust="0"/>
    <p:restoredTop sz="94671" autoAdjust="0"/>
  </p:normalViewPr>
  <p:slideViewPr>
    <p:cSldViewPr>
      <p:cViewPr varScale="1">
        <p:scale>
          <a:sx n="70" d="100"/>
          <a:sy n="70" d="100"/>
        </p:scale>
        <p:origin x="1266" y="72"/>
      </p:cViewPr>
      <p:guideLst>
        <p:guide orient="horz" pos="2160"/>
        <p:guide pos="2880"/>
      </p:guideLst>
    </p:cSldViewPr>
  </p:slideViewPr>
  <p:outlineViewPr>
    <p:cViewPr>
      <p:scale>
        <a:sx n="33" d="100"/>
        <a:sy n="33" d="100"/>
      </p:scale>
      <p:origin x="42"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diagrams/_rels/drawing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87FD739-8E93-47FF-B319-5F42294F40CE}" type="doc">
      <dgm:prSet loTypeId="urn:microsoft.com/office/officeart/2005/8/layout/vList4" loCatId="list" qsTypeId="urn:microsoft.com/office/officeart/2005/8/quickstyle/simple3" qsCatId="simple" csTypeId="urn:microsoft.com/office/officeart/2005/8/colors/colorful5" csCatId="colorful" phldr="1"/>
      <dgm:spPr/>
      <dgm:t>
        <a:bodyPr/>
        <a:lstStyle/>
        <a:p>
          <a:endParaRPr lang="en-US"/>
        </a:p>
      </dgm:t>
    </dgm:pt>
    <dgm:pt modelId="{93CF46E9-401A-424C-B129-680BC01406A8}">
      <dgm:prSet phldrT="[Text]" custT="1"/>
      <dgm:spPr/>
      <dgm:t>
        <a:bodyPr/>
        <a:lstStyle/>
        <a:p>
          <a:r>
            <a:rPr lang="en-US" sz="1800" b="1" dirty="0" smtClean="0">
              <a:solidFill>
                <a:schemeClr val="bg1"/>
              </a:solidFill>
              <a:latin typeface="Arial" panose="020B0604020202020204" pitchFamily="34" charset="0"/>
              <a:cs typeface="Arial" panose="020B0604020202020204" pitchFamily="34" charset="0"/>
            </a:rPr>
            <a:t>MỘT SỐ KHÁI NIỆM</a:t>
          </a:r>
        </a:p>
        <a:p>
          <a:r>
            <a:rPr lang="en-US" sz="1800" b="1" dirty="0" smtClean="0">
              <a:solidFill>
                <a:schemeClr val="bg1"/>
              </a:solidFill>
              <a:latin typeface="Arial" panose="020B0604020202020204" pitchFamily="34" charset="0"/>
              <a:cs typeface="Arial" panose="020B0604020202020204" pitchFamily="34" charset="0"/>
            </a:rPr>
            <a:t>1.1, Khái niệm về phương pháp</a:t>
          </a:r>
        </a:p>
        <a:p>
          <a:r>
            <a:rPr lang="en-US" sz="1800" b="1" i="0" dirty="0" smtClean="0">
              <a:solidFill>
                <a:schemeClr val="bg1"/>
              </a:solidFill>
              <a:effectLst/>
              <a:latin typeface="Arial" panose="020B0604020202020204" pitchFamily="34" charset="0"/>
              <a:cs typeface="Arial" panose="020B0604020202020204" pitchFamily="34" charset="0"/>
            </a:rPr>
            <a:t>1.2, Phương pháp luận</a:t>
          </a:r>
        </a:p>
        <a:p>
          <a:r>
            <a:rPr lang="en-US" sz="1800" b="1" i="0" dirty="0" smtClean="0">
              <a:solidFill>
                <a:schemeClr val="bg1"/>
              </a:solidFill>
              <a:effectLst/>
              <a:latin typeface="Arial" panose="020B0604020202020204" pitchFamily="34" charset="0"/>
              <a:cs typeface="Arial" panose="020B0604020202020204" pitchFamily="34" charset="0"/>
            </a:rPr>
            <a:t>1.3, Phương pháp xã hội học</a:t>
          </a:r>
          <a:r>
            <a:rPr lang="en-US" sz="1800" b="1" i="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en-US" sz="1800" b="1" i="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endParaRPr lang="en-US" sz="1800" b="1" dirty="0">
            <a:solidFill>
              <a:schemeClr val="bg1"/>
            </a:solidFill>
            <a:latin typeface="Arial" panose="020B0604020202020204" pitchFamily="34" charset="0"/>
            <a:cs typeface="Arial" panose="020B0604020202020204" pitchFamily="34" charset="0"/>
          </a:endParaRPr>
        </a:p>
      </dgm:t>
    </dgm:pt>
    <dgm:pt modelId="{EC80B78D-8235-438F-BF9E-5B8CFE26020C}" type="parTrans" cxnId="{5A1FEC48-43E6-40FE-B7B3-655952183064}">
      <dgm:prSet/>
      <dgm:spPr/>
      <dgm:t>
        <a:bodyPr/>
        <a:lstStyle/>
        <a:p>
          <a:endParaRPr lang="en-US"/>
        </a:p>
      </dgm:t>
    </dgm:pt>
    <dgm:pt modelId="{9BCB2489-1272-4E7D-917E-0C9E65311A47}" type="sibTrans" cxnId="{5A1FEC48-43E6-40FE-B7B3-655952183064}">
      <dgm:prSet/>
      <dgm:spPr/>
      <dgm:t>
        <a:bodyPr/>
        <a:lstStyle/>
        <a:p>
          <a:endParaRPr lang="en-US"/>
        </a:p>
      </dgm:t>
    </dgm:pt>
    <dgm:pt modelId="{5B27FBEE-D7E6-4E0A-9E7E-403CE6497238}">
      <dgm:prSet phldrT="[Text]" custT="1"/>
      <dgm:spPr/>
      <dgm:t>
        <a:bodyPr/>
        <a:lstStyle/>
        <a:p>
          <a:r>
            <a:rPr lang="en-US" sz="2400" dirty="0" smtClean="0">
              <a:latin typeface="Arial" panose="020B0604020202020204" pitchFamily="34" charset="0"/>
              <a:cs typeface="Arial" panose="020B0604020202020204" pitchFamily="34" charset="0"/>
            </a:rPr>
            <a:t>QUÁ TRÌNH NGHIÊN CỨU XÃ HỘI HỌC</a:t>
          </a:r>
        </a:p>
        <a:p>
          <a:r>
            <a:rPr lang="en-US" sz="2400" dirty="0" smtClean="0">
              <a:latin typeface="Arial" panose="020B0604020202020204" pitchFamily="34" charset="0"/>
              <a:cs typeface="Arial" panose="020B0604020202020204" pitchFamily="34" charset="0"/>
            </a:rPr>
            <a:t>2.1 Các bước trong quá trình nghiên cứu</a:t>
          </a:r>
        </a:p>
        <a:p>
          <a:endParaRPr lang="en-US" sz="2400" dirty="0">
            <a:latin typeface="Arial" panose="020B0604020202020204" pitchFamily="34" charset="0"/>
            <a:cs typeface="Arial" panose="020B0604020202020204" pitchFamily="34" charset="0"/>
          </a:endParaRPr>
        </a:p>
      </dgm:t>
    </dgm:pt>
    <dgm:pt modelId="{5C68B774-F679-4451-8711-01C1E9A015A2}" type="parTrans" cxnId="{F35E7A0D-9D44-4137-8AEE-8843A2D785FA}">
      <dgm:prSet/>
      <dgm:spPr/>
      <dgm:t>
        <a:bodyPr/>
        <a:lstStyle/>
        <a:p>
          <a:endParaRPr lang="en-US"/>
        </a:p>
      </dgm:t>
    </dgm:pt>
    <dgm:pt modelId="{02E82AE8-0483-4A59-A683-A2B2203B200C}" type="sibTrans" cxnId="{F35E7A0D-9D44-4137-8AEE-8843A2D785FA}">
      <dgm:prSet/>
      <dgm:spPr/>
      <dgm:t>
        <a:bodyPr/>
        <a:lstStyle/>
        <a:p>
          <a:endParaRPr lang="en-US"/>
        </a:p>
      </dgm:t>
    </dgm:pt>
    <dgm:pt modelId="{E7171DD4-8BB2-4118-B5A0-22013CB2D154}">
      <dgm:prSet phldrT="[Text]" custT="1"/>
      <dgm:spPr/>
      <dgm:t>
        <a:bodyPr/>
        <a:lstStyle/>
        <a:p>
          <a:r>
            <a:rPr lang="en-US" sz="1600" b="1" dirty="0" smtClean="0">
              <a:latin typeface="Arial" panose="020B0604020202020204" pitchFamily="34" charset="0"/>
              <a:cs typeface="Arial" panose="020B0604020202020204" pitchFamily="34" charset="0"/>
            </a:rPr>
            <a:t>CÁC PHƯƠNG PHÁP NGHIÊN CỨU XÃ HỘI HỌC</a:t>
          </a:r>
        </a:p>
        <a:p>
          <a:r>
            <a:rPr lang="en-US" sz="1600" b="1" dirty="0" smtClean="0">
              <a:latin typeface="Arial" panose="020B0604020202020204" pitchFamily="34" charset="0"/>
              <a:cs typeface="Arial" panose="020B0604020202020204" pitchFamily="34" charset="0"/>
            </a:rPr>
            <a:t>3.1 Phương pháp quan sát</a:t>
          </a:r>
        </a:p>
        <a:p>
          <a:r>
            <a:rPr lang="en-US" sz="1600" b="1" dirty="0" smtClean="0">
              <a:latin typeface="Arial" panose="020B0604020202020204" pitchFamily="34" charset="0"/>
              <a:cs typeface="Arial" panose="020B0604020202020204" pitchFamily="34" charset="0"/>
            </a:rPr>
            <a:t>3.2 Phương pháp Anket ( trưng cầu ý kiến)</a:t>
          </a:r>
        </a:p>
        <a:p>
          <a:r>
            <a:rPr lang="en-US" sz="1600" b="1" dirty="0" smtClean="0">
              <a:latin typeface="Arial" panose="020B0604020202020204" pitchFamily="34" charset="0"/>
              <a:cs typeface="Arial" panose="020B0604020202020204" pitchFamily="34" charset="0"/>
            </a:rPr>
            <a:t>3.3 phương pháp phân tích tài liệu</a:t>
          </a:r>
        </a:p>
        <a:p>
          <a:r>
            <a:rPr lang="en-US" sz="1600" b="1" dirty="0" smtClean="0">
              <a:latin typeface="Arial" panose="020B0604020202020204" pitchFamily="34" charset="0"/>
              <a:cs typeface="Arial" panose="020B0604020202020204" pitchFamily="34" charset="0"/>
            </a:rPr>
            <a:t>3.4 phương pháp phỏng vấn</a:t>
          </a:r>
          <a:endParaRPr lang="en-US" sz="1600" b="1" dirty="0">
            <a:latin typeface="Arial" panose="020B0604020202020204" pitchFamily="34" charset="0"/>
            <a:cs typeface="Arial" panose="020B0604020202020204" pitchFamily="34" charset="0"/>
          </a:endParaRPr>
        </a:p>
      </dgm:t>
    </dgm:pt>
    <dgm:pt modelId="{FBB58EED-6099-4494-92DA-BD0774F8C173}" type="parTrans" cxnId="{B465FFE3-9661-4C3A-BCEF-1310F9F57B91}">
      <dgm:prSet/>
      <dgm:spPr/>
      <dgm:t>
        <a:bodyPr/>
        <a:lstStyle/>
        <a:p>
          <a:endParaRPr lang="en-US"/>
        </a:p>
      </dgm:t>
    </dgm:pt>
    <dgm:pt modelId="{166781BB-2D66-4946-8CB2-2457ACAF58FD}" type="sibTrans" cxnId="{B465FFE3-9661-4C3A-BCEF-1310F9F57B91}">
      <dgm:prSet/>
      <dgm:spPr/>
      <dgm:t>
        <a:bodyPr/>
        <a:lstStyle/>
        <a:p>
          <a:endParaRPr lang="en-US"/>
        </a:p>
      </dgm:t>
    </dgm:pt>
    <dgm:pt modelId="{D6CF6F63-3BA2-4C16-959A-41C3209BEAFE}" type="pres">
      <dgm:prSet presAssocID="{387FD739-8E93-47FF-B319-5F42294F40CE}" presName="linear" presStyleCnt="0">
        <dgm:presLayoutVars>
          <dgm:dir/>
          <dgm:resizeHandles val="exact"/>
        </dgm:presLayoutVars>
      </dgm:prSet>
      <dgm:spPr/>
      <dgm:t>
        <a:bodyPr/>
        <a:lstStyle/>
        <a:p>
          <a:endParaRPr lang="en-US"/>
        </a:p>
      </dgm:t>
    </dgm:pt>
    <dgm:pt modelId="{C347E781-160C-4AF2-A237-831EF28C024C}" type="pres">
      <dgm:prSet presAssocID="{93CF46E9-401A-424C-B129-680BC01406A8}" presName="comp" presStyleCnt="0"/>
      <dgm:spPr/>
    </dgm:pt>
    <dgm:pt modelId="{6B2416AA-E5C0-4F5F-870E-1A0A66BC68B0}" type="pres">
      <dgm:prSet presAssocID="{93CF46E9-401A-424C-B129-680BC01406A8}" presName="box" presStyleLbl="node1" presStyleIdx="0" presStyleCnt="3" custLinFactNeighborX="1852" custLinFactNeighborY="-5388"/>
      <dgm:spPr/>
      <dgm:t>
        <a:bodyPr/>
        <a:lstStyle/>
        <a:p>
          <a:endParaRPr lang="en-US"/>
        </a:p>
      </dgm:t>
    </dgm:pt>
    <dgm:pt modelId="{77891993-366D-4EA4-B525-82B82C78A9D0}" type="pres">
      <dgm:prSet presAssocID="{93CF46E9-401A-424C-B129-680BC01406A8}" presName="img"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t="-23000" b="-23000"/>
          </a:stretch>
        </a:blipFill>
      </dgm:spPr>
    </dgm:pt>
    <dgm:pt modelId="{E2FB677C-C1F3-48DE-811E-0B42DF42A843}" type="pres">
      <dgm:prSet presAssocID="{93CF46E9-401A-424C-B129-680BC01406A8}" presName="text" presStyleLbl="node1" presStyleIdx="0" presStyleCnt="3">
        <dgm:presLayoutVars>
          <dgm:bulletEnabled val="1"/>
        </dgm:presLayoutVars>
      </dgm:prSet>
      <dgm:spPr/>
      <dgm:t>
        <a:bodyPr/>
        <a:lstStyle/>
        <a:p>
          <a:endParaRPr lang="en-US"/>
        </a:p>
      </dgm:t>
    </dgm:pt>
    <dgm:pt modelId="{2F41EFD7-D51E-465E-9368-A46C02E65D10}" type="pres">
      <dgm:prSet presAssocID="{9BCB2489-1272-4E7D-917E-0C9E65311A47}" presName="spacer" presStyleCnt="0"/>
      <dgm:spPr/>
    </dgm:pt>
    <dgm:pt modelId="{0115D16D-75FF-43FD-840C-6B0EFC615D11}" type="pres">
      <dgm:prSet presAssocID="{5B27FBEE-D7E6-4E0A-9E7E-403CE6497238}" presName="comp" presStyleCnt="0"/>
      <dgm:spPr/>
    </dgm:pt>
    <dgm:pt modelId="{64C1FF05-1548-42FC-B2FA-4C87169E8E52}" type="pres">
      <dgm:prSet presAssocID="{5B27FBEE-D7E6-4E0A-9E7E-403CE6497238}" presName="box" presStyleLbl="node1" presStyleIdx="1" presStyleCnt="3"/>
      <dgm:spPr/>
      <dgm:t>
        <a:bodyPr/>
        <a:lstStyle/>
        <a:p>
          <a:endParaRPr lang="en-US"/>
        </a:p>
      </dgm:t>
    </dgm:pt>
    <dgm:pt modelId="{AC2909DE-DC1D-47F8-85F8-62CE89D96D3B}" type="pres">
      <dgm:prSet presAssocID="{5B27FBEE-D7E6-4E0A-9E7E-403CE6497238}" presName="img" presStyleLbl="fgImgPlace1" presStyleIdx="1" presStyleCnt="3"/>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t="-23000" b="-23000"/>
          </a:stretch>
        </a:blipFill>
      </dgm:spPr>
    </dgm:pt>
    <dgm:pt modelId="{6A1AC2BD-EA76-488B-896D-BAE8A86674AF}" type="pres">
      <dgm:prSet presAssocID="{5B27FBEE-D7E6-4E0A-9E7E-403CE6497238}" presName="text" presStyleLbl="node1" presStyleIdx="1" presStyleCnt="3">
        <dgm:presLayoutVars>
          <dgm:bulletEnabled val="1"/>
        </dgm:presLayoutVars>
      </dgm:prSet>
      <dgm:spPr/>
      <dgm:t>
        <a:bodyPr/>
        <a:lstStyle/>
        <a:p>
          <a:endParaRPr lang="en-US"/>
        </a:p>
      </dgm:t>
    </dgm:pt>
    <dgm:pt modelId="{BC421D2B-C7F4-4630-9CAC-0188A33E5F93}" type="pres">
      <dgm:prSet presAssocID="{02E82AE8-0483-4A59-A683-A2B2203B200C}" presName="spacer" presStyleCnt="0"/>
      <dgm:spPr/>
    </dgm:pt>
    <dgm:pt modelId="{36294C2C-EB2F-4A5F-9693-302AB31AED3C}" type="pres">
      <dgm:prSet presAssocID="{E7171DD4-8BB2-4118-B5A0-22013CB2D154}" presName="comp" presStyleCnt="0"/>
      <dgm:spPr/>
    </dgm:pt>
    <dgm:pt modelId="{E39F5F53-F1F9-4E67-8DFC-365249B1ADFF}" type="pres">
      <dgm:prSet presAssocID="{E7171DD4-8BB2-4118-B5A0-22013CB2D154}" presName="box" presStyleLbl="node1" presStyleIdx="2" presStyleCnt="3"/>
      <dgm:spPr/>
      <dgm:t>
        <a:bodyPr/>
        <a:lstStyle/>
        <a:p>
          <a:endParaRPr lang="en-US"/>
        </a:p>
      </dgm:t>
    </dgm:pt>
    <dgm:pt modelId="{CC47AAE8-94FC-4E3D-8857-8F9C37866ABB}" type="pres">
      <dgm:prSet presAssocID="{E7171DD4-8BB2-4118-B5A0-22013CB2D154}" presName="img" presStyleLbl="f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t="-23000" b="-23000"/>
          </a:stretch>
        </a:blipFill>
      </dgm:spPr>
    </dgm:pt>
    <dgm:pt modelId="{C76C9018-FAF8-4107-B3DC-0855C54ED354}" type="pres">
      <dgm:prSet presAssocID="{E7171DD4-8BB2-4118-B5A0-22013CB2D154}" presName="text" presStyleLbl="node1" presStyleIdx="2" presStyleCnt="3">
        <dgm:presLayoutVars>
          <dgm:bulletEnabled val="1"/>
        </dgm:presLayoutVars>
      </dgm:prSet>
      <dgm:spPr/>
      <dgm:t>
        <a:bodyPr/>
        <a:lstStyle/>
        <a:p>
          <a:endParaRPr lang="en-US"/>
        </a:p>
      </dgm:t>
    </dgm:pt>
  </dgm:ptLst>
  <dgm:cxnLst>
    <dgm:cxn modelId="{7EC9E637-38CD-4287-BC0C-2BAA7B368DFF}" type="presOf" srcId="{93CF46E9-401A-424C-B129-680BC01406A8}" destId="{E2FB677C-C1F3-48DE-811E-0B42DF42A843}" srcOrd="1" destOrd="0" presId="urn:microsoft.com/office/officeart/2005/8/layout/vList4"/>
    <dgm:cxn modelId="{29A75B12-3B01-46C4-ADBB-4E89743535F8}" type="presOf" srcId="{E7171DD4-8BB2-4118-B5A0-22013CB2D154}" destId="{C76C9018-FAF8-4107-B3DC-0855C54ED354}" srcOrd="1" destOrd="0" presId="urn:microsoft.com/office/officeart/2005/8/layout/vList4"/>
    <dgm:cxn modelId="{9F5F5F0C-43B4-4B83-921F-095A1F51F501}" type="presOf" srcId="{93CF46E9-401A-424C-B129-680BC01406A8}" destId="{6B2416AA-E5C0-4F5F-870E-1A0A66BC68B0}" srcOrd="0" destOrd="0" presId="urn:microsoft.com/office/officeart/2005/8/layout/vList4"/>
    <dgm:cxn modelId="{C42F85A4-7111-4B1F-A59B-C89F2CE50E1A}" type="presOf" srcId="{5B27FBEE-D7E6-4E0A-9E7E-403CE6497238}" destId="{64C1FF05-1548-42FC-B2FA-4C87169E8E52}" srcOrd="0" destOrd="0" presId="urn:microsoft.com/office/officeart/2005/8/layout/vList4"/>
    <dgm:cxn modelId="{B465FFE3-9661-4C3A-BCEF-1310F9F57B91}" srcId="{387FD739-8E93-47FF-B319-5F42294F40CE}" destId="{E7171DD4-8BB2-4118-B5A0-22013CB2D154}" srcOrd="2" destOrd="0" parTransId="{FBB58EED-6099-4494-92DA-BD0774F8C173}" sibTransId="{166781BB-2D66-4946-8CB2-2457ACAF58FD}"/>
    <dgm:cxn modelId="{EBC0B64C-C8F6-42AC-B939-43484A5CF780}" type="presOf" srcId="{5B27FBEE-D7E6-4E0A-9E7E-403CE6497238}" destId="{6A1AC2BD-EA76-488B-896D-BAE8A86674AF}" srcOrd="1" destOrd="0" presId="urn:microsoft.com/office/officeart/2005/8/layout/vList4"/>
    <dgm:cxn modelId="{871742BF-5CB1-4667-82B9-B6E90617074B}" type="presOf" srcId="{387FD739-8E93-47FF-B319-5F42294F40CE}" destId="{D6CF6F63-3BA2-4C16-959A-41C3209BEAFE}" srcOrd="0" destOrd="0" presId="urn:microsoft.com/office/officeart/2005/8/layout/vList4"/>
    <dgm:cxn modelId="{5A1FEC48-43E6-40FE-B7B3-655952183064}" srcId="{387FD739-8E93-47FF-B319-5F42294F40CE}" destId="{93CF46E9-401A-424C-B129-680BC01406A8}" srcOrd="0" destOrd="0" parTransId="{EC80B78D-8235-438F-BF9E-5B8CFE26020C}" sibTransId="{9BCB2489-1272-4E7D-917E-0C9E65311A47}"/>
    <dgm:cxn modelId="{F35E7A0D-9D44-4137-8AEE-8843A2D785FA}" srcId="{387FD739-8E93-47FF-B319-5F42294F40CE}" destId="{5B27FBEE-D7E6-4E0A-9E7E-403CE6497238}" srcOrd="1" destOrd="0" parTransId="{5C68B774-F679-4451-8711-01C1E9A015A2}" sibTransId="{02E82AE8-0483-4A59-A683-A2B2203B200C}"/>
    <dgm:cxn modelId="{7B578408-95BF-414D-84A8-5D0E8BE8885F}" type="presOf" srcId="{E7171DD4-8BB2-4118-B5A0-22013CB2D154}" destId="{E39F5F53-F1F9-4E67-8DFC-365249B1ADFF}" srcOrd="0" destOrd="0" presId="urn:microsoft.com/office/officeart/2005/8/layout/vList4"/>
    <dgm:cxn modelId="{BA200D34-01F7-4B1C-AAA5-1E5226942C32}" type="presParOf" srcId="{D6CF6F63-3BA2-4C16-959A-41C3209BEAFE}" destId="{C347E781-160C-4AF2-A237-831EF28C024C}" srcOrd="0" destOrd="0" presId="urn:microsoft.com/office/officeart/2005/8/layout/vList4"/>
    <dgm:cxn modelId="{1F979BD8-85F4-46E9-B6AF-C36E71BAD66C}" type="presParOf" srcId="{C347E781-160C-4AF2-A237-831EF28C024C}" destId="{6B2416AA-E5C0-4F5F-870E-1A0A66BC68B0}" srcOrd="0" destOrd="0" presId="urn:microsoft.com/office/officeart/2005/8/layout/vList4"/>
    <dgm:cxn modelId="{FF3C7AC7-43E0-4CC1-B9B3-F709C14C3E2E}" type="presParOf" srcId="{C347E781-160C-4AF2-A237-831EF28C024C}" destId="{77891993-366D-4EA4-B525-82B82C78A9D0}" srcOrd="1" destOrd="0" presId="urn:microsoft.com/office/officeart/2005/8/layout/vList4"/>
    <dgm:cxn modelId="{F03B71B1-B863-49C3-9461-19E9FD81824A}" type="presParOf" srcId="{C347E781-160C-4AF2-A237-831EF28C024C}" destId="{E2FB677C-C1F3-48DE-811E-0B42DF42A843}" srcOrd="2" destOrd="0" presId="urn:microsoft.com/office/officeart/2005/8/layout/vList4"/>
    <dgm:cxn modelId="{D820AE52-0CF4-4A91-A077-48FA4ADB7218}" type="presParOf" srcId="{D6CF6F63-3BA2-4C16-959A-41C3209BEAFE}" destId="{2F41EFD7-D51E-465E-9368-A46C02E65D10}" srcOrd="1" destOrd="0" presId="urn:microsoft.com/office/officeart/2005/8/layout/vList4"/>
    <dgm:cxn modelId="{30B95187-81DD-47C3-9CCA-4FFDA044C5B7}" type="presParOf" srcId="{D6CF6F63-3BA2-4C16-959A-41C3209BEAFE}" destId="{0115D16D-75FF-43FD-840C-6B0EFC615D11}" srcOrd="2" destOrd="0" presId="urn:microsoft.com/office/officeart/2005/8/layout/vList4"/>
    <dgm:cxn modelId="{435555A1-96EE-49F3-B121-84C9F3C1F120}" type="presParOf" srcId="{0115D16D-75FF-43FD-840C-6B0EFC615D11}" destId="{64C1FF05-1548-42FC-B2FA-4C87169E8E52}" srcOrd="0" destOrd="0" presId="urn:microsoft.com/office/officeart/2005/8/layout/vList4"/>
    <dgm:cxn modelId="{4EDF9CFD-ACC0-4B27-AB66-FE5E606F3078}" type="presParOf" srcId="{0115D16D-75FF-43FD-840C-6B0EFC615D11}" destId="{AC2909DE-DC1D-47F8-85F8-62CE89D96D3B}" srcOrd="1" destOrd="0" presId="urn:microsoft.com/office/officeart/2005/8/layout/vList4"/>
    <dgm:cxn modelId="{3D215161-1545-4D5D-95E9-8F113F1C1870}" type="presParOf" srcId="{0115D16D-75FF-43FD-840C-6B0EFC615D11}" destId="{6A1AC2BD-EA76-488B-896D-BAE8A86674AF}" srcOrd="2" destOrd="0" presId="urn:microsoft.com/office/officeart/2005/8/layout/vList4"/>
    <dgm:cxn modelId="{8BB292F2-DE15-4CF7-B83D-306A2455A1B8}" type="presParOf" srcId="{D6CF6F63-3BA2-4C16-959A-41C3209BEAFE}" destId="{BC421D2B-C7F4-4630-9CAC-0188A33E5F93}" srcOrd="3" destOrd="0" presId="urn:microsoft.com/office/officeart/2005/8/layout/vList4"/>
    <dgm:cxn modelId="{223820EB-3653-4F50-B34C-9E22A25F24C1}" type="presParOf" srcId="{D6CF6F63-3BA2-4C16-959A-41C3209BEAFE}" destId="{36294C2C-EB2F-4A5F-9693-302AB31AED3C}" srcOrd="4" destOrd="0" presId="urn:microsoft.com/office/officeart/2005/8/layout/vList4"/>
    <dgm:cxn modelId="{8FAFD172-989D-41B5-82AC-D7C428E671F0}" type="presParOf" srcId="{36294C2C-EB2F-4A5F-9693-302AB31AED3C}" destId="{E39F5F53-F1F9-4E67-8DFC-365249B1ADFF}" srcOrd="0" destOrd="0" presId="urn:microsoft.com/office/officeart/2005/8/layout/vList4"/>
    <dgm:cxn modelId="{79E3A1EA-DB8B-4936-B24E-D47E7C363DE0}" type="presParOf" srcId="{36294C2C-EB2F-4A5F-9693-302AB31AED3C}" destId="{CC47AAE8-94FC-4E3D-8857-8F9C37866ABB}" srcOrd="1" destOrd="0" presId="urn:microsoft.com/office/officeart/2005/8/layout/vList4"/>
    <dgm:cxn modelId="{BF165BD6-4C98-414B-A645-EF2BDCC78077}" type="presParOf" srcId="{36294C2C-EB2F-4A5F-9693-302AB31AED3C}" destId="{C76C9018-FAF8-4107-B3DC-0855C54ED354}"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8D4D329-57A8-468C-84B1-972D90CFC041}" type="doc">
      <dgm:prSet loTypeId="urn:microsoft.com/office/officeart/2008/layout/AlternatingHexagons" loCatId="list" qsTypeId="urn:microsoft.com/office/officeart/2005/8/quickstyle/simple5" qsCatId="simple" csTypeId="urn:microsoft.com/office/officeart/2005/8/colors/accent2_1" csCatId="accent2" phldr="1"/>
      <dgm:spPr/>
      <dgm:t>
        <a:bodyPr/>
        <a:lstStyle/>
        <a:p>
          <a:endParaRPr lang="en-US"/>
        </a:p>
      </dgm:t>
    </dgm:pt>
    <dgm:pt modelId="{7F00C9B4-D548-4E71-9D2D-F58B70D30F9A}">
      <dgm:prSet phldrT="[Text]" custT="1"/>
      <dgm:spPr/>
      <dgm:t>
        <a:bodyPr/>
        <a:lstStyle/>
        <a:p>
          <a:r>
            <a:rPr lang="en-US" sz="2000" dirty="0" smtClean="0">
              <a:latin typeface="Arial" panose="020B0604020202020204" pitchFamily="34" charset="0"/>
              <a:cs typeface="Arial" panose="020B0604020202020204" pitchFamily="34" charset="0"/>
            </a:rPr>
            <a:t>Xây dựng giả thuyết</a:t>
          </a:r>
          <a:endParaRPr lang="en-US" sz="2000" dirty="0">
            <a:latin typeface="Arial" panose="020B0604020202020204" pitchFamily="34" charset="0"/>
            <a:cs typeface="Arial" panose="020B0604020202020204" pitchFamily="34" charset="0"/>
          </a:endParaRPr>
        </a:p>
      </dgm:t>
    </dgm:pt>
    <dgm:pt modelId="{F5CBEA68-DEAB-4253-93B0-E1FA95D6F5B6}" type="parTrans" cxnId="{247D568A-967D-43E4-A1D4-A2F23AAE2763}">
      <dgm:prSet/>
      <dgm:spPr/>
      <dgm:t>
        <a:bodyPr/>
        <a:lstStyle/>
        <a:p>
          <a:endParaRPr lang="en-US"/>
        </a:p>
      </dgm:t>
    </dgm:pt>
    <dgm:pt modelId="{4FA89F86-BEB5-43C0-8204-0D584EA71239}" type="sibTrans" cxnId="{247D568A-967D-43E4-A1D4-A2F23AAE2763}">
      <dgm:prSet custT="1"/>
      <dgm:spPr/>
      <dgm:t>
        <a:bodyPr/>
        <a:lstStyle/>
        <a:p>
          <a:r>
            <a:rPr lang="en-US" sz="2000" dirty="0" smtClean="0">
              <a:latin typeface="Arial" panose="020B0604020202020204" pitchFamily="34" charset="0"/>
              <a:cs typeface="Arial" panose="020B0604020202020204" pitchFamily="34" charset="0"/>
            </a:rPr>
            <a:t>Chọn lựa vấn đề</a:t>
          </a:r>
          <a:endParaRPr lang="en-US" sz="2000" dirty="0">
            <a:latin typeface="Arial" panose="020B0604020202020204" pitchFamily="34" charset="0"/>
            <a:cs typeface="Arial" panose="020B0604020202020204" pitchFamily="34" charset="0"/>
          </a:endParaRPr>
        </a:p>
      </dgm:t>
    </dgm:pt>
    <dgm:pt modelId="{1A9FD935-E59F-474D-88F2-F55010CC302D}">
      <dgm:prSet phldrT="[Text]" phldr="1" custT="1"/>
      <dgm:spPr/>
      <dgm:t>
        <a:bodyPr/>
        <a:lstStyle/>
        <a:p>
          <a:endParaRPr lang="en-US" sz="2000"/>
        </a:p>
      </dgm:t>
    </dgm:pt>
    <dgm:pt modelId="{819B2375-4BFA-4700-8742-F825D011566A}" type="parTrans" cxnId="{77C71C9F-B78C-46B8-B8EA-4DF0A911D74D}">
      <dgm:prSet/>
      <dgm:spPr/>
      <dgm:t>
        <a:bodyPr/>
        <a:lstStyle/>
        <a:p>
          <a:endParaRPr lang="en-US"/>
        </a:p>
      </dgm:t>
    </dgm:pt>
    <dgm:pt modelId="{8FDD617D-5E27-4116-9C99-FE3A5626D574}" type="sibTrans" cxnId="{77C71C9F-B78C-46B8-B8EA-4DF0A911D74D}">
      <dgm:prSet/>
      <dgm:spPr/>
      <dgm:t>
        <a:bodyPr/>
        <a:lstStyle/>
        <a:p>
          <a:endParaRPr lang="en-US"/>
        </a:p>
      </dgm:t>
    </dgm:pt>
    <dgm:pt modelId="{363E3DBE-72DD-44B6-80CA-B4AC69E3224F}">
      <dgm:prSet phldrT="[Text]" custT="1"/>
      <dgm:spPr/>
      <dgm:t>
        <a:bodyPr/>
        <a:lstStyle/>
        <a:p>
          <a:r>
            <a:rPr lang="en-US" sz="2000" dirty="0" smtClean="0">
              <a:latin typeface="Arial" panose="020B0604020202020204" pitchFamily="34" charset="0"/>
              <a:cs typeface="Arial" panose="020B0604020202020204" pitchFamily="34" charset="0"/>
            </a:rPr>
            <a:t>Thu thập dữ liệu</a:t>
          </a:r>
          <a:endParaRPr lang="en-US" sz="2000" dirty="0">
            <a:latin typeface="Arial" panose="020B0604020202020204" pitchFamily="34" charset="0"/>
            <a:cs typeface="Arial" panose="020B0604020202020204" pitchFamily="34" charset="0"/>
          </a:endParaRPr>
        </a:p>
      </dgm:t>
    </dgm:pt>
    <dgm:pt modelId="{06CDCCBC-8038-409A-8F7B-477AF11890F9}" type="parTrans" cxnId="{BCB635DD-6DA4-4343-AAAA-D41B7BEDF407}">
      <dgm:prSet/>
      <dgm:spPr/>
      <dgm:t>
        <a:bodyPr/>
        <a:lstStyle/>
        <a:p>
          <a:endParaRPr lang="en-US"/>
        </a:p>
      </dgm:t>
    </dgm:pt>
    <dgm:pt modelId="{26697FA3-4E78-4BD2-9975-979C786083E3}" type="sibTrans" cxnId="{BCB635DD-6DA4-4343-AAAA-D41B7BEDF407}">
      <dgm:prSet custT="1"/>
      <dgm:spPr/>
      <dgm:t>
        <a:bodyPr/>
        <a:lstStyle/>
        <a:p>
          <a:r>
            <a:rPr lang="en-US" sz="2000" dirty="0" smtClean="0">
              <a:latin typeface="Arial" panose="020B0604020202020204" pitchFamily="34" charset="0"/>
              <a:cs typeface="Arial" panose="020B0604020202020204" pitchFamily="34" charset="0"/>
            </a:rPr>
            <a:t>Phát triển thiết kế nghiên cứu</a:t>
          </a:r>
          <a:endParaRPr lang="en-US" sz="2000" dirty="0">
            <a:latin typeface="Arial" panose="020B0604020202020204" pitchFamily="34" charset="0"/>
            <a:cs typeface="Arial" panose="020B0604020202020204" pitchFamily="34" charset="0"/>
          </a:endParaRPr>
        </a:p>
      </dgm:t>
    </dgm:pt>
    <dgm:pt modelId="{CEFA00AF-B81B-4ACC-A6AC-EB913BDA29B2}">
      <dgm:prSet phldrT="[Text]" phldr="1" custT="1"/>
      <dgm:spPr/>
      <dgm:t>
        <a:bodyPr/>
        <a:lstStyle/>
        <a:p>
          <a:endParaRPr lang="en-US" sz="2000"/>
        </a:p>
      </dgm:t>
    </dgm:pt>
    <dgm:pt modelId="{A074CACA-30A0-4EC4-A776-0E160EBD9E5B}" type="parTrans" cxnId="{B8452C5C-3D39-4FD4-8D63-049B6609B04F}">
      <dgm:prSet/>
      <dgm:spPr/>
      <dgm:t>
        <a:bodyPr/>
        <a:lstStyle/>
        <a:p>
          <a:endParaRPr lang="en-US"/>
        </a:p>
      </dgm:t>
    </dgm:pt>
    <dgm:pt modelId="{4B96B100-7F3F-4626-900A-86049A33388D}" type="sibTrans" cxnId="{B8452C5C-3D39-4FD4-8D63-049B6609B04F}">
      <dgm:prSet/>
      <dgm:spPr/>
      <dgm:t>
        <a:bodyPr/>
        <a:lstStyle/>
        <a:p>
          <a:endParaRPr lang="en-US"/>
        </a:p>
      </dgm:t>
    </dgm:pt>
    <dgm:pt modelId="{E16001FC-6D02-41D3-873F-17BCE2CECB3C}">
      <dgm:prSet phldrT="[Text]" custT="1"/>
      <dgm:spPr/>
      <dgm:t>
        <a:bodyPr/>
        <a:lstStyle/>
        <a:p>
          <a:r>
            <a:rPr lang="en-US" sz="2000" dirty="0" smtClean="0">
              <a:latin typeface="Arial" panose="020B0604020202020204" pitchFamily="34" charset="0"/>
              <a:cs typeface="Arial" panose="020B0604020202020204" pitchFamily="34" charset="0"/>
            </a:rPr>
            <a:t>Kết luận</a:t>
          </a:r>
          <a:endParaRPr lang="en-US" sz="2000" dirty="0">
            <a:latin typeface="Arial" panose="020B0604020202020204" pitchFamily="34" charset="0"/>
            <a:cs typeface="Arial" panose="020B0604020202020204" pitchFamily="34" charset="0"/>
          </a:endParaRPr>
        </a:p>
      </dgm:t>
    </dgm:pt>
    <dgm:pt modelId="{6B2FEE30-2FFB-4B5D-84B2-BB5348EB88F8}" type="parTrans" cxnId="{1B499A2F-2BB7-4325-9DE2-F11D7AC6F64C}">
      <dgm:prSet/>
      <dgm:spPr/>
      <dgm:t>
        <a:bodyPr/>
        <a:lstStyle/>
        <a:p>
          <a:endParaRPr lang="en-US"/>
        </a:p>
      </dgm:t>
    </dgm:pt>
    <dgm:pt modelId="{37684042-3519-4FDD-B799-97A6E6988EFF}" type="sibTrans" cxnId="{1B499A2F-2BB7-4325-9DE2-F11D7AC6F64C}">
      <dgm:prSet custT="1"/>
      <dgm:spPr/>
      <dgm:t>
        <a:bodyPr/>
        <a:lstStyle/>
        <a:p>
          <a:r>
            <a:rPr lang="en-US" sz="2000" dirty="0" smtClean="0">
              <a:latin typeface="Arial" panose="020B0604020202020204" pitchFamily="34" charset="0"/>
              <a:cs typeface="Arial" panose="020B0604020202020204" pitchFamily="34" charset="0"/>
            </a:rPr>
            <a:t>Phân tích dữ liệu</a:t>
          </a:r>
          <a:endParaRPr lang="en-US" sz="2000" dirty="0">
            <a:latin typeface="Arial" panose="020B0604020202020204" pitchFamily="34" charset="0"/>
            <a:cs typeface="Arial" panose="020B0604020202020204" pitchFamily="34" charset="0"/>
          </a:endParaRPr>
        </a:p>
      </dgm:t>
    </dgm:pt>
    <dgm:pt modelId="{9ED09B08-B7AC-4A21-A638-E810D23FC6DF}">
      <dgm:prSet phldrT="[Text]" phldr="1" custT="1"/>
      <dgm:spPr/>
      <dgm:t>
        <a:bodyPr/>
        <a:lstStyle/>
        <a:p>
          <a:endParaRPr lang="en-US" sz="2000"/>
        </a:p>
      </dgm:t>
    </dgm:pt>
    <dgm:pt modelId="{3E1F41A0-6476-4085-B98E-112BC29ACEBB}" type="parTrans" cxnId="{0DE4B1B9-7BB0-4F2B-8C52-46895C139D92}">
      <dgm:prSet/>
      <dgm:spPr/>
      <dgm:t>
        <a:bodyPr/>
        <a:lstStyle/>
        <a:p>
          <a:endParaRPr lang="en-US"/>
        </a:p>
      </dgm:t>
    </dgm:pt>
    <dgm:pt modelId="{55F7CB65-1DAE-445F-AB2A-01E91E345B54}" type="sibTrans" cxnId="{0DE4B1B9-7BB0-4F2B-8C52-46895C139D92}">
      <dgm:prSet/>
      <dgm:spPr/>
      <dgm:t>
        <a:bodyPr/>
        <a:lstStyle/>
        <a:p>
          <a:endParaRPr lang="en-US"/>
        </a:p>
      </dgm:t>
    </dgm:pt>
    <dgm:pt modelId="{CCE10A38-0C42-413C-9EF5-C49EF1AE6C0C}" type="pres">
      <dgm:prSet presAssocID="{68D4D329-57A8-468C-84B1-972D90CFC041}" presName="Name0" presStyleCnt="0">
        <dgm:presLayoutVars>
          <dgm:chMax/>
          <dgm:chPref/>
          <dgm:dir/>
          <dgm:animLvl val="lvl"/>
        </dgm:presLayoutVars>
      </dgm:prSet>
      <dgm:spPr/>
      <dgm:t>
        <a:bodyPr/>
        <a:lstStyle/>
        <a:p>
          <a:endParaRPr lang="en-US"/>
        </a:p>
      </dgm:t>
    </dgm:pt>
    <dgm:pt modelId="{83B1C025-F449-495E-BC8B-7CC7E66C291D}" type="pres">
      <dgm:prSet presAssocID="{7F00C9B4-D548-4E71-9D2D-F58B70D30F9A}" presName="composite" presStyleCnt="0"/>
      <dgm:spPr/>
      <dgm:t>
        <a:bodyPr/>
        <a:lstStyle/>
        <a:p>
          <a:endParaRPr lang="en-US"/>
        </a:p>
      </dgm:t>
    </dgm:pt>
    <dgm:pt modelId="{D31CB3A1-9732-4226-9A99-23BCC98FB743}" type="pres">
      <dgm:prSet presAssocID="{7F00C9B4-D548-4E71-9D2D-F58B70D30F9A}" presName="Parent1" presStyleLbl="node1" presStyleIdx="0" presStyleCnt="6" custScaleX="247387" custScaleY="208414" custLinFactNeighborX="-60930" custLinFactNeighborY="1797">
        <dgm:presLayoutVars>
          <dgm:chMax val="1"/>
          <dgm:chPref val="1"/>
          <dgm:bulletEnabled val="1"/>
        </dgm:presLayoutVars>
      </dgm:prSet>
      <dgm:spPr/>
      <dgm:t>
        <a:bodyPr/>
        <a:lstStyle/>
        <a:p>
          <a:endParaRPr lang="en-US"/>
        </a:p>
      </dgm:t>
    </dgm:pt>
    <dgm:pt modelId="{4B01FFAA-88A1-416F-BCB7-5F8092FA9C83}" type="pres">
      <dgm:prSet presAssocID="{7F00C9B4-D548-4E71-9D2D-F58B70D30F9A}" presName="Childtext1" presStyleLbl="revTx" presStyleIdx="0" presStyleCnt="3">
        <dgm:presLayoutVars>
          <dgm:chMax val="0"/>
          <dgm:chPref val="0"/>
          <dgm:bulletEnabled val="1"/>
        </dgm:presLayoutVars>
      </dgm:prSet>
      <dgm:spPr/>
      <dgm:t>
        <a:bodyPr/>
        <a:lstStyle/>
        <a:p>
          <a:endParaRPr lang="en-US"/>
        </a:p>
      </dgm:t>
    </dgm:pt>
    <dgm:pt modelId="{0A65C7F3-D097-462E-B111-2F680CEB5341}" type="pres">
      <dgm:prSet presAssocID="{7F00C9B4-D548-4E71-9D2D-F58B70D30F9A}" presName="BalanceSpacing" presStyleCnt="0"/>
      <dgm:spPr/>
      <dgm:t>
        <a:bodyPr/>
        <a:lstStyle/>
        <a:p>
          <a:endParaRPr lang="en-US"/>
        </a:p>
      </dgm:t>
    </dgm:pt>
    <dgm:pt modelId="{170C5ABC-E1B5-463E-9A88-8B2D7F953821}" type="pres">
      <dgm:prSet presAssocID="{7F00C9B4-D548-4E71-9D2D-F58B70D30F9A}" presName="BalanceSpacing1" presStyleCnt="0"/>
      <dgm:spPr/>
      <dgm:t>
        <a:bodyPr/>
        <a:lstStyle/>
        <a:p>
          <a:endParaRPr lang="en-US"/>
        </a:p>
      </dgm:t>
    </dgm:pt>
    <dgm:pt modelId="{E1A04CE8-F3E2-40E4-9552-9F495CDE44AF}" type="pres">
      <dgm:prSet presAssocID="{4FA89F86-BEB5-43C0-8204-0D584EA71239}" presName="Accent1Text" presStyleLbl="node1" presStyleIdx="1" presStyleCnt="6" custScaleX="224903" custScaleY="200927" custLinFactX="-100000" custLinFactNeighborX="-192734" custLinFactNeighborY="1040"/>
      <dgm:spPr/>
      <dgm:t>
        <a:bodyPr/>
        <a:lstStyle/>
        <a:p>
          <a:endParaRPr lang="en-US"/>
        </a:p>
      </dgm:t>
    </dgm:pt>
    <dgm:pt modelId="{2D83257A-C3B3-4712-9088-CA8A6C2D6655}" type="pres">
      <dgm:prSet presAssocID="{4FA89F86-BEB5-43C0-8204-0D584EA71239}" presName="spaceBetweenRectangles" presStyleCnt="0"/>
      <dgm:spPr/>
      <dgm:t>
        <a:bodyPr/>
        <a:lstStyle/>
        <a:p>
          <a:endParaRPr lang="en-US"/>
        </a:p>
      </dgm:t>
    </dgm:pt>
    <dgm:pt modelId="{EB3BBA9C-99AB-4ACD-ABA9-94CD469AA74C}" type="pres">
      <dgm:prSet presAssocID="{363E3DBE-72DD-44B6-80CA-B4AC69E3224F}" presName="composite" presStyleCnt="0"/>
      <dgm:spPr/>
      <dgm:t>
        <a:bodyPr/>
        <a:lstStyle/>
        <a:p>
          <a:endParaRPr lang="en-US"/>
        </a:p>
      </dgm:t>
    </dgm:pt>
    <dgm:pt modelId="{348D0FEB-C2FB-47EF-B55E-3B6E27C797FC}" type="pres">
      <dgm:prSet presAssocID="{363E3DBE-72DD-44B6-80CA-B4AC69E3224F}" presName="Parent1" presStyleLbl="node1" presStyleIdx="2" presStyleCnt="6" custScaleX="250449" custScaleY="155181" custLinFactX="-108593" custLinFactY="53056" custLinFactNeighborX="-200000" custLinFactNeighborY="100000">
        <dgm:presLayoutVars>
          <dgm:chMax val="1"/>
          <dgm:chPref val="1"/>
          <dgm:bulletEnabled val="1"/>
        </dgm:presLayoutVars>
      </dgm:prSet>
      <dgm:spPr/>
      <dgm:t>
        <a:bodyPr/>
        <a:lstStyle/>
        <a:p>
          <a:endParaRPr lang="en-US"/>
        </a:p>
      </dgm:t>
    </dgm:pt>
    <dgm:pt modelId="{D1FA9E40-3F00-4C91-9F87-D3AA04759EAD}" type="pres">
      <dgm:prSet presAssocID="{363E3DBE-72DD-44B6-80CA-B4AC69E3224F}" presName="Childtext1" presStyleLbl="revTx" presStyleIdx="1" presStyleCnt="3">
        <dgm:presLayoutVars>
          <dgm:chMax val="0"/>
          <dgm:chPref val="0"/>
          <dgm:bulletEnabled val="1"/>
        </dgm:presLayoutVars>
      </dgm:prSet>
      <dgm:spPr/>
      <dgm:t>
        <a:bodyPr/>
        <a:lstStyle/>
        <a:p>
          <a:endParaRPr lang="en-US"/>
        </a:p>
      </dgm:t>
    </dgm:pt>
    <dgm:pt modelId="{FAE9F931-05FC-49CE-82BC-1E81E872D603}" type="pres">
      <dgm:prSet presAssocID="{363E3DBE-72DD-44B6-80CA-B4AC69E3224F}" presName="BalanceSpacing" presStyleCnt="0"/>
      <dgm:spPr/>
      <dgm:t>
        <a:bodyPr/>
        <a:lstStyle/>
        <a:p>
          <a:endParaRPr lang="en-US"/>
        </a:p>
      </dgm:t>
    </dgm:pt>
    <dgm:pt modelId="{85FD5D5A-855F-4684-8FF3-55DDAADC21FB}" type="pres">
      <dgm:prSet presAssocID="{363E3DBE-72DD-44B6-80CA-B4AC69E3224F}" presName="BalanceSpacing1" presStyleCnt="0"/>
      <dgm:spPr/>
      <dgm:t>
        <a:bodyPr/>
        <a:lstStyle/>
        <a:p>
          <a:endParaRPr lang="en-US"/>
        </a:p>
      </dgm:t>
    </dgm:pt>
    <dgm:pt modelId="{0A008465-EB62-4F42-9F77-8A5ED0C0B194}" type="pres">
      <dgm:prSet presAssocID="{26697FA3-4E78-4BD2-9975-979C786083E3}" presName="Accent1Text" presStyleLbl="node1" presStyleIdx="3" presStyleCnt="6" custScaleX="283869" custScaleY="175644" custLinFactX="100000" custLinFactY="-79851" custLinFactNeighborX="160413" custLinFactNeighborY="-100000"/>
      <dgm:spPr/>
      <dgm:t>
        <a:bodyPr/>
        <a:lstStyle/>
        <a:p>
          <a:endParaRPr lang="en-US"/>
        </a:p>
      </dgm:t>
    </dgm:pt>
    <dgm:pt modelId="{0FC36F91-52A1-470B-A923-1CE87DFC63F0}" type="pres">
      <dgm:prSet presAssocID="{26697FA3-4E78-4BD2-9975-979C786083E3}" presName="spaceBetweenRectangles" presStyleCnt="0"/>
      <dgm:spPr/>
      <dgm:t>
        <a:bodyPr/>
        <a:lstStyle/>
        <a:p>
          <a:endParaRPr lang="en-US"/>
        </a:p>
      </dgm:t>
    </dgm:pt>
    <dgm:pt modelId="{D61D1DD9-B03E-4757-963F-EF3069CE1C80}" type="pres">
      <dgm:prSet presAssocID="{E16001FC-6D02-41D3-873F-17BCE2CECB3C}" presName="composite" presStyleCnt="0"/>
      <dgm:spPr/>
      <dgm:t>
        <a:bodyPr/>
        <a:lstStyle/>
        <a:p>
          <a:endParaRPr lang="en-US"/>
        </a:p>
      </dgm:t>
    </dgm:pt>
    <dgm:pt modelId="{AFD6DD92-CE9A-484C-BD5F-E9FA956779CB}" type="pres">
      <dgm:prSet presAssocID="{E16001FC-6D02-41D3-873F-17BCE2CECB3C}" presName="Parent1" presStyleLbl="node1" presStyleIdx="4" presStyleCnt="6" custScaleX="192649" custScaleY="185494" custLinFactX="112905" custLinFactNeighborX="200000" custLinFactNeighborY="-24828">
        <dgm:presLayoutVars>
          <dgm:chMax val="1"/>
          <dgm:chPref val="1"/>
          <dgm:bulletEnabled val="1"/>
        </dgm:presLayoutVars>
      </dgm:prSet>
      <dgm:spPr/>
      <dgm:t>
        <a:bodyPr/>
        <a:lstStyle/>
        <a:p>
          <a:endParaRPr lang="en-US"/>
        </a:p>
      </dgm:t>
    </dgm:pt>
    <dgm:pt modelId="{A96F1E14-2F4B-41A0-A12A-C54C0181709D}" type="pres">
      <dgm:prSet presAssocID="{E16001FC-6D02-41D3-873F-17BCE2CECB3C}" presName="Childtext1" presStyleLbl="revTx" presStyleIdx="2" presStyleCnt="3">
        <dgm:presLayoutVars>
          <dgm:chMax val="0"/>
          <dgm:chPref val="0"/>
          <dgm:bulletEnabled val="1"/>
        </dgm:presLayoutVars>
      </dgm:prSet>
      <dgm:spPr/>
      <dgm:t>
        <a:bodyPr/>
        <a:lstStyle/>
        <a:p>
          <a:endParaRPr lang="en-US"/>
        </a:p>
      </dgm:t>
    </dgm:pt>
    <dgm:pt modelId="{9C29E193-FE65-4E68-A04E-A5979419AE91}" type="pres">
      <dgm:prSet presAssocID="{E16001FC-6D02-41D3-873F-17BCE2CECB3C}" presName="BalanceSpacing" presStyleCnt="0"/>
      <dgm:spPr/>
      <dgm:t>
        <a:bodyPr/>
        <a:lstStyle/>
        <a:p>
          <a:endParaRPr lang="en-US"/>
        </a:p>
      </dgm:t>
    </dgm:pt>
    <dgm:pt modelId="{012E5D36-BD18-4CF7-B2AF-A0DDA5268C9E}" type="pres">
      <dgm:prSet presAssocID="{E16001FC-6D02-41D3-873F-17BCE2CECB3C}" presName="BalanceSpacing1" presStyleCnt="0"/>
      <dgm:spPr/>
      <dgm:t>
        <a:bodyPr/>
        <a:lstStyle/>
        <a:p>
          <a:endParaRPr lang="en-US"/>
        </a:p>
      </dgm:t>
    </dgm:pt>
    <dgm:pt modelId="{F9D714E1-1B68-42D7-B46E-D2181E04CE92}" type="pres">
      <dgm:prSet presAssocID="{37684042-3519-4FDD-B799-97A6E6988EFF}" presName="Accent1Text" presStyleLbl="node1" presStyleIdx="5" presStyleCnt="6" custScaleX="266095" custScaleY="140888" custLinFactNeighborX="76330" custLinFactNeighborY="-9190"/>
      <dgm:spPr/>
      <dgm:t>
        <a:bodyPr/>
        <a:lstStyle/>
        <a:p>
          <a:endParaRPr lang="en-US"/>
        </a:p>
      </dgm:t>
    </dgm:pt>
  </dgm:ptLst>
  <dgm:cxnLst>
    <dgm:cxn modelId="{F156F25F-8B1A-4437-B1F7-C90F507A83AF}" type="presOf" srcId="{4FA89F86-BEB5-43C0-8204-0D584EA71239}" destId="{E1A04CE8-F3E2-40E4-9552-9F495CDE44AF}" srcOrd="0" destOrd="0" presId="urn:microsoft.com/office/officeart/2008/layout/AlternatingHexagons"/>
    <dgm:cxn modelId="{247D568A-967D-43E4-A1D4-A2F23AAE2763}" srcId="{68D4D329-57A8-468C-84B1-972D90CFC041}" destId="{7F00C9B4-D548-4E71-9D2D-F58B70D30F9A}" srcOrd="0" destOrd="0" parTransId="{F5CBEA68-DEAB-4253-93B0-E1FA95D6F5B6}" sibTransId="{4FA89F86-BEB5-43C0-8204-0D584EA71239}"/>
    <dgm:cxn modelId="{0CA8DC5A-109B-45F8-B46A-BACE077E39D2}" type="presOf" srcId="{363E3DBE-72DD-44B6-80CA-B4AC69E3224F}" destId="{348D0FEB-C2FB-47EF-B55E-3B6E27C797FC}" srcOrd="0" destOrd="0" presId="urn:microsoft.com/office/officeart/2008/layout/AlternatingHexagons"/>
    <dgm:cxn modelId="{B8452C5C-3D39-4FD4-8D63-049B6609B04F}" srcId="{363E3DBE-72DD-44B6-80CA-B4AC69E3224F}" destId="{CEFA00AF-B81B-4ACC-A6AC-EB913BDA29B2}" srcOrd="0" destOrd="0" parTransId="{A074CACA-30A0-4EC4-A776-0E160EBD9E5B}" sibTransId="{4B96B100-7F3F-4626-900A-86049A33388D}"/>
    <dgm:cxn modelId="{B66E3641-4A3B-4C87-825F-D3A902A81A8F}" type="presOf" srcId="{37684042-3519-4FDD-B799-97A6E6988EFF}" destId="{F9D714E1-1B68-42D7-B46E-D2181E04CE92}" srcOrd="0" destOrd="0" presId="urn:microsoft.com/office/officeart/2008/layout/AlternatingHexagons"/>
    <dgm:cxn modelId="{452182B5-997A-4146-B71E-99402F6EFC91}" type="presOf" srcId="{9ED09B08-B7AC-4A21-A638-E810D23FC6DF}" destId="{A96F1E14-2F4B-41A0-A12A-C54C0181709D}" srcOrd="0" destOrd="0" presId="urn:microsoft.com/office/officeart/2008/layout/AlternatingHexagons"/>
    <dgm:cxn modelId="{F8291448-E158-4573-AEEE-49637C5F4B5D}" type="presOf" srcId="{CEFA00AF-B81B-4ACC-A6AC-EB913BDA29B2}" destId="{D1FA9E40-3F00-4C91-9F87-D3AA04759EAD}" srcOrd="0" destOrd="0" presId="urn:microsoft.com/office/officeart/2008/layout/AlternatingHexagons"/>
    <dgm:cxn modelId="{6B3633CB-7ECC-4E2C-9172-948CD17BD9A9}" type="presOf" srcId="{68D4D329-57A8-468C-84B1-972D90CFC041}" destId="{CCE10A38-0C42-413C-9EF5-C49EF1AE6C0C}" srcOrd="0" destOrd="0" presId="urn:microsoft.com/office/officeart/2008/layout/AlternatingHexagons"/>
    <dgm:cxn modelId="{F0503D17-22E8-49DD-9762-FA7DE900DA40}" type="presOf" srcId="{E16001FC-6D02-41D3-873F-17BCE2CECB3C}" destId="{AFD6DD92-CE9A-484C-BD5F-E9FA956779CB}" srcOrd="0" destOrd="0" presId="urn:microsoft.com/office/officeart/2008/layout/AlternatingHexagons"/>
    <dgm:cxn modelId="{BCB635DD-6DA4-4343-AAAA-D41B7BEDF407}" srcId="{68D4D329-57A8-468C-84B1-972D90CFC041}" destId="{363E3DBE-72DD-44B6-80CA-B4AC69E3224F}" srcOrd="1" destOrd="0" parTransId="{06CDCCBC-8038-409A-8F7B-477AF11890F9}" sibTransId="{26697FA3-4E78-4BD2-9975-979C786083E3}"/>
    <dgm:cxn modelId="{9E4E24EB-3E56-47CD-B8E6-F00168F4EA74}" type="presOf" srcId="{7F00C9B4-D548-4E71-9D2D-F58B70D30F9A}" destId="{D31CB3A1-9732-4226-9A99-23BCC98FB743}" srcOrd="0" destOrd="0" presId="urn:microsoft.com/office/officeart/2008/layout/AlternatingHexagons"/>
    <dgm:cxn modelId="{1B499A2F-2BB7-4325-9DE2-F11D7AC6F64C}" srcId="{68D4D329-57A8-468C-84B1-972D90CFC041}" destId="{E16001FC-6D02-41D3-873F-17BCE2CECB3C}" srcOrd="2" destOrd="0" parTransId="{6B2FEE30-2FFB-4B5D-84B2-BB5348EB88F8}" sibTransId="{37684042-3519-4FDD-B799-97A6E6988EFF}"/>
    <dgm:cxn modelId="{77C71C9F-B78C-46B8-B8EA-4DF0A911D74D}" srcId="{7F00C9B4-D548-4E71-9D2D-F58B70D30F9A}" destId="{1A9FD935-E59F-474D-88F2-F55010CC302D}" srcOrd="0" destOrd="0" parTransId="{819B2375-4BFA-4700-8742-F825D011566A}" sibTransId="{8FDD617D-5E27-4116-9C99-FE3A5626D574}"/>
    <dgm:cxn modelId="{0DE4B1B9-7BB0-4F2B-8C52-46895C139D92}" srcId="{E16001FC-6D02-41D3-873F-17BCE2CECB3C}" destId="{9ED09B08-B7AC-4A21-A638-E810D23FC6DF}" srcOrd="0" destOrd="0" parTransId="{3E1F41A0-6476-4085-B98E-112BC29ACEBB}" sibTransId="{55F7CB65-1DAE-445F-AB2A-01E91E345B54}"/>
    <dgm:cxn modelId="{9E564A75-1F63-42F4-A63E-1A650C72A126}" type="presOf" srcId="{26697FA3-4E78-4BD2-9975-979C786083E3}" destId="{0A008465-EB62-4F42-9F77-8A5ED0C0B194}" srcOrd="0" destOrd="0" presId="urn:microsoft.com/office/officeart/2008/layout/AlternatingHexagons"/>
    <dgm:cxn modelId="{4D771B6B-A719-492B-8827-0BA9AF6E285E}" type="presOf" srcId="{1A9FD935-E59F-474D-88F2-F55010CC302D}" destId="{4B01FFAA-88A1-416F-BCB7-5F8092FA9C83}" srcOrd="0" destOrd="0" presId="urn:microsoft.com/office/officeart/2008/layout/AlternatingHexagons"/>
    <dgm:cxn modelId="{67348A59-B1C6-4DBF-AF14-BD257A4945FB}" type="presParOf" srcId="{CCE10A38-0C42-413C-9EF5-C49EF1AE6C0C}" destId="{83B1C025-F449-495E-BC8B-7CC7E66C291D}" srcOrd="0" destOrd="0" presId="urn:microsoft.com/office/officeart/2008/layout/AlternatingHexagons"/>
    <dgm:cxn modelId="{F75F83E2-D6B9-405D-92C8-303497F214E2}" type="presParOf" srcId="{83B1C025-F449-495E-BC8B-7CC7E66C291D}" destId="{D31CB3A1-9732-4226-9A99-23BCC98FB743}" srcOrd="0" destOrd="0" presId="urn:microsoft.com/office/officeart/2008/layout/AlternatingHexagons"/>
    <dgm:cxn modelId="{A77716B0-2EC6-445B-B05A-E3A46AE0AD4F}" type="presParOf" srcId="{83B1C025-F449-495E-BC8B-7CC7E66C291D}" destId="{4B01FFAA-88A1-416F-BCB7-5F8092FA9C83}" srcOrd="1" destOrd="0" presId="urn:microsoft.com/office/officeart/2008/layout/AlternatingHexagons"/>
    <dgm:cxn modelId="{92BFE4B7-856E-42C2-8ED2-6A8D4F30C9B3}" type="presParOf" srcId="{83B1C025-F449-495E-BC8B-7CC7E66C291D}" destId="{0A65C7F3-D097-462E-B111-2F680CEB5341}" srcOrd="2" destOrd="0" presId="urn:microsoft.com/office/officeart/2008/layout/AlternatingHexagons"/>
    <dgm:cxn modelId="{79DFDB98-0926-4F25-940F-10007C99E20B}" type="presParOf" srcId="{83B1C025-F449-495E-BC8B-7CC7E66C291D}" destId="{170C5ABC-E1B5-463E-9A88-8B2D7F953821}" srcOrd="3" destOrd="0" presId="urn:microsoft.com/office/officeart/2008/layout/AlternatingHexagons"/>
    <dgm:cxn modelId="{1FFF8D2E-298C-4181-8333-66EF31344E22}" type="presParOf" srcId="{83B1C025-F449-495E-BC8B-7CC7E66C291D}" destId="{E1A04CE8-F3E2-40E4-9552-9F495CDE44AF}" srcOrd="4" destOrd="0" presId="urn:microsoft.com/office/officeart/2008/layout/AlternatingHexagons"/>
    <dgm:cxn modelId="{090D374A-8855-4744-B1F9-34562CD1BA24}" type="presParOf" srcId="{CCE10A38-0C42-413C-9EF5-C49EF1AE6C0C}" destId="{2D83257A-C3B3-4712-9088-CA8A6C2D6655}" srcOrd="1" destOrd="0" presId="urn:microsoft.com/office/officeart/2008/layout/AlternatingHexagons"/>
    <dgm:cxn modelId="{E5BFF44B-4664-4383-8B44-1A1D94C4E75F}" type="presParOf" srcId="{CCE10A38-0C42-413C-9EF5-C49EF1AE6C0C}" destId="{EB3BBA9C-99AB-4ACD-ABA9-94CD469AA74C}" srcOrd="2" destOrd="0" presId="urn:microsoft.com/office/officeart/2008/layout/AlternatingHexagons"/>
    <dgm:cxn modelId="{8BC1255B-B1E4-47F2-B2B1-F9F699D3B3A4}" type="presParOf" srcId="{EB3BBA9C-99AB-4ACD-ABA9-94CD469AA74C}" destId="{348D0FEB-C2FB-47EF-B55E-3B6E27C797FC}" srcOrd="0" destOrd="0" presId="urn:microsoft.com/office/officeart/2008/layout/AlternatingHexagons"/>
    <dgm:cxn modelId="{5A4B4397-5A74-485D-9A81-791EF58749A2}" type="presParOf" srcId="{EB3BBA9C-99AB-4ACD-ABA9-94CD469AA74C}" destId="{D1FA9E40-3F00-4C91-9F87-D3AA04759EAD}" srcOrd="1" destOrd="0" presId="urn:microsoft.com/office/officeart/2008/layout/AlternatingHexagons"/>
    <dgm:cxn modelId="{3BE1130D-2901-4C12-A553-A8F00E602BC4}" type="presParOf" srcId="{EB3BBA9C-99AB-4ACD-ABA9-94CD469AA74C}" destId="{FAE9F931-05FC-49CE-82BC-1E81E872D603}" srcOrd="2" destOrd="0" presId="urn:microsoft.com/office/officeart/2008/layout/AlternatingHexagons"/>
    <dgm:cxn modelId="{161CC928-BCFA-40E0-832A-E0C82FD3252B}" type="presParOf" srcId="{EB3BBA9C-99AB-4ACD-ABA9-94CD469AA74C}" destId="{85FD5D5A-855F-4684-8FF3-55DDAADC21FB}" srcOrd="3" destOrd="0" presId="urn:microsoft.com/office/officeart/2008/layout/AlternatingHexagons"/>
    <dgm:cxn modelId="{CA5F65C8-AF7C-48BA-81FF-DD7D6080A6E3}" type="presParOf" srcId="{EB3BBA9C-99AB-4ACD-ABA9-94CD469AA74C}" destId="{0A008465-EB62-4F42-9F77-8A5ED0C0B194}" srcOrd="4" destOrd="0" presId="urn:microsoft.com/office/officeart/2008/layout/AlternatingHexagons"/>
    <dgm:cxn modelId="{E4AC3D58-2754-467D-845B-594F74984FF0}" type="presParOf" srcId="{CCE10A38-0C42-413C-9EF5-C49EF1AE6C0C}" destId="{0FC36F91-52A1-470B-A923-1CE87DFC63F0}" srcOrd="3" destOrd="0" presId="urn:microsoft.com/office/officeart/2008/layout/AlternatingHexagons"/>
    <dgm:cxn modelId="{63AAF99A-3158-4A19-B26C-D2D1E7758EE4}" type="presParOf" srcId="{CCE10A38-0C42-413C-9EF5-C49EF1AE6C0C}" destId="{D61D1DD9-B03E-4757-963F-EF3069CE1C80}" srcOrd="4" destOrd="0" presId="urn:microsoft.com/office/officeart/2008/layout/AlternatingHexagons"/>
    <dgm:cxn modelId="{19EAC3BB-EAE6-4265-AEBD-596F39BA67AC}" type="presParOf" srcId="{D61D1DD9-B03E-4757-963F-EF3069CE1C80}" destId="{AFD6DD92-CE9A-484C-BD5F-E9FA956779CB}" srcOrd="0" destOrd="0" presId="urn:microsoft.com/office/officeart/2008/layout/AlternatingHexagons"/>
    <dgm:cxn modelId="{637CC20A-73F5-472B-B1FE-B43C97C4C921}" type="presParOf" srcId="{D61D1DD9-B03E-4757-963F-EF3069CE1C80}" destId="{A96F1E14-2F4B-41A0-A12A-C54C0181709D}" srcOrd="1" destOrd="0" presId="urn:microsoft.com/office/officeart/2008/layout/AlternatingHexagons"/>
    <dgm:cxn modelId="{C3741589-DC54-47CE-91BB-D8854FCE84DE}" type="presParOf" srcId="{D61D1DD9-B03E-4757-963F-EF3069CE1C80}" destId="{9C29E193-FE65-4E68-A04E-A5979419AE91}" srcOrd="2" destOrd="0" presId="urn:microsoft.com/office/officeart/2008/layout/AlternatingHexagons"/>
    <dgm:cxn modelId="{6F578667-5B07-4787-AB72-99BE4E67162F}" type="presParOf" srcId="{D61D1DD9-B03E-4757-963F-EF3069CE1C80}" destId="{012E5D36-BD18-4CF7-B2AF-A0DDA5268C9E}" srcOrd="3" destOrd="0" presId="urn:microsoft.com/office/officeart/2008/layout/AlternatingHexagons"/>
    <dgm:cxn modelId="{9FD8C566-8E58-40FD-9BC9-8AAAAA9C23BF}" type="presParOf" srcId="{D61D1DD9-B03E-4757-963F-EF3069CE1C80}" destId="{F9D714E1-1B68-42D7-B46E-D2181E04CE92}" srcOrd="4" destOrd="0" presId="urn:microsoft.com/office/officeart/2008/layout/AlternatingHexagon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2416AA-E5C0-4F5F-870E-1A0A66BC68B0}">
      <dsp:nvSpPr>
        <dsp:cNvPr id="0" name=""/>
        <dsp:cNvSpPr/>
      </dsp:nvSpPr>
      <dsp:spPr>
        <a:xfrm>
          <a:off x="0" y="0"/>
          <a:ext cx="8229600" cy="1509613"/>
        </a:xfrm>
        <a:prstGeom prst="roundRect">
          <a:avLst>
            <a:gd name="adj" fmla="val 10000"/>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en-US" sz="1800" b="1" kern="1200" dirty="0" smtClean="0">
              <a:solidFill>
                <a:schemeClr val="bg1"/>
              </a:solidFill>
              <a:latin typeface="Arial" panose="020B0604020202020204" pitchFamily="34" charset="0"/>
              <a:cs typeface="Arial" panose="020B0604020202020204" pitchFamily="34" charset="0"/>
            </a:rPr>
            <a:t>MỘT SỐ KHÁI NIỆM</a:t>
          </a:r>
        </a:p>
        <a:p>
          <a:pPr lvl="0" algn="l" defTabSz="800100">
            <a:lnSpc>
              <a:spcPct val="90000"/>
            </a:lnSpc>
            <a:spcBef>
              <a:spcPct val="0"/>
            </a:spcBef>
            <a:spcAft>
              <a:spcPct val="35000"/>
            </a:spcAft>
          </a:pPr>
          <a:r>
            <a:rPr lang="en-US" sz="1800" b="1" kern="1200" dirty="0" smtClean="0">
              <a:solidFill>
                <a:schemeClr val="bg1"/>
              </a:solidFill>
              <a:latin typeface="Arial" panose="020B0604020202020204" pitchFamily="34" charset="0"/>
              <a:cs typeface="Arial" panose="020B0604020202020204" pitchFamily="34" charset="0"/>
            </a:rPr>
            <a:t>1.1, Khái niệm về phương pháp</a:t>
          </a:r>
        </a:p>
        <a:p>
          <a:pPr lvl="0" algn="l" defTabSz="800100">
            <a:lnSpc>
              <a:spcPct val="90000"/>
            </a:lnSpc>
            <a:spcBef>
              <a:spcPct val="0"/>
            </a:spcBef>
            <a:spcAft>
              <a:spcPct val="35000"/>
            </a:spcAft>
          </a:pPr>
          <a:r>
            <a:rPr lang="en-US" sz="1800" b="1" i="0" kern="1200" dirty="0" smtClean="0">
              <a:solidFill>
                <a:schemeClr val="bg1"/>
              </a:solidFill>
              <a:effectLst/>
              <a:latin typeface="Arial" panose="020B0604020202020204" pitchFamily="34" charset="0"/>
              <a:cs typeface="Arial" panose="020B0604020202020204" pitchFamily="34" charset="0"/>
            </a:rPr>
            <a:t>1.2, Phương pháp luận</a:t>
          </a:r>
        </a:p>
        <a:p>
          <a:pPr lvl="0" algn="l" defTabSz="800100">
            <a:lnSpc>
              <a:spcPct val="90000"/>
            </a:lnSpc>
            <a:spcBef>
              <a:spcPct val="0"/>
            </a:spcBef>
            <a:spcAft>
              <a:spcPct val="35000"/>
            </a:spcAft>
          </a:pPr>
          <a:r>
            <a:rPr lang="en-US" sz="1800" b="1" i="0" kern="1200" dirty="0" smtClean="0">
              <a:solidFill>
                <a:schemeClr val="bg1"/>
              </a:solidFill>
              <a:effectLst/>
              <a:latin typeface="Arial" panose="020B0604020202020204" pitchFamily="34" charset="0"/>
              <a:cs typeface="Arial" panose="020B0604020202020204" pitchFamily="34" charset="0"/>
            </a:rPr>
            <a:t>1.3, Phương pháp xã hội học</a:t>
          </a:r>
          <a:r>
            <a:rPr lang="en-US" sz="1800" b="1" i="1" kern="12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en-US" sz="1800" b="1" i="1" kern="12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endParaRPr lang="en-US" sz="1800" b="1" kern="1200" dirty="0">
            <a:solidFill>
              <a:schemeClr val="bg1"/>
            </a:solidFill>
            <a:latin typeface="Arial" panose="020B0604020202020204" pitchFamily="34" charset="0"/>
            <a:cs typeface="Arial" panose="020B0604020202020204" pitchFamily="34" charset="0"/>
          </a:endParaRPr>
        </a:p>
      </dsp:txBody>
      <dsp:txXfrm>
        <a:off x="1796881" y="0"/>
        <a:ext cx="6432718" cy="1509613"/>
      </dsp:txXfrm>
    </dsp:sp>
    <dsp:sp modelId="{77891993-366D-4EA4-B525-82B82C78A9D0}">
      <dsp:nvSpPr>
        <dsp:cNvPr id="0" name=""/>
        <dsp:cNvSpPr/>
      </dsp:nvSpPr>
      <dsp:spPr>
        <a:xfrm>
          <a:off x="150961" y="150961"/>
          <a:ext cx="1645920" cy="1207690"/>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23000" b="-23000"/>
          </a:stretch>
        </a:blip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64C1FF05-1548-42FC-B2FA-4C87169E8E52}">
      <dsp:nvSpPr>
        <dsp:cNvPr id="0" name=""/>
        <dsp:cNvSpPr/>
      </dsp:nvSpPr>
      <dsp:spPr>
        <a:xfrm>
          <a:off x="0" y="1660574"/>
          <a:ext cx="8229600" cy="1509613"/>
        </a:xfrm>
        <a:prstGeom prst="roundRect">
          <a:avLst>
            <a:gd name="adj" fmla="val 10000"/>
          </a:avLst>
        </a:prstGeom>
        <a:gradFill rotWithShape="0">
          <a:gsLst>
            <a:gs pos="0">
              <a:schemeClr val="accent5">
                <a:hueOff val="-4966938"/>
                <a:satOff val="19906"/>
                <a:lumOff val="4314"/>
                <a:alphaOff val="0"/>
                <a:tint val="50000"/>
                <a:satMod val="300000"/>
              </a:schemeClr>
            </a:gs>
            <a:gs pos="35000">
              <a:schemeClr val="accent5">
                <a:hueOff val="-4966938"/>
                <a:satOff val="19906"/>
                <a:lumOff val="4314"/>
                <a:alphaOff val="0"/>
                <a:tint val="37000"/>
                <a:satMod val="300000"/>
              </a:schemeClr>
            </a:gs>
            <a:gs pos="100000">
              <a:schemeClr val="accent5">
                <a:hueOff val="-4966938"/>
                <a:satOff val="19906"/>
                <a:lumOff val="4314"/>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sz="2400" kern="1200" dirty="0" smtClean="0">
              <a:latin typeface="Arial" panose="020B0604020202020204" pitchFamily="34" charset="0"/>
              <a:cs typeface="Arial" panose="020B0604020202020204" pitchFamily="34" charset="0"/>
            </a:rPr>
            <a:t>QUÁ TRÌNH NGHIÊN CỨU XÃ HỘI HỌC</a:t>
          </a:r>
        </a:p>
        <a:p>
          <a:pPr lvl="0" algn="l" defTabSz="1066800">
            <a:lnSpc>
              <a:spcPct val="90000"/>
            </a:lnSpc>
            <a:spcBef>
              <a:spcPct val="0"/>
            </a:spcBef>
            <a:spcAft>
              <a:spcPct val="35000"/>
            </a:spcAft>
          </a:pPr>
          <a:r>
            <a:rPr lang="en-US" sz="2400" kern="1200" dirty="0" smtClean="0">
              <a:latin typeface="Arial" panose="020B0604020202020204" pitchFamily="34" charset="0"/>
              <a:cs typeface="Arial" panose="020B0604020202020204" pitchFamily="34" charset="0"/>
            </a:rPr>
            <a:t>2.1 Các bước trong quá trình nghiên cứu</a:t>
          </a:r>
        </a:p>
        <a:p>
          <a:pPr lvl="0" algn="l" defTabSz="1066800">
            <a:lnSpc>
              <a:spcPct val="90000"/>
            </a:lnSpc>
            <a:spcBef>
              <a:spcPct val="0"/>
            </a:spcBef>
            <a:spcAft>
              <a:spcPct val="35000"/>
            </a:spcAft>
          </a:pPr>
          <a:endParaRPr lang="en-US" sz="2400" kern="1200" dirty="0">
            <a:latin typeface="Arial" panose="020B0604020202020204" pitchFamily="34" charset="0"/>
            <a:cs typeface="Arial" panose="020B0604020202020204" pitchFamily="34" charset="0"/>
          </a:endParaRPr>
        </a:p>
      </dsp:txBody>
      <dsp:txXfrm>
        <a:off x="1796881" y="1660574"/>
        <a:ext cx="6432718" cy="1509613"/>
      </dsp:txXfrm>
    </dsp:sp>
    <dsp:sp modelId="{AC2909DE-DC1D-47F8-85F8-62CE89D96D3B}">
      <dsp:nvSpPr>
        <dsp:cNvPr id="0" name=""/>
        <dsp:cNvSpPr/>
      </dsp:nvSpPr>
      <dsp:spPr>
        <a:xfrm>
          <a:off x="150961" y="1811536"/>
          <a:ext cx="1645920" cy="1207690"/>
        </a:xfrm>
        <a:prstGeom prst="roundRect">
          <a:avLst>
            <a:gd name="adj" fmla="val 10000"/>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t="-23000" b="-23000"/>
          </a:stretch>
        </a:blip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E39F5F53-F1F9-4E67-8DFC-365249B1ADFF}">
      <dsp:nvSpPr>
        <dsp:cNvPr id="0" name=""/>
        <dsp:cNvSpPr/>
      </dsp:nvSpPr>
      <dsp:spPr>
        <a:xfrm>
          <a:off x="0" y="3321149"/>
          <a:ext cx="8229600" cy="1509613"/>
        </a:xfrm>
        <a:prstGeom prst="roundRect">
          <a:avLst>
            <a:gd name="adj" fmla="val 10000"/>
          </a:avLst>
        </a:prstGeom>
        <a:gradFill rotWithShape="0">
          <a:gsLst>
            <a:gs pos="0">
              <a:schemeClr val="accent5">
                <a:hueOff val="-9933876"/>
                <a:satOff val="39811"/>
                <a:lumOff val="8628"/>
                <a:alphaOff val="0"/>
                <a:tint val="50000"/>
                <a:satMod val="300000"/>
              </a:schemeClr>
            </a:gs>
            <a:gs pos="35000">
              <a:schemeClr val="accent5">
                <a:hueOff val="-9933876"/>
                <a:satOff val="39811"/>
                <a:lumOff val="8628"/>
                <a:alphaOff val="0"/>
                <a:tint val="37000"/>
                <a:satMod val="300000"/>
              </a:schemeClr>
            </a:gs>
            <a:gs pos="100000">
              <a:schemeClr val="accent5">
                <a:hueOff val="-9933876"/>
                <a:satOff val="39811"/>
                <a:lumOff val="8628"/>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b="1" kern="1200" dirty="0" smtClean="0">
              <a:latin typeface="Arial" panose="020B0604020202020204" pitchFamily="34" charset="0"/>
              <a:cs typeface="Arial" panose="020B0604020202020204" pitchFamily="34" charset="0"/>
            </a:rPr>
            <a:t>CÁC PHƯƠNG PHÁP NGHIÊN CỨU XÃ HỘI HỌC</a:t>
          </a:r>
        </a:p>
        <a:p>
          <a:pPr lvl="0" algn="l" defTabSz="711200">
            <a:lnSpc>
              <a:spcPct val="90000"/>
            </a:lnSpc>
            <a:spcBef>
              <a:spcPct val="0"/>
            </a:spcBef>
            <a:spcAft>
              <a:spcPct val="35000"/>
            </a:spcAft>
          </a:pPr>
          <a:r>
            <a:rPr lang="en-US" sz="1600" b="1" kern="1200" dirty="0" smtClean="0">
              <a:latin typeface="Arial" panose="020B0604020202020204" pitchFamily="34" charset="0"/>
              <a:cs typeface="Arial" panose="020B0604020202020204" pitchFamily="34" charset="0"/>
            </a:rPr>
            <a:t>3.1 Phương pháp quan sát</a:t>
          </a:r>
        </a:p>
        <a:p>
          <a:pPr lvl="0" algn="l" defTabSz="711200">
            <a:lnSpc>
              <a:spcPct val="90000"/>
            </a:lnSpc>
            <a:spcBef>
              <a:spcPct val="0"/>
            </a:spcBef>
            <a:spcAft>
              <a:spcPct val="35000"/>
            </a:spcAft>
          </a:pPr>
          <a:r>
            <a:rPr lang="en-US" sz="1600" b="1" kern="1200" dirty="0" smtClean="0">
              <a:latin typeface="Arial" panose="020B0604020202020204" pitchFamily="34" charset="0"/>
              <a:cs typeface="Arial" panose="020B0604020202020204" pitchFamily="34" charset="0"/>
            </a:rPr>
            <a:t>3.2 Phương pháp Anket ( trưng cầu ý kiến)</a:t>
          </a:r>
        </a:p>
        <a:p>
          <a:pPr lvl="0" algn="l" defTabSz="711200">
            <a:lnSpc>
              <a:spcPct val="90000"/>
            </a:lnSpc>
            <a:spcBef>
              <a:spcPct val="0"/>
            </a:spcBef>
            <a:spcAft>
              <a:spcPct val="35000"/>
            </a:spcAft>
          </a:pPr>
          <a:r>
            <a:rPr lang="en-US" sz="1600" b="1" kern="1200" dirty="0" smtClean="0">
              <a:latin typeface="Arial" panose="020B0604020202020204" pitchFamily="34" charset="0"/>
              <a:cs typeface="Arial" panose="020B0604020202020204" pitchFamily="34" charset="0"/>
            </a:rPr>
            <a:t>3.3 phương pháp phân tích tài liệu</a:t>
          </a:r>
        </a:p>
        <a:p>
          <a:pPr lvl="0" algn="l" defTabSz="711200">
            <a:lnSpc>
              <a:spcPct val="90000"/>
            </a:lnSpc>
            <a:spcBef>
              <a:spcPct val="0"/>
            </a:spcBef>
            <a:spcAft>
              <a:spcPct val="35000"/>
            </a:spcAft>
          </a:pPr>
          <a:r>
            <a:rPr lang="en-US" sz="1600" b="1" kern="1200" dirty="0" smtClean="0">
              <a:latin typeface="Arial" panose="020B0604020202020204" pitchFamily="34" charset="0"/>
              <a:cs typeface="Arial" panose="020B0604020202020204" pitchFamily="34" charset="0"/>
            </a:rPr>
            <a:t>3.4 phương pháp phỏng vấn</a:t>
          </a:r>
          <a:endParaRPr lang="en-US" sz="1600" b="1" kern="1200" dirty="0">
            <a:latin typeface="Arial" panose="020B0604020202020204" pitchFamily="34" charset="0"/>
            <a:cs typeface="Arial" panose="020B0604020202020204" pitchFamily="34" charset="0"/>
          </a:endParaRPr>
        </a:p>
      </dsp:txBody>
      <dsp:txXfrm>
        <a:off x="1796881" y="3321149"/>
        <a:ext cx="6432718" cy="1509613"/>
      </dsp:txXfrm>
    </dsp:sp>
    <dsp:sp modelId="{CC47AAE8-94FC-4E3D-8857-8F9C37866ABB}">
      <dsp:nvSpPr>
        <dsp:cNvPr id="0" name=""/>
        <dsp:cNvSpPr/>
      </dsp:nvSpPr>
      <dsp:spPr>
        <a:xfrm>
          <a:off x="150961" y="3472110"/>
          <a:ext cx="1645920" cy="1207690"/>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23000" b="-23000"/>
          </a:stretch>
        </a:blip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1CB3A1-9732-4226-9A99-23BCC98FB743}">
      <dsp:nvSpPr>
        <dsp:cNvPr id="0" name=""/>
        <dsp:cNvSpPr/>
      </dsp:nvSpPr>
      <dsp:spPr>
        <a:xfrm rot="5400000">
          <a:off x="2881893" y="-14757"/>
          <a:ext cx="1962827" cy="2026989"/>
        </a:xfrm>
        <a:prstGeom prst="hexagon">
          <a:avLst>
            <a:gd name="adj" fmla="val 25000"/>
            <a:gd name="vf" fmla="val 11547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Arial" panose="020B0604020202020204" pitchFamily="34" charset="0"/>
              <a:cs typeface="Arial" panose="020B0604020202020204" pitchFamily="34" charset="0"/>
            </a:rPr>
            <a:t>Xây dựng giả thuyết</a:t>
          </a:r>
          <a:endParaRPr lang="en-US" sz="2000" kern="1200" dirty="0">
            <a:latin typeface="Arial" panose="020B0604020202020204" pitchFamily="34" charset="0"/>
            <a:cs typeface="Arial" panose="020B0604020202020204" pitchFamily="34" charset="0"/>
          </a:endParaRPr>
        </a:p>
      </dsp:txBody>
      <dsp:txXfrm rot="-5400000">
        <a:off x="3187644" y="344462"/>
        <a:ext cx="1351326" cy="1308551"/>
      </dsp:txXfrm>
    </dsp:sp>
    <dsp:sp modelId="{4B01FFAA-88A1-416F-BCB7-5F8092FA9C83}">
      <dsp:nvSpPr>
        <dsp:cNvPr id="0" name=""/>
        <dsp:cNvSpPr/>
      </dsp:nvSpPr>
      <dsp:spPr>
        <a:xfrm>
          <a:off x="4797086" y="699275"/>
          <a:ext cx="1051040" cy="5650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endParaRPr lang="en-US" sz="2000" kern="1200"/>
        </a:p>
      </dsp:txBody>
      <dsp:txXfrm>
        <a:off x="4797086" y="699275"/>
        <a:ext cx="1051040" cy="565075"/>
      </dsp:txXfrm>
    </dsp:sp>
    <dsp:sp modelId="{E1A04CE8-F3E2-40E4-9552-9F495CDE44AF}">
      <dsp:nvSpPr>
        <dsp:cNvPr id="0" name=""/>
        <dsp:cNvSpPr/>
      </dsp:nvSpPr>
      <dsp:spPr>
        <a:xfrm rot="5400000">
          <a:off x="132932" y="70225"/>
          <a:ext cx="1892315" cy="1842764"/>
        </a:xfrm>
        <a:prstGeom prst="hexagon">
          <a:avLst>
            <a:gd name="adj" fmla="val 25000"/>
            <a:gd name="vf" fmla="val 11547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r>
            <a:rPr lang="en-US" sz="2000" kern="1200" dirty="0" smtClean="0">
              <a:latin typeface="Arial" panose="020B0604020202020204" pitchFamily="34" charset="0"/>
              <a:cs typeface="Arial" panose="020B0604020202020204" pitchFamily="34" charset="0"/>
            </a:rPr>
            <a:t>Chọn lựa vấn đề</a:t>
          </a:r>
          <a:endParaRPr lang="en-US" sz="2000" kern="1200" dirty="0">
            <a:latin typeface="Arial" panose="020B0604020202020204" pitchFamily="34" charset="0"/>
            <a:cs typeface="Arial" panose="020B0604020202020204" pitchFamily="34" charset="0"/>
          </a:endParaRPr>
        </a:p>
      </dsp:txBody>
      <dsp:txXfrm rot="-5400000">
        <a:off x="460813" y="356707"/>
        <a:ext cx="1236552" cy="1269801"/>
      </dsp:txXfrm>
    </dsp:sp>
    <dsp:sp modelId="{348D0FEB-C2FB-47EF-B55E-3B6E27C797FC}">
      <dsp:nvSpPr>
        <dsp:cNvPr id="0" name=""/>
        <dsp:cNvSpPr/>
      </dsp:nvSpPr>
      <dsp:spPr>
        <a:xfrm rot="5400000">
          <a:off x="600101" y="3063360"/>
          <a:ext cx="1461483" cy="2052077"/>
        </a:xfrm>
        <a:prstGeom prst="hexagon">
          <a:avLst>
            <a:gd name="adj" fmla="val 25000"/>
            <a:gd name="vf" fmla="val 11547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Arial" panose="020B0604020202020204" pitchFamily="34" charset="0"/>
              <a:cs typeface="Arial" panose="020B0604020202020204" pitchFamily="34" charset="0"/>
            </a:rPr>
            <a:t>Thu thập dữ liệu</a:t>
          </a:r>
          <a:endParaRPr lang="en-US" sz="2000" kern="1200" dirty="0">
            <a:latin typeface="Arial" panose="020B0604020202020204" pitchFamily="34" charset="0"/>
            <a:cs typeface="Arial" panose="020B0604020202020204" pitchFamily="34" charset="0"/>
          </a:endParaRPr>
        </a:p>
      </dsp:txBody>
      <dsp:txXfrm rot="-5400000">
        <a:off x="646818" y="3602238"/>
        <a:ext cx="1368051" cy="974322"/>
      </dsp:txXfrm>
    </dsp:sp>
    <dsp:sp modelId="{D1FA9E40-3F00-4C91-9F87-D3AA04759EAD}">
      <dsp:nvSpPr>
        <dsp:cNvPr id="0" name=""/>
        <dsp:cNvSpPr/>
      </dsp:nvSpPr>
      <dsp:spPr>
        <a:xfrm>
          <a:off x="2398608" y="2365391"/>
          <a:ext cx="1017136" cy="5650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r" defTabSz="889000">
            <a:lnSpc>
              <a:spcPct val="90000"/>
            </a:lnSpc>
            <a:spcBef>
              <a:spcPct val="0"/>
            </a:spcBef>
            <a:spcAft>
              <a:spcPct val="35000"/>
            </a:spcAft>
          </a:pPr>
          <a:endParaRPr lang="en-US" sz="2000" kern="1200"/>
        </a:p>
      </dsp:txBody>
      <dsp:txXfrm>
        <a:off x="2398608" y="2365391"/>
        <a:ext cx="1017136" cy="565075"/>
      </dsp:txXfrm>
    </dsp:sp>
    <dsp:sp modelId="{0A008465-EB62-4F42-9F77-8A5ED0C0B194}">
      <dsp:nvSpPr>
        <dsp:cNvPr id="0" name=""/>
        <dsp:cNvSpPr/>
      </dsp:nvSpPr>
      <dsp:spPr>
        <a:xfrm rot="5400000">
          <a:off x="6050855" y="-208848"/>
          <a:ext cx="1654202" cy="2325907"/>
        </a:xfrm>
        <a:prstGeom prst="hexagon">
          <a:avLst>
            <a:gd name="adj" fmla="val 25000"/>
            <a:gd name="vf" fmla="val 11547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r>
            <a:rPr lang="en-US" sz="2000" kern="1200" dirty="0" smtClean="0">
              <a:latin typeface="Arial" panose="020B0604020202020204" pitchFamily="34" charset="0"/>
              <a:cs typeface="Arial" panose="020B0604020202020204" pitchFamily="34" charset="0"/>
            </a:rPr>
            <a:t>Phát triển thiết kế nghiên cứu</a:t>
          </a:r>
          <a:endParaRPr lang="en-US" sz="2000" kern="1200" dirty="0">
            <a:latin typeface="Arial" panose="020B0604020202020204" pitchFamily="34" charset="0"/>
            <a:cs typeface="Arial" panose="020B0604020202020204" pitchFamily="34" charset="0"/>
          </a:endParaRPr>
        </a:p>
      </dsp:txBody>
      <dsp:txXfrm rot="-5400000">
        <a:off x="6102654" y="402704"/>
        <a:ext cx="1550605" cy="1102802"/>
      </dsp:txXfrm>
    </dsp:sp>
    <dsp:sp modelId="{AFD6DD92-CE9A-484C-BD5F-E9FA956779CB}">
      <dsp:nvSpPr>
        <dsp:cNvPr id="0" name=""/>
        <dsp:cNvSpPr/>
      </dsp:nvSpPr>
      <dsp:spPr>
        <a:xfrm rot="5400000">
          <a:off x="6087963" y="3183043"/>
          <a:ext cx="1746968" cy="1578488"/>
        </a:xfrm>
        <a:prstGeom prst="hexagon">
          <a:avLst>
            <a:gd name="adj" fmla="val 25000"/>
            <a:gd name="vf" fmla="val 11547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Arial" panose="020B0604020202020204" pitchFamily="34" charset="0"/>
              <a:cs typeface="Arial" panose="020B0604020202020204" pitchFamily="34" charset="0"/>
            </a:rPr>
            <a:t>Kết luận</a:t>
          </a:r>
          <a:endParaRPr lang="en-US" sz="2000" kern="1200" dirty="0">
            <a:latin typeface="Arial" panose="020B0604020202020204" pitchFamily="34" charset="0"/>
            <a:cs typeface="Arial" panose="020B0604020202020204" pitchFamily="34" charset="0"/>
          </a:endParaRPr>
        </a:p>
      </dsp:txBody>
      <dsp:txXfrm rot="-5400000">
        <a:off x="6422598" y="3375924"/>
        <a:ext cx="1077698" cy="1192726"/>
      </dsp:txXfrm>
    </dsp:sp>
    <dsp:sp modelId="{A96F1E14-2F4B-41A0-A12A-C54C0181709D}">
      <dsp:nvSpPr>
        <dsp:cNvPr id="0" name=""/>
        <dsp:cNvSpPr/>
      </dsp:nvSpPr>
      <dsp:spPr>
        <a:xfrm>
          <a:off x="4832174" y="3923578"/>
          <a:ext cx="1051040" cy="5650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endParaRPr lang="en-US" sz="2000" kern="1200"/>
        </a:p>
      </dsp:txBody>
      <dsp:txXfrm>
        <a:off x="4832174" y="3923578"/>
        <a:ext cx="1051040" cy="565075"/>
      </dsp:txXfrm>
    </dsp:sp>
    <dsp:sp modelId="{F9D714E1-1B68-42D7-B46E-D2181E04CE92}">
      <dsp:nvSpPr>
        <dsp:cNvPr id="0" name=""/>
        <dsp:cNvSpPr/>
      </dsp:nvSpPr>
      <dsp:spPr>
        <a:xfrm rot="5400000">
          <a:off x="3474703" y="3029427"/>
          <a:ext cx="1326872" cy="2180274"/>
        </a:xfrm>
        <a:prstGeom prst="hexagon">
          <a:avLst>
            <a:gd name="adj" fmla="val 25000"/>
            <a:gd name="vf" fmla="val 11547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r>
            <a:rPr lang="en-US" sz="2000" kern="1200" dirty="0" smtClean="0">
              <a:latin typeface="Arial" panose="020B0604020202020204" pitchFamily="34" charset="0"/>
              <a:cs typeface="Arial" panose="020B0604020202020204" pitchFamily="34" charset="0"/>
            </a:rPr>
            <a:t>Phân tích dữ liệu</a:t>
          </a:r>
          <a:endParaRPr lang="en-US" sz="2000" kern="1200" dirty="0">
            <a:latin typeface="Arial" panose="020B0604020202020204" pitchFamily="34" charset="0"/>
            <a:cs typeface="Arial" panose="020B0604020202020204" pitchFamily="34" charset="0"/>
          </a:endParaRPr>
        </a:p>
      </dsp:txBody>
      <dsp:txXfrm rot="-5400000">
        <a:off x="3411381" y="3677273"/>
        <a:ext cx="1453516" cy="884582"/>
      </dsp:txXfrm>
    </dsp:sp>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7FA2324-4A18-479B-94BB-02BD2BC43A1E}" type="datetimeFigureOut">
              <a:rPr lang="en-US" smtClean="0"/>
              <a:t>4/17/2014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85EA1B-3847-4A92-BEFB-25FC83163C06}" type="slidenum">
              <a:rPr lang="en-US" smtClean="0"/>
              <a:t>‹#›</a:t>
            </a:fld>
            <a:endParaRPr lang="en-US"/>
          </a:p>
        </p:txBody>
      </p:sp>
    </p:spTree>
    <p:extLst>
      <p:ext uri="{BB962C8B-B14F-4D97-AF65-F5344CB8AC3E}">
        <p14:creationId xmlns:p14="http://schemas.microsoft.com/office/powerpoint/2010/main" val="2349936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FA2324-4A18-479B-94BB-02BD2BC43A1E}" type="datetimeFigureOut">
              <a:rPr lang="en-US" smtClean="0"/>
              <a:t>4/17/2014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85EA1B-3847-4A92-BEFB-25FC83163C06}" type="slidenum">
              <a:rPr lang="en-US" smtClean="0"/>
              <a:t>‹#›</a:t>
            </a:fld>
            <a:endParaRPr lang="en-US"/>
          </a:p>
        </p:txBody>
      </p:sp>
    </p:spTree>
    <p:extLst>
      <p:ext uri="{BB962C8B-B14F-4D97-AF65-F5344CB8AC3E}">
        <p14:creationId xmlns:p14="http://schemas.microsoft.com/office/powerpoint/2010/main" val="39266243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FA2324-4A18-479B-94BB-02BD2BC43A1E}" type="datetimeFigureOut">
              <a:rPr lang="en-US" smtClean="0"/>
              <a:t>4/17/2014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85EA1B-3847-4A92-BEFB-25FC83163C06}" type="slidenum">
              <a:rPr lang="en-US" smtClean="0"/>
              <a:t>‹#›</a:t>
            </a:fld>
            <a:endParaRPr lang="en-US"/>
          </a:p>
        </p:txBody>
      </p:sp>
    </p:spTree>
    <p:extLst>
      <p:ext uri="{BB962C8B-B14F-4D97-AF65-F5344CB8AC3E}">
        <p14:creationId xmlns:p14="http://schemas.microsoft.com/office/powerpoint/2010/main" val="38493354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FA2324-4A18-479B-94BB-02BD2BC43A1E}" type="datetimeFigureOut">
              <a:rPr lang="en-US" smtClean="0"/>
              <a:t>4/17/2014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85EA1B-3847-4A92-BEFB-25FC83163C06}" type="slidenum">
              <a:rPr lang="en-US" smtClean="0"/>
              <a:t>‹#›</a:t>
            </a:fld>
            <a:endParaRPr lang="en-US"/>
          </a:p>
        </p:txBody>
      </p:sp>
    </p:spTree>
    <p:extLst>
      <p:ext uri="{BB962C8B-B14F-4D97-AF65-F5344CB8AC3E}">
        <p14:creationId xmlns:p14="http://schemas.microsoft.com/office/powerpoint/2010/main" val="2982585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7FA2324-4A18-479B-94BB-02BD2BC43A1E}" type="datetimeFigureOut">
              <a:rPr lang="en-US" smtClean="0"/>
              <a:t>4/17/2014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85EA1B-3847-4A92-BEFB-25FC83163C06}" type="slidenum">
              <a:rPr lang="en-US" smtClean="0"/>
              <a:t>‹#›</a:t>
            </a:fld>
            <a:endParaRPr lang="en-US"/>
          </a:p>
        </p:txBody>
      </p:sp>
    </p:spTree>
    <p:extLst>
      <p:ext uri="{BB962C8B-B14F-4D97-AF65-F5344CB8AC3E}">
        <p14:creationId xmlns:p14="http://schemas.microsoft.com/office/powerpoint/2010/main" val="6816394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7FA2324-4A18-479B-94BB-02BD2BC43A1E}" type="datetimeFigureOut">
              <a:rPr lang="en-US" smtClean="0"/>
              <a:t>4/17/2014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85EA1B-3847-4A92-BEFB-25FC83163C06}" type="slidenum">
              <a:rPr lang="en-US" smtClean="0"/>
              <a:t>‹#›</a:t>
            </a:fld>
            <a:endParaRPr lang="en-US"/>
          </a:p>
        </p:txBody>
      </p:sp>
    </p:spTree>
    <p:extLst>
      <p:ext uri="{BB962C8B-B14F-4D97-AF65-F5344CB8AC3E}">
        <p14:creationId xmlns:p14="http://schemas.microsoft.com/office/powerpoint/2010/main" val="10072730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7FA2324-4A18-479B-94BB-02BD2BC43A1E}" type="datetimeFigureOut">
              <a:rPr lang="en-US" smtClean="0"/>
              <a:t>4/17/2014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D85EA1B-3847-4A92-BEFB-25FC83163C06}" type="slidenum">
              <a:rPr lang="en-US" smtClean="0"/>
              <a:t>‹#›</a:t>
            </a:fld>
            <a:endParaRPr lang="en-US"/>
          </a:p>
        </p:txBody>
      </p:sp>
    </p:spTree>
    <p:extLst>
      <p:ext uri="{BB962C8B-B14F-4D97-AF65-F5344CB8AC3E}">
        <p14:creationId xmlns:p14="http://schemas.microsoft.com/office/powerpoint/2010/main" val="40124863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7FA2324-4A18-479B-94BB-02BD2BC43A1E}" type="datetimeFigureOut">
              <a:rPr lang="en-US" smtClean="0"/>
              <a:t>4/17/2014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D85EA1B-3847-4A92-BEFB-25FC83163C06}" type="slidenum">
              <a:rPr lang="en-US" smtClean="0"/>
              <a:t>‹#›</a:t>
            </a:fld>
            <a:endParaRPr lang="en-US"/>
          </a:p>
        </p:txBody>
      </p:sp>
    </p:spTree>
    <p:extLst>
      <p:ext uri="{BB962C8B-B14F-4D97-AF65-F5344CB8AC3E}">
        <p14:creationId xmlns:p14="http://schemas.microsoft.com/office/powerpoint/2010/main" val="895789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FA2324-4A18-479B-94BB-02BD2BC43A1E}" type="datetimeFigureOut">
              <a:rPr lang="en-US" smtClean="0"/>
              <a:t>4/17/2014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D85EA1B-3847-4A92-BEFB-25FC83163C06}" type="slidenum">
              <a:rPr lang="en-US" smtClean="0"/>
              <a:t>‹#›</a:t>
            </a:fld>
            <a:endParaRPr lang="en-US"/>
          </a:p>
        </p:txBody>
      </p:sp>
    </p:spTree>
    <p:extLst>
      <p:ext uri="{BB962C8B-B14F-4D97-AF65-F5344CB8AC3E}">
        <p14:creationId xmlns:p14="http://schemas.microsoft.com/office/powerpoint/2010/main" val="18663993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FA2324-4A18-479B-94BB-02BD2BC43A1E}" type="datetimeFigureOut">
              <a:rPr lang="en-US" smtClean="0"/>
              <a:t>4/17/2014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85EA1B-3847-4A92-BEFB-25FC83163C06}" type="slidenum">
              <a:rPr lang="en-US" smtClean="0"/>
              <a:t>‹#›</a:t>
            </a:fld>
            <a:endParaRPr lang="en-US"/>
          </a:p>
        </p:txBody>
      </p:sp>
    </p:spTree>
    <p:extLst>
      <p:ext uri="{BB962C8B-B14F-4D97-AF65-F5344CB8AC3E}">
        <p14:creationId xmlns:p14="http://schemas.microsoft.com/office/powerpoint/2010/main" val="42400361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FA2324-4A18-479B-94BB-02BD2BC43A1E}" type="datetimeFigureOut">
              <a:rPr lang="en-US" smtClean="0"/>
              <a:t>4/17/2014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85EA1B-3847-4A92-BEFB-25FC83163C06}" type="slidenum">
              <a:rPr lang="en-US" smtClean="0"/>
              <a:t>‹#›</a:t>
            </a:fld>
            <a:endParaRPr lang="en-US"/>
          </a:p>
        </p:txBody>
      </p:sp>
    </p:spTree>
    <p:extLst>
      <p:ext uri="{BB962C8B-B14F-4D97-AF65-F5344CB8AC3E}">
        <p14:creationId xmlns:p14="http://schemas.microsoft.com/office/powerpoint/2010/main" val="41008624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FA2324-4A18-479B-94BB-02BD2BC43A1E}" type="datetimeFigureOut">
              <a:rPr lang="en-US" smtClean="0"/>
              <a:t>4/17/2014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85EA1B-3847-4A92-BEFB-25FC83163C06}" type="slidenum">
              <a:rPr lang="en-US" smtClean="0"/>
              <a:t>‹#›</a:t>
            </a:fld>
            <a:endParaRPr lang="en-US"/>
          </a:p>
        </p:txBody>
      </p:sp>
    </p:spTree>
    <p:extLst>
      <p:ext uri="{BB962C8B-B14F-4D97-AF65-F5344CB8AC3E}">
        <p14:creationId xmlns:p14="http://schemas.microsoft.com/office/powerpoint/2010/main" val="3796246057"/>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5.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gif"/><Relationship Id="rId1" Type="http://schemas.openxmlformats.org/officeDocument/2006/relationships/slideLayout" Target="../slideLayouts/slideLayout2.xml"/><Relationship Id="rId5" Type="http://schemas.openxmlformats.org/officeDocument/2006/relationships/image" Target="../media/image12.gif"/><Relationship Id="rId4" Type="http://schemas.openxmlformats.org/officeDocument/2006/relationships/image" Target="../media/image11.gi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gif"/><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35.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gi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g"/><Relationship Id="rId1" Type="http://schemas.openxmlformats.org/officeDocument/2006/relationships/slideLayout" Target="../slideLayouts/slideLayout2.xml"/><Relationship Id="rId5" Type="http://schemas.openxmlformats.org/officeDocument/2006/relationships/image" Target="../media/image29.jpg"/><Relationship Id="rId4" Type="http://schemas.openxmlformats.org/officeDocument/2006/relationships/image" Target="../media/image28.jpg"/></Relationships>
</file>

<file path=ppt/slides/_rels/slide38.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gif"/><Relationship Id="rId1" Type="http://schemas.openxmlformats.org/officeDocument/2006/relationships/slideLayout" Target="../slideLayouts/slideLayout2.xml"/><Relationship Id="rId5" Type="http://schemas.openxmlformats.org/officeDocument/2006/relationships/image" Target="../media/image12.gif"/><Relationship Id="rId4" Type="http://schemas.openxmlformats.org/officeDocument/2006/relationships/image" Target="../media/image11.gi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1.gif"/><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9000" r="-19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07181" y="282181"/>
            <a:ext cx="7772400" cy="788504"/>
          </a:xfrm>
        </p:spPr>
        <p:txBody>
          <a:bodyPr>
            <a:normAutofit/>
          </a:bodyPr>
          <a:lstStyle/>
          <a:p>
            <a:r>
              <a:rPr lang="en-US" sz="2400" dirty="0" smtClean="0">
                <a:solidFill>
                  <a:schemeClr val="bg2">
                    <a:lumMod val="60000"/>
                    <a:lumOff val="40000"/>
                  </a:schemeClr>
                </a:solidFill>
                <a:latin typeface="Arial" panose="020B0604020202020204" pitchFamily="34" charset="0"/>
                <a:cs typeface="Arial" panose="020B0604020202020204" pitchFamily="34" charset="0"/>
              </a:rPr>
              <a:t>     TRƯỜNG ĐẠI HỌC NÔNG LÂM TP.HCM</a:t>
            </a:r>
            <a:endParaRPr lang="en-US" sz="2400" dirty="0">
              <a:solidFill>
                <a:schemeClr val="bg2">
                  <a:lumMod val="60000"/>
                  <a:lumOff val="40000"/>
                </a:schemeClr>
              </a:solidFill>
              <a:latin typeface="Arial" panose="020B0604020202020204" pitchFamily="34" charset="0"/>
              <a:cs typeface="Arial" panose="020B0604020202020204" pitchFamily="34" charset="0"/>
            </a:endParaRPr>
          </a:p>
        </p:txBody>
      </p:sp>
      <p:sp>
        <p:nvSpPr>
          <p:cNvPr id="3" name="Subtitle 2"/>
          <p:cNvSpPr>
            <a:spLocks noGrp="1"/>
          </p:cNvSpPr>
          <p:nvPr>
            <p:ph type="subTitle" idx="1"/>
          </p:nvPr>
        </p:nvSpPr>
        <p:spPr>
          <a:xfrm>
            <a:off x="1371600" y="2209800"/>
            <a:ext cx="6400800" cy="3429000"/>
          </a:xfrm>
          <a:noFill/>
        </p:spPr>
        <p:txBody>
          <a:bodyPr>
            <a:normAutofit/>
          </a:bodyPr>
          <a:lstStyle/>
          <a:p>
            <a:endParaRPr lang="en-US" sz="2400" i="1" dirty="0" smtClean="0">
              <a:solidFill>
                <a:srgbClr val="FF0000"/>
              </a:solidFill>
              <a:latin typeface="Arial" panose="020B0604020202020204" pitchFamily="34" charset="0"/>
              <a:cs typeface="Arial" panose="020B0604020202020204" pitchFamily="34" charset="0"/>
            </a:endParaRPr>
          </a:p>
        </p:txBody>
      </p:sp>
      <p:pic>
        <p:nvPicPr>
          <p:cNvPr id="4" name="Picture 3" descr="http://t0.gstatic.com/images?q=tbn:ANd9GcT5rzoztY2AAeg08KOAS-wRRiaxGK4xbO5ExZtEpAbGC1HO0faMuQ"/>
          <p:cNvPicPr/>
          <p:nvPr/>
        </p:nvPicPr>
        <p:blipFill>
          <a:blip r:embed="rId3">
            <a:extLst>
              <a:ext uri="{28A0092B-C50C-407E-A947-70E740481C1C}">
                <a14:useLocalDpi xmlns:a14="http://schemas.microsoft.com/office/drawing/2010/main" val="0"/>
              </a:ext>
            </a:extLst>
          </a:blip>
          <a:srcRect/>
          <a:stretch>
            <a:fillRect/>
          </a:stretch>
        </p:blipFill>
        <p:spPr bwMode="auto">
          <a:xfrm>
            <a:off x="152400" y="152400"/>
            <a:ext cx="1595700" cy="1447800"/>
          </a:xfrm>
          <a:prstGeom prst="rect">
            <a:avLst/>
          </a:prstGeom>
          <a:noFill/>
          <a:ln>
            <a:noFill/>
          </a:ln>
        </p:spPr>
      </p:pic>
      <p:sp>
        <p:nvSpPr>
          <p:cNvPr id="5" name="Rectangle 4"/>
          <p:cNvSpPr/>
          <p:nvPr/>
        </p:nvSpPr>
        <p:spPr>
          <a:xfrm>
            <a:off x="-311382" y="1871867"/>
            <a:ext cx="9766764" cy="461665"/>
          </a:xfrm>
          <a:prstGeom prst="rect">
            <a:avLst/>
          </a:prstGeom>
          <a:noFill/>
        </p:spPr>
        <p:txBody>
          <a:bodyPr wrap="square" lIns="91440" tIns="45720" rIns="91440" bIns="45720">
            <a:spAutoFit/>
          </a:bodyPr>
          <a:lstStyle/>
          <a:p>
            <a:pPr algn="ctr"/>
            <a:r>
              <a:rPr lang="en-US" sz="2400" b="1" cap="none" spc="0" dirty="0" smtClean="0">
                <a:ln w="6600">
                  <a:solidFill>
                    <a:schemeClr val="accent2"/>
                  </a:solidFill>
                  <a:prstDash val="solid"/>
                </a:ln>
                <a:solidFill>
                  <a:schemeClr val="accent1">
                    <a:lumMod val="60000"/>
                    <a:lumOff val="40000"/>
                  </a:schemeClr>
                </a:solidFill>
                <a:effectLst>
                  <a:outerShdw dist="38100" dir="2700000" algn="tl" rotWithShape="0">
                    <a:schemeClr val="accent2"/>
                  </a:outerShdw>
                </a:effectLst>
                <a:latin typeface="Arial" panose="020B0604020202020204" pitchFamily="34" charset="0"/>
                <a:cs typeface="Arial" panose="020B0604020202020204" pitchFamily="34" charset="0"/>
              </a:rPr>
              <a:t>BỘ MÔN: XÃ HỘI HỌC ĐẠI CƯƠNG</a:t>
            </a:r>
            <a:endParaRPr lang="en-US" sz="2400" b="1" cap="none" spc="0" dirty="0">
              <a:ln w="6600">
                <a:solidFill>
                  <a:schemeClr val="accent2"/>
                </a:solidFill>
                <a:prstDash val="solid"/>
              </a:ln>
              <a:solidFill>
                <a:schemeClr val="accent1">
                  <a:lumMod val="60000"/>
                  <a:lumOff val="40000"/>
                </a:schemeClr>
              </a:solidFill>
              <a:effectLst>
                <a:outerShdw dist="38100" dir="2700000" algn="tl" rotWithShape="0">
                  <a:schemeClr val="accent2"/>
                </a:outerShdw>
              </a:effectLst>
            </a:endParaRPr>
          </a:p>
        </p:txBody>
      </p:sp>
      <p:sp>
        <p:nvSpPr>
          <p:cNvPr id="6" name="Rectangle 5"/>
          <p:cNvSpPr/>
          <p:nvPr/>
        </p:nvSpPr>
        <p:spPr>
          <a:xfrm>
            <a:off x="632412" y="2462972"/>
            <a:ext cx="8073673" cy="1077218"/>
          </a:xfrm>
          <a:prstGeom prst="rect">
            <a:avLst/>
          </a:prstGeom>
          <a:noFill/>
        </p:spPr>
        <p:txBody>
          <a:bodyPr wrap="square" lIns="91440" tIns="45720" rIns="91440" bIns="45720">
            <a:spAutoFit/>
          </a:bodyPr>
          <a:lstStyle/>
          <a:p>
            <a:pPr algn="ctr"/>
            <a:r>
              <a:rPr lang="en-US" sz="3200" b="1" i="1" cap="none" spc="0" dirty="0" smtClean="0">
                <a:ln w="12700">
                  <a:solidFill>
                    <a:schemeClr val="accent5"/>
                  </a:solidFill>
                  <a:prstDash val="solid"/>
                </a:ln>
                <a:solidFill>
                  <a:srgbClr val="002060"/>
                </a:solidFill>
                <a:effectLst/>
                <a:latin typeface="Arial" panose="020B0604020202020204" pitchFamily="34" charset="0"/>
                <a:cs typeface="Arial" panose="020B0604020202020204" pitchFamily="34" charset="0"/>
              </a:rPr>
              <a:t>TÊN ĐỀ TÀI: PHƯƠNG PHÁP NGHIÊN CỨU XÃ HỘI HỌC</a:t>
            </a:r>
            <a:endParaRPr lang="en-US" sz="3200" b="1" cap="none" spc="0" dirty="0">
              <a:ln w="12700">
                <a:solidFill>
                  <a:schemeClr val="accent5"/>
                </a:solidFill>
                <a:prstDash val="solid"/>
              </a:ln>
              <a:solidFill>
                <a:srgbClr val="002060"/>
              </a:solidFill>
              <a:effectLst/>
            </a:endParaRPr>
          </a:p>
        </p:txBody>
      </p:sp>
      <p:sp>
        <p:nvSpPr>
          <p:cNvPr id="7" name="Rectangle 6"/>
          <p:cNvSpPr/>
          <p:nvPr/>
        </p:nvSpPr>
        <p:spPr>
          <a:xfrm>
            <a:off x="324211" y="4724400"/>
            <a:ext cx="4528804" cy="461665"/>
          </a:xfrm>
          <a:prstGeom prst="rect">
            <a:avLst/>
          </a:prstGeom>
          <a:noFill/>
        </p:spPr>
        <p:txBody>
          <a:bodyPr wrap="none" lIns="91440" tIns="45720" rIns="91440" bIns="45720">
            <a:spAutoFit/>
          </a:bodyPr>
          <a:lstStyle/>
          <a:p>
            <a:pPr algn="ctr"/>
            <a:r>
              <a:rPr lang="en-US" sz="2400" b="1" cap="none" spc="0" dirty="0" smtClean="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GVHD: NGUYỄN ĐỨC THÀNH</a:t>
            </a:r>
            <a:endParaRPr lang="en-US" sz="2400" b="1" cap="none" spc="0" dirty="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endParaRPr>
          </a:p>
        </p:txBody>
      </p:sp>
      <p:sp>
        <p:nvSpPr>
          <p:cNvPr id="8" name="Rectangle 7"/>
          <p:cNvSpPr/>
          <p:nvPr/>
        </p:nvSpPr>
        <p:spPr>
          <a:xfrm>
            <a:off x="5414046" y="5638800"/>
            <a:ext cx="3449982" cy="461665"/>
          </a:xfrm>
          <a:prstGeom prst="rect">
            <a:avLst/>
          </a:prstGeom>
          <a:noFill/>
        </p:spPr>
        <p:txBody>
          <a:bodyPr wrap="none" lIns="91440" tIns="45720" rIns="91440" bIns="45720">
            <a:spAutoFit/>
          </a:bodyPr>
          <a:lstStyle/>
          <a:p>
            <a:pPr algn="ctr"/>
            <a:r>
              <a:rPr lang="en-US" sz="2400" b="1" cap="none" spc="0" dirty="0" smtClean="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NHÓM THỰC HIỆN :14</a:t>
            </a:r>
            <a:endParaRPr lang="en-US" sz="2400" b="1" cap="none" spc="0" dirty="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909660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762000" y="685800"/>
            <a:ext cx="7772400" cy="5791200"/>
          </a:xfrm>
        </p:spPr>
        <p:txBody>
          <a:bodyPr>
            <a:noAutofit/>
          </a:bodyPr>
          <a:lstStyle/>
          <a:p>
            <a:pPr marL="0" indent="0" algn="just">
              <a:lnSpc>
                <a:spcPct val="120000"/>
              </a:lnSpc>
              <a:buNone/>
            </a:pPr>
            <a:r>
              <a:rPr lang="en-US" sz="2000" dirty="0">
                <a:solidFill>
                  <a:schemeClr val="bg1"/>
                </a:solidFill>
                <a:latin typeface="Arial" panose="020B0604020202020204" pitchFamily="34" charset="0"/>
                <a:cs typeface="Arial" panose="020B0604020202020204" pitchFamily="34" charset="0"/>
              </a:rPr>
              <a:t>	</a:t>
            </a:r>
            <a:endParaRPr lang="en-US" sz="2000" dirty="0" smtClean="0">
              <a:solidFill>
                <a:schemeClr val="bg1"/>
              </a:solidFill>
              <a:latin typeface="Arial" panose="020B0604020202020204" pitchFamily="34" charset="0"/>
              <a:cs typeface="Arial" panose="020B0604020202020204" pitchFamily="34" charset="0"/>
            </a:endParaRPr>
          </a:p>
          <a:p>
            <a:pPr marL="0" indent="0" algn="just">
              <a:lnSpc>
                <a:spcPct val="120000"/>
              </a:lnSpc>
              <a:buNone/>
            </a:pPr>
            <a:endParaRPr lang="en-US" sz="2000" dirty="0">
              <a:solidFill>
                <a:schemeClr val="bg1"/>
              </a:solidFill>
              <a:latin typeface="Arial" panose="020B0604020202020204" pitchFamily="34" charset="0"/>
              <a:cs typeface="Arial" panose="020B0604020202020204" pitchFamily="34" charset="0"/>
            </a:endParaRPr>
          </a:p>
          <a:p>
            <a:pPr marL="0" indent="0" algn="just">
              <a:lnSpc>
                <a:spcPct val="120000"/>
              </a:lnSpc>
              <a:buNone/>
            </a:pPr>
            <a:r>
              <a:rPr lang="en-US" sz="2000" dirty="0" smtClean="0">
                <a:solidFill>
                  <a:schemeClr val="bg1"/>
                </a:solidFill>
                <a:latin typeface="Arial" panose="020B0604020202020204" pitchFamily="34" charset="0"/>
                <a:cs typeface="Arial" panose="020B0604020202020204" pitchFamily="34" charset="0"/>
              </a:rPr>
              <a:t>-</a:t>
            </a:r>
            <a:r>
              <a:rPr lang="en-US" sz="2000" dirty="0">
                <a:solidFill>
                  <a:schemeClr val="bg1"/>
                </a:solidFill>
                <a:latin typeface="Arial" panose="020B0604020202020204" pitchFamily="34" charset="0"/>
                <a:cs typeface="Arial" panose="020B0604020202020204" pitchFamily="34" charset="0"/>
              </a:rPr>
              <a:t>Các phương pháp luận trên đã được luận chứng về mặt lý luận cho các phương pháp nhận thức khoa học bằng các quy luật khách quan của tự nhiên, xã hôi và tư duy, là cơ sở cho mọi hoạt động nghiên cứu cũng như hoạt đông thực tiển của con người.</a:t>
            </a:r>
          </a:p>
          <a:p>
            <a:pPr marL="0" indent="0" algn="just">
              <a:lnSpc>
                <a:spcPct val="120000"/>
              </a:lnSpc>
              <a:buNone/>
            </a:pPr>
            <a:r>
              <a:rPr lang="en-US" sz="2000" dirty="0" smtClean="0">
                <a:solidFill>
                  <a:schemeClr val="bg1"/>
                </a:solidFill>
                <a:latin typeface="Arial" panose="020B0604020202020204" pitchFamily="34" charset="0"/>
                <a:cs typeface="Arial" panose="020B0604020202020204" pitchFamily="34" charset="0"/>
              </a:rPr>
              <a:t>-</a:t>
            </a:r>
            <a:r>
              <a:rPr lang="en-US" sz="2000" dirty="0">
                <a:solidFill>
                  <a:schemeClr val="bg1"/>
                </a:solidFill>
                <a:latin typeface="Arial" panose="020B0604020202020204" pitchFamily="34" charset="0"/>
                <a:cs typeface="Arial" panose="020B0604020202020204" pitchFamily="34" charset="0"/>
              </a:rPr>
              <a:t>Các phương pháp này có sự phân chia tương đối nhưng có mối quan hệ bổ sung cho nhau, thâm nhập vào nhau và không hoàn toàn thay thế cho nhau</a:t>
            </a:r>
            <a:r>
              <a:rPr lang="en-US" sz="2000" dirty="0" smtClean="0">
                <a:solidFill>
                  <a:schemeClr val="bg1"/>
                </a:solidFill>
                <a:latin typeface="Arial" panose="020B0604020202020204" pitchFamily="34" charset="0"/>
                <a:cs typeface="Arial" panose="020B0604020202020204" pitchFamily="34" charset="0"/>
              </a:rPr>
              <a:t>.</a:t>
            </a:r>
          </a:p>
          <a:p>
            <a:pPr marL="0" indent="0">
              <a:lnSpc>
                <a:spcPct val="120000"/>
              </a:lnSpc>
              <a:buNone/>
            </a:pPr>
            <a:endParaRPr lang="en-US" sz="2000" dirty="0">
              <a:solidFill>
                <a:schemeClr val="bg1"/>
              </a:solidFill>
              <a:latin typeface="Arial" panose="020B0604020202020204" pitchFamily="34" charset="0"/>
              <a:cs typeface="Arial" panose="020B0604020202020204" pitchFamily="34" charset="0"/>
            </a:endParaRPr>
          </a:p>
          <a:p>
            <a:pPr marL="0" indent="0" algn="just">
              <a:lnSpc>
                <a:spcPct val="120000"/>
              </a:lnSpc>
              <a:buNone/>
            </a:pPr>
            <a:endParaRPr lang="en-US" sz="2000" dirty="0">
              <a:solidFill>
                <a:schemeClr val="bg1"/>
              </a:solidFill>
              <a:latin typeface="Arial" panose="020B0604020202020204" pitchFamily="34" charset="0"/>
              <a:cs typeface="Arial" panose="020B0604020202020204" pitchFamily="34" charset="0"/>
            </a:endParaRPr>
          </a:p>
          <a:p>
            <a:pPr>
              <a:lnSpc>
                <a:spcPct val="120000"/>
              </a:lnSpc>
            </a:pPr>
            <a:endParaRPr lang="en-US"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92335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1277642"/>
            <a:ext cx="7620000" cy="2651047"/>
          </a:xfrm>
          <a:prstGeom prst="rect">
            <a:avLst/>
          </a:prstGeom>
        </p:spPr>
        <p:txBody>
          <a:bodyPr wrap="square">
            <a:spAutoFit/>
          </a:bodyPr>
          <a:lstStyle/>
          <a:p>
            <a:pPr algn="just">
              <a:lnSpc>
                <a:spcPct val="120000"/>
              </a:lnSpc>
            </a:pPr>
            <a:r>
              <a:rPr lang="en-US" sz="2000" dirty="0">
                <a:solidFill>
                  <a:schemeClr val="bg1"/>
                </a:solidFill>
                <a:latin typeface="Arial" panose="020B0604020202020204" pitchFamily="34" charset="0"/>
                <a:cs typeface="Arial" panose="020B0604020202020204" pitchFamily="34" charset="0"/>
              </a:rPr>
              <a:t> -C</a:t>
            </a:r>
            <a:r>
              <a:rPr lang="vi-VN" sz="2000" dirty="0">
                <a:solidFill>
                  <a:schemeClr val="bg1"/>
                </a:solidFill>
                <a:latin typeface="Arial" panose="020B0604020202020204" pitchFamily="34" charset="0"/>
                <a:cs typeface="Arial" panose="020B0604020202020204" pitchFamily="34" charset="0"/>
              </a:rPr>
              <a:t>ơ</a:t>
            </a:r>
            <a:r>
              <a:rPr lang="en-US" sz="2000" dirty="0">
                <a:solidFill>
                  <a:schemeClr val="bg1"/>
                </a:solidFill>
                <a:latin typeface="Arial" panose="020B0604020202020204" pitchFamily="34" charset="0"/>
                <a:cs typeface="Arial" panose="020B0604020202020204" pitchFamily="34" charset="0"/>
              </a:rPr>
              <a:t> sở của các loại hình ph</a:t>
            </a:r>
            <a:r>
              <a:rPr lang="vi-VN" sz="2000" dirty="0">
                <a:solidFill>
                  <a:schemeClr val="bg1"/>
                </a:solidFill>
                <a:latin typeface="Arial" panose="020B0604020202020204" pitchFamily="34" charset="0"/>
                <a:cs typeface="Arial" panose="020B0604020202020204" pitchFamily="34" charset="0"/>
              </a:rPr>
              <a:t>ương</a:t>
            </a:r>
            <a:r>
              <a:rPr lang="en-US" sz="2000" dirty="0">
                <a:solidFill>
                  <a:schemeClr val="bg1"/>
                </a:solidFill>
                <a:latin typeface="Arial" panose="020B0604020202020204" pitchFamily="34" charset="0"/>
                <a:cs typeface="Arial" panose="020B0604020202020204" pitchFamily="34" charset="0"/>
              </a:rPr>
              <a:t> pháp </a:t>
            </a:r>
            <a:r>
              <a:rPr lang="vi-VN" sz="2000" dirty="0">
                <a:solidFill>
                  <a:schemeClr val="bg1"/>
                </a:solidFill>
                <a:latin typeface="Arial" panose="020B0604020202020204" pitchFamily="34" charset="0"/>
                <a:cs typeface="Arial" panose="020B0604020202020204" pitchFamily="34" charset="0"/>
              </a:rPr>
              <a:t>đó</a:t>
            </a:r>
            <a:r>
              <a:rPr lang="en-US" sz="2000" dirty="0">
                <a:solidFill>
                  <a:schemeClr val="bg1"/>
                </a:solidFill>
                <a:latin typeface="Arial" panose="020B0604020202020204" pitchFamily="34" charset="0"/>
                <a:cs typeface="Arial" panose="020B0604020202020204" pitchFamily="34" charset="0"/>
              </a:rPr>
              <a:t> là các quy luật khách quan của hiện thực, vì vậy ph</a:t>
            </a:r>
            <a:r>
              <a:rPr lang="vi-VN" sz="2000" dirty="0">
                <a:solidFill>
                  <a:schemeClr val="bg1"/>
                </a:solidFill>
                <a:latin typeface="Arial" panose="020B0604020202020204" pitchFamily="34" charset="0"/>
                <a:cs typeface="Arial" panose="020B0604020202020204" pitchFamily="34" charset="0"/>
              </a:rPr>
              <a:t>ương</a:t>
            </a:r>
            <a:r>
              <a:rPr lang="en-US" sz="2000" dirty="0">
                <a:solidFill>
                  <a:schemeClr val="bg1"/>
                </a:solidFill>
                <a:latin typeface="Arial" panose="020B0604020202020204" pitchFamily="34" charset="0"/>
                <a:cs typeface="Arial" panose="020B0604020202020204" pitchFamily="34" charset="0"/>
              </a:rPr>
              <a:t> pháp luôn luôn gắn bó chặt chẽ với lý luận.</a:t>
            </a:r>
          </a:p>
          <a:p>
            <a:pPr algn="just">
              <a:lnSpc>
                <a:spcPct val="120000"/>
              </a:lnSpc>
            </a:pPr>
            <a:r>
              <a:rPr lang="en-US" sz="2000" dirty="0">
                <a:solidFill>
                  <a:schemeClr val="bg1"/>
                </a:solidFill>
                <a:latin typeface="Arial" panose="020B0604020202020204" pitchFamily="34" charset="0"/>
                <a:cs typeface="Arial" panose="020B0604020202020204" pitchFamily="34" charset="0"/>
              </a:rPr>
              <a:t>  - Ph</a:t>
            </a:r>
            <a:r>
              <a:rPr lang="vi-VN" sz="2000" dirty="0">
                <a:solidFill>
                  <a:schemeClr val="bg1"/>
                </a:solidFill>
                <a:latin typeface="Arial" panose="020B0604020202020204" pitchFamily="34" charset="0"/>
                <a:cs typeface="Arial" panose="020B0604020202020204" pitchFamily="34" charset="0"/>
              </a:rPr>
              <a:t>ương</a:t>
            </a:r>
            <a:r>
              <a:rPr lang="en-US" sz="2000" dirty="0">
                <a:solidFill>
                  <a:schemeClr val="bg1"/>
                </a:solidFill>
                <a:latin typeface="Arial" panose="020B0604020202020204" pitchFamily="34" charset="0"/>
                <a:cs typeface="Arial" panose="020B0604020202020204" pitchFamily="34" charset="0"/>
              </a:rPr>
              <a:t> pháp có thể phân thành 3 loại khác nhau:</a:t>
            </a:r>
          </a:p>
          <a:p>
            <a:pPr lvl="5" algn="just">
              <a:lnSpc>
                <a:spcPct val="120000"/>
              </a:lnSpc>
            </a:pPr>
            <a:r>
              <a:rPr lang="en-US" sz="2000" dirty="0" smtClean="0">
                <a:solidFill>
                  <a:schemeClr val="bg1"/>
                </a:solidFill>
                <a:latin typeface="Arial" panose="020B0604020202020204" pitchFamily="34" charset="0"/>
                <a:cs typeface="Arial" panose="020B0604020202020204" pitchFamily="34" charset="0"/>
              </a:rPr>
              <a:t>- Ph</a:t>
            </a:r>
            <a:r>
              <a:rPr lang="vi-VN" sz="2000" dirty="0">
                <a:solidFill>
                  <a:schemeClr val="bg1"/>
                </a:solidFill>
                <a:latin typeface="Arial" panose="020B0604020202020204" pitchFamily="34" charset="0"/>
                <a:cs typeface="Arial" panose="020B0604020202020204" pitchFamily="34" charset="0"/>
              </a:rPr>
              <a:t>ương</a:t>
            </a:r>
            <a:r>
              <a:rPr lang="en-US" sz="2000" dirty="0">
                <a:solidFill>
                  <a:schemeClr val="bg1"/>
                </a:solidFill>
                <a:latin typeface="Arial" panose="020B0604020202020204" pitchFamily="34" charset="0"/>
                <a:cs typeface="Arial" panose="020B0604020202020204" pitchFamily="34" charset="0"/>
              </a:rPr>
              <a:t> pháp chung nhất</a:t>
            </a:r>
          </a:p>
          <a:p>
            <a:pPr lvl="5" algn="just">
              <a:lnSpc>
                <a:spcPct val="120000"/>
              </a:lnSpc>
            </a:pPr>
            <a:r>
              <a:rPr lang="en-US" sz="2000" dirty="0" smtClean="0">
                <a:solidFill>
                  <a:schemeClr val="bg1"/>
                </a:solidFill>
                <a:latin typeface="Arial" panose="020B0604020202020204" pitchFamily="34" charset="0"/>
                <a:cs typeface="Arial" panose="020B0604020202020204" pitchFamily="34" charset="0"/>
              </a:rPr>
              <a:t>- Ph</a:t>
            </a:r>
            <a:r>
              <a:rPr lang="vi-VN" sz="2000" dirty="0">
                <a:solidFill>
                  <a:schemeClr val="bg1"/>
                </a:solidFill>
                <a:latin typeface="Arial" panose="020B0604020202020204" pitchFamily="34" charset="0"/>
                <a:cs typeface="Arial" panose="020B0604020202020204" pitchFamily="34" charset="0"/>
              </a:rPr>
              <a:t>ương</a:t>
            </a:r>
            <a:r>
              <a:rPr lang="en-US" sz="2000" dirty="0">
                <a:solidFill>
                  <a:schemeClr val="bg1"/>
                </a:solidFill>
                <a:latin typeface="Arial" panose="020B0604020202020204" pitchFamily="34" charset="0"/>
                <a:cs typeface="Arial" panose="020B0604020202020204" pitchFamily="34" charset="0"/>
              </a:rPr>
              <a:t> </a:t>
            </a:r>
            <a:r>
              <a:rPr lang="en-US" sz="2000" dirty="0" smtClean="0">
                <a:solidFill>
                  <a:schemeClr val="bg1"/>
                </a:solidFill>
                <a:latin typeface="Arial" panose="020B0604020202020204" pitchFamily="34" charset="0"/>
                <a:cs typeface="Arial" panose="020B0604020202020204" pitchFamily="34" charset="0"/>
              </a:rPr>
              <a:t>pháp </a:t>
            </a:r>
            <a:r>
              <a:rPr lang="en-US" sz="2000" dirty="0">
                <a:solidFill>
                  <a:schemeClr val="bg1"/>
                </a:solidFill>
                <a:latin typeface="Arial" panose="020B0604020202020204" pitchFamily="34" charset="0"/>
                <a:cs typeface="Arial" panose="020B0604020202020204" pitchFamily="34" charset="0"/>
              </a:rPr>
              <a:t>chung</a:t>
            </a:r>
          </a:p>
          <a:p>
            <a:pPr lvl="5" algn="just">
              <a:lnSpc>
                <a:spcPct val="120000"/>
              </a:lnSpc>
            </a:pPr>
            <a:r>
              <a:rPr lang="en-US" sz="2000" dirty="0" smtClean="0">
                <a:solidFill>
                  <a:schemeClr val="bg1"/>
                </a:solidFill>
                <a:latin typeface="Arial" panose="020B0604020202020204" pitchFamily="34" charset="0"/>
                <a:cs typeface="Arial" panose="020B0604020202020204" pitchFamily="34" charset="0"/>
              </a:rPr>
              <a:t>- Ph</a:t>
            </a:r>
            <a:r>
              <a:rPr lang="vi-VN" sz="2000" dirty="0">
                <a:solidFill>
                  <a:schemeClr val="bg1"/>
                </a:solidFill>
                <a:latin typeface="Arial" panose="020B0604020202020204" pitchFamily="34" charset="0"/>
                <a:cs typeface="Arial" panose="020B0604020202020204" pitchFamily="34" charset="0"/>
              </a:rPr>
              <a:t>ương</a:t>
            </a:r>
            <a:r>
              <a:rPr lang="en-US" sz="2000" dirty="0">
                <a:solidFill>
                  <a:schemeClr val="bg1"/>
                </a:solidFill>
                <a:latin typeface="Arial" panose="020B0604020202020204" pitchFamily="34" charset="0"/>
                <a:cs typeface="Arial" panose="020B0604020202020204" pitchFamily="34" charset="0"/>
              </a:rPr>
              <a:t> pháp cụ thể</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573445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461010" y="304800"/>
            <a:ext cx="8229600" cy="1143000"/>
          </a:xfrm>
        </p:spPr>
        <p:txBody>
          <a:bodyPr>
            <a:noAutofit/>
          </a:bodyPr>
          <a:lstStyle/>
          <a:p>
            <a:pPr algn="l"/>
            <a:r>
              <a:rPr lang="en-US" sz="2000" b="1" i="1" u="sng" dirty="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en-US" sz="2000" b="1" i="1" u="sng" dirty="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sz="2000" b="1" i="1" u="sng" dirty="0" smtClean="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en-US" sz="2000" b="1" i="1" u="sng" dirty="0" smtClean="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sz="2000" b="1" i="1" u="sng" dirty="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en-US" sz="2000" b="1" i="1" u="sng" dirty="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sz="2000" b="1" i="1" u="sng" dirty="0" smtClean="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en-US" sz="2000" b="1" i="1" u="sng" dirty="0" smtClean="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sz="2000" b="1" i="1" u="sng" dirty="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en-US" sz="2000" b="1" i="1" u="sng" dirty="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sz="2000" b="1" i="1" u="sng" dirty="0" smtClean="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en-US" sz="2000" b="1" i="1" u="sng" dirty="0" smtClean="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sz="2000" b="1" i="1" u="sng" dirty="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en-US" sz="2000" b="1" i="1" u="sng" dirty="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sz="2000" b="1" i="1" u="sng" dirty="0" smtClean="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en-US" sz="2000" b="1" i="1" u="sng" dirty="0" smtClean="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sz="2000" b="1" i="1" u="sng" dirty="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en-US" sz="2000" b="1" i="1" u="sng" dirty="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sz="2000" b="1" i="1" u="sng" dirty="0" smtClean="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en-US" sz="2000" b="1" i="1" u="sng" dirty="0" smtClean="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sz="2000" b="1" i="1" u="sng" dirty="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en-US" sz="2000" b="1" i="1" u="sng" dirty="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sz="2000" b="1" i="1" u="sng" dirty="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en-US" sz="2000" b="1" i="1" u="sng" dirty="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sz="2000" dirty="0">
                <a:solidFill>
                  <a:srgbClr val="000000"/>
                </a:solidFill>
                <a:latin typeface="Arial" panose="020B0604020202020204" pitchFamily="34" charset="0"/>
                <a:cs typeface="Arial" panose="020B0604020202020204" pitchFamily="34" charset="0"/>
              </a:rPr>
              <a:t> </a:t>
            </a:r>
            <a:r>
              <a:rPr lang="en-US" sz="2000" dirty="0" smtClean="0">
                <a:solidFill>
                  <a:srgbClr val="000000"/>
                </a:solidFill>
                <a:latin typeface="Arial" panose="020B0604020202020204" pitchFamily="34" charset="0"/>
                <a:cs typeface="Arial" panose="020B0604020202020204" pitchFamily="34" charset="0"/>
              </a:rPr>
              <a:t>        </a:t>
            </a:r>
            <a:r>
              <a:rPr lang="en-US" sz="2400" dirty="0" smtClean="0">
                <a:solidFill>
                  <a:srgbClr val="0070C0"/>
                </a:solidFill>
                <a:latin typeface="Arial" panose="020B0604020202020204" pitchFamily="34" charset="0"/>
                <a:cs typeface="Arial" panose="020B0604020202020204" pitchFamily="34" charset="0"/>
              </a:rPr>
              <a:t>1.3.Phương </a:t>
            </a:r>
            <a:r>
              <a:rPr lang="en-US" sz="2400" dirty="0">
                <a:solidFill>
                  <a:srgbClr val="0070C0"/>
                </a:solidFill>
                <a:latin typeface="Arial" panose="020B0604020202020204" pitchFamily="34" charset="0"/>
                <a:cs typeface="Arial" panose="020B0604020202020204" pitchFamily="34" charset="0"/>
              </a:rPr>
              <a:t>pháp luận xã </a:t>
            </a:r>
            <a:r>
              <a:rPr lang="en-US" sz="2400" dirty="0" smtClean="0">
                <a:solidFill>
                  <a:srgbClr val="0070C0"/>
                </a:solidFill>
                <a:latin typeface="Arial" panose="020B0604020202020204" pitchFamily="34" charset="0"/>
                <a:cs typeface="Arial" panose="020B0604020202020204" pitchFamily="34" charset="0"/>
              </a:rPr>
              <a:t>hội</a:t>
            </a:r>
            <a:r>
              <a:rPr lang="en-US" sz="2400" b="1" i="1" u="sng" dirty="0">
                <a:solidFill>
                  <a:srgbClr val="0070C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en-US" sz="2400" b="1" i="1" u="sng" dirty="0">
                <a:solidFill>
                  <a:srgbClr val="0070C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sz="2000" i="1" dirty="0" smtClean="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Theo từ điển xã hôi học phương tây hiện đại, phương pháp luận xã hôi học là :</a:t>
            </a:r>
            <a:r>
              <a:rPr lang="en-US" sz="2000" i="1" dirty="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en-US" sz="2000" i="1" dirty="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sz="2000" i="1" dirty="0" smtClean="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2000" dirty="0" smtClean="0">
                <a:solidFill>
                  <a:srgbClr val="000000"/>
                </a:solidFill>
                <a:latin typeface="Arial" panose="020B0604020202020204" pitchFamily="34" charset="0"/>
                <a:cs typeface="Arial" panose="020B0604020202020204" pitchFamily="34" charset="0"/>
              </a:rPr>
              <a:t>1.Học thuyết về phương pháp nhận thức xã hộ</a:t>
            </a:r>
            <a:br>
              <a:rPr lang="en-US" sz="2000" dirty="0" smtClean="0">
                <a:solidFill>
                  <a:srgbClr val="000000"/>
                </a:solidFill>
                <a:latin typeface="Arial" panose="020B0604020202020204" pitchFamily="34" charset="0"/>
                <a:cs typeface="Arial" panose="020B0604020202020204" pitchFamily="34" charset="0"/>
              </a:rPr>
            </a:br>
            <a:r>
              <a:rPr lang="en-US" sz="2000" dirty="0" smtClean="0">
                <a:solidFill>
                  <a:srgbClr val="000000"/>
                </a:solidFill>
                <a:latin typeface="Arial" panose="020B0604020202020204" pitchFamily="34" charset="0"/>
                <a:cs typeface="Arial" panose="020B0604020202020204" pitchFamily="34" charset="0"/>
              </a:rPr>
              <a:t>   2.Hệ thống của các nguyên tắc triết học và lịch sử triết học.</a:t>
            </a:r>
            <a:br>
              <a:rPr lang="en-US" sz="2000" dirty="0" smtClean="0">
                <a:solidFill>
                  <a:srgbClr val="000000"/>
                </a:solidFill>
                <a:latin typeface="Arial" panose="020B0604020202020204" pitchFamily="34" charset="0"/>
                <a:cs typeface="Arial" panose="020B0604020202020204" pitchFamily="34" charset="0"/>
              </a:rPr>
            </a:br>
            <a:r>
              <a:rPr lang="en-US" sz="2000" dirty="0" smtClean="0">
                <a:solidFill>
                  <a:srgbClr val="000000"/>
                </a:solidFill>
                <a:latin typeface="Arial" panose="020B0604020202020204" pitchFamily="34" charset="0"/>
                <a:cs typeface="Arial" panose="020B0604020202020204" pitchFamily="34" charset="0"/>
              </a:rPr>
              <a:t>	Nhằm giải thích con đường và luận giải cho những phương pháp để xây dựng và vận dụng tri thức xã hội học.</a:t>
            </a:r>
            <a:br>
              <a:rPr lang="en-US" sz="2000" dirty="0" smtClean="0">
                <a:solidFill>
                  <a:srgbClr val="000000"/>
                </a:solidFill>
                <a:latin typeface="Arial" panose="020B0604020202020204" pitchFamily="34" charset="0"/>
                <a:cs typeface="Arial" panose="020B0604020202020204" pitchFamily="34" charset="0"/>
              </a:rPr>
            </a:br>
            <a:r>
              <a:rPr lang="en-US" sz="2000" dirty="0" smtClean="0">
                <a:solidFill>
                  <a:srgbClr val="000000"/>
                </a:solidFill>
                <a:latin typeface="Arial" panose="020B0604020202020204" pitchFamily="34" charset="0"/>
                <a:cs typeface="Arial" panose="020B0604020202020204" pitchFamily="34" charset="0"/>
              </a:rPr>
              <a:t/>
            </a:r>
            <a:br>
              <a:rPr lang="en-US" sz="2000" dirty="0" smtClean="0">
                <a:solidFill>
                  <a:srgbClr val="000000"/>
                </a:solidFill>
                <a:latin typeface="Arial" panose="020B0604020202020204" pitchFamily="34" charset="0"/>
                <a:cs typeface="Arial" panose="020B0604020202020204" pitchFamily="34" charset="0"/>
              </a:rPr>
            </a:br>
            <a:r>
              <a:rPr lang="en-US" sz="2000" dirty="0" smtClean="0">
                <a:solidFill>
                  <a:srgbClr val="000000"/>
                </a:solidFill>
                <a:latin typeface="Arial" panose="020B0604020202020204" pitchFamily="34" charset="0"/>
                <a:cs typeface="Arial" panose="020B0604020202020204" pitchFamily="34" charset="0"/>
              </a:rPr>
              <a:t>	</a:t>
            </a:r>
            <a:r>
              <a:rPr lang="en-US" sz="2000" i="1" dirty="0" smtClean="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-Phương </a:t>
            </a:r>
            <a:r>
              <a:rPr lang="en-US" sz="2000" i="1" dirty="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pháp luận xã hội học được dựa trên những đặc </a:t>
            </a:r>
            <a:r>
              <a:rPr lang="en-US" sz="2000" i="1" dirty="0" smtClean="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trưng </a:t>
            </a:r>
            <a:r>
              <a:rPr lang="en-US" sz="2000" i="1" dirty="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của hiện thực xã hội vì thế có nhiều phương pháp luận xã hội học khác nhau.</a:t>
            </a:r>
            <a:br>
              <a:rPr lang="en-US" sz="2000" i="1" dirty="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sz="2000" dirty="0">
                <a:solidFill>
                  <a:srgbClr val="000000"/>
                </a:solidFill>
                <a:latin typeface="Arial" panose="020B0604020202020204" pitchFamily="34" charset="0"/>
                <a:cs typeface="Arial" panose="020B0604020202020204" pitchFamily="34" charset="0"/>
              </a:rPr>
              <a:t>	</a:t>
            </a:r>
            <a:r>
              <a:rPr lang="en-US" sz="2000" i="1" dirty="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-Tuy nhiên,cũng cần phải phân biệt nó với phương pháp nghiên cứu xã hội  học cụ thể</a:t>
            </a:r>
            <a:r>
              <a:rPr lang="en-US" sz="2000" dirty="0">
                <a:solidFill>
                  <a:srgbClr val="000000"/>
                </a:solidFill>
                <a:latin typeface="Arial" panose="020B0604020202020204" pitchFamily="34" charset="0"/>
                <a:cs typeface="Arial" panose="020B0604020202020204" pitchFamily="34" charset="0"/>
              </a:rPr>
              <a:t>.</a:t>
            </a:r>
            <a:br>
              <a:rPr lang="en-US" sz="2000" dirty="0">
                <a:solidFill>
                  <a:srgbClr val="000000"/>
                </a:solidFill>
                <a:latin typeface="Arial" panose="020B0604020202020204" pitchFamily="34" charset="0"/>
                <a:cs typeface="Arial" panose="020B0604020202020204" pitchFamily="34" charset="0"/>
              </a:rPr>
            </a:br>
            <a:endParaRPr lang="en-US" sz="200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70005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lgn="ctr">
              <a:buNone/>
            </a:pPr>
            <a:endParaRPr lang="en-US" dirty="0" smtClean="0">
              <a:solidFill>
                <a:srgbClr val="002060"/>
              </a:solidFill>
              <a:latin typeface="Arial" panose="020B0604020202020204" pitchFamily="34" charset="0"/>
              <a:cs typeface="Arial" panose="020B0604020202020204" pitchFamily="34" charset="0"/>
            </a:endParaRPr>
          </a:p>
          <a:p>
            <a:pPr marL="0" indent="0" algn="ctr">
              <a:buNone/>
            </a:pPr>
            <a:endParaRPr lang="en-US" dirty="0">
              <a:solidFill>
                <a:srgbClr val="002060"/>
              </a:solidFill>
              <a:latin typeface="Arial" panose="020B0604020202020204" pitchFamily="34" charset="0"/>
              <a:cs typeface="Arial" panose="020B0604020202020204" pitchFamily="34" charset="0"/>
            </a:endParaRPr>
          </a:p>
          <a:p>
            <a:pPr marL="0" indent="0" algn="ctr">
              <a:buNone/>
            </a:pPr>
            <a:r>
              <a:rPr lang="en-US" dirty="0" smtClean="0">
                <a:solidFill>
                  <a:srgbClr val="002060"/>
                </a:solidFill>
                <a:latin typeface="Arial" panose="020B0604020202020204" pitchFamily="34" charset="0"/>
                <a:cs typeface="Arial" panose="020B0604020202020204" pitchFamily="34" charset="0"/>
              </a:rPr>
              <a:t>   II.QUÁ </a:t>
            </a:r>
            <a:r>
              <a:rPr lang="en-US" dirty="0">
                <a:solidFill>
                  <a:srgbClr val="002060"/>
                </a:solidFill>
                <a:latin typeface="Arial" panose="020B0604020202020204" pitchFamily="34" charset="0"/>
                <a:cs typeface="Arial" panose="020B0604020202020204" pitchFamily="34" charset="0"/>
              </a:rPr>
              <a:t>TRÌNH NGHIÊN CỨU XÃ HỘI HỌC</a:t>
            </a:r>
            <a:br>
              <a:rPr lang="en-US" dirty="0">
                <a:solidFill>
                  <a:srgbClr val="002060"/>
                </a:solidFill>
                <a:latin typeface="Arial" panose="020B0604020202020204" pitchFamily="34" charset="0"/>
                <a:cs typeface="Arial" panose="020B0604020202020204" pitchFamily="34" charset="0"/>
              </a:rPr>
            </a:br>
            <a:endParaRPr lang="en-US" dirty="0">
              <a:solidFill>
                <a:srgbClr val="002060"/>
              </a:solidFill>
            </a:endParaRPr>
          </a:p>
        </p:txBody>
      </p:sp>
    </p:spTree>
    <p:extLst>
      <p:ext uri="{BB962C8B-B14F-4D97-AF65-F5344CB8AC3E}">
        <p14:creationId xmlns:p14="http://schemas.microsoft.com/office/powerpoint/2010/main" val="30832048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400" dirty="0" smtClean="0">
                <a:solidFill>
                  <a:srgbClr val="0070C0"/>
                </a:solidFill>
                <a:latin typeface="Arial" panose="020B0604020202020204" pitchFamily="34" charset="0"/>
                <a:cs typeface="Arial" panose="020B0604020202020204" pitchFamily="34" charset="0"/>
              </a:rPr>
              <a:t>2.1, Các bước trong qua trình nghiên cứu xã hội học</a:t>
            </a:r>
            <a:endParaRPr lang="en-US" sz="2400" dirty="0">
              <a:solidFill>
                <a:srgbClr val="0070C0"/>
              </a:solidFill>
              <a:latin typeface="Arial" panose="020B0604020202020204" pitchFamily="34" charset="0"/>
              <a:cs typeface="Arial" panose="020B0604020202020204" pitchFamily="34" charset="0"/>
            </a:endParaRPr>
          </a:p>
        </p:txBody>
      </p:sp>
      <p:graphicFrame>
        <p:nvGraphicFramePr>
          <p:cNvPr id="12" name="Diagram 11"/>
          <p:cNvGraphicFramePr/>
          <p:nvPr>
            <p:extLst>
              <p:ext uri="{D42A27DB-BD31-4B8C-83A1-F6EECF244321}">
                <p14:modId xmlns:p14="http://schemas.microsoft.com/office/powerpoint/2010/main" val="567144392"/>
              </p:ext>
            </p:extLst>
          </p:nvPr>
        </p:nvGraphicFramePr>
        <p:xfrm>
          <a:off x="457200" y="1397000"/>
          <a:ext cx="8305800" cy="5080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4" name="Right Arrow 13"/>
          <p:cNvSpPr/>
          <p:nvPr/>
        </p:nvSpPr>
        <p:spPr>
          <a:xfrm>
            <a:off x="2667000" y="2362200"/>
            <a:ext cx="457200" cy="152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p:cNvSpPr/>
          <p:nvPr/>
        </p:nvSpPr>
        <p:spPr>
          <a:xfrm>
            <a:off x="5562600" y="2362200"/>
            <a:ext cx="304800" cy="152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Arrow Connector 24"/>
          <p:cNvCxnSpPr/>
          <p:nvPr/>
        </p:nvCxnSpPr>
        <p:spPr>
          <a:xfrm flipH="1">
            <a:off x="2362200" y="3459162"/>
            <a:ext cx="4876800" cy="1112838"/>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sp>
        <p:nvSpPr>
          <p:cNvPr id="28" name="Right Arrow 27"/>
          <p:cNvSpPr/>
          <p:nvPr/>
        </p:nvSpPr>
        <p:spPr>
          <a:xfrm>
            <a:off x="2971800" y="5493026"/>
            <a:ext cx="457200" cy="1984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ight Arrow 28"/>
          <p:cNvSpPr/>
          <p:nvPr/>
        </p:nvSpPr>
        <p:spPr>
          <a:xfrm>
            <a:off x="6019800" y="5493026"/>
            <a:ext cx="381000" cy="1984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02605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12"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472281"/>
            <a:ext cx="8229600" cy="1143000"/>
          </a:xfrm>
        </p:spPr>
        <p:txBody>
          <a:bodyPr>
            <a:noAutofit/>
          </a:bodyPr>
          <a:lstStyle/>
          <a:p>
            <a:r>
              <a:rPr lang="en-US" sz="2400" b="1" i="1" dirty="0" smtClean="0">
                <a:solidFill>
                  <a:srgbClr val="0070C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en-US" sz="2400" b="1" i="1" dirty="0" smtClean="0">
                <a:solidFill>
                  <a:srgbClr val="0070C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sz="2400" b="1" i="1" dirty="0" smtClean="0">
                <a:solidFill>
                  <a:srgbClr val="0070C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 Chọn </a:t>
            </a:r>
            <a:r>
              <a:rPr lang="en-US" sz="2400" b="1" i="1" dirty="0">
                <a:solidFill>
                  <a:srgbClr val="0070C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lựa vấn đề và xây dựng các giả thuyết</a:t>
            </a:r>
            <a:br>
              <a:rPr lang="en-US" sz="2400" b="1" i="1" dirty="0">
                <a:solidFill>
                  <a:srgbClr val="0070C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sz="2400" dirty="0">
                <a:solidFill>
                  <a:srgbClr val="0070C0"/>
                </a:solidFill>
                <a:latin typeface="Arial" panose="020B0604020202020204" pitchFamily="34" charset="0"/>
                <a:cs typeface="Arial" panose="020B0604020202020204" pitchFamily="34" charset="0"/>
              </a:rPr>
              <a:t/>
            </a:r>
            <a:br>
              <a:rPr lang="en-US" sz="2400" dirty="0">
                <a:solidFill>
                  <a:srgbClr val="0070C0"/>
                </a:solidFill>
                <a:latin typeface="Arial" panose="020B0604020202020204" pitchFamily="34" charset="0"/>
                <a:cs typeface="Arial" panose="020B0604020202020204" pitchFamily="34" charset="0"/>
              </a:rPr>
            </a:br>
            <a:endParaRPr lang="en-US" sz="2400" dirty="0">
              <a:solidFill>
                <a:srgbClr val="0070C0"/>
              </a:solidFill>
              <a:latin typeface="Arial" panose="020B0604020202020204" pitchFamily="34" charset="0"/>
              <a:cs typeface="Arial" panose="020B0604020202020204" pitchFamily="34" charset="0"/>
            </a:endParaRPr>
          </a:p>
        </p:txBody>
      </p:sp>
      <p:sp>
        <p:nvSpPr>
          <p:cNvPr id="3" name="Content Placeholder 2"/>
          <p:cNvSpPr>
            <a:spLocks noGrp="1"/>
          </p:cNvSpPr>
          <p:nvPr>
            <p:ph sz="half" idx="1"/>
          </p:nvPr>
        </p:nvSpPr>
        <p:spPr>
          <a:xfrm>
            <a:off x="609600" y="808037"/>
            <a:ext cx="4191000" cy="4525963"/>
          </a:xfrm>
          <a:noFill/>
          <a:ln>
            <a:noFill/>
          </a:ln>
        </p:spPr>
        <p:style>
          <a:lnRef idx="1">
            <a:schemeClr val="dk1"/>
          </a:lnRef>
          <a:fillRef idx="3">
            <a:schemeClr val="dk1"/>
          </a:fillRef>
          <a:effectRef idx="2">
            <a:schemeClr val="dk1"/>
          </a:effectRef>
          <a:fontRef idx="minor">
            <a:schemeClr val="lt1"/>
          </a:fontRef>
        </p:style>
        <p:txBody>
          <a:bodyPr>
            <a:normAutofit/>
          </a:bodyPr>
          <a:lstStyle/>
          <a:p>
            <a:pPr marL="82296" indent="0">
              <a:buNone/>
            </a:pPr>
            <a:endParaRPr lang="en-US" sz="2000" dirty="0">
              <a:solidFill>
                <a:schemeClr val="bg1"/>
              </a:solidFill>
              <a:latin typeface="Arial" panose="020B0604020202020204" pitchFamily="34" charset="0"/>
              <a:cs typeface="Arial" panose="020B0604020202020204" pitchFamily="34" charset="0"/>
            </a:endParaRPr>
          </a:p>
          <a:p>
            <a:pPr marL="82296" indent="0">
              <a:buNone/>
            </a:pPr>
            <a:r>
              <a:rPr lang="en-US" sz="2000" dirty="0" smtClean="0">
                <a:solidFill>
                  <a:schemeClr val="bg1"/>
                </a:solidFill>
                <a:latin typeface="Arial" panose="020B0604020202020204" pitchFamily="34" charset="0"/>
                <a:cs typeface="Arial" panose="020B0604020202020204" pitchFamily="34" charset="0"/>
              </a:rPr>
              <a:t>Để </a:t>
            </a:r>
            <a:r>
              <a:rPr lang="en-US" sz="2000" dirty="0">
                <a:solidFill>
                  <a:schemeClr val="bg1"/>
                </a:solidFill>
                <a:latin typeface="Arial" panose="020B0604020202020204" pitchFamily="34" charset="0"/>
                <a:cs typeface="Arial" panose="020B0604020202020204" pitchFamily="34" charset="0"/>
              </a:rPr>
              <a:t>xác định vấn đề nghiên cứu, các nhà nghiên cứu phải trả lời câu hỏi: </a:t>
            </a:r>
          </a:p>
          <a:p>
            <a:pPr marL="425196">
              <a:buFont typeface="Wingdings" panose="05000000000000000000" pitchFamily="2" charset="2"/>
              <a:buChar char="v"/>
            </a:pPr>
            <a:r>
              <a:rPr lang="en-US" sz="2000" dirty="0" smtClean="0">
                <a:solidFill>
                  <a:schemeClr val="bg1"/>
                </a:solidFill>
                <a:latin typeface="Arial" panose="020B0604020202020204" pitchFamily="34" charset="0"/>
                <a:cs typeface="Arial" panose="020B0604020202020204" pitchFamily="34" charset="0"/>
              </a:rPr>
              <a:t>Nghiên </a:t>
            </a:r>
            <a:r>
              <a:rPr lang="en-US" sz="2000" dirty="0">
                <a:solidFill>
                  <a:schemeClr val="bg1"/>
                </a:solidFill>
                <a:latin typeface="Arial" panose="020B0604020202020204" pitchFamily="34" charset="0"/>
                <a:cs typeface="Arial" panose="020B0604020202020204" pitchFamily="34" charset="0"/>
              </a:rPr>
              <a:t>cứu nội dung gì? (nghiên cứu vấn đề gì?)</a:t>
            </a:r>
          </a:p>
          <a:p>
            <a:pPr marL="425196">
              <a:buFont typeface="Wingdings" panose="05000000000000000000" pitchFamily="2" charset="2"/>
              <a:buChar char="v"/>
            </a:pPr>
            <a:r>
              <a:rPr lang="en-US" sz="2000" dirty="0" smtClean="0">
                <a:solidFill>
                  <a:schemeClr val="bg1"/>
                </a:solidFill>
                <a:latin typeface="Arial" panose="020B0604020202020204" pitchFamily="34" charset="0"/>
                <a:cs typeface="Arial" panose="020B0604020202020204" pitchFamily="34" charset="0"/>
              </a:rPr>
              <a:t> Nghiên </a:t>
            </a:r>
            <a:r>
              <a:rPr lang="en-US" sz="2000" dirty="0">
                <a:solidFill>
                  <a:schemeClr val="bg1"/>
                </a:solidFill>
                <a:latin typeface="Arial" panose="020B0604020202020204" pitchFamily="34" charset="0"/>
                <a:cs typeface="Arial" panose="020B0604020202020204" pitchFamily="34" charset="0"/>
              </a:rPr>
              <a:t>cứu đối tượng nào?(nghiên cứu ai?) </a:t>
            </a:r>
          </a:p>
          <a:p>
            <a:pPr marL="425196">
              <a:buFont typeface="Wingdings" panose="05000000000000000000" pitchFamily="2" charset="2"/>
              <a:buChar char="v"/>
            </a:pPr>
            <a:r>
              <a:rPr lang="en-US" sz="2000" dirty="0" smtClean="0">
                <a:solidFill>
                  <a:schemeClr val="bg1"/>
                </a:solidFill>
                <a:latin typeface="Arial" panose="020B0604020202020204" pitchFamily="34" charset="0"/>
                <a:cs typeface="Arial" panose="020B0604020202020204" pitchFamily="34" charset="0"/>
              </a:rPr>
              <a:t>Nghiên </a:t>
            </a:r>
            <a:r>
              <a:rPr lang="en-US" sz="2000" dirty="0">
                <a:solidFill>
                  <a:schemeClr val="bg1"/>
                </a:solidFill>
                <a:latin typeface="Arial" panose="020B0604020202020204" pitchFamily="34" charset="0"/>
                <a:cs typeface="Arial" panose="020B0604020202020204" pitchFamily="34" charset="0"/>
              </a:rPr>
              <a:t>cứu ở địa bàn nào? (nghiên cứu ở đâu?)</a:t>
            </a:r>
          </a:p>
          <a:p>
            <a:pPr algn="ctr"/>
            <a:endParaRPr lang="en-US" sz="2000" dirty="0">
              <a:solidFill>
                <a:schemeClr val="bg1"/>
              </a:solidFill>
              <a:latin typeface="Arial" panose="020B0604020202020204" pitchFamily="34" charset="0"/>
              <a:cs typeface="Arial" panose="020B0604020202020204" pitchFamily="34" charset="0"/>
            </a:endParaRPr>
          </a:p>
          <a:p>
            <a:endParaRPr lang="en-US" sz="2000" dirty="0">
              <a:solidFill>
                <a:schemeClr val="bg1"/>
              </a:solidFill>
              <a:latin typeface="Arial" panose="020B0604020202020204" pitchFamily="34" charset="0"/>
              <a:cs typeface="Arial" panose="020B0604020202020204" pitchFamily="34" charset="0"/>
            </a:endParaRPr>
          </a:p>
        </p:txBody>
      </p:sp>
      <p:pic>
        <p:nvPicPr>
          <p:cNvPr id="9" name="Content Placeholder 8"/>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953000" y="1219200"/>
            <a:ext cx="3581400" cy="3962400"/>
          </a:xfrm>
          <a:prstGeom prst="rect">
            <a:avLst/>
          </a:prstGeom>
          <a:ln>
            <a:solidFill>
              <a:schemeClr val="accent1">
                <a:lumMod val="75000"/>
              </a:schemeClr>
            </a:solidFill>
          </a:ln>
          <a:effectLst>
            <a:softEdge rad="112500"/>
          </a:effectLst>
        </p:spPr>
      </p:pic>
    </p:spTree>
    <p:extLst>
      <p:ext uri="{BB962C8B-B14F-4D97-AF65-F5344CB8AC3E}">
        <p14:creationId xmlns:p14="http://schemas.microsoft.com/office/powerpoint/2010/main" val="1587579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additive="base">
                                        <p:cTn id="1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additive="base">
                                        <p:cTn id="24"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 calcmode="lin" valueType="num">
                                      <p:cBhvr additive="base">
                                        <p:cTn id="30"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down)">
                                      <p:cBhvr>
                                        <p:cTn id="3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4294967295"/>
          </p:nvPr>
        </p:nvSpPr>
        <p:spPr>
          <a:xfrm>
            <a:off x="609600" y="533400"/>
            <a:ext cx="8153400" cy="6202363"/>
          </a:xfrm>
        </p:spPr>
        <p:txBody>
          <a:bodyPr>
            <a:normAutofit/>
          </a:bodyPr>
          <a:lstStyle/>
          <a:p>
            <a:pPr marL="0" lvl="0" indent="0" algn="just">
              <a:buNone/>
            </a:pPr>
            <a:r>
              <a:rPr lang="en-US" sz="2000" dirty="0" smtClean="0">
                <a:solidFill>
                  <a:schemeClr val="bg1"/>
                </a:solidFill>
                <a:latin typeface="Arial" panose="020B0604020202020204" pitchFamily="34" charset="0"/>
                <a:cs typeface="Arial" panose="020B0604020202020204" pitchFamily="34" charset="0"/>
              </a:rPr>
              <a:t>Đối tượng nghiên cứu là những đặc trưng xã hội mà cuộc nghiên cứu phải hướng vào đó để làm nổi bật lên những vấn đề có tính bản chất của nó.</a:t>
            </a:r>
          </a:p>
          <a:p>
            <a:pPr lvl="0" algn="just"/>
            <a:endParaRPr lang="en-US" sz="2000" dirty="0" smtClean="0">
              <a:solidFill>
                <a:schemeClr val="bg1"/>
              </a:solidFill>
              <a:latin typeface="Arial" panose="020B0604020202020204" pitchFamily="34" charset="0"/>
              <a:cs typeface="Arial" panose="020B0604020202020204" pitchFamily="34" charset="0"/>
            </a:endParaRPr>
          </a:p>
          <a:p>
            <a:pPr marL="0" lvl="0" indent="0" algn="just">
              <a:buNone/>
            </a:pPr>
            <a:r>
              <a:rPr lang="en-US" sz="2000" dirty="0" smtClean="0">
                <a:solidFill>
                  <a:schemeClr val="bg1"/>
                </a:solidFill>
                <a:latin typeface="Arial" panose="020B0604020202020204" pitchFamily="34" charset="0"/>
                <a:cs typeface="Arial" panose="020B0604020202020204" pitchFamily="34" charset="0"/>
              </a:rPr>
              <a:t>Phải </a:t>
            </a:r>
            <a:r>
              <a:rPr lang="en-US" sz="2000" dirty="0">
                <a:solidFill>
                  <a:schemeClr val="bg1"/>
                </a:solidFill>
                <a:latin typeface="Arial" panose="020B0604020202020204" pitchFamily="34" charset="0"/>
                <a:cs typeface="Arial" panose="020B0604020202020204" pitchFamily="34" charset="0"/>
              </a:rPr>
              <a:t>xác định mục đích và nhiệm vụ của cuộc nghiên cứu. Đó là tìm kiếm các thông tin để làm sáng tỏ tương quan giữa các mục đích: lý luận và thực </a:t>
            </a:r>
            <a:r>
              <a:rPr lang="en-US" sz="2000" dirty="0" smtClean="0">
                <a:solidFill>
                  <a:schemeClr val="bg1"/>
                </a:solidFill>
                <a:latin typeface="Arial" panose="020B0604020202020204" pitchFamily="34" charset="0"/>
                <a:cs typeface="Arial" panose="020B0604020202020204" pitchFamily="34" charset="0"/>
              </a:rPr>
              <a:t>tiễn.</a:t>
            </a:r>
          </a:p>
          <a:p>
            <a:pPr marL="0" lvl="0" indent="0" algn="just">
              <a:buNone/>
            </a:pPr>
            <a:endParaRPr lang="en-US" sz="2000" dirty="0" smtClean="0">
              <a:solidFill>
                <a:schemeClr val="bg1"/>
              </a:solidFill>
              <a:latin typeface="Arial" panose="020B0604020202020204" pitchFamily="34" charset="0"/>
              <a:cs typeface="Arial" panose="020B0604020202020204" pitchFamily="34" charset="0"/>
            </a:endParaRPr>
          </a:p>
          <a:p>
            <a:pPr marL="0" lvl="0" indent="0" algn="just">
              <a:buNone/>
            </a:pPr>
            <a:r>
              <a:rPr lang="en-US" sz="2000" dirty="0" smtClean="0">
                <a:solidFill>
                  <a:schemeClr val="bg1"/>
                </a:solidFill>
                <a:latin typeface="Arial" panose="020B0604020202020204" pitchFamily="34" charset="0"/>
                <a:cs typeface="Arial" panose="020B0604020202020204" pitchFamily="34" charset="0"/>
              </a:rPr>
              <a:t>Phải </a:t>
            </a:r>
            <a:r>
              <a:rPr lang="en-US" sz="2000" dirty="0">
                <a:solidFill>
                  <a:schemeClr val="bg1"/>
                </a:solidFill>
                <a:latin typeface="Arial" panose="020B0604020202020204" pitchFamily="34" charset="0"/>
                <a:cs typeface="Arial" panose="020B0604020202020204" pitchFamily="34" charset="0"/>
              </a:rPr>
              <a:t>làm sáng tỏ mục đích của cuộc nghiên cứu vì mục đích sẽ quy định các phương pháp tiến hành thu thập và sử lý thông tin</a:t>
            </a:r>
            <a:r>
              <a:rPr lang="en-US" sz="2000" dirty="0" smtClean="0">
                <a:solidFill>
                  <a:schemeClr val="bg1"/>
                </a:solidFill>
                <a:latin typeface="Arial" panose="020B0604020202020204" pitchFamily="34" charset="0"/>
                <a:cs typeface="Arial" panose="020B0604020202020204" pitchFamily="34" charset="0"/>
              </a:rPr>
              <a:t>.</a:t>
            </a:r>
          </a:p>
          <a:p>
            <a:pPr marL="0" lvl="0" indent="0" algn="just">
              <a:buNone/>
            </a:pPr>
            <a:endParaRPr lang="en-US" sz="2000" dirty="0">
              <a:solidFill>
                <a:schemeClr val="bg1"/>
              </a:solidFill>
              <a:latin typeface="Arial" panose="020B0604020202020204" pitchFamily="34" charset="0"/>
              <a:cs typeface="Arial" panose="020B0604020202020204" pitchFamily="34" charset="0"/>
            </a:endParaRPr>
          </a:p>
          <a:p>
            <a:pPr marL="0" indent="0" algn="just">
              <a:buNone/>
            </a:pPr>
            <a:r>
              <a:rPr lang="en-US" sz="2000" dirty="0" smtClean="0">
                <a:solidFill>
                  <a:schemeClr val="bg1"/>
                </a:solidFill>
                <a:latin typeface="Arial" panose="020B0604020202020204" pitchFamily="34" charset="0"/>
                <a:cs typeface="Arial" panose="020B0604020202020204" pitchFamily="34" charset="0"/>
              </a:rPr>
              <a:t>Sau </a:t>
            </a:r>
            <a:r>
              <a:rPr lang="en-US" sz="2000" dirty="0">
                <a:solidFill>
                  <a:schemeClr val="bg1"/>
                </a:solidFill>
                <a:latin typeface="Arial" panose="020B0604020202020204" pitchFamily="34" charset="0"/>
                <a:cs typeface="Arial" panose="020B0604020202020204" pitchFamily="34" charset="0"/>
              </a:rPr>
              <a:t>đó nhà nghiên cứu phất triển các giả thuyết nghiên cứu (hypothesis) các câu phát biểu thăm dò (tentetive statement) có khả năng kiểm chứng bởi phương pháp khoa học.</a:t>
            </a:r>
          </a:p>
          <a:p>
            <a:pPr lvl="0" algn="just"/>
            <a:endParaRPr lang="en-US" sz="2000" dirty="0">
              <a:solidFill>
                <a:schemeClr val="bg1"/>
              </a:solidFill>
              <a:latin typeface="Arial" panose="020B0604020202020204" pitchFamily="34" charset="0"/>
              <a:cs typeface="Arial" panose="020B0604020202020204" pitchFamily="34" charset="0"/>
            </a:endParaRPr>
          </a:p>
          <a:p>
            <a:pPr algn="ctr"/>
            <a:endParaRPr lang="en-US" sz="2000" dirty="0">
              <a:solidFill>
                <a:schemeClr val="bg1"/>
              </a:solidFill>
              <a:latin typeface="Arial" panose="020B0604020202020204" pitchFamily="34" charset="0"/>
              <a:cs typeface="Arial" panose="020B0604020202020204" pitchFamily="34" charset="0"/>
            </a:endParaRPr>
          </a:p>
          <a:p>
            <a:pPr lvl="0" algn="just"/>
            <a:endParaRPr lang="en-US" sz="2000" dirty="0">
              <a:solidFill>
                <a:schemeClr val="bg1"/>
              </a:solidFill>
              <a:latin typeface="Arial" panose="020B0604020202020204" pitchFamily="34" charset="0"/>
              <a:cs typeface="Arial" panose="020B0604020202020204" pitchFamily="34" charset="0"/>
            </a:endParaRPr>
          </a:p>
          <a:p>
            <a:pPr algn="ctr"/>
            <a:endParaRPr lang="en-US" sz="2000" dirty="0">
              <a:solidFill>
                <a:schemeClr val="bg1"/>
              </a:solidFill>
              <a:latin typeface="Arial" panose="020B0604020202020204" pitchFamily="34" charset="0"/>
              <a:cs typeface="Arial" panose="020B0604020202020204" pitchFamily="34" charset="0"/>
            </a:endParaRPr>
          </a:p>
          <a:p>
            <a:endParaRPr lang="en-US"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26151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circle(in)">
                                      <p:cBhvr>
                                        <p:cTn id="7" dur="2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circle(in)">
                                      <p:cBhvr>
                                        <p:cTn id="12" dur="20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animEffect transition="in" filter="circle(in)">
                                      <p:cBhvr>
                                        <p:cTn id="17" dur="2000"/>
                                        <p:tgtEl>
                                          <p:spTgt spid="6">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xEl>
                                              <p:pRg st="6" end="6"/>
                                            </p:txEl>
                                          </p:spTgt>
                                        </p:tgtEl>
                                        <p:attrNameLst>
                                          <p:attrName>style.visibility</p:attrName>
                                        </p:attrNameLst>
                                      </p:cBhvr>
                                      <p:to>
                                        <p:strVal val="visible"/>
                                      </p:to>
                                    </p:set>
                                    <p:animEffect transition="in" filter="circle(in)">
                                      <p:cBhvr>
                                        <p:cTn id="22" dur="20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b="1" dirty="0">
                <a:solidFill>
                  <a:srgbClr val="0070C0"/>
                </a:solidFill>
                <a:latin typeface="Arial" panose="020B0604020202020204" pitchFamily="34" charset="0"/>
                <a:cs typeface="Arial" panose="020B0604020202020204" pitchFamily="34" charset="0"/>
              </a:rPr>
              <a:t>*</a:t>
            </a:r>
            <a:r>
              <a:rPr lang="en-US" sz="2400" i="1" dirty="0">
                <a:solidFill>
                  <a:srgbClr val="0070C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QUÁ TRÌNH LẬP GIẢ THUYẾT CẦN PHẢI LƯU Ý:</a:t>
            </a:r>
            <a:endParaRPr lang="en-US" sz="2400" dirty="0">
              <a:solidFill>
                <a:srgbClr val="0070C0"/>
              </a:solidFill>
              <a:latin typeface="Arial" panose="020B0604020202020204" pitchFamily="34" charset="0"/>
              <a:cs typeface="Arial" panose="020B0604020202020204" pitchFamily="34" charset="0"/>
            </a:endParaRPr>
          </a:p>
        </p:txBody>
      </p:sp>
      <p:sp>
        <p:nvSpPr>
          <p:cNvPr id="5" name="Content Placeholder 4"/>
          <p:cNvSpPr>
            <a:spLocks noGrp="1"/>
          </p:cNvSpPr>
          <p:nvPr>
            <p:ph idx="1"/>
          </p:nvPr>
        </p:nvSpPr>
        <p:spPr/>
        <p:txBody>
          <a:bodyPr>
            <a:normAutofit/>
          </a:bodyPr>
          <a:lstStyle/>
          <a:p>
            <a:pPr marL="0" indent="0">
              <a:spcAft>
                <a:spcPts val="1200"/>
              </a:spcAft>
              <a:buNone/>
            </a:pPr>
            <a:r>
              <a:rPr lang="en-US" sz="2000" dirty="0" smtClean="0">
                <a:solidFill>
                  <a:schemeClr val="bg1"/>
                </a:solidFill>
                <a:latin typeface="Arial" panose="020B0604020202020204" pitchFamily="34" charset="0"/>
                <a:ea typeface="SimSun-ExtB" panose="02010609060101010101" pitchFamily="49" charset="-122"/>
                <a:cs typeface="Arial" panose="020B0604020202020204" pitchFamily="34" charset="0"/>
              </a:rPr>
              <a:t>.         Những </a:t>
            </a:r>
            <a:r>
              <a:rPr lang="en-US" sz="2000" dirty="0">
                <a:solidFill>
                  <a:schemeClr val="bg1"/>
                </a:solidFill>
                <a:latin typeface="Arial" panose="020B0604020202020204" pitchFamily="34" charset="0"/>
                <a:ea typeface="SimSun-ExtB" panose="02010609060101010101" pitchFamily="49" charset="-122"/>
                <a:cs typeface="Arial" panose="020B0604020202020204" pitchFamily="34" charset="0"/>
              </a:rPr>
              <a:t>giả thuyết đưa ra không được mâu thuẫn với những quy luật đã xác định hoặc những kết quả đã được kiểm nghiệm là đúng trước đó.</a:t>
            </a:r>
          </a:p>
          <a:p>
            <a:pPr marL="0" indent="0">
              <a:spcAft>
                <a:spcPts val="1200"/>
              </a:spcAft>
              <a:buNone/>
            </a:pPr>
            <a:r>
              <a:rPr lang="en-US" sz="2000" dirty="0" smtClean="0">
                <a:solidFill>
                  <a:schemeClr val="bg1"/>
                </a:solidFill>
                <a:latin typeface="Arial" panose="020B0604020202020204" pitchFamily="34" charset="0"/>
                <a:ea typeface="SimSun-ExtB" panose="02010609060101010101" pitchFamily="49" charset="-122"/>
                <a:cs typeface="Arial" panose="020B0604020202020204" pitchFamily="34" charset="0"/>
              </a:rPr>
              <a:t>                    Giả </a:t>
            </a:r>
            <a:r>
              <a:rPr lang="en-US" sz="2000" dirty="0">
                <a:solidFill>
                  <a:schemeClr val="bg1"/>
                </a:solidFill>
                <a:latin typeface="Arial" panose="020B0604020202020204" pitchFamily="34" charset="0"/>
                <a:ea typeface="SimSun-ExtB" panose="02010609060101010101" pitchFamily="49" charset="-122"/>
                <a:cs typeface="Arial" panose="020B0604020202020204" pitchFamily="34" charset="0"/>
              </a:rPr>
              <a:t>thuyết đưa ra phải phù hợp với những nguyên lý xuất phát của chủ nghĩa duy vật lịch sử.</a:t>
            </a:r>
          </a:p>
          <a:p>
            <a:pPr marL="0" indent="0">
              <a:spcAft>
                <a:spcPts val="1200"/>
              </a:spcAft>
              <a:buNone/>
            </a:pPr>
            <a:r>
              <a:rPr lang="en-US" sz="2000" dirty="0" smtClean="0">
                <a:solidFill>
                  <a:schemeClr val="bg1"/>
                </a:solidFill>
                <a:latin typeface="Arial" panose="020B0604020202020204" pitchFamily="34" charset="0"/>
                <a:ea typeface="SimSun-ExtB" panose="02010609060101010101" pitchFamily="49" charset="-122"/>
                <a:cs typeface="Arial" panose="020B0604020202020204" pitchFamily="34" charset="0"/>
              </a:rPr>
              <a:t>                             Giả </a:t>
            </a:r>
            <a:r>
              <a:rPr lang="en-US" sz="2000" dirty="0">
                <a:solidFill>
                  <a:schemeClr val="bg1"/>
                </a:solidFill>
                <a:latin typeface="Arial" panose="020B0604020202020204" pitchFamily="34" charset="0"/>
                <a:ea typeface="SimSun-ExtB" panose="02010609060101010101" pitchFamily="49" charset="-122"/>
                <a:cs typeface="Arial" panose="020B0604020202020204" pitchFamily="34" charset="0"/>
              </a:rPr>
              <a:t>thuyết phải dễ kiểm tra</a:t>
            </a:r>
            <a:r>
              <a:rPr lang="en-US" sz="2000" dirty="0" smtClean="0">
                <a:solidFill>
                  <a:schemeClr val="bg1"/>
                </a:solidFill>
                <a:latin typeface="Arial" panose="020B0604020202020204" pitchFamily="34" charset="0"/>
                <a:ea typeface="SimSun-ExtB" panose="02010609060101010101" pitchFamily="49" charset="-122"/>
                <a:cs typeface="Arial" panose="020B0604020202020204" pitchFamily="34" charset="0"/>
              </a:rPr>
              <a:t>.</a:t>
            </a:r>
          </a:p>
          <a:p>
            <a:pPr marL="0" indent="0">
              <a:spcAft>
                <a:spcPts val="1200"/>
              </a:spcAft>
              <a:buNone/>
            </a:pPr>
            <a:r>
              <a:rPr lang="en-US" sz="2000" dirty="0" smtClean="0">
                <a:solidFill>
                  <a:schemeClr val="bg1"/>
                </a:solidFill>
                <a:latin typeface="Arial" panose="020B0604020202020204" pitchFamily="34" charset="0"/>
                <a:ea typeface="SimSun-ExtB" panose="02010609060101010101" pitchFamily="49" charset="-122"/>
                <a:cs typeface="Arial" panose="020B0604020202020204" pitchFamily="34" charset="0"/>
              </a:rPr>
              <a:t> </a:t>
            </a:r>
            <a:r>
              <a:rPr lang="en-US" sz="2000" dirty="0">
                <a:solidFill>
                  <a:schemeClr val="bg1"/>
                </a:solidFill>
                <a:latin typeface="Arial" panose="020B0604020202020204" pitchFamily="34" charset="0"/>
                <a:ea typeface="SimSun-ExtB" panose="02010609060101010101" pitchFamily="49" charset="-122"/>
                <a:cs typeface="Arial" panose="020B0604020202020204" pitchFamily="34" charset="0"/>
              </a:rPr>
              <a:t> </a:t>
            </a:r>
            <a:r>
              <a:rPr lang="en-US" sz="2000" dirty="0" smtClean="0">
                <a:solidFill>
                  <a:schemeClr val="bg1"/>
                </a:solidFill>
                <a:latin typeface="Arial" panose="020B0604020202020204" pitchFamily="34" charset="0"/>
                <a:ea typeface="SimSun-ExtB" panose="02010609060101010101" pitchFamily="49" charset="-122"/>
                <a:cs typeface="Arial" panose="020B0604020202020204" pitchFamily="34" charset="0"/>
              </a:rPr>
              <a:t>                                         Việc </a:t>
            </a:r>
            <a:r>
              <a:rPr lang="en-US" sz="2000" dirty="0">
                <a:solidFill>
                  <a:schemeClr val="bg1"/>
                </a:solidFill>
                <a:latin typeface="Arial" panose="020B0604020202020204" pitchFamily="34" charset="0"/>
                <a:ea typeface="SimSun-ExtB" panose="02010609060101010101" pitchFamily="49" charset="-122"/>
                <a:cs typeface="Arial" panose="020B0604020202020204" pitchFamily="34" charset="0"/>
              </a:rPr>
              <a:t>phân tích logic của các giả thuyết phải khẳng định được tính không mâu thuẫn của nó.</a:t>
            </a:r>
          </a:p>
          <a:p>
            <a:endParaRPr lang="en-US" sz="2000" dirty="0">
              <a:solidFill>
                <a:schemeClr val="bg1"/>
              </a:solidFill>
              <a:latin typeface="Arial" panose="020B0604020202020204" pitchFamily="34" charset="0"/>
              <a:ea typeface="SimSun-ExtB" panose="02010609060101010101" pitchFamily="49" charset="-122"/>
              <a:cs typeface="Arial" panose="020B0604020202020204" pitchFamily="34"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1417638"/>
            <a:ext cx="700088" cy="603997"/>
          </a:xfrm>
          <a:prstGeom prst="rect">
            <a:avLst/>
          </a:prstGeom>
          <a:ln>
            <a:noFill/>
          </a:ln>
          <a:effectLst>
            <a:outerShdw blurRad="292100" dist="139700" dir="2700000" algn="tl" rotWithShape="0">
              <a:srgbClr val="333333">
                <a:alpha val="65000"/>
              </a:srgbClr>
            </a:outerShdw>
          </a:effectLst>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9597" y="2616347"/>
            <a:ext cx="653705" cy="514350"/>
          </a:xfrm>
          <a:prstGeom prst="rect">
            <a:avLst/>
          </a:prstGeom>
          <a:ln>
            <a:noFill/>
          </a:ln>
          <a:effectLst>
            <a:outerShdw blurRad="292100" dist="139700" dir="2700000" algn="tl" rotWithShape="0">
              <a:srgbClr val="333333">
                <a:alpha val="65000"/>
              </a:srgbClr>
            </a:outerShdw>
          </a:effectLst>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93302" y="3328976"/>
            <a:ext cx="653705" cy="609782"/>
          </a:xfrm>
          <a:prstGeom prst="rect">
            <a:avLst/>
          </a:prstGeom>
          <a:ln>
            <a:noFill/>
          </a:ln>
          <a:effectLst>
            <a:outerShdw blurRad="292100" dist="139700" dir="2700000" algn="tl" rotWithShape="0">
              <a:srgbClr val="333333">
                <a:alpha val="65000"/>
              </a:srgbClr>
            </a:outerShdw>
          </a:effectLst>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95600" y="3863181"/>
            <a:ext cx="667682" cy="63443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908998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1000"/>
                                        <p:tgtEl>
                                          <p:spTgt spid="5">
                                            <p:txEl>
                                              <p:pRg st="0" end="0"/>
                                            </p:txEl>
                                          </p:spTgt>
                                        </p:tgtEl>
                                      </p:cBhvr>
                                    </p:animEffect>
                                    <p:anim calcmode="lin" valueType="num">
                                      <p:cBhvr>
                                        <p:cTn id="13"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Effect transition="in" filter="fade">
                                      <p:cBhvr>
                                        <p:cTn id="19" dur="1000"/>
                                        <p:tgtEl>
                                          <p:spTgt spid="5">
                                            <p:txEl>
                                              <p:pRg st="1" end="1"/>
                                            </p:txEl>
                                          </p:spTgt>
                                        </p:tgtEl>
                                      </p:cBhvr>
                                    </p:animEffect>
                                    <p:anim calcmode="lin" valueType="num">
                                      <p:cBhvr>
                                        <p:cTn id="20"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5">
                                            <p:txEl>
                                              <p:pRg st="2" end="2"/>
                                            </p:txEl>
                                          </p:spTgt>
                                        </p:tgtEl>
                                        <p:attrNameLst>
                                          <p:attrName>style.visibility</p:attrName>
                                        </p:attrNameLst>
                                      </p:cBhvr>
                                      <p:to>
                                        <p:strVal val="visible"/>
                                      </p:to>
                                    </p:set>
                                    <p:animEffect transition="in" filter="fade">
                                      <p:cBhvr>
                                        <p:cTn id="26" dur="1000"/>
                                        <p:tgtEl>
                                          <p:spTgt spid="5">
                                            <p:txEl>
                                              <p:pRg st="2" end="2"/>
                                            </p:txEl>
                                          </p:spTgt>
                                        </p:tgtEl>
                                      </p:cBhvr>
                                    </p:animEffect>
                                    <p:anim calcmode="lin" valueType="num">
                                      <p:cBhvr>
                                        <p:cTn id="27"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5">
                                            <p:txEl>
                                              <p:pRg st="3" end="3"/>
                                            </p:txEl>
                                          </p:spTgt>
                                        </p:tgtEl>
                                        <p:attrNameLst>
                                          <p:attrName>style.visibility</p:attrName>
                                        </p:attrNameLst>
                                      </p:cBhvr>
                                      <p:to>
                                        <p:strVal val="visible"/>
                                      </p:to>
                                    </p:set>
                                    <p:animEffect transition="in" filter="fade">
                                      <p:cBhvr>
                                        <p:cTn id="33" dur="1000"/>
                                        <p:tgtEl>
                                          <p:spTgt spid="5">
                                            <p:txEl>
                                              <p:pRg st="3" end="3"/>
                                            </p:txEl>
                                          </p:spTgt>
                                        </p:tgtEl>
                                      </p:cBhvr>
                                    </p:animEffect>
                                    <p:anim calcmode="lin" valueType="num">
                                      <p:cBhvr>
                                        <p:cTn id="34"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Autofit/>
          </a:bodyPr>
          <a:lstStyle/>
          <a:p>
            <a:pPr algn="l"/>
            <a:r>
              <a:rPr lang="en-US" sz="2400" b="1" i="1" dirty="0" smtClean="0">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
            </a:r>
            <a:br>
              <a:rPr lang="en-US" sz="2400" b="1" i="1" dirty="0" smtClean="0">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br>
            <a:r>
              <a:rPr lang="en-US" sz="2400" b="1" i="1" dirty="0">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
            </a:r>
            <a:br>
              <a:rPr lang="en-US" sz="2400" b="1" i="1" dirty="0">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br>
            <a:r>
              <a:rPr lang="en-US" sz="2400" b="1" i="1" dirty="0" smtClean="0">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
            </a:r>
            <a:br>
              <a:rPr lang="en-US" sz="2400" b="1" i="1" dirty="0" smtClean="0">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br>
            <a:r>
              <a:rPr lang="en-US" sz="2400" b="1" i="1" dirty="0" smtClean="0">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II. </a:t>
            </a:r>
            <a:r>
              <a:rPr lang="en-US" sz="2400" b="1" i="1" dirty="0">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Quá trình nghiên cứu khoa học</a:t>
            </a:r>
            <a:br>
              <a:rPr lang="en-US" sz="2400" b="1" i="1" dirty="0">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br>
            <a:r>
              <a:rPr lang="en-US" sz="2400" b="1" i="1" dirty="0">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400" b="1" i="1" dirty="0" smtClean="0">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 b.Thiết </a:t>
            </a:r>
            <a:r>
              <a:rPr lang="en-US" sz="2400" b="1" i="1" dirty="0">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kế và nghiên cứu</a:t>
            </a:r>
            <a:br>
              <a:rPr lang="en-US" sz="2400" b="1" i="1" dirty="0">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br>
            <a:r>
              <a:rPr lang="en-US" sz="2400" b="1" i="1" dirty="0">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
            </a:r>
            <a:br>
              <a:rPr lang="en-US" sz="2400" b="1" i="1" dirty="0">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br>
            <a:r>
              <a:rPr lang="en-US" sz="2400" dirty="0">
                <a:solidFill>
                  <a:srgbClr val="0070C0"/>
                </a:solidFill>
              </a:rPr>
              <a:t/>
            </a:r>
            <a:br>
              <a:rPr lang="en-US" sz="2400" dirty="0">
                <a:solidFill>
                  <a:srgbClr val="0070C0"/>
                </a:solidFill>
              </a:rPr>
            </a:br>
            <a:endParaRPr lang="en-US" sz="2400" dirty="0">
              <a:solidFill>
                <a:srgbClr val="0070C0"/>
              </a:solidFill>
            </a:endParaRPr>
          </a:p>
        </p:txBody>
      </p:sp>
      <p:sp>
        <p:nvSpPr>
          <p:cNvPr id="3" name="Content Placeholder 2"/>
          <p:cNvSpPr>
            <a:spLocks noGrp="1"/>
          </p:cNvSpPr>
          <p:nvPr>
            <p:ph idx="1"/>
          </p:nvPr>
        </p:nvSpPr>
        <p:spPr>
          <a:xfrm>
            <a:off x="1143000" y="1600200"/>
            <a:ext cx="7543800" cy="4525963"/>
          </a:xfrm>
        </p:spPr>
        <p:txBody>
          <a:bodyPr>
            <a:normAutofit/>
          </a:bodyPr>
          <a:lstStyle/>
          <a:p>
            <a:pPr marL="0" indent="0">
              <a:spcAft>
                <a:spcPts val="2400"/>
              </a:spcAft>
              <a:buNone/>
            </a:pPr>
            <a:r>
              <a:rPr lang="en-US" sz="2000" b="1" i="1" u="sng" dirty="0">
                <a:solidFill>
                  <a:schemeClr val="bg1"/>
                </a:solidFill>
                <a:latin typeface="Arial" panose="020B0604020202020204" pitchFamily="34" charset="0"/>
                <a:cs typeface="Arial" panose="020B0604020202020204" pitchFamily="34" charset="0"/>
              </a:rPr>
              <a:t>Nhằm xác định:</a:t>
            </a:r>
          </a:p>
          <a:p>
            <a:pPr marL="0" indent="0">
              <a:spcAft>
                <a:spcPts val="2400"/>
              </a:spcAft>
              <a:buNone/>
            </a:pPr>
            <a:r>
              <a:rPr lang="en-US" sz="2000" dirty="0">
                <a:solidFill>
                  <a:schemeClr val="bg1"/>
                </a:solidFill>
                <a:latin typeface="Arial" panose="020B0604020202020204" pitchFamily="34" charset="0"/>
                <a:cs typeface="Arial" panose="020B0604020202020204" pitchFamily="34" charset="0"/>
              </a:rPr>
              <a:t> - Loại dữ liệu cần được thu thập</a:t>
            </a:r>
          </a:p>
          <a:p>
            <a:pPr marL="0" indent="0">
              <a:spcAft>
                <a:spcPts val="2400"/>
              </a:spcAft>
              <a:buNone/>
            </a:pPr>
            <a:r>
              <a:rPr lang="en-US" sz="2000" dirty="0">
                <a:solidFill>
                  <a:schemeClr val="bg1"/>
                </a:solidFill>
                <a:latin typeface="Arial" panose="020B0604020202020204" pitchFamily="34" charset="0"/>
                <a:cs typeface="Arial" panose="020B0604020202020204" pitchFamily="34" charset="0"/>
              </a:rPr>
              <a:t> - Thời gian cần thiết</a:t>
            </a:r>
          </a:p>
          <a:p>
            <a:pPr marL="0" indent="0">
              <a:spcAft>
                <a:spcPts val="2400"/>
              </a:spcAft>
              <a:buNone/>
            </a:pPr>
            <a:r>
              <a:rPr lang="en-US" sz="2000" dirty="0">
                <a:solidFill>
                  <a:schemeClr val="bg1"/>
                </a:solidFill>
                <a:latin typeface="Arial" panose="020B0604020202020204" pitchFamily="34" charset="0"/>
                <a:cs typeface="Arial" panose="020B0604020202020204" pitchFamily="34" charset="0"/>
              </a:rPr>
              <a:t> - Những phương pháp được sử dụng </a:t>
            </a:r>
          </a:p>
          <a:p>
            <a:pPr marL="0" indent="0">
              <a:buNone/>
            </a:pPr>
            <a:r>
              <a:rPr lang="en-US" sz="2000" dirty="0">
                <a:solidFill>
                  <a:schemeClr val="bg1"/>
                </a:solidFill>
                <a:latin typeface="Arial" panose="020B0604020202020204" pitchFamily="34" charset="0"/>
                <a:cs typeface="Arial" panose="020B0604020202020204" pitchFamily="34" charset="0"/>
              </a:rPr>
              <a:t> - Phương pháp để phân loại và phân tích dữ liệu.</a:t>
            </a:r>
          </a:p>
          <a:p>
            <a:endParaRPr lang="en-US" sz="2000" dirty="0">
              <a:solidFill>
                <a:schemeClr val="bg1"/>
              </a:solidFill>
              <a:latin typeface="Arial" panose="020B0604020202020204" pitchFamily="34" charset="0"/>
              <a:cs typeface="Arial" panose="020B0604020202020204" pitchFamily="34" charset="0"/>
            </a:endParaRPr>
          </a:p>
          <a:p>
            <a:endParaRPr lang="en-US"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84521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down)">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down)">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wipe(down)">
                                      <p:cBhvr>
                                        <p:cTn id="3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574" y="685800"/>
            <a:ext cx="8229600" cy="1143000"/>
          </a:xfrm>
        </p:spPr>
        <p:txBody>
          <a:bodyPr>
            <a:noAutofit/>
          </a:bodyPr>
          <a:lstStyle/>
          <a:p>
            <a:pPr algn="l"/>
            <a:r>
              <a:rPr lang="en-US" sz="2400" b="1" i="1" dirty="0" smtClean="0">
                <a:solidFill>
                  <a:srgbClr val="0070C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en-US" sz="2400" b="1" i="1" dirty="0" smtClean="0">
                <a:solidFill>
                  <a:srgbClr val="0070C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sz="2400" b="1" i="1" dirty="0">
                <a:solidFill>
                  <a:srgbClr val="0070C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en-US" sz="2400" b="1" i="1" dirty="0">
                <a:solidFill>
                  <a:srgbClr val="0070C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sz="2400" b="1" i="1" dirty="0" smtClean="0">
                <a:solidFill>
                  <a:srgbClr val="0070C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II. Quá trình nghiên cứu khoa học</a:t>
            </a:r>
            <a:br>
              <a:rPr lang="en-US" sz="2400" b="1" i="1" dirty="0" smtClean="0">
                <a:solidFill>
                  <a:srgbClr val="0070C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sz="2400" b="1" i="1" dirty="0" smtClean="0">
                <a:solidFill>
                  <a:srgbClr val="0070C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c. Thu thập dữ liệu</a:t>
            </a:r>
            <a:br>
              <a:rPr lang="en-US" sz="2400" b="1" i="1" dirty="0" smtClean="0">
                <a:solidFill>
                  <a:srgbClr val="0070C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sz="2400" b="1" i="1" dirty="0" smtClean="0">
                <a:solidFill>
                  <a:srgbClr val="0070C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en-US" sz="2400" b="1" i="1" dirty="0" smtClean="0">
                <a:solidFill>
                  <a:srgbClr val="0070C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sz="2400" dirty="0" smtClean="0">
                <a:solidFill>
                  <a:srgbClr val="0070C0"/>
                </a:solidFill>
                <a:latin typeface="Arial" panose="020B0604020202020204" pitchFamily="34" charset="0"/>
                <a:cs typeface="Arial" panose="020B0604020202020204" pitchFamily="34" charset="0"/>
              </a:rPr>
              <a:t/>
            </a:r>
            <a:br>
              <a:rPr lang="en-US" sz="2400" dirty="0" smtClean="0">
                <a:solidFill>
                  <a:srgbClr val="0070C0"/>
                </a:solidFill>
                <a:latin typeface="Arial" panose="020B0604020202020204" pitchFamily="34" charset="0"/>
                <a:cs typeface="Arial" panose="020B0604020202020204" pitchFamily="34" charset="0"/>
              </a:rPr>
            </a:br>
            <a:endParaRPr lang="en-US" sz="2400" dirty="0">
              <a:solidFill>
                <a:srgbClr val="0070C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a:bodyPr>
          <a:lstStyle/>
          <a:p>
            <a:pPr marL="0" indent="0">
              <a:lnSpc>
                <a:spcPct val="150000"/>
              </a:lnSpc>
              <a:buNone/>
            </a:pPr>
            <a:r>
              <a:rPr lang="en-US" sz="2000" dirty="0">
                <a:solidFill>
                  <a:schemeClr val="bg1"/>
                </a:solidFill>
                <a:latin typeface="Arial" panose="020B0604020202020204" pitchFamily="34" charset="0"/>
                <a:cs typeface="Arial" panose="020B0604020202020204" pitchFamily="34" charset="0"/>
              </a:rPr>
              <a:t> 	</a:t>
            </a:r>
            <a:r>
              <a:rPr lang="vi-VN" sz="2000" dirty="0">
                <a:solidFill>
                  <a:schemeClr val="bg1"/>
                </a:solidFill>
                <a:latin typeface="Arial" panose="020B0604020202020204" pitchFamily="34" charset="0"/>
                <a:cs typeface="Arial" panose="020B0604020202020204" pitchFamily="34" charset="0"/>
              </a:rPr>
              <a:t>Nhà nghiên cứu bắt đầu bước tiếp theo là thu thập dữ liệu,</a:t>
            </a:r>
            <a:r>
              <a:rPr lang="en-US" sz="2000" dirty="0">
                <a:solidFill>
                  <a:schemeClr val="bg1"/>
                </a:solidFill>
                <a:latin typeface="Arial" panose="020B0604020202020204" pitchFamily="34" charset="0"/>
                <a:cs typeface="Arial" panose="020B0604020202020204" pitchFamily="34" charset="0"/>
              </a:rPr>
              <a:t> </a:t>
            </a:r>
            <a:r>
              <a:rPr lang="vi-VN" sz="2000" dirty="0">
                <a:solidFill>
                  <a:schemeClr val="bg1"/>
                </a:solidFill>
                <a:latin typeface="Arial" panose="020B0604020202020204" pitchFamily="34" charset="0"/>
                <a:cs typeface="Arial" panose="020B0604020202020204" pitchFamily="34" charset="0"/>
              </a:rPr>
              <a:t>thông tin bằng các phương pháp đã nêu lên trong phần trước. Một</a:t>
            </a:r>
            <a:r>
              <a:rPr lang="en-US" sz="2000" dirty="0">
                <a:solidFill>
                  <a:schemeClr val="bg1"/>
                </a:solidFill>
                <a:latin typeface="Arial" panose="020B0604020202020204" pitchFamily="34" charset="0"/>
                <a:cs typeface="Arial" panose="020B0604020202020204" pitchFamily="34" charset="0"/>
              </a:rPr>
              <a:t> </a:t>
            </a:r>
            <a:r>
              <a:rPr lang="vi-VN" sz="2000" dirty="0">
                <a:solidFill>
                  <a:schemeClr val="bg1"/>
                </a:solidFill>
                <a:latin typeface="Arial" panose="020B0604020202020204" pitchFamily="34" charset="0"/>
                <a:cs typeface="Arial" panose="020B0604020202020204" pitchFamily="34" charset="0"/>
              </a:rPr>
              <a:t>số phương pháp thường được dùng trong nghiên cứu xã hội học</a:t>
            </a:r>
            <a:r>
              <a:rPr lang="en-US" sz="2000" dirty="0">
                <a:solidFill>
                  <a:schemeClr val="bg1"/>
                </a:solidFill>
                <a:latin typeface="Arial" panose="020B0604020202020204" pitchFamily="34" charset="0"/>
                <a:cs typeface="Arial" panose="020B0604020202020204" pitchFamily="34" charset="0"/>
              </a:rPr>
              <a:t> </a:t>
            </a:r>
            <a:r>
              <a:rPr lang="vi-VN" sz="2000" dirty="0">
                <a:solidFill>
                  <a:schemeClr val="bg1"/>
                </a:solidFill>
                <a:latin typeface="Arial" panose="020B0604020202020204" pitchFamily="34" charset="0"/>
                <a:cs typeface="Arial" panose="020B0604020202020204" pitchFamily="34" charset="0"/>
              </a:rPr>
              <a:t>đó là: sử dụng các tài liệu sẵn có, quan sát, thực nghiệm, phỏng</a:t>
            </a:r>
            <a:r>
              <a:rPr lang="en-US" sz="2000" dirty="0">
                <a:solidFill>
                  <a:schemeClr val="bg1"/>
                </a:solidFill>
                <a:latin typeface="Arial" panose="020B0604020202020204" pitchFamily="34" charset="0"/>
                <a:cs typeface="Arial" panose="020B0604020202020204" pitchFamily="34" charset="0"/>
              </a:rPr>
              <a:t> </a:t>
            </a:r>
            <a:r>
              <a:rPr lang="vi-VN" sz="2000" dirty="0">
                <a:solidFill>
                  <a:schemeClr val="bg1"/>
                </a:solidFill>
                <a:latin typeface="Arial" panose="020B0604020202020204" pitchFamily="34" charset="0"/>
                <a:cs typeface="Arial" panose="020B0604020202020204" pitchFamily="34" charset="0"/>
              </a:rPr>
              <a:t>vấn, thảo luận nhóm...cụ thể về các phương pháp sẽ được trình</a:t>
            </a:r>
            <a:r>
              <a:rPr lang="en-US" sz="2000" dirty="0">
                <a:solidFill>
                  <a:schemeClr val="bg1"/>
                </a:solidFill>
                <a:latin typeface="Arial" panose="020B0604020202020204" pitchFamily="34" charset="0"/>
                <a:cs typeface="Arial" panose="020B0604020202020204" pitchFamily="34" charset="0"/>
              </a:rPr>
              <a:t> bày ở phần sau.</a:t>
            </a:r>
          </a:p>
          <a:p>
            <a:pPr marL="0" indent="0">
              <a:lnSpc>
                <a:spcPct val="150000"/>
              </a:lnSpc>
              <a:buNone/>
            </a:pPr>
            <a:endParaRPr lang="en-US"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85983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endParaRPr lang="en-US"/>
          </a:p>
        </p:txBody>
      </p:sp>
      <p:sp>
        <p:nvSpPr>
          <p:cNvPr id="11" name="Content Placeholder 10"/>
          <p:cNvSpPr>
            <a:spLocks noGrp="1"/>
          </p:cNvSpPr>
          <p:nvPr>
            <p:ph sz="half" idx="1"/>
          </p:nvPr>
        </p:nvSpPr>
        <p:spPr/>
        <p:txBody>
          <a:bodyPr>
            <a:normAutofit/>
          </a:bodyPr>
          <a:lstStyle/>
          <a:p>
            <a:pPr marL="514350" indent="-514350">
              <a:buAutoNum type="arabicPeriod"/>
            </a:pPr>
            <a:r>
              <a:rPr lang="en-US" sz="2000" dirty="0" smtClean="0">
                <a:solidFill>
                  <a:schemeClr val="bg1"/>
                </a:solidFill>
                <a:latin typeface="Arial" panose="020B0604020202020204" pitchFamily="34" charset="0"/>
                <a:cs typeface="Arial" panose="020B0604020202020204" pitchFamily="34" charset="0"/>
              </a:rPr>
              <a:t>LÊ KIM ÁNH</a:t>
            </a:r>
          </a:p>
          <a:p>
            <a:pPr marL="514350" indent="-514350">
              <a:buAutoNum type="arabicPeriod"/>
            </a:pPr>
            <a:r>
              <a:rPr lang="en-US" sz="2000" dirty="0" smtClean="0">
                <a:solidFill>
                  <a:schemeClr val="bg1"/>
                </a:solidFill>
                <a:latin typeface="Arial" panose="020B0604020202020204" pitchFamily="34" charset="0"/>
                <a:cs typeface="Arial" panose="020B0604020202020204" pitchFamily="34" charset="0"/>
              </a:rPr>
              <a:t>LÊ NGUYỄN NHƯ QUỲNH</a:t>
            </a:r>
          </a:p>
          <a:p>
            <a:pPr marL="514350" indent="-514350">
              <a:buAutoNum type="arabicPeriod"/>
            </a:pPr>
            <a:r>
              <a:rPr lang="en-US" sz="2000" dirty="0" smtClean="0">
                <a:solidFill>
                  <a:schemeClr val="bg1"/>
                </a:solidFill>
                <a:latin typeface="Arial" panose="020B0604020202020204" pitchFamily="34" charset="0"/>
                <a:cs typeface="Arial" panose="020B0604020202020204" pitchFamily="34" charset="0"/>
              </a:rPr>
              <a:t>HOÀNG THỊ HỒNG HẠNH</a:t>
            </a:r>
          </a:p>
          <a:p>
            <a:pPr marL="514350" indent="-514350">
              <a:buAutoNum type="arabicPeriod"/>
            </a:pPr>
            <a:r>
              <a:rPr lang="en-US" sz="2000" dirty="0" smtClean="0">
                <a:solidFill>
                  <a:schemeClr val="bg1"/>
                </a:solidFill>
                <a:latin typeface="Arial" panose="020B0604020202020204" pitchFamily="34" charset="0"/>
                <a:cs typeface="Arial" panose="020B0604020202020204" pitchFamily="34" charset="0"/>
              </a:rPr>
              <a:t>TRƯƠNG THỊ HIẾU</a:t>
            </a:r>
          </a:p>
          <a:p>
            <a:pPr marL="514350" indent="-514350">
              <a:buAutoNum type="arabicPeriod"/>
            </a:pPr>
            <a:r>
              <a:rPr lang="en-US" sz="2000" dirty="0" smtClean="0">
                <a:solidFill>
                  <a:schemeClr val="bg1"/>
                </a:solidFill>
                <a:latin typeface="Arial" panose="020B0604020202020204" pitchFamily="34" charset="0"/>
                <a:cs typeface="Arial" panose="020B0604020202020204" pitchFamily="34" charset="0"/>
              </a:rPr>
              <a:t>HUỲNH ĐỨC LINH</a:t>
            </a:r>
          </a:p>
          <a:p>
            <a:pPr marL="514350" indent="-514350">
              <a:buAutoNum type="arabicPeriod"/>
            </a:pPr>
            <a:r>
              <a:rPr lang="en-US" sz="2000" dirty="0" smtClean="0">
                <a:solidFill>
                  <a:schemeClr val="bg1"/>
                </a:solidFill>
                <a:latin typeface="Arial" panose="020B0604020202020204" pitchFamily="34" charset="0"/>
                <a:cs typeface="Arial" panose="020B0604020202020204" pitchFamily="34" charset="0"/>
              </a:rPr>
              <a:t>NGUYỄN THỊ THỦY HUỲNH</a:t>
            </a:r>
          </a:p>
          <a:p>
            <a:pPr marL="514350" indent="-514350">
              <a:buAutoNum type="arabicPeriod"/>
            </a:pPr>
            <a:r>
              <a:rPr lang="en-US" sz="2000" dirty="0" smtClean="0">
                <a:solidFill>
                  <a:schemeClr val="bg1"/>
                </a:solidFill>
                <a:latin typeface="Arial" panose="020B0604020202020204" pitchFamily="34" charset="0"/>
                <a:cs typeface="Arial" panose="020B0604020202020204" pitchFamily="34" charset="0"/>
              </a:rPr>
              <a:t>KIỀU THỊ THANH THANH</a:t>
            </a:r>
          </a:p>
          <a:p>
            <a:pPr marL="514350" indent="-514350">
              <a:buAutoNum type="arabicPeriod"/>
            </a:pPr>
            <a:r>
              <a:rPr lang="en-US" sz="2000" dirty="0" smtClean="0">
                <a:solidFill>
                  <a:schemeClr val="bg1"/>
                </a:solidFill>
                <a:latin typeface="Arial" panose="020B0604020202020204" pitchFamily="34" charset="0"/>
                <a:cs typeface="Arial" panose="020B0604020202020204" pitchFamily="34" charset="0"/>
              </a:rPr>
              <a:t>TRƯƠNG ĐÌNH CHIẾN</a:t>
            </a:r>
          </a:p>
          <a:p>
            <a:endParaRPr lang="en-US" sz="2000" dirty="0">
              <a:latin typeface="Arial" panose="020B0604020202020204" pitchFamily="34" charset="0"/>
              <a:cs typeface="Arial" panose="020B0604020202020204" pitchFamily="34" charset="0"/>
            </a:endParaRPr>
          </a:p>
          <a:p>
            <a:endParaRPr lang="en-US" sz="2000" dirty="0" smtClean="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a:p>
            <a:endParaRPr lang="en-US" sz="2000" dirty="0" smtClean="0">
              <a:latin typeface="Arial" panose="020B0604020202020204" pitchFamily="34" charset="0"/>
              <a:cs typeface="Arial" panose="020B0604020202020204" pitchFamily="34" charset="0"/>
            </a:endParaRPr>
          </a:p>
          <a:p>
            <a:endParaRPr lang="en-US" sz="2000" dirty="0" smtClean="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p:txBody>
      </p:sp>
      <p:sp>
        <p:nvSpPr>
          <p:cNvPr id="7" name="Content Placeholder 6"/>
          <p:cNvSpPr>
            <a:spLocks noGrp="1"/>
          </p:cNvSpPr>
          <p:nvPr>
            <p:ph sz="half" idx="2"/>
          </p:nvPr>
        </p:nvSpPr>
        <p:spPr>
          <a:xfrm>
            <a:off x="5943600" y="1635195"/>
            <a:ext cx="4038600" cy="4525963"/>
          </a:xfrm>
        </p:spPr>
        <p:txBody>
          <a:bodyPr>
            <a:normAutofit/>
          </a:bodyPr>
          <a:lstStyle/>
          <a:p>
            <a:pPr marL="0" indent="0">
              <a:buNone/>
            </a:pPr>
            <a:r>
              <a:rPr lang="en-US" sz="2000" dirty="0" smtClean="0">
                <a:solidFill>
                  <a:schemeClr val="bg1"/>
                </a:solidFill>
                <a:latin typeface="Arial" panose="020B0604020202020204" pitchFamily="34" charset="0"/>
                <a:cs typeface="Arial" panose="020B0604020202020204" pitchFamily="34" charset="0"/>
              </a:rPr>
              <a:t>13117003</a:t>
            </a:r>
          </a:p>
          <a:p>
            <a:pPr marL="0" indent="0">
              <a:buNone/>
            </a:pPr>
            <a:r>
              <a:rPr lang="en-US" sz="2000" dirty="0" smtClean="0">
                <a:solidFill>
                  <a:schemeClr val="bg1"/>
                </a:solidFill>
                <a:latin typeface="Arial" panose="020B0604020202020204" pitchFamily="34" charset="0"/>
                <a:cs typeface="Arial" panose="020B0604020202020204" pitchFamily="34" charset="0"/>
              </a:rPr>
              <a:t>13120085</a:t>
            </a:r>
          </a:p>
          <a:p>
            <a:pPr marL="0" indent="0">
              <a:buNone/>
            </a:pPr>
            <a:r>
              <a:rPr lang="en-US" sz="2000" dirty="0" smtClean="0">
                <a:solidFill>
                  <a:schemeClr val="bg1"/>
                </a:solidFill>
                <a:latin typeface="Arial" panose="020B0604020202020204" pitchFamily="34" charset="0"/>
                <a:cs typeface="Arial" panose="020B0604020202020204" pitchFamily="34" charset="0"/>
              </a:rPr>
              <a:t>13122044</a:t>
            </a:r>
          </a:p>
          <a:p>
            <a:pPr marL="0" indent="0">
              <a:buNone/>
            </a:pPr>
            <a:r>
              <a:rPr lang="en-US" sz="2000" dirty="0" smtClean="0">
                <a:solidFill>
                  <a:schemeClr val="bg1"/>
                </a:solidFill>
                <a:latin typeface="Arial" panose="020B0604020202020204" pitchFamily="34" charset="0"/>
                <a:cs typeface="Arial" panose="020B0604020202020204" pitchFamily="34" charset="0"/>
              </a:rPr>
              <a:t>13124115</a:t>
            </a:r>
          </a:p>
          <a:p>
            <a:pPr marL="0" indent="0">
              <a:buNone/>
            </a:pPr>
            <a:r>
              <a:rPr lang="en-US" sz="2000" dirty="0" smtClean="0">
                <a:solidFill>
                  <a:schemeClr val="bg1"/>
                </a:solidFill>
                <a:latin typeface="Arial" panose="020B0604020202020204" pitchFamily="34" charset="0"/>
                <a:cs typeface="Arial" panose="020B0604020202020204" pitchFamily="34" charset="0"/>
              </a:rPr>
              <a:t>13155014</a:t>
            </a:r>
          </a:p>
          <a:p>
            <a:pPr marL="0" indent="0">
              <a:buNone/>
            </a:pPr>
            <a:r>
              <a:rPr lang="en-US" sz="2000" dirty="0" smtClean="0">
                <a:solidFill>
                  <a:schemeClr val="bg1"/>
                </a:solidFill>
                <a:latin typeface="Arial" panose="020B0604020202020204" pitchFamily="34" charset="0"/>
                <a:cs typeface="Arial" panose="020B0604020202020204" pitchFamily="34" charset="0"/>
              </a:rPr>
              <a:t>13155122</a:t>
            </a:r>
          </a:p>
          <a:p>
            <a:pPr marL="0" indent="0">
              <a:buNone/>
            </a:pPr>
            <a:r>
              <a:rPr lang="en-US" sz="2000" dirty="0" smtClean="0">
                <a:solidFill>
                  <a:schemeClr val="bg1"/>
                </a:solidFill>
                <a:latin typeface="Arial" panose="020B0604020202020204" pitchFamily="34" charset="0"/>
                <a:cs typeface="Arial" panose="020B0604020202020204" pitchFamily="34" charset="0"/>
              </a:rPr>
              <a:t>13155325</a:t>
            </a:r>
          </a:p>
          <a:p>
            <a:pPr marL="0" indent="0">
              <a:buNone/>
            </a:pPr>
            <a:r>
              <a:rPr lang="en-US" sz="2000" dirty="0" smtClean="0">
                <a:solidFill>
                  <a:schemeClr val="bg1"/>
                </a:solidFill>
                <a:latin typeface="Arial" panose="020B0604020202020204" pitchFamily="34" charset="0"/>
                <a:cs typeface="Arial" panose="020B0604020202020204" pitchFamily="34" charset="0"/>
              </a:rPr>
              <a:t>13162013</a:t>
            </a:r>
            <a:endParaRPr lang="en-US" sz="2000" dirty="0">
              <a:solidFill>
                <a:schemeClr val="bg1"/>
              </a:solidFill>
              <a:latin typeface="Arial" panose="020B0604020202020204" pitchFamily="34" charset="0"/>
              <a:cs typeface="Arial" panose="020B0604020202020204" pitchFamily="34" charset="0"/>
            </a:endParaRPr>
          </a:p>
        </p:txBody>
      </p:sp>
      <p:sp>
        <p:nvSpPr>
          <p:cNvPr id="4" name="Rectangle 3"/>
          <p:cNvSpPr/>
          <p:nvPr/>
        </p:nvSpPr>
        <p:spPr>
          <a:xfrm>
            <a:off x="2041499" y="497718"/>
            <a:ext cx="5061001" cy="707886"/>
          </a:xfrm>
          <a:prstGeom prst="rect">
            <a:avLst/>
          </a:prstGeom>
          <a:noFill/>
        </p:spPr>
        <p:txBody>
          <a:bodyPr wrap="none" lIns="91440" tIns="45720" rIns="91440" bIns="45720">
            <a:spAutoFit/>
          </a:bodyPr>
          <a:lstStyle/>
          <a:p>
            <a:pPr algn="ctr"/>
            <a:r>
              <a:rPr lang="en-US" sz="4000" b="1" cap="none" spc="50" dirty="0" smtClean="0">
                <a:ln w="9525" cmpd="sng">
                  <a:solidFill>
                    <a:schemeClr val="accent1"/>
                  </a:solidFill>
                  <a:prstDash val="solid"/>
                </a:ln>
                <a:solidFill>
                  <a:srgbClr val="002060"/>
                </a:solidFill>
                <a:effectLst>
                  <a:glow rad="38100">
                    <a:schemeClr val="accent1">
                      <a:alpha val="40000"/>
                    </a:schemeClr>
                  </a:glow>
                </a:effectLst>
                <a:latin typeface="Arial" panose="020B0604020202020204" pitchFamily="34" charset="0"/>
                <a:cs typeface="Arial" panose="020B0604020202020204" pitchFamily="34" charset="0"/>
              </a:rPr>
              <a:t>DANH SÁCH NHÓM</a:t>
            </a:r>
            <a:endParaRPr lang="en-US" sz="4000" b="1" cap="none" spc="50" dirty="0">
              <a:ln w="9525" cmpd="sng">
                <a:solidFill>
                  <a:schemeClr val="accent1"/>
                </a:solidFill>
                <a:prstDash val="solid"/>
              </a:ln>
              <a:solidFill>
                <a:srgbClr val="002060"/>
              </a:solidFill>
              <a:effectLst>
                <a:glow rad="38100">
                  <a:schemeClr val="accent1">
                    <a:alpha val="4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3933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457200"/>
            <a:ext cx="7908235" cy="1143000"/>
          </a:xfrm>
        </p:spPr>
        <p:txBody>
          <a:bodyPr>
            <a:noAutofit/>
          </a:bodyPr>
          <a:lstStyle/>
          <a:p>
            <a:pPr algn="l"/>
            <a:r>
              <a:rPr lang="en-US" sz="2400" b="1" i="1" dirty="0" smtClean="0">
                <a:solidFill>
                  <a:srgbClr val="0070C0"/>
                </a:solidFill>
                <a:latin typeface="Arial" panose="020B0604020202020204" pitchFamily="34" charset="0"/>
                <a:cs typeface="Arial" panose="020B0604020202020204" pitchFamily="34" charset="0"/>
              </a:rPr>
              <a:t/>
            </a:r>
            <a:br>
              <a:rPr lang="en-US" sz="2400" b="1" i="1" dirty="0" smtClean="0">
                <a:solidFill>
                  <a:srgbClr val="0070C0"/>
                </a:solidFill>
                <a:latin typeface="Arial" panose="020B0604020202020204" pitchFamily="34" charset="0"/>
                <a:cs typeface="Arial" panose="020B0604020202020204" pitchFamily="34" charset="0"/>
              </a:rPr>
            </a:br>
            <a:r>
              <a:rPr lang="en-US" sz="2400" b="1" i="1" dirty="0">
                <a:solidFill>
                  <a:srgbClr val="0070C0"/>
                </a:solidFill>
                <a:latin typeface="Arial" panose="020B0604020202020204" pitchFamily="34" charset="0"/>
                <a:cs typeface="Arial" panose="020B0604020202020204" pitchFamily="34" charset="0"/>
              </a:rPr>
              <a:t/>
            </a:r>
            <a:br>
              <a:rPr lang="en-US" sz="2400" b="1" i="1" dirty="0">
                <a:solidFill>
                  <a:srgbClr val="0070C0"/>
                </a:solidFill>
                <a:latin typeface="Arial" panose="020B0604020202020204" pitchFamily="34" charset="0"/>
                <a:cs typeface="Arial" panose="020B0604020202020204" pitchFamily="34" charset="0"/>
              </a:rPr>
            </a:br>
            <a:r>
              <a:rPr lang="en-US" sz="2400" b="1" i="1" dirty="0" smtClean="0">
                <a:solidFill>
                  <a:srgbClr val="0070C0"/>
                </a:solidFill>
                <a:latin typeface="Arial" panose="020B0604020202020204" pitchFamily="34" charset="0"/>
                <a:cs typeface="Arial" panose="020B0604020202020204" pitchFamily="34" charset="0"/>
              </a:rPr>
              <a:t/>
            </a:r>
            <a:br>
              <a:rPr lang="en-US" sz="2400" b="1" i="1" dirty="0" smtClean="0">
                <a:solidFill>
                  <a:srgbClr val="0070C0"/>
                </a:solidFill>
                <a:latin typeface="Arial" panose="020B0604020202020204" pitchFamily="34" charset="0"/>
                <a:cs typeface="Arial" panose="020B0604020202020204" pitchFamily="34" charset="0"/>
              </a:rPr>
            </a:br>
            <a:r>
              <a:rPr lang="en-US" sz="2400" b="1" i="1" dirty="0" smtClean="0">
                <a:solidFill>
                  <a:srgbClr val="0070C0"/>
                </a:solidFill>
                <a:latin typeface="Arial" panose="020B0604020202020204" pitchFamily="34" charset="0"/>
                <a:cs typeface="Arial" panose="020B0604020202020204" pitchFamily="34" charset="0"/>
              </a:rPr>
              <a:t>II. </a:t>
            </a:r>
            <a:r>
              <a:rPr lang="en-US" sz="2400" b="1" i="1" dirty="0">
                <a:solidFill>
                  <a:srgbClr val="0070C0"/>
                </a:solidFill>
                <a:latin typeface="Arial" panose="020B0604020202020204" pitchFamily="34" charset="0"/>
                <a:cs typeface="Arial" panose="020B0604020202020204" pitchFamily="34" charset="0"/>
              </a:rPr>
              <a:t>Quá </a:t>
            </a:r>
            <a:r>
              <a:rPr lang="en-US" sz="2400" b="1" i="1" dirty="0" smtClean="0">
                <a:solidFill>
                  <a:srgbClr val="0070C0"/>
                </a:solidFill>
                <a:latin typeface="Arial" panose="020B0604020202020204" pitchFamily="34" charset="0"/>
                <a:cs typeface="Arial" panose="020B0604020202020204" pitchFamily="34" charset="0"/>
              </a:rPr>
              <a:t>trình </a:t>
            </a:r>
            <a:r>
              <a:rPr lang="en-US" sz="2400" b="1" i="1" dirty="0">
                <a:solidFill>
                  <a:srgbClr val="0070C0"/>
                </a:solidFill>
                <a:latin typeface="Arial" panose="020B0604020202020204" pitchFamily="34" charset="0"/>
                <a:cs typeface="Arial" panose="020B0604020202020204" pitchFamily="34" charset="0"/>
              </a:rPr>
              <a:t>nghiên cứu khoa học</a:t>
            </a:r>
            <a:br>
              <a:rPr lang="en-US" sz="2400" b="1" i="1" dirty="0">
                <a:solidFill>
                  <a:srgbClr val="0070C0"/>
                </a:solidFill>
                <a:latin typeface="Arial" panose="020B0604020202020204" pitchFamily="34" charset="0"/>
                <a:cs typeface="Arial" panose="020B0604020202020204" pitchFamily="34" charset="0"/>
              </a:rPr>
            </a:br>
            <a:r>
              <a:rPr lang="en-US" sz="2400" b="1" i="1" dirty="0">
                <a:solidFill>
                  <a:srgbClr val="0070C0"/>
                </a:solidFill>
                <a:latin typeface="Arial" panose="020B0604020202020204" pitchFamily="34" charset="0"/>
                <a:cs typeface="Arial" panose="020B0604020202020204" pitchFamily="34" charset="0"/>
              </a:rPr>
              <a:t> </a:t>
            </a:r>
            <a:r>
              <a:rPr lang="en-US" sz="2400" b="1" i="1" dirty="0" smtClean="0">
                <a:solidFill>
                  <a:srgbClr val="0070C0"/>
                </a:solidFill>
                <a:latin typeface="Arial" panose="020B0604020202020204" pitchFamily="34" charset="0"/>
                <a:cs typeface="Arial" panose="020B0604020202020204" pitchFamily="34" charset="0"/>
              </a:rPr>
              <a:t>d. </a:t>
            </a:r>
            <a:r>
              <a:rPr lang="en-US" sz="2400" b="1" i="1" dirty="0">
                <a:solidFill>
                  <a:srgbClr val="0070C0"/>
                </a:solidFill>
                <a:latin typeface="Arial" panose="020B0604020202020204" pitchFamily="34" charset="0"/>
                <a:cs typeface="Arial" panose="020B0604020202020204" pitchFamily="34" charset="0"/>
              </a:rPr>
              <a:t>Phân tích dữ liệu và kết luận</a:t>
            </a:r>
            <a:br>
              <a:rPr lang="en-US" sz="2400" b="1" i="1" dirty="0">
                <a:solidFill>
                  <a:srgbClr val="0070C0"/>
                </a:solidFill>
                <a:latin typeface="Arial" panose="020B0604020202020204" pitchFamily="34" charset="0"/>
                <a:cs typeface="Arial" panose="020B0604020202020204" pitchFamily="34" charset="0"/>
              </a:rPr>
            </a:br>
            <a:r>
              <a:rPr lang="en-US" sz="2400" b="1" i="1" dirty="0">
                <a:solidFill>
                  <a:srgbClr val="0070C0"/>
                </a:solidFill>
                <a:latin typeface="Arial" panose="020B0604020202020204" pitchFamily="34" charset="0"/>
                <a:cs typeface="Arial" panose="020B0604020202020204" pitchFamily="34" charset="0"/>
              </a:rPr>
              <a:t/>
            </a:r>
            <a:br>
              <a:rPr lang="en-US" sz="2400" b="1" i="1" dirty="0">
                <a:solidFill>
                  <a:srgbClr val="0070C0"/>
                </a:solidFill>
                <a:latin typeface="Arial" panose="020B0604020202020204" pitchFamily="34" charset="0"/>
                <a:cs typeface="Arial" panose="020B0604020202020204" pitchFamily="34" charset="0"/>
              </a:rPr>
            </a:br>
            <a:r>
              <a:rPr lang="en-US" sz="2400" dirty="0">
                <a:solidFill>
                  <a:srgbClr val="0070C0"/>
                </a:solidFill>
                <a:latin typeface="Arial" panose="020B0604020202020204" pitchFamily="34" charset="0"/>
                <a:cs typeface="Arial" panose="020B0604020202020204" pitchFamily="34" charset="0"/>
              </a:rPr>
              <a:t/>
            </a:r>
            <a:br>
              <a:rPr lang="en-US" sz="2400" dirty="0">
                <a:solidFill>
                  <a:srgbClr val="0070C0"/>
                </a:solidFill>
                <a:latin typeface="Arial" panose="020B0604020202020204" pitchFamily="34" charset="0"/>
                <a:cs typeface="Arial" panose="020B0604020202020204" pitchFamily="34" charset="0"/>
              </a:rPr>
            </a:br>
            <a:endParaRPr lang="en-US" sz="2400" dirty="0">
              <a:solidFill>
                <a:srgbClr val="0070C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ln>
            <a:noFill/>
          </a:ln>
          <a:effectLst/>
          <a:scene3d>
            <a:camera prst="orthographicFront">
              <a:rot lat="0" lon="0" rev="0"/>
            </a:camera>
            <a:lightRig rig="contrasting" dir="t">
              <a:rot lat="0" lon="0" rev="7800000"/>
            </a:lightRig>
          </a:scene3d>
          <a:sp3d>
            <a:bevelT w="139700" h="139700"/>
          </a:sp3d>
        </p:spPr>
        <p:txBody>
          <a:bodyPr>
            <a:normAutofit/>
          </a:bodyPr>
          <a:lstStyle/>
          <a:p>
            <a:r>
              <a:rPr lang="en-US" sz="2000" dirty="0" smtClean="0">
                <a:solidFill>
                  <a:srgbClr val="000000"/>
                </a:solidFill>
                <a:latin typeface="Times New Roman" pitchFamily="18" charset="0"/>
                <a:cs typeface="Times New Roman" pitchFamily="18" charset="0"/>
              </a:rPr>
              <a:t>Giai đoạn sau của quá trình nghiên cứu bao gồm:</a:t>
            </a:r>
          </a:p>
          <a:p>
            <a:endParaRPr lang="en-US" sz="2800" dirty="0">
              <a:solidFill>
                <a:srgbClr val="000000"/>
              </a:solidFill>
              <a:latin typeface="Times New Roman" pitchFamily="18" charset="0"/>
              <a:cs typeface="Times New Roman" pitchFamily="18" charset="0"/>
            </a:endParaRPr>
          </a:p>
          <a:p>
            <a:endParaRPr lang="en-US" sz="2800" dirty="0">
              <a:solidFill>
                <a:srgbClr val="000000"/>
              </a:solidFill>
            </a:endParaRPr>
          </a:p>
        </p:txBody>
      </p:sp>
      <p:sp>
        <p:nvSpPr>
          <p:cNvPr id="4" name="Rounded Rectangle 3"/>
          <p:cNvSpPr/>
          <p:nvPr/>
        </p:nvSpPr>
        <p:spPr>
          <a:xfrm>
            <a:off x="381000" y="2674540"/>
            <a:ext cx="3048000" cy="914400"/>
          </a:xfrm>
          <a:prstGeom prst="roundRect">
            <a:avLst/>
          </a:prstGeom>
          <a:solidFill>
            <a:schemeClr val="tx1">
              <a:lumMod val="85000"/>
            </a:schemeClr>
          </a:solidFill>
          <a:ln>
            <a:noFill/>
          </a:ln>
          <a:effectLst>
            <a:outerShdw blurRad="44450" dist="27940" dir="5400000" algn="ctr">
              <a:srgbClr val="000000">
                <a:alpha val="32000"/>
              </a:srgbClr>
            </a:outerShdw>
            <a:softEdge rad="12700"/>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rgbClr val="000000"/>
                </a:solidFill>
              </a:rPr>
              <a:t>Phân tích dữ liệu</a:t>
            </a:r>
            <a:endParaRPr lang="en-US" sz="2800" dirty="0">
              <a:solidFill>
                <a:srgbClr val="000000"/>
              </a:solidFill>
            </a:endParaRPr>
          </a:p>
        </p:txBody>
      </p:sp>
      <p:sp>
        <p:nvSpPr>
          <p:cNvPr id="5" name="Rounded Rectangle 4"/>
          <p:cNvSpPr/>
          <p:nvPr/>
        </p:nvSpPr>
        <p:spPr>
          <a:xfrm>
            <a:off x="403198" y="5228471"/>
            <a:ext cx="3048000" cy="914400"/>
          </a:xfrm>
          <a:prstGeom prst="roundRect">
            <a:avLst/>
          </a:prstGeom>
          <a:solidFill>
            <a:schemeClr val="tx1">
              <a:lumMod val="8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rgbClr val="000000"/>
                </a:solidFill>
              </a:rPr>
              <a:t>Đưa ra kết luận</a:t>
            </a:r>
            <a:endParaRPr lang="en-US" sz="2800" dirty="0">
              <a:solidFill>
                <a:srgbClr val="000000"/>
              </a:solidFill>
            </a:endParaRPr>
          </a:p>
        </p:txBody>
      </p:sp>
      <p:sp>
        <p:nvSpPr>
          <p:cNvPr id="6" name="Down Arrow 5"/>
          <p:cNvSpPr/>
          <p:nvPr/>
        </p:nvSpPr>
        <p:spPr>
          <a:xfrm>
            <a:off x="1828800" y="4071461"/>
            <a:ext cx="190500" cy="59181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7" name="Right Arrow 6"/>
          <p:cNvSpPr/>
          <p:nvPr/>
        </p:nvSpPr>
        <p:spPr>
          <a:xfrm>
            <a:off x="3695700" y="3108880"/>
            <a:ext cx="990600"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9" name="Oval 8"/>
          <p:cNvSpPr/>
          <p:nvPr/>
        </p:nvSpPr>
        <p:spPr>
          <a:xfrm>
            <a:off x="4953000" y="2148681"/>
            <a:ext cx="3810000" cy="2097286"/>
          </a:xfrm>
          <a:prstGeom prst="ellipse">
            <a:avLst/>
          </a:prstGeom>
          <a:solidFill>
            <a:schemeClr val="tx1">
              <a:lumMod val="85000"/>
            </a:schemeClr>
          </a:solidFill>
          <a:ln>
            <a:noFill/>
          </a:ln>
          <a:effectLst>
            <a:softEdge rad="63500"/>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0000"/>
                </a:solidFill>
              </a:rPr>
              <a:t> </a:t>
            </a:r>
            <a:endParaRPr lang="en-US" dirty="0" smtClean="0">
              <a:solidFill>
                <a:srgbClr val="000000"/>
              </a:solidFill>
            </a:endParaRPr>
          </a:p>
          <a:p>
            <a:pPr algn="ctr"/>
            <a:r>
              <a:rPr lang="en-US" dirty="0" smtClean="0">
                <a:solidFill>
                  <a:srgbClr val="000000"/>
                </a:solidFill>
                <a:latin typeface="Times New Roman" pitchFamily="18" charset="0"/>
                <a:cs typeface="Times New Roman" pitchFamily="18" charset="0"/>
              </a:rPr>
              <a:t>Nhà </a:t>
            </a:r>
            <a:r>
              <a:rPr lang="en-US" dirty="0">
                <a:solidFill>
                  <a:srgbClr val="000000"/>
                </a:solidFill>
                <a:latin typeface="Times New Roman" pitchFamily="18" charset="0"/>
                <a:cs typeface="Times New Roman" pitchFamily="18" charset="0"/>
              </a:rPr>
              <a:t>nhiên cứu phải tập hợp, phân loại và lập thành bảng các dữ </a:t>
            </a:r>
            <a:r>
              <a:rPr lang="vi-VN" dirty="0">
                <a:solidFill>
                  <a:srgbClr val="000000"/>
                </a:solidFill>
                <a:latin typeface="Times New Roman" pitchFamily="18" charset="0"/>
                <a:cs typeface="Times New Roman" pitchFamily="18" charset="0"/>
              </a:rPr>
              <a:t>liệu, kết hợp nhiều tính toán thống kê, kiểm chứng để thu được kết</a:t>
            </a:r>
            <a:r>
              <a:rPr lang="en-US" dirty="0">
                <a:solidFill>
                  <a:srgbClr val="000000"/>
                </a:solidFill>
                <a:latin typeface="Times New Roman" pitchFamily="18" charset="0"/>
                <a:cs typeface="Times New Roman" pitchFamily="18" charset="0"/>
              </a:rPr>
              <a:t> quả nghiên cứu.</a:t>
            </a:r>
          </a:p>
          <a:p>
            <a:pPr algn="ctr"/>
            <a:endParaRPr lang="en-US" dirty="0">
              <a:solidFill>
                <a:srgbClr val="000000"/>
              </a:solidFill>
            </a:endParaRPr>
          </a:p>
        </p:txBody>
      </p:sp>
      <p:sp>
        <p:nvSpPr>
          <p:cNvPr id="10" name="Oval 9"/>
          <p:cNvSpPr/>
          <p:nvPr/>
        </p:nvSpPr>
        <p:spPr>
          <a:xfrm>
            <a:off x="4953000" y="4794448"/>
            <a:ext cx="3810000" cy="1797844"/>
          </a:xfrm>
          <a:prstGeom prst="ellipse">
            <a:avLst/>
          </a:prstGeom>
          <a:solidFill>
            <a:schemeClr val="tx1">
              <a:lumMod val="85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rgbClr val="000000"/>
              </a:solidFill>
              <a:latin typeface="Times New Roman" pitchFamily="18" charset="0"/>
              <a:cs typeface="Times New Roman" pitchFamily="18" charset="0"/>
            </a:endParaRPr>
          </a:p>
          <a:p>
            <a:pPr algn="ctr"/>
            <a:r>
              <a:rPr lang="vi-VN" dirty="0" smtClean="0">
                <a:solidFill>
                  <a:srgbClr val="000000"/>
                </a:solidFill>
                <a:latin typeface="Times New Roman" pitchFamily="18" charset="0"/>
                <a:cs typeface="Times New Roman" pitchFamily="18" charset="0"/>
              </a:rPr>
              <a:t>Cuối </a:t>
            </a:r>
            <a:r>
              <a:rPr lang="vi-VN" dirty="0">
                <a:solidFill>
                  <a:srgbClr val="000000"/>
                </a:solidFill>
                <a:latin typeface="Times New Roman" pitchFamily="18" charset="0"/>
                <a:cs typeface="Times New Roman" pitchFamily="18" charset="0"/>
              </a:rPr>
              <a:t>cùng nhà nghiên cứu đưa ra kết luận và chấp nhận</a:t>
            </a:r>
            <a:r>
              <a:rPr lang="en-US" dirty="0">
                <a:solidFill>
                  <a:srgbClr val="000000"/>
                </a:solidFill>
                <a:latin typeface="Times New Roman" pitchFamily="18" charset="0"/>
                <a:cs typeface="Times New Roman" pitchFamily="18" charset="0"/>
              </a:rPr>
              <a:t> </a:t>
            </a:r>
            <a:r>
              <a:rPr lang="vi-VN" dirty="0">
                <a:solidFill>
                  <a:srgbClr val="000000"/>
                </a:solidFill>
                <a:latin typeface="Times New Roman" pitchFamily="18" charset="0"/>
                <a:cs typeface="Times New Roman" pitchFamily="18" charset="0"/>
              </a:rPr>
              <a:t>hoặc phủ nhận giả thuyết ban đầu.</a:t>
            </a:r>
          </a:p>
          <a:p>
            <a:pPr algn="ctr"/>
            <a:endParaRPr lang="en-US" dirty="0">
              <a:solidFill>
                <a:srgbClr val="000000"/>
              </a:solidFill>
            </a:endParaRPr>
          </a:p>
        </p:txBody>
      </p:sp>
      <p:sp>
        <p:nvSpPr>
          <p:cNvPr id="11" name="Right Arrow 10"/>
          <p:cNvSpPr/>
          <p:nvPr/>
        </p:nvSpPr>
        <p:spPr>
          <a:xfrm>
            <a:off x="3680460" y="5709185"/>
            <a:ext cx="990600"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Tree>
    <p:extLst>
      <p:ext uri="{BB962C8B-B14F-4D97-AF65-F5344CB8AC3E}">
        <p14:creationId xmlns:p14="http://schemas.microsoft.com/office/powerpoint/2010/main" val="2053732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barn(inVertical)">
                                      <p:cBhvr>
                                        <p:cTn id="29" dur="5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ppt_x"/>
                                          </p:val>
                                        </p:tav>
                                        <p:tav tm="100000">
                                          <p:val>
                                            <p:strVal val="#ppt_x"/>
                                          </p:val>
                                        </p:tav>
                                      </p:tavLst>
                                    </p:anim>
                                    <p:anim calcmode="lin" valueType="num">
                                      <p:cBhvr additive="base">
                                        <p:cTn id="3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animBg="1"/>
      <p:bldP spid="5" grpId="0" animBg="1"/>
      <p:bldP spid="9" grpId="0" animBg="1"/>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400" dirty="0" smtClean="0">
                <a:solidFill>
                  <a:srgbClr val="0070C0"/>
                </a:solidFill>
                <a:latin typeface="Times New Roman" pitchFamily="18" charset="0"/>
                <a:cs typeface="Times New Roman" pitchFamily="18" charset="0"/>
              </a:rPr>
              <a:t/>
            </a:r>
            <a:br>
              <a:rPr lang="en-US" sz="2400" dirty="0" smtClean="0">
                <a:solidFill>
                  <a:srgbClr val="0070C0"/>
                </a:solidFill>
                <a:latin typeface="Times New Roman" pitchFamily="18" charset="0"/>
                <a:cs typeface="Times New Roman" pitchFamily="18" charset="0"/>
              </a:rPr>
            </a:br>
            <a:r>
              <a:rPr lang="en-US" sz="2400" dirty="0" smtClean="0">
                <a:solidFill>
                  <a:srgbClr val="0070C0"/>
                </a:solidFill>
                <a:latin typeface="Times New Roman" pitchFamily="18" charset="0"/>
                <a:cs typeface="Times New Roman" pitchFamily="18" charset="0"/>
              </a:rPr>
              <a:t>II. </a:t>
            </a:r>
            <a:r>
              <a:rPr lang="en-US" sz="2400" dirty="0">
                <a:solidFill>
                  <a:srgbClr val="0070C0"/>
                </a:solidFill>
                <a:latin typeface="Times New Roman" pitchFamily="18" charset="0"/>
                <a:cs typeface="Times New Roman" pitchFamily="18" charset="0"/>
              </a:rPr>
              <a:t>Quá trình nghiên cứu khoa học</a:t>
            </a:r>
            <a:br>
              <a:rPr lang="en-US" sz="2400" dirty="0">
                <a:solidFill>
                  <a:srgbClr val="0070C0"/>
                </a:solidFill>
                <a:latin typeface="Times New Roman" pitchFamily="18" charset="0"/>
                <a:cs typeface="Times New Roman" pitchFamily="18" charset="0"/>
              </a:rPr>
            </a:br>
            <a:r>
              <a:rPr lang="en-US" sz="2400" dirty="0">
                <a:solidFill>
                  <a:srgbClr val="0070C0"/>
                </a:solidFill>
                <a:latin typeface="Times New Roman" pitchFamily="18" charset="0"/>
                <a:cs typeface="Times New Roman" pitchFamily="18" charset="0"/>
              </a:rPr>
              <a:t> e</a:t>
            </a:r>
            <a:r>
              <a:rPr lang="en-US" sz="2400" dirty="0" smtClean="0">
                <a:solidFill>
                  <a:srgbClr val="0070C0"/>
                </a:solidFill>
                <a:latin typeface="Times New Roman" pitchFamily="18" charset="0"/>
                <a:cs typeface="Times New Roman" pitchFamily="18" charset="0"/>
              </a:rPr>
              <a:t>. </a:t>
            </a:r>
            <a:r>
              <a:rPr lang="en-US" sz="2400" dirty="0">
                <a:solidFill>
                  <a:srgbClr val="0070C0"/>
                </a:solidFill>
                <a:latin typeface="Times New Roman" pitchFamily="18" charset="0"/>
                <a:cs typeface="Times New Roman" pitchFamily="18" charset="0"/>
              </a:rPr>
              <a:t>Phát triển lý thuyết</a:t>
            </a:r>
            <a:br>
              <a:rPr lang="en-US" sz="2400" dirty="0">
                <a:solidFill>
                  <a:srgbClr val="0070C0"/>
                </a:solidFill>
                <a:latin typeface="Times New Roman" pitchFamily="18" charset="0"/>
                <a:cs typeface="Times New Roman" pitchFamily="18" charset="0"/>
              </a:rPr>
            </a:br>
            <a:endParaRPr lang="en-US" sz="2400" dirty="0">
              <a:solidFill>
                <a:srgbClr val="0070C0"/>
              </a:solidFill>
            </a:endParaRPr>
          </a:p>
        </p:txBody>
      </p:sp>
      <p:sp>
        <p:nvSpPr>
          <p:cNvPr id="3" name="Content Placeholder 2"/>
          <p:cNvSpPr>
            <a:spLocks noGrp="1"/>
          </p:cNvSpPr>
          <p:nvPr>
            <p:ph idx="1"/>
          </p:nvPr>
        </p:nvSpPr>
        <p:spPr>
          <a:xfrm>
            <a:off x="762000" y="1600200"/>
            <a:ext cx="7620000" cy="4525963"/>
          </a:xfrm>
        </p:spPr>
        <p:txBody>
          <a:bodyPr>
            <a:normAutofit/>
          </a:bodyPr>
          <a:lstStyle/>
          <a:p>
            <a:pPr marL="0" indent="0" algn="just">
              <a:lnSpc>
                <a:spcPct val="150000"/>
              </a:lnSpc>
              <a:spcAft>
                <a:spcPts val="2400"/>
              </a:spcAft>
              <a:buNone/>
            </a:pPr>
            <a:r>
              <a:rPr lang="en-US" sz="2000" dirty="0" smtClean="0">
                <a:solidFill>
                  <a:schemeClr val="bg1"/>
                </a:solidFill>
                <a:latin typeface="Arial" panose="020B0604020202020204" pitchFamily="34" charset="0"/>
                <a:cs typeface="Arial" panose="020B0604020202020204" pitchFamily="34" charset="0"/>
              </a:rPr>
              <a:t>- Mục </a:t>
            </a:r>
            <a:r>
              <a:rPr lang="en-US" sz="2000" dirty="0">
                <a:solidFill>
                  <a:schemeClr val="bg1"/>
                </a:solidFill>
                <a:latin typeface="Arial" panose="020B0604020202020204" pitchFamily="34" charset="0"/>
                <a:cs typeface="Arial" panose="020B0604020202020204" pitchFamily="34" charset="0"/>
              </a:rPr>
              <a:t>tiêu chính của khoa học là phát triển lý thuyết. Lý thuyết là một hệ thống các phát biểu, nguyên tắc chung nhằm giải thích các quan sát, kinh nghiệm hoặc kết quả nghiên cứu.</a:t>
            </a:r>
          </a:p>
          <a:p>
            <a:pPr marL="0" indent="0" algn="just">
              <a:lnSpc>
                <a:spcPct val="150000"/>
              </a:lnSpc>
              <a:buNone/>
            </a:pPr>
            <a:r>
              <a:rPr lang="en-US" sz="2000" dirty="0" smtClean="0">
                <a:solidFill>
                  <a:schemeClr val="bg1"/>
                </a:solidFill>
                <a:latin typeface="Arial" panose="020B0604020202020204" pitchFamily="34" charset="0"/>
                <a:cs typeface="Arial" panose="020B0604020202020204" pitchFamily="34" charset="0"/>
              </a:rPr>
              <a:t>- Lý </a:t>
            </a:r>
            <a:r>
              <a:rPr lang="en-US" sz="2000" dirty="0">
                <a:solidFill>
                  <a:schemeClr val="bg1"/>
                </a:solidFill>
                <a:latin typeface="Arial" panose="020B0604020202020204" pitchFamily="34" charset="0"/>
                <a:cs typeface="Arial" panose="020B0604020202020204" pitchFamily="34" charset="0"/>
              </a:rPr>
              <a:t>thuyết có thể giúp làm sáng tỏ các câu hỏi, lĩnh vực nghiên cứu hoặc đề xuất các giả thuyết khác cần phải kiểm chứng.</a:t>
            </a:r>
          </a:p>
          <a:p>
            <a:pPr>
              <a:lnSpc>
                <a:spcPct val="150000"/>
              </a:lnSpc>
            </a:pPr>
            <a:endParaRPr lang="en-US"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39448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sz="2400" dirty="0">
              <a:solidFill>
                <a:srgbClr val="FFFF0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a:bodyPr>
          <a:lstStyle/>
          <a:p>
            <a:pPr marL="0" indent="0">
              <a:buNone/>
            </a:pPr>
            <a:endParaRPr lang="en-US" sz="3600" dirty="0" smtClean="0">
              <a:solidFill>
                <a:srgbClr val="002060"/>
              </a:solidFill>
              <a:latin typeface="Arial" panose="020B0604020202020204" pitchFamily="34" charset="0"/>
              <a:cs typeface="Arial" panose="020B0604020202020204" pitchFamily="34" charset="0"/>
            </a:endParaRPr>
          </a:p>
          <a:p>
            <a:pPr marL="0" indent="0">
              <a:buNone/>
            </a:pPr>
            <a:endParaRPr lang="en-US" sz="3600" dirty="0">
              <a:solidFill>
                <a:srgbClr val="002060"/>
              </a:solidFill>
              <a:latin typeface="Arial" panose="020B0604020202020204" pitchFamily="34" charset="0"/>
              <a:cs typeface="Arial" panose="020B0604020202020204" pitchFamily="34" charset="0"/>
            </a:endParaRPr>
          </a:p>
          <a:p>
            <a:pPr marL="0" indent="0" algn="ctr">
              <a:buNone/>
            </a:pPr>
            <a:r>
              <a:rPr lang="en-US" sz="3600" dirty="0" smtClean="0">
                <a:solidFill>
                  <a:srgbClr val="002060"/>
                </a:solidFill>
                <a:latin typeface="Arial" panose="020B0604020202020204" pitchFamily="34" charset="0"/>
                <a:cs typeface="Arial" panose="020B0604020202020204" pitchFamily="34" charset="0"/>
              </a:rPr>
              <a:t>III</a:t>
            </a:r>
            <a:r>
              <a:rPr lang="en-US" sz="3600" dirty="0">
                <a:solidFill>
                  <a:srgbClr val="002060"/>
                </a:solidFill>
                <a:latin typeface="Arial" panose="020B0604020202020204" pitchFamily="34" charset="0"/>
                <a:cs typeface="Arial" panose="020B0604020202020204" pitchFamily="34" charset="0"/>
              </a:rPr>
              <a:t>. CÁC PHƯƠNG PHÁP NGHIÊN CỨU XÃ HỘI HỌC</a:t>
            </a:r>
            <a:endParaRPr lang="en-US" sz="3600" dirty="0">
              <a:solidFill>
                <a:srgbClr val="002060"/>
              </a:solidFill>
            </a:endParaRPr>
          </a:p>
        </p:txBody>
      </p:sp>
    </p:spTree>
    <p:extLst>
      <p:ext uri="{BB962C8B-B14F-4D97-AF65-F5344CB8AC3E}">
        <p14:creationId xmlns:p14="http://schemas.microsoft.com/office/powerpoint/2010/main" val="632602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3">
                                            <p:txEl>
                                              <p:pRg st="2" end="2"/>
                                            </p:txEl>
                                          </p:spTgt>
                                        </p:tgtEl>
                                        <p:attrNameLst>
                                          <p:attrName>ppt_w</p:attrName>
                                        </p:attrNameLst>
                                      </p:cBhvr>
                                      <p:tavLst>
                                        <p:tav tm="0">
                                          <p:val>
                                            <p:strVal val="ppt_w"/>
                                          </p:val>
                                        </p:tav>
                                        <p:tav tm="100000">
                                          <p:val>
                                            <p:fltVal val="0"/>
                                          </p:val>
                                        </p:tav>
                                      </p:tavLst>
                                    </p:anim>
                                    <p:anim calcmode="lin" valueType="num">
                                      <p:cBhvr>
                                        <p:cTn id="7" dur="500"/>
                                        <p:tgtEl>
                                          <p:spTgt spid="3">
                                            <p:txEl>
                                              <p:pRg st="2" end="2"/>
                                            </p:txEl>
                                          </p:spTgt>
                                        </p:tgtEl>
                                        <p:attrNameLst>
                                          <p:attrName>ppt_h</p:attrName>
                                        </p:attrNameLst>
                                      </p:cBhvr>
                                      <p:tavLst>
                                        <p:tav tm="0">
                                          <p:val>
                                            <p:strVal val="ppt_h"/>
                                          </p:val>
                                        </p:tav>
                                        <p:tav tm="100000">
                                          <p:val>
                                            <p:fltVal val="0"/>
                                          </p:val>
                                        </p:tav>
                                      </p:tavLst>
                                    </p:anim>
                                    <p:animEffect transition="out" filter="fade">
                                      <p:cBhvr>
                                        <p:cTn id="8" dur="500"/>
                                        <p:tgtEl>
                                          <p:spTgt spid="3">
                                            <p:txEl>
                                              <p:pRg st="2" end="2"/>
                                            </p:txEl>
                                          </p:spTgt>
                                        </p:tgtEl>
                                      </p:cBhvr>
                                    </p:animEffect>
                                    <p:set>
                                      <p:cBhvr>
                                        <p:cTn id="9" dur="1" fill="hold">
                                          <p:stCondLst>
                                            <p:cond delay="499"/>
                                          </p:stCondLst>
                                        </p:cTn>
                                        <p:tgtEl>
                                          <p:spTgt spid="3">
                                            <p:txEl>
                                              <p:pRg st="2" end="2"/>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76200"/>
            <a:ext cx="7772400" cy="1470025"/>
          </a:xfrm>
        </p:spPr>
        <p:txBody>
          <a:bodyPr>
            <a:normAutofit/>
          </a:bodyPr>
          <a:lstStyle/>
          <a:p>
            <a:pPr algn="l"/>
            <a:r>
              <a:rPr lang="en-US" sz="2400" dirty="0" smtClean="0">
                <a:solidFill>
                  <a:srgbClr val="0070C0"/>
                </a:solidFill>
                <a:latin typeface="Arial" pitchFamily="34" charset="0"/>
                <a:cs typeface="Arial" pitchFamily="34" charset="0"/>
              </a:rPr>
              <a:t>III.1 Phương pháp Anket ( trưng cầu ý kiến)</a:t>
            </a:r>
            <a:endParaRPr lang="en-US" sz="2400" dirty="0">
              <a:solidFill>
                <a:srgbClr val="0070C0"/>
              </a:solidFill>
              <a:latin typeface="Arial" pitchFamily="34" charset="0"/>
              <a:cs typeface="Arial" pitchFamily="34" charset="0"/>
            </a:endParaRPr>
          </a:p>
        </p:txBody>
      </p:sp>
      <p:sp>
        <p:nvSpPr>
          <p:cNvPr id="3" name="Subtitle 2"/>
          <p:cNvSpPr>
            <a:spLocks noGrp="1"/>
          </p:cNvSpPr>
          <p:nvPr>
            <p:ph type="subTitle" idx="1"/>
          </p:nvPr>
        </p:nvSpPr>
        <p:spPr>
          <a:xfrm>
            <a:off x="609600" y="1371600"/>
            <a:ext cx="8001000" cy="5257800"/>
          </a:xfrm>
        </p:spPr>
        <p:txBody>
          <a:bodyPr>
            <a:normAutofit/>
          </a:bodyPr>
          <a:lstStyle/>
          <a:p>
            <a:pPr algn="just"/>
            <a:r>
              <a:rPr lang="en-US" sz="2000" dirty="0" smtClean="0">
                <a:solidFill>
                  <a:srgbClr val="0070C0"/>
                </a:solidFill>
                <a:latin typeface="Arial" panose="020B0604020202020204" pitchFamily="34" charset="0"/>
                <a:cs typeface="Arial" panose="020B0604020202020204" pitchFamily="34" charset="0"/>
              </a:rPr>
              <a:t>1. </a:t>
            </a:r>
            <a:r>
              <a:rPr lang="en-US" sz="2000" dirty="0" err="1" smtClean="0">
                <a:solidFill>
                  <a:srgbClr val="0070C0"/>
                </a:solidFill>
                <a:latin typeface="Arial" panose="020B0604020202020204" pitchFamily="34" charset="0"/>
                <a:cs typeface="Arial" panose="020B0604020202020204" pitchFamily="34" charset="0"/>
              </a:rPr>
              <a:t>Khái</a:t>
            </a:r>
            <a:r>
              <a:rPr lang="en-US" sz="2000" dirty="0" smtClean="0">
                <a:solidFill>
                  <a:srgbClr val="0070C0"/>
                </a:solidFill>
                <a:latin typeface="Arial" panose="020B0604020202020204" pitchFamily="34" charset="0"/>
                <a:cs typeface="Arial" panose="020B0604020202020204" pitchFamily="34" charset="0"/>
              </a:rPr>
              <a:t> </a:t>
            </a:r>
            <a:r>
              <a:rPr lang="en-US" sz="2000" dirty="0" err="1" smtClean="0">
                <a:solidFill>
                  <a:srgbClr val="0070C0"/>
                </a:solidFill>
                <a:latin typeface="Arial" panose="020B0604020202020204" pitchFamily="34" charset="0"/>
                <a:cs typeface="Arial" panose="020B0604020202020204" pitchFamily="34" charset="0"/>
              </a:rPr>
              <a:t>niệm</a:t>
            </a:r>
            <a:r>
              <a:rPr lang="en-US" sz="2000" dirty="0" smtClean="0">
                <a:solidFill>
                  <a:srgbClr val="0070C0"/>
                </a:solidFill>
                <a:latin typeface="Arial" panose="020B0604020202020204" pitchFamily="34" charset="0"/>
                <a:cs typeface="Arial" panose="020B0604020202020204" pitchFamily="34" charset="0"/>
              </a:rPr>
              <a:t>:</a:t>
            </a:r>
          </a:p>
          <a:p>
            <a:pPr algn="just"/>
            <a:r>
              <a:rPr lang="en-US" sz="2000" dirty="0">
                <a:solidFill>
                  <a:schemeClr val="bg1"/>
                </a:solidFill>
                <a:latin typeface="Arial" panose="020B0604020202020204" pitchFamily="34" charset="0"/>
                <a:cs typeface="Arial" panose="020B0604020202020204" pitchFamily="34" charset="0"/>
              </a:rPr>
              <a:t>L</a:t>
            </a:r>
            <a:r>
              <a:rPr lang="vi-VN" sz="2000" dirty="0" smtClean="0">
                <a:solidFill>
                  <a:schemeClr val="bg1"/>
                </a:solidFill>
                <a:latin typeface="Arial" panose="020B0604020202020204" pitchFamily="34" charset="0"/>
                <a:cs typeface="Arial" panose="020B0604020202020204" pitchFamily="34" charset="0"/>
              </a:rPr>
              <a:t>à phương pháp thu thập thông tin bằng cách thiết lập hệ thống bảng hỏi, tiến hành trưng cầu ý kiến rộng rãi của các đối tượng, nhóm đối tượng xác định trong đề tài</a:t>
            </a:r>
            <a:r>
              <a:rPr lang="en-US" sz="2000" dirty="0" smtClean="0">
                <a:solidFill>
                  <a:schemeClr val="bg1"/>
                </a:solidFill>
                <a:latin typeface="Arial" panose="020B0604020202020204" pitchFamily="34" charset="0"/>
                <a:cs typeface="Arial" panose="020B0604020202020204" pitchFamily="34" charset="0"/>
              </a:rPr>
              <a:t>.</a:t>
            </a:r>
          </a:p>
          <a:p>
            <a:pPr algn="just"/>
            <a:endParaRPr lang="en-US" sz="2000" dirty="0">
              <a:solidFill>
                <a:schemeClr val="bg1"/>
              </a:solidFill>
              <a:latin typeface="Arial" panose="020B0604020202020204" pitchFamily="34" charset="0"/>
              <a:cs typeface="Arial" panose="020B0604020202020204" pitchFamily="34" charset="0"/>
            </a:endParaRPr>
          </a:p>
          <a:p>
            <a:pPr algn="just"/>
            <a:r>
              <a:rPr lang="vi-VN" sz="2000" dirty="0" smtClean="0">
                <a:solidFill>
                  <a:schemeClr val="bg1"/>
                </a:solidFill>
                <a:latin typeface="Arial" panose="020B0604020202020204" pitchFamily="34" charset="0"/>
                <a:cs typeface="Arial" panose="020B0604020202020204" pitchFamily="34" charset="0"/>
              </a:rPr>
              <a:t>Về thực chất, phương pháp Anket là hình thức hỏi - đáp gián tiếp dựa trên bản câu hỏi đã được soạn thảo trước.</a:t>
            </a:r>
          </a:p>
          <a:p>
            <a:pPr algn="just"/>
            <a:endParaRPr lang="en-US" sz="2000" dirty="0" smtClean="0">
              <a:solidFill>
                <a:schemeClr val="bg1"/>
              </a:solidFill>
              <a:latin typeface="Arial" panose="020B0604020202020204" pitchFamily="34" charset="0"/>
              <a:cs typeface="Arial" panose="020B0604020202020204" pitchFamily="34" charset="0"/>
            </a:endParaRPr>
          </a:p>
          <a:p>
            <a:pPr algn="just"/>
            <a:endParaRPr lang="en-US" sz="2000" dirty="0" smtClean="0">
              <a:solidFill>
                <a:schemeClr val="bg1"/>
              </a:solidFill>
              <a:latin typeface="Arial" panose="020B0604020202020204" pitchFamily="34" charset="0"/>
              <a:cs typeface="Arial" panose="020B0604020202020204" pitchFamily="34" charset="0"/>
            </a:endParaRPr>
          </a:p>
          <a:p>
            <a:pPr algn="just"/>
            <a:endParaRPr lang="en-US" sz="2000" dirty="0" smtClean="0">
              <a:solidFill>
                <a:schemeClr val="bg1"/>
              </a:solidFill>
              <a:latin typeface="Arial" panose="020B0604020202020204" pitchFamily="34" charset="0"/>
              <a:cs typeface="Arial" panose="020B0604020202020204" pitchFamily="34" charset="0"/>
            </a:endParaRPr>
          </a:p>
          <a:p>
            <a:pPr algn="just"/>
            <a:endParaRPr lang="en-US" sz="2000" dirty="0" smtClean="0">
              <a:solidFill>
                <a:schemeClr val="bg1"/>
              </a:solidFill>
              <a:latin typeface="Arial" panose="020B0604020202020204" pitchFamily="34" charset="0"/>
              <a:cs typeface="Arial" panose="020B0604020202020204" pitchFamily="34" charset="0"/>
            </a:endParaRPr>
          </a:p>
          <a:p>
            <a:pPr algn="just"/>
            <a:endParaRPr lang="en-US" sz="2000" dirty="0">
              <a:solidFill>
                <a:schemeClr val="bg1"/>
              </a:solidFill>
              <a:latin typeface="Arial" panose="020B0604020202020204" pitchFamily="34" charset="0"/>
              <a:cs typeface="Arial" panose="020B0604020202020204" pitchFamily="34" charset="0"/>
            </a:endParaRPr>
          </a:p>
          <a:p>
            <a:pPr algn="just"/>
            <a:endParaRPr lang="vi-VN" sz="2000" dirty="0" smtClean="0">
              <a:solidFill>
                <a:schemeClr val="bg1"/>
              </a:solidFill>
              <a:latin typeface="Arial" panose="020B0604020202020204" pitchFamily="34" charset="0"/>
              <a:cs typeface="Arial" panose="020B0604020202020204" pitchFamily="34" charset="0"/>
            </a:endParaRPr>
          </a:p>
          <a:p>
            <a:pPr algn="just"/>
            <a:endParaRPr lang="en-US"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04300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 calcmode="lin" valueType="num">
                                      <p:cBhvr additive="base">
                                        <p:cTn id="2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1" end="1"/>
                                            </p:txEl>
                                          </p:spTgt>
                                        </p:tgtEl>
                                        <p:attrNameLst>
                                          <p:attrName>style.visibility</p:attrName>
                                        </p:attrNameLst>
                                      </p:cBhvr>
                                      <p:to>
                                        <p:strVal val="visible"/>
                                      </p:to>
                                    </p:set>
                                    <p:anim calcmode="lin" valueType="num">
                                      <p:cBhvr additive="base">
                                        <p:cTn id="3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 calcmode="lin" valueType="num">
                                      <p:cBhvr additive="base">
                                        <p:cTn id="3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l"/>
            <a:r>
              <a:rPr lang="en-US" sz="2400" dirty="0" smtClean="0">
                <a:solidFill>
                  <a:srgbClr val="0070C0"/>
                </a:solidFill>
                <a:latin typeface="Arial" panose="020B0604020202020204" pitchFamily="34" charset="0"/>
                <a:cs typeface="Arial" panose="020B0604020202020204" pitchFamily="34" charset="0"/>
              </a:rPr>
              <a:t>2.Bảng hỏi là gì?</a:t>
            </a:r>
            <a:r>
              <a:rPr lang="en-US" sz="2400" dirty="0" smtClean="0">
                <a:solidFill>
                  <a:schemeClr val="bg1"/>
                </a:solidFill>
                <a:latin typeface="Arial" panose="020B0604020202020204" pitchFamily="34" charset="0"/>
                <a:cs typeface="Arial" panose="020B0604020202020204" pitchFamily="34" charset="0"/>
              </a:rPr>
              <a:t>    </a:t>
            </a:r>
            <a:endParaRPr lang="en-US" sz="2400" dirty="0">
              <a:solidFill>
                <a:schemeClr val="bg1"/>
              </a:solidFill>
              <a:latin typeface="Arial" panose="020B0604020202020204" pitchFamily="34" charset="0"/>
              <a:cs typeface="Arial" panose="020B0604020202020204" pitchFamily="34" charset="0"/>
            </a:endParaRPr>
          </a:p>
        </p:txBody>
      </p:sp>
      <p:sp>
        <p:nvSpPr>
          <p:cNvPr id="7" name="Content Placeholder 6"/>
          <p:cNvSpPr>
            <a:spLocks noGrp="1"/>
          </p:cNvSpPr>
          <p:nvPr>
            <p:ph sz="half" idx="1"/>
          </p:nvPr>
        </p:nvSpPr>
        <p:spPr/>
        <p:txBody>
          <a:bodyPr>
            <a:normAutofit/>
          </a:bodyPr>
          <a:lstStyle/>
          <a:p>
            <a:r>
              <a:rPr lang="vi-VN" sz="2000" dirty="0">
                <a:solidFill>
                  <a:schemeClr val="bg1"/>
                </a:solidFill>
                <a:latin typeface="Arial" panose="020B0604020202020204" pitchFamily="34" charset="0"/>
                <a:cs typeface="Arial" panose="020B0604020202020204" pitchFamily="34" charset="0"/>
              </a:rPr>
              <a:t>Bảng hỏi là tổ hợp các câu hỏi, chỉ báo đã được vạch ra nhằm khai thác và thu thập thông tin trên cơ sở của các giả thuyết và mục đích của cuộc điều tra</a:t>
            </a:r>
            <a:r>
              <a:rPr lang="en-US" sz="2000" dirty="0">
                <a:solidFill>
                  <a:schemeClr val="bg1"/>
                </a:solidFill>
                <a:latin typeface="Arial" panose="020B0604020202020204" pitchFamily="34" charset="0"/>
                <a:cs typeface="Arial" panose="020B0604020202020204" pitchFamily="34" charset="0"/>
              </a:rPr>
              <a:t>.</a:t>
            </a:r>
          </a:p>
          <a:p>
            <a:endParaRPr lang="en-US" sz="2000" dirty="0">
              <a:latin typeface="Arial" panose="020B0604020202020204" pitchFamily="34" charset="0"/>
              <a:cs typeface="Arial" panose="020B0604020202020204" pitchFamily="34" charset="0"/>
            </a:endParaRPr>
          </a:p>
        </p:txBody>
      </p:sp>
      <p:pic>
        <p:nvPicPr>
          <p:cNvPr id="8"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37452" y="427038"/>
            <a:ext cx="1371600" cy="990600"/>
          </a:xfrm>
          <a:prstGeom prst="rect">
            <a:avLst/>
          </a:prstGeom>
        </p:spPr>
      </p:pic>
      <p:pic>
        <p:nvPicPr>
          <p:cNvPr id="10" name="Content Placeholder 9"/>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715119" y="1600200"/>
            <a:ext cx="3904762" cy="3596315"/>
          </a:xfrm>
          <a:prstGeom prst="rect">
            <a:avLst/>
          </a:prstGeom>
        </p:spPr>
      </p:pic>
    </p:spTree>
    <p:extLst>
      <p:ext uri="{BB962C8B-B14F-4D97-AF65-F5344CB8AC3E}">
        <p14:creationId xmlns:p14="http://schemas.microsoft.com/office/powerpoint/2010/main" val="2452481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circle(in)">
                                      <p:cBhvr>
                                        <p:cTn id="19" dur="2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7">
                                            <p:txEl>
                                              <p:pRg st="0" end="0"/>
                                            </p:txEl>
                                          </p:spTgt>
                                        </p:tgtEl>
                                        <p:attrNameLst>
                                          <p:attrName>style.visibility</p:attrName>
                                        </p:attrNameLst>
                                      </p:cBhvr>
                                      <p:to>
                                        <p:strVal val="visible"/>
                                      </p:to>
                                    </p:set>
                                    <p:animEffect transition="in" filter="barn(inVertical)">
                                      <p:cBhvr>
                                        <p:cTn id="24"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endParaRPr lang="en-US"/>
          </a:p>
        </p:txBody>
      </p:sp>
      <p:sp>
        <p:nvSpPr>
          <p:cNvPr id="7" name="Content Placeholder 6"/>
          <p:cNvSpPr>
            <a:spLocks noGrp="1"/>
          </p:cNvSpPr>
          <p:nvPr>
            <p:ph idx="1"/>
          </p:nvPr>
        </p:nvSpPr>
        <p:spPr/>
        <p:txBody>
          <a:bodyPr/>
          <a:lstStyle/>
          <a:p>
            <a:endParaRPr lang="en-US" dirty="0"/>
          </a:p>
        </p:txBody>
      </p:sp>
      <p:sp>
        <p:nvSpPr>
          <p:cNvPr id="5" name="Rectangle 4"/>
          <p:cNvSpPr/>
          <p:nvPr/>
        </p:nvSpPr>
        <p:spPr>
          <a:xfrm>
            <a:off x="1066800" y="2136339"/>
            <a:ext cx="6934200" cy="2246769"/>
          </a:xfrm>
          <a:prstGeom prst="rect">
            <a:avLst/>
          </a:prstGeom>
        </p:spPr>
        <p:txBody>
          <a:bodyPr wrap="square">
            <a:spAutoFit/>
          </a:bodyPr>
          <a:lstStyle/>
          <a:p>
            <a:r>
              <a:rPr lang="en-US" sz="2000" i="1" dirty="0">
                <a:solidFill>
                  <a:srgbClr val="0070C0"/>
                </a:solidFill>
                <a:latin typeface="Arial" panose="020B0604020202020204" pitchFamily="34" charset="0"/>
                <a:cs typeface="Arial" panose="020B0604020202020204" pitchFamily="34" charset="0"/>
              </a:rPr>
              <a:t>Yêu cầu:</a:t>
            </a:r>
          </a:p>
          <a:p>
            <a:r>
              <a:rPr lang="en-US" sz="2000" dirty="0">
                <a:solidFill>
                  <a:schemeClr val="bg1"/>
                </a:solidFill>
                <a:latin typeface="Arial" panose="020B0604020202020204" pitchFamily="34" charset="0"/>
                <a:cs typeface="Arial" panose="020B0604020202020204" pitchFamily="34" charset="0"/>
              </a:rPr>
              <a:t>- Phải đáp ứng được mục tiêu của cuộc điều tra.</a:t>
            </a:r>
          </a:p>
          <a:p>
            <a:r>
              <a:rPr lang="en-US" sz="2000" dirty="0">
                <a:solidFill>
                  <a:schemeClr val="bg1"/>
                </a:solidFill>
                <a:latin typeface="Arial" panose="020B0604020202020204" pitchFamily="34" charset="0"/>
                <a:cs typeface="Arial" panose="020B0604020202020204" pitchFamily="34" charset="0"/>
              </a:rPr>
              <a:t>- Phải phù hợp với trình độ và tâm lý của người được hỏi.</a:t>
            </a:r>
          </a:p>
          <a:p>
            <a:r>
              <a:rPr lang="en-US" sz="2000" i="1" dirty="0">
                <a:solidFill>
                  <a:srgbClr val="0070C0"/>
                </a:solidFill>
                <a:latin typeface="Arial" panose="020B0604020202020204" pitchFamily="34" charset="0"/>
                <a:cs typeface="Arial" panose="020B0604020202020204" pitchFamily="34" charset="0"/>
              </a:rPr>
              <a:t>Phân loại: </a:t>
            </a:r>
          </a:p>
          <a:p>
            <a:r>
              <a:rPr lang="en-US" sz="2000" dirty="0">
                <a:solidFill>
                  <a:schemeClr val="bg1"/>
                </a:solidFill>
                <a:latin typeface="Arial" panose="020B0604020202020204" pitchFamily="34" charset="0"/>
                <a:cs typeface="Arial" panose="020B0604020202020204" pitchFamily="34" charset="0"/>
              </a:rPr>
              <a:t>- Bảng hỏi có người phỏng vấn.</a:t>
            </a:r>
          </a:p>
          <a:p>
            <a:r>
              <a:rPr lang="en-US" sz="2000" dirty="0">
                <a:solidFill>
                  <a:schemeClr val="bg1"/>
                </a:solidFill>
                <a:latin typeface="Arial" panose="020B0604020202020204" pitchFamily="34" charset="0"/>
                <a:cs typeface="Arial" panose="020B0604020202020204" pitchFamily="34" charset="0"/>
              </a:rPr>
              <a:t>- Bảng hỏi không có người phỏng vấn.</a:t>
            </a:r>
          </a:p>
          <a:p>
            <a:endParaRPr lang="en-US"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6108378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533400"/>
            <a:ext cx="8229600" cy="5715000"/>
          </a:xfrm>
          <a:noFill/>
        </p:spPr>
        <p:txBody>
          <a:bodyPr>
            <a:normAutofit/>
          </a:bodyPr>
          <a:lstStyle/>
          <a:p>
            <a:pPr marL="0" indent="0">
              <a:buNone/>
            </a:pPr>
            <a:endParaRPr lang="en-US" sz="2000" dirty="0" smtClean="0">
              <a:solidFill>
                <a:srgbClr val="0070C0"/>
              </a:solidFill>
              <a:latin typeface="Arial" panose="020B0604020202020204" pitchFamily="34" charset="0"/>
              <a:cs typeface="Arial" panose="020B0604020202020204" pitchFamily="34" charset="0"/>
            </a:endParaRPr>
          </a:p>
          <a:p>
            <a:pPr marL="0" indent="0">
              <a:buNone/>
            </a:pPr>
            <a:endParaRPr lang="en-US" sz="2000" dirty="0">
              <a:solidFill>
                <a:srgbClr val="0070C0"/>
              </a:solidFill>
              <a:latin typeface="Arial" panose="020B0604020202020204" pitchFamily="34" charset="0"/>
              <a:cs typeface="Arial" panose="020B0604020202020204" pitchFamily="34" charset="0"/>
            </a:endParaRPr>
          </a:p>
          <a:p>
            <a:pPr marL="0" indent="0">
              <a:buNone/>
            </a:pPr>
            <a:r>
              <a:rPr lang="en-US" sz="2000" dirty="0">
                <a:solidFill>
                  <a:srgbClr val="0070C0"/>
                </a:solidFill>
                <a:latin typeface="Arial" panose="020B0604020202020204" pitchFamily="34" charset="0"/>
                <a:cs typeface="Arial" panose="020B0604020202020204" pitchFamily="34" charset="0"/>
              </a:rPr>
              <a:t>3</a:t>
            </a:r>
            <a:r>
              <a:rPr lang="en-US" sz="2000" dirty="0" smtClean="0">
                <a:solidFill>
                  <a:srgbClr val="0070C0"/>
                </a:solidFill>
                <a:latin typeface="Arial" panose="020B0604020202020204" pitchFamily="34" charset="0"/>
                <a:cs typeface="Arial" panose="020B0604020202020204" pitchFamily="34" charset="0"/>
              </a:rPr>
              <a:t>. </a:t>
            </a:r>
            <a:r>
              <a:rPr lang="en-US" sz="2000" dirty="0" err="1" smtClean="0">
                <a:solidFill>
                  <a:srgbClr val="0070C0"/>
                </a:solidFill>
                <a:latin typeface="Arial" panose="020B0604020202020204" pitchFamily="34" charset="0"/>
                <a:cs typeface="Arial" panose="020B0604020202020204" pitchFamily="34" charset="0"/>
              </a:rPr>
              <a:t>Phân</a:t>
            </a:r>
            <a:r>
              <a:rPr lang="en-US" sz="2000" dirty="0" smtClean="0">
                <a:solidFill>
                  <a:srgbClr val="0070C0"/>
                </a:solidFill>
                <a:latin typeface="Arial" panose="020B0604020202020204" pitchFamily="34" charset="0"/>
                <a:cs typeface="Arial" panose="020B0604020202020204" pitchFamily="34" charset="0"/>
              </a:rPr>
              <a:t> </a:t>
            </a:r>
            <a:r>
              <a:rPr lang="en-US" sz="2000" dirty="0" err="1" smtClean="0">
                <a:solidFill>
                  <a:srgbClr val="0070C0"/>
                </a:solidFill>
                <a:latin typeface="Arial" panose="020B0604020202020204" pitchFamily="34" charset="0"/>
                <a:cs typeface="Arial" panose="020B0604020202020204" pitchFamily="34" charset="0"/>
              </a:rPr>
              <a:t>loại</a:t>
            </a:r>
            <a:r>
              <a:rPr lang="en-US" sz="2000" dirty="0" smtClean="0">
                <a:solidFill>
                  <a:srgbClr val="0070C0"/>
                </a:solidFill>
                <a:latin typeface="Arial" panose="020B0604020202020204" pitchFamily="34" charset="0"/>
                <a:cs typeface="Arial" panose="020B0604020202020204" pitchFamily="34" charset="0"/>
              </a:rPr>
              <a:t>:</a:t>
            </a:r>
          </a:p>
          <a:p>
            <a:pPr>
              <a:buFont typeface="Wingdings" panose="05000000000000000000" pitchFamily="2" charset="2"/>
              <a:buChar char="v"/>
            </a:pPr>
            <a:r>
              <a:rPr lang="en-US" sz="2000" i="1" dirty="0" smtClean="0">
                <a:solidFill>
                  <a:schemeClr val="bg1"/>
                </a:solidFill>
                <a:latin typeface="Arial" panose="020B0604020202020204" pitchFamily="34" charset="0"/>
                <a:cs typeface="Arial" panose="020B0604020202020204" pitchFamily="34" charset="0"/>
              </a:rPr>
              <a:t>Trưng cầu qua bưu điện, báo chí:</a:t>
            </a:r>
          </a:p>
          <a:p>
            <a:pPr>
              <a:buFontTx/>
              <a:buChar char="-"/>
            </a:pPr>
            <a:r>
              <a:rPr lang="vi-VN" sz="2000" dirty="0" smtClean="0">
                <a:solidFill>
                  <a:schemeClr val="bg1"/>
                </a:solidFill>
                <a:latin typeface="Arial" panose="020B0604020202020204" pitchFamily="34" charset="0"/>
                <a:cs typeface="Arial" panose="020B0604020202020204" pitchFamily="34" charset="0"/>
              </a:rPr>
              <a:t>Ư</a:t>
            </a:r>
            <a:r>
              <a:rPr lang="en-US" sz="2000" dirty="0" smtClean="0">
                <a:solidFill>
                  <a:schemeClr val="bg1"/>
                </a:solidFill>
                <a:latin typeface="Arial" panose="020B0604020202020204" pitchFamily="34" charset="0"/>
                <a:cs typeface="Arial" panose="020B0604020202020204" pitchFamily="34" charset="0"/>
              </a:rPr>
              <a:t>u </a:t>
            </a:r>
            <a:r>
              <a:rPr lang="en-US" sz="2000" dirty="0" err="1" smtClean="0">
                <a:solidFill>
                  <a:schemeClr val="bg1"/>
                </a:solidFill>
                <a:latin typeface="Arial" panose="020B0604020202020204" pitchFamily="34" charset="0"/>
                <a:cs typeface="Arial" panose="020B0604020202020204" pitchFamily="34" charset="0"/>
              </a:rPr>
              <a:t>điểm</a:t>
            </a:r>
            <a:r>
              <a:rPr lang="en-US" sz="2000" dirty="0" smtClean="0">
                <a:solidFill>
                  <a:schemeClr val="bg1"/>
                </a:solidFill>
                <a:latin typeface="Arial" panose="020B0604020202020204" pitchFamily="34" charset="0"/>
                <a:cs typeface="Arial" panose="020B0604020202020204" pitchFamily="34" charset="0"/>
              </a:rPr>
              <a:t>: </a:t>
            </a:r>
            <a:r>
              <a:rPr lang="vi-VN" sz="2000" i="1" dirty="0" smtClean="0">
                <a:solidFill>
                  <a:schemeClr val="bg1"/>
                </a:solidFill>
                <a:latin typeface="Arial" panose="020B0604020202020204" pitchFamily="34" charset="0"/>
                <a:cs typeface="Arial" panose="020B0604020202020204" pitchFamily="34" charset="0"/>
              </a:rPr>
              <a:t>không tốn kém nhiều về nhân lực và kinh ph</a:t>
            </a:r>
            <a:r>
              <a:rPr lang="en-US" sz="2000" i="1" dirty="0" smtClean="0">
                <a:solidFill>
                  <a:schemeClr val="bg1"/>
                </a:solidFill>
                <a:latin typeface="Arial" panose="020B0604020202020204" pitchFamily="34" charset="0"/>
                <a:cs typeface="Arial" panose="020B0604020202020204" pitchFamily="34" charset="0"/>
              </a:rPr>
              <a:t>í</a:t>
            </a:r>
          </a:p>
          <a:p>
            <a:pPr>
              <a:buFontTx/>
              <a:buChar char="-"/>
            </a:pPr>
            <a:r>
              <a:rPr lang="en-US" sz="2000" dirty="0" err="1" smtClean="0">
                <a:solidFill>
                  <a:schemeClr val="bg1"/>
                </a:solidFill>
                <a:latin typeface="Arial" panose="020B0604020202020204" pitchFamily="34" charset="0"/>
                <a:cs typeface="Arial" panose="020B0604020202020204" pitchFamily="34" charset="0"/>
              </a:rPr>
              <a:t>Nhược</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điểm</a:t>
            </a:r>
            <a:r>
              <a:rPr lang="en-US" sz="2000" dirty="0" smtClean="0">
                <a:solidFill>
                  <a:schemeClr val="bg1"/>
                </a:solidFill>
                <a:latin typeface="Arial" panose="020B0604020202020204" pitchFamily="34" charset="0"/>
                <a:cs typeface="Arial" panose="020B0604020202020204" pitchFamily="34" charset="0"/>
              </a:rPr>
              <a:t>:</a:t>
            </a:r>
          </a:p>
          <a:p>
            <a:pPr marL="0" indent="0">
              <a:buNone/>
            </a:pPr>
            <a:r>
              <a:rPr lang="en-US" sz="2000" i="1" dirty="0" smtClean="0">
                <a:solidFill>
                  <a:schemeClr val="bg1"/>
                </a:solidFill>
                <a:latin typeface="Arial" panose="020B0604020202020204" pitchFamily="34" charset="0"/>
                <a:cs typeface="Arial" panose="020B0604020202020204" pitchFamily="34" charset="0"/>
              </a:rPr>
              <a:t>+ </a:t>
            </a:r>
            <a:r>
              <a:rPr lang="en-US" sz="2000" i="1" dirty="0">
                <a:solidFill>
                  <a:schemeClr val="bg1"/>
                </a:solidFill>
                <a:latin typeface="Arial" panose="020B0604020202020204" pitchFamily="34" charset="0"/>
                <a:cs typeface="Arial" panose="020B0604020202020204" pitchFamily="34" charset="0"/>
              </a:rPr>
              <a:t>S</a:t>
            </a:r>
            <a:r>
              <a:rPr lang="vi-VN" sz="2000" i="1" dirty="0" smtClean="0">
                <a:solidFill>
                  <a:schemeClr val="bg1"/>
                </a:solidFill>
                <a:latin typeface="Arial" panose="020B0604020202020204" pitchFamily="34" charset="0"/>
                <a:cs typeface="Arial" panose="020B0604020202020204" pitchFamily="34" charset="0"/>
              </a:rPr>
              <a:t>ố bảng hỏi không được trả lại</a:t>
            </a:r>
            <a:r>
              <a:rPr lang="en-US" sz="2000" i="1" dirty="0" smtClean="0">
                <a:solidFill>
                  <a:schemeClr val="bg1"/>
                </a:solidFill>
                <a:latin typeface="Arial" panose="020B0604020202020204" pitchFamily="34" charset="0"/>
                <a:cs typeface="Arial" panose="020B0604020202020204" pitchFamily="34" charset="0"/>
              </a:rPr>
              <a:t> </a:t>
            </a:r>
            <a:r>
              <a:rPr lang="en-US" sz="2000" i="1" dirty="0" err="1" smtClean="0">
                <a:solidFill>
                  <a:schemeClr val="bg1"/>
                </a:solidFill>
                <a:latin typeface="Arial" panose="020B0604020202020204" pitchFamily="34" charset="0"/>
                <a:cs typeface="Arial" panose="020B0604020202020204" pitchFamily="34" charset="0"/>
              </a:rPr>
              <a:t>nhiều</a:t>
            </a:r>
            <a:r>
              <a:rPr lang="vi-VN" sz="2000" i="1" dirty="0" smtClean="0">
                <a:solidFill>
                  <a:schemeClr val="bg1"/>
                </a:solidFill>
                <a:latin typeface="Arial" panose="020B0604020202020204" pitchFamily="34" charset="0"/>
                <a:cs typeface="Arial" panose="020B0604020202020204" pitchFamily="34" charset="0"/>
              </a:rPr>
              <a:t> </a:t>
            </a:r>
            <a:endParaRPr lang="en-US" sz="2000" i="1" dirty="0" smtClean="0">
              <a:solidFill>
                <a:schemeClr val="bg1"/>
              </a:solidFill>
              <a:latin typeface="Arial" panose="020B0604020202020204" pitchFamily="34" charset="0"/>
              <a:cs typeface="Arial" panose="020B0604020202020204" pitchFamily="34" charset="0"/>
            </a:endParaRPr>
          </a:p>
          <a:p>
            <a:pPr marL="0" indent="0">
              <a:buNone/>
            </a:pPr>
            <a:r>
              <a:rPr lang="en-US" sz="2000" i="1" dirty="0" smtClean="0">
                <a:solidFill>
                  <a:schemeClr val="bg1"/>
                </a:solidFill>
                <a:latin typeface="Arial" panose="020B0604020202020204" pitchFamily="34" charset="0"/>
                <a:cs typeface="Arial" panose="020B0604020202020204" pitchFamily="34" charset="0"/>
              </a:rPr>
              <a:t>+</a:t>
            </a:r>
            <a:r>
              <a:rPr lang="vi-VN" sz="2000" i="1" dirty="0" smtClean="0">
                <a:solidFill>
                  <a:schemeClr val="bg1"/>
                </a:solidFill>
                <a:latin typeface="Arial" panose="020B0604020202020204" pitchFamily="34" charset="0"/>
                <a:cs typeface="Arial" panose="020B0604020202020204" pitchFamily="34" charset="0"/>
              </a:rPr>
              <a:t>Tính đại diện không cao</a:t>
            </a:r>
            <a:endParaRPr lang="en-US" sz="2000" i="1" dirty="0">
              <a:solidFill>
                <a:schemeClr val="bg1"/>
              </a:solidFill>
              <a:latin typeface="Arial" panose="020B0604020202020204" pitchFamily="34" charset="0"/>
              <a:cs typeface="Arial" panose="020B0604020202020204" pitchFamily="34"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3657600"/>
            <a:ext cx="4956175"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93751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3074"/>
                                        </p:tgtEl>
                                        <p:attrNameLst>
                                          <p:attrName>style.visibility</p:attrName>
                                        </p:attrNameLst>
                                      </p:cBhvr>
                                      <p:to>
                                        <p:strVal val="visible"/>
                                      </p:to>
                                    </p:set>
                                    <p:animEffect transition="in" filter="fade">
                                      <p:cBhvr>
                                        <p:cTn id="43" dur="1000"/>
                                        <p:tgtEl>
                                          <p:spTgt spid="3074"/>
                                        </p:tgtEl>
                                      </p:cBhvr>
                                    </p:animEffect>
                                    <p:anim calcmode="lin" valueType="num">
                                      <p:cBhvr>
                                        <p:cTn id="44" dur="1000" fill="hold"/>
                                        <p:tgtEl>
                                          <p:spTgt spid="3074"/>
                                        </p:tgtEl>
                                        <p:attrNameLst>
                                          <p:attrName>ppt_x</p:attrName>
                                        </p:attrNameLst>
                                      </p:cBhvr>
                                      <p:tavLst>
                                        <p:tav tm="0">
                                          <p:val>
                                            <p:strVal val="#ppt_x"/>
                                          </p:val>
                                        </p:tav>
                                        <p:tav tm="100000">
                                          <p:val>
                                            <p:strVal val="#ppt_x"/>
                                          </p:val>
                                        </p:tav>
                                      </p:tavLst>
                                    </p:anim>
                                    <p:anim calcmode="lin" valueType="num">
                                      <p:cBhvr>
                                        <p:cTn id="45"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533400"/>
            <a:ext cx="8229600" cy="5791200"/>
          </a:xfrm>
          <a:noFill/>
        </p:spPr>
        <p:txBody>
          <a:bodyPr>
            <a:normAutofit/>
          </a:bodyPr>
          <a:lstStyle/>
          <a:p>
            <a:pPr marL="0" indent="0">
              <a:buNone/>
            </a:pPr>
            <a:endParaRPr lang="en-US" sz="2000" dirty="0" smtClean="0">
              <a:solidFill>
                <a:srgbClr val="0070C0"/>
              </a:solidFill>
              <a:latin typeface="Arial" panose="020B0604020202020204" pitchFamily="34" charset="0"/>
              <a:cs typeface="Arial" panose="020B0604020202020204" pitchFamily="34" charset="0"/>
            </a:endParaRPr>
          </a:p>
          <a:p>
            <a:pPr marL="0" indent="0">
              <a:buNone/>
            </a:pPr>
            <a:endParaRPr lang="en-US" sz="2000" dirty="0">
              <a:solidFill>
                <a:srgbClr val="0070C0"/>
              </a:solidFill>
              <a:latin typeface="Arial" panose="020B0604020202020204" pitchFamily="34" charset="0"/>
              <a:cs typeface="Arial" panose="020B0604020202020204" pitchFamily="34" charset="0"/>
            </a:endParaRPr>
          </a:p>
          <a:p>
            <a:pPr marL="0" indent="0">
              <a:buNone/>
            </a:pPr>
            <a:r>
              <a:rPr lang="en-US" sz="2000" dirty="0">
                <a:solidFill>
                  <a:srgbClr val="0070C0"/>
                </a:solidFill>
                <a:latin typeface="Arial" panose="020B0604020202020204" pitchFamily="34" charset="0"/>
                <a:cs typeface="Arial" panose="020B0604020202020204" pitchFamily="34" charset="0"/>
              </a:rPr>
              <a:t>3</a:t>
            </a:r>
            <a:r>
              <a:rPr lang="en-US" sz="2000" dirty="0" smtClean="0">
                <a:solidFill>
                  <a:srgbClr val="0070C0"/>
                </a:solidFill>
                <a:latin typeface="Arial" panose="020B0604020202020204" pitchFamily="34" charset="0"/>
                <a:cs typeface="Arial" panose="020B0604020202020204" pitchFamily="34" charset="0"/>
              </a:rPr>
              <a:t>. </a:t>
            </a:r>
            <a:r>
              <a:rPr lang="en-US" sz="2000" dirty="0" err="1" smtClean="0">
                <a:solidFill>
                  <a:srgbClr val="0070C0"/>
                </a:solidFill>
                <a:latin typeface="Arial" panose="020B0604020202020204" pitchFamily="34" charset="0"/>
                <a:cs typeface="Arial" panose="020B0604020202020204" pitchFamily="34" charset="0"/>
              </a:rPr>
              <a:t>Phân</a:t>
            </a:r>
            <a:r>
              <a:rPr lang="en-US" sz="2000" dirty="0" smtClean="0">
                <a:solidFill>
                  <a:srgbClr val="0070C0"/>
                </a:solidFill>
                <a:latin typeface="Arial" panose="020B0604020202020204" pitchFamily="34" charset="0"/>
                <a:cs typeface="Arial" panose="020B0604020202020204" pitchFamily="34" charset="0"/>
              </a:rPr>
              <a:t> </a:t>
            </a:r>
            <a:r>
              <a:rPr lang="en-US" sz="2000" dirty="0" err="1" smtClean="0">
                <a:solidFill>
                  <a:srgbClr val="0070C0"/>
                </a:solidFill>
                <a:latin typeface="Arial" panose="020B0604020202020204" pitchFamily="34" charset="0"/>
                <a:cs typeface="Arial" panose="020B0604020202020204" pitchFamily="34" charset="0"/>
              </a:rPr>
              <a:t>loại</a:t>
            </a:r>
            <a:r>
              <a:rPr lang="en-US" sz="2000" dirty="0" smtClean="0">
                <a:solidFill>
                  <a:srgbClr val="0070C0"/>
                </a:solidFill>
                <a:latin typeface="Arial" panose="020B0604020202020204" pitchFamily="34" charset="0"/>
                <a:cs typeface="Arial" panose="020B0604020202020204" pitchFamily="34" charset="0"/>
              </a:rPr>
              <a:t>:</a:t>
            </a:r>
          </a:p>
          <a:p>
            <a:pPr>
              <a:buFont typeface="Wingdings" panose="05000000000000000000" pitchFamily="2" charset="2"/>
              <a:buChar char="v"/>
            </a:pPr>
            <a:r>
              <a:rPr lang="en-US" sz="2000" i="1" dirty="0" smtClean="0">
                <a:solidFill>
                  <a:schemeClr val="bg1"/>
                </a:solidFill>
                <a:latin typeface="Arial" panose="020B0604020202020204" pitchFamily="34" charset="0"/>
                <a:cs typeface="Arial" panose="020B0604020202020204" pitchFamily="34" charset="0"/>
              </a:rPr>
              <a:t>Trưng cầu nhóm:</a:t>
            </a:r>
          </a:p>
          <a:p>
            <a:pPr>
              <a:buFontTx/>
              <a:buChar char="-"/>
            </a:pPr>
            <a:r>
              <a:rPr lang="vi-VN" sz="2000" dirty="0" smtClean="0">
                <a:solidFill>
                  <a:schemeClr val="bg1"/>
                </a:solidFill>
                <a:latin typeface="Arial" panose="020B0604020202020204" pitchFamily="34" charset="0"/>
                <a:cs typeface="Arial" panose="020B0604020202020204" pitchFamily="34" charset="0"/>
              </a:rPr>
              <a:t>Ư</a:t>
            </a:r>
            <a:r>
              <a:rPr lang="en-US" sz="2000" dirty="0" smtClean="0">
                <a:solidFill>
                  <a:schemeClr val="bg1"/>
                </a:solidFill>
                <a:latin typeface="Arial" panose="020B0604020202020204" pitchFamily="34" charset="0"/>
                <a:cs typeface="Arial" panose="020B0604020202020204" pitchFamily="34" charset="0"/>
              </a:rPr>
              <a:t>u </a:t>
            </a:r>
            <a:r>
              <a:rPr lang="en-US" sz="2000" dirty="0" err="1" smtClean="0">
                <a:solidFill>
                  <a:schemeClr val="bg1"/>
                </a:solidFill>
                <a:latin typeface="Arial" panose="020B0604020202020204" pitchFamily="34" charset="0"/>
                <a:cs typeface="Arial" panose="020B0604020202020204" pitchFamily="34" charset="0"/>
              </a:rPr>
              <a:t>điểm</a:t>
            </a:r>
            <a:r>
              <a:rPr lang="en-US" sz="2000" dirty="0" smtClean="0">
                <a:solidFill>
                  <a:schemeClr val="bg1"/>
                </a:solidFill>
                <a:latin typeface="Arial" panose="020B0604020202020204" pitchFamily="34" charset="0"/>
                <a:cs typeface="Arial" panose="020B0604020202020204" pitchFamily="34" charset="0"/>
              </a:rPr>
              <a:t>:</a:t>
            </a:r>
          </a:p>
          <a:p>
            <a:pPr marL="0" indent="0">
              <a:buNone/>
            </a:pPr>
            <a:r>
              <a:rPr lang="en-US" sz="2000" i="1" dirty="0" smtClean="0">
                <a:solidFill>
                  <a:schemeClr val="bg1"/>
                </a:solidFill>
                <a:latin typeface="Arial" panose="020B0604020202020204" pitchFamily="34" charset="0"/>
                <a:cs typeface="Arial" panose="020B0604020202020204" pitchFamily="34" charset="0"/>
              </a:rPr>
              <a:t>+ </a:t>
            </a:r>
            <a:r>
              <a:rPr lang="en-US" sz="2000" i="1" dirty="0" err="1" smtClean="0">
                <a:solidFill>
                  <a:schemeClr val="bg1"/>
                </a:solidFill>
                <a:latin typeface="Arial" panose="020B0604020202020204" pitchFamily="34" charset="0"/>
                <a:cs typeface="Arial" panose="020B0604020202020204" pitchFamily="34" charset="0"/>
              </a:rPr>
              <a:t>Có</a:t>
            </a:r>
            <a:r>
              <a:rPr lang="en-US" sz="2000" i="1" dirty="0" smtClean="0">
                <a:solidFill>
                  <a:schemeClr val="bg1"/>
                </a:solidFill>
                <a:latin typeface="Arial" panose="020B0604020202020204" pitchFamily="34" charset="0"/>
                <a:cs typeface="Arial" panose="020B0604020202020204" pitchFamily="34" charset="0"/>
              </a:rPr>
              <a:t> </a:t>
            </a:r>
            <a:r>
              <a:rPr lang="vi-VN" sz="2000" i="1" dirty="0" smtClean="0">
                <a:solidFill>
                  <a:schemeClr val="bg1"/>
                </a:solidFill>
                <a:latin typeface="Arial" panose="020B0604020202020204" pitchFamily="34" charset="0"/>
                <a:cs typeface="Arial" panose="020B0604020202020204" pitchFamily="34" charset="0"/>
              </a:rPr>
              <a:t>điều kiện để </a:t>
            </a:r>
            <a:r>
              <a:rPr lang="en-US" sz="2000" i="1" dirty="0" err="1" smtClean="0">
                <a:solidFill>
                  <a:schemeClr val="bg1"/>
                </a:solidFill>
                <a:latin typeface="Arial" panose="020B0604020202020204" pitchFamily="34" charset="0"/>
                <a:cs typeface="Arial" panose="020B0604020202020204" pitchFamily="34" charset="0"/>
              </a:rPr>
              <a:t>chỉ</a:t>
            </a:r>
            <a:r>
              <a:rPr lang="en-US" sz="2000" i="1" dirty="0" smtClean="0">
                <a:solidFill>
                  <a:schemeClr val="bg1"/>
                </a:solidFill>
                <a:latin typeface="Arial" panose="020B0604020202020204" pitchFamily="34" charset="0"/>
                <a:cs typeface="Arial" panose="020B0604020202020204" pitchFamily="34" charset="0"/>
              </a:rPr>
              <a:t> </a:t>
            </a:r>
            <a:r>
              <a:rPr lang="en-US" sz="2000" i="1" dirty="0" err="1" smtClean="0">
                <a:solidFill>
                  <a:schemeClr val="bg1"/>
                </a:solidFill>
                <a:latin typeface="Arial" panose="020B0604020202020204" pitchFamily="34" charset="0"/>
                <a:cs typeface="Arial" panose="020B0604020202020204" pitchFamily="34" charset="0"/>
              </a:rPr>
              <a:t>dẫn,giải</a:t>
            </a:r>
            <a:r>
              <a:rPr lang="en-US" sz="2000" i="1" dirty="0" smtClean="0">
                <a:solidFill>
                  <a:schemeClr val="bg1"/>
                </a:solidFill>
                <a:latin typeface="Arial" panose="020B0604020202020204" pitchFamily="34" charset="0"/>
                <a:cs typeface="Arial" panose="020B0604020202020204" pitchFamily="34" charset="0"/>
              </a:rPr>
              <a:t> </a:t>
            </a:r>
            <a:r>
              <a:rPr lang="en-US" sz="2000" i="1" dirty="0" err="1" smtClean="0">
                <a:solidFill>
                  <a:schemeClr val="bg1"/>
                </a:solidFill>
                <a:latin typeface="Arial" panose="020B0604020202020204" pitchFamily="34" charset="0"/>
                <a:cs typeface="Arial" panose="020B0604020202020204" pitchFamily="34" charset="0"/>
              </a:rPr>
              <a:t>thích</a:t>
            </a:r>
            <a:r>
              <a:rPr lang="en-US" sz="2000" i="1" dirty="0">
                <a:solidFill>
                  <a:schemeClr val="bg1"/>
                </a:solidFill>
                <a:latin typeface="Arial" panose="020B0604020202020204" pitchFamily="34" charset="0"/>
                <a:cs typeface="Arial" panose="020B0604020202020204" pitchFamily="34" charset="0"/>
              </a:rPr>
              <a:t> </a:t>
            </a:r>
            <a:r>
              <a:rPr lang="en-US" sz="2000" i="1" dirty="0" err="1" smtClean="0">
                <a:solidFill>
                  <a:schemeClr val="bg1"/>
                </a:solidFill>
                <a:latin typeface="Arial" panose="020B0604020202020204" pitchFamily="34" charset="0"/>
                <a:cs typeface="Arial" panose="020B0604020202020204" pitchFamily="34" charset="0"/>
              </a:rPr>
              <a:t>và</a:t>
            </a:r>
            <a:r>
              <a:rPr lang="en-US" sz="2000" i="1" dirty="0" smtClean="0">
                <a:solidFill>
                  <a:schemeClr val="bg1"/>
                </a:solidFill>
                <a:latin typeface="Arial" panose="020B0604020202020204" pitchFamily="34" charset="0"/>
                <a:cs typeface="Arial" panose="020B0604020202020204" pitchFamily="34" charset="0"/>
              </a:rPr>
              <a:t> </a:t>
            </a:r>
            <a:r>
              <a:rPr lang="en-US" sz="2000" i="1" dirty="0" err="1" smtClean="0">
                <a:solidFill>
                  <a:schemeClr val="bg1"/>
                </a:solidFill>
                <a:latin typeface="Arial" panose="020B0604020202020204" pitchFamily="34" charset="0"/>
                <a:cs typeface="Arial" panose="020B0604020202020204" pitchFamily="34" charset="0"/>
              </a:rPr>
              <a:t>giúp</a:t>
            </a:r>
            <a:r>
              <a:rPr lang="en-US" sz="2000" i="1" dirty="0" smtClean="0">
                <a:solidFill>
                  <a:schemeClr val="bg1"/>
                </a:solidFill>
                <a:latin typeface="Arial" panose="020B0604020202020204" pitchFamily="34" charset="0"/>
                <a:cs typeface="Arial" panose="020B0604020202020204" pitchFamily="34" charset="0"/>
              </a:rPr>
              <a:t> </a:t>
            </a:r>
            <a:r>
              <a:rPr lang="en-US" sz="2000" i="1" dirty="0" err="1" smtClean="0">
                <a:solidFill>
                  <a:schemeClr val="bg1"/>
                </a:solidFill>
                <a:latin typeface="Arial" panose="020B0604020202020204" pitchFamily="34" charset="0"/>
                <a:cs typeface="Arial" panose="020B0604020202020204" pitchFamily="34" charset="0"/>
              </a:rPr>
              <a:t>đỡ</a:t>
            </a:r>
            <a:r>
              <a:rPr lang="en-US" sz="2000" i="1" dirty="0" smtClean="0">
                <a:solidFill>
                  <a:schemeClr val="bg1"/>
                </a:solidFill>
                <a:latin typeface="Arial" panose="020B0604020202020204" pitchFamily="34" charset="0"/>
                <a:cs typeface="Arial" panose="020B0604020202020204" pitchFamily="34" charset="0"/>
              </a:rPr>
              <a:t> </a:t>
            </a:r>
            <a:r>
              <a:rPr lang="en-US" sz="2000" i="1" dirty="0" err="1" smtClean="0">
                <a:solidFill>
                  <a:schemeClr val="bg1"/>
                </a:solidFill>
                <a:latin typeface="Arial" panose="020B0604020202020204" pitchFamily="34" charset="0"/>
                <a:cs typeface="Arial" panose="020B0604020202020204" pitchFamily="34" charset="0"/>
              </a:rPr>
              <a:t>mọi</a:t>
            </a:r>
            <a:r>
              <a:rPr lang="en-US" sz="2000" i="1" dirty="0" smtClean="0">
                <a:solidFill>
                  <a:schemeClr val="bg1"/>
                </a:solidFill>
                <a:latin typeface="Arial" panose="020B0604020202020204" pitchFamily="34" charset="0"/>
                <a:cs typeface="Arial" panose="020B0604020202020204" pitchFamily="34" charset="0"/>
              </a:rPr>
              <a:t> </a:t>
            </a:r>
            <a:r>
              <a:rPr lang="en-US" sz="2000" i="1" dirty="0" err="1" smtClean="0">
                <a:solidFill>
                  <a:schemeClr val="bg1"/>
                </a:solidFill>
                <a:latin typeface="Arial" panose="020B0604020202020204" pitchFamily="34" charset="0"/>
                <a:cs typeface="Arial" panose="020B0604020202020204" pitchFamily="34" charset="0"/>
              </a:rPr>
              <a:t>người</a:t>
            </a:r>
            <a:r>
              <a:rPr lang="en-US" sz="2000" i="1" dirty="0" smtClean="0">
                <a:solidFill>
                  <a:schemeClr val="bg1"/>
                </a:solidFill>
                <a:latin typeface="Arial" panose="020B0604020202020204" pitchFamily="34" charset="0"/>
                <a:cs typeface="Arial" panose="020B0604020202020204" pitchFamily="34" charset="0"/>
              </a:rPr>
              <a:t>.</a:t>
            </a:r>
          </a:p>
          <a:p>
            <a:pPr marL="0" indent="0">
              <a:buNone/>
            </a:pPr>
            <a:r>
              <a:rPr lang="en-US" sz="2000" i="1" dirty="0" smtClean="0">
                <a:solidFill>
                  <a:schemeClr val="bg1"/>
                </a:solidFill>
                <a:latin typeface="Arial" panose="020B0604020202020204" pitchFamily="34" charset="0"/>
                <a:cs typeface="Arial" panose="020B0604020202020204" pitchFamily="34" charset="0"/>
              </a:rPr>
              <a:t>+ </a:t>
            </a:r>
            <a:r>
              <a:rPr lang="en-US" sz="2000" i="1" dirty="0">
                <a:solidFill>
                  <a:schemeClr val="bg1"/>
                </a:solidFill>
                <a:latin typeface="Arial" panose="020B0604020202020204" pitchFamily="34" charset="0"/>
                <a:cs typeface="Arial" panose="020B0604020202020204" pitchFamily="34" charset="0"/>
              </a:rPr>
              <a:t>T</a:t>
            </a:r>
            <a:r>
              <a:rPr lang="vi-VN" sz="2000" i="1" dirty="0" smtClean="0">
                <a:solidFill>
                  <a:schemeClr val="bg1"/>
                </a:solidFill>
                <a:latin typeface="Arial" panose="020B0604020202020204" pitchFamily="34" charset="0"/>
                <a:cs typeface="Arial" panose="020B0604020202020204" pitchFamily="34" charset="0"/>
              </a:rPr>
              <a:t>iết kiệm kinh phí</a:t>
            </a:r>
            <a:endParaRPr lang="en-US" sz="2000" i="1" dirty="0" smtClean="0">
              <a:solidFill>
                <a:schemeClr val="bg1"/>
              </a:solidFill>
              <a:latin typeface="Arial" panose="020B0604020202020204" pitchFamily="34" charset="0"/>
              <a:cs typeface="Arial" panose="020B0604020202020204" pitchFamily="34" charset="0"/>
            </a:endParaRPr>
          </a:p>
          <a:p>
            <a:pPr marL="0" indent="0">
              <a:buNone/>
            </a:pPr>
            <a:r>
              <a:rPr lang="en-US" sz="2000" dirty="0" smtClean="0">
                <a:solidFill>
                  <a:schemeClr val="bg1"/>
                </a:solidFill>
                <a:latin typeface="Arial" panose="020B0604020202020204" pitchFamily="34" charset="0"/>
                <a:cs typeface="Arial" panose="020B0604020202020204" pitchFamily="34" charset="0"/>
              </a:rPr>
              <a:t>-</a:t>
            </a:r>
            <a:r>
              <a:rPr lang="en-US" sz="2000" dirty="0" err="1" smtClean="0">
                <a:solidFill>
                  <a:schemeClr val="bg1"/>
                </a:solidFill>
                <a:latin typeface="Arial" panose="020B0604020202020204" pitchFamily="34" charset="0"/>
                <a:cs typeface="Arial" panose="020B0604020202020204" pitchFamily="34" charset="0"/>
              </a:rPr>
              <a:t>Nhược</a:t>
            </a:r>
            <a:r>
              <a:rPr lang="en-US" sz="2000" dirty="0" smtClean="0">
                <a:solidFill>
                  <a:schemeClr val="bg1"/>
                </a:solidFill>
                <a:latin typeface="Arial" panose="020B0604020202020204" pitchFamily="34" charset="0"/>
                <a:cs typeface="Arial" panose="020B0604020202020204" pitchFamily="34" charset="0"/>
              </a:rPr>
              <a:t> </a:t>
            </a:r>
            <a:r>
              <a:rPr lang="vi-VN" sz="2000" dirty="0" smtClean="0">
                <a:solidFill>
                  <a:schemeClr val="bg1"/>
                </a:solidFill>
                <a:latin typeface="Arial" panose="020B0604020202020204" pitchFamily="34" charset="0"/>
                <a:cs typeface="Arial" panose="020B0604020202020204" pitchFamily="34" charset="0"/>
              </a:rPr>
              <a:t>điểm: Bảng hỏi không được quá nhiều câu hỏi.</a:t>
            </a:r>
            <a:endParaRPr lang="en-US" sz="2000" dirty="0" smtClean="0">
              <a:solidFill>
                <a:schemeClr val="bg1"/>
              </a:solidFill>
              <a:latin typeface="Arial" panose="020B0604020202020204" pitchFamily="34" charset="0"/>
              <a:cs typeface="Arial" panose="020B0604020202020204" pitchFamily="34" charset="0"/>
            </a:endParaRPr>
          </a:p>
          <a:p>
            <a:pPr marL="0" indent="0">
              <a:buNone/>
            </a:pPr>
            <a:endParaRPr lang="vi-VN" sz="2000" dirty="0" smtClean="0">
              <a:solidFill>
                <a:schemeClr val="bg1"/>
              </a:solidFill>
              <a:latin typeface="Arial" panose="020B0604020202020204" pitchFamily="34" charset="0"/>
              <a:cs typeface="Arial" panose="020B0604020202020204" pitchFamily="34" charset="0"/>
            </a:endParaRPr>
          </a:p>
          <a:p>
            <a:pPr marL="0" indent="0">
              <a:buNone/>
            </a:pPr>
            <a:endParaRPr lang="en-US" sz="2000" dirty="0" smtClean="0">
              <a:solidFill>
                <a:schemeClr val="bg1"/>
              </a:solidFill>
              <a:latin typeface="Arial" panose="020B0604020202020204" pitchFamily="34" charset="0"/>
              <a:cs typeface="Arial" panose="020B0604020202020204" pitchFamily="34" charset="0"/>
            </a:endParaRPr>
          </a:p>
          <a:p>
            <a:pPr marL="0" indent="0">
              <a:buNone/>
            </a:pPr>
            <a:endParaRPr lang="en-US" sz="2000" dirty="0">
              <a:solidFill>
                <a:schemeClr val="bg1"/>
              </a:solidFill>
              <a:latin typeface="Arial" panose="020B0604020202020204" pitchFamily="34" charset="0"/>
              <a:cs typeface="Arial" panose="020B0604020202020204" pitchFamily="34" charset="0"/>
            </a:endParaRPr>
          </a:p>
          <a:p>
            <a:pPr marL="0" indent="0">
              <a:buNone/>
            </a:pPr>
            <a:endParaRPr lang="en-US" sz="2000" dirty="0" smtClean="0">
              <a:solidFill>
                <a:schemeClr val="bg1"/>
              </a:solidFill>
              <a:latin typeface="Arial" panose="020B0604020202020204" pitchFamily="34" charset="0"/>
              <a:cs typeface="Arial" panose="020B0604020202020204" pitchFamily="34" charset="0"/>
            </a:endParaRPr>
          </a:p>
          <a:p>
            <a:pPr marL="0" indent="0">
              <a:buNone/>
            </a:pPr>
            <a:endParaRPr lang="en-US" sz="2000" dirty="0">
              <a:solidFill>
                <a:schemeClr val="bg1"/>
              </a:solidFill>
              <a:latin typeface="Arial" panose="020B0604020202020204" pitchFamily="34" charset="0"/>
              <a:cs typeface="Arial" panose="020B0604020202020204" pitchFamily="34" charset="0"/>
            </a:endParaRPr>
          </a:p>
          <a:p>
            <a:pPr marL="0" indent="0">
              <a:buNone/>
            </a:pPr>
            <a:endParaRPr lang="en-US" sz="2000" dirty="0" smtClean="0">
              <a:solidFill>
                <a:schemeClr val="bg1"/>
              </a:solidFill>
              <a:latin typeface="Arial" panose="020B0604020202020204" pitchFamily="34" charset="0"/>
              <a:cs typeface="Arial" panose="020B0604020202020204" pitchFamily="34" charset="0"/>
            </a:endParaRPr>
          </a:p>
          <a:p>
            <a:pPr marL="0" indent="0">
              <a:buNone/>
            </a:pPr>
            <a:endParaRPr lang="en-US" sz="2000" dirty="0">
              <a:solidFill>
                <a:schemeClr val="bg1"/>
              </a:solidFill>
              <a:latin typeface="Arial" panose="020B0604020202020204" pitchFamily="34" charset="0"/>
              <a:cs typeface="Arial" panose="020B0604020202020204" pitchFamily="34" charset="0"/>
            </a:endParaRPr>
          </a:p>
          <a:p>
            <a:pPr marL="0" indent="0">
              <a:buNone/>
            </a:pPr>
            <a:endParaRPr lang="en-US" sz="2000" dirty="0" smtClean="0">
              <a:solidFill>
                <a:schemeClr val="bg1"/>
              </a:solidFill>
              <a:latin typeface="Arial" panose="020B0604020202020204" pitchFamily="34" charset="0"/>
              <a:cs typeface="Arial" panose="020B0604020202020204" pitchFamily="34" charset="0"/>
            </a:endParaRPr>
          </a:p>
          <a:p>
            <a:pPr marL="0" indent="0">
              <a:buNone/>
            </a:pPr>
            <a:endParaRPr lang="en-US" sz="2000" dirty="0">
              <a:solidFill>
                <a:schemeClr val="bg1"/>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62200" y="3352800"/>
            <a:ext cx="4572000" cy="2234797"/>
          </a:xfrm>
          <a:prstGeom prst="rect">
            <a:avLst/>
          </a:prstGeom>
        </p:spPr>
      </p:pic>
    </p:spTree>
    <p:extLst>
      <p:ext uri="{BB962C8B-B14F-4D97-AF65-F5344CB8AC3E}">
        <p14:creationId xmlns:p14="http://schemas.microsoft.com/office/powerpoint/2010/main" val="747363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ppt_x"/>
                                          </p:val>
                                        </p:tav>
                                        <p:tav tm="100000">
                                          <p:val>
                                            <p:strVal val="#ppt_x"/>
                                          </p:val>
                                        </p:tav>
                                      </p:tavLst>
                                    </p:anim>
                                    <p:anim calcmode="lin" valueType="num">
                                      <p:cBhvr additive="base">
                                        <p:cTn id="4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a:noFill/>
        </p:spPr>
        <p:txBody>
          <a:bodyPr>
            <a:normAutofit/>
          </a:bodyPr>
          <a:lstStyle/>
          <a:p>
            <a:pPr marL="0" indent="0">
              <a:buNone/>
            </a:pPr>
            <a:endParaRPr lang="en-US" sz="2000" dirty="0">
              <a:solidFill>
                <a:srgbClr val="0070C0"/>
              </a:solidFill>
              <a:latin typeface="Arial" panose="020B0604020202020204" pitchFamily="34" charset="0"/>
              <a:cs typeface="Arial" panose="020B0604020202020204" pitchFamily="34" charset="0"/>
            </a:endParaRPr>
          </a:p>
          <a:p>
            <a:pPr marL="0" indent="0">
              <a:buNone/>
            </a:pPr>
            <a:endParaRPr lang="en-US" sz="2000" dirty="0" smtClean="0">
              <a:solidFill>
                <a:srgbClr val="0070C0"/>
              </a:solidFill>
              <a:latin typeface="Arial" panose="020B0604020202020204" pitchFamily="34" charset="0"/>
              <a:cs typeface="Arial" panose="020B0604020202020204" pitchFamily="34" charset="0"/>
            </a:endParaRPr>
          </a:p>
          <a:p>
            <a:pPr marL="0" indent="0">
              <a:buNone/>
            </a:pPr>
            <a:r>
              <a:rPr lang="en-US" sz="2000" dirty="0">
                <a:solidFill>
                  <a:srgbClr val="0070C0"/>
                </a:solidFill>
                <a:latin typeface="Arial" panose="020B0604020202020204" pitchFamily="34" charset="0"/>
                <a:cs typeface="Arial" panose="020B0604020202020204" pitchFamily="34" charset="0"/>
              </a:rPr>
              <a:t> </a:t>
            </a:r>
            <a:r>
              <a:rPr lang="en-US" sz="2000" dirty="0" smtClean="0">
                <a:solidFill>
                  <a:srgbClr val="0070C0"/>
                </a:solidFill>
                <a:latin typeface="Arial" panose="020B0604020202020204" pitchFamily="34" charset="0"/>
                <a:cs typeface="Arial" panose="020B0604020202020204" pitchFamily="34" charset="0"/>
              </a:rPr>
              <a:t>3. </a:t>
            </a:r>
            <a:r>
              <a:rPr lang="en-US" sz="2000" dirty="0" err="1" smtClean="0">
                <a:solidFill>
                  <a:srgbClr val="0070C0"/>
                </a:solidFill>
                <a:latin typeface="Arial" panose="020B0604020202020204" pitchFamily="34" charset="0"/>
                <a:cs typeface="Arial" panose="020B0604020202020204" pitchFamily="34" charset="0"/>
              </a:rPr>
              <a:t>Phân</a:t>
            </a:r>
            <a:r>
              <a:rPr lang="en-US" sz="2000" dirty="0" smtClean="0">
                <a:solidFill>
                  <a:srgbClr val="0070C0"/>
                </a:solidFill>
                <a:latin typeface="Arial" panose="020B0604020202020204" pitchFamily="34" charset="0"/>
                <a:cs typeface="Arial" panose="020B0604020202020204" pitchFamily="34" charset="0"/>
              </a:rPr>
              <a:t> </a:t>
            </a:r>
            <a:r>
              <a:rPr lang="en-US" sz="2000" dirty="0" err="1" smtClean="0">
                <a:solidFill>
                  <a:srgbClr val="0070C0"/>
                </a:solidFill>
                <a:latin typeface="Arial" panose="020B0604020202020204" pitchFamily="34" charset="0"/>
                <a:cs typeface="Arial" panose="020B0604020202020204" pitchFamily="34" charset="0"/>
              </a:rPr>
              <a:t>loại</a:t>
            </a:r>
            <a:r>
              <a:rPr lang="en-US" sz="2000" dirty="0" smtClean="0">
                <a:solidFill>
                  <a:srgbClr val="0070C0"/>
                </a:solidFill>
                <a:latin typeface="Arial" panose="020B0604020202020204" pitchFamily="34" charset="0"/>
                <a:cs typeface="Arial" panose="020B0604020202020204" pitchFamily="34" charset="0"/>
              </a:rPr>
              <a:t>:</a:t>
            </a:r>
          </a:p>
          <a:p>
            <a:pPr>
              <a:buFont typeface="Wingdings" panose="05000000000000000000" pitchFamily="2" charset="2"/>
              <a:buChar char="v"/>
            </a:pPr>
            <a:r>
              <a:rPr lang="en-US" sz="2000" i="1" dirty="0" smtClean="0">
                <a:solidFill>
                  <a:schemeClr val="bg1"/>
                </a:solidFill>
                <a:latin typeface="Arial" panose="020B0604020202020204" pitchFamily="34" charset="0"/>
                <a:cs typeface="Arial" panose="020B0604020202020204" pitchFamily="34" charset="0"/>
              </a:rPr>
              <a:t>Trưng cầu tại nơi làm việc, tại nhà:</a:t>
            </a:r>
          </a:p>
          <a:p>
            <a:pPr>
              <a:buFontTx/>
              <a:buChar char="-"/>
            </a:pPr>
            <a:r>
              <a:rPr lang="vi-VN" sz="2000" dirty="0" smtClean="0">
                <a:solidFill>
                  <a:schemeClr val="bg1"/>
                </a:solidFill>
                <a:latin typeface="Arial" panose="020B0604020202020204" pitchFamily="34" charset="0"/>
                <a:cs typeface="Arial" panose="020B0604020202020204" pitchFamily="34" charset="0"/>
              </a:rPr>
              <a:t>Ư</a:t>
            </a:r>
            <a:r>
              <a:rPr lang="en-US" sz="2000" dirty="0" smtClean="0">
                <a:solidFill>
                  <a:schemeClr val="bg1"/>
                </a:solidFill>
                <a:latin typeface="Arial" panose="020B0604020202020204" pitchFamily="34" charset="0"/>
                <a:cs typeface="Arial" panose="020B0604020202020204" pitchFamily="34" charset="0"/>
              </a:rPr>
              <a:t>u </a:t>
            </a:r>
            <a:r>
              <a:rPr lang="en-US" sz="2000" dirty="0" err="1" smtClean="0">
                <a:solidFill>
                  <a:schemeClr val="bg1"/>
                </a:solidFill>
                <a:latin typeface="Arial" panose="020B0604020202020204" pitchFamily="34" charset="0"/>
                <a:cs typeface="Arial" panose="020B0604020202020204" pitchFamily="34" charset="0"/>
              </a:rPr>
              <a:t>điểm</a:t>
            </a:r>
            <a:r>
              <a:rPr lang="en-US" sz="2000" i="1" dirty="0" smtClean="0">
                <a:solidFill>
                  <a:schemeClr val="bg1"/>
                </a:solidFill>
                <a:latin typeface="Arial" panose="020B0604020202020204" pitchFamily="34" charset="0"/>
                <a:cs typeface="Arial" panose="020B0604020202020204" pitchFamily="34" charset="0"/>
              </a:rPr>
              <a:t>: </a:t>
            </a:r>
            <a:r>
              <a:rPr lang="vi-VN" sz="2000" i="1" dirty="0" smtClean="0">
                <a:solidFill>
                  <a:schemeClr val="bg1"/>
                </a:solidFill>
                <a:latin typeface="Arial" panose="020B0604020202020204" pitchFamily="34" charset="0"/>
                <a:cs typeface="Arial" panose="020B0604020202020204" pitchFamily="34" charset="0"/>
              </a:rPr>
              <a:t>có điều kiện </a:t>
            </a:r>
            <a:r>
              <a:rPr lang="en-US" sz="2000" i="1" dirty="0" err="1" smtClean="0">
                <a:solidFill>
                  <a:schemeClr val="bg1"/>
                </a:solidFill>
                <a:latin typeface="Arial" panose="020B0604020202020204" pitchFamily="34" charset="0"/>
                <a:cs typeface="Arial" panose="020B0604020202020204" pitchFamily="34" charset="0"/>
              </a:rPr>
              <a:t>chỉ</a:t>
            </a:r>
            <a:r>
              <a:rPr lang="en-US" sz="2000" i="1" dirty="0" smtClean="0">
                <a:solidFill>
                  <a:schemeClr val="bg1"/>
                </a:solidFill>
                <a:latin typeface="Arial" panose="020B0604020202020204" pitchFamily="34" charset="0"/>
                <a:cs typeface="Arial" panose="020B0604020202020204" pitchFamily="34" charset="0"/>
              </a:rPr>
              <a:t> </a:t>
            </a:r>
            <a:r>
              <a:rPr lang="en-US" sz="2000" i="1" dirty="0" err="1" smtClean="0">
                <a:solidFill>
                  <a:schemeClr val="bg1"/>
                </a:solidFill>
                <a:latin typeface="Arial" panose="020B0604020202020204" pitchFamily="34" charset="0"/>
                <a:cs typeface="Arial" panose="020B0604020202020204" pitchFamily="34" charset="0"/>
              </a:rPr>
              <a:t>dẫn</a:t>
            </a:r>
            <a:r>
              <a:rPr lang="en-US" sz="2000" i="1" dirty="0" smtClean="0">
                <a:solidFill>
                  <a:schemeClr val="bg1"/>
                </a:solidFill>
                <a:latin typeface="Arial" panose="020B0604020202020204" pitchFamily="34" charset="0"/>
                <a:cs typeface="Arial" panose="020B0604020202020204" pitchFamily="34" charset="0"/>
              </a:rPr>
              <a:t>, </a:t>
            </a:r>
            <a:r>
              <a:rPr lang="en-US" sz="2000" i="1" dirty="0" err="1" smtClean="0">
                <a:solidFill>
                  <a:schemeClr val="bg1"/>
                </a:solidFill>
                <a:latin typeface="Arial" panose="020B0604020202020204" pitchFamily="34" charset="0"/>
                <a:cs typeface="Arial" panose="020B0604020202020204" pitchFamily="34" charset="0"/>
              </a:rPr>
              <a:t>giải</a:t>
            </a:r>
            <a:r>
              <a:rPr lang="en-US" sz="2000" i="1" dirty="0" smtClean="0">
                <a:solidFill>
                  <a:schemeClr val="bg1"/>
                </a:solidFill>
                <a:latin typeface="Arial" panose="020B0604020202020204" pitchFamily="34" charset="0"/>
                <a:cs typeface="Arial" panose="020B0604020202020204" pitchFamily="34" charset="0"/>
              </a:rPr>
              <a:t> </a:t>
            </a:r>
            <a:r>
              <a:rPr lang="en-US" sz="2000" i="1" dirty="0" err="1" smtClean="0">
                <a:solidFill>
                  <a:schemeClr val="bg1"/>
                </a:solidFill>
                <a:latin typeface="Arial" panose="020B0604020202020204" pitchFamily="34" charset="0"/>
                <a:cs typeface="Arial" panose="020B0604020202020204" pitchFamily="34" charset="0"/>
              </a:rPr>
              <a:t>thích</a:t>
            </a:r>
            <a:r>
              <a:rPr lang="en-US" sz="2000" i="1" dirty="0" smtClean="0">
                <a:solidFill>
                  <a:schemeClr val="bg1"/>
                </a:solidFill>
                <a:latin typeface="Arial" panose="020B0604020202020204" pitchFamily="34" charset="0"/>
                <a:cs typeface="Arial" panose="020B0604020202020204" pitchFamily="34" charset="0"/>
              </a:rPr>
              <a:t>.</a:t>
            </a:r>
          </a:p>
          <a:p>
            <a:pPr>
              <a:buFontTx/>
              <a:buChar char="-"/>
            </a:pPr>
            <a:r>
              <a:rPr lang="en-US" sz="2000" dirty="0" err="1" smtClean="0">
                <a:solidFill>
                  <a:schemeClr val="bg1"/>
                </a:solidFill>
                <a:latin typeface="Arial" panose="020B0604020202020204" pitchFamily="34" charset="0"/>
                <a:cs typeface="Arial" panose="020B0604020202020204" pitchFamily="34" charset="0"/>
              </a:rPr>
              <a:t>Nhược</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điểm</a:t>
            </a:r>
            <a:r>
              <a:rPr lang="en-US" sz="2000" dirty="0" smtClean="0">
                <a:solidFill>
                  <a:schemeClr val="bg1"/>
                </a:solidFill>
                <a:latin typeface="Arial" panose="020B0604020202020204" pitchFamily="34" charset="0"/>
                <a:cs typeface="Arial" panose="020B0604020202020204" pitchFamily="34" charset="0"/>
              </a:rPr>
              <a:t>: </a:t>
            </a:r>
            <a:r>
              <a:rPr lang="vi-VN" sz="2000" i="1" dirty="0" smtClean="0">
                <a:solidFill>
                  <a:schemeClr val="bg1"/>
                </a:solidFill>
                <a:latin typeface="Arial" panose="020B0604020202020204" pitchFamily="34" charset="0"/>
                <a:cs typeface="Arial" panose="020B0604020202020204" pitchFamily="34" charset="0"/>
              </a:rPr>
              <a:t>: Việc thu hồi bảng hỏi khó khăn… Thông tin thu được ở một số câu hỏi thường là ý kiến của một nhóm người.</a:t>
            </a:r>
            <a:endParaRPr lang="en-US" sz="2000" i="1" dirty="0" smtClean="0">
              <a:solidFill>
                <a:schemeClr val="bg1"/>
              </a:solidFill>
              <a:latin typeface="Arial" panose="020B0604020202020204" pitchFamily="34" charset="0"/>
              <a:cs typeface="Arial" panose="020B0604020202020204" pitchFamily="34" charset="0"/>
            </a:endParaRPr>
          </a:p>
          <a:p>
            <a:pPr marL="0" indent="0">
              <a:buNone/>
            </a:pPr>
            <a:endParaRPr lang="en-US" sz="2000" i="1" dirty="0">
              <a:solidFill>
                <a:schemeClr val="bg1"/>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0" y="3329781"/>
            <a:ext cx="4814888" cy="2014538"/>
          </a:xfrm>
          <a:prstGeom prst="rect">
            <a:avLst/>
          </a:prstGeom>
        </p:spPr>
      </p:pic>
    </p:spTree>
    <p:extLst>
      <p:ext uri="{BB962C8B-B14F-4D97-AF65-F5344CB8AC3E}">
        <p14:creationId xmlns:p14="http://schemas.microsoft.com/office/powerpoint/2010/main" val="1855200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normAutofit/>
          </a:bodyPr>
          <a:lstStyle/>
          <a:p>
            <a:pPr marL="0" indent="0">
              <a:buNone/>
            </a:pPr>
            <a:r>
              <a:rPr lang="en-US" sz="2000" dirty="0">
                <a:solidFill>
                  <a:srgbClr val="0070C0"/>
                </a:solidFill>
                <a:latin typeface="Arial" panose="020B0604020202020204" pitchFamily="34" charset="0"/>
                <a:cs typeface="Arial" panose="020B0604020202020204" pitchFamily="34" charset="0"/>
              </a:rPr>
              <a:t>4</a:t>
            </a:r>
            <a:r>
              <a:rPr lang="en-US" sz="2000" dirty="0" smtClean="0">
                <a:solidFill>
                  <a:srgbClr val="0070C0"/>
                </a:solidFill>
                <a:latin typeface="Arial" panose="020B0604020202020204" pitchFamily="34" charset="0"/>
                <a:cs typeface="Arial" panose="020B0604020202020204" pitchFamily="34" charset="0"/>
              </a:rPr>
              <a:t>. </a:t>
            </a:r>
            <a:r>
              <a:rPr lang="vi-VN" sz="2000" dirty="0" smtClean="0">
                <a:solidFill>
                  <a:srgbClr val="0070C0"/>
                </a:solidFill>
                <a:latin typeface="Arial" panose="020B0604020202020204" pitchFamily="34" charset="0"/>
                <a:cs typeface="Arial" panose="020B0604020202020204" pitchFamily="34" charset="0"/>
              </a:rPr>
              <a:t>Ư</a:t>
            </a:r>
            <a:r>
              <a:rPr lang="en-US" sz="2000" dirty="0" smtClean="0">
                <a:solidFill>
                  <a:srgbClr val="0070C0"/>
                </a:solidFill>
                <a:latin typeface="Arial" panose="020B0604020202020204" pitchFamily="34" charset="0"/>
                <a:cs typeface="Arial" panose="020B0604020202020204" pitchFamily="34" charset="0"/>
              </a:rPr>
              <a:t>u </a:t>
            </a:r>
            <a:r>
              <a:rPr lang="en-US" sz="2000" dirty="0" err="1" smtClean="0">
                <a:solidFill>
                  <a:srgbClr val="0070C0"/>
                </a:solidFill>
                <a:latin typeface="Arial" panose="020B0604020202020204" pitchFamily="34" charset="0"/>
                <a:cs typeface="Arial" panose="020B0604020202020204" pitchFamily="34" charset="0"/>
              </a:rPr>
              <a:t>và</a:t>
            </a:r>
            <a:r>
              <a:rPr lang="en-US" sz="2000" dirty="0" smtClean="0">
                <a:solidFill>
                  <a:srgbClr val="0070C0"/>
                </a:solidFill>
                <a:latin typeface="Arial" panose="020B0604020202020204" pitchFamily="34" charset="0"/>
                <a:cs typeface="Arial" panose="020B0604020202020204" pitchFamily="34" charset="0"/>
              </a:rPr>
              <a:t> </a:t>
            </a:r>
            <a:r>
              <a:rPr lang="en-US" sz="2000" dirty="0" err="1" smtClean="0">
                <a:solidFill>
                  <a:srgbClr val="0070C0"/>
                </a:solidFill>
                <a:latin typeface="Arial" panose="020B0604020202020204" pitchFamily="34" charset="0"/>
                <a:cs typeface="Arial" panose="020B0604020202020204" pitchFamily="34" charset="0"/>
              </a:rPr>
              <a:t>nhược</a:t>
            </a:r>
            <a:r>
              <a:rPr lang="en-US" sz="2000" dirty="0" smtClean="0">
                <a:solidFill>
                  <a:srgbClr val="0070C0"/>
                </a:solidFill>
                <a:latin typeface="Arial" panose="020B0604020202020204" pitchFamily="34" charset="0"/>
                <a:cs typeface="Arial" panose="020B0604020202020204" pitchFamily="34" charset="0"/>
              </a:rPr>
              <a:t> </a:t>
            </a:r>
            <a:r>
              <a:rPr lang="en-US" sz="2000" dirty="0" err="1" smtClean="0">
                <a:solidFill>
                  <a:srgbClr val="0070C0"/>
                </a:solidFill>
                <a:latin typeface="Arial" panose="020B0604020202020204" pitchFamily="34" charset="0"/>
                <a:cs typeface="Arial" panose="020B0604020202020204" pitchFamily="34" charset="0"/>
              </a:rPr>
              <a:t>điểm</a:t>
            </a:r>
            <a:r>
              <a:rPr lang="en-US" sz="2000" dirty="0" smtClean="0">
                <a:solidFill>
                  <a:srgbClr val="0070C0"/>
                </a:solidFill>
                <a:latin typeface="Arial" panose="020B0604020202020204" pitchFamily="34" charset="0"/>
                <a:cs typeface="Arial" panose="020B0604020202020204" pitchFamily="34" charset="0"/>
              </a:rPr>
              <a:t>:</a:t>
            </a:r>
          </a:p>
          <a:p>
            <a:pPr marL="0" indent="0">
              <a:buNone/>
            </a:pPr>
            <a:r>
              <a:rPr lang="vi-VN" sz="2000" i="1" dirty="0" smtClean="0">
                <a:solidFill>
                  <a:schemeClr val="bg1"/>
                </a:solidFill>
                <a:latin typeface="Arial" panose="020B0604020202020204" pitchFamily="34" charset="0"/>
                <a:cs typeface="Arial" panose="020B0604020202020204" pitchFamily="34" charset="0"/>
              </a:rPr>
              <a:t>Ư</a:t>
            </a:r>
            <a:r>
              <a:rPr lang="en-US" sz="2000" i="1" dirty="0" smtClean="0">
                <a:solidFill>
                  <a:schemeClr val="bg1"/>
                </a:solidFill>
                <a:latin typeface="Arial" panose="020B0604020202020204" pitchFamily="34" charset="0"/>
                <a:cs typeface="Arial" panose="020B0604020202020204" pitchFamily="34" charset="0"/>
              </a:rPr>
              <a:t>u </a:t>
            </a:r>
            <a:r>
              <a:rPr lang="en-US" sz="2000" i="1" dirty="0" err="1" smtClean="0">
                <a:solidFill>
                  <a:schemeClr val="bg1"/>
                </a:solidFill>
                <a:latin typeface="Arial" panose="020B0604020202020204" pitchFamily="34" charset="0"/>
                <a:cs typeface="Arial" panose="020B0604020202020204" pitchFamily="34" charset="0"/>
              </a:rPr>
              <a:t>điểm</a:t>
            </a:r>
            <a:r>
              <a:rPr lang="en-US" sz="2000" i="1" dirty="0" smtClean="0">
                <a:solidFill>
                  <a:schemeClr val="bg1"/>
                </a:solidFill>
                <a:latin typeface="Arial" panose="020B0604020202020204" pitchFamily="34" charset="0"/>
                <a:cs typeface="Arial" panose="020B0604020202020204" pitchFamily="34" charset="0"/>
              </a:rPr>
              <a:t>:</a:t>
            </a:r>
          </a:p>
          <a:p>
            <a:pPr>
              <a:buFontTx/>
              <a:buChar char="-"/>
            </a:pPr>
            <a:r>
              <a:rPr lang="en-US" sz="2000" dirty="0" err="1" smtClean="0">
                <a:solidFill>
                  <a:schemeClr val="bg1"/>
                </a:solidFill>
                <a:latin typeface="Arial" panose="020B0604020202020204" pitchFamily="34" charset="0"/>
                <a:cs typeface="Arial" panose="020B0604020202020204" pitchFamily="34" charset="0"/>
              </a:rPr>
              <a:t>tiết</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kiệm</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kinh</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phí</a:t>
            </a:r>
            <a:r>
              <a:rPr lang="en-US" sz="2000" dirty="0" smtClean="0">
                <a:solidFill>
                  <a:schemeClr val="bg1"/>
                </a:solidFill>
                <a:latin typeface="Arial" panose="020B0604020202020204" pitchFamily="34" charset="0"/>
                <a:cs typeface="Arial" panose="020B0604020202020204" pitchFamily="34" charset="0"/>
              </a:rPr>
              <a:t>.</a:t>
            </a:r>
          </a:p>
          <a:p>
            <a:pPr>
              <a:buFontTx/>
              <a:buChar char="-"/>
            </a:pPr>
            <a:r>
              <a:rPr lang="en-US" sz="2000" dirty="0" err="1" smtClean="0">
                <a:solidFill>
                  <a:schemeClr val="bg1"/>
                </a:solidFill>
                <a:latin typeface="Arial" panose="020B0604020202020204" pitchFamily="34" charset="0"/>
                <a:cs typeface="Arial" panose="020B0604020202020204" pitchFamily="34" charset="0"/>
              </a:rPr>
              <a:t>Thông</a:t>
            </a:r>
            <a:r>
              <a:rPr lang="en-US" sz="2000" dirty="0" smtClean="0">
                <a:solidFill>
                  <a:schemeClr val="bg1"/>
                </a:solidFill>
                <a:latin typeface="Arial" panose="020B0604020202020204" pitchFamily="34" charset="0"/>
                <a:cs typeface="Arial" panose="020B0604020202020204" pitchFamily="34" charset="0"/>
              </a:rPr>
              <a:t> tin </a:t>
            </a:r>
            <a:r>
              <a:rPr lang="en-US" sz="2000" dirty="0" err="1" smtClean="0">
                <a:solidFill>
                  <a:schemeClr val="bg1"/>
                </a:solidFill>
                <a:latin typeface="Arial" panose="020B0604020202020204" pitchFamily="34" charset="0"/>
                <a:cs typeface="Arial" panose="020B0604020202020204" pitchFamily="34" charset="0"/>
              </a:rPr>
              <a:t>thu</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được</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có</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độ</a:t>
            </a:r>
            <a:r>
              <a:rPr lang="en-US" sz="2000" dirty="0" smtClean="0">
                <a:solidFill>
                  <a:schemeClr val="bg1"/>
                </a:solidFill>
                <a:latin typeface="Arial" panose="020B0604020202020204" pitchFamily="34" charset="0"/>
                <a:cs typeface="Arial" panose="020B0604020202020204" pitchFamily="34" charset="0"/>
              </a:rPr>
              <a:t> tin </a:t>
            </a:r>
            <a:r>
              <a:rPr lang="en-US" sz="2000" dirty="0" err="1" smtClean="0">
                <a:solidFill>
                  <a:schemeClr val="bg1"/>
                </a:solidFill>
                <a:latin typeface="Arial" panose="020B0604020202020204" pitchFamily="34" charset="0"/>
                <a:cs typeface="Arial" panose="020B0604020202020204" pitchFamily="34" charset="0"/>
              </a:rPr>
              <a:t>cậy</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tương</a:t>
            </a:r>
            <a:r>
              <a:rPr lang="en-US" sz="2000" dirty="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đối</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cao</a:t>
            </a:r>
            <a:r>
              <a:rPr lang="en-US" sz="2000" dirty="0" smtClean="0">
                <a:solidFill>
                  <a:schemeClr val="bg1"/>
                </a:solidFill>
                <a:latin typeface="Arial" panose="020B0604020202020204" pitchFamily="34" charset="0"/>
                <a:cs typeface="Arial" panose="020B0604020202020204" pitchFamily="34" charset="0"/>
              </a:rPr>
              <a:t>.</a:t>
            </a:r>
          </a:p>
          <a:p>
            <a:pPr>
              <a:buFontTx/>
              <a:buChar char="-"/>
            </a:pPr>
            <a:r>
              <a:rPr lang="en-US" sz="2000" dirty="0" err="1" smtClean="0">
                <a:solidFill>
                  <a:schemeClr val="bg1"/>
                </a:solidFill>
                <a:latin typeface="Arial" panose="020B0604020202020204" pitchFamily="34" charset="0"/>
                <a:cs typeface="Arial" panose="020B0604020202020204" pitchFamily="34" charset="0"/>
              </a:rPr>
              <a:t>Phù</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hợp</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với</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nghiên</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cứu</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định</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lượng</a:t>
            </a:r>
            <a:r>
              <a:rPr lang="en-US" sz="2000" dirty="0" smtClean="0">
                <a:solidFill>
                  <a:schemeClr val="bg1"/>
                </a:solidFill>
                <a:latin typeface="Arial" panose="020B0604020202020204" pitchFamily="34" charset="0"/>
                <a:cs typeface="Arial" panose="020B0604020202020204" pitchFamily="34" charset="0"/>
              </a:rPr>
              <a:t>.</a:t>
            </a:r>
          </a:p>
          <a:p>
            <a:pPr marL="0" indent="0">
              <a:buNone/>
            </a:pPr>
            <a:r>
              <a:rPr lang="en-US" sz="2000" i="1" dirty="0" err="1" smtClean="0">
                <a:solidFill>
                  <a:schemeClr val="bg1"/>
                </a:solidFill>
                <a:latin typeface="Arial" panose="020B0604020202020204" pitchFamily="34" charset="0"/>
                <a:cs typeface="Arial" panose="020B0604020202020204" pitchFamily="34" charset="0"/>
              </a:rPr>
              <a:t>Nhược</a:t>
            </a:r>
            <a:r>
              <a:rPr lang="en-US" sz="2000" i="1" dirty="0" smtClean="0">
                <a:solidFill>
                  <a:schemeClr val="bg1"/>
                </a:solidFill>
                <a:latin typeface="Arial" panose="020B0604020202020204" pitchFamily="34" charset="0"/>
                <a:cs typeface="Arial" panose="020B0604020202020204" pitchFamily="34" charset="0"/>
              </a:rPr>
              <a:t> </a:t>
            </a:r>
            <a:r>
              <a:rPr lang="en-US" sz="2000" i="1" dirty="0" err="1" smtClean="0">
                <a:solidFill>
                  <a:schemeClr val="bg1"/>
                </a:solidFill>
                <a:latin typeface="Arial" panose="020B0604020202020204" pitchFamily="34" charset="0"/>
                <a:cs typeface="Arial" panose="020B0604020202020204" pitchFamily="34" charset="0"/>
              </a:rPr>
              <a:t>điểm</a:t>
            </a:r>
            <a:r>
              <a:rPr lang="en-US" sz="2000" i="1" dirty="0" smtClean="0">
                <a:solidFill>
                  <a:schemeClr val="bg1"/>
                </a:solidFill>
                <a:latin typeface="Arial" panose="020B0604020202020204" pitchFamily="34" charset="0"/>
                <a:cs typeface="Arial" panose="020B0604020202020204" pitchFamily="34" charset="0"/>
              </a:rPr>
              <a:t>:</a:t>
            </a:r>
          </a:p>
          <a:p>
            <a:pPr>
              <a:buFontTx/>
              <a:buChar char="-"/>
            </a:pPr>
            <a:r>
              <a:rPr lang="en-US" sz="2000" dirty="0" err="1" smtClean="0">
                <a:solidFill>
                  <a:schemeClr val="bg1"/>
                </a:solidFill>
                <a:latin typeface="Arial" panose="020B0604020202020204" pitchFamily="34" charset="0"/>
                <a:cs typeface="Arial" panose="020B0604020202020204" pitchFamily="34" charset="0"/>
              </a:rPr>
              <a:t>đầu</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tư</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nhiều</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thời</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gian</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công</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sức</a:t>
            </a:r>
            <a:r>
              <a:rPr lang="en-US" sz="2000" dirty="0" smtClean="0">
                <a:solidFill>
                  <a:schemeClr val="bg1"/>
                </a:solidFill>
                <a:latin typeface="Arial" panose="020B0604020202020204" pitchFamily="34" charset="0"/>
                <a:cs typeface="Arial" panose="020B0604020202020204" pitchFamily="34" charset="0"/>
              </a:rPr>
              <a:t>.</a:t>
            </a:r>
          </a:p>
          <a:p>
            <a:pPr>
              <a:buFontTx/>
              <a:buChar char="-"/>
            </a:pPr>
            <a:r>
              <a:rPr lang="en-US" sz="2000" dirty="0" smtClean="0">
                <a:solidFill>
                  <a:schemeClr val="bg1"/>
                </a:solidFill>
                <a:latin typeface="Arial" panose="020B0604020202020204" pitchFamily="34" charset="0"/>
                <a:cs typeface="Arial" panose="020B0604020202020204" pitchFamily="34" charset="0"/>
              </a:rPr>
              <a:t>Việc thu hồi khó khăn, do đó ảnh hưởng trực tiếp tới tính đại diện của thông tin.</a:t>
            </a:r>
          </a:p>
          <a:p>
            <a:pPr>
              <a:buFontTx/>
              <a:buChar char="-"/>
            </a:pPr>
            <a:r>
              <a:rPr lang="en-US" sz="2000" dirty="0" err="1" smtClean="0">
                <a:solidFill>
                  <a:schemeClr val="bg1"/>
                </a:solidFill>
                <a:latin typeface="Arial" panose="020B0604020202020204" pitchFamily="34" charset="0"/>
                <a:cs typeface="Arial" panose="020B0604020202020204" pitchFamily="34" charset="0"/>
              </a:rPr>
              <a:t>Số</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câu</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trả</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lời</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không</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được</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nhiều</a:t>
            </a:r>
            <a:r>
              <a:rPr lang="en-US" sz="2000" dirty="0" smtClean="0">
                <a:solidFill>
                  <a:schemeClr val="bg1"/>
                </a:solidFill>
                <a:latin typeface="Arial" panose="020B0604020202020204" pitchFamily="34" charset="0"/>
                <a:cs typeface="Arial" panose="020B0604020202020204" pitchFamily="34" charset="0"/>
              </a:rPr>
              <a:t>.</a:t>
            </a:r>
          </a:p>
          <a:p>
            <a:pPr>
              <a:buFontTx/>
              <a:buChar char="-"/>
            </a:pPr>
            <a:endParaRPr lang="en-US" sz="2000" i="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46964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70C0"/>
                </a:solidFill>
                <a:latin typeface="Arial" panose="020B0604020202020204" pitchFamily="34" charset="0"/>
                <a:cs typeface="Arial" panose="020B0604020202020204" pitchFamily="34" charset="0"/>
              </a:rPr>
              <a:t>MỤC LỤC</a:t>
            </a:r>
            <a:endParaRPr lang="en-US" dirty="0">
              <a:solidFill>
                <a:srgbClr val="0070C0"/>
              </a:solidFill>
              <a:latin typeface="Arial" panose="020B0604020202020204" pitchFamily="34" charset="0"/>
              <a:cs typeface="Arial" panose="020B0604020202020204"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657538986"/>
              </p:ext>
            </p:extLst>
          </p:nvPr>
        </p:nvGraphicFramePr>
        <p:xfrm>
          <a:off x="457200" y="1295400"/>
          <a:ext cx="8229600" cy="48307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20760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4" grpId="0">
        <p:bldAsOne/>
      </p:bldGraphic>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400" dirty="0" smtClean="0">
                <a:solidFill>
                  <a:srgbClr val="0070C0"/>
                </a:solidFill>
                <a:latin typeface="Times New Roman" panose="02020603050405020304" pitchFamily="18" charset="0"/>
                <a:cs typeface="Times New Roman" panose="02020603050405020304" pitchFamily="18" charset="0"/>
              </a:rPr>
              <a:t>III.4 PHƯƠNG PHÁP PHỎNG VẤN</a:t>
            </a:r>
            <a:br>
              <a:rPr lang="en-US" sz="2400" dirty="0" smtClean="0">
                <a:solidFill>
                  <a:srgbClr val="0070C0"/>
                </a:solidFill>
                <a:latin typeface="Times New Roman" panose="02020603050405020304" pitchFamily="18" charset="0"/>
                <a:cs typeface="Times New Roman" panose="02020603050405020304" pitchFamily="18" charset="0"/>
              </a:rPr>
            </a:br>
            <a:r>
              <a:rPr lang="en-US" sz="2400" dirty="0" smtClean="0">
                <a:solidFill>
                  <a:srgbClr val="0070C0"/>
                </a:solidFill>
                <a:latin typeface="Times New Roman" panose="02020603050405020304" pitchFamily="18" charset="0"/>
                <a:cs typeface="Times New Roman" panose="02020603050405020304" pitchFamily="18" charset="0"/>
              </a:rPr>
              <a:t>1.Khái niệm </a:t>
            </a:r>
            <a:endParaRPr lang="en-US" sz="2400" dirty="0">
              <a:solidFill>
                <a:srgbClr val="0070C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457200" y="937419"/>
            <a:ext cx="8305800" cy="1524000"/>
          </a:xfrm>
        </p:spPr>
        <p:txBody>
          <a:bodyPr>
            <a:noAutofit/>
          </a:bodyPr>
          <a:lstStyle/>
          <a:p>
            <a:pPr>
              <a:buNone/>
            </a:pPr>
            <a:endParaRPr lang="en-US" sz="2400" dirty="0" smtClean="0">
              <a:solidFill>
                <a:schemeClr val="bg1"/>
              </a:solidFill>
              <a:latin typeface="Times New Roman" panose="02020603050405020304" pitchFamily="18" charset="0"/>
              <a:cs typeface="Times New Roman" panose="02020603050405020304" pitchFamily="18" charset="0"/>
            </a:endParaRPr>
          </a:p>
          <a:p>
            <a:pPr>
              <a:buNone/>
            </a:pPr>
            <a:r>
              <a:rPr lang="en-US" sz="2400" dirty="0">
                <a:solidFill>
                  <a:schemeClr val="bg1"/>
                </a:solidFill>
                <a:latin typeface="Times New Roman" panose="02020603050405020304" pitchFamily="18" charset="0"/>
                <a:cs typeface="Times New Roman" panose="02020603050405020304" pitchFamily="18" charset="0"/>
              </a:rPr>
              <a:t> -</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Là</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phương</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pháp</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thu</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thập</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thông</a:t>
            </a:r>
            <a:r>
              <a:rPr lang="en-US" sz="2400" dirty="0" smtClean="0">
                <a:solidFill>
                  <a:schemeClr val="bg1"/>
                </a:solidFill>
                <a:latin typeface="Times New Roman" panose="02020603050405020304" pitchFamily="18" charset="0"/>
                <a:cs typeface="Times New Roman" panose="02020603050405020304" pitchFamily="18" charset="0"/>
              </a:rPr>
              <a:t> tin </a:t>
            </a:r>
            <a:r>
              <a:rPr lang="en-US" sz="2400" dirty="0" err="1" smtClean="0">
                <a:solidFill>
                  <a:schemeClr val="bg1"/>
                </a:solidFill>
                <a:latin typeface="Times New Roman" panose="02020603050405020304" pitchFamily="18" charset="0"/>
                <a:cs typeface="Times New Roman" panose="02020603050405020304" pitchFamily="18" charset="0"/>
              </a:rPr>
              <a:t>trực</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tiếp</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đồng</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thời</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nó</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là</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một</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trong</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hai</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phương</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pháp</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phát</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vấn</a:t>
            </a:r>
            <a:r>
              <a:rPr lang="en-US" sz="2400" dirty="0" smtClean="0">
                <a:solidFill>
                  <a:schemeClr val="bg1"/>
                </a:solidFill>
                <a:latin typeface="Times New Roman" panose="02020603050405020304" pitchFamily="18" charset="0"/>
                <a:cs typeface="Times New Roman" panose="02020603050405020304" pitchFamily="18" charset="0"/>
              </a:rPr>
              <a:t>. Là phương pháp thu thập thông tin qua hỏi và đáp.</a:t>
            </a:r>
          </a:p>
          <a:p>
            <a:pPr>
              <a:buNone/>
            </a:pPr>
            <a:r>
              <a:rPr lang="en-US" sz="2400" dirty="0" smtClean="0">
                <a:solidFill>
                  <a:schemeClr val="bg1"/>
                </a:solidFill>
                <a:latin typeface="Times New Roman" panose="02020603050405020304" pitchFamily="18" charset="0"/>
                <a:cs typeface="Times New Roman" panose="02020603050405020304" pitchFamily="18" charset="0"/>
              </a:rPr>
              <a:t> -Có nhiều phương pháp phỏng vấn như: phỏng vấn cá nhân phỏng vấn nhóm, phỏng vấn hội đồng hay còn gọi la phỏng vấn hội nghị bàn tròn, phỏng vấn căng thẳng và phỏng vấn mô tả hành vi. </a:t>
            </a:r>
            <a:endParaRPr lang="en-US" sz="24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7434186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circle(in)">
                                      <p:cBhvr>
                                        <p:cTn id="11" dur="20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circle(in)">
                                      <p:cBhvr>
                                        <p:cTn id="16"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2400" dirty="0" smtClean="0">
                <a:solidFill>
                  <a:srgbClr val="0070C0"/>
                </a:solidFill>
                <a:latin typeface="Times New Roman" panose="02020603050405020304" pitchFamily="18" charset="0"/>
                <a:cs typeface="Times New Roman" panose="02020603050405020304" pitchFamily="18" charset="0"/>
              </a:rPr>
              <a:t>2.Phương pháp phỏng vấn</a:t>
            </a:r>
            <a:endParaRPr lang="en-US" sz="2400" dirty="0">
              <a:solidFill>
                <a:srgbClr val="0070C0"/>
              </a:solidFill>
              <a:latin typeface="Times New Roman" panose="02020603050405020304" pitchFamily="18" charset="0"/>
              <a:cs typeface="Times New Roman" panose="02020603050405020304" pitchFamily="18" charset="0"/>
            </a:endParaRPr>
          </a:p>
        </p:txBody>
      </p:sp>
      <p:sp>
        <p:nvSpPr>
          <p:cNvPr id="4" name="Oval 3"/>
          <p:cNvSpPr/>
          <p:nvPr/>
        </p:nvSpPr>
        <p:spPr>
          <a:xfrm>
            <a:off x="1293908" y="2393582"/>
            <a:ext cx="2743200" cy="1447800"/>
          </a:xfrm>
          <a:prstGeom prst="ellipse">
            <a:avLst/>
          </a:prstGeom>
          <a:solidFill>
            <a:srgbClr val="00B0F0"/>
          </a:solidFill>
          <a:ln>
            <a:solidFill>
              <a:schemeClr val="accent1">
                <a:lumMod val="40000"/>
                <a:lumOff val="60000"/>
              </a:schemeClr>
            </a:solidFill>
          </a:ln>
          <a:effectLst>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bg1"/>
                </a:solidFill>
                <a:latin typeface="Times New Roman" panose="02020603050405020304" pitchFamily="18" charset="0"/>
                <a:cs typeface="Times New Roman" panose="02020603050405020304" pitchFamily="18" charset="0"/>
              </a:rPr>
              <a:t>Phỏng vấn</a:t>
            </a:r>
            <a:endParaRPr lang="en-US" sz="2400" dirty="0">
              <a:solidFill>
                <a:schemeClr val="bg1"/>
              </a:solidFill>
              <a:latin typeface="Times New Roman" panose="02020603050405020304" pitchFamily="18" charset="0"/>
              <a:cs typeface="Times New Roman" panose="02020603050405020304" pitchFamily="18" charset="0"/>
            </a:endParaRPr>
          </a:p>
        </p:txBody>
      </p:sp>
      <p:sp>
        <p:nvSpPr>
          <p:cNvPr id="5" name="Right Arrow 4"/>
          <p:cNvSpPr/>
          <p:nvPr/>
        </p:nvSpPr>
        <p:spPr>
          <a:xfrm rot="2019850">
            <a:off x="4190871" y="3608131"/>
            <a:ext cx="826008" cy="4993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Times New Roman" panose="02020603050405020304" pitchFamily="18" charset="0"/>
              <a:cs typeface="Times New Roman" panose="02020603050405020304" pitchFamily="18" charset="0"/>
            </a:endParaRPr>
          </a:p>
        </p:txBody>
      </p:sp>
      <p:sp>
        <p:nvSpPr>
          <p:cNvPr id="6" name="Right Arrow 5"/>
          <p:cNvSpPr/>
          <p:nvPr/>
        </p:nvSpPr>
        <p:spPr>
          <a:xfrm rot="19499076">
            <a:off x="4158995" y="2453922"/>
            <a:ext cx="826008" cy="47580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Times New Roman" panose="02020603050405020304" pitchFamily="18" charset="0"/>
              <a:cs typeface="Times New Roman" panose="02020603050405020304" pitchFamily="18" charset="0"/>
            </a:endParaRPr>
          </a:p>
        </p:txBody>
      </p:sp>
      <p:sp>
        <p:nvSpPr>
          <p:cNvPr id="7" name="Rounded Rectangle 6"/>
          <p:cNvSpPr/>
          <p:nvPr/>
        </p:nvSpPr>
        <p:spPr>
          <a:xfrm>
            <a:off x="5410200" y="1817517"/>
            <a:ext cx="2590800" cy="914400"/>
          </a:xfrm>
          <a:prstGeom prst="roundRect">
            <a:avLst/>
          </a:prstGeom>
          <a:solidFill>
            <a:schemeClr val="bg2">
              <a:lumMod val="40000"/>
              <a:lumOff val="60000"/>
            </a:schemeClr>
          </a:solidFill>
          <a:effectLst>
            <a:outerShdw blurRad="50800" dist="38100" dir="2700000" algn="tl" rotWithShape="0">
              <a:prstClr val="black">
                <a:alpha val="4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ln w="0"/>
                <a:solidFill>
                  <a:schemeClr val="bg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Tiêu chuẩn hóa</a:t>
            </a:r>
            <a:endParaRPr lang="en-US" sz="2400" dirty="0">
              <a:ln w="0"/>
              <a:solidFill>
                <a:schemeClr val="bg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
        <p:nvSpPr>
          <p:cNvPr id="9" name="Rounded Rectangle 8"/>
          <p:cNvSpPr/>
          <p:nvPr/>
        </p:nvSpPr>
        <p:spPr>
          <a:xfrm>
            <a:off x="5410200" y="3837372"/>
            <a:ext cx="2590800" cy="914400"/>
          </a:xfrm>
          <a:prstGeom prst="roundRect">
            <a:avLst/>
          </a:prstGeom>
          <a:solidFill>
            <a:schemeClr val="bg2">
              <a:lumMod val="40000"/>
              <a:lumOff val="60000"/>
            </a:schemeClr>
          </a:solidFill>
          <a:effectLst>
            <a:glow rad="101600">
              <a:schemeClr val="accent2">
                <a:satMod val="175000"/>
                <a:alpha val="40000"/>
              </a:schemeClr>
            </a:glow>
            <a:outerShdw blurRad="152400" dist="317500" dir="5400000" sx="90000" sy="-19000" rotWithShape="0">
              <a:prstClr val="black">
                <a:alpha val="15000"/>
              </a:prstClr>
            </a:outerShdw>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smtClean="0">
              <a:solidFill>
                <a:schemeClr val="bg1"/>
              </a:solidFill>
              <a:latin typeface="Times New Roman" panose="02020603050405020304" pitchFamily="18" charset="0"/>
              <a:cs typeface="Times New Roman" panose="02020603050405020304" pitchFamily="18" charset="0"/>
            </a:endParaRPr>
          </a:p>
          <a:p>
            <a:pPr algn="ctr"/>
            <a:r>
              <a:rPr lang="en-US" sz="2400" dirty="0" smtClean="0">
                <a:solidFill>
                  <a:schemeClr val="bg1"/>
                </a:solidFill>
                <a:latin typeface="Times New Roman" panose="02020603050405020304" pitchFamily="18" charset="0"/>
                <a:cs typeface="Times New Roman" panose="02020603050405020304" pitchFamily="18" charset="0"/>
              </a:rPr>
              <a:t>Không tiêu </a:t>
            </a:r>
            <a:r>
              <a:rPr lang="en-US" sz="2400" dirty="0">
                <a:solidFill>
                  <a:schemeClr val="bg1"/>
                </a:solidFill>
                <a:latin typeface="Times New Roman" panose="02020603050405020304" pitchFamily="18" charset="0"/>
                <a:cs typeface="Times New Roman" panose="02020603050405020304" pitchFamily="18" charset="0"/>
              </a:rPr>
              <a:t>chuẩn hóa</a:t>
            </a:r>
          </a:p>
          <a:p>
            <a:pPr algn="ctr"/>
            <a:endParaRPr lang="en-US" sz="2400" dirty="0">
              <a:solidFill>
                <a:schemeClr val="bg1"/>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609600" y="4970323"/>
            <a:ext cx="8229600" cy="4525963"/>
          </a:xfrm>
        </p:spPr>
        <p:txBody>
          <a:bodyPr>
            <a:normAutofit/>
          </a:bodyPr>
          <a:lstStyle/>
          <a:p>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76415009"/>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7" grpId="0" animBg="1"/>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968" y="641350"/>
            <a:ext cx="3008313" cy="793750"/>
          </a:xfrm>
        </p:spPr>
        <p:txBody>
          <a:bodyPr>
            <a:normAutofit fontScale="90000"/>
          </a:bodyPr>
          <a:lstStyle/>
          <a:p>
            <a:r>
              <a:rPr lang="en-US" sz="2400" dirty="0">
                <a:solidFill>
                  <a:srgbClr val="0070C0"/>
                </a:solidFill>
                <a:latin typeface="Times New Roman" panose="02020603050405020304" pitchFamily="18" charset="0"/>
                <a:cs typeface="Times New Roman" panose="02020603050405020304" pitchFamily="18" charset="0"/>
              </a:rPr>
              <a:t>2.1  Phỏng vấn tiêu </a:t>
            </a:r>
            <a:r>
              <a:rPr lang="en-US" sz="2400" dirty="0" smtClean="0">
                <a:solidFill>
                  <a:srgbClr val="0070C0"/>
                </a:solidFill>
                <a:latin typeface="Times New Roman" panose="02020603050405020304" pitchFamily="18" charset="0"/>
                <a:cs typeface="Times New Roman" panose="02020603050405020304" pitchFamily="18" charset="0"/>
              </a:rPr>
              <a:t>chuẩn </a:t>
            </a:r>
            <a:r>
              <a:rPr lang="en-US" sz="2400" dirty="0">
                <a:solidFill>
                  <a:srgbClr val="0070C0"/>
                </a:solidFill>
                <a:latin typeface="Times New Roman" panose="02020603050405020304" pitchFamily="18" charset="0"/>
                <a:cs typeface="Times New Roman" panose="02020603050405020304" pitchFamily="18" charset="0"/>
              </a:rPr>
              <a:t>hóa:</a:t>
            </a:r>
          </a:p>
        </p:txBody>
      </p:sp>
      <p:sp>
        <p:nvSpPr>
          <p:cNvPr id="3" name="Content Placeholder 2"/>
          <p:cNvSpPr>
            <a:spLocks noGrp="1"/>
          </p:cNvSpPr>
          <p:nvPr>
            <p:ph idx="1"/>
          </p:nvPr>
        </p:nvSpPr>
        <p:spPr/>
        <p:txBody>
          <a:bodyPr>
            <a:normAutofit/>
          </a:bodyPr>
          <a:lstStyle/>
          <a:p>
            <a:pPr>
              <a:buNone/>
            </a:pPr>
            <a:r>
              <a:rPr lang="en-US" sz="2400" dirty="0" smtClean="0">
                <a:solidFill>
                  <a:schemeClr val="bg1"/>
                </a:solidFill>
                <a:latin typeface="Times New Roman" panose="02020603050405020304" pitchFamily="18" charset="0"/>
                <a:cs typeface="Times New Roman" panose="02020603050405020304" pitchFamily="18" charset="0"/>
              </a:rPr>
              <a:t>    </a:t>
            </a:r>
          </a:p>
          <a:p>
            <a:pPr>
              <a:buNone/>
            </a:pPr>
            <a:r>
              <a:rPr lang="en-US" sz="2400" dirty="0" smtClean="0">
                <a:solidFill>
                  <a:schemeClr val="bg1"/>
                </a:solidFill>
                <a:latin typeface="Times New Roman" panose="02020603050405020304" pitchFamily="18" charset="0"/>
                <a:cs typeface="Times New Roman" panose="02020603050405020304" pitchFamily="18" charset="0"/>
              </a:rPr>
              <a:t>                                                               </a:t>
            </a:r>
            <a:endParaRPr lang="en-US" sz="2400" dirty="0">
              <a:solidFill>
                <a:schemeClr val="bg1"/>
              </a:solidFill>
              <a:latin typeface="Times New Roman" panose="02020603050405020304" pitchFamily="18" charset="0"/>
              <a:cs typeface="Times New Roman" panose="02020603050405020304" pitchFamily="18" charset="0"/>
            </a:endParaRPr>
          </a:p>
          <a:p>
            <a:pPr>
              <a:buNone/>
            </a:pPr>
            <a:endParaRPr lang="en-US" sz="2400" dirty="0" smtClean="0">
              <a:solidFill>
                <a:schemeClr val="bg1"/>
              </a:solidFill>
              <a:latin typeface="Times New Roman" panose="02020603050405020304" pitchFamily="18" charset="0"/>
              <a:cs typeface="Times New Roman" panose="02020603050405020304" pitchFamily="18" charset="0"/>
            </a:endParaRPr>
          </a:p>
          <a:p>
            <a:pPr>
              <a:buNone/>
            </a:pPr>
            <a:endParaRPr lang="en-US" sz="2400" dirty="0">
              <a:solidFill>
                <a:schemeClr val="bg1"/>
              </a:solidFill>
              <a:latin typeface="Times New Roman" panose="02020603050405020304" pitchFamily="18" charset="0"/>
              <a:cs typeface="Times New Roman" panose="02020603050405020304" pitchFamily="18" charset="0"/>
            </a:endParaRPr>
          </a:p>
          <a:p>
            <a:pPr>
              <a:buNone/>
            </a:pPr>
            <a:endParaRPr lang="en-US" sz="2400" dirty="0" smtClean="0">
              <a:solidFill>
                <a:schemeClr val="bg1"/>
              </a:solidFill>
              <a:latin typeface="Times New Roman" panose="02020603050405020304" pitchFamily="18" charset="0"/>
              <a:cs typeface="Times New Roman" panose="02020603050405020304" pitchFamily="18" charset="0"/>
            </a:endParaRPr>
          </a:p>
          <a:p>
            <a:pPr>
              <a:buNone/>
            </a:pPr>
            <a:endParaRPr lang="en-US" sz="2400" dirty="0">
              <a:solidFill>
                <a:schemeClr val="bg1"/>
              </a:solidFill>
              <a:latin typeface="Times New Roman" panose="02020603050405020304" pitchFamily="18" charset="0"/>
              <a:cs typeface="Times New Roman" panose="02020603050405020304" pitchFamily="18" charset="0"/>
            </a:endParaRPr>
          </a:p>
          <a:p>
            <a:pPr>
              <a:buNone/>
            </a:pPr>
            <a:r>
              <a:rPr lang="en-US" sz="2400" dirty="0">
                <a:solidFill>
                  <a:schemeClr val="bg1"/>
                </a:solidFill>
                <a:latin typeface="Times New Roman" panose="02020603050405020304" pitchFamily="18" charset="0"/>
                <a:cs typeface="Times New Roman" panose="02020603050405020304" pitchFamily="18" charset="0"/>
              </a:rPr>
              <a:t> </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000" dirty="0" smtClean="0">
                <a:solidFill>
                  <a:schemeClr val="bg1"/>
                </a:solidFill>
                <a:latin typeface="Times New Roman" panose="02020603050405020304" pitchFamily="18" charset="0"/>
                <a:cs typeface="Times New Roman" panose="02020603050405020304" pitchFamily="18" charset="0"/>
              </a:rPr>
              <a:t>Phỏng vấn hội đồng</a:t>
            </a:r>
            <a:endParaRPr lang="en-US" sz="2000" dirty="0">
              <a:solidFill>
                <a:schemeClr val="bg1"/>
              </a:solidFill>
              <a:latin typeface="Times New Roman" panose="02020603050405020304" pitchFamily="18" charset="0"/>
              <a:cs typeface="Times New Roman" panose="02020603050405020304" pitchFamily="18" charset="0"/>
            </a:endParaRPr>
          </a:p>
          <a:p>
            <a:pPr>
              <a:buNone/>
            </a:pPr>
            <a:endParaRPr lang="en-US" sz="2400" dirty="0" smtClean="0">
              <a:solidFill>
                <a:schemeClr val="bg1"/>
              </a:solidFill>
              <a:latin typeface="Times New Roman" panose="02020603050405020304" pitchFamily="18" charset="0"/>
              <a:cs typeface="Times New Roman" panose="02020603050405020304" pitchFamily="18" charset="0"/>
            </a:endParaRPr>
          </a:p>
          <a:p>
            <a:pPr>
              <a:buNone/>
            </a:pPr>
            <a:endParaRPr lang="en-US" sz="2400" dirty="0">
              <a:solidFill>
                <a:schemeClr val="bg1"/>
              </a:solidFill>
              <a:latin typeface="Times New Roman" panose="02020603050405020304" pitchFamily="18" charset="0"/>
              <a:cs typeface="Times New Roman" panose="02020603050405020304" pitchFamily="18" charset="0"/>
            </a:endParaRPr>
          </a:p>
          <a:p>
            <a:pPr>
              <a:buNone/>
            </a:pPr>
            <a:endParaRPr lang="en-US" sz="2400" dirty="0" smtClean="0">
              <a:solidFill>
                <a:schemeClr val="bg1"/>
              </a:solidFill>
              <a:latin typeface="Times New Roman" panose="02020603050405020304" pitchFamily="18" charset="0"/>
              <a:cs typeface="Times New Roman" panose="02020603050405020304" pitchFamily="18" charset="0"/>
            </a:endParaRPr>
          </a:p>
          <a:p>
            <a:pPr>
              <a:buNone/>
            </a:pPr>
            <a:endParaRPr lang="en-US" sz="2400" dirty="0" smtClean="0">
              <a:solidFill>
                <a:schemeClr val="bg1"/>
              </a:solidFill>
              <a:latin typeface="Times New Roman" panose="02020603050405020304" pitchFamily="18" charset="0"/>
              <a:cs typeface="Times New Roman" panose="02020603050405020304" pitchFamily="18" charset="0"/>
            </a:endParaRPr>
          </a:p>
          <a:p>
            <a:pPr>
              <a:buNone/>
            </a:pPr>
            <a:endParaRPr lang="en-US" sz="2400" dirty="0">
              <a:solidFill>
                <a:schemeClr val="bg1"/>
              </a:solidFill>
              <a:latin typeface="Times New Roman" panose="02020603050405020304" pitchFamily="18" charset="0"/>
              <a:cs typeface="Times New Roman" panose="02020603050405020304" pitchFamily="18" charset="0"/>
            </a:endParaRPr>
          </a:p>
          <a:p>
            <a:pPr algn="ctr">
              <a:buNone/>
            </a:pPr>
            <a:r>
              <a:rPr lang="en-US" sz="2400" dirty="0">
                <a:solidFill>
                  <a:schemeClr val="bg1"/>
                </a:solidFill>
                <a:latin typeface="Times New Roman" panose="02020603050405020304" pitchFamily="18" charset="0"/>
                <a:cs typeface="Times New Roman" panose="02020603050405020304" pitchFamily="18" charset="0"/>
              </a:rPr>
              <a:t> </a:t>
            </a:r>
            <a:r>
              <a:rPr lang="en-US" sz="2000" dirty="0">
                <a:solidFill>
                  <a:schemeClr val="bg1"/>
                </a:solidFill>
                <a:latin typeface="Times New Roman" panose="02020603050405020304" pitchFamily="18" charset="0"/>
                <a:cs typeface="Times New Roman" panose="02020603050405020304" pitchFamily="18" charset="0"/>
              </a:rPr>
              <a:t>Phỏng vấn cá nhân</a:t>
            </a:r>
          </a:p>
        </p:txBody>
      </p:sp>
      <p:sp>
        <p:nvSpPr>
          <p:cNvPr id="6" name="Text Placeholder 5"/>
          <p:cNvSpPr>
            <a:spLocks noGrp="1"/>
          </p:cNvSpPr>
          <p:nvPr>
            <p:ph type="body" sz="half" idx="2"/>
          </p:nvPr>
        </p:nvSpPr>
        <p:spPr>
          <a:xfrm>
            <a:off x="762000" y="1435100"/>
            <a:ext cx="3048000" cy="4691063"/>
          </a:xfrm>
        </p:spPr>
        <p:txBody>
          <a:bodyPr>
            <a:normAutofit/>
          </a:bodyPr>
          <a:lstStyle/>
          <a:p>
            <a:r>
              <a:rPr lang="en-US" sz="2400" dirty="0" smtClean="0">
                <a:solidFill>
                  <a:schemeClr val="bg1"/>
                </a:solidFill>
                <a:latin typeface="Times New Roman" panose="02020603050405020304" pitchFamily="18" charset="0"/>
                <a:cs typeface="Times New Roman" panose="02020603050405020304" pitchFamily="18" charset="0"/>
              </a:rPr>
              <a:t>Là </a:t>
            </a:r>
            <a:r>
              <a:rPr lang="en-US" sz="2400" dirty="0">
                <a:solidFill>
                  <a:schemeClr val="bg1"/>
                </a:solidFill>
                <a:latin typeface="Times New Roman" panose="02020603050405020304" pitchFamily="18" charset="0"/>
                <a:cs typeface="Times New Roman" panose="02020603050405020304" pitchFamily="18" charset="0"/>
              </a:rPr>
              <a:t>cuộc phỏng vấn được theo một trình tự nhất định với một nội dung đã được vạch sẵn dùng để hỏi mọi đối tương giống nhau. Trong cuộc phỏng vấn này người phỏng vấn tiến hành thu thập thông tin dựa theo một bảng câu hỏi đã được soạn sẵn</a:t>
            </a:r>
            <a:endParaRPr lang="en-US" sz="2400" dirty="0">
              <a:solidFill>
                <a:schemeClr val="bg1"/>
              </a:solidFill>
            </a:endParaRPr>
          </a:p>
        </p:txBody>
      </p:sp>
      <p:pic>
        <p:nvPicPr>
          <p:cNvPr id="4" name="Picture 3" descr="phongvan.jpg"/>
          <p:cNvPicPr>
            <a:picLocks noChangeAspect="1"/>
          </p:cNvPicPr>
          <p:nvPr/>
        </p:nvPicPr>
        <p:blipFill>
          <a:blip r:embed="rId2"/>
          <a:stretch>
            <a:fillRect/>
          </a:stretch>
        </p:blipFill>
        <p:spPr>
          <a:xfrm>
            <a:off x="3987800" y="669925"/>
            <a:ext cx="4286250" cy="2073275"/>
          </a:xfrm>
          <a:prstGeom prst="rect">
            <a:avLst/>
          </a:prstGeom>
        </p:spPr>
      </p:pic>
      <p:pic>
        <p:nvPicPr>
          <p:cNvPr id="5" name="Picture 4" descr="1194232536_small_1183623263.nv.jpg"/>
          <p:cNvPicPr>
            <a:picLocks noChangeAspect="1"/>
          </p:cNvPicPr>
          <p:nvPr/>
        </p:nvPicPr>
        <p:blipFill>
          <a:blip r:embed="rId3"/>
          <a:stretch>
            <a:fillRect/>
          </a:stretch>
        </p:blipFill>
        <p:spPr>
          <a:xfrm>
            <a:off x="4114800" y="3368527"/>
            <a:ext cx="4159250" cy="2132308"/>
          </a:xfrm>
          <a:prstGeom prst="rect">
            <a:avLst/>
          </a:prstGeom>
        </p:spPr>
      </p:pic>
    </p:spTree>
    <p:extLst>
      <p:ext uri="{BB962C8B-B14F-4D97-AF65-F5344CB8AC3E}">
        <p14:creationId xmlns:p14="http://schemas.microsoft.com/office/powerpoint/2010/main" val="5435664"/>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p:cTn id="13"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15" dur="500"/>
                                        <p:tgtEl>
                                          <p:spTgt spid="6">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 calcmode="lin" valueType="num">
                                      <p:cBhvr additive="base">
                                        <p:cTn id="20"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3">
                                            <p:txEl>
                                              <p:pRg st="1" end="1"/>
                                            </p:txEl>
                                          </p:spTgt>
                                        </p:tgtEl>
                                        <p:attrNameLst>
                                          <p:attrName>style.visibility</p:attrName>
                                        </p:attrNameLst>
                                      </p:cBhvr>
                                      <p:to>
                                        <p:strVal val="visible"/>
                                      </p:to>
                                    </p:set>
                                    <p:anim calcmode="lin" valueType="num">
                                      <p:cBhvr additive="base">
                                        <p:cTn id="26"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 calcmode="lin" valueType="num">
                                      <p:cBhvr additive="base">
                                        <p:cTn id="32"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3">
                                            <p:txEl>
                                              <p:pRg st="12" end="12"/>
                                            </p:txEl>
                                          </p:spTgt>
                                        </p:tgtEl>
                                        <p:attrNameLst>
                                          <p:attrName>style.visibility</p:attrName>
                                        </p:attrNameLst>
                                      </p:cBhvr>
                                      <p:to>
                                        <p:strVal val="visible"/>
                                      </p:to>
                                    </p:set>
                                    <p:anim calcmode="lin" valueType="num">
                                      <p:cBhvr additive="base">
                                        <p:cTn id="38"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6"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4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2.2. Phỏng </a:t>
            </a:r>
            <a:r>
              <a:rPr lang="en-US" sz="2400" dirty="0">
                <a:ln w="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vấn không tiêu chuẩn hóa</a:t>
            </a:r>
          </a:p>
        </p:txBody>
      </p:sp>
      <p:sp>
        <p:nvSpPr>
          <p:cNvPr id="3" name="Content Placeholder 2"/>
          <p:cNvSpPr>
            <a:spLocks noGrp="1"/>
          </p:cNvSpPr>
          <p:nvPr>
            <p:ph idx="1"/>
          </p:nvPr>
        </p:nvSpPr>
        <p:spPr>
          <a:xfrm>
            <a:off x="457200" y="258073"/>
            <a:ext cx="8229600" cy="4525963"/>
          </a:xfrm>
        </p:spPr>
        <p:txBody>
          <a:bodyPr>
            <a:normAutofit/>
          </a:bodyPr>
          <a:lstStyle/>
          <a:p>
            <a:pPr>
              <a:buNone/>
            </a:pPr>
            <a:r>
              <a:rPr lang="en-US" sz="2400" dirty="0" smtClean="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a:p>
            <a:pPr>
              <a:buNone/>
            </a:pPr>
            <a:r>
              <a:rPr lang="en-US" sz="2400" dirty="0" smtClean="0">
                <a:solidFill>
                  <a:srgbClr val="0070C0"/>
                </a:solidFill>
                <a:latin typeface="Times New Roman" panose="02020603050405020304" pitchFamily="18" charset="0"/>
                <a:cs typeface="Times New Roman" panose="02020603050405020304" pitchFamily="18" charset="0"/>
              </a:rPr>
              <a:t>                                                 </a:t>
            </a:r>
          </a:p>
          <a:p>
            <a:pPr algn="just">
              <a:buNone/>
            </a:pPr>
            <a:r>
              <a:rPr lang="en-US" sz="2400" dirty="0" smtClean="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p:txBody>
      </p:sp>
      <p:sp>
        <p:nvSpPr>
          <p:cNvPr id="7" name="Text Placeholder 6"/>
          <p:cNvSpPr>
            <a:spLocks noGrp="1"/>
          </p:cNvSpPr>
          <p:nvPr>
            <p:ph type="body" sz="half" idx="4294967295"/>
          </p:nvPr>
        </p:nvSpPr>
        <p:spPr>
          <a:xfrm>
            <a:off x="685800" y="685800"/>
            <a:ext cx="7696200" cy="4373563"/>
          </a:xfrm>
        </p:spPr>
        <p:txBody>
          <a:bodyPr>
            <a:noAutofit/>
          </a:bodyPr>
          <a:lstStyle/>
          <a:p>
            <a:pPr marL="0" indent="0">
              <a:lnSpc>
                <a:spcPct val="150000"/>
              </a:lnSpc>
              <a:buNone/>
            </a:pPr>
            <a:endParaRPr lang="en-US" sz="2400" dirty="0" smtClean="0">
              <a:solidFill>
                <a:schemeClr val="bg1"/>
              </a:solidFill>
              <a:latin typeface="Times New Roman" panose="02020603050405020304" pitchFamily="18" charset="0"/>
              <a:cs typeface="Times New Roman" panose="02020603050405020304" pitchFamily="18" charset="0"/>
            </a:endParaRPr>
          </a:p>
          <a:p>
            <a:pPr marL="0" indent="0">
              <a:lnSpc>
                <a:spcPct val="150000"/>
              </a:lnSpc>
              <a:buNone/>
            </a:pPr>
            <a:r>
              <a:rPr lang="en-US" sz="2400" dirty="0">
                <a:solidFill>
                  <a:schemeClr val="bg1"/>
                </a:solidFill>
                <a:latin typeface="Times New Roman" panose="02020603050405020304" pitchFamily="18" charset="0"/>
                <a:cs typeface="Times New Roman" panose="02020603050405020304" pitchFamily="18" charset="0"/>
              </a:rPr>
              <a:t> </a:t>
            </a:r>
            <a:r>
              <a:rPr lang="en-US" sz="2400" dirty="0" smtClean="0">
                <a:solidFill>
                  <a:schemeClr val="bg1"/>
                </a:solidFill>
                <a:latin typeface="Times New Roman" panose="02020603050405020304" pitchFamily="18" charset="0"/>
                <a:cs typeface="Times New Roman" panose="02020603050405020304" pitchFamily="18" charset="0"/>
              </a:rPr>
              <a:t>Là </a:t>
            </a:r>
            <a:r>
              <a:rPr lang="en-US" sz="2400" dirty="0">
                <a:solidFill>
                  <a:schemeClr val="bg1"/>
                </a:solidFill>
                <a:latin typeface="Times New Roman" panose="02020603050405020304" pitchFamily="18" charset="0"/>
                <a:cs typeface="Times New Roman" panose="02020603050405020304" pitchFamily="18" charset="0"/>
              </a:rPr>
              <a:t>cuộc đàm thoại tự do theo một chủ đề đã đươc vạch sẵn. Phỏng vấn này tùy theo tình huống cụ thể mà đưa ra các nội dung câu hỏi khác </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a:solidFill>
                  <a:schemeClr val="bg1"/>
                </a:solidFill>
                <a:latin typeface="Times New Roman" panose="02020603050405020304" pitchFamily="18" charset="0"/>
                <a:cs typeface="Times New Roman" panose="02020603050405020304" pitchFamily="18" charset="0"/>
              </a:rPr>
              <a:t>đòng thời để thu thập được lượng thông tin mong muốn, người </a:t>
            </a:r>
            <a:r>
              <a:rPr lang="en-US" sz="2400" dirty="0" smtClean="0">
                <a:solidFill>
                  <a:schemeClr val="bg1"/>
                </a:solidFill>
                <a:latin typeface="Times New Roman" panose="02020603050405020304" pitchFamily="18" charset="0"/>
                <a:cs typeface="Times New Roman" panose="02020603050405020304" pitchFamily="18" charset="0"/>
              </a:rPr>
              <a:t>phỏng vấn </a:t>
            </a:r>
            <a:r>
              <a:rPr lang="en-US" sz="2400" dirty="0">
                <a:solidFill>
                  <a:schemeClr val="bg1"/>
                </a:solidFill>
                <a:latin typeface="Times New Roman" panose="02020603050405020304" pitchFamily="18" charset="0"/>
                <a:cs typeface="Times New Roman" panose="02020603050405020304" pitchFamily="18" charset="0"/>
              </a:rPr>
              <a:t>có thể sử dụng các câu hỏi khác nhau chứ không nhất thiết phải theo một trật tự nào.</a:t>
            </a:r>
            <a:endParaRPr lang="en-US" sz="2400" dirty="0">
              <a:solidFill>
                <a:schemeClr val="bg1"/>
              </a:solidFill>
            </a:endParaRPr>
          </a:p>
        </p:txBody>
      </p:sp>
    </p:spTree>
    <p:extLst>
      <p:ext uri="{BB962C8B-B14F-4D97-AF65-F5344CB8AC3E}">
        <p14:creationId xmlns:p14="http://schemas.microsoft.com/office/powerpoint/2010/main" val="215647176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Effect transition="in" filter="circle(in)">
                                      <p:cBhvr>
                                        <p:cTn id="13" dur="20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pPr algn="l"/>
            <a:r>
              <a:rPr lang="en-US" sz="2400" dirty="0">
                <a:ln w="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Phỏng vấn không tiêu chuẩn hóa </a:t>
            </a:r>
            <a:r>
              <a:rPr lang="en-US" sz="24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có thể </a:t>
            </a:r>
            <a:r>
              <a:rPr lang="en-US" sz="2400" dirty="0">
                <a:ln w="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là:</a:t>
            </a:r>
            <a:br>
              <a:rPr lang="en-US" sz="2400" dirty="0">
                <a:ln w="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br>
            <a:endParaRPr lang="en-US" sz="2400" dirty="0">
              <a:ln w="0"/>
              <a:solidFill>
                <a:schemeClr val="accent1"/>
              </a:solidFill>
              <a:effectLst>
                <a:outerShdw blurRad="38100" dist="25400" dir="5400000" algn="ctr" rotWithShape="0">
                  <a:srgbClr val="6E747A">
                    <a:alpha val="43000"/>
                  </a:srgbClr>
                </a:outerShdw>
              </a:effectLst>
            </a:endParaRPr>
          </a:p>
        </p:txBody>
      </p:sp>
      <p:pic>
        <p:nvPicPr>
          <p:cNvPr id="7" name="Content Placeholder 6" descr="pv 5.jpg"/>
          <p:cNvPicPr>
            <a:picLocks noGrp="1" noChangeAspect="1"/>
          </p:cNvPicPr>
          <p:nvPr>
            <p:ph idx="1"/>
          </p:nvPr>
        </p:nvPicPr>
        <p:blipFill>
          <a:blip r:embed="rId2"/>
          <a:stretch>
            <a:fillRect/>
          </a:stretch>
        </p:blipFill>
        <p:spPr>
          <a:xfrm>
            <a:off x="476250" y="1143000"/>
            <a:ext cx="4095750" cy="2733675"/>
          </a:xfrm>
          <a:prstGeom prst="rect">
            <a:avLst/>
          </a:prstGeom>
        </p:spPr>
      </p:pic>
      <p:sp>
        <p:nvSpPr>
          <p:cNvPr id="10" name="Rectangle 9"/>
          <p:cNvSpPr/>
          <p:nvPr/>
        </p:nvSpPr>
        <p:spPr>
          <a:xfrm>
            <a:off x="762000" y="4038600"/>
            <a:ext cx="2971800" cy="34307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Phỏng vấn căng thẳng</a:t>
            </a:r>
            <a:endParaRPr lang="en-US" dirty="0"/>
          </a:p>
        </p:txBody>
      </p:sp>
      <p:pic>
        <p:nvPicPr>
          <p:cNvPr id="11" name="Picture 10" descr="ky_nang_tra_loi_khi_phong_van20121220160925.jpg"/>
          <p:cNvPicPr>
            <a:picLocks noChangeAspect="1"/>
          </p:cNvPicPr>
          <p:nvPr/>
        </p:nvPicPr>
        <p:blipFill>
          <a:blip r:embed="rId3"/>
          <a:stretch>
            <a:fillRect/>
          </a:stretch>
        </p:blipFill>
        <p:spPr>
          <a:xfrm>
            <a:off x="5345590" y="1143000"/>
            <a:ext cx="3318019" cy="2362200"/>
          </a:xfrm>
          <a:prstGeom prst="rect">
            <a:avLst/>
          </a:prstGeom>
        </p:spPr>
      </p:pic>
      <p:sp>
        <p:nvSpPr>
          <p:cNvPr id="12" name="Rectangle 11"/>
          <p:cNvSpPr/>
          <p:nvPr/>
        </p:nvSpPr>
        <p:spPr>
          <a:xfrm>
            <a:off x="5715000" y="3733800"/>
            <a:ext cx="31242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Phỏng vấn mô tả hành vi</a:t>
            </a:r>
            <a:endParaRPr lang="en-US" dirty="0"/>
          </a:p>
        </p:txBody>
      </p:sp>
      <p:pic>
        <p:nvPicPr>
          <p:cNvPr id="13" name="Picture 12" descr="277-26.gif"/>
          <p:cNvPicPr>
            <a:picLocks noChangeAspect="1"/>
          </p:cNvPicPr>
          <p:nvPr/>
        </p:nvPicPr>
        <p:blipFill>
          <a:blip r:embed="rId4"/>
          <a:stretch>
            <a:fillRect/>
          </a:stretch>
        </p:blipFill>
        <p:spPr>
          <a:xfrm>
            <a:off x="5317578" y="4381678"/>
            <a:ext cx="3429000" cy="2255520"/>
          </a:xfrm>
          <a:prstGeom prst="rect">
            <a:avLst/>
          </a:prstGeom>
        </p:spPr>
      </p:pic>
      <p:sp>
        <p:nvSpPr>
          <p:cNvPr id="14" name="Rectangle 13"/>
          <p:cNvSpPr/>
          <p:nvPr/>
        </p:nvSpPr>
        <p:spPr>
          <a:xfrm>
            <a:off x="2286000" y="6019800"/>
            <a:ext cx="28194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Phỏng vấn nhóm</a:t>
            </a:r>
            <a:endParaRPr lang="en-US" dirty="0"/>
          </a:p>
        </p:txBody>
      </p:sp>
    </p:spTree>
    <p:extLst>
      <p:ext uri="{BB962C8B-B14F-4D97-AF65-F5344CB8AC3E}">
        <p14:creationId xmlns:p14="http://schemas.microsoft.com/office/powerpoint/2010/main" val="4283431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inVertical)">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down)">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barn(inVertical)">
                                      <p:cBhvr>
                                        <p:cTn id="3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400" dirty="0" smtClean="0">
                <a:solidFill>
                  <a:schemeClr val="bg2"/>
                </a:solidFill>
                <a:latin typeface="Times New Roman" panose="02020603050405020304" pitchFamily="18" charset="0"/>
                <a:cs typeface="Times New Roman" panose="02020603050405020304" pitchFamily="18" charset="0"/>
              </a:rPr>
              <a:t>                   Tóm lại:</a:t>
            </a:r>
            <a:endParaRPr lang="en-US" sz="2400" dirty="0">
              <a:solidFill>
                <a:schemeClr val="bg2"/>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endParaRPr lang="en-US" sz="2400" dirty="0" smtClean="0">
              <a:solidFill>
                <a:schemeClr val="bg1"/>
              </a:solidFill>
              <a:latin typeface="Times New Roman" panose="02020603050405020304" pitchFamily="18" charset="0"/>
              <a:cs typeface="Times New Roman" panose="02020603050405020304" pitchFamily="18" charset="0"/>
            </a:endParaRPr>
          </a:p>
          <a:p>
            <a:r>
              <a:rPr lang="en-US" sz="2400" dirty="0" smtClean="0">
                <a:solidFill>
                  <a:schemeClr val="bg1"/>
                </a:solidFill>
                <a:latin typeface="Times New Roman" panose="02020603050405020304" pitchFamily="18" charset="0"/>
                <a:cs typeface="Times New Roman" panose="02020603050405020304" pitchFamily="18" charset="0"/>
              </a:rPr>
              <a:t>Trong xã hội học phỏng vấn là một quá trình điều tra sáng tạo và phải sử dụng một cách khôn</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smtClean="0">
                <a:solidFill>
                  <a:schemeClr val="bg1"/>
                </a:solidFill>
                <a:latin typeface="Times New Roman" panose="02020603050405020304" pitchFamily="18" charset="0"/>
                <a:cs typeface="Times New Roman" panose="02020603050405020304" pitchFamily="18" charset="0"/>
              </a:rPr>
              <a:t>khéo các câu hỏi chức năng và câu hỏi tâm lý xen kẽ vào bảng câu hỏi.</a:t>
            </a:r>
          </a:p>
          <a:p>
            <a:r>
              <a:rPr lang="en-US" sz="2400" dirty="0" err="1" smtClean="0">
                <a:solidFill>
                  <a:schemeClr val="bg1"/>
                </a:solidFill>
                <a:latin typeface="Times New Roman" panose="02020603050405020304" pitchFamily="18" charset="0"/>
                <a:cs typeface="Times New Roman" panose="02020603050405020304" pitchFamily="18" charset="0"/>
              </a:rPr>
              <a:t>Bởi</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vậy</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muốn</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cho</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cuộc</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phỏng</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vấn</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thu</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được</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kết</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quả</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tối</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ưu</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thì</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trong</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mọi</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tình</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huống</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của</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các</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cuộc</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phỏng</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vấn</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luôn</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đòi</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hỏi</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có</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sự</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ứng</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xử</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linh</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hoạt</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sáng</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tạo</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nó</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như</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là</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một</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cuộc</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trao</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đổi</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tạo</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đàm</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một</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cuộc</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trò</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chuyện</a:t>
            </a:r>
            <a:r>
              <a:rPr lang="en-US" sz="2400" dirty="0" smtClean="0">
                <a:solidFill>
                  <a:schemeClr val="bg1"/>
                </a:solidFill>
                <a:latin typeface="Times New Roman" panose="02020603050405020304" pitchFamily="18" charset="0"/>
                <a:cs typeface="Times New Roman" panose="02020603050405020304" pitchFamily="18" charset="0"/>
              </a:rPr>
              <a:t>, song </a:t>
            </a:r>
            <a:r>
              <a:rPr lang="en-US" sz="2400" dirty="0" err="1" smtClean="0">
                <a:solidFill>
                  <a:schemeClr val="bg1"/>
                </a:solidFill>
                <a:latin typeface="Times New Roman" panose="02020603050405020304" pitchFamily="18" charset="0"/>
                <a:cs typeface="Times New Roman" panose="02020603050405020304" pitchFamily="18" charset="0"/>
              </a:rPr>
              <a:t>hiệu</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quả</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thông</a:t>
            </a:r>
            <a:r>
              <a:rPr lang="en-US" sz="2400" dirty="0" smtClean="0">
                <a:solidFill>
                  <a:schemeClr val="bg1"/>
                </a:solidFill>
                <a:latin typeface="Times New Roman" panose="02020603050405020304" pitchFamily="18" charset="0"/>
                <a:cs typeface="Times New Roman" panose="02020603050405020304" pitchFamily="18" charset="0"/>
              </a:rPr>
              <a:t> tin </a:t>
            </a:r>
            <a:r>
              <a:rPr lang="en-US" sz="2400" dirty="0" err="1" smtClean="0">
                <a:solidFill>
                  <a:schemeClr val="bg1"/>
                </a:solidFill>
                <a:latin typeface="Times New Roman" panose="02020603050405020304" pitchFamily="18" charset="0"/>
                <a:cs typeface="Times New Roman" panose="02020603050405020304" pitchFamily="18" charset="0"/>
              </a:rPr>
              <a:t>lại</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rất</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cao</a:t>
            </a:r>
            <a:r>
              <a:rPr lang="en-US" sz="2400" dirty="0" smtClean="0">
                <a:solidFill>
                  <a:schemeClr val="bg1"/>
                </a:solidFill>
                <a:latin typeface="Times New Roman" panose="02020603050405020304" pitchFamily="18" charset="0"/>
                <a:cs typeface="Times New Roman" panose="02020603050405020304" pitchFamily="18" charset="0"/>
              </a:rPr>
              <a:t>.</a:t>
            </a:r>
          </a:p>
          <a:p>
            <a:pPr>
              <a:buNone/>
            </a:pPr>
            <a:endParaRPr lang="en-US" sz="2400" dirty="0">
              <a:solidFill>
                <a:schemeClr val="bg1"/>
              </a:solidFill>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274638"/>
            <a:ext cx="1375438" cy="1706562"/>
          </a:xfrm>
          <a:prstGeom prst="rect">
            <a:avLst/>
          </a:prstGeom>
        </p:spPr>
      </p:pic>
    </p:spTree>
    <p:extLst>
      <p:ext uri="{BB962C8B-B14F-4D97-AF65-F5344CB8AC3E}">
        <p14:creationId xmlns:p14="http://schemas.microsoft.com/office/powerpoint/2010/main" val="2813408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p:cTn id="11"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2"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p:cTn id="18"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9"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solidFill>
                  <a:srgbClr val="FF0000"/>
                </a:solidFill>
                <a:latin typeface="Arial" panose="020B0604020202020204" pitchFamily="34" charset="0"/>
                <a:cs typeface="Arial" panose="020B0604020202020204" pitchFamily="34" charset="0"/>
              </a:rPr>
              <a:t>How </a:t>
            </a:r>
            <a:r>
              <a:rPr lang="en-US" sz="2800" dirty="0">
                <a:solidFill>
                  <a:srgbClr val="FF0000"/>
                </a:solidFill>
                <a:latin typeface="Arial" panose="020B0604020202020204" pitchFamily="34" charset="0"/>
                <a:cs typeface="Arial" panose="020B0604020202020204" pitchFamily="34" charset="0"/>
              </a:rPr>
              <a:t>many are you use facebook?</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5800" y="114300"/>
            <a:ext cx="1066800" cy="1303338"/>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8400" y="1417638"/>
            <a:ext cx="3886200" cy="3105150"/>
          </a:xfrm>
          <a:prstGeom prst="rect">
            <a:avLst/>
          </a:prstGeom>
        </p:spPr>
      </p:pic>
    </p:spTree>
    <p:extLst>
      <p:ext uri="{BB962C8B-B14F-4D97-AF65-F5344CB8AC3E}">
        <p14:creationId xmlns:p14="http://schemas.microsoft.com/office/powerpoint/2010/main" val="163957164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000" dirty="0" smtClean="0">
                <a:solidFill>
                  <a:srgbClr val="FF0000"/>
                </a:solidFill>
                <a:latin typeface="Arial" panose="020B0604020202020204" pitchFamily="34" charset="0"/>
                <a:cs typeface="Arial" panose="020B0604020202020204" pitchFamily="34" charset="0"/>
              </a:rPr>
              <a:t>Xuất hiện nhiều trào lưu phản cảm của một bộ phận giới trẻ ???</a:t>
            </a:r>
            <a:br>
              <a:rPr lang="en-US" sz="2000" dirty="0" smtClean="0">
                <a:solidFill>
                  <a:srgbClr val="FF0000"/>
                </a:solidFill>
                <a:latin typeface="Arial" panose="020B0604020202020204" pitchFamily="34" charset="0"/>
                <a:cs typeface="Arial" panose="020B0604020202020204" pitchFamily="34" charset="0"/>
              </a:rPr>
            </a:br>
            <a:endParaRPr lang="en-US" sz="2000" dirty="0">
              <a:solidFill>
                <a:srgbClr val="FF0000"/>
              </a:solidFill>
              <a:latin typeface="Arial" panose="020B0604020202020204" pitchFamily="34" charset="0"/>
              <a:cs typeface="Arial" panose="020B0604020202020204" pitchFamily="34" charset="0"/>
            </a:endParaRP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12304" y="1905000"/>
            <a:ext cx="3394472" cy="4068763"/>
          </a:xfrm>
        </p:spPr>
      </p:pic>
      <p:sp>
        <p:nvSpPr>
          <p:cNvPr id="6" name="Rectangle 5"/>
          <p:cNvSpPr/>
          <p:nvPr/>
        </p:nvSpPr>
        <p:spPr>
          <a:xfrm>
            <a:off x="1524000" y="1265238"/>
            <a:ext cx="14478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KHOE THÂN</a:t>
            </a:r>
            <a:endParaRPr lang="en-US" dirty="0"/>
          </a:p>
        </p:txBody>
      </p:sp>
      <p:sp>
        <p:nvSpPr>
          <p:cNvPr id="8" name="Rectangle 7"/>
          <p:cNvSpPr/>
          <p:nvPr/>
        </p:nvSpPr>
        <p:spPr>
          <a:xfrm>
            <a:off x="5943600" y="1264893"/>
            <a:ext cx="1524000" cy="3349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RẠCH MẶT</a:t>
            </a:r>
            <a:endParaRPr lang="en-US"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5638" y="1905000"/>
            <a:ext cx="3779924" cy="3886200"/>
          </a:xfrm>
          <a:prstGeom prst="rect">
            <a:avLst/>
          </a:prstGeom>
        </p:spPr>
      </p:pic>
      <p:sp>
        <p:nvSpPr>
          <p:cNvPr id="10" name="Rectangle 9"/>
          <p:cNvSpPr/>
          <p:nvPr/>
        </p:nvSpPr>
        <p:spPr>
          <a:xfrm>
            <a:off x="609600" y="1247328"/>
            <a:ext cx="3276600" cy="3149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LÀM ĐÁM TANG CHO BAN.</a:t>
            </a:r>
            <a:endParaRPr lang="en-US" dirty="0"/>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0087" y="1825418"/>
            <a:ext cx="4229100" cy="4181475"/>
          </a:xfrm>
          <a:prstGeom prst="rect">
            <a:avLst/>
          </a:prstGeom>
        </p:spPr>
      </p:pic>
      <p:sp>
        <p:nvSpPr>
          <p:cNvPr id="12" name="Rectangle 11"/>
          <p:cNvSpPr/>
          <p:nvPr/>
        </p:nvSpPr>
        <p:spPr>
          <a:xfrm>
            <a:off x="5410200" y="1247328"/>
            <a:ext cx="2438400" cy="3525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CUỒNG THẦN TƯỢNG</a:t>
            </a:r>
            <a:endParaRPr lang="en-US" dirty="0"/>
          </a:p>
        </p:txBody>
      </p:sp>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59187" y="1838670"/>
            <a:ext cx="4003813" cy="4168223"/>
          </a:xfrm>
          <a:prstGeom prst="rect">
            <a:avLst/>
          </a:prstGeom>
        </p:spPr>
      </p:pic>
    </p:spTree>
    <p:extLst>
      <p:ext uri="{BB962C8B-B14F-4D97-AF65-F5344CB8AC3E}">
        <p14:creationId xmlns:p14="http://schemas.microsoft.com/office/powerpoint/2010/main" val="39462123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barn(inVertical)">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fltVal val="0"/>
                                          </p:val>
                                        </p:tav>
                                        <p:tav tm="100000">
                                          <p:val>
                                            <p:strVal val="#ppt_w"/>
                                          </p:val>
                                        </p:tav>
                                      </p:tavLst>
                                    </p:anim>
                                    <p:anim calcmode="lin" valueType="num">
                                      <p:cBhvr>
                                        <p:cTn id="44" dur="500" fill="hold"/>
                                        <p:tgtEl>
                                          <p:spTgt spid="11"/>
                                        </p:tgtEl>
                                        <p:attrNameLst>
                                          <p:attrName>ppt_h</p:attrName>
                                        </p:attrNameLst>
                                      </p:cBhvr>
                                      <p:tavLst>
                                        <p:tav tm="0">
                                          <p:val>
                                            <p:fltVal val="0"/>
                                          </p:val>
                                        </p:tav>
                                        <p:tav tm="100000">
                                          <p:val>
                                            <p:strVal val="#ppt_h"/>
                                          </p:val>
                                        </p:tav>
                                      </p:tavLst>
                                    </p:anim>
                                    <p:animEffect transition="in" filter="fade">
                                      <p:cBhvr>
                                        <p:cTn id="45" dur="500"/>
                                        <p:tgtEl>
                                          <p:spTgt spid="11"/>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grpId="0" nodeType="click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barn(inVertical)">
                                      <p:cBhvr>
                                        <p:cTn id="50" dur="500"/>
                                        <p:tgtEl>
                                          <p:spTgt spid="12"/>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nodeType="click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ppt_w</p:attrName>
                                        </p:attrNameLst>
                                      </p:cBhvr>
                                      <p:tavLst>
                                        <p:tav tm="0">
                                          <p:val>
                                            <p:fltVal val="0"/>
                                          </p:val>
                                        </p:tav>
                                        <p:tav tm="100000">
                                          <p:val>
                                            <p:strVal val="#ppt_w"/>
                                          </p:val>
                                        </p:tav>
                                      </p:tavLst>
                                    </p:anim>
                                    <p:anim calcmode="lin" valueType="num">
                                      <p:cBhvr>
                                        <p:cTn id="56" dur="500" fill="hold"/>
                                        <p:tgtEl>
                                          <p:spTgt spid="14"/>
                                        </p:tgtEl>
                                        <p:attrNameLst>
                                          <p:attrName>ppt_h</p:attrName>
                                        </p:attrNameLst>
                                      </p:cBhvr>
                                      <p:tavLst>
                                        <p:tav tm="0">
                                          <p:val>
                                            <p:fltVal val="0"/>
                                          </p:val>
                                        </p:tav>
                                        <p:tav tm="100000">
                                          <p:val>
                                            <p:strVal val="#ppt_h"/>
                                          </p:val>
                                        </p:tav>
                                      </p:tavLst>
                                    </p:anim>
                                    <p:animEffect transition="in" filter="fade">
                                      <p:cBhvr>
                                        <p:cTn id="5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8" grpId="0" animBg="1"/>
      <p:bldP spid="10" grpId="0" animBg="1"/>
      <p:bldP spid="1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solidFill>
                  <a:srgbClr val="FF0000"/>
                </a:solidFill>
                <a:latin typeface="Arial" panose="020B0604020202020204" pitchFamily="34" charset="0"/>
                <a:cs typeface="Arial" panose="020B0604020202020204" pitchFamily="34" charset="0"/>
              </a:rPr>
              <a:t>THEO BẠN NHỮNG TRÀO LƯU ĐÓ.......</a:t>
            </a:r>
            <a:endParaRPr lang="en-US" sz="3200" dirty="0">
              <a:solidFill>
                <a:srgbClr val="FF0000"/>
              </a:solidFill>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09600" y="1600200"/>
            <a:ext cx="8077200" cy="4525963"/>
          </a:xfrm>
          <a:prstGeom prst="rect">
            <a:avLst/>
          </a:prstGeom>
          <a:ln>
            <a:noFill/>
          </a:ln>
          <a:effectLst>
            <a:softEdge rad="112500"/>
          </a:effectLst>
        </p:spPr>
      </p:pic>
    </p:spTree>
    <p:extLst>
      <p:ext uri="{BB962C8B-B14F-4D97-AF65-F5344CB8AC3E}">
        <p14:creationId xmlns:p14="http://schemas.microsoft.com/office/powerpoint/2010/main" val="3869885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anim calcmode="lin" valueType="num">
                                      <p:cBhvr>
                                        <p:cTn id="13" dur="2000" fill="hold"/>
                                        <p:tgtEl>
                                          <p:spTgt spid="4"/>
                                        </p:tgtEl>
                                        <p:attrNameLst>
                                          <p:attrName>ppt_w</p:attrName>
                                        </p:attrNameLst>
                                      </p:cBhvr>
                                      <p:tavLst>
                                        <p:tav tm="0" fmla="#ppt_w*sin(2.5*pi*$)">
                                          <p:val>
                                            <p:fltVal val="0"/>
                                          </p:val>
                                        </p:tav>
                                        <p:tav tm="100000">
                                          <p:val>
                                            <p:fltVal val="1"/>
                                          </p:val>
                                        </p:tav>
                                      </p:tavLst>
                                    </p:anim>
                                    <p:anim calcmode="lin" valueType="num">
                                      <p:cBhvr>
                                        <p:cTn id="14" dur="2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772400" cy="1470025"/>
          </a:xfrm>
        </p:spPr>
        <p:txBody>
          <a:bodyPr>
            <a:normAutofit/>
          </a:bodyPr>
          <a:lstStyle/>
          <a:p>
            <a:pPr algn="l"/>
            <a:r>
              <a:rPr lang="en-US" sz="2400" dirty="0" smtClean="0">
                <a:solidFill>
                  <a:srgbClr val="0070C0"/>
                </a:solidFill>
                <a:latin typeface="Arial" panose="020B0604020202020204" pitchFamily="34" charset="0"/>
                <a:cs typeface="Arial" panose="020B0604020202020204" pitchFamily="34" charset="0"/>
              </a:rPr>
              <a:t>III1. PHƯƠNG </a:t>
            </a:r>
            <a:r>
              <a:rPr lang="en-US" sz="2400" dirty="0">
                <a:solidFill>
                  <a:srgbClr val="0070C0"/>
                </a:solidFill>
                <a:latin typeface="Arial" panose="020B0604020202020204" pitchFamily="34" charset="0"/>
                <a:cs typeface="Arial" panose="020B0604020202020204" pitchFamily="34" charset="0"/>
              </a:rPr>
              <a:t>PHÁP QUAN SÁT</a:t>
            </a:r>
          </a:p>
        </p:txBody>
      </p:sp>
      <p:sp>
        <p:nvSpPr>
          <p:cNvPr id="3" name="Subtitle 2"/>
          <p:cNvSpPr>
            <a:spLocks noGrp="1"/>
          </p:cNvSpPr>
          <p:nvPr>
            <p:ph type="subTitle" idx="1"/>
          </p:nvPr>
        </p:nvSpPr>
        <p:spPr>
          <a:xfrm>
            <a:off x="685800" y="1295400"/>
            <a:ext cx="8001000" cy="4953000"/>
          </a:xfrm>
        </p:spPr>
        <p:txBody>
          <a:bodyPr>
            <a:normAutofit/>
          </a:bodyPr>
          <a:lstStyle/>
          <a:p>
            <a:pPr algn="l"/>
            <a:r>
              <a:rPr lang="en-US" sz="2000" dirty="0" smtClean="0">
                <a:solidFill>
                  <a:srgbClr val="0070C0"/>
                </a:solidFill>
                <a:latin typeface="Arial" panose="020B0604020202020204" pitchFamily="34" charset="0"/>
                <a:cs typeface="Arial" panose="020B0604020202020204" pitchFamily="34" charset="0"/>
              </a:rPr>
              <a:t>1. Khái niệm</a:t>
            </a:r>
          </a:p>
          <a:p>
            <a:pPr marL="514350" indent="-514350" algn="l"/>
            <a:r>
              <a:rPr lang="en-US" sz="2000" b="1" dirty="0" smtClean="0">
                <a:solidFill>
                  <a:srgbClr val="0070C0"/>
                </a:solidFill>
                <a:latin typeface="Arial" panose="020B0604020202020204" pitchFamily="34" charset="0"/>
                <a:cs typeface="Arial" panose="020B0604020202020204" pitchFamily="34" charset="0"/>
              </a:rPr>
              <a:t>1.1 </a:t>
            </a:r>
            <a:r>
              <a:rPr lang="en-US" sz="2000" b="1" dirty="0">
                <a:solidFill>
                  <a:srgbClr val="0070C0"/>
                </a:solidFill>
                <a:latin typeface="Arial" panose="020B0604020202020204" pitchFamily="34" charset="0"/>
                <a:cs typeface="Arial" panose="020B0604020202020204" pitchFamily="34" charset="0"/>
              </a:rPr>
              <a:t>Khái niệm phương pháp quan sát trong nghiên </a:t>
            </a:r>
            <a:r>
              <a:rPr lang="en-US" sz="2000" b="1" dirty="0" smtClean="0">
                <a:solidFill>
                  <a:srgbClr val="0070C0"/>
                </a:solidFill>
                <a:latin typeface="Arial" panose="020B0604020202020204" pitchFamily="34" charset="0"/>
                <a:cs typeface="Arial" panose="020B0604020202020204" pitchFamily="34" charset="0"/>
              </a:rPr>
              <a:t>cứu xã</a:t>
            </a:r>
            <a:r>
              <a:rPr lang="en-US" sz="2000" b="1" dirty="0">
                <a:solidFill>
                  <a:srgbClr val="0070C0"/>
                </a:solidFill>
                <a:latin typeface="Arial" panose="020B0604020202020204" pitchFamily="34" charset="0"/>
                <a:cs typeface="Arial" panose="020B0604020202020204" pitchFamily="34" charset="0"/>
              </a:rPr>
              <a:t> </a:t>
            </a:r>
            <a:r>
              <a:rPr lang="en-US" sz="2000" b="1" dirty="0" smtClean="0">
                <a:solidFill>
                  <a:srgbClr val="0070C0"/>
                </a:solidFill>
                <a:latin typeface="Arial" panose="020B0604020202020204" pitchFamily="34" charset="0"/>
                <a:cs typeface="Arial" panose="020B0604020202020204" pitchFamily="34" charset="0"/>
              </a:rPr>
              <a:t>hội học</a:t>
            </a:r>
          </a:p>
          <a:p>
            <a:pPr marL="342900" indent="-342900" algn="l">
              <a:buFont typeface="Wingdings" panose="05000000000000000000" pitchFamily="2" charset="2"/>
              <a:buChar char="v"/>
            </a:pPr>
            <a:r>
              <a:rPr lang="en-US" sz="2000" dirty="0" err="1" smtClean="0">
                <a:solidFill>
                  <a:schemeClr val="bg1"/>
                </a:solidFill>
                <a:latin typeface="Arial" panose="020B0604020202020204" pitchFamily="34" charset="0"/>
                <a:cs typeface="Arial" panose="020B0604020202020204" pitchFamily="34" charset="0"/>
              </a:rPr>
              <a:t>Quan</a:t>
            </a:r>
            <a:r>
              <a:rPr lang="en-US" sz="2000" dirty="0" smtClean="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sát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là</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một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trong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những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phương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pháp</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cụ</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thể</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cho</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việc</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thu</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thập</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thông</a:t>
            </a:r>
            <a:r>
              <a:rPr lang="en-US" sz="2000" dirty="0">
                <a:solidFill>
                  <a:schemeClr val="bg1"/>
                </a:solidFill>
                <a:latin typeface="Arial" panose="020B0604020202020204" pitchFamily="34" charset="0"/>
                <a:cs typeface="Arial" panose="020B0604020202020204" pitchFamily="34" charset="0"/>
              </a:rPr>
              <a:t> tin </a:t>
            </a:r>
            <a:r>
              <a:rPr lang="en-US" sz="2000" dirty="0" err="1">
                <a:solidFill>
                  <a:schemeClr val="bg1"/>
                </a:solidFill>
                <a:latin typeface="Arial" panose="020B0604020202020204" pitchFamily="34" charset="0"/>
                <a:cs typeface="Arial" panose="020B0604020202020204" pitchFamily="34" charset="0"/>
              </a:rPr>
              <a:t>cá</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biệt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về</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đối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tượng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nghiên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cứu</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trong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nghiên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cứu</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Xã</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hội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học</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Quan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sát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xã</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hội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học</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là</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quá</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trình</a:t>
            </a:r>
            <a:r>
              <a:rPr lang="en-US" sz="2000" dirty="0">
                <a:solidFill>
                  <a:schemeClr val="bg1"/>
                </a:solidFill>
                <a:latin typeface="Arial" panose="020B0604020202020204" pitchFamily="34" charset="0"/>
                <a:cs typeface="Arial" panose="020B0604020202020204" pitchFamily="34" charset="0"/>
              </a:rPr>
              <a:t> tri </a:t>
            </a:r>
            <a:r>
              <a:rPr lang="en-US" sz="2000" dirty="0" err="1">
                <a:solidFill>
                  <a:schemeClr val="bg1"/>
                </a:solidFill>
                <a:latin typeface="Arial" panose="020B0604020202020204" pitchFamily="34" charset="0"/>
                <a:cs typeface="Arial" panose="020B0604020202020204" pitchFamily="34" charset="0"/>
              </a:rPr>
              <a:t>giác</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và</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việc</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ghi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chép</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mọi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yếu</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tố</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có</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liên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quan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đến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đối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tượng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nghiên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cứu</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phù</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hợp</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với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đề</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tài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và</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mục</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đích</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nghiên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cứu</a:t>
            </a:r>
            <a:r>
              <a:rPr lang="en-US" sz="2000" dirty="0">
                <a:solidFill>
                  <a:schemeClr val="bg1"/>
                </a:solidFill>
                <a:latin typeface="Arial" panose="020B0604020202020204" pitchFamily="34" charset="0"/>
                <a:cs typeface="Arial" panose="020B0604020202020204" pitchFamily="34" charset="0"/>
              </a:rPr>
              <a:t>.</a:t>
            </a:r>
            <a:br>
              <a:rPr lang="en-US" sz="2000" dirty="0">
                <a:solidFill>
                  <a:schemeClr val="bg1"/>
                </a:solidFill>
                <a:latin typeface="Arial" panose="020B0604020202020204" pitchFamily="34" charset="0"/>
                <a:cs typeface="Arial" panose="020B0604020202020204" pitchFamily="34" charset="0"/>
              </a:rPr>
            </a:br>
            <a:endParaRPr lang="en-US" sz="2000" dirty="0" smtClean="0">
              <a:solidFill>
                <a:schemeClr val="bg1"/>
              </a:solidFill>
              <a:latin typeface="Arial" panose="020B0604020202020204" pitchFamily="34" charset="0"/>
              <a:cs typeface="Arial" panose="020B0604020202020204" pitchFamily="34" charset="0"/>
            </a:endParaRPr>
          </a:p>
          <a:p>
            <a:pPr marL="342900" indent="-342900" algn="l">
              <a:buFont typeface="Wingdings" panose="05000000000000000000" pitchFamily="2" charset="2"/>
              <a:buChar char="v"/>
            </a:pPr>
            <a:r>
              <a:rPr lang="en-US" sz="2000" dirty="0" smtClean="0">
                <a:solidFill>
                  <a:schemeClr val="bg1"/>
                </a:solidFill>
                <a:latin typeface="Arial" panose="020B0604020202020204" pitchFamily="34" charset="0"/>
                <a:cs typeface="Arial" panose="020B0604020202020204" pitchFamily="34" charset="0"/>
              </a:rPr>
              <a:t>“</a:t>
            </a:r>
            <a:r>
              <a:rPr lang="en-US" sz="2000" dirty="0" err="1">
                <a:solidFill>
                  <a:schemeClr val="bg1"/>
                </a:solidFill>
                <a:latin typeface="Arial" panose="020B0604020202020204" pitchFamily="34" charset="0"/>
                <a:cs typeface="Arial" panose="020B0604020202020204" pitchFamily="34" charset="0"/>
              </a:rPr>
              <a:t>Quan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sát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với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tư</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cách</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là</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một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phương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pháp</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nghiên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cứu</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xã</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hội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học</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có</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một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số</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đặc</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trưng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là</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tính</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hệ</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thống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tính</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kế</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hoạch</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và</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tính</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mục</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đích</a:t>
            </a:r>
            <a:r>
              <a:rPr lang="en-US" sz="2000" dirty="0">
                <a:solidFill>
                  <a:schemeClr val="bg1"/>
                </a:solidFill>
                <a:latin typeface="Arial" panose="020B0604020202020204" pitchFamily="34" charset="0"/>
                <a:cs typeface="Arial" panose="020B0604020202020204" pitchFamily="34" charset="0"/>
              </a:rPr>
              <a:t>” (Osipov,1998)</a:t>
            </a:r>
            <a:br>
              <a:rPr lang="en-US" sz="2000" dirty="0">
                <a:solidFill>
                  <a:schemeClr val="bg1"/>
                </a:solidFill>
                <a:latin typeface="Arial" panose="020B0604020202020204" pitchFamily="34" charset="0"/>
                <a:cs typeface="Arial" panose="020B0604020202020204" pitchFamily="34" charset="0"/>
              </a:rPr>
            </a:br>
            <a:endParaRPr lang="en-US"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8618000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arn(inVertical)">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barn(inVertical)">
                                      <p:cBhvr>
                                        <p:cTn id="19" dur="5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barn(inVertical)">
                                      <p:cBhvr>
                                        <p:cTn id="24" dur="500"/>
                                        <p:tgtEl>
                                          <p:spTgt spid="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barn(inVertical)">
                                      <p:cBhvr>
                                        <p:cTn id="2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lgn="ctr">
              <a:buNone/>
            </a:pPr>
            <a:endParaRPr lang="en-US" dirty="0" smtClean="0">
              <a:solidFill>
                <a:srgbClr val="0070C0"/>
              </a:solidFill>
              <a:latin typeface="Arial" panose="020B0604020202020204" pitchFamily="34" charset="0"/>
              <a:cs typeface="Arial" panose="020B0604020202020204" pitchFamily="34" charset="0"/>
            </a:endParaRPr>
          </a:p>
          <a:p>
            <a:pPr marL="0" indent="0" algn="ctr">
              <a:buNone/>
            </a:pPr>
            <a:endParaRPr lang="en-US" dirty="0">
              <a:solidFill>
                <a:srgbClr val="0070C0"/>
              </a:solidFill>
              <a:latin typeface="Arial" panose="020B0604020202020204" pitchFamily="34" charset="0"/>
              <a:cs typeface="Arial" panose="020B0604020202020204" pitchFamily="34" charset="0"/>
            </a:endParaRPr>
          </a:p>
          <a:p>
            <a:pPr marL="0" indent="0" algn="ctr">
              <a:buNone/>
            </a:pPr>
            <a:endParaRPr lang="en-US" dirty="0" smtClean="0">
              <a:solidFill>
                <a:srgbClr val="0070C0"/>
              </a:solidFill>
              <a:latin typeface="Arial" panose="020B0604020202020204" pitchFamily="34" charset="0"/>
              <a:cs typeface="Arial" panose="020B0604020202020204" pitchFamily="34" charset="0"/>
            </a:endParaRPr>
          </a:p>
          <a:p>
            <a:pPr marL="0" indent="0" algn="ctr">
              <a:buNone/>
            </a:pPr>
            <a:r>
              <a:rPr lang="en-US" dirty="0" smtClean="0">
                <a:solidFill>
                  <a:srgbClr val="0070C0"/>
                </a:solidFill>
                <a:latin typeface="Arial" panose="020B0604020202020204" pitchFamily="34" charset="0"/>
                <a:cs typeface="Arial" panose="020B0604020202020204" pitchFamily="34" charset="0"/>
              </a:rPr>
              <a:t>I. MÔT </a:t>
            </a:r>
            <a:r>
              <a:rPr lang="en-US" dirty="0">
                <a:solidFill>
                  <a:srgbClr val="0070C0"/>
                </a:solidFill>
                <a:latin typeface="Arial" panose="020B0604020202020204" pitchFamily="34" charset="0"/>
                <a:cs typeface="Arial" panose="020B0604020202020204" pitchFamily="34" charset="0"/>
              </a:rPr>
              <a:t>SỐ KHÁI NIỆM</a:t>
            </a:r>
            <a:endParaRPr lang="en-US" dirty="0">
              <a:solidFill>
                <a:srgbClr val="0070C0"/>
              </a:solidFill>
            </a:endParaRPr>
          </a:p>
        </p:txBody>
      </p:sp>
    </p:spTree>
    <p:extLst>
      <p:ext uri="{BB962C8B-B14F-4D97-AF65-F5344CB8AC3E}">
        <p14:creationId xmlns:p14="http://schemas.microsoft.com/office/powerpoint/2010/main" val="94277302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000" dirty="0" smtClean="0">
                <a:solidFill>
                  <a:srgbClr val="FFFF00"/>
                </a:solidFill>
              </a:rPr>
              <a:t/>
            </a:r>
            <a:br>
              <a:rPr lang="en-US" sz="3000" dirty="0" smtClean="0">
                <a:solidFill>
                  <a:srgbClr val="FFFF00"/>
                </a:solidFill>
              </a:rPr>
            </a:br>
            <a:endParaRPr lang="en-US" sz="3000" dirty="0" smtClean="0">
              <a:solidFill>
                <a:srgbClr val="FFFF00"/>
              </a:solidFill>
            </a:endParaRPr>
          </a:p>
        </p:txBody>
      </p:sp>
      <p:sp>
        <p:nvSpPr>
          <p:cNvPr id="3" name="Content Placeholder 2"/>
          <p:cNvSpPr>
            <a:spLocks noGrp="1"/>
          </p:cNvSpPr>
          <p:nvPr>
            <p:ph idx="1"/>
          </p:nvPr>
        </p:nvSpPr>
        <p:spPr>
          <a:xfrm>
            <a:off x="422910" y="457200"/>
            <a:ext cx="8229600" cy="5715000"/>
          </a:xfrm>
        </p:spPr>
        <p:txBody>
          <a:bodyPr>
            <a:normAutofit/>
          </a:bodyPr>
          <a:lstStyle/>
          <a:p>
            <a:pPr>
              <a:buNone/>
            </a:pPr>
            <a:r>
              <a:rPr lang="en-US" sz="2400" b="1" dirty="0" smtClean="0">
                <a:solidFill>
                  <a:srgbClr val="0070C0"/>
                </a:solidFill>
                <a:latin typeface="Arial" panose="020B0604020202020204" pitchFamily="34" charset="0"/>
                <a:cs typeface="Arial" panose="020B0604020202020204" pitchFamily="34" charset="0"/>
              </a:rPr>
              <a:t>1.2 </a:t>
            </a:r>
            <a:r>
              <a:rPr lang="en-US" sz="2400" b="1" dirty="0" err="1" smtClean="0">
                <a:solidFill>
                  <a:srgbClr val="0070C0"/>
                </a:solidFill>
                <a:latin typeface="Arial" panose="020B0604020202020204" pitchFamily="34" charset="0"/>
                <a:cs typeface="Arial" panose="020B0604020202020204" pitchFamily="34" charset="0"/>
              </a:rPr>
              <a:t>Điểm</a:t>
            </a:r>
            <a:r>
              <a:rPr lang="en-US" sz="2400" b="1" dirty="0" smtClean="0">
                <a:solidFill>
                  <a:srgbClr val="0070C0"/>
                </a:solidFill>
                <a:latin typeface="Arial" panose="020B0604020202020204" pitchFamily="34" charset="0"/>
                <a:cs typeface="Arial" panose="020B0604020202020204" pitchFamily="34" charset="0"/>
              </a:rPr>
              <a:t> </a:t>
            </a:r>
            <a:r>
              <a:rPr lang="en-US" sz="2400" b="1" dirty="0" err="1">
                <a:solidFill>
                  <a:srgbClr val="0070C0"/>
                </a:solidFill>
                <a:latin typeface="Arial" panose="020B0604020202020204" pitchFamily="34" charset="0"/>
                <a:cs typeface="Arial" panose="020B0604020202020204" pitchFamily="34" charset="0"/>
              </a:rPr>
              <a:t>khác</a:t>
            </a:r>
            <a:r>
              <a:rPr lang="en-US" sz="2400" b="1" dirty="0">
                <a:solidFill>
                  <a:srgbClr val="0070C0"/>
                </a:solidFill>
                <a:latin typeface="Arial" panose="020B0604020202020204" pitchFamily="34" charset="0"/>
                <a:cs typeface="Arial" panose="020B0604020202020204" pitchFamily="34" charset="0"/>
              </a:rPr>
              <a:t> </a:t>
            </a:r>
            <a:r>
              <a:rPr lang="en-US" sz="2400" b="1" dirty="0" err="1">
                <a:solidFill>
                  <a:srgbClr val="0070C0"/>
                </a:solidFill>
                <a:latin typeface="Arial" panose="020B0604020202020204" pitchFamily="34" charset="0"/>
                <a:cs typeface="Arial" panose="020B0604020202020204" pitchFamily="34" charset="0"/>
              </a:rPr>
              <a:t>nhau</a:t>
            </a:r>
            <a:r>
              <a:rPr lang="en-US" sz="2400" b="1" dirty="0">
                <a:solidFill>
                  <a:srgbClr val="0070C0"/>
                </a:solidFill>
                <a:latin typeface="Arial" panose="020B0604020202020204" pitchFamily="34" charset="0"/>
                <a:cs typeface="Arial" panose="020B0604020202020204" pitchFamily="34" charset="0"/>
              </a:rPr>
              <a:t> </a:t>
            </a:r>
            <a:r>
              <a:rPr lang="en-US" sz="2400" b="1" dirty="0" err="1">
                <a:solidFill>
                  <a:srgbClr val="0070C0"/>
                </a:solidFill>
                <a:latin typeface="Arial" panose="020B0604020202020204" pitchFamily="34" charset="0"/>
                <a:cs typeface="Arial" panose="020B0604020202020204" pitchFamily="34" charset="0"/>
              </a:rPr>
              <a:t>giữa</a:t>
            </a:r>
            <a:r>
              <a:rPr lang="en-US" sz="2400" b="1" dirty="0">
                <a:solidFill>
                  <a:srgbClr val="0070C0"/>
                </a:solidFill>
                <a:latin typeface="Arial" panose="020B0604020202020204" pitchFamily="34" charset="0"/>
                <a:cs typeface="Arial" panose="020B0604020202020204" pitchFamily="34" charset="0"/>
              </a:rPr>
              <a:t> </a:t>
            </a:r>
            <a:r>
              <a:rPr lang="en-US" sz="2400" b="1" dirty="0" err="1">
                <a:solidFill>
                  <a:srgbClr val="0070C0"/>
                </a:solidFill>
                <a:latin typeface="Arial" panose="020B0604020202020204" pitchFamily="34" charset="0"/>
                <a:cs typeface="Arial" panose="020B0604020202020204" pitchFamily="34" charset="0"/>
              </a:rPr>
              <a:t>quan</a:t>
            </a:r>
            <a:r>
              <a:rPr lang="en-US" sz="2400" b="1" dirty="0">
                <a:solidFill>
                  <a:srgbClr val="0070C0"/>
                </a:solidFill>
                <a:latin typeface="Arial" panose="020B0604020202020204" pitchFamily="34" charset="0"/>
                <a:cs typeface="Arial" panose="020B0604020202020204" pitchFamily="34" charset="0"/>
              </a:rPr>
              <a:t> </a:t>
            </a:r>
            <a:r>
              <a:rPr lang="en-US" sz="2400" b="1" dirty="0" err="1">
                <a:solidFill>
                  <a:srgbClr val="0070C0"/>
                </a:solidFill>
                <a:latin typeface="Arial" panose="020B0604020202020204" pitchFamily="34" charset="0"/>
                <a:cs typeface="Arial" panose="020B0604020202020204" pitchFamily="34" charset="0"/>
              </a:rPr>
              <a:t>sát</a:t>
            </a:r>
            <a:r>
              <a:rPr lang="en-US" sz="2400" b="1" dirty="0">
                <a:solidFill>
                  <a:srgbClr val="0070C0"/>
                </a:solidFill>
                <a:latin typeface="Arial" panose="020B0604020202020204" pitchFamily="34" charset="0"/>
                <a:cs typeface="Arial" panose="020B0604020202020204" pitchFamily="34" charset="0"/>
              </a:rPr>
              <a:t> </a:t>
            </a:r>
          </a:p>
          <a:p>
            <a:pPr>
              <a:buNone/>
            </a:pPr>
            <a:r>
              <a:rPr lang="en-US" sz="2000" dirty="0" err="1">
                <a:solidFill>
                  <a:schemeClr val="bg1"/>
                </a:solidFill>
                <a:latin typeface="Arial" panose="020B0604020202020204" pitchFamily="34" charset="0"/>
                <a:cs typeface="Arial" panose="020B0604020202020204" pitchFamily="34" charset="0"/>
              </a:rPr>
              <a:t>Nhà</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Xã</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hội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học</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nổi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tiếng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người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Nga</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Jadov</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phân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biệt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quan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sát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với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tư</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cách</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là</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một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phương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pháp</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nghiên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cứu</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khoa</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học</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với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quan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sát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thông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thường</a:t>
            </a:r>
            <a:r>
              <a:rPr lang="en-US" sz="2000" dirty="0">
                <a:solidFill>
                  <a:schemeClr val="bg1"/>
                </a:solidFill>
                <a:latin typeface="Arial" panose="020B0604020202020204" pitchFamily="34" charset="0"/>
                <a:cs typeface="Arial" panose="020B0604020202020204" pitchFamily="34" charset="0"/>
              </a:rPr>
              <a:t> ở </a:t>
            </a:r>
            <a:r>
              <a:rPr lang="en-US" sz="2000" dirty="0" err="1">
                <a:solidFill>
                  <a:schemeClr val="bg1"/>
                </a:solidFill>
                <a:latin typeface="Arial" panose="020B0604020202020204" pitchFamily="34" charset="0"/>
                <a:cs typeface="Arial" panose="020B0604020202020204" pitchFamily="34" charset="0"/>
              </a:rPr>
              <a:t>những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khía</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cạnh</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sau</a:t>
            </a:r>
            <a:r>
              <a:rPr lang="en-US" sz="2000" dirty="0" smtClean="0">
                <a:solidFill>
                  <a:schemeClr val="bg1"/>
                </a:solidFill>
                <a:latin typeface="Arial" panose="020B0604020202020204" pitchFamily="34" charset="0"/>
                <a:cs typeface="Arial" panose="020B0604020202020204" pitchFamily="34" charset="0"/>
              </a:rPr>
              <a:t>:</a:t>
            </a:r>
          </a:p>
          <a:p>
            <a:pPr>
              <a:buNone/>
            </a:pPr>
            <a:r>
              <a:rPr lang="en-US" sz="2000" dirty="0">
                <a:solidFill>
                  <a:schemeClr val="bg1"/>
                </a:solidFill>
                <a:latin typeface="Arial" panose="020B0604020202020204" pitchFamily="34" charset="0"/>
                <a:cs typeface="Arial" panose="020B0604020202020204" pitchFamily="34" charset="0"/>
              </a:rPr>
              <a:t/>
            </a:r>
            <a:br>
              <a:rPr lang="en-US" sz="2000" dirty="0">
                <a:solidFill>
                  <a:schemeClr val="bg1"/>
                </a:solidFill>
                <a:latin typeface="Arial" panose="020B0604020202020204" pitchFamily="34" charset="0"/>
                <a:cs typeface="Arial" panose="020B0604020202020204" pitchFamily="34" charset="0"/>
              </a:rPr>
            </a:br>
            <a:r>
              <a:rPr lang="en-US" sz="2000" dirty="0" smtClean="0">
                <a:solidFill>
                  <a:schemeClr val="bg1"/>
                </a:solidFill>
                <a:latin typeface="Arial" panose="020B0604020202020204" pitchFamily="34" charset="0"/>
                <a:cs typeface="Arial" panose="020B0604020202020204" pitchFamily="34" charset="0"/>
              </a:rPr>
              <a:t> </a:t>
            </a:r>
            <a:r>
              <a:rPr lang="en-US" sz="2000" dirty="0">
                <a:solidFill>
                  <a:schemeClr val="bg1"/>
                </a:solidFill>
                <a:latin typeface="Arial" panose="020B0604020202020204" pitchFamily="34" charset="0"/>
                <a:cs typeface="Arial" panose="020B0604020202020204" pitchFamily="34" charset="0"/>
              </a:rPr>
              <a:t>Quan sát xã hội học phải tuân theo những mục tiêu nhất định.</a:t>
            </a:r>
            <a:br>
              <a:rPr lang="en-US" sz="2000" dirty="0">
                <a:solidFill>
                  <a:schemeClr val="bg1"/>
                </a:solidFill>
                <a:latin typeface="Arial" panose="020B0604020202020204" pitchFamily="34" charset="0"/>
                <a:cs typeface="Arial" panose="020B0604020202020204" pitchFamily="34" charset="0"/>
              </a:rPr>
            </a:br>
            <a:r>
              <a:rPr lang="en-US" sz="2000" dirty="0" smtClean="0">
                <a:solidFill>
                  <a:schemeClr val="bg1"/>
                </a:solidFill>
                <a:latin typeface="Arial" panose="020B0604020202020204" pitchFamily="34" charset="0"/>
                <a:cs typeface="Arial" panose="020B0604020202020204" pitchFamily="34" charset="0"/>
              </a:rPr>
              <a:t> </a:t>
            </a:r>
          </a:p>
          <a:p>
            <a:pPr>
              <a:buNone/>
            </a:pPr>
            <a:r>
              <a:rPr lang="en-US" sz="2000" dirty="0">
                <a:solidFill>
                  <a:schemeClr val="bg1"/>
                </a:solidFill>
                <a:latin typeface="Arial" panose="020B0604020202020204" pitchFamily="34" charset="0"/>
                <a:cs typeface="Arial" panose="020B0604020202020204" pitchFamily="34" charset="0"/>
              </a:rPr>
              <a:t> </a:t>
            </a:r>
            <a:r>
              <a:rPr lang="en-US" sz="2000" dirty="0" smtClean="0">
                <a:solidFill>
                  <a:schemeClr val="bg1"/>
                </a:solidFill>
                <a:latin typeface="Arial" panose="020B0604020202020204" pitchFamily="34" charset="0"/>
                <a:cs typeface="Arial" panose="020B0604020202020204" pitchFamily="34" charset="0"/>
              </a:rPr>
              <a:t>     Quan </a:t>
            </a:r>
            <a:r>
              <a:rPr lang="en-US" sz="2000" dirty="0">
                <a:solidFill>
                  <a:schemeClr val="bg1"/>
                </a:solidFill>
                <a:latin typeface="Arial" panose="020B0604020202020204" pitchFamily="34" charset="0"/>
                <a:cs typeface="Arial" panose="020B0604020202020204" pitchFamily="34" charset="0"/>
              </a:rPr>
              <a:t>sát xã hội học phải tuân theo mục đích nhất định</a:t>
            </a:r>
            <a:r>
              <a:rPr lang="en-US" sz="2000" dirty="0" smtClean="0">
                <a:solidFill>
                  <a:schemeClr val="bg1"/>
                </a:solidFill>
                <a:latin typeface="Arial" panose="020B0604020202020204" pitchFamily="34" charset="0"/>
                <a:cs typeface="Arial" panose="020B0604020202020204" pitchFamily="34" charset="0"/>
              </a:rPr>
              <a:t>.</a:t>
            </a:r>
          </a:p>
          <a:p>
            <a:pPr>
              <a:buNone/>
            </a:pPr>
            <a:r>
              <a:rPr lang="en-US" sz="2000" dirty="0">
                <a:solidFill>
                  <a:schemeClr val="bg1"/>
                </a:solidFill>
                <a:latin typeface="Arial" panose="020B0604020202020204" pitchFamily="34" charset="0"/>
                <a:cs typeface="Arial" panose="020B0604020202020204" pitchFamily="34" charset="0"/>
              </a:rPr>
              <a:t/>
            </a:r>
            <a:br>
              <a:rPr lang="en-US" sz="2000" dirty="0">
                <a:solidFill>
                  <a:schemeClr val="bg1"/>
                </a:solidFill>
                <a:latin typeface="Arial" panose="020B0604020202020204" pitchFamily="34" charset="0"/>
                <a:cs typeface="Arial" panose="020B0604020202020204" pitchFamily="34" charset="0"/>
              </a:rPr>
            </a:br>
            <a:r>
              <a:rPr lang="en-US" sz="2000" dirty="0" smtClean="0">
                <a:solidFill>
                  <a:schemeClr val="bg1"/>
                </a:solidFill>
                <a:latin typeface="Arial" panose="020B0604020202020204" pitchFamily="34" charset="0"/>
                <a:cs typeface="Arial" panose="020B0604020202020204" pitchFamily="34" charset="0"/>
              </a:rPr>
              <a:t> </a:t>
            </a:r>
            <a:r>
              <a:rPr lang="en-US" sz="2000" dirty="0">
                <a:solidFill>
                  <a:schemeClr val="bg1"/>
                </a:solidFill>
                <a:latin typeface="Arial" panose="020B0604020202020204" pitchFamily="34" charset="0"/>
                <a:cs typeface="Arial" panose="020B0604020202020204" pitchFamily="34" charset="0"/>
              </a:rPr>
              <a:t>Những thông tin thu nhận được từ quan sát cần được ghi vào tờ kê khai chuẩn bị trước (bảng hỏi), vào nhật kí...và theo một cách thức nhất định</a:t>
            </a:r>
            <a:r>
              <a:rPr lang="en-US" sz="2000" dirty="0" smtClean="0">
                <a:solidFill>
                  <a:schemeClr val="bg1"/>
                </a:solidFill>
                <a:latin typeface="Arial" panose="020B0604020202020204" pitchFamily="34" charset="0"/>
                <a:cs typeface="Arial" panose="020B0604020202020204" pitchFamily="34" charset="0"/>
              </a:rPr>
              <a:t>.</a:t>
            </a:r>
          </a:p>
          <a:p>
            <a:pPr>
              <a:buNone/>
            </a:pPr>
            <a:endParaRPr lang="en-US" sz="2000" dirty="0" smtClean="0">
              <a:solidFill>
                <a:schemeClr val="bg1"/>
              </a:solidFill>
              <a:latin typeface="Arial" panose="020B0604020202020204" pitchFamily="34" charset="0"/>
              <a:cs typeface="Arial" panose="020B0604020202020204" pitchFamily="34" charset="0"/>
            </a:endParaRPr>
          </a:p>
          <a:p>
            <a:pPr>
              <a:buNone/>
            </a:pPr>
            <a:r>
              <a:rPr lang="en-US" sz="2000" dirty="0">
                <a:solidFill>
                  <a:schemeClr val="bg1"/>
                </a:solidFill>
                <a:latin typeface="Arial" panose="020B0604020202020204" pitchFamily="34" charset="0"/>
                <a:cs typeface="Arial" panose="020B0604020202020204" pitchFamily="34" charset="0"/>
              </a:rPr>
              <a:t> </a:t>
            </a:r>
            <a:r>
              <a:rPr lang="en-US" sz="2000" dirty="0" smtClean="0">
                <a:solidFill>
                  <a:schemeClr val="bg1"/>
                </a:solidFill>
                <a:latin typeface="Arial" panose="020B0604020202020204" pitchFamily="34" charset="0"/>
                <a:cs typeface="Arial" panose="020B0604020202020204" pitchFamily="34" charset="0"/>
              </a:rPr>
              <a:t>     Thông </a:t>
            </a:r>
            <a:r>
              <a:rPr lang="en-US" sz="2000" dirty="0">
                <a:solidFill>
                  <a:schemeClr val="bg1"/>
                </a:solidFill>
                <a:latin typeface="Arial" panose="020B0604020202020204" pitchFamily="34" charset="0"/>
                <a:cs typeface="Arial" panose="020B0604020202020204" pitchFamily="34" charset="0"/>
              </a:rPr>
              <a:t>tin từ quan sát cần được kiểm tra về tính ổn định và tính hiệu </a:t>
            </a:r>
            <a:r>
              <a:rPr lang="en-US" sz="2000" dirty="0" smtClean="0">
                <a:solidFill>
                  <a:schemeClr val="bg1"/>
                </a:solidFill>
                <a:latin typeface="Arial" panose="020B0604020202020204" pitchFamily="34" charset="0"/>
                <a:cs typeface="Arial" panose="020B0604020202020204" pitchFamily="34" charset="0"/>
              </a:rPr>
              <a:t>lực</a:t>
            </a:r>
            <a:r>
              <a:rPr lang="en-US" sz="2000" dirty="0">
                <a:solidFill>
                  <a:schemeClr val="bg1"/>
                </a:solidFill>
                <a:latin typeface="Arial" panose="020B0604020202020204" pitchFamily="34" charset="0"/>
                <a:cs typeface="Arial" panose="020B0604020202020204" pitchFamily="34" charset="0"/>
              </a:rPr>
              <a:t/>
            </a:r>
            <a:br>
              <a:rPr lang="en-US" sz="2000" dirty="0">
                <a:solidFill>
                  <a:schemeClr val="bg1"/>
                </a:solidFill>
                <a:latin typeface="Arial" panose="020B0604020202020204" pitchFamily="34" charset="0"/>
                <a:cs typeface="Arial" panose="020B0604020202020204" pitchFamily="34" charset="0"/>
              </a:rPr>
            </a:br>
            <a:endParaRPr lang="en-US" sz="2000" dirty="0" smtClean="0">
              <a:solidFill>
                <a:schemeClr val="bg1"/>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2163762"/>
            <a:ext cx="361950" cy="4191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1010" y="2826066"/>
            <a:ext cx="361950" cy="41910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3643" y="3450859"/>
            <a:ext cx="361950" cy="41910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5714" y="4737956"/>
            <a:ext cx="361950" cy="419100"/>
          </a:xfrm>
          <a:prstGeom prst="rect">
            <a:avLst/>
          </a:prstGeom>
        </p:spPr>
      </p:pic>
    </p:spTree>
    <p:extLst>
      <p:ext uri="{BB962C8B-B14F-4D97-AF65-F5344CB8AC3E}">
        <p14:creationId xmlns:p14="http://schemas.microsoft.com/office/powerpoint/2010/main" val="259285154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Vertic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arn(inVertical)">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417638"/>
          </a:xfrm>
        </p:spPr>
        <p:txBody>
          <a:bodyPr>
            <a:noAutofit/>
          </a:bodyPr>
          <a:lstStyle/>
          <a:p>
            <a:pPr algn="l"/>
            <a:r>
              <a:rPr lang="en-US" sz="2400" dirty="0">
                <a:solidFill>
                  <a:srgbClr val="0070C0"/>
                </a:solidFill>
                <a:latin typeface="Arial" panose="020B0604020202020204" pitchFamily="34" charset="0"/>
                <a:cs typeface="Arial" panose="020B0604020202020204" pitchFamily="34" charset="0"/>
              </a:rPr>
              <a:t/>
            </a:r>
            <a:br>
              <a:rPr lang="en-US" sz="2400" dirty="0">
                <a:solidFill>
                  <a:srgbClr val="0070C0"/>
                </a:solidFill>
                <a:latin typeface="Arial" panose="020B0604020202020204" pitchFamily="34" charset="0"/>
                <a:cs typeface="Arial" panose="020B0604020202020204" pitchFamily="34" charset="0"/>
              </a:rPr>
            </a:br>
            <a:r>
              <a:rPr lang="en-US" sz="2400" dirty="0">
                <a:solidFill>
                  <a:srgbClr val="0070C0"/>
                </a:solidFill>
                <a:latin typeface="Arial" panose="020B0604020202020204" pitchFamily="34" charset="0"/>
                <a:cs typeface="Arial" panose="020B0604020202020204" pitchFamily="34" charset="0"/>
              </a:rPr>
              <a:t>2. </a:t>
            </a:r>
            <a:r>
              <a:rPr lang="en-US" sz="2400" dirty="0" err="1">
                <a:solidFill>
                  <a:srgbClr val="0070C0"/>
                </a:solidFill>
                <a:latin typeface="Arial" panose="020B0604020202020204" pitchFamily="34" charset="0"/>
                <a:cs typeface="Arial" panose="020B0604020202020204" pitchFamily="34" charset="0"/>
              </a:rPr>
              <a:t>Các</a:t>
            </a:r>
            <a:r>
              <a:rPr lang="en-US" sz="2400" dirty="0">
                <a:solidFill>
                  <a:srgbClr val="0070C0"/>
                </a:solidFill>
                <a:latin typeface="Arial" panose="020B0604020202020204" pitchFamily="34" charset="0"/>
                <a:cs typeface="Arial" panose="020B0604020202020204" pitchFamily="34" charset="0"/>
              </a:rPr>
              <a:t> </a:t>
            </a:r>
            <a:r>
              <a:rPr lang="en-US" sz="2400" dirty="0" err="1">
                <a:solidFill>
                  <a:srgbClr val="0070C0"/>
                </a:solidFill>
                <a:latin typeface="Arial" panose="020B0604020202020204" pitchFamily="34" charset="0"/>
                <a:cs typeface="Arial" panose="020B0604020202020204" pitchFamily="34" charset="0"/>
              </a:rPr>
              <a:t>phương</a:t>
            </a:r>
            <a:r>
              <a:rPr lang="en-US" sz="2400" dirty="0">
                <a:solidFill>
                  <a:srgbClr val="0070C0"/>
                </a:solidFill>
                <a:latin typeface="Arial" panose="020B0604020202020204" pitchFamily="34" charset="0"/>
                <a:cs typeface="Arial" panose="020B0604020202020204" pitchFamily="34" charset="0"/>
              </a:rPr>
              <a:t> </a:t>
            </a:r>
            <a:r>
              <a:rPr lang="en-US" sz="2400" dirty="0" err="1">
                <a:solidFill>
                  <a:srgbClr val="0070C0"/>
                </a:solidFill>
                <a:latin typeface="Arial" panose="020B0604020202020204" pitchFamily="34" charset="0"/>
                <a:cs typeface="Arial" panose="020B0604020202020204" pitchFamily="34" charset="0"/>
              </a:rPr>
              <a:t>pháp</a:t>
            </a:r>
            <a:r>
              <a:rPr lang="en-US" sz="2400" dirty="0">
                <a:solidFill>
                  <a:srgbClr val="0070C0"/>
                </a:solidFill>
                <a:latin typeface="Arial" panose="020B0604020202020204" pitchFamily="34" charset="0"/>
                <a:cs typeface="Arial" panose="020B0604020202020204" pitchFamily="34" charset="0"/>
              </a:rPr>
              <a:t> </a:t>
            </a:r>
            <a:r>
              <a:rPr lang="en-US" sz="2400" dirty="0" err="1">
                <a:solidFill>
                  <a:srgbClr val="0070C0"/>
                </a:solidFill>
                <a:latin typeface="Arial" panose="020B0604020202020204" pitchFamily="34" charset="0"/>
                <a:cs typeface="Arial" panose="020B0604020202020204" pitchFamily="34" charset="0"/>
              </a:rPr>
              <a:t>quan</a:t>
            </a:r>
            <a:r>
              <a:rPr lang="en-US" sz="2400" dirty="0">
                <a:solidFill>
                  <a:srgbClr val="0070C0"/>
                </a:solidFill>
                <a:latin typeface="Arial" panose="020B0604020202020204" pitchFamily="34" charset="0"/>
                <a:cs typeface="Arial" panose="020B0604020202020204" pitchFamily="34" charset="0"/>
              </a:rPr>
              <a:t> </a:t>
            </a:r>
            <a:r>
              <a:rPr lang="en-US" sz="2400" dirty="0" err="1">
                <a:solidFill>
                  <a:srgbClr val="0070C0"/>
                </a:solidFill>
                <a:latin typeface="Arial" panose="020B0604020202020204" pitchFamily="34" charset="0"/>
                <a:cs typeface="Arial" panose="020B0604020202020204" pitchFamily="34" charset="0"/>
              </a:rPr>
              <a:t>sát</a:t>
            </a:r>
            <a:r>
              <a:rPr lang="en-US" sz="2400" dirty="0">
                <a:solidFill>
                  <a:srgbClr val="0070C0"/>
                </a:solidFill>
                <a:latin typeface="Arial" panose="020B0604020202020204" pitchFamily="34" charset="0"/>
                <a:cs typeface="Arial" panose="020B0604020202020204" pitchFamily="34" charset="0"/>
              </a:rPr>
              <a:t> </a:t>
            </a:r>
            <a:r>
              <a:rPr lang="en-US" sz="2400" dirty="0" err="1">
                <a:solidFill>
                  <a:srgbClr val="0070C0"/>
                </a:solidFill>
                <a:latin typeface="Arial" panose="020B0604020202020204" pitchFamily="34" charset="0"/>
                <a:cs typeface="Arial" panose="020B0604020202020204" pitchFamily="34" charset="0"/>
              </a:rPr>
              <a:t>thường</a:t>
            </a:r>
            <a:r>
              <a:rPr lang="en-US" sz="2400" dirty="0">
                <a:solidFill>
                  <a:srgbClr val="0070C0"/>
                </a:solidFill>
                <a:latin typeface="Arial" panose="020B0604020202020204" pitchFamily="34" charset="0"/>
                <a:cs typeface="Arial" panose="020B0604020202020204" pitchFamily="34" charset="0"/>
              </a:rPr>
              <a:t> </a:t>
            </a:r>
            <a:r>
              <a:rPr lang="en-US" sz="2400" dirty="0" err="1">
                <a:solidFill>
                  <a:srgbClr val="0070C0"/>
                </a:solidFill>
                <a:latin typeface="Arial" panose="020B0604020202020204" pitchFamily="34" charset="0"/>
                <a:cs typeface="Arial" panose="020B0604020202020204" pitchFamily="34" charset="0"/>
              </a:rPr>
              <a:t>sử</a:t>
            </a:r>
            <a:r>
              <a:rPr lang="en-US" sz="2400" dirty="0">
                <a:solidFill>
                  <a:srgbClr val="0070C0"/>
                </a:solidFill>
                <a:latin typeface="Arial" panose="020B0604020202020204" pitchFamily="34" charset="0"/>
                <a:cs typeface="Arial" panose="020B0604020202020204" pitchFamily="34" charset="0"/>
              </a:rPr>
              <a:t> </a:t>
            </a:r>
            <a:r>
              <a:rPr lang="en-US" sz="2400" dirty="0" err="1">
                <a:solidFill>
                  <a:srgbClr val="0070C0"/>
                </a:solidFill>
                <a:latin typeface="Arial" panose="020B0604020202020204" pitchFamily="34" charset="0"/>
                <a:cs typeface="Arial" panose="020B0604020202020204" pitchFamily="34" charset="0"/>
              </a:rPr>
              <a:t>dụng</a:t>
            </a:r>
            <a:r>
              <a:rPr lang="en-US" sz="2400" dirty="0">
                <a:solidFill>
                  <a:srgbClr val="0070C0"/>
                </a:solidFill>
                <a:latin typeface="Arial" panose="020B0604020202020204" pitchFamily="34" charset="0"/>
                <a:cs typeface="Arial" panose="020B0604020202020204" pitchFamily="34" charset="0"/>
              </a:rPr>
              <a:t> </a:t>
            </a:r>
            <a:r>
              <a:rPr lang="en-US" sz="2400" dirty="0" err="1">
                <a:solidFill>
                  <a:srgbClr val="0070C0"/>
                </a:solidFill>
                <a:latin typeface="Arial" panose="020B0604020202020204" pitchFamily="34" charset="0"/>
                <a:cs typeface="Arial" panose="020B0604020202020204" pitchFamily="34" charset="0"/>
              </a:rPr>
              <a:t>trong</a:t>
            </a:r>
            <a:r>
              <a:rPr lang="en-US" sz="2400" dirty="0">
                <a:solidFill>
                  <a:srgbClr val="0070C0"/>
                </a:solidFill>
                <a:latin typeface="Arial" panose="020B0604020202020204" pitchFamily="34" charset="0"/>
                <a:cs typeface="Arial" panose="020B0604020202020204" pitchFamily="34" charset="0"/>
              </a:rPr>
              <a:t> </a:t>
            </a:r>
            <a:r>
              <a:rPr lang="en-US" sz="2400" dirty="0" err="1">
                <a:solidFill>
                  <a:srgbClr val="0070C0"/>
                </a:solidFill>
                <a:latin typeface="Arial" panose="020B0604020202020204" pitchFamily="34" charset="0"/>
                <a:cs typeface="Arial" panose="020B0604020202020204" pitchFamily="34" charset="0"/>
              </a:rPr>
              <a:t>nghiên</a:t>
            </a:r>
            <a:r>
              <a:rPr lang="en-US" sz="2400" dirty="0">
                <a:solidFill>
                  <a:srgbClr val="0070C0"/>
                </a:solidFill>
                <a:latin typeface="Arial" panose="020B0604020202020204" pitchFamily="34" charset="0"/>
                <a:cs typeface="Arial" panose="020B0604020202020204" pitchFamily="34" charset="0"/>
              </a:rPr>
              <a:t> </a:t>
            </a:r>
            <a:r>
              <a:rPr lang="en-US" sz="2400" dirty="0" err="1">
                <a:solidFill>
                  <a:srgbClr val="0070C0"/>
                </a:solidFill>
                <a:latin typeface="Arial" panose="020B0604020202020204" pitchFamily="34" charset="0"/>
                <a:cs typeface="Arial" panose="020B0604020202020204" pitchFamily="34" charset="0"/>
              </a:rPr>
              <a:t>cứu</a:t>
            </a:r>
            <a:r>
              <a:rPr lang="en-US" sz="2400" dirty="0">
                <a:solidFill>
                  <a:srgbClr val="0070C0"/>
                </a:solidFill>
                <a:latin typeface="Arial" panose="020B0604020202020204" pitchFamily="34" charset="0"/>
                <a:cs typeface="Arial" panose="020B0604020202020204" pitchFamily="34" charset="0"/>
              </a:rPr>
              <a:t> </a:t>
            </a:r>
            <a:r>
              <a:rPr lang="en-US" sz="2400" dirty="0" err="1">
                <a:solidFill>
                  <a:srgbClr val="0070C0"/>
                </a:solidFill>
                <a:latin typeface="Arial" panose="020B0604020202020204" pitchFamily="34" charset="0"/>
                <a:cs typeface="Arial" panose="020B0604020202020204" pitchFamily="34" charset="0"/>
              </a:rPr>
              <a:t>xã</a:t>
            </a:r>
            <a:r>
              <a:rPr lang="en-US" sz="2400" dirty="0">
                <a:solidFill>
                  <a:srgbClr val="0070C0"/>
                </a:solidFill>
                <a:latin typeface="Arial" panose="020B0604020202020204" pitchFamily="34" charset="0"/>
                <a:cs typeface="Arial" panose="020B0604020202020204" pitchFamily="34" charset="0"/>
              </a:rPr>
              <a:t> </a:t>
            </a:r>
            <a:r>
              <a:rPr lang="en-US" sz="2400" dirty="0" err="1">
                <a:solidFill>
                  <a:srgbClr val="0070C0"/>
                </a:solidFill>
                <a:latin typeface="Arial" panose="020B0604020202020204" pitchFamily="34" charset="0"/>
                <a:cs typeface="Arial" panose="020B0604020202020204" pitchFamily="34" charset="0"/>
              </a:rPr>
              <a:t>hội</a:t>
            </a:r>
            <a:r>
              <a:rPr lang="en-US" sz="2400" dirty="0">
                <a:solidFill>
                  <a:srgbClr val="0070C0"/>
                </a:solidFill>
                <a:latin typeface="Arial" panose="020B0604020202020204" pitchFamily="34" charset="0"/>
                <a:cs typeface="Arial" panose="020B0604020202020204" pitchFamily="34" charset="0"/>
              </a:rPr>
              <a:t> </a:t>
            </a:r>
            <a:r>
              <a:rPr lang="en-US" sz="2400" dirty="0" err="1">
                <a:solidFill>
                  <a:srgbClr val="0070C0"/>
                </a:solidFill>
                <a:latin typeface="Arial" panose="020B0604020202020204" pitchFamily="34" charset="0"/>
                <a:cs typeface="Arial" panose="020B0604020202020204" pitchFamily="34" charset="0"/>
              </a:rPr>
              <a:t>học</a:t>
            </a:r>
            <a:r>
              <a:rPr lang="en-US" sz="2400" dirty="0">
                <a:solidFill>
                  <a:srgbClr val="0070C0"/>
                </a:solidFill>
                <a:latin typeface="Arial" panose="020B0604020202020204" pitchFamily="34" charset="0"/>
                <a:cs typeface="Arial" panose="020B0604020202020204" pitchFamily="34" charset="0"/>
              </a:rPr>
              <a:t/>
            </a:r>
            <a:br>
              <a:rPr lang="en-US" sz="2400" dirty="0">
                <a:solidFill>
                  <a:srgbClr val="0070C0"/>
                </a:solidFill>
                <a:latin typeface="Arial" panose="020B0604020202020204" pitchFamily="34" charset="0"/>
                <a:cs typeface="Arial" panose="020B0604020202020204" pitchFamily="34" charset="0"/>
              </a:rPr>
            </a:br>
            <a:endParaRPr lang="en-US" sz="2400" dirty="0" smtClean="0">
              <a:solidFill>
                <a:srgbClr val="0070C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143000"/>
            <a:ext cx="8229600" cy="4724400"/>
          </a:xfrm>
        </p:spPr>
        <p:txBody>
          <a:bodyPr>
            <a:normAutofit/>
          </a:bodyPr>
          <a:lstStyle/>
          <a:p>
            <a:pPr>
              <a:buFont typeface="Wingdings" pitchFamily="2" charset="2"/>
              <a:buChar char="v"/>
            </a:pPr>
            <a:endParaRPr lang="en-US" sz="2000" i="1" dirty="0" smtClean="0">
              <a:solidFill>
                <a:schemeClr val="bg1"/>
              </a:solidFill>
              <a:latin typeface="Arial" panose="020B0604020202020204" pitchFamily="34" charset="0"/>
              <a:cs typeface="Arial" panose="020B0604020202020204" pitchFamily="34" charset="0"/>
            </a:endParaRPr>
          </a:p>
          <a:p>
            <a:pPr marL="0" indent="0">
              <a:buNone/>
            </a:pPr>
            <a:r>
              <a:rPr lang="en-US" sz="2000" b="1" dirty="0" smtClean="0">
                <a:solidFill>
                  <a:schemeClr val="bg1"/>
                </a:solidFill>
                <a:latin typeface="Arial" panose="020B0604020202020204" pitchFamily="34" charset="0"/>
                <a:cs typeface="Arial" panose="020B0604020202020204" pitchFamily="34" charset="0"/>
              </a:rPr>
              <a:t>2.1 </a:t>
            </a:r>
            <a:r>
              <a:rPr lang="en-US" sz="2000" b="1" dirty="0">
                <a:solidFill>
                  <a:schemeClr val="bg1"/>
                </a:solidFill>
                <a:latin typeface="Arial" panose="020B0604020202020204" pitchFamily="34" charset="0"/>
                <a:cs typeface="Arial" panose="020B0604020202020204" pitchFamily="34" charset="0"/>
              </a:rPr>
              <a:t>Q</a:t>
            </a:r>
            <a:r>
              <a:rPr lang="en-US" sz="2000" b="1" dirty="0" smtClean="0">
                <a:solidFill>
                  <a:schemeClr val="bg1"/>
                </a:solidFill>
                <a:latin typeface="Arial" panose="020B0604020202020204" pitchFamily="34" charset="0"/>
                <a:cs typeface="Arial" panose="020B0604020202020204" pitchFamily="34" charset="0"/>
              </a:rPr>
              <a:t>uan sát chuẩn mực và quan sát tự do</a:t>
            </a:r>
          </a:p>
          <a:p>
            <a:pPr>
              <a:buFont typeface="Wingdings" pitchFamily="2" charset="2"/>
              <a:buChar char="v"/>
            </a:pPr>
            <a:r>
              <a:rPr lang="en-US" sz="2000" i="1" u="sng" dirty="0" err="1" smtClean="0">
                <a:solidFill>
                  <a:schemeClr val="bg1"/>
                </a:solidFill>
                <a:latin typeface="Arial" panose="020B0604020202020204" pitchFamily="34" charset="0"/>
                <a:cs typeface="Arial" panose="020B0604020202020204" pitchFamily="34" charset="0"/>
              </a:rPr>
              <a:t>Quan</a:t>
            </a:r>
            <a:r>
              <a:rPr lang="en-US" sz="2000" i="1" u="sng" dirty="0" smtClean="0">
                <a:solidFill>
                  <a:schemeClr val="bg1"/>
                </a:solidFill>
                <a:latin typeface="Arial" panose="020B0604020202020204" pitchFamily="34" charset="0"/>
                <a:cs typeface="Arial" panose="020B0604020202020204" pitchFamily="34" charset="0"/>
              </a:rPr>
              <a:t> </a:t>
            </a:r>
            <a:r>
              <a:rPr lang="en-US" sz="2000" i="1" u="sng" dirty="0" err="1" smtClean="0">
                <a:solidFill>
                  <a:schemeClr val="bg1"/>
                </a:solidFill>
                <a:latin typeface="Arial" panose="020B0604020202020204" pitchFamily="34" charset="0"/>
                <a:cs typeface="Arial" panose="020B0604020202020204" pitchFamily="34" charset="0"/>
              </a:rPr>
              <a:t>sát</a:t>
            </a:r>
            <a:r>
              <a:rPr lang="en-US" sz="2000" i="1" u="sng" dirty="0" smtClean="0">
                <a:solidFill>
                  <a:schemeClr val="bg1"/>
                </a:solidFill>
                <a:latin typeface="Arial" panose="020B0604020202020204" pitchFamily="34" charset="0"/>
                <a:cs typeface="Arial" panose="020B0604020202020204" pitchFamily="34" charset="0"/>
              </a:rPr>
              <a:t> </a:t>
            </a:r>
            <a:r>
              <a:rPr lang="en-US" sz="2000" i="1" u="sng" dirty="0" err="1" smtClean="0">
                <a:solidFill>
                  <a:schemeClr val="bg1"/>
                </a:solidFill>
                <a:latin typeface="Arial" panose="020B0604020202020204" pitchFamily="34" charset="0"/>
                <a:cs typeface="Arial" panose="020B0604020202020204" pitchFamily="34" charset="0"/>
              </a:rPr>
              <a:t>chuẩn</a:t>
            </a:r>
            <a:r>
              <a:rPr lang="en-US" sz="2000" i="1" u="sng" dirty="0" smtClean="0">
                <a:solidFill>
                  <a:schemeClr val="bg1"/>
                </a:solidFill>
                <a:latin typeface="Arial" panose="020B0604020202020204" pitchFamily="34" charset="0"/>
                <a:cs typeface="Arial" panose="020B0604020202020204" pitchFamily="34" charset="0"/>
              </a:rPr>
              <a:t> </a:t>
            </a:r>
            <a:r>
              <a:rPr lang="en-US" sz="2000" i="1" u="sng" dirty="0" err="1" smtClean="0">
                <a:solidFill>
                  <a:schemeClr val="bg1"/>
                </a:solidFill>
                <a:latin typeface="Arial" panose="020B0604020202020204" pitchFamily="34" charset="0"/>
                <a:cs typeface="Arial" panose="020B0604020202020204" pitchFamily="34" charset="0"/>
              </a:rPr>
              <a:t>mực</a:t>
            </a:r>
            <a:r>
              <a:rPr lang="en-US" sz="2000" i="1" u="sng" dirty="0" smtClean="0">
                <a:solidFill>
                  <a:schemeClr val="bg1"/>
                </a:solidFill>
                <a:latin typeface="Arial" panose="020B0604020202020204" pitchFamily="34" charset="0"/>
                <a:cs typeface="Arial" panose="020B0604020202020204" pitchFamily="34" charset="0"/>
              </a:rPr>
              <a:t> (</a:t>
            </a:r>
            <a:r>
              <a:rPr lang="en-US" sz="2000" i="1" u="sng" dirty="0" err="1" smtClean="0">
                <a:solidFill>
                  <a:schemeClr val="bg1"/>
                </a:solidFill>
                <a:latin typeface="Arial" panose="020B0604020202020204" pitchFamily="34" charset="0"/>
                <a:cs typeface="Arial" panose="020B0604020202020204" pitchFamily="34" charset="0"/>
              </a:rPr>
              <a:t>quan</a:t>
            </a:r>
            <a:r>
              <a:rPr lang="en-US" sz="2000" i="1" u="sng" dirty="0" smtClean="0">
                <a:solidFill>
                  <a:schemeClr val="bg1"/>
                </a:solidFill>
                <a:latin typeface="Arial" panose="020B0604020202020204" pitchFamily="34" charset="0"/>
                <a:cs typeface="Arial" panose="020B0604020202020204" pitchFamily="34" charset="0"/>
              </a:rPr>
              <a:t> </a:t>
            </a:r>
            <a:r>
              <a:rPr lang="en-US" sz="2000" i="1" u="sng" dirty="0" err="1" smtClean="0">
                <a:solidFill>
                  <a:schemeClr val="bg1"/>
                </a:solidFill>
                <a:latin typeface="Arial" panose="020B0604020202020204" pitchFamily="34" charset="0"/>
                <a:cs typeface="Arial" panose="020B0604020202020204" pitchFamily="34" charset="0"/>
              </a:rPr>
              <a:t>sát</a:t>
            </a:r>
            <a:r>
              <a:rPr lang="en-US" sz="2000" i="1" u="sng" dirty="0" smtClean="0">
                <a:solidFill>
                  <a:schemeClr val="bg1"/>
                </a:solidFill>
                <a:latin typeface="Arial" panose="020B0604020202020204" pitchFamily="34" charset="0"/>
                <a:cs typeface="Arial" panose="020B0604020202020204" pitchFamily="34" charset="0"/>
              </a:rPr>
              <a:t> </a:t>
            </a:r>
            <a:r>
              <a:rPr lang="en-US" sz="2000" i="1" u="sng" dirty="0" err="1" smtClean="0">
                <a:solidFill>
                  <a:schemeClr val="bg1"/>
                </a:solidFill>
                <a:latin typeface="Arial" panose="020B0604020202020204" pitchFamily="34" charset="0"/>
                <a:cs typeface="Arial" panose="020B0604020202020204" pitchFamily="34" charset="0"/>
              </a:rPr>
              <a:t>cơ</a:t>
            </a:r>
            <a:r>
              <a:rPr lang="en-US" sz="2000" i="1" u="sng" dirty="0" smtClean="0">
                <a:solidFill>
                  <a:schemeClr val="bg1"/>
                </a:solidFill>
                <a:latin typeface="Arial" panose="020B0604020202020204" pitchFamily="34" charset="0"/>
                <a:cs typeface="Arial" panose="020B0604020202020204" pitchFamily="34" charset="0"/>
              </a:rPr>
              <a:t> </a:t>
            </a:r>
            <a:r>
              <a:rPr lang="en-US" sz="2000" i="1" u="sng" dirty="0" err="1" smtClean="0">
                <a:solidFill>
                  <a:schemeClr val="bg1"/>
                </a:solidFill>
                <a:latin typeface="Arial" panose="020B0604020202020204" pitchFamily="34" charset="0"/>
                <a:cs typeface="Arial" panose="020B0604020202020204" pitchFamily="34" charset="0"/>
              </a:rPr>
              <a:t>cấu</a:t>
            </a:r>
            <a:r>
              <a:rPr lang="en-US" sz="2000" i="1" u="sng" dirty="0" smtClean="0">
                <a:solidFill>
                  <a:schemeClr val="bg1"/>
                </a:solidFill>
                <a:latin typeface="Arial" panose="020B0604020202020204" pitchFamily="34" charset="0"/>
                <a:cs typeface="Arial" panose="020B0604020202020204" pitchFamily="34" charset="0"/>
              </a:rPr>
              <a:t> </a:t>
            </a:r>
            <a:r>
              <a:rPr lang="en-US" sz="2000" i="1" u="sng" dirty="0" err="1" smtClean="0">
                <a:solidFill>
                  <a:schemeClr val="bg1"/>
                </a:solidFill>
                <a:latin typeface="Arial" panose="020B0604020202020204" pitchFamily="34" charset="0"/>
                <a:cs typeface="Arial" panose="020B0604020202020204" pitchFamily="34" charset="0"/>
              </a:rPr>
              <a:t>hóa</a:t>
            </a:r>
            <a:r>
              <a:rPr lang="en-US" sz="2000" i="1" u="sng" dirty="0" smtClean="0">
                <a:solidFill>
                  <a:schemeClr val="bg1"/>
                </a:solidFill>
                <a:latin typeface="Arial" panose="020B0604020202020204" pitchFamily="34" charset="0"/>
                <a:cs typeface="Arial" panose="020B0604020202020204" pitchFamily="34" charset="0"/>
              </a:rPr>
              <a:t>):</a:t>
            </a:r>
            <a:r>
              <a:rPr lang="en-US" sz="2000" i="1" dirty="0" smtClean="0">
                <a:solidFill>
                  <a:schemeClr val="bg1"/>
                </a:solidFill>
                <a:latin typeface="Arial" panose="020B0604020202020204" pitchFamily="34" charset="0"/>
                <a:cs typeface="Arial" panose="020B0604020202020204" pitchFamily="34" charset="0"/>
              </a:rPr>
              <a:t/>
            </a:r>
            <a:br>
              <a:rPr lang="en-US" sz="2000" i="1" dirty="0" smtClean="0">
                <a:solidFill>
                  <a:schemeClr val="bg1"/>
                </a:solidFill>
                <a:latin typeface="Arial" panose="020B0604020202020204" pitchFamily="34" charset="0"/>
                <a:cs typeface="Arial" panose="020B0604020202020204" pitchFamily="34" charset="0"/>
              </a:rPr>
            </a:br>
            <a:endParaRPr lang="en-US" sz="2000" i="1" dirty="0" smtClean="0">
              <a:solidFill>
                <a:schemeClr val="bg1"/>
              </a:solidFill>
              <a:latin typeface="Arial" panose="020B0604020202020204" pitchFamily="34" charset="0"/>
              <a:cs typeface="Arial" panose="020B0604020202020204" pitchFamily="34" charset="0"/>
            </a:endParaRPr>
          </a:p>
          <a:p>
            <a:pPr>
              <a:buNone/>
            </a:pPr>
            <a:r>
              <a:rPr lang="en-US" sz="2000" dirty="0" err="1" smtClean="0">
                <a:solidFill>
                  <a:schemeClr val="bg1"/>
                </a:solidFill>
                <a:latin typeface="Arial" panose="020B0604020202020204" pitchFamily="34" charset="0"/>
                <a:cs typeface="Arial" panose="020B0604020202020204" pitchFamily="34" charset="0"/>
              </a:rPr>
              <a:t>Là</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hình</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thức</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quan</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sát</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mà</a:t>
            </a:r>
            <a:r>
              <a:rPr lang="en-US" sz="2000" dirty="0" smtClean="0">
                <a:solidFill>
                  <a:schemeClr val="bg1"/>
                </a:solidFill>
                <a:latin typeface="Arial" panose="020B0604020202020204" pitchFamily="34" charset="0"/>
                <a:cs typeface="Arial" panose="020B0604020202020204" pitchFamily="34" charset="0"/>
              </a:rPr>
              <a:t> ở </a:t>
            </a:r>
            <a:r>
              <a:rPr lang="en-US" sz="2000" dirty="0" err="1" smtClean="0">
                <a:solidFill>
                  <a:schemeClr val="bg1"/>
                </a:solidFill>
                <a:latin typeface="Arial" panose="020B0604020202020204" pitchFamily="34" charset="0"/>
                <a:cs typeface="Arial" panose="020B0604020202020204" pitchFamily="34" charset="0"/>
              </a:rPr>
              <a:t>đó</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người</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nghiên</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cứu</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xác</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định</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trước</a:t>
            </a:r>
            <a:r>
              <a:rPr lang="en-US" sz="2000" dirty="0" smtClean="0">
                <a:solidFill>
                  <a:schemeClr val="bg1"/>
                </a:solidFill>
                <a:latin typeface="Arial" panose="020B0604020202020204" pitchFamily="34" charset="0"/>
                <a:cs typeface="Arial" panose="020B0604020202020204" pitchFamily="34" charset="0"/>
              </a:rPr>
              <a:t>:</a:t>
            </a:r>
            <a:endParaRPr lang="en-US" sz="2000" dirty="0">
              <a:solidFill>
                <a:schemeClr val="bg1"/>
              </a:solidFill>
              <a:latin typeface="Arial" panose="020B0604020202020204" pitchFamily="34" charset="0"/>
              <a:cs typeface="Arial" panose="020B0604020202020204" pitchFamily="34" charset="0"/>
            </a:endParaRPr>
          </a:p>
          <a:p>
            <a:pPr>
              <a:buFont typeface="Wingdings" pitchFamily="2" charset="2"/>
              <a:buChar char="ü"/>
            </a:pPr>
            <a:r>
              <a:rPr lang="en-US" sz="2000" dirty="0" smtClean="0">
                <a:solidFill>
                  <a:schemeClr val="bg1"/>
                </a:solidFill>
                <a:latin typeface="Arial" panose="020B0604020202020204" pitchFamily="34" charset="0"/>
                <a:cs typeface="Arial" panose="020B0604020202020204" pitchFamily="34" charset="0"/>
              </a:rPr>
              <a:t>Thứ nhất: </a:t>
            </a:r>
            <a:r>
              <a:rPr lang="en-US" sz="2000" dirty="0">
                <a:solidFill>
                  <a:schemeClr val="bg1"/>
                </a:solidFill>
                <a:latin typeface="Arial" panose="020B0604020202020204" pitchFamily="34" charset="0"/>
                <a:cs typeface="Arial" panose="020B0604020202020204" pitchFamily="34" charset="0"/>
              </a:rPr>
              <a:t> </a:t>
            </a:r>
            <a:r>
              <a:rPr lang="en-US" sz="2000" dirty="0" smtClean="0">
                <a:solidFill>
                  <a:schemeClr val="bg1"/>
                </a:solidFill>
                <a:latin typeface="Arial" panose="020B0604020202020204" pitchFamily="34" charset="0"/>
                <a:cs typeface="Arial" panose="020B0604020202020204" pitchFamily="34" charset="0"/>
              </a:rPr>
              <a:t>Những yếu tố nào của đối tượng nghiên cứu có ý nghĩa nhất cho việc nghiên cứu.</a:t>
            </a:r>
            <a:endParaRPr lang="en-US" sz="2000" dirty="0">
              <a:solidFill>
                <a:schemeClr val="bg1"/>
              </a:solidFill>
              <a:latin typeface="Arial" panose="020B0604020202020204" pitchFamily="34" charset="0"/>
              <a:cs typeface="Arial" panose="020B0604020202020204" pitchFamily="34" charset="0"/>
            </a:endParaRPr>
          </a:p>
          <a:p>
            <a:pPr>
              <a:buFont typeface="Wingdings" pitchFamily="2" charset="2"/>
              <a:buChar char="ü"/>
            </a:pPr>
            <a:r>
              <a:rPr lang="en-US" sz="2000" dirty="0" smtClean="0">
                <a:solidFill>
                  <a:schemeClr val="bg1"/>
                </a:solidFill>
                <a:latin typeface="Arial" panose="020B0604020202020204" pitchFamily="34" charset="0"/>
                <a:cs typeface="Arial" panose="020B0604020202020204" pitchFamily="34" charset="0"/>
              </a:rPr>
              <a:t>Thứ hai: </a:t>
            </a:r>
            <a:r>
              <a:rPr lang="en-US" sz="2000" dirty="0">
                <a:solidFill>
                  <a:schemeClr val="bg1"/>
                </a:solidFill>
                <a:latin typeface="Arial" panose="020B0604020202020204" pitchFamily="34" charset="0"/>
                <a:cs typeface="Arial" panose="020B0604020202020204" pitchFamily="34" charset="0"/>
              </a:rPr>
              <a:t>T</a:t>
            </a:r>
            <a:r>
              <a:rPr lang="en-US" sz="2000" dirty="0" smtClean="0">
                <a:solidFill>
                  <a:schemeClr val="bg1"/>
                </a:solidFill>
                <a:latin typeface="Arial" panose="020B0604020202020204" pitchFamily="34" charset="0"/>
                <a:cs typeface="Arial" panose="020B0604020202020204" pitchFamily="34" charset="0"/>
              </a:rPr>
              <a:t>ình huống nào trong các tình huống có tầm quan trọng nhất cho kết quả nghiên cứu, để tập trung sự chú ý của mình vào đó.</a:t>
            </a:r>
            <a:endParaRPr lang="en-US" sz="2000" dirty="0">
              <a:solidFill>
                <a:schemeClr val="bg1"/>
              </a:solidFill>
              <a:latin typeface="Arial" panose="020B0604020202020204" pitchFamily="34" charset="0"/>
              <a:cs typeface="Arial" panose="020B0604020202020204" pitchFamily="34" charset="0"/>
            </a:endParaRPr>
          </a:p>
          <a:p>
            <a:pPr>
              <a:buFont typeface="Wingdings" pitchFamily="2" charset="2"/>
              <a:buChar char="ü"/>
            </a:pPr>
            <a:r>
              <a:rPr lang="en-US" sz="2000" dirty="0" smtClean="0">
                <a:solidFill>
                  <a:schemeClr val="bg1"/>
                </a:solidFill>
                <a:latin typeface="Arial" panose="020B0604020202020204" pitchFamily="34" charset="0"/>
                <a:cs typeface="Arial" panose="020B0604020202020204" pitchFamily="34" charset="0"/>
              </a:rPr>
              <a:t> Thứ ba: </a:t>
            </a:r>
            <a:r>
              <a:rPr lang="en-US" sz="2000" dirty="0">
                <a:solidFill>
                  <a:schemeClr val="bg1"/>
                </a:solidFill>
                <a:latin typeface="Arial" panose="020B0604020202020204" pitchFamily="34" charset="0"/>
                <a:cs typeface="Arial" panose="020B0604020202020204" pitchFamily="34" charset="0"/>
              </a:rPr>
              <a:t>L</a:t>
            </a:r>
            <a:r>
              <a:rPr lang="en-US" sz="2000" dirty="0" smtClean="0">
                <a:solidFill>
                  <a:schemeClr val="bg1"/>
                </a:solidFill>
                <a:latin typeface="Arial" panose="020B0604020202020204" pitchFamily="34" charset="0"/>
                <a:cs typeface="Arial" panose="020B0604020202020204" pitchFamily="34" charset="0"/>
              </a:rPr>
              <a:t>ập kế hoạch tỉ mỉ cho khâu quan sát từ khâu xác định khách thể,đối tượng quan sát đến nội dung chi tiết cho việc ghi chép.</a:t>
            </a:r>
            <a:br>
              <a:rPr lang="en-US" sz="2000" dirty="0" smtClean="0">
                <a:solidFill>
                  <a:schemeClr val="bg1"/>
                </a:solidFill>
                <a:latin typeface="Arial" panose="020B0604020202020204" pitchFamily="34" charset="0"/>
                <a:cs typeface="Arial" panose="020B0604020202020204" pitchFamily="34" charset="0"/>
              </a:rPr>
            </a:br>
            <a:endParaRPr lang="en-US"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0592825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circle(in)">
                                      <p:cBhvr>
                                        <p:cTn id="14" dur="20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circle(in)">
                                      <p:cBhvr>
                                        <p:cTn id="19" dur="2000"/>
                                        <p:tgtEl>
                                          <p:spTgt spid="3">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circle(in)">
                                      <p:cBhvr>
                                        <p:cTn id="24" dur="2000"/>
                                        <p:tgtEl>
                                          <p:spTgt spid="3">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grpId="0"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circle(in)">
                                      <p:cBhvr>
                                        <p:cTn id="29" dur="2000"/>
                                        <p:tgtEl>
                                          <p:spTgt spid="3">
                                            <p:txEl>
                                              <p:pRg st="4" end="4"/>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grpId="0" nodeType="click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Effect transition="in" filter="circle(in)">
                                      <p:cBhvr>
                                        <p:cTn id="34" dur="2000"/>
                                        <p:tgtEl>
                                          <p:spTgt spid="3">
                                            <p:txEl>
                                              <p:pRg st="5" end="5"/>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6" presetClass="entr" presetSubtype="16" fill="hold" grpId="0" nodeType="click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Effect transition="in" filter="circle(in)">
                                      <p:cBhvr>
                                        <p:cTn id="39"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493838"/>
          </a:xfrm>
        </p:spPr>
        <p:txBody>
          <a:bodyPr>
            <a:normAutofit/>
          </a:bodyPr>
          <a:lstStyle/>
          <a:p>
            <a:endParaRPr lang="en-US" dirty="0"/>
          </a:p>
        </p:txBody>
      </p:sp>
      <p:sp>
        <p:nvSpPr>
          <p:cNvPr id="3" name="Content Placeholder 2"/>
          <p:cNvSpPr>
            <a:spLocks noGrp="1"/>
          </p:cNvSpPr>
          <p:nvPr>
            <p:ph idx="1"/>
          </p:nvPr>
        </p:nvSpPr>
        <p:spPr>
          <a:xfrm>
            <a:off x="533400" y="838200"/>
            <a:ext cx="8229600" cy="5257800"/>
          </a:xfrm>
        </p:spPr>
        <p:txBody>
          <a:bodyPr>
            <a:normAutofit/>
          </a:bodyPr>
          <a:lstStyle/>
          <a:p>
            <a:pPr marL="0" indent="0">
              <a:buNone/>
            </a:pPr>
            <a:endParaRPr lang="en-US" sz="2000" i="1" u="sng" dirty="0" smtClean="0">
              <a:solidFill>
                <a:schemeClr val="bg1"/>
              </a:solidFill>
              <a:latin typeface="Arial" panose="020B0604020202020204" pitchFamily="34" charset="0"/>
              <a:cs typeface="Arial" panose="020B0604020202020204" pitchFamily="34" charset="0"/>
            </a:endParaRPr>
          </a:p>
          <a:p>
            <a:r>
              <a:rPr lang="en-US" sz="2000" b="1" dirty="0" err="1" smtClean="0">
                <a:solidFill>
                  <a:schemeClr val="bg1"/>
                </a:solidFill>
                <a:latin typeface="Arial" panose="020B0604020202020204" pitchFamily="34" charset="0"/>
                <a:cs typeface="Arial" panose="020B0604020202020204" pitchFamily="34" charset="0"/>
              </a:rPr>
              <a:t>Ưu</a:t>
            </a:r>
            <a:r>
              <a:rPr lang="en-US" sz="2000" b="1" dirty="0" smtClean="0">
                <a:solidFill>
                  <a:schemeClr val="bg1"/>
                </a:solidFill>
                <a:latin typeface="Arial" panose="020B0604020202020204" pitchFamily="34" charset="0"/>
                <a:cs typeface="Arial" panose="020B0604020202020204" pitchFamily="34" charset="0"/>
              </a:rPr>
              <a:t> </a:t>
            </a:r>
            <a:r>
              <a:rPr lang="en-US" sz="2000" b="1" dirty="0" err="1" smtClean="0">
                <a:solidFill>
                  <a:schemeClr val="bg1"/>
                </a:solidFill>
                <a:latin typeface="Arial" panose="020B0604020202020204" pitchFamily="34" charset="0"/>
                <a:cs typeface="Arial" panose="020B0604020202020204" pitchFamily="34" charset="0"/>
              </a:rPr>
              <a:t>điểm</a:t>
            </a:r>
            <a:r>
              <a:rPr lang="en-US" sz="2000" dirty="0" smtClean="0">
                <a:solidFill>
                  <a:schemeClr val="bg1"/>
                </a:solidFill>
                <a:latin typeface="Arial" panose="020B0604020202020204" pitchFamily="34" charset="0"/>
                <a:cs typeface="Arial" panose="020B0604020202020204" pitchFamily="34" charset="0"/>
              </a:rPr>
              <a:t>:</a:t>
            </a:r>
            <a:endParaRPr lang="en-US" sz="2000" dirty="0">
              <a:solidFill>
                <a:schemeClr val="bg1"/>
              </a:solidFill>
              <a:latin typeface="Arial" panose="020B0604020202020204" pitchFamily="34" charset="0"/>
              <a:cs typeface="Arial" panose="020B0604020202020204" pitchFamily="34" charset="0"/>
            </a:endParaRPr>
          </a:p>
          <a:p>
            <a:pPr>
              <a:buFont typeface="Wingdings" pitchFamily="2" charset="2"/>
              <a:buChar char="ü"/>
            </a:pP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Phương</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pháp</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này</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sẽ</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giúp</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cho</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quan</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sát</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viên</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có</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thể</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quan</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sát</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được</a:t>
            </a:r>
            <a:r>
              <a:rPr lang="en-US" sz="2000" dirty="0" smtClean="0">
                <a:solidFill>
                  <a:schemeClr val="bg1"/>
                </a:solidFill>
                <a:latin typeface="Arial" panose="020B0604020202020204" pitchFamily="34" charset="0"/>
                <a:cs typeface="Arial" panose="020B0604020202020204" pitchFamily="34" charset="0"/>
              </a:rPr>
              <a:t> chi </a:t>
            </a:r>
            <a:r>
              <a:rPr lang="en-US" sz="2000" dirty="0" err="1" smtClean="0">
                <a:solidFill>
                  <a:schemeClr val="bg1"/>
                </a:solidFill>
                <a:latin typeface="Arial" panose="020B0604020202020204" pitchFamily="34" charset="0"/>
                <a:cs typeface="Arial" panose="020B0604020202020204" pitchFamily="34" charset="0"/>
              </a:rPr>
              <a:t>tiết</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đầy</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đủ</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và</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khả</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năng</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bao</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quát</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vấn</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đề</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lớn</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hơn</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vì</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kế</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khách</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thể</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đối</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tượng</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quan</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sát</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đến</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nội</a:t>
            </a:r>
            <a:r>
              <a:rPr lang="en-US" sz="2000" dirty="0" smtClean="0">
                <a:solidFill>
                  <a:schemeClr val="bg1"/>
                </a:solidFill>
                <a:latin typeface="Arial" panose="020B0604020202020204" pitchFamily="34" charset="0"/>
                <a:cs typeface="Arial" panose="020B0604020202020204" pitchFamily="34" charset="0"/>
              </a:rPr>
              <a:t> dung chi </a:t>
            </a:r>
            <a:r>
              <a:rPr lang="en-US" sz="2000" dirty="0" err="1" smtClean="0">
                <a:solidFill>
                  <a:schemeClr val="bg1"/>
                </a:solidFill>
                <a:latin typeface="Arial" panose="020B0604020202020204" pitchFamily="34" charset="0"/>
                <a:cs typeface="Arial" panose="020B0604020202020204" pitchFamily="34" charset="0"/>
              </a:rPr>
              <a:t>tiết</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cho</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việc</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ghi</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chép</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Vậy</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nên</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dễ</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tập</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trung</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vào</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các</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tình</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huống</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có</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tầm</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quan</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trọng</a:t>
            </a:r>
            <a:r>
              <a:rPr lang="en-US" sz="2000" dirty="0" smtClean="0">
                <a:solidFill>
                  <a:schemeClr val="bg1"/>
                </a:solidFill>
                <a:latin typeface="Arial" panose="020B0604020202020204" pitchFamily="34" charset="0"/>
                <a:cs typeface="Arial" panose="020B0604020202020204" pitchFamily="34" charset="0"/>
              </a:rPr>
              <a:t>.</a:t>
            </a:r>
          </a:p>
          <a:p>
            <a:r>
              <a:rPr lang="en-US" sz="2000" b="1" dirty="0" err="1" smtClean="0">
                <a:solidFill>
                  <a:schemeClr val="bg1"/>
                </a:solidFill>
                <a:latin typeface="Arial" panose="020B0604020202020204" pitchFamily="34" charset="0"/>
                <a:cs typeface="Arial" panose="020B0604020202020204" pitchFamily="34" charset="0"/>
              </a:rPr>
              <a:t>Nhược</a:t>
            </a:r>
            <a:r>
              <a:rPr lang="en-US" sz="2000" b="1" dirty="0" smtClean="0">
                <a:solidFill>
                  <a:schemeClr val="bg1"/>
                </a:solidFill>
                <a:latin typeface="Arial" panose="020B0604020202020204" pitchFamily="34" charset="0"/>
                <a:cs typeface="Arial" panose="020B0604020202020204" pitchFamily="34" charset="0"/>
              </a:rPr>
              <a:t> </a:t>
            </a:r>
            <a:r>
              <a:rPr lang="en-US" sz="2000" b="1" dirty="0" err="1" smtClean="0">
                <a:solidFill>
                  <a:schemeClr val="bg1"/>
                </a:solidFill>
                <a:latin typeface="Arial" panose="020B0604020202020204" pitchFamily="34" charset="0"/>
                <a:cs typeface="Arial" panose="020B0604020202020204" pitchFamily="34" charset="0"/>
              </a:rPr>
              <a:t>điểm</a:t>
            </a:r>
            <a:r>
              <a:rPr lang="en-US" sz="2000" b="1" dirty="0" smtClean="0">
                <a:solidFill>
                  <a:schemeClr val="bg1"/>
                </a:solidFill>
                <a:latin typeface="Arial" panose="020B0604020202020204" pitchFamily="34" charset="0"/>
                <a:cs typeface="Arial" panose="020B0604020202020204" pitchFamily="34" charset="0"/>
              </a:rPr>
              <a:t> :</a:t>
            </a:r>
          </a:p>
          <a:p>
            <a:pPr>
              <a:buFont typeface="Wingdings" pitchFamily="2" charset="2"/>
              <a:buChar char="ü"/>
            </a:pP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Thiếu</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tính</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linh</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hoạt</a:t>
            </a:r>
            <a:r>
              <a:rPr lang="en-US" sz="2000" dirty="0" smtClean="0">
                <a:solidFill>
                  <a:schemeClr val="bg1"/>
                </a:solidFill>
                <a:latin typeface="Arial" panose="020B0604020202020204" pitchFamily="34" charset="0"/>
                <a:cs typeface="Arial" panose="020B0604020202020204" pitchFamily="34" charset="0"/>
              </a:rPr>
              <a:t>. </a:t>
            </a:r>
          </a:p>
          <a:p>
            <a:pPr>
              <a:buFont typeface="Wingdings" pitchFamily="2" charset="2"/>
              <a:buChar char="ü"/>
            </a:pPr>
            <a:r>
              <a:rPr lang="en-US" sz="2000" dirty="0" smtClean="0">
                <a:solidFill>
                  <a:schemeClr val="bg1"/>
                </a:solidFill>
                <a:latin typeface="Arial" panose="020B0604020202020204" pitchFamily="34" charset="0"/>
                <a:cs typeface="Arial" panose="020B0604020202020204" pitchFamily="34" charset="0"/>
              </a:rPr>
              <a:t> </a:t>
            </a:r>
            <a:r>
              <a:rPr lang="en-US" sz="2000" dirty="0">
                <a:solidFill>
                  <a:schemeClr val="bg1"/>
                </a:solidFill>
                <a:latin typeface="Arial" panose="020B0604020202020204" pitchFamily="34" charset="0"/>
                <a:cs typeface="Arial" panose="020B0604020202020204" pitchFamily="34" charset="0"/>
              </a:rPr>
              <a:t>P</a:t>
            </a:r>
            <a:r>
              <a:rPr lang="en-US" sz="2000" dirty="0" smtClean="0">
                <a:solidFill>
                  <a:schemeClr val="bg1"/>
                </a:solidFill>
                <a:latin typeface="Arial" panose="020B0604020202020204" pitchFamily="34" charset="0"/>
                <a:cs typeface="Arial" panose="020B0604020202020204" pitchFamily="34" charset="0"/>
              </a:rPr>
              <a:t>hải có sự am hiểu nhất định về đối tượng và khách thể nghiên cứu, vì khi lập kế hoạch quan sát, chuẩn bị các thủ tục quan sát, người nghiên cứu phải xác định được hệ thống phân loại các hiện tượng tạo nên tình huống quan sát.</a:t>
            </a:r>
            <a:endParaRPr lang="en-US"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2088089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Vertic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arn(inVertic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arn(inVertic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arn(inVertical)">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3733800"/>
          </a:xfrm>
        </p:spPr>
        <p:txBody>
          <a:bodyPr>
            <a:noAutofit/>
          </a:bodyPr>
          <a:lstStyle/>
          <a:p>
            <a:pPr algn="l"/>
            <a:r>
              <a:rPr lang="en-US" sz="2000" i="1" u="sng" dirty="0" smtClean="0">
                <a:solidFill>
                  <a:schemeClr val="bg1"/>
                </a:solidFill>
                <a:latin typeface="Arial" panose="020B0604020202020204" pitchFamily="34" charset="0"/>
                <a:cs typeface="Arial" panose="020B0604020202020204" pitchFamily="34" charset="0"/>
                <a:sym typeface="Wingdings" panose="05000000000000000000" pitchFamily="2" charset="2"/>
              </a:rPr>
              <a:t> </a:t>
            </a:r>
            <a:r>
              <a:rPr lang="en-US" sz="2000" i="1" u="sng" dirty="0" smtClean="0">
                <a:solidFill>
                  <a:schemeClr val="bg1"/>
                </a:solidFill>
                <a:latin typeface="Arial" panose="020B0604020202020204" pitchFamily="34" charset="0"/>
                <a:cs typeface="Arial" panose="020B0604020202020204" pitchFamily="34" charset="0"/>
              </a:rPr>
              <a:t>Quan </a:t>
            </a:r>
            <a:r>
              <a:rPr lang="en-US" sz="2000" i="1" u="sng" dirty="0">
                <a:solidFill>
                  <a:schemeClr val="bg1"/>
                </a:solidFill>
                <a:latin typeface="Arial" panose="020B0604020202020204" pitchFamily="34" charset="0"/>
                <a:cs typeface="Arial" panose="020B0604020202020204" pitchFamily="34" charset="0"/>
              </a:rPr>
              <a:t>sát tự do (quan sát phi cơ cấu hóa):</a:t>
            </a:r>
            <a:br>
              <a:rPr lang="en-US" sz="2000" i="1" u="sng" dirty="0">
                <a:solidFill>
                  <a:schemeClr val="bg1"/>
                </a:solidFill>
                <a:latin typeface="Arial" panose="020B0604020202020204" pitchFamily="34" charset="0"/>
                <a:cs typeface="Arial" panose="020B0604020202020204" pitchFamily="34" charset="0"/>
              </a:rPr>
            </a:br>
            <a:r>
              <a:rPr lang="en-US" sz="2000" i="1" dirty="0" smtClean="0">
                <a:solidFill>
                  <a:schemeClr val="bg1"/>
                </a:solidFill>
                <a:latin typeface="Arial" panose="020B0604020202020204" pitchFamily="34" charset="0"/>
                <a:cs typeface="Arial" panose="020B0604020202020204" pitchFamily="34" charset="0"/>
              </a:rPr>
              <a:t>Khái </a:t>
            </a:r>
            <a:r>
              <a:rPr lang="en-US" sz="2000" i="1" dirty="0">
                <a:solidFill>
                  <a:schemeClr val="bg1"/>
                </a:solidFill>
                <a:latin typeface="Arial" panose="020B0604020202020204" pitchFamily="34" charset="0"/>
                <a:cs typeface="Arial" panose="020B0604020202020204" pitchFamily="34" charset="0"/>
              </a:rPr>
              <a:t>niệm:</a:t>
            </a:r>
            <a:br>
              <a:rPr lang="en-US" sz="2000" i="1" dirty="0">
                <a:solidFill>
                  <a:schemeClr val="bg1"/>
                </a:solidFill>
                <a:latin typeface="Arial" panose="020B0604020202020204" pitchFamily="34" charset="0"/>
                <a:cs typeface="Arial" panose="020B0604020202020204" pitchFamily="34" charset="0"/>
              </a:rPr>
            </a:br>
            <a:r>
              <a:rPr lang="en-US" sz="2000" i="1" dirty="0">
                <a:solidFill>
                  <a:schemeClr val="bg1"/>
                </a:solidFill>
                <a:latin typeface="Arial" panose="020B0604020202020204" pitchFamily="34" charset="0"/>
                <a:cs typeface="Arial" panose="020B0604020202020204" pitchFamily="34" charset="0"/>
              </a:rPr>
              <a:t>Là dạng quan sát mà trong đó người nghiên cứu còn chưa xác định được những yếu tố nào (tình huống nào) sẽ là chủ yếu cho nghiên cứu để định hướng sự chú ý. </a:t>
            </a:r>
            <a:br>
              <a:rPr lang="en-US" sz="2000" i="1" dirty="0">
                <a:solidFill>
                  <a:schemeClr val="bg1"/>
                </a:solidFill>
                <a:latin typeface="Arial" panose="020B0604020202020204" pitchFamily="34" charset="0"/>
                <a:cs typeface="Arial" panose="020B0604020202020204" pitchFamily="34" charset="0"/>
              </a:rPr>
            </a:br>
            <a:r>
              <a:rPr lang="en-US" sz="2000" i="1" dirty="0">
                <a:solidFill>
                  <a:schemeClr val="bg1"/>
                </a:solidFill>
                <a:latin typeface="Arial" panose="020B0604020202020204" pitchFamily="34" charset="0"/>
                <a:cs typeface="Arial" panose="020B0604020202020204" pitchFamily="34" charset="0"/>
              </a:rPr>
              <a:t/>
            </a:r>
            <a:br>
              <a:rPr lang="en-US" sz="2000" i="1" dirty="0">
                <a:solidFill>
                  <a:schemeClr val="bg1"/>
                </a:solidFill>
                <a:latin typeface="Arial" panose="020B0604020202020204" pitchFamily="34" charset="0"/>
                <a:cs typeface="Arial" panose="020B0604020202020204" pitchFamily="34" charset="0"/>
              </a:rPr>
            </a:br>
            <a:r>
              <a:rPr lang="en-US" sz="2000" i="1" dirty="0">
                <a:solidFill>
                  <a:schemeClr val="bg1"/>
                </a:solidFill>
                <a:latin typeface="Arial" panose="020B0604020202020204" pitchFamily="34" charset="0"/>
                <a:cs typeface="Arial" panose="020B0604020202020204" pitchFamily="34" charset="0"/>
              </a:rPr>
              <a:t/>
            </a:r>
            <a:br>
              <a:rPr lang="en-US" sz="2000" i="1" dirty="0">
                <a:solidFill>
                  <a:schemeClr val="bg1"/>
                </a:solidFill>
                <a:latin typeface="Arial" panose="020B0604020202020204" pitchFamily="34" charset="0"/>
                <a:cs typeface="Arial" panose="020B0604020202020204" pitchFamily="34" charset="0"/>
              </a:rPr>
            </a:br>
            <a:endParaRPr lang="en-US" sz="2000" dirty="0">
              <a:solidFill>
                <a:schemeClr val="bg1"/>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2438400"/>
            <a:ext cx="8229600" cy="3840163"/>
          </a:xfrm>
        </p:spPr>
        <p:txBody>
          <a:bodyPr>
            <a:normAutofit/>
          </a:bodyPr>
          <a:lstStyle/>
          <a:p>
            <a:r>
              <a:rPr lang="en-US" sz="2000" dirty="0">
                <a:solidFill>
                  <a:schemeClr val="bg1"/>
                </a:solidFill>
                <a:latin typeface="Arial" panose="020B0604020202020204" pitchFamily="34" charset="0"/>
                <a:cs typeface="Arial" panose="020B0604020202020204" pitchFamily="34" charset="0"/>
              </a:rPr>
              <a:t>Ưu điểm:</a:t>
            </a:r>
          </a:p>
          <a:p>
            <a:pPr>
              <a:buFont typeface="Wingdings" pitchFamily="2" charset="2"/>
              <a:buChar char="ü"/>
            </a:pPr>
            <a:r>
              <a:rPr lang="en-US" sz="2000" dirty="0">
                <a:solidFill>
                  <a:schemeClr val="bg1"/>
                </a:solidFill>
                <a:latin typeface="Arial" panose="020B0604020202020204" pitchFamily="34" charset="0"/>
                <a:cs typeface="Arial" panose="020B0604020202020204" pitchFamily="34" charset="0"/>
              </a:rPr>
              <a:t>Nhờ có quan sát này mà người nghiên cứu thấy được giới hạn khách thể quan sát và những yếu tố cơ bản của nó, từ đó xác định những yếu tố nào trong đó có ý nghĩa nhất với mục tiêu nghiên cứu.</a:t>
            </a:r>
          </a:p>
          <a:p>
            <a:pPr>
              <a:buFont typeface="Wingdings" pitchFamily="2" charset="2"/>
              <a:buChar char="ü"/>
            </a:pPr>
            <a:r>
              <a:rPr lang="en-US" sz="2000" dirty="0">
                <a:solidFill>
                  <a:schemeClr val="bg1"/>
                </a:solidFill>
                <a:latin typeface="Arial" panose="020B0604020202020204" pitchFamily="34" charset="0"/>
                <a:cs typeface="Arial" panose="020B0604020202020204" pitchFamily="34" charset="0"/>
              </a:rPr>
              <a:t>Đồng thời họ cũng thấy được bầu không khí xã hội trong đó xảy ra sự kiện xã hội mà họ cần tìm hiểu.</a:t>
            </a:r>
          </a:p>
          <a:p>
            <a:pPr>
              <a:buFont typeface="Wingdings" pitchFamily="2" charset="2"/>
              <a:buChar char="ü"/>
            </a:pPr>
            <a:r>
              <a:rPr lang="en-US" sz="2000" dirty="0">
                <a:solidFill>
                  <a:schemeClr val="bg1"/>
                </a:solidFill>
                <a:latin typeface="Arial" panose="020B0604020202020204" pitchFamily="34" charset="0"/>
                <a:cs typeface="Arial" panose="020B0604020202020204" pitchFamily="34" charset="0"/>
              </a:rPr>
              <a:t>phương pháp quan sát này linh hoạt dễ ứng phó trong nhiều trường hợp, thông qua đó khả năng và trình độ của quan sát viên được bộc lộ rõ ràng.</a:t>
            </a:r>
            <a:br>
              <a:rPr lang="en-US" sz="2000" dirty="0">
                <a:solidFill>
                  <a:schemeClr val="bg1"/>
                </a:solidFill>
                <a:latin typeface="Arial" panose="020B0604020202020204" pitchFamily="34" charset="0"/>
                <a:cs typeface="Arial" panose="020B0604020202020204" pitchFamily="34" charset="0"/>
              </a:rPr>
            </a:br>
            <a:endParaRPr lang="en-US" sz="2000" i="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5895886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Vertic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arn(inVertic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arn(inVertical)">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229600" cy="838200"/>
          </a:xfrm>
        </p:spPr>
        <p:txBody>
          <a:bodyPr>
            <a:normAutofit/>
          </a:bodyPr>
          <a:lstStyle/>
          <a:p>
            <a:endParaRPr lang="en-US" sz="2000" dirty="0">
              <a:solidFill>
                <a:schemeClr val="bg1"/>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685800" y="304800"/>
            <a:ext cx="8229600" cy="6629400"/>
          </a:xfrm>
        </p:spPr>
        <p:txBody>
          <a:bodyPr>
            <a:noAutofit/>
          </a:bodyPr>
          <a:lstStyle/>
          <a:p>
            <a:pPr marL="0" indent="0">
              <a:buNone/>
            </a:pPr>
            <a:endParaRPr lang="en-US" sz="2000" dirty="0" smtClean="0">
              <a:solidFill>
                <a:schemeClr val="bg1"/>
              </a:solidFill>
              <a:latin typeface="Arial" panose="020B0604020202020204" pitchFamily="34" charset="0"/>
              <a:cs typeface="Arial" panose="020B0604020202020204" pitchFamily="34" charset="0"/>
            </a:endParaRPr>
          </a:p>
          <a:p>
            <a:pPr>
              <a:buFont typeface="Calibri" pitchFamily="34" charset="0"/>
              <a:buChar char="•"/>
            </a:pPr>
            <a:endParaRPr lang="en-US" sz="2000" dirty="0" smtClean="0">
              <a:solidFill>
                <a:schemeClr val="bg1"/>
              </a:solidFill>
              <a:latin typeface="Arial" panose="020B0604020202020204" pitchFamily="34" charset="0"/>
              <a:cs typeface="Arial" panose="020B0604020202020204" pitchFamily="34" charset="0"/>
            </a:endParaRPr>
          </a:p>
          <a:p>
            <a:pPr>
              <a:buFont typeface="Calibri" pitchFamily="34" charset="0"/>
              <a:buChar char="•"/>
            </a:pPr>
            <a:r>
              <a:rPr lang="en-US" sz="2000" dirty="0" err="1" smtClean="0">
                <a:solidFill>
                  <a:schemeClr val="bg1"/>
                </a:solidFill>
                <a:latin typeface="Arial" panose="020B0604020202020204" pitchFamily="34" charset="0"/>
                <a:cs typeface="Arial" panose="020B0604020202020204" pitchFamily="34" charset="0"/>
              </a:rPr>
              <a:t>Nhược</a:t>
            </a:r>
            <a:r>
              <a:rPr lang="en-US" sz="2000" dirty="0" smtClean="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điểm</a:t>
            </a:r>
            <a:r>
              <a:rPr lang="en-US" sz="2000" dirty="0">
                <a:solidFill>
                  <a:schemeClr val="bg1"/>
                </a:solidFill>
                <a:latin typeface="Arial" panose="020B0604020202020204" pitchFamily="34" charset="0"/>
                <a:cs typeface="Arial" panose="020B0604020202020204" pitchFamily="34" charset="0"/>
              </a:rPr>
              <a:t>:</a:t>
            </a:r>
          </a:p>
          <a:p>
            <a:pPr>
              <a:buFont typeface="Wingdings" pitchFamily="2" charset="2"/>
              <a:buChar char="ü"/>
            </a:pP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Kế</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hoạch</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không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được</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soạn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thảo</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một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cách</a:t>
            </a:r>
            <a:r>
              <a:rPr lang="en-US" sz="2000" dirty="0">
                <a:solidFill>
                  <a:schemeClr val="bg1"/>
                </a:solidFill>
                <a:latin typeface="Arial" panose="020B0604020202020204" pitchFamily="34" charset="0"/>
                <a:cs typeface="Arial" panose="020B0604020202020204" pitchFamily="34" charset="0"/>
              </a:rPr>
              <a:t> chi </a:t>
            </a:r>
            <a:r>
              <a:rPr lang="en-US" sz="2000" dirty="0" err="1">
                <a:solidFill>
                  <a:schemeClr val="bg1"/>
                </a:solidFill>
                <a:latin typeface="Arial" panose="020B0604020202020204" pitchFamily="34" charset="0"/>
                <a:cs typeface="Arial" panose="020B0604020202020204" pitchFamily="34" charset="0"/>
              </a:rPr>
              <a:t>tiết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khó</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có</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thể</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tìm</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hiểu</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được</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hết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mọi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yếu</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tố</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mọi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sự</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biến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đổi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của</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khách</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thể</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quan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sát</a:t>
            </a:r>
            <a:r>
              <a:rPr lang="en-US" sz="2000" dirty="0">
                <a:solidFill>
                  <a:schemeClr val="bg1"/>
                </a:solidFill>
                <a:latin typeface="Arial" panose="020B0604020202020204" pitchFamily="34" charset="0"/>
                <a:cs typeface="Arial" panose="020B0604020202020204" pitchFamily="34" charset="0"/>
              </a:rPr>
              <a:t>.</a:t>
            </a:r>
          </a:p>
          <a:p>
            <a:pPr>
              <a:buFont typeface="Wingdings" pitchFamily="2" charset="2"/>
              <a:buChar char="ü"/>
            </a:pPr>
            <a:r>
              <a:rPr lang="en-US" sz="2000" dirty="0" err="1">
                <a:solidFill>
                  <a:schemeClr val="bg1"/>
                </a:solidFill>
                <a:latin typeface="Arial" panose="020B0604020202020204" pitchFamily="34" charset="0"/>
                <a:cs typeface="Arial" panose="020B0604020202020204" pitchFamily="34" charset="0"/>
              </a:rPr>
              <a:t>Trong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một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số</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trường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hợp</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có</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sự</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thay</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đổi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hướng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quan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sát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trong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tiến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trình</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thực</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hiện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quan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sát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đặc</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biệt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là</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khi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người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nghiên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cứu</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thấy</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được</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những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biến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đổi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khách</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quan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trong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khách</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thể</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quan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sát</a:t>
            </a:r>
            <a:r>
              <a:rPr lang="en-US" sz="2000" dirty="0">
                <a:solidFill>
                  <a:schemeClr val="bg1"/>
                </a:solidFill>
                <a:latin typeface="Arial" panose="020B0604020202020204" pitchFamily="34" charset="0"/>
                <a:cs typeface="Arial" panose="020B0604020202020204" pitchFamily="34" charset="0"/>
              </a:rPr>
              <a:t>.</a:t>
            </a:r>
          </a:p>
          <a:p>
            <a:pPr>
              <a:buFont typeface="Wingdings" pitchFamily="2" charset="2"/>
              <a:buChar char="ü"/>
            </a:pPr>
            <a:r>
              <a:rPr lang="en-US" sz="2000" dirty="0" err="1">
                <a:solidFill>
                  <a:schemeClr val="bg1"/>
                </a:solidFill>
                <a:latin typeface="Arial" panose="020B0604020202020204" pitchFamily="34" charset="0"/>
                <a:cs typeface="Arial" panose="020B0604020202020204" pitchFamily="34" charset="0"/>
              </a:rPr>
              <a:t>yêu</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cầu</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cao</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về</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trình</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độ</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chuyên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môn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có</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kỹ</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năng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nghề</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nghiệp</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đối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với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những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người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quan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sát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Đặc</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biệt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thái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độ</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chủ</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quan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của</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người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quan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sát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sẽ</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ảnh</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hưởng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rất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lớn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đến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kết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quả</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quan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sát</a:t>
            </a:r>
            <a:r>
              <a:rPr lang="en-US" sz="2000" dirty="0">
                <a:solidFill>
                  <a:schemeClr val="bg1"/>
                </a:solidFill>
                <a:latin typeface="Arial" panose="020B0604020202020204" pitchFamily="34" charset="0"/>
                <a:cs typeface="Arial" panose="020B0604020202020204" pitchFamily="34" charset="0"/>
              </a:rPr>
              <a:t>.</a:t>
            </a:r>
          </a:p>
          <a:p>
            <a:pPr>
              <a:buNone/>
            </a:pPr>
            <a:endParaRPr lang="en-US"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67184685"/>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additive="base">
                                        <p:cTn id="1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 calcmode="lin" valueType="num">
                                      <p:cBhvr additive="base">
                                        <p:cTn id="18"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 calcmode="lin" valueType="num">
                                      <p:cBhvr additive="base">
                                        <p:cTn id="24"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 calcmode="lin" valueType="num">
                                      <p:cBhvr additive="base">
                                        <p:cTn id="30"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endParaRPr lang="en-US" sz="2000" dirty="0">
              <a:solidFill>
                <a:schemeClr val="bg1"/>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533400" y="609600"/>
            <a:ext cx="8229600" cy="5867400"/>
          </a:xfrm>
        </p:spPr>
        <p:txBody>
          <a:bodyPr>
            <a:noAutofit/>
          </a:bodyPr>
          <a:lstStyle/>
          <a:p>
            <a:pPr marL="0" indent="0">
              <a:buNone/>
            </a:pPr>
            <a:r>
              <a:rPr lang="en-US" sz="2000" b="1" dirty="0" smtClean="0">
                <a:solidFill>
                  <a:srgbClr val="0070C0"/>
                </a:solidFill>
                <a:latin typeface="Arial" panose="020B0604020202020204" pitchFamily="34" charset="0"/>
                <a:cs typeface="Arial" panose="020B0604020202020204" pitchFamily="34" charset="0"/>
              </a:rPr>
              <a:t>2.2 Quan sát tham dự và không tham dự</a:t>
            </a:r>
          </a:p>
          <a:p>
            <a:pPr>
              <a:buFont typeface="Wingdings" pitchFamily="2" charset="2"/>
              <a:buChar char="v"/>
            </a:pPr>
            <a:r>
              <a:rPr lang="en-US" sz="2000" i="1" u="sng" dirty="0" err="1" smtClean="0">
                <a:solidFill>
                  <a:schemeClr val="bg1"/>
                </a:solidFill>
                <a:latin typeface="Arial" panose="020B0604020202020204" pitchFamily="34" charset="0"/>
                <a:cs typeface="Arial" panose="020B0604020202020204" pitchFamily="34" charset="0"/>
              </a:rPr>
              <a:t>Quan</a:t>
            </a:r>
            <a:r>
              <a:rPr lang="en-US" sz="2000" i="1" u="sng" dirty="0" smtClean="0">
                <a:solidFill>
                  <a:schemeClr val="bg1"/>
                </a:solidFill>
                <a:latin typeface="Arial" panose="020B0604020202020204" pitchFamily="34" charset="0"/>
                <a:cs typeface="Arial" panose="020B0604020202020204" pitchFamily="34" charset="0"/>
              </a:rPr>
              <a:t> </a:t>
            </a:r>
            <a:r>
              <a:rPr lang="en-US" sz="2000" i="1" u="sng" dirty="0" err="1" smtClean="0">
                <a:solidFill>
                  <a:schemeClr val="bg1"/>
                </a:solidFill>
                <a:latin typeface="Arial" panose="020B0604020202020204" pitchFamily="34" charset="0"/>
                <a:cs typeface="Arial" panose="020B0604020202020204" pitchFamily="34" charset="0"/>
              </a:rPr>
              <a:t>sát</a:t>
            </a:r>
            <a:r>
              <a:rPr lang="en-US" sz="2000" i="1" u="sng" dirty="0" smtClean="0">
                <a:solidFill>
                  <a:schemeClr val="bg1"/>
                </a:solidFill>
                <a:latin typeface="Arial" panose="020B0604020202020204" pitchFamily="34" charset="0"/>
                <a:cs typeface="Arial" panose="020B0604020202020204" pitchFamily="34" charset="0"/>
              </a:rPr>
              <a:t> </a:t>
            </a:r>
            <a:r>
              <a:rPr lang="en-US" sz="2000" i="1" u="sng" dirty="0" err="1" smtClean="0">
                <a:solidFill>
                  <a:schemeClr val="bg1"/>
                </a:solidFill>
                <a:latin typeface="Arial" panose="020B0604020202020204" pitchFamily="34" charset="0"/>
                <a:cs typeface="Arial" panose="020B0604020202020204" pitchFamily="34" charset="0"/>
              </a:rPr>
              <a:t>tham</a:t>
            </a:r>
            <a:r>
              <a:rPr lang="en-US" sz="2000" i="1" u="sng" dirty="0" smtClean="0">
                <a:solidFill>
                  <a:schemeClr val="bg1"/>
                </a:solidFill>
                <a:latin typeface="Arial" panose="020B0604020202020204" pitchFamily="34" charset="0"/>
                <a:cs typeface="Arial" panose="020B0604020202020204" pitchFamily="34" charset="0"/>
              </a:rPr>
              <a:t> </a:t>
            </a:r>
            <a:r>
              <a:rPr lang="en-US" sz="2000" i="1" u="sng" dirty="0" err="1" smtClean="0">
                <a:solidFill>
                  <a:schemeClr val="bg1"/>
                </a:solidFill>
                <a:latin typeface="Arial" panose="020B0604020202020204" pitchFamily="34" charset="0"/>
                <a:cs typeface="Arial" panose="020B0604020202020204" pitchFamily="34" charset="0"/>
              </a:rPr>
              <a:t>dự</a:t>
            </a:r>
            <a:r>
              <a:rPr lang="en-US" sz="2000" i="1" u="sng" dirty="0" smtClean="0">
                <a:solidFill>
                  <a:schemeClr val="bg1"/>
                </a:solidFill>
                <a:latin typeface="Arial" panose="020B0604020202020204" pitchFamily="34" charset="0"/>
                <a:cs typeface="Arial" panose="020B0604020202020204" pitchFamily="34" charset="0"/>
              </a:rPr>
              <a:t>.</a:t>
            </a:r>
            <a:r>
              <a:rPr lang="en-US" sz="2000" i="1" u="sng" dirty="0">
                <a:solidFill>
                  <a:schemeClr val="bg1"/>
                </a:solidFill>
                <a:latin typeface="Arial" panose="020B0604020202020204" pitchFamily="34" charset="0"/>
                <a:cs typeface="Arial" panose="020B0604020202020204" pitchFamily="34" charset="0"/>
              </a:rPr>
              <a:t/>
            </a:r>
            <a:br>
              <a:rPr lang="en-US" sz="2000" i="1" u="sng" dirty="0">
                <a:solidFill>
                  <a:schemeClr val="bg1"/>
                </a:solidFill>
                <a:latin typeface="Arial" panose="020B0604020202020204" pitchFamily="34" charset="0"/>
                <a:cs typeface="Arial" panose="020B0604020202020204" pitchFamily="34" charset="0"/>
              </a:rPr>
            </a:br>
            <a:r>
              <a:rPr lang="en-US" sz="2000" dirty="0" err="1" smtClean="0">
                <a:solidFill>
                  <a:schemeClr val="bg1"/>
                </a:solidFill>
                <a:latin typeface="Arial" panose="020B0604020202020204" pitchFamily="34" charset="0"/>
                <a:cs typeface="Arial" panose="020B0604020202020204" pitchFamily="34" charset="0"/>
              </a:rPr>
              <a:t>Là</a:t>
            </a:r>
            <a:r>
              <a:rPr lang="en-US" sz="2000" dirty="0" smtClean="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dạng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quan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sát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mà</a:t>
            </a:r>
            <a:r>
              <a:rPr lang="en-US" sz="2000" dirty="0">
                <a:solidFill>
                  <a:schemeClr val="bg1"/>
                </a:solidFill>
                <a:latin typeface="Arial" panose="020B0604020202020204" pitchFamily="34" charset="0"/>
                <a:cs typeface="Arial" panose="020B0604020202020204" pitchFamily="34" charset="0"/>
              </a:rPr>
              <a:t> ở </a:t>
            </a:r>
            <a:r>
              <a:rPr lang="en-US" sz="2000" dirty="0" err="1">
                <a:solidFill>
                  <a:schemeClr val="bg1"/>
                </a:solidFill>
                <a:latin typeface="Arial" panose="020B0604020202020204" pitchFamily="34" charset="0"/>
                <a:cs typeface="Arial" panose="020B0604020202020204" pitchFamily="34" charset="0"/>
              </a:rPr>
              <a:t>đó</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người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quan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sát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trực</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tiếp</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tham</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gia</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vào</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các</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hoạt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động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của</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những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người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được</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quan</a:t>
            </a:r>
            <a:r>
              <a:rPr lang="en-US" sz="2000" dirty="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sát</a:t>
            </a:r>
            <a:r>
              <a:rPr lang="en-US" sz="2000" dirty="0" smtClean="0">
                <a:solidFill>
                  <a:schemeClr val="bg1"/>
                </a:solidFill>
                <a:latin typeface="Arial" panose="020B0604020202020204" pitchFamily="34" charset="0"/>
                <a:cs typeface="Arial" panose="020B0604020202020204" pitchFamily="34" charset="0"/>
              </a:rPr>
              <a:t>.</a:t>
            </a:r>
          </a:p>
          <a:p>
            <a:endParaRPr lang="en-US" sz="2000" dirty="0">
              <a:solidFill>
                <a:schemeClr val="bg1"/>
              </a:solidFill>
              <a:latin typeface="Arial" panose="020B0604020202020204" pitchFamily="34" charset="0"/>
              <a:cs typeface="Arial" panose="020B0604020202020204" pitchFamily="34" charset="0"/>
            </a:endParaRPr>
          </a:p>
          <a:p>
            <a:r>
              <a:rPr lang="en-US" sz="2000" dirty="0" err="1" smtClean="0">
                <a:solidFill>
                  <a:schemeClr val="bg1"/>
                </a:solidFill>
                <a:latin typeface="Arial" panose="020B0604020202020204" pitchFamily="34" charset="0"/>
                <a:cs typeface="Arial" panose="020B0604020202020204" pitchFamily="34" charset="0"/>
              </a:rPr>
              <a:t>Ưu</a:t>
            </a:r>
            <a:r>
              <a:rPr lang="en-US" sz="2000" dirty="0" smtClean="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điểm</a:t>
            </a:r>
            <a:r>
              <a:rPr lang="en-US" sz="2000" dirty="0" smtClean="0">
                <a:solidFill>
                  <a:schemeClr val="bg1"/>
                </a:solidFill>
                <a:latin typeface="Arial" panose="020B0604020202020204" pitchFamily="34" charset="0"/>
                <a:cs typeface="Arial" panose="020B0604020202020204" pitchFamily="34" charset="0"/>
              </a:rPr>
              <a:t>:</a:t>
            </a:r>
            <a:endParaRPr lang="en-US" sz="2000" dirty="0">
              <a:solidFill>
                <a:schemeClr val="bg1"/>
              </a:solidFill>
              <a:latin typeface="Arial" panose="020B0604020202020204" pitchFamily="34" charset="0"/>
              <a:cs typeface="Arial" panose="020B0604020202020204" pitchFamily="34" charset="0"/>
            </a:endParaRPr>
          </a:p>
          <a:p>
            <a:pPr>
              <a:buFont typeface="Wingdings" pitchFamily="2" charset="2"/>
              <a:buChar char="ü"/>
            </a:pPr>
            <a:r>
              <a:rPr lang="en-US" sz="2000" dirty="0" smtClean="0">
                <a:solidFill>
                  <a:schemeClr val="bg1"/>
                </a:solidFill>
                <a:latin typeface="Arial" panose="020B0604020202020204" pitchFamily="34" charset="0"/>
                <a:cs typeface="Arial" panose="020B0604020202020204" pitchFamily="34" charset="0"/>
              </a:rPr>
              <a:t> </a:t>
            </a:r>
            <a:r>
              <a:rPr lang="en-US" sz="2000" dirty="0">
                <a:solidFill>
                  <a:schemeClr val="bg1"/>
                </a:solidFill>
                <a:latin typeface="Arial" panose="020B0604020202020204" pitchFamily="34" charset="0"/>
                <a:cs typeface="Arial" panose="020B0604020202020204" pitchFamily="34" charset="0"/>
              </a:rPr>
              <a:t>Cho </a:t>
            </a:r>
            <a:r>
              <a:rPr lang="en-US" sz="2000" dirty="0" err="1">
                <a:solidFill>
                  <a:schemeClr val="bg1"/>
                </a:solidFill>
                <a:latin typeface="Arial" panose="020B0604020202020204" pitchFamily="34" charset="0"/>
                <a:cs typeface="Arial" panose="020B0604020202020204" pitchFamily="34" charset="0"/>
              </a:rPr>
              <a:t>kết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quả</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cao</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hơn</a:t>
            </a:r>
            <a:r>
              <a:rPr lang="en-US" sz="2000" dirty="0">
                <a:solidFill>
                  <a:schemeClr val="bg1"/>
                </a:solidFill>
                <a:latin typeface="Arial" panose="020B0604020202020204" pitchFamily="34" charset="0"/>
                <a:cs typeface="Arial" panose="020B0604020202020204" pitchFamily="34" charset="0"/>
              </a:rPr>
              <a:t> so </a:t>
            </a:r>
            <a:r>
              <a:rPr lang="en-US" sz="2000" dirty="0" err="1">
                <a:solidFill>
                  <a:schemeClr val="bg1"/>
                </a:solidFill>
                <a:latin typeface="Arial" panose="020B0604020202020204" pitchFamily="34" charset="0"/>
                <a:cs typeface="Arial" panose="020B0604020202020204" pitchFamily="34" charset="0"/>
              </a:rPr>
              <a:t>với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quan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sát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không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tham</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dự</a:t>
            </a:r>
            <a:r>
              <a:rPr lang="en-US" sz="2000" dirty="0">
                <a:solidFill>
                  <a:schemeClr val="bg1"/>
                </a:solidFill>
                <a:latin typeface="Arial" panose="020B0604020202020204" pitchFamily="34" charset="0"/>
                <a:cs typeface="Arial" panose="020B0604020202020204" pitchFamily="34" charset="0"/>
              </a:rPr>
              <a:t> </a:t>
            </a:r>
            <a:endParaRPr lang="en-US" sz="2000" dirty="0" smtClean="0">
              <a:solidFill>
                <a:schemeClr val="bg1"/>
              </a:solidFill>
              <a:latin typeface="Arial" panose="020B0604020202020204" pitchFamily="34" charset="0"/>
              <a:cs typeface="Arial" panose="020B0604020202020204" pitchFamily="34" charset="0"/>
            </a:endParaRPr>
          </a:p>
          <a:p>
            <a:pPr>
              <a:buFont typeface="Wingdings" pitchFamily="2" charset="2"/>
              <a:buChar char="ü"/>
            </a:pP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cho</a:t>
            </a:r>
            <a:r>
              <a:rPr lang="en-US" sz="2000" dirty="0" smtClean="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phép</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người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quan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sát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sâu</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vào</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thế</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giới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nội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tâm</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của</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người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được</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quan</a:t>
            </a:r>
            <a:r>
              <a:rPr lang="en-US" sz="2000" dirty="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sát</a:t>
            </a:r>
            <a:r>
              <a:rPr lang="en-US" sz="2000" dirty="0" smtClean="0">
                <a:solidFill>
                  <a:schemeClr val="bg1"/>
                </a:solidFill>
                <a:latin typeface="Arial" panose="020B0604020202020204" pitchFamily="34" charset="0"/>
                <a:cs typeface="Arial" panose="020B0604020202020204" pitchFamily="34" charset="0"/>
              </a:rPr>
              <a:t>.</a:t>
            </a:r>
            <a:endParaRPr lang="en-US" sz="2000" dirty="0">
              <a:solidFill>
                <a:schemeClr val="bg1"/>
              </a:solidFill>
              <a:latin typeface="Arial" panose="020B0604020202020204" pitchFamily="34" charset="0"/>
              <a:cs typeface="Arial" panose="020B0604020202020204" pitchFamily="34" charset="0"/>
            </a:endParaRPr>
          </a:p>
          <a:p>
            <a:pPr>
              <a:buFont typeface="Wingdings" pitchFamily="2" charset="2"/>
              <a:buChar char="ü"/>
            </a:pPr>
            <a:r>
              <a:rPr lang="en-US" sz="2000" dirty="0" err="1" smtClean="0">
                <a:solidFill>
                  <a:schemeClr val="bg1"/>
                </a:solidFill>
                <a:latin typeface="Arial" panose="020B0604020202020204" pitchFamily="34" charset="0"/>
                <a:cs typeface="Arial" panose="020B0604020202020204" pitchFamily="34" charset="0"/>
              </a:rPr>
              <a:t>cung</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cấp</a:t>
            </a:r>
            <a:r>
              <a:rPr lang="en-US" sz="2000" dirty="0" smtClean="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những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thông</a:t>
            </a:r>
            <a:r>
              <a:rPr lang="en-US" sz="2000" dirty="0">
                <a:solidFill>
                  <a:schemeClr val="bg1"/>
                </a:solidFill>
                <a:latin typeface="Arial" panose="020B0604020202020204" pitchFamily="34" charset="0"/>
                <a:cs typeface="Arial" panose="020B0604020202020204" pitchFamily="34" charset="0"/>
              </a:rPr>
              <a:t> </a:t>
            </a:r>
            <a:r>
              <a:rPr lang="en-US" sz="2000" dirty="0" smtClean="0">
                <a:solidFill>
                  <a:schemeClr val="bg1"/>
                </a:solidFill>
                <a:latin typeface="Arial" panose="020B0604020202020204" pitchFamily="34" charset="0"/>
                <a:cs typeface="Arial" panose="020B0604020202020204" pitchFamily="34" charset="0"/>
              </a:rPr>
              <a:t>tin </a:t>
            </a:r>
            <a:r>
              <a:rPr lang="en-US" sz="2000" dirty="0" err="1">
                <a:solidFill>
                  <a:schemeClr val="bg1"/>
                </a:solidFill>
                <a:latin typeface="Arial" panose="020B0604020202020204" pitchFamily="34" charset="0"/>
                <a:cs typeface="Arial" panose="020B0604020202020204" pitchFamily="34" charset="0"/>
              </a:rPr>
              <a:t>liên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quan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đến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hoạt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động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của</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nhóm</a:t>
            </a:r>
            <a:r>
              <a:rPr lang="en-US" sz="2000" dirty="0">
                <a:solidFill>
                  <a:schemeClr val="bg1"/>
                </a:solidFill>
                <a:latin typeface="Arial" panose="020B0604020202020204" pitchFamily="34" charset="0"/>
                <a:cs typeface="Arial" panose="020B0604020202020204" pitchFamily="34" charset="0"/>
              </a:rPr>
              <a:t>.</a:t>
            </a:r>
            <a:br>
              <a:rPr lang="en-US" sz="2000" dirty="0">
                <a:solidFill>
                  <a:schemeClr val="bg1"/>
                </a:solidFill>
                <a:latin typeface="Arial" panose="020B0604020202020204" pitchFamily="34" charset="0"/>
                <a:cs typeface="Arial" panose="020B0604020202020204" pitchFamily="34" charset="0"/>
              </a:rPr>
            </a:br>
            <a:r>
              <a:rPr lang="en-US" sz="2000" dirty="0">
                <a:solidFill>
                  <a:schemeClr val="bg1"/>
                </a:solidFill>
                <a:latin typeface="Arial" panose="020B0604020202020204" pitchFamily="34" charset="0"/>
                <a:cs typeface="Arial" panose="020B0604020202020204" pitchFamily="34" charset="0"/>
              </a:rPr>
              <a:t/>
            </a:r>
            <a:br>
              <a:rPr lang="en-US" sz="2000" dirty="0">
                <a:solidFill>
                  <a:schemeClr val="bg1"/>
                </a:solidFill>
                <a:latin typeface="Arial" panose="020B0604020202020204" pitchFamily="34" charset="0"/>
                <a:cs typeface="Arial" panose="020B0604020202020204" pitchFamily="34" charset="0"/>
              </a:rPr>
            </a:br>
            <a:endParaRPr lang="en-US"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45273554"/>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circle(in)">
                                      <p:cBhvr>
                                        <p:cTn id="17" dur="20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circle(in)">
                                      <p:cBhvr>
                                        <p:cTn id="22" dur="20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circle(in)">
                                      <p:cBhvr>
                                        <p:cTn id="27" dur="20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circle(in)">
                                      <p:cBhvr>
                                        <p:cTn id="32"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Autofit/>
          </a:bodyPr>
          <a:lstStyle/>
          <a:p>
            <a:endParaRPr lang="en-US" sz="3000" dirty="0">
              <a:solidFill>
                <a:srgbClr val="FFFF00"/>
              </a:solidFill>
            </a:endParaRPr>
          </a:p>
        </p:txBody>
      </p:sp>
      <p:sp>
        <p:nvSpPr>
          <p:cNvPr id="3" name="Content Placeholder 2"/>
          <p:cNvSpPr>
            <a:spLocks noGrp="1"/>
          </p:cNvSpPr>
          <p:nvPr>
            <p:ph idx="1"/>
          </p:nvPr>
        </p:nvSpPr>
        <p:spPr>
          <a:xfrm>
            <a:off x="457200" y="304800"/>
            <a:ext cx="8229600" cy="5867400"/>
          </a:xfrm>
        </p:spPr>
        <p:txBody>
          <a:bodyPr>
            <a:noAutofit/>
          </a:bodyPr>
          <a:lstStyle/>
          <a:p>
            <a:pPr marL="0" indent="0">
              <a:buNone/>
            </a:pPr>
            <a:endParaRPr lang="en-US" sz="2000" dirty="0" smtClean="0">
              <a:solidFill>
                <a:schemeClr val="bg1"/>
              </a:solidFill>
              <a:latin typeface="Arial" panose="020B0604020202020204" pitchFamily="34" charset="0"/>
              <a:cs typeface="Arial" panose="020B0604020202020204" pitchFamily="34" charset="0"/>
            </a:endParaRPr>
          </a:p>
          <a:p>
            <a:r>
              <a:rPr lang="en-US" sz="2000" dirty="0" err="1" smtClean="0">
                <a:solidFill>
                  <a:schemeClr val="bg1"/>
                </a:solidFill>
                <a:latin typeface="Arial" panose="020B0604020202020204" pitchFamily="34" charset="0"/>
                <a:cs typeface="Arial" panose="020B0604020202020204" pitchFamily="34" charset="0"/>
              </a:rPr>
              <a:t>Nhược</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điểm</a:t>
            </a:r>
            <a:r>
              <a:rPr lang="en-US" sz="2000" dirty="0" smtClean="0">
                <a:solidFill>
                  <a:schemeClr val="bg1"/>
                </a:solidFill>
                <a:latin typeface="Arial" panose="020B0604020202020204" pitchFamily="34" charset="0"/>
                <a:cs typeface="Arial" panose="020B0604020202020204" pitchFamily="34" charset="0"/>
              </a:rPr>
              <a:t>:</a:t>
            </a:r>
          </a:p>
          <a:p>
            <a:pPr>
              <a:buFont typeface="Wingdings" pitchFamily="2" charset="2"/>
              <a:buChar char="ü"/>
            </a:pPr>
            <a:r>
              <a:rPr lang="en-US" sz="2000" dirty="0" err="1" smtClean="0">
                <a:solidFill>
                  <a:schemeClr val="bg1"/>
                </a:solidFill>
                <a:latin typeface="Arial" panose="020B0604020202020204" pitchFamily="34" charset="0"/>
                <a:cs typeface="Arial" panose="020B0604020202020204" pitchFamily="34" charset="0"/>
              </a:rPr>
              <a:t>Không</a:t>
            </a:r>
            <a:r>
              <a:rPr lang="en-US" sz="2000" dirty="0" smtClean="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phải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lúc</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nào</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nhà</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nghiên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cứu</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cũng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có</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khả</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năng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tham</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dự</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vào</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hoạt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động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được</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quan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sát</a:t>
            </a:r>
            <a:r>
              <a:rPr lang="en-US" sz="2000" dirty="0">
                <a:solidFill>
                  <a:schemeClr val="bg1"/>
                </a:solidFill>
                <a:latin typeface="Arial" panose="020B0604020202020204" pitchFamily="34" charset="0"/>
                <a:cs typeface="Arial" panose="020B0604020202020204" pitchFamily="34" charset="0"/>
              </a:rPr>
              <a:t>. </a:t>
            </a:r>
            <a:endParaRPr lang="en-US" sz="2000" dirty="0" smtClean="0">
              <a:solidFill>
                <a:schemeClr val="bg1"/>
              </a:solidFill>
              <a:latin typeface="Arial" panose="020B0604020202020204" pitchFamily="34" charset="0"/>
              <a:cs typeface="Arial" panose="020B0604020202020204" pitchFamily="34" charset="0"/>
            </a:endParaRPr>
          </a:p>
          <a:p>
            <a:pPr>
              <a:buFont typeface="Wingdings" pitchFamily="2" charset="2"/>
              <a:buChar char="ü"/>
            </a:pP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Sự</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tham</a:t>
            </a:r>
            <a:r>
              <a:rPr lang="en-US" sz="2000" dirty="0" smtClean="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gia</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yêu</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cầu</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một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thời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gian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dài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quan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sát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hơn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để</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điều</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tra</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viên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thích</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ứng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hơn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với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môi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trường</a:t>
            </a:r>
            <a:r>
              <a:rPr lang="en-US" sz="2000" dirty="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mới</a:t>
            </a:r>
            <a:r>
              <a:rPr lang="en-US" sz="2000" dirty="0" smtClean="0">
                <a:solidFill>
                  <a:schemeClr val="bg1"/>
                </a:solidFill>
                <a:latin typeface="Arial" panose="020B0604020202020204" pitchFamily="34" charset="0"/>
                <a:cs typeface="Arial" panose="020B0604020202020204" pitchFamily="34" charset="0"/>
              </a:rPr>
              <a:t>.</a:t>
            </a:r>
          </a:p>
          <a:p>
            <a:pPr>
              <a:buFont typeface="Wingdings" pitchFamily="2" charset="2"/>
              <a:buChar char="ü"/>
            </a:pPr>
            <a:r>
              <a:rPr lang="en-US" sz="2000" dirty="0" err="1" smtClean="0">
                <a:solidFill>
                  <a:schemeClr val="bg1"/>
                </a:solidFill>
                <a:latin typeface="Arial" panose="020B0604020202020204" pitchFamily="34" charset="0"/>
                <a:cs typeface="Arial" panose="020B0604020202020204" pitchFamily="34" charset="0"/>
              </a:rPr>
              <a:t>Tham</a:t>
            </a:r>
            <a:r>
              <a:rPr lang="en-US" sz="2000" dirty="0" smtClean="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dự</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quá</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tích</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cực</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lâu</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dài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của</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người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quan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sát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vào</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đời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sống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của</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nhóm</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người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được</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quan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sát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sẽ</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dẫn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đến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kết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quả</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là</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người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quan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sát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quen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với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thái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độ</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hành</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động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của</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các</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thành</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viên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trong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nhóm</a:t>
            </a:r>
            <a:r>
              <a:rPr lang="en-US" sz="2000" dirty="0">
                <a:solidFill>
                  <a:schemeClr val="bg1"/>
                </a:solidFill>
                <a:latin typeface="Arial" panose="020B0604020202020204" pitchFamily="34" charset="0"/>
                <a:cs typeface="Arial" panose="020B0604020202020204" pitchFamily="34" charset="0"/>
              </a:rPr>
              <a:t> </a:t>
            </a:r>
            <a:r>
              <a:rPr lang="en-US" sz="2000" dirty="0" smtClean="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như</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là</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hiển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nhiên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và</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không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để</a:t>
            </a:r>
            <a:r>
              <a:rPr lang="en-US" sz="2000" dirty="0">
                <a:solidFill>
                  <a:schemeClr val="bg1"/>
                </a:solidFill>
                <a:latin typeface="Arial" panose="020B0604020202020204" pitchFamily="34" charset="0"/>
                <a:cs typeface="Arial" panose="020B0604020202020204" pitchFamily="34" charset="0"/>
              </a:rPr>
              <a:t> ý </a:t>
            </a:r>
            <a:r>
              <a:rPr lang="en-US" sz="2000" dirty="0" err="1">
                <a:solidFill>
                  <a:schemeClr val="bg1"/>
                </a:solidFill>
                <a:latin typeface="Arial" panose="020B0604020202020204" pitchFamily="34" charset="0"/>
                <a:cs typeface="Arial" panose="020B0604020202020204" pitchFamily="34" charset="0"/>
              </a:rPr>
              <a:t>đến</a:t>
            </a:r>
            <a:r>
              <a:rPr lang="en-US" sz="2000" dirty="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chúng</a:t>
            </a:r>
            <a:r>
              <a:rPr lang="en-US" sz="2000" dirty="0" smtClean="0">
                <a:solidFill>
                  <a:schemeClr val="bg1"/>
                </a:solidFill>
                <a:latin typeface="Arial" panose="020B0604020202020204" pitchFamily="34" charset="0"/>
                <a:cs typeface="Arial" panose="020B0604020202020204" pitchFamily="34" charset="0"/>
              </a:rPr>
              <a:t>.</a:t>
            </a:r>
          </a:p>
          <a:p>
            <a:pPr>
              <a:buFont typeface="Wingdings" pitchFamily="2" charset="2"/>
              <a:buChar char="ü"/>
            </a:pPr>
            <a:r>
              <a:rPr lang="en-US" sz="2000" dirty="0" err="1" smtClean="0">
                <a:solidFill>
                  <a:schemeClr val="bg1"/>
                </a:solidFill>
                <a:latin typeface="Arial" panose="020B0604020202020204" pitchFamily="34" charset="0"/>
                <a:cs typeface="Arial" panose="020B0604020202020204" pitchFamily="34" charset="0"/>
              </a:rPr>
              <a:t>Tham</a:t>
            </a:r>
            <a:r>
              <a:rPr lang="en-US" sz="2000" dirty="0" smtClean="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dự</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quá</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tích</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cực</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lâu</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dài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trong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hoat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động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tiếp</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xúc</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hằng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ngày</a:t>
            </a:r>
            <a:r>
              <a:rPr lang="en-US" sz="2000" dirty="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người</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đi</a:t>
            </a:r>
            <a:r>
              <a:rPr lang="en-US" sz="2000" dirty="0" smtClean="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quan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sát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không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giữ</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đươc</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thái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độ</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trung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lập</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bày</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tỏ</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công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khai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thái</a:t>
            </a:r>
            <a:r>
              <a:rPr lang="en-US" sz="2000" dirty="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độ</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sự</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ưa</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thích</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của</a:t>
            </a:r>
            <a:r>
              <a:rPr lang="en-US" sz="2000" dirty="0" smtClean="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mình</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hoặc</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đứng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về</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phía</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ai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đó</a:t>
            </a:r>
            <a:r>
              <a:rPr lang="en-US" sz="2000" dirty="0">
                <a:solidFill>
                  <a:schemeClr val="bg1"/>
                </a:solidFill>
                <a:latin typeface="Arial" panose="020B0604020202020204" pitchFamily="34" charset="0"/>
                <a:cs typeface="Arial" panose="020B0604020202020204" pitchFamily="34" charset="0"/>
              </a:rPr>
              <a:t> hay </a:t>
            </a:r>
            <a:r>
              <a:rPr lang="en-US" sz="2000" dirty="0" err="1">
                <a:solidFill>
                  <a:schemeClr val="bg1"/>
                </a:solidFill>
                <a:latin typeface="Arial" panose="020B0604020202020204" pitchFamily="34" charset="0"/>
                <a:cs typeface="Arial" panose="020B0604020202020204" pitchFamily="34" charset="0"/>
              </a:rPr>
              <a:t>phê</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phán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một</a:t>
            </a:r>
            <a:r>
              <a:rPr lang="en-US" sz="2000" dirty="0">
                <a:solidFill>
                  <a:schemeClr val="bg1"/>
                </a:solidFill>
                <a:latin typeface="Arial" panose="020B0604020202020204" pitchFamily="34" charset="0"/>
                <a:cs typeface="Arial" panose="020B0604020202020204" pitchFamily="34" charset="0"/>
              </a:rPr>
              <a:t> ý </a:t>
            </a:r>
            <a:r>
              <a:rPr lang="en-US" sz="2000" dirty="0" err="1">
                <a:solidFill>
                  <a:schemeClr val="bg1"/>
                </a:solidFill>
                <a:latin typeface="Arial" panose="020B0604020202020204" pitchFamily="34" charset="0"/>
                <a:cs typeface="Arial" panose="020B0604020202020204" pitchFamily="34" charset="0"/>
              </a:rPr>
              <a:t>kiến,hành</a:t>
            </a:r>
            <a:r>
              <a:rPr lang="en-US" sz="2000" dirty="0">
                <a:solidFill>
                  <a:schemeClr val="bg1"/>
                </a:solidFill>
                <a:latin typeface="Arial" panose="020B0604020202020204" pitchFamily="34" charset="0"/>
                <a:cs typeface="Arial" panose="020B0604020202020204" pitchFamily="34" charset="0"/>
              </a:rPr>
              <a:t> vi </a:t>
            </a:r>
            <a:r>
              <a:rPr lang="en-US" sz="2000" dirty="0" err="1">
                <a:solidFill>
                  <a:schemeClr val="bg1"/>
                </a:solidFill>
                <a:latin typeface="Arial" panose="020B0604020202020204" pitchFamily="34" charset="0"/>
                <a:cs typeface="Arial" panose="020B0604020202020204" pitchFamily="34" charset="0"/>
              </a:rPr>
              <a:t>nào</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đó</a:t>
            </a:r>
            <a:r>
              <a:rPr lang="en-US" sz="2000" dirty="0">
                <a:solidFill>
                  <a:schemeClr val="bg1"/>
                </a:solidFill>
                <a:latin typeface="Arial" panose="020B0604020202020204" pitchFamily="34" charset="0"/>
                <a:cs typeface="Arial" panose="020B0604020202020204" pitchFamily="34" charset="0"/>
              </a:rPr>
              <a:t>... </a:t>
            </a:r>
          </a:p>
          <a:p>
            <a:endParaRPr lang="en-US" sz="2000" dirty="0">
              <a:solidFill>
                <a:schemeClr val="bg1"/>
              </a:solidFill>
              <a:latin typeface="Arial" panose="020B0604020202020204" pitchFamily="34" charset="0"/>
              <a:cs typeface="Arial" panose="020B0604020202020204" pitchFamily="34" charset="0"/>
            </a:endParaRPr>
          </a:p>
          <a:p>
            <a:endParaRPr lang="en-US"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5072627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80">
                                          <p:stCondLst>
                                            <p:cond delay="0"/>
                                          </p:stCondLst>
                                        </p:cTn>
                                        <p:tgtEl>
                                          <p:spTgt spid="3">
                                            <p:txEl>
                                              <p:pRg st="1" end="1"/>
                                            </p:txEl>
                                          </p:spTgt>
                                        </p:tgtEl>
                                      </p:cBhvr>
                                    </p:animEffect>
                                    <p:anim calcmode="lin" valueType="num">
                                      <p:cBhvr>
                                        <p:cTn id="8"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1" end="1"/>
                                            </p:txEl>
                                          </p:spTgt>
                                        </p:tgtEl>
                                      </p:cBhvr>
                                      <p:to x="100000" y="60000"/>
                                    </p:animScale>
                                    <p:animScale>
                                      <p:cBhvr>
                                        <p:cTn id="14" dur="166" decel="50000">
                                          <p:stCondLst>
                                            <p:cond delay="676"/>
                                          </p:stCondLst>
                                        </p:cTn>
                                        <p:tgtEl>
                                          <p:spTgt spid="3">
                                            <p:txEl>
                                              <p:pRg st="1" end="1"/>
                                            </p:txEl>
                                          </p:spTgt>
                                        </p:tgtEl>
                                      </p:cBhvr>
                                      <p:to x="100000" y="100000"/>
                                    </p:animScale>
                                    <p:animScale>
                                      <p:cBhvr>
                                        <p:cTn id="15" dur="26">
                                          <p:stCondLst>
                                            <p:cond delay="1312"/>
                                          </p:stCondLst>
                                        </p:cTn>
                                        <p:tgtEl>
                                          <p:spTgt spid="3">
                                            <p:txEl>
                                              <p:pRg st="1" end="1"/>
                                            </p:txEl>
                                          </p:spTgt>
                                        </p:tgtEl>
                                      </p:cBhvr>
                                      <p:to x="100000" y="80000"/>
                                    </p:animScale>
                                    <p:animScale>
                                      <p:cBhvr>
                                        <p:cTn id="16" dur="166" decel="50000">
                                          <p:stCondLst>
                                            <p:cond delay="1338"/>
                                          </p:stCondLst>
                                        </p:cTn>
                                        <p:tgtEl>
                                          <p:spTgt spid="3">
                                            <p:txEl>
                                              <p:pRg st="1" end="1"/>
                                            </p:txEl>
                                          </p:spTgt>
                                        </p:tgtEl>
                                      </p:cBhvr>
                                      <p:to x="100000" y="100000"/>
                                    </p:animScale>
                                    <p:animScale>
                                      <p:cBhvr>
                                        <p:cTn id="17" dur="26">
                                          <p:stCondLst>
                                            <p:cond delay="1642"/>
                                          </p:stCondLst>
                                        </p:cTn>
                                        <p:tgtEl>
                                          <p:spTgt spid="3">
                                            <p:txEl>
                                              <p:pRg st="1" end="1"/>
                                            </p:txEl>
                                          </p:spTgt>
                                        </p:tgtEl>
                                      </p:cBhvr>
                                      <p:to x="100000" y="90000"/>
                                    </p:animScale>
                                    <p:animScale>
                                      <p:cBhvr>
                                        <p:cTn id="18" dur="166" decel="50000">
                                          <p:stCondLst>
                                            <p:cond delay="1668"/>
                                          </p:stCondLst>
                                        </p:cTn>
                                        <p:tgtEl>
                                          <p:spTgt spid="3">
                                            <p:txEl>
                                              <p:pRg st="1" end="1"/>
                                            </p:txEl>
                                          </p:spTgt>
                                        </p:tgtEl>
                                      </p:cBhvr>
                                      <p:to x="100000" y="100000"/>
                                    </p:animScale>
                                    <p:animScale>
                                      <p:cBhvr>
                                        <p:cTn id="19" dur="26">
                                          <p:stCondLst>
                                            <p:cond delay="1808"/>
                                          </p:stCondLst>
                                        </p:cTn>
                                        <p:tgtEl>
                                          <p:spTgt spid="3">
                                            <p:txEl>
                                              <p:pRg st="1" end="1"/>
                                            </p:txEl>
                                          </p:spTgt>
                                        </p:tgtEl>
                                      </p:cBhvr>
                                      <p:to x="100000" y="95000"/>
                                    </p:animScale>
                                    <p:animScale>
                                      <p:cBhvr>
                                        <p:cTn id="20" dur="166" decel="50000">
                                          <p:stCondLst>
                                            <p:cond delay="1834"/>
                                          </p:stCondLst>
                                        </p:cTn>
                                        <p:tgtEl>
                                          <p:spTgt spid="3">
                                            <p:txEl>
                                              <p:pRg st="1" end="1"/>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ipe(down)">
                                      <p:cBhvr>
                                        <p:cTn id="25" dur="580">
                                          <p:stCondLst>
                                            <p:cond delay="0"/>
                                          </p:stCondLst>
                                        </p:cTn>
                                        <p:tgtEl>
                                          <p:spTgt spid="3">
                                            <p:txEl>
                                              <p:pRg st="2" end="2"/>
                                            </p:txEl>
                                          </p:spTgt>
                                        </p:tgtEl>
                                      </p:cBhvr>
                                    </p:animEffect>
                                    <p:anim calcmode="lin" valueType="num">
                                      <p:cBhvr>
                                        <p:cTn id="26"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2" end="2"/>
                                            </p:txEl>
                                          </p:spTgt>
                                        </p:tgtEl>
                                      </p:cBhvr>
                                      <p:to x="100000" y="60000"/>
                                    </p:animScale>
                                    <p:animScale>
                                      <p:cBhvr>
                                        <p:cTn id="32" dur="166" decel="50000">
                                          <p:stCondLst>
                                            <p:cond delay="676"/>
                                          </p:stCondLst>
                                        </p:cTn>
                                        <p:tgtEl>
                                          <p:spTgt spid="3">
                                            <p:txEl>
                                              <p:pRg st="2" end="2"/>
                                            </p:txEl>
                                          </p:spTgt>
                                        </p:tgtEl>
                                      </p:cBhvr>
                                      <p:to x="100000" y="100000"/>
                                    </p:animScale>
                                    <p:animScale>
                                      <p:cBhvr>
                                        <p:cTn id="33" dur="26">
                                          <p:stCondLst>
                                            <p:cond delay="1312"/>
                                          </p:stCondLst>
                                        </p:cTn>
                                        <p:tgtEl>
                                          <p:spTgt spid="3">
                                            <p:txEl>
                                              <p:pRg st="2" end="2"/>
                                            </p:txEl>
                                          </p:spTgt>
                                        </p:tgtEl>
                                      </p:cBhvr>
                                      <p:to x="100000" y="80000"/>
                                    </p:animScale>
                                    <p:animScale>
                                      <p:cBhvr>
                                        <p:cTn id="34" dur="166" decel="50000">
                                          <p:stCondLst>
                                            <p:cond delay="1338"/>
                                          </p:stCondLst>
                                        </p:cTn>
                                        <p:tgtEl>
                                          <p:spTgt spid="3">
                                            <p:txEl>
                                              <p:pRg st="2" end="2"/>
                                            </p:txEl>
                                          </p:spTgt>
                                        </p:tgtEl>
                                      </p:cBhvr>
                                      <p:to x="100000" y="100000"/>
                                    </p:animScale>
                                    <p:animScale>
                                      <p:cBhvr>
                                        <p:cTn id="35" dur="26">
                                          <p:stCondLst>
                                            <p:cond delay="1642"/>
                                          </p:stCondLst>
                                        </p:cTn>
                                        <p:tgtEl>
                                          <p:spTgt spid="3">
                                            <p:txEl>
                                              <p:pRg st="2" end="2"/>
                                            </p:txEl>
                                          </p:spTgt>
                                        </p:tgtEl>
                                      </p:cBhvr>
                                      <p:to x="100000" y="90000"/>
                                    </p:animScale>
                                    <p:animScale>
                                      <p:cBhvr>
                                        <p:cTn id="36" dur="166" decel="50000">
                                          <p:stCondLst>
                                            <p:cond delay="1668"/>
                                          </p:stCondLst>
                                        </p:cTn>
                                        <p:tgtEl>
                                          <p:spTgt spid="3">
                                            <p:txEl>
                                              <p:pRg st="2" end="2"/>
                                            </p:txEl>
                                          </p:spTgt>
                                        </p:tgtEl>
                                      </p:cBhvr>
                                      <p:to x="100000" y="100000"/>
                                    </p:animScale>
                                    <p:animScale>
                                      <p:cBhvr>
                                        <p:cTn id="37" dur="26">
                                          <p:stCondLst>
                                            <p:cond delay="1808"/>
                                          </p:stCondLst>
                                        </p:cTn>
                                        <p:tgtEl>
                                          <p:spTgt spid="3">
                                            <p:txEl>
                                              <p:pRg st="2" end="2"/>
                                            </p:txEl>
                                          </p:spTgt>
                                        </p:tgtEl>
                                      </p:cBhvr>
                                      <p:to x="100000" y="95000"/>
                                    </p:animScale>
                                    <p:animScale>
                                      <p:cBhvr>
                                        <p:cTn id="38" dur="166" decel="50000">
                                          <p:stCondLst>
                                            <p:cond delay="1834"/>
                                          </p:stCondLst>
                                        </p:cTn>
                                        <p:tgtEl>
                                          <p:spTgt spid="3">
                                            <p:txEl>
                                              <p:pRg st="2" end="2"/>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3" end="3"/>
                                            </p:txEl>
                                          </p:spTgt>
                                        </p:tgtEl>
                                        <p:attrNameLst>
                                          <p:attrName>style.visibility</p:attrName>
                                        </p:attrNameLst>
                                      </p:cBhvr>
                                      <p:to>
                                        <p:strVal val="visible"/>
                                      </p:to>
                                    </p:set>
                                    <p:animEffect transition="in" filter="wipe(down)">
                                      <p:cBhvr>
                                        <p:cTn id="43" dur="580">
                                          <p:stCondLst>
                                            <p:cond delay="0"/>
                                          </p:stCondLst>
                                        </p:cTn>
                                        <p:tgtEl>
                                          <p:spTgt spid="3">
                                            <p:txEl>
                                              <p:pRg st="3" end="3"/>
                                            </p:txEl>
                                          </p:spTgt>
                                        </p:tgtEl>
                                      </p:cBhvr>
                                    </p:animEffect>
                                    <p:anim calcmode="lin" valueType="num">
                                      <p:cBhvr>
                                        <p:cTn id="44"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3" end="3"/>
                                            </p:txEl>
                                          </p:spTgt>
                                        </p:tgtEl>
                                      </p:cBhvr>
                                      <p:to x="100000" y="60000"/>
                                    </p:animScale>
                                    <p:animScale>
                                      <p:cBhvr>
                                        <p:cTn id="50" dur="166" decel="50000">
                                          <p:stCondLst>
                                            <p:cond delay="676"/>
                                          </p:stCondLst>
                                        </p:cTn>
                                        <p:tgtEl>
                                          <p:spTgt spid="3">
                                            <p:txEl>
                                              <p:pRg st="3" end="3"/>
                                            </p:txEl>
                                          </p:spTgt>
                                        </p:tgtEl>
                                      </p:cBhvr>
                                      <p:to x="100000" y="100000"/>
                                    </p:animScale>
                                    <p:animScale>
                                      <p:cBhvr>
                                        <p:cTn id="51" dur="26">
                                          <p:stCondLst>
                                            <p:cond delay="1312"/>
                                          </p:stCondLst>
                                        </p:cTn>
                                        <p:tgtEl>
                                          <p:spTgt spid="3">
                                            <p:txEl>
                                              <p:pRg st="3" end="3"/>
                                            </p:txEl>
                                          </p:spTgt>
                                        </p:tgtEl>
                                      </p:cBhvr>
                                      <p:to x="100000" y="80000"/>
                                    </p:animScale>
                                    <p:animScale>
                                      <p:cBhvr>
                                        <p:cTn id="52" dur="166" decel="50000">
                                          <p:stCondLst>
                                            <p:cond delay="1338"/>
                                          </p:stCondLst>
                                        </p:cTn>
                                        <p:tgtEl>
                                          <p:spTgt spid="3">
                                            <p:txEl>
                                              <p:pRg st="3" end="3"/>
                                            </p:txEl>
                                          </p:spTgt>
                                        </p:tgtEl>
                                      </p:cBhvr>
                                      <p:to x="100000" y="100000"/>
                                    </p:animScale>
                                    <p:animScale>
                                      <p:cBhvr>
                                        <p:cTn id="53" dur="26">
                                          <p:stCondLst>
                                            <p:cond delay="1642"/>
                                          </p:stCondLst>
                                        </p:cTn>
                                        <p:tgtEl>
                                          <p:spTgt spid="3">
                                            <p:txEl>
                                              <p:pRg st="3" end="3"/>
                                            </p:txEl>
                                          </p:spTgt>
                                        </p:tgtEl>
                                      </p:cBhvr>
                                      <p:to x="100000" y="90000"/>
                                    </p:animScale>
                                    <p:animScale>
                                      <p:cBhvr>
                                        <p:cTn id="54" dur="166" decel="50000">
                                          <p:stCondLst>
                                            <p:cond delay="1668"/>
                                          </p:stCondLst>
                                        </p:cTn>
                                        <p:tgtEl>
                                          <p:spTgt spid="3">
                                            <p:txEl>
                                              <p:pRg st="3" end="3"/>
                                            </p:txEl>
                                          </p:spTgt>
                                        </p:tgtEl>
                                      </p:cBhvr>
                                      <p:to x="100000" y="100000"/>
                                    </p:animScale>
                                    <p:animScale>
                                      <p:cBhvr>
                                        <p:cTn id="55" dur="26">
                                          <p:stCondLst>
                                            <p:cond delay="1808"/>
                                          </p:stCondLst>
                                        </p:cTn>
                                        <p:tgtEl>
                                          <p:spTgt spid="3">
                                            <p:txEl>
                                              <p:pRg st="3" end="3"/>
                                            </p:txEl>
                                          </p:spTgt>
                                        </p:tgtEl>
                                      </p:cBhvr>
                                      <p:to x="100000" y="95000"/>
                                    </p:animScale>
                                    <p:animScale>
                                      <p:cBhvr>
                                        <p:cTn id="56" dur="166" decel="50000">
                                          <p:stCondLst>
                                            <p:cond delay="1834"/>
                                          </p:stCondLst>
                                        </p:cTn>
                                        <p:tgtEl>
                                          <p:spTgt spid="3">
                                            <p:txEl>
                                              <p:pRg st="3" end="3"/>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3">
                                            <p:txEl>
                                              <p:pRg st="4" end="4"/>
                                            </p:txEl>
                                          </p:spTgt>
                                        </p:tgtEl>
                                        <p:attrNameLst>
                                          <p:attrName>style.visibility</p:attrName>
                                        </p:attrNameLst>
                                      </p:cBhvr>
                                      <p:to>
                                        <p:strVal val="visible"/>
                                      </p:to>
                                    </p:set>
                                    <p:animEffect transition="in" filter="wipe(down)">
                                      <p:cBhvr>
                                        <p:cTn id="61" dur="580">
                                          <p:stCondLst>
                                            <p:cond delay="0"/>
                                          </p:stCondLst>
                                        </p:cTn>
                                        <p:tgtEl>
                                          <p:spTgt spid="3">
                                            <p:txEl>
                                              <p:pRg st="4" end="4"/>
                                            </p:txEl>
                                          </p:spTgt>
                                        </p:tgtEl>
                                      </p:cBhvr>
                                    </p:animEffect>
                                    <p:anim calcmode="lin" valueType="num">
                                      <p:cBhvr>
                                        <p:cTn id="62"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3">
                                            <p:txEl>
                                              <p:pRg st="4" end="4"/>
                                            </p:txEl>
                                          </p:spTgt>
                                        </p:tgtEl>
                                      </p:cBhvr>
                                      <p:to x="100000" y="60000"/>
                                    </p:animScale>
                                    <p:animScale>
                                      <p:cBhvr>
                                        <p:cTn id="68" dur="166" decel="50000">
                                          <p:stCondLst>
                                            <p:cond delay="676"/>
                                          </p:stCondLst>
                                        </p:cTn>
                                        <p:tgtEl>
                                          <p:spTgt spid="3">
                                            <p:txEl>
                                              <p:pRg st="4" end="4"/>
                                            </p:txEl>
                                          </p:spTgt>
                                        </p:tgtEl>
                                      </p:cBhvr>
                                      <p:to x="100000" y="100000"/>
                                    </p:animScale>
                                    <p:animScale>
                                      <p:cBhvr>
                                        <p:cTn id="69" dur="26">
                                          <p:stCondLst>
                                            <p:cond delay="1312"/>
                                          </p:stCondLst>
                                        </p:cTn>
                                        <p:tgtEl>
                                          <p:spTgt spid="3">
                                            <p:txEl>
                                              <p:pRg st="4" end="4"/>
                                            </p:txEl>
                                          </p:spTgt>
                                        </p:tgtEl>
                                      </p:cBhvr>
                                      <p:to x="100000" y="80000"/>
                                    </p:animScale>
                                    <p:animScale>
                                      <p:cBhvr>
                                        <p:cTn id="70" dur="166" decel="50000">
                                          <p:stCondLst>
                                            <p:cond delay="1338"/>
                                          </p:stCondLst>
                                        </p:cTn>
                                        <p:tgtEl>
                                          <p:spTgt spid="3">
                                            <p:txEl>
                                              <p:pRg st="4" end="4"/>
                                            </p:txEl>
                                          </p:spTgt>
                                        </p:tgtEl>
                                      </p:cBhvr>
                                      <p:to x="100000" y="100000"/>
                                    </p:animScale>
                                    <p:animScale>
                                      <p:cBhvr>
                                        <p:cTn id="71" dur="26">
                                          <p:stCondLst>
                                            <p:cond delay="1642"/>
                                          </p:stCondLst>
                                        </p:cTn>
                                        <p:tgtEl>
                                          <p:spTgt spid="3">
                                            <p:txEl>
                                              <p:pRg st="4" end="4"/>
                                            </p:txEl>
                                          </p:spTgt>
                                        </p:tgtEl>
                                      </p:cBhvr>
                                      <p:to x="100000" y="90000"/>
                                    </p:animScale>
                                    <p:animScale>
                                      <p:cBhvr>
                                        <p:cTn id="72" dur="166" decel="50000">
                                          <p:stCondLst>
                                            <p:cond delay="1668"/>
                                          </p:stCondLst>
                                        </p:cTn>
                                        <p:tgtEl>
                                          <p:spTgt spid="3">
                                            <p:txEl>
                                              <p:pRg st="4" end="4"/>
                                            </p:txEl>
                                          </p:spTgt>
                                        </p:tgtEl>
                                      </p:cBhvr>
                                      <p:to x="100000" y="100000"/>
                                    </p:animScale>
                                    <p:animScale>
                                      <p:cBhvr>
                                        <p:cTn id="73" dur="26">
                                          <p:stCondLst>
                                            <p:cond delay="1808"/>
                                          </p:stCondLst>
                                        </p:cTn>
                                        <p:tgtEl>
                                          <p:spTgt spid="3">
                                            <p:txEl>
                                              <p:pRg st="4" end="4"/>
                                            </p:txEl>
                                          </p:spTgt>
                                        </p:tgtEl>
                                      </p:cBhvr>
                                      <p:to x="100000" y="95000"/>
                                    </p:animScale>
                                    <p:animScale>
                                      <p:cBhvr>
                                        <p:cTn id="74" dur="166" decel="50000">
                                          <p:stCondLst>
                                            <p:cond delay="1834"/>
                                          </p:stCondLst>
                                        </p:cTn>
                                        <p:tgtEl>
                                          <p:spTgt spid="3">
                                            <p:txEl>
                                              <p:pRg st="4" end="4"/>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3">
                                            <p:txEl>
                                              <p:pRg st="5" end="5"/>
                                            </p:txEl>
                                          </p:spTgt>
                                        </p:tgtEl>
                                        <p:attrNameLst>
                                          <p:attrName>style.visibility</p:attrName>
                                        </p:attrNameLst>
                                      </p:cBhvr>
                                      <p:to>
                                        <p:strVal val="visible"/>
                                      </p:to>
                                    </p:set>
                                    <p:animEffect transition="in" filter="wipe(down)">
                                      <p:cBhvr>
                                        <p:cTn id="79" dur="580">
                                          <p:stCondLst>
                                            <p:cond delay="0"/>
                                          </p:stCondLst>
                                        </p:cTn>
                                        <p:tgtEl>
                                          <p:spTgt spid="3">
                                            <p:txEl>
                                              <p:pRg st="5" end="5"/>
                                            </p:txEl>
                                          </p:spTgt>
                                        </p:tgtEl>
                                      </p:cBhvr>
                                    </p:animEffect>
                                    <p:anim calcmode="lin" valueType="num">
                                      <p:cBhvr>
                                        <p:cTn id="80" dur="1822" tmFilter="0,0; 0.14,0.36; 0.43,0.73; 0.71,0.91; 1.0,1.0">
                                          <p:stCondLst>
                                            <p:cond delay="0"/>
                                          </p:stCondLst>
                                        </p:cTn>
                                        <p:tgtEl>
                                          <p:spTgt spid="3">
                                            <p:txEl>
                                              <p:pRg st="5" end="5"/>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3">
                                            <p:txEl>
                                              <p:pRg st="5" end="5"/>
                                            </p:txEl>
                                          </p:spTgt>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3">
                                            <p:txEl>
                                              <p:pRg st="5" end="5"/>
                                            </p:txEl>
                                          </p:spTgt>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3">
                                            <p:txEl>
                                              <p:pRg st="5" end="5"/>
                                            </p:txEl>
                                          </p:spTgt>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3">
                                            <p:txEl>
                                              <p:pRg st="5" end="5"/>
                                            </p:txEl>
                                          </p:spTgt>
                                        </p:tgtEl>
                                        <p:attrNameLst>
                                          <p:attrName>ppt_y</p:attrName>
                                        </p:attrNameLst>
                                      </p:cBhvr>
                                      <p:tavLst>
                                        <p:tav tm="0" fmla="#ppt_y-sin(pi*$)/81">
                                          <p:val>
                                            <p:fltVal val="0"/>
                                          </p:val>
                                        </p:tav>
                                        <p:tav tm="100000">
                                          <p:val>
                                            <p:fltVal val="1"/>
                                          </p:val>
                                        </p:tav>
                                      </p:tavLst>
                                    </p:anim>
                                    <p:animScale>
                                      <p:cBhvr>
                                        <p:cTn id="85" dur="26">
                                          <p:stCondLst>
                                            <p:cond delay="650"/>
                                          </p:stCondLst>
                                        </p:cTn>
                                        <p:tgtEl>
                                          <p:spTgt spid="3">
                                            <p:txEl>
                                              <p:pRg st="5" end="5"/>
                                            </p:txEl>
                                          </p:spTgt>
                                        </p:tgtEl>
                                      </p:cBhvr>
                                      <p:to x="100000" y="60000"/>
                                    </p:animScale>
                                    <p:animScale>
                                      <p:cBhvr>
                                        <p:cTn id="86" dur="166" decel="50000">
                                          <p:stCondLst>
                                            <p:cond delay="676"/>
                                          </p:stCondLst>
                                        </p:cTn>
                                        <p:tgtEl>
                                          <p:spTgt spid="3">
                                            <p:txEl>
                                              <p:pRg st="5" end="5"/>
                                            </p:txEl>
                                          </p:spTgt>
                                        </p:tgtEl>
                                      </p:cBhvr>
                                      <p:to x="100000" y="100000"/>
                                    </p:animScale>
                                    <p:animScale>
                                      <p:cBhvr>
                                        <p:cTn id="87" dur="26">
                                          <p:stCondLst>
                                            <p:cond delay="1312"/>
                                          </p:stCondLst>
                                        </p:cTn>
                                        <p:tgtEl>
                                          <p:spTgt spid="3">
                                            <p:txEl>
                                              <p:pRg st="5" end="5"/>
                                            </p:txEl>
                                          </p:spTgt>
                                        </p:tgtEl>
                                      </p:cBhvr>
                                      <p:to x="100000" y="80000"/>
                                    </p:animScale>
                                    <p:animScale>
                                      <p:cBhvr>
                                        <p:cTn id="88" dur="166" decel="50000">
                                          <p:stCondLst>
                                            <p:cond delay="1338"/>
                                          </p:stCondLst>
                                        </p:cTn>
                                        <p:tgtEl>
                                          <p:spTgt spid="3">
                                            <p:txEl>
                                              <p:pRg st="5" end="5"/>
                                            </p:txEl>
                                          </p:spTgt>
                                        </p:tgtEl>
                                      </p:cBhvr>
                                      <p:to x="100000" y="100000"/>
                                    </p:animScale>
                                    <p:animScale>
                                      <p:cBhvr>
                                        <p:cTn id="89" dur="26">
                                          <p:stCondLst>
                                            <p:cond delay="1642"/>
                                          </p:stCondLst>
                                        </p:cTn>
                                        <p:tgtEl>
                                          <p:spTgt spid="3">
                                            <p:txEl>
                                              <p:pRg st="5" end="5"/>
                                            </p:txEl>
                                          </p:spTgt>
                                        </p:tgtEl>
                                      </p:cBhvr>
                                      <p:to x="100000" y="90000"/>
                                    </p:animScale>
                                    <p:animScale>
                                      <p:cBhvr>
                                        <p:cTn id="90" dur="166" decel="50000">
                                          <p:stCondLst>
                                            <p:cond delay="1668"/>
                                          </p:stCondLst>
                                        </p:cTn>
                                        <p:tgtEl>
                                          <p:spTgt spid="3">
                                            <p:txEl>
                                              <p:pRg st="5" end="5"/>
                                            </p:txEl>
                                          </p:spTgt>
                                        </p:tgtEl>
                                      </p:cBhvr>
                                      <p:to x="100000" y="100000"/>
                                    </p:animScale>
                                    <p:animScale>
                                      <p:cBhvr>
                                        <p:cTn id="91" dur="26">
                                          <p:stCondLst>
                                            <p:cond delay="1808"/>
                                          </p:stCondLst>
                                        </p:cTn>
                                        <p:tgtEl>
                                          <p:spTgt spid="3">
                                            <p:txEl>
                                              <p:pRg st="5" end="5"/>
                                            </p:txEl>
                                          </p:spTgt>
                                        </p:tgtEl>
                                      </p:cBhvr>
                                      <p:to x="100000" y="95000"/>
                                    </p:animScale>
                                    <p:animScale>
                                      <p:cBhvr>
                                        <p:cTn id="92" dur="166" decel="50000">
                                          <p:stCondLst>
                                            <p:cond delay="1834"/>
                                          </p:stCondLst>
                                        </p:cTn>
                                        <p:tgtEl>
                                          <p:spTgt spid="3">
                                            <p:txEl>
                                              <p:pRg st="5" end="5"/>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endParaRPr lang="en-US" sz="3000" dirty="0">
              <a:solidFill>
                <a:srgbClr val="FFFF00"/>
              </a:solidFill>
            </a:endParaRPr>
          </a:p>
        </p:txBody>
      </p:sp>
      <p:sp>
        <p:nvSpPr>
          <p:cNvPr id="3" name="Content Placeholder 2"/>
          <p:cNvSpPr>
            <a:spLocks noGrp="1"/>
          </p:cNvSpPr>
          <p:nvPr>
            <p:ph idx="1"/>
          </p:nvPr>
        </p:nvSpPr>
        <p:spPr>
          <a:xfrm>
            <a:off x="472440" y="1429386"/>
            <a:ext cx="8229600" cy="5562600"/>
          </a:xfrm>
        </p:spPr>
        <p:txBody>
          <a:bodyPr>
            <a:noAutofit/>
          </a:bodyPr>
          <a:lstStyle/>
          <a:p>
            <a:pPr marL="0" indent="0">
              <a:buNone/>
            </a:pPr>
            <a:endParaRPr lang="en-US" sz="2000" i="1" u="sng" dirty="0" smtClean="0">
              <a:solidFill>
                <a:schemeClr val="bg1"/>
              </a:solidFill>
              <a:latin typeface="Arial" panose="020B0604020202020204" pitchFamily="34" charset="0"/>
              <a:cs typeface="Arial" panose="020B0604020202020204" pitchFamily="34" charset="0"/>
            </a:endParaRPr>
          </a:p>
          <a:p>
            <a:pPr>
              <a:buFont typeface="Wingdings" pitchFamily="2" charset="2"/>
              <a:buChar char="v"/>
            </a:pPr>
            <a:r>
              <a:rPr lang="en-US" sz="2000" i="1" u="sng" dirty="0" err="1" smtClean="0">
                <a:solidFill>
                  <a:schemeClr val="bg1"/>
                </a:solidFill>
                <a:latin typeface="Arial" panose="020B0604020202020204" pitchFamily="34" charset="0"/>
                <a:cs typeface="Arial" panose="020B0604020202020204" pitchFamily="34" charset="0"/>
              </a:rPr>
              <a:t>Quan</a:t>
            </a:r>
            <a:r>
              <a:rPr lang="en-US" sz="2000" i="1" u="sng" dirty="0" smtClean="0">
                <a:solidFill>
                  <a:schemeClr val="bg1"/>
                </a:solidFill>
                <a:latin typeface="Arial" panose="020B0604020202020204" pitchFamily="34" charset="0"/>
                <a:cs typeface="Arial" panose="020B0604020202020204" pitchFamily="34" charset="0"/>
              </a:rPr>
              <a:t> </a:t>
            </a:r>
            <a:r>
              <a:rPr lang="en-US" sz="2000" i="1" u="sng" dirty="0" err="1">
                <a:solidFill>
                  <a:schemeClr val="bg1"/>
                </a:solidFill>
                <a:latin typeface="Arial" panose="020B0604020202020204" pitchFamily="34" charset="0"/>
                <a:cs typeface="Arial" panose="020B0604020202020204" pitchFamily="34" charset="0"/>
              </a:rPr>
              <a:t>sát</a:t>
            </a:r>
            <a:r>
              <a:rPr lang="en-US" sz="2000" i="1" u="sng" dirty="0">
                <a:solidFill>
                  <a:schemeClr val="bg1"/>
                </a:solidFill>
                <a:latin typeface="Arial" panose="020B0604020202020204" pitchFamily="34" charset="0"/>
                <a:cs typeface="Arial" panose="020B0604020202020204" pitchFamily="34" charset="0"/>
              </a:rPr>
              <a:t> </a:t>
            </a:r>
            <a:r>
              <a:rPr lang="en-US" sz="2000" i="1" u="sng" dirty="0" err="1">
                <a:solidFill>
                  <a:schemeClr val="bg1"/>
                </a:solidFill>
                <a:latin typeface="Arial" panose="020B0604020202020204" pitchFamily="34" charset="0"/>
                <a:cs typeface="Arial" panose="020B0604020202020204" pitchFamily="34" charset="0"/>
              </a:rPr>
              <a:t>không</a:t>
            </a:r>
            <a:r>
              <a:rPr lang="en-US" sz="2000" i="1" u="sng" dirty="0">
                <a:solidFill>
                  <a:schemeClr val="bg1"/>
                </a:solidFill>
                <a:latin typeface="Arial" panose="020B0604020202020204" pitchFamily="34" charset="0"/>
                <a:cs typeface="Arial" panose="020B0604020202020204" pitchFamily="34" charset="0"/>
              </a:rPr>
              <a:t> </a:t>
            </a:r>
            <a:r>
              <a:rPr lang="en-US" sz="2000" i="1" u="sng" dirty="0" err="1">
                <a:solidFill>
                  <a:schemeClr val="bg1"/>
                </a:solidFill>
                <a:latin typeface="Arial" panose="020B0604020202020204" pitchFamily="34" charset="0"/>
                <a:cs typeface="Arial" panose="020B0604020202020204" pitchFamily="34" charset="0"/>
              </a:rPr>
              <a:t>tham</a:t>
            </a:r>
            <a:r>
              <a:rPr lang="en-US" sz="2000" i="1" u="sng" dirty="0">
                <a:solidFill>
                  <a:schemeClr val="bg1"/>
                </a:solidFill>
                <a:latin typeface="Arial" panose="020B0604020202020204" pitchFamily="34" charset="0"/>
                <a:cs typeface="Arial" panose="020B0604020202020204" pitchFamily="34" charset="0"/>
              </a:rPr>
              <a:t> </a:t>
            </a:r>
            <a:r>
              <a:rPr lang="en-US" sz="2000" i="1" u="sng" dirty="0" err="1" smtClean="0">
                <a:solidFill>
                  <a:schemeClr val="bg1"/>
                </a:solidFill>
                <a:latin typeface="Arial" panose="020B0604020202020204" pitchFamily="34" charset="0"/>
                <a:cs typeface="Arial" panose="020B0604020202020204" pitchFamily="34" charset="0"/>
              </a:rPr>
              <a:t>dự</a:t>
            </a:r>
            <a:r>
              <a:rPr lang="en-US" sz="2000" i="1" u="sng" dirty="0" smtClean="0">
                <a:solidFill>
                  <a:schemeClr val="bg1"/>
                </a:solidFill>
                <a:latin typeface="Arial" panose="020B0604020202020204" pitchFamily="34" charset="0"/>
                <a:cs typeface="Arial" panose="020B0604020202020204" pitchFamily="34" charset="0"/>
              </a:rPr>
              <a:t>.</a:t>
            </a:r>
            <a:endParaRPr lang="en-US" sz="2000" dirty="0">
              <a:solidFill>
                <a:schemeClr val="bg1"/>
              </a:solidFill>
              <a:latin typeface="Arial" panose="020B0604020202020204" pitchFamily="34" charset="0"/>
              <a:cs typeface="Arial" panose="020B0604020202020204" pitchFamily="34" charset="0"/>
            </a:endParaRPr>
          </a:p>
          <a:p>
            <a:pPr marL="0" indent="0">
              <a:buNone/>
            </a:pPr>
            <a:r>
              <a:rPr lang="en-US" sz="2000" dirty="0" err="1" smtClean="0">
                <a:solidFill>
                  <a:schemeClr val="bg1"/>
                </a:solidFill>
                <a:latin typeface="Arial" panose="020B0604020202020204" pitchFamily="34" charset="0"/>
                <a:cs typeface="Arial" panose="020B0604020202020204" pitchFamily="34" charset="0"/>
              </a:rPr>
              <a:t>Là</a:t>
            </a:r>
            <a:r>
              <a:rPr lang="en-US" sz="2000" dirty="0" smtClean="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dạng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quan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sát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mà</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người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quan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sát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hoàn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toàn</a:t>
            </a:r>
            <a:r>
              <a:rPr lang="en-US" sz="2000" dirty="0">
                <a:solidFill>
                  <a:schemeClr val="bg1"/>
                </a:solidFill>
                <a:latin typeface="Arial" panose="020B0604020202020204" pitchFamily="34" charset="0"/>
                <a:cs typeface="Arial" panose="020B0604020202020204" pitchFamily="34" charset="0"/>
              </a:rPr>
              <a:t> ở </a:t>
            </a:r>
            <a:r>
              <a:rPr lang="en-US" sz="2000" dirty="0" err="1">
                <a:solidFill>
                  <a:schemeClr val="bg1"/>
                </a:solidFill>
                <a:latin typeface="Arial" panose="020B0604020202020204" pitchFamily="34" charset="0"/>
                <a:cs typeface="Arial" panose="020B0604020202020204" pitchFamily="34" charset="0"/>
              </a:rPr>
              <a:t>ngoài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hoạt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động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đươc</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quan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sát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Họ</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đứng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ngoài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quan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sát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các</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tình</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huống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và</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đơn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thuần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ghi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lại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những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diễn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biến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đang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xảy</a:t>
            </a:r>
            <a:r>
              <a:rPr lang="en-US" sz="2000" dirty="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ra.</a:t>
            </a:r>
            <a:endParaRPr lang="en-US" sz="2000" dirty="0">
              <a:solidFill>
                <a:schemeClr val="bg1"/>
              </a:solidFill>
              <a:latin typeface="Arial" panose="020B0604020202020204" pitchFamily="34" charset="0"/>
              <a:cs typeface="Arial" panose="020B0604020202020204" pitchFamily="34" charset="0"/>
            </a:endParaRPr>
          </a:p>
          <a:p>
            <a:r>
              <a:rPr lang="en-US" sz="2000" dirty="0" err="1" smtClean="0">
                <a:solidFill>
                  <a:schemeClr val="bg1"/>
                </a:solidFill>
                <a:latin typeface="Arial" panose="020B0604020202020204" pitchFamily="34" charset="0"/>
                <a:cs typeface="Arial" panose="020B0604020202020204" pitchFamily="34" charset="0"/>
              </a:rPr>
              <a:t>Ưu</a:t>
            </a:r>
            <a:r>
              <a:rPr lang="en-US" sz="2000" dirty="0" smtClean="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điểm</a:t>
            </a:r>
            <a:r>
              <a:rPr lang="en-US" sz="2000" dirty="0" smtClean="0">
                <a:solidFill>
                  <a:schemeClr val="bg1"/>
                </a:solidFill>
                <a:latin typeface="Arial" panose="020B0604020202020204" pitchFamily="34" charset="0"/>
                <a:cs typeface="Arial" panose="020B0604020202020204" pitchFamily="34" charset="0"/>
              </a:rPr>
              <a:t>:</a:t>
            </a:r>
            <a:endParaRPr lang="en-US" sz="2000" dirty="0">
              <a:solidFill>
                <a:schemeClr val="bg1"/>
              </a:solidFill>
              <a:latin typeface="Arial" panose="020B0604020202020204" pitchFamily="34" charset="0"/>
              <a:cs typeface="Arial" panose="020B0604020202020204" pitchFamily="34" charset="0"/>
            </a:endParaRPr>
          </a:p>
          <a:p>
            <a:pPr>
              <a:buFont typeface="Wingdings" pitchFamily="2" charset="2"/>
              <a:buChar char="ü"/>
            </a:pPr>
            <a:r>
              <a:rPr lang="en-US" sz="2000" dirty="0" smtClean="0">
                <a:solidFill>
                  <a:schemeClr val="bg1"/>
                </a:solidFill>
                <a:latin typeface="Arial" panose="020B0604020202020204" pitchFamily="34" charset="0"/>
                <a:cs typeface="Arial" panose="020B0604020202020204" pitchFamily="34" charset="0"/>
              </a:rPr>
              <a:t> </a:t>
            </a:r>
            <a:r>
              <a:rPr lang="en-US" sz="2000" dirty="0">
                <a:solidFill>
                  <a:schemeClr val="bg1"/>
                </a:solidFill>
                <a:latin typeface="Arial" panose="020B0604020202020204" pitchFamily="34" charset="0"/>
                <a:cs typeface="Arial" panose="020B0604020202020204" pitchFamily="34" charset="0"/>
              </a:rPr>
              <a:t>So </a:t>
            </a:r>
            <a:r>
              <a:rPr lang="en-US" sz="2000" dirty="0" err="1">
                <a:solidFill>
                  <a:schemeClr val="bg1"/>
                </a:solidFill>
                <a:latin typeface="Arial" panose="020B0604020202020204" pitchFamily="34" charset="0"/>
                <a:cs typeface="Arial" panose="020B0604020202020204" pitchFamily="34" charset="0"/>
              </a:rPr>
              <a:t>với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phương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pháp</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quan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sát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tham</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dự</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phương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pháp</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này</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mang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tính</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khách</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quan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hơn</a:t>
            </a:r>
            <a:r>
              <a:rPr lang="en-US" sz="2000" dirty="0">
                <a:solidFill>
                  <a:schemeClr val="bg1"/>
                </a:solidFill>
                <a:latin typeface="Arial" panose="020B0604020202020204" pitchFamily="34" charset="0"/>
                <a:cs typeface="Arial" panose="020B0604020202020204" pitchFamily="34" charset="0"/>
              </a:rPr>
              <a:t> </a:t>
            </a:r>
          </a:p>
          <a:p>
            <a:pPr>
              <a:buFont typeface="Wingdings" pitchFamily="2" charset="2"/>
              <a:buChar char="ü"/>
            </a:pPr>
            <a:r>
              <a:rPr lang="en-US" sz="2000" dirty="0" smtClean="0">
                <a:solidFill>
                  <a:schemeClr val="bg1"/>
                </a:solidFill>
                <a:latin typeface="Arial" panose="020B0604020202020204" pitchFamily="34" charset="0"/>
                <a:cs typeface="Arial" panose="020B0604020202020204" pitchFamily="34" charset="0"/>
              </a:rPr>
              <a:t> </a:t>
            </a:r>
            <a:r>
              <a:rPr lang="en-US" sz="2000" dirty="0">
                <a:solidFill>
                  <a:schemeClr val="bg1"/>
                </a:solidFill>
                <a:latin typeface="Arial" panose="020B0604020202020204" pitchFamily="34" charset="0"/>
                <a:cs typeface="Arial" panose="020B0604020202020204" pitchFamily="34" charset="0"/>
              </a:rPr>
              <a:t>trong quá trình quan sát việc ghi chép sẽ thuận lợi hơn </a:t>
            </a:r>
            <a:endParaRPr lang="en-US" sz="2000" dirty="0" smtClean="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40229565"/>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fade">
                                      <p:cBhvr>
                                        <p:cTn id="31" dur="1000"/>
                                        <p:tgtEl>
                                          <p:spTgt spid="3">
                                            <p:txEl>
                                              <p:pRg st="4" end="4"/>
                                            </p:txEl>
                                          </p:spTgt>
                                        </p:tgtEl>
                                      </p:cBhvr>
                                    </p:animEffect>
                                    <p:anim calcmode="lin" valueType="num">
                                      <p:cBhvr>
                                        <p:cTn id="3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fade">
                                      <p:cBhvr>
                                        <p:cTn id="38" dur="1000"/>
                                        <p:tgtEl>
                                          <p:spTgt spid="3">
                                            <p:txEl>
                                              <p:pRg st="5" end="5"/>
                                            </p:txEl>
                                          </p:spTgt>
                                        </p:tgtEl>
                                      </p:cBhvr>
                                    </p:animEffect>
                                    <p:anim calcmode="lin" valueType="num">
                                      <p:cBhvr>
                                        <p:cTn id="3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endParaRPr lang="en-US" sz="3000" dirty="0">
              <a:solidFill>
                <a:srgbClr val="FFFF00"/>
              </a:solidFill>
            </a:endParaRPr>
          </a:p>
        </p:txBody>
      </p:sp>
      <p:sp>
        <p:nvSpPr>
          <p:cNvPr id="3" name="Content Placeholder 2"/>
          <p:cNvSpPr>
            <a:spLocks noGrp="1"/>
          </p:cNvSpPr>
          <p:nvPr>
            <p:ph idx="1"/>
          </p:nvPr>
        </p:nvSpPr>
        <p:spPr/>
        <p:txBody>
          <a:bodyPr>
            <a:normAutofit/>
          </a:bodyPr>
          <a:lstStyle/>
          <a:p>
            <a:pPr>
              <a:buFont typeface="Wingdings" pitchFamily="2" charset="2"/>
              <a:buChar char="ü"/>
            </a:pPr>
            <a:r>
              <a:rPr lang="en-US" sz="2000" dirty="0">
                <a:solidFill>
                  <a:schemeClr val="bg1"/>
                </a:solidFill>
                <a:latin typeface="Arial" panose="020B0604020202020204" pitchFamily="34" charset="0"/>
                <a:cs typeface="Arial" panose="020B0604020202020204" pitchFamily="34" charset="0"/>
              </a:rPr>
              <a:t> Phương pháp quan sát này không tốn nhiều thời gian </a:t>
            </a:r>
          </a:p>
          <a:p>
            <a:pPr>
              <a:buFont typeface="Wingdings" pitchFamily="2" charset="2"/>
              <a:buChar char="ü"/>
            </a:pPr>
            <a:r>
              <a:rPr lang="en-US" sz="2000" dirty="0">
                <a:solidFill>
                  <a:schemeClr val="bg1"/>
                </a:solidFill>
                <a:latin typeface="Arial" panose="020B0604020202020204" pitchFamily="34" charset="0"/>
                <a:cs typeface="Arial" panose="020B0604020202020204" pitchFamily="34" charset="0"/>
              </a:rPr>
              <a:t> So với quan sát tham dự thì phương pháp quan sát này đòi hỏi trình độ hiểu biết không quá cao, đòi hỏi khả năng hòa nhập, khả năng xử lý tình huống không cao lắm.</a:t>
            </a:r>
            <a:br>
              <a:rPr lang="en-US" sz="2000" dirty="0">
                <a:solidFill>
                  <a:schemeClr val="bg1"/>
                </a:solidFill>
                <a:latin typeface="Arial" panose="020B0604020202020204" pitchFamily="34" charset="0"/>
                <a:cs typeface="Arial" panose="020B0604020202020204" pitchFamily="34" charset="0"/>
              </a:rPr>
            </a:br>
            <a:endParaRPr lang="en-US" sz="2000" dirty="0" smtClean="0">
              <a:solidFill>
                <a:schemeClr val="bg1"/>
              </a:solidFill>
              <a:latin typeface="Arial" panose="020B0604020202020204" pitchFamily="34" charset="0"/>
              <a:cs typeface="Arial" panose="020B0604020202020204" pitchFamily="34" charset="0"/>
            </a:endParaRPr>
          </a:p>
          <a:p>
            <a:r>
              <a:rPr lang="en-US" sz="2000" dirty="0" smtClean="0">
                <a:solidFill>
                  <a:schemeClr val="bg1"/>
                </a:solidFill>
                <a:latin typeface="Arial" panose="020B0604020202020204" pitchFamily="34" charset="0"/>
                <a:cs typeface="Arial" panose="020B0604020202020204" pitchFamily="34" charset="0"/>
              </a:rPr>
              <a:t>Nhược </a:t>
            </a:r>
            <a:r>
              <a:rPr lang="en-US" sz="2000" dirty="0">
                <a:solidFill>
                  <a:schemeClr val="bg1"/>
                </a:solidFill>
                <a:latin typeface="Arial" panose="020B0604020202020204" pitchFamily="34" charset="0"/>
                <a:cs typeface="Arial" panose="020B0604020202020204" pitchFamily="34" charset="0"/>
              </a:rPr>
              <a:t>điểm</a:t>
            </a:r>
            <a:r>
              <a:rPr lang="en-US" sz="2000" dirty="0" smtClean="0">
                <a:solidFill>
                  <a:schemeClr val="bg1"/>
                </a:solidFill>
                <a:latin typeface="Arial" panose="020B0604020202020204" pitchFamily="34" charset="0"/>
                <a:cs typeface="Arial" panose="020B0604020202020204" pitchFamily="34" charset="0"/>
              </a:rPr>
              <a:t>:</a:t>
            </a:r>
            <a:endParaRPr lang="en-US" sz="2000" dirty="0">
              <a:solidFill>
                <a:schemeClr val="bg1"/>
              </a:solidFill>
              <a:latin typeface="Arial" panose="020B0604020202020204" pitchFamily="34" charset="0"/>
              <a:cs typeface="Arial" panose="020B0604020202020204" pitchFamily="34" charset="0"/>
            </a:endParaRPr>
          </a:p>
          <a:p>
            <a:pPr>
              <a:buFont typeface="Wingdings" pitchFamily="2" charset="2"/>
              <a:buChar char="ü"/>
            </a:pPr>
            <a:r>
              <a:rPr lang="en-US" sz="2000" dirty="0" smtClean="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Khi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sử</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dụng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phương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pháp</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này</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một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khó</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khăn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của</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quan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sát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viên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là</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không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thể</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sâu</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tìm</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hiểu</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bản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chất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cốt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lõi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của</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vấn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đề</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mà</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dễ</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chủ</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quan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duy</a:t>
            </a:r>
            <a:r>
              <a:rPr lang="en-US" sz="2000" dirty="0">
                <a:solidFill>
                  <a:schemeClr val="bg1"/>
                </a:solidFill>
                <a:latin typeface="Arial" panose="020B0604020202020204" pitchFamily="34" charset="0"/>
                <a:cs typeface="Arial" panose="020B0604020202020204" pitchFamily="34" charset="0"/>
              </a:rPr>
              <a:t> ý </a:t>
            </a:r>
            <a:r>
              <a:rPr lang="en-US" sz="2000" dirty="0" err="1">
                <a:solidFill>
                  <a:schemeClr val="bg1"/>
                </a:solidFill>
                <a:latin typeface="Arial" panose="020B0604020202020204" pitchFamily="34" charset="0"/>
                <a:cs typeface="Arial" panose="020B0604020202020204" pitchFamily="34" charset="0"/>
              </a:rPr>
              <a:t>chí</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Vậy</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nên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tạo</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nên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nên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cái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nhìn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thụ</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động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về</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vấn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đề</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được</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quan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sát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nên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chất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lượng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quan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sát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không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cao</a:t>
            </a:r>
            <a:r>
              <a:rPr lang="en-US" sz="2000" dirty="0">
                <a:solidFill>
                  <a:schemeClr val="bg1"/>
                </a:solidFill>
                <a:latin typeface="Arial" panose="020B0604020202020204" pitchFamily="34" charset="0"/>
                <a:cs typeface="Arial" panose="020B0604020202020204" pitchFamily="34" charset="0"/>
              </a:rPr>
              <a:t>.</a:t>
            </a:r>
            <a:br>
              <a:rPr lang="en-US" sz="2000" dirty="0">
                <a:solidFill>
                  <a:schemeClr val="bg1"/>
                </a:solidFill>
                <a:latin typeface="Arial" panose="020B0604020202020204" pitchFamily="34" charset="0"/>
                <a:cs typeface="Arial" panose="020B0604020202020204" pitchFamily="34" charset="0"/>
              </a:rPr>
            </a:br>
            <a:r>
              <a:rPr lang="en-US" sz="2000" dirty="0">
                <a:solidFill>
                  <a:schemeClr val="bg1"/>
                </a:solidFill>
                <a:latin typeface="Arial" panose="020B0604020202020204" pitchFamily="34" charset="0"/>
                <a:cs typeface="Arial" panose="020B0604020202020204" pitchFamily="34" charset="0"/>
              </a:rPr>
              <a:t/>
            </a:r>
            <a:br>
              <a:rPr lang="en-US" sz="2000" dirty="0">
                <a:solidFill>
                  <a:schemeClr val="bg1"/>
                </a:solidFill>
                <a:latin typeface="Arial" panose="020B0604020202020204" pitchFamily="34" charset="0"/>
                <a:cs typeface="Arial" panose="020B0604020202020204" pitchFamily="34" charset="0"/>
              </a:rPr>
            </a:br>
            <a:endParaRPr lang="en-US"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04332312"/>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6" fill="hold" grpId="0" nodeType="clickEffect">
                                  <p:stCondLst>
                                    <p:cond delay="0"/>
                                  </p:stCondLst>
                                  <p:childTnLst>
                                    <p:anim calcmode="lin" valueType="num">
                                      <p:cBhvr additive="base">
                                        <p:cTn id="12" dur="500"/>
                                        <p:tgtEl>
                                          <p:spTgt spid="3">
                                            <p:txEl>
                                              <p:pRg st="0" end="0"/>
                                            </p:txEl>
                                          </p:spTgt>
                                        </p:tgtEl>
                                        <p:attrNameLst>
                                          <p:attrName>ppt_x</p:attrName>
                                        </p:attrNameLst>
                                      </p:cBhvr>
                                      <p:tavLst>
                                        <p:tav tm="0">
                                          <p:val>
                                            <p:strVal val="ppt_x"/>
                                          </p:val>
                                        </p:tav>
                                        <p:tav tm="100000">
                                          <p:val>
                                            <p:strVal val="1+ppt_w/2"/>
                                          </p:val>
                                        </p:tav>
                                      </p:tavLst>
                                    </p:anim>
                                    <p:anim calcmode="lin" valueType="num">
                                      <p:cBhvr additive="base">
                                        <p:cTn id="13" dur="500"/>
                                        <p:tgtEl>
                                          <p:spTgt spid="3">
                                            <p:txEl>
                                              <p:pRg st="0" end="0"/>
                                            </p:txEl>
                                          </p:spTgt>
                                        </p:tgtEl>
                                        <p:attrNameLst>
                                          <p:attrName>ppt_y</p:attrName>
                                        </p:attrNameLst>
                                      </p:cBhvr>
                                      <p:tavLst>
                                        <p:tav tm="0">
                                          <p:val>
                                            <p:strVal val="ppt_y"/>
                                          </p:val>
                                        </p:tav>
                                        <p:tav tm="100000">
                                          <p:val>
                                            <p:strVal val="1+ppt_h/2"/>
                                          </p:val>
                                        </p:tav>
                                      </p:tavLst>
                                    </p:anim>
                                    <p:set>
                                      <p:cBhvr>
                                        <p:cTn id="14"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xit" presetSubtype="6" fill="hold" grpId="0" nodeType="clickEffect">
                                  <p:stCondLst>
                                    <p:cond delay="0"/>
                                  </p:stCondLst>
                                  <p:childTnLst>
                                    <p:anim calcmode="lin" valueType="num">
                                      <p:cBhvr additive="base">
                                        <p:cTn id="18" dur="500"/>
                                        <p:tgtEl>
                                          <p:spTgt spid="3">
                                            <p:txEl>
                                              <p:pRg st="1" end="1"/>
                                            </p:txEl>
                                          </p:spTgt>
                                        </p:tgtEl>
                                        <p:attrNameLst>
                                          <p:attrName>ppt_x</p:attrName>
                                        </p:attrNameLst>
                                      </p:cBhvr>
                                      <p:tavLst>
                                        <p:tav tm="0">
                                          <p:val>
                                            <p:strVal val="ppt_x"/>
                                          </p:val>
                                        </p:tav>
                                        <p:tav tm="100000">
                                          <p:val>
                                            <p:strVal val="1+ppt_w/2"/>
                                          </p:val>
                                        </p:tav>
                                      </p:tavLst>
                                    </p:anim>
                                    <p:anim calcmode="lin" valueType="num">
                                      <p:cBhvr additive="base">
                                        <p:cTn id="19" dur="500"/>
                                        <p:tgtEl>
                                          <p:spTgt spid="3">
                                            <p:txEl>
                                              <p:pRg st="1" end="1"/>
                                            </p:txEl>
                                          </p:spTgt>
                                        </p:tgtEl>
                                        <p:attrNameLst>
                                          <p:attrName>ppt_y</p:attrName>
                                        </p:attrNameLst>
                                      </p:cBhvr>
                                      <p:tavLst>
                                        <p:tav tm="0">
                                          <p:val>
                                            <p:strVal val="ppt_y"/>
                                          </p:val>
                                        </p:tav>
                                        <p:tav tm="100000">
                                          <p:val>
                                            <p:strVal val="1+ppt_h/2"/>
                                          </p:val>
                                        </p:tav>
                                      </p:tavLst>
                                    </p:anim>
                                    <p:set>
                                      <p:cBhvr>
                                        <p:cTn id="20" dur="1" fill="hold">
                                          <p:stCondLst>
                                            <p:cond delay="499"/>
                                          </p:stCondLst>
                                        </p:cTn>
                                        <p:tgtEl>
                                          <p:spTgt spid="3">
                                            <p:txEl>
                                              <p:pRg st="1" end="1"/>
                                            </p:txEl>
                                          </p:spTgt>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6" fill="hold" grpId="0" nodeType="clickEffect">
                                  <p:stCondLst>
                                    <p:cond delay="0"/>
                                  </p:stCondLst>
                                  <p:childTnLst>
                                    <p:anim calcmode="lin" valueType="num">
                                      <p:cBhvr additive="base">
                                        <p:cTn id="24" dur="500"/>
                                        <p:tgtEl>
                                          <p:spTgt spid="3">
                                            <p:txEl>
                                              <p:pRg st="2" end="2"/>
                                            </p:txEl>
                                          </p:spTgt>
                                        </p:tgtEl>
                                        <p:attrNameLst>
                                          <p:attrName>ppt_x</p:attrName>
                                        </p:attrNameLst>
                                      </p:cBhvr>
                                      <p:tavLst>
                                        <p:tav tm="0">
                                          <p:val>
                                            <p:strVal val="ppt_x"/>
                                          </p:val>
                                        </p:tav>
                                        <p:tav tm="100000">
                                          <p:val>
                                            <p:strVal val="1+ppt_w/2"/>
                                          </p:val>
                                        </p:tav>
                                      </p:tavLst>
                                    </p:anim>
                                    <p:anim calcmode="lin" valueType="num">
                                      <p:cBhvr additive="base">
                                        <p:cTn id="25" dur="500"/>
                                        <p:tgtEl>
                                          <p:spTgt spid="3">
                                            <p:txEl>
                                              <p:pRg st="2" end="2"/>
                                            </p:txEl>
                                          </p:spTgt>
                                        </p:tgtEl>
                                        <p:attrNameLst>
                                          <p:attrName>ppt_y</p:attrName>
                                        </p:attrNameLst>
                                      </p:cBhvr>
                                      <p:tavLst>
                                        <p:tav tm="0">
                                          <p:val>
                                            <p:strVal val="ppt_y"/>
                                          </p:val>
                                        </p:tav>
                                        <p:tav tm="100000">
                                          <p:val>
                                            <p:strVal val="1+ppt_h/2"/>
                                          </p:val>
                                        </p:tav>
                                      </p:tavLst>
                                    </p:anim>
                                    <p:set>
                                      <p:cBhvr>
                                        <p:cTn id="26" dur="1" fill="hold">
                                          <p:stCondLst>
                                            <p:cond delay="499"/>
                                          </p:stCondLst>
                                        </p:cTn>
                                        <p:tgtEl>
                                          <p:spTgt spid="3">
                                            <p:txEl>
                                              <p:pRg st="2" end="2"/>
                                            </p:txEl>
                                          </p:spTgt>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xit" presetSubtype="6" fill="hold" grpId="0" nodeType="clickEffect">
                                  <p:stCondLst>
                                    <p:cond delay="0"/>
                                  </p:stCondLst>
                                  <p:childTnLst>
                                    <p:anim calcmode="lin" valueType="num">
                                      <p:cBhvr additive="base">
                                        <p:cTn id="30" dur="500"/>
                                        <p:tgtEl>
                                          <p:spTgt spid="3">
                                            <p:txEl>
                                              <p:pRg st="3" end="3"/>
                                            </p:txEl>
                                          </p:spTgt>
                                        </p:tgtEl>
                                        <p:attrNameLst>
                                          <p:attrName>ppt_x</p:attrName>
                                        </p:attrNameLst>
                                      </p:cBhvr>
                                      <p:tavLst>
                                        <p:tav tm="0">
                                          <p:val>
                                            <p:strVal val="ppt_x"/>
                                          </p:val>
                                        </p:tav>
                                        <p:tav tm="100000">
                                          <p:val>
                                            <p:strVal val="1+ppt_w/2"/>
                                          </p:val>
                                        </p:tav>
                                      </p:tavLst>
                                    </p:anim>
                                    <p:anim calcmode="lin" valueType="num">
                                      <p:cBhvr additive="base">
                                        <p:cTn id="31" dur="500"/>
                                        <p:tgtEl>
                                          <p:spTgt spid="3">
                                            <p:txEl>
                                              <p:pRg st="3" end="3"/>
                                            </p:txEl>
                                          </p:spTgt>
                                        </p:tgtEl>
                                        <p:attrNameLst>
                                          <p:attrName>ppt_y</p:attrName>
                                        </p:attrNameLst>
                                      </p:cBhvr>
                                      <p:tavLst>
                                        <p:tav tm="0">
                                          <p:val>
                                            <p:strVal val="ppt_y"/>
                                          </p:val>
                                        </p:tav>
                                        <p:tav tm="100000">
                                          <p:val>
                                            <p:strVal val="1+ppt_h/2"/>
                                          </p:val>
                                        </p:tav>
                                      </p:tavLst>
                                    </p:anim>
                                    <p:set>
                                      <p:cBhvr>
                                        <p:cTn id="32" dur="1" fill="hold">
                                          <p:stCondLst>
                                            <p:cond delay="499"/>
                                          </p:stCondLst>
                                        </p:cTn>
                                        <p:tgtEl>
                                          <p:spTgt spid="3">
                                            <p:txEl>
                                              <p:pRg st="3" end="3"/>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0"/>
          <p:cNvSpPr>
            <a:spLocks noGrp="1"/>
          </p:cNvSpPr>
          <p:nvPr>
            <p:ph type="title"/>
          </p:nvPr>
        </p:nvSpPr>
        <p:spPr>
          <a:xfrm>
            <a:off x="152400" y="304800"/>
            <a:ext cx="8382000" cy="1447800"/>
          </a:xfrm>
        </p:spPr>
        <p:txBody>
          <a:bodyPr>
            <a:normAutofit/>
          </a:bodyPr>
          <a:lstStyle/>
          <a:p>
            <a:pPr algn="l"/>
            <a:r>
              <a:rPr lang="en-US" sz="2000" dirty="0">
                <a:solidFill>
                  <a:schemeClr val="bg1"/>
                </a:solidFill>
                <a:latin typeface="Arial" panose="020B0604020202020204" pitchFamily="34" charset="0"/>
                <a:cs typeface="Arial" panose="020B0604020202020204" pitchFamily="34" charset="0"/>
              </a:rPr>
              <a:t> </a:t>
            </a:r>
            <a:r>
              <a:rPr lang="en-US" sz="2000" dirty="0" smtClean="0">
                <a:solidFill>
                  <a:schemeClr val="bg1"/>
                </a:solidFill>
                <a:latin typeface="Arial" panose="020B0604020202020204" pitchFamily="34" charset="0"/>
                <a:cs typeface="Arial" panose="020B0604020202020204" pitchFamily="34" charset="0"/>
              </a:rPr>
              <a:t>       </a:t>
            </a:r>
            <a:r>
              <a:rPr lang="en-US" sz="2400" b="0" dirty="0" smtClean="0">
                <a:solidFill>
                  <a:srgbClr val="0070C0"/>
                </a:solidFill>
                <a:latin typeface="Arial" panose="020B0604020202020204" pitchFamily="34" charset="0"/>
                <a:cs typeface="Arial" panose="020B0604020202020204" pitchFamily="34" charset="0"/>
              </a:rPr>
              <a:t>Yêu cầu: </a:t>
            </a:r>
            <a:r>
              <a:rPr lang="en-US" sz="2400" dirty="0" smtClean="0">
                <a:solidFill>
                  <a:srgbClr val="0070C0"/>
                </a:solidFill>
                <a:latin typeface="Arial" panose="020B0604020202020204" pitchFamily="34" charset="0"/>
                <a:cs typeface="Arial" panose="020B0604020202020204" pitchFamily="34" charset="0"/>
              </a:rPr>
              <a:t>K</a:t>
            </a:r>
            <a:r>
              <a:rPr lang="en-US" sz="2400" b="0" dirty="0" smtClean="0">
                <a:solidFill>
                  <a:srgbClr val="0070C0"/>
                </a:solidFill>
                <a:latin typeface="Arial" panose="020B0604020202020204" pitchFamily="34" charset="0"/>
                <a:cs typeface="Arial" panose="020B0604020202020204" pitchFamily="34" charset="0"/>
              </a:rPr>
              <a:t>hi quan sát phải đảm bảo tính có hệ thống, có mục đích và có kế hoạch</a:t>
            </a:r>
          </a:p>
        </p:txBody>
      </p:sp>
      <p:sp>
        <p:nvSpPr>
          <p:cNvPr id="12291" name="Content Placeholder 11"/>
          <p:cNvSpPr>
            <a:spLocks noGrp="1"/>
          </p:cNvSpPr>
          <p:nvPr>
            <p:ph sz="half" idx="1"/>
          </p:nvPr>
        </p:nvSpPr>
        <p:spPr>
          <a:xfrm>
            <a:off x="35169" y="2057400"/>
            <a:ext cx="8610600" cy="6400800"/>
          </a:xfrm>
        </p:spPr>
        <p:txBody>
          <a:bodyPr/>
          <a:lstStyle/>
          <a:p>
            <a:pPr marL="0" indent="0">
              <a:buNone/>
            </a:pP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Xác</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định</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được</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khách</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thể</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mục</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tiêu</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nhiệm</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vụ</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đối</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tượng</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quan</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sát</a:t>
            </a:r>
            <a:r>
              <a:rPr lang="en-US" sz="2000" dirty="0" smtClean="0">
                <a:solidFill>
                  <a:schemeClr val="bg1"/>
                </a:solidFill>
                <a:latin typeface="Arial" panose="020B0604020202020204" pitchFamily="34" charset="0"/>
                <a:cs typeface="Arial" panose="020B0604020202020204" pitchFamily="34" charset="0"/>
              </a:rPr>
              <a:t>.</a:t>
            </a:r>
          </a:p>
          <a:p>
            <a:pPr marL="0" indent="0">
              <a:buNone/>
            </a:pP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Xác</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định</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được</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thời</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gian</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và</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yêu</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cầu</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về</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mặt</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tài</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chính</a:t>
            </a:r>
            <a:r>
              <a:rPr lang="en-US" sz="2000" dirty="0" smtClean="0">
                <a:solidFill>
                  <a:schemeClr val="bg1"/>
                </a:solidFill>
                <a:latin typeface="Arial" panose="020B0604020202020204" pitchFamily="34" charset="0"/>
                <a:cs typeface="Arial" panose="020B0604020202020204" pitchFamily="34" charset="0"/>
              </a:rPr>
              <a:t>.</a:t>
            </a:r>
          </a:p>
          <a:p>
            <a:pPr marL="0" indent="0">
              <a:buNone/>
            </a:pP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Dự</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kiến</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trước</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các</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phương</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án</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khó</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khăn</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trong</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khi</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quan</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sát</a:t>
            </a:r>
            <a:r>
              <a:rPr lang="en-US" sz="2000" dirty="0" smtClean="0">
                <a:solidFill>
                  <a:schemeClr val="bg1"/>
                </a:solidFill>
                <a:latin typeface="Arial" panose="020B0604020202020204" pitchFamily="34" charset="0"/>
                <a:cs typeface="Arial" panose="020B0604020202020204" pitchFamily="34" charset="0"/>
              </a:rPr>
              <a:t>.</a:t>
            </a:r>
          </a:p>
          <a:p>
            <a:pPr marL="0" indent="0">
              <a:buNone/>
            </a:pP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Cách</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thức</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và</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chuẩn</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bị</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giấy</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tờ</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thủ</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tục</a:t>
            </a:r>
            <a:r>
              <a:rPr lang="en-US" sz="2000" dirty="0" smtClean="0">
                <a:solidFill>
                  <a:schemeClr val="bg1"/>
                </a:solidFill>
                <a:latin typeface="Arial" panose="020B0604020202020204" pitchFamily="34" charset="0"/>
                <a:cs typeface="Arial" panose="020B0604020202020204" pitchFamily="34" charset="0"/>
              </a:rPr>
              <a:t>.</a:t>
            </a:r>
          </a:p>
          <a:p>
            <a:pPr marL="0" indent="0">
              <a:buNone/>
            </a:pP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Lựa</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chọn</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các</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phương</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pháp</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quan</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sát</a:t>
            </a:r>
            <a:r>
              <a:rPr lang="en-US" sz="2000" dirty="0" smtClean="0">
                <a:solidFill>
                  <a:schemeClr val="bg1"/>
                </a:solidFill>
                <a:latin typeface="Arial" panose="020B0604020202020204" pitchFamily="34" charset="0"/>
                <a:cs typeface="Arial" panose="020B0604020202020204" pitchFamily="34" charset="0"/>
              </a:rPr>
              <a:t>.</a:t>
            </a:r>
          </a:p>
          <a:p>
            <a:pPr marL="0" indent="0">
              <a:buNone/>
            </a:pP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Chuẩn</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bị</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tài</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liệu</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kế</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hoạch</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thiết</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bị</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kỹ</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thuật</a:t>
            </a:r>
            <a:r>
              <a:rPr lang="en-US" sz="2000" dirty="0" smtClean="0">
                <a:solidFill>
                  <a:schemeClr val="bg1"/>
                </a:solidFill>
                <a:latin typeface="Arial" panose="020B0604020202020204" pitchFamily="34" charset="0"/>
                <a:cs typeface="Arial" panose="020B0604020202020204" pitchFamily="34" charset="0"/>
              </a:rPr>
              <a:t> in </a:t>
            </a:r>
            <a:r>
              <a:rPr lang="en-US" sz="2000" dirty="0" err="1" smtClean="0">
                <a:solidFill>
                  <a:schemeClr val="bg1"/>
                </a:solidFill>
                <a:latin typeface="Arial" panose="020B0604020202020204" pitchFamily="34" charset="0"/>
                <a:cs typeface="Arial" panose="020B0604020202020204" pitchFamily="34" charset="0"/>
              </a:rPr>
              <a:t>phiếu</a:t>
            </a:r>
            <a:r>
              <a:rPr lang="en-US" sz="2000" dirty="0" smtClean="0">
                <a:solidFill>
                  <a:schemeClr val="bg1"/>
                </a:solidFill>
                <a:latin typeface="Arial" panose="020B0604020202020204" pitchFamily="34" charset="0"/>
                <a:cs typeface="Arial" panose="020B0604020202020204" pitchFamily="34" charset="0"/>
              </a:rPr>
              <a:t>……</a:t>
            </a:r>
          </a:p>
        </p:txBody>
      </p:sp>
      <p:sp>
        <p:nvSpPr>
          <p:cNvPr id="12292" name="Content Placeholder 12"/>
          <p:cNvSpPr>
            <a:spLocks noGrp="1"/>
          </p:cNvSpPr>
          <p:nvPr>
            <p:ph sz="half" idx="2"/>
          </p:nvPr>
        </p:nvSpPr>
        <p:spPr>
          <a:xfrm>
            <a:off x="59787" y="2133600"/>
            <a:ext cx="9093591" cy="5029200"/>
          </a:xfrm>
        </p:spPr>
        <p:txBody>
          <a:bodyPr/>
          <a:lstStyle/>
          <a:p>
            <a:pPr marL="0" indent="0">
              <a:buNone/>
            </a:pP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Thực</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hành</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quan</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sát</a:t>
            </a:r>
            <a:r>
              <a:rPr lang="en-US" sz="2000" dirty="0" smtClean="0">
                <a:solidFill>
                  <a:schemeClr val="bg1"/>
                </a:solidFill>
                <a:latin typeface="Arial" panose="020B0604020202020204" pitchFamily="34" charset="0"/>
                <a:cs typeface="Arial" panose="020B0604020202020204" pitchFamily="34" charset="0"/>
              </a:rPr>
              <a:t>.</a:t>
            </a:r>
          </a:p>
          <a:p>
            <a:pPr marL="0" indent="0">
              <a:buNone/>
            </a:pP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Các</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phương</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pháp</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thu</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thập</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thông</a:t>
            </a:r>
            <a:r>
              <a:rPr lang="en-US" sz="2000" dirty="0" smtClean="0">
                <a:solidFill>
                  <a:schemeClr val="bg1"/>
                </a:solidFill>
                <a:latin typeface="Arial" panose="020B0604020202020204" pitchFamily="34" charset="0"/>
                <a:cs typeface="Arial" panose="020B0604020202020204" pitchFamily="34" charset="0"/>
              </a:rPr>
              <a:t> tin </a:t>
            </a:r>
            <a:r>
              <a:rPr lang="en-US" sz="2000" dirty="0" err="1" smtClean="0">
                <a:solidFill>
                  <a:schemeClr val="bg1"/>
                </a:solidFill>
                <a:latin typeface="Arial" panose="020B0604020202020204" pitchFamily="34" charset="0"/>
                <a:cs typeface="Arial" panose="020B0604020202020204" pitchFamily="34" charset="0"/>
              </a:rPr>
              <a:t>được</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sử</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dụng</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trong</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quan</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sát</a:t>
            </a:r>
            <a:r>
              <a:rPr lang="en-US" sz="2000" dirty="0" smtClean="0">
                <a:solidFill>
                  <a:schemeClr val="bg1"/>
                </a:solidFill>
                <a:latin typeface="Arial" panose="020B0604020202020204" pitchFamily="34" charset="0"/>
                <a:cs typeface="Arial" panose="020B0604020202020204" pitchFamily="34" charset="0"/>
              </a:rPr>
              <a:t>.</a:t>
            </a:r>
          </a:p>
          <a:p>
            <a:pPr marL="0" indent="0">
              <a:buNone/>
            </a:pP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Ghi</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chép</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vắn</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tắt</a:t>
            </a:r>
            <a:endParaRPr lang="en-US" sz="2000" dirty="0" smtClean="0">
              <a:solidFill>
                <a:schemeClr val="bg1"/>
              </a:solidFill>
              <a:latin typeface="Arial" panose="020B0604020202020204" pitchFamily="34" charset="0"/>
              <a:cs typeface="Arial" panose="020B0604020202020204" pitchFamily="34" charset="0"/>
            </a:endParaRPr>
          </a:p>
          <a:p>
            <a:pPr marL="0" indent="0">
              <a:buNone/>
            </a:pP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Ghi</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các</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mối</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liên</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hệ</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cơ</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bản</a:t>
            </a:r>
            <a:endParaRPr lang="en-US" sz="2000" dirty="0" smtClean="0">
              <a:solidFill>
                <a:schemeClr val="bg1"/>
              </a:solidFill>
              <a:latin typeface="Arial" panose="020B0604020202020204" pitchFamily="34" charset="0"/>
              <a:cs typeface="Arial" panose="020B0604020202020204" pitchFamily="34" charset="0"/>
            </a:endParaRPr>
          </a:p>
          <a:p>
            <a:pPr marL="0" indent="0">
              <a:buNone/>
            </a:pP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Biên</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bản</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quan</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sát</a:t>
            </a:r>
            <a:endParaRPr lang="en-US" sz="2000" dirty="0" smtClean="0">
              <a:solidFill>
                <a:schemeClr val="bg1"/>
              </a:solidFill>
              <a:latin typeface="Arial" panose="020B0604020202020204" pitchFamily="34" charset="0"/>
              <a:cs typeface="Arial" panose="020B0604020202020204" pitchFamily="34" charset="0"/>
            </a:endParaRPr>
          </a:p>
          <a:p>
            <a:pPr marL="0" indent="0">
              <a:buNone/>
            </a:pP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Nhật</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kí</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quan</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sát</a:t>
            </a:r>
            <a:r>
              <a:rPr lang="en-US" sz="2000" dirty="0" smtClean="0">
                <a:solidFill>
                  <a:schemeClr val="bg1"/>
                </a:solidFill>
                <a:latin typeface="Arial" panose="020B0604020202020204" pitchFamily="34" charset="0"/>
                <a:cs typeface="Arial" panose="020B0604020202020204" pitchFamily="34" charset="0"/>
              </a:rPr>
              <a:t> </a:t>
            </a:r>
          </a:p>
          <a:p>
            <a:pPr marL="0" indent="0">
              <a:buNone/>
            </a:pP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Ghi</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âm</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chụp</a:t>
            </a:r>
            <a:r>
              <a:rPr lang="en-US" sz="2000" dirty="0" smtClean="0">
                <a:solidFill>
                  <a:schemeClr val="bg1"/>
                </a:solidFill>
                <a:latin typeface="Arial" panose="020B0604020202020204" pitchFamily="34" charset="0"/>
                <a:cs typeface="Arial" panose="020B0604020202020204" pitchFamily="34" charset="0"/>
              </a:rPr>
              <a:t> </a:t>
            </a:r>
            <a:r>
              <a:rPr lang="en-US" sz="2000" dirty="0" err="1" smtClean="0">
                <a:solidFill>
                  <a:schemeClr val="bg1"/>
                </a:solidFill>
                <a:latin typeface="Arial" panose="020B0604020202020204" pitchFamily="34" charset="0"/>
                <a:cs typeface="Arial" panose="020B0604020202020204" pitchFamily="34" charset="0"/>
              </a:rPr>
              <a:t>ảnh</a:t>
            </a:r>
            <a:r>
              <a:rPr lang="en-US" sz="2000" dirty="0" smtClean="0">
                <a:solidFill>
                  <a:schemeClr val="bg1"/>
                </a:solidFill>
                <a:latin typeface="Arial" panose="020B0604020202020204" pitchFamily="34" charset="0"/>
                <a:cs typeface="Arial" panose="020B0604020202020204" pitchFamily="34" charset="0"/>
              </a:rPr>
              <a:t>, quay </a:t>
            </a:r>
            <a:r>
              <a:rPr lang="en-US" sz="2000" dirty="0" err="1" smtClean="0">
                <a:solidFill>
                  <a:schemeClr val="bg1"/>
                </a:solidFill>
                <a:latin typeface="Arial" panose="020B0604020202020204" pitchFamily="34" charset="0"/>
                <a:cs typeface="Arial" panose="020B0604020202020204" pitchFamily="34" charset="0"/>
              </a:rPr>
              <a:t>phim</a:t>
            </a:r>
            <a:endParaRPr lang="en-US" sz="2000" dirty="0" smtClean="0">
              <a:solidFill>
                <a:schemeClr val="bg1"/>
              </a:solidFill>
              <a:latin typeface="Arial" panose="020B0604020202020204" pitchFamily="34" charset="0"/>
              <a:cs typeface="Arial" panose="020B0604020202020204" pitchFamily="34" charset="0"/>
            </a:endParaRPr>
          </a:p>
        </p:txBody>
      </p:sp>
      <p:sp>
        <p:nvSpPr>
          <p:cNvPr id="5" name="TextBox 4"/>
          <p:cNvSpPr txBox="1"/>
          <p:nvPr/>
        </p:nvSpPr>
        <p:spPr>
          <a:xfrm>
            <a:off x="381000" y="76200"/>
            <a:ext cx="7772400" cy="707886"/>
          </a:xfrm>
          <a:prstGeom prst="rect">
            <a:avLst/>
          </a:prstGeom>
          <a:noFill/>
        </p:spPr>
        <p:txBody>
          <a:bodyPr wrap="square" rtlCol="0">
            <a:spAutoFit/>
          </a:bodyPr>
          <a:lstStyle/>
          <a:p>
            <a:pPr algn="ctr"/>
            <a:endParaRPr lang="en-US" sz="2000" dirty="0" smtClean="0">
              <a:solidFill>
                <a:schemeClr val="bg1"/>
              </a:solidFill>
              <a:latin typeface="Arial" panose="020B0604020202020204" pitchFamily="34" charset="0"/>
              <a:cs typeface="Arial" panose="020B0604020202020204" pitchFamily="34" charset="0"/>
            </a:endParaRPr>
          </a:p>
          <a:p>
            <a:pPr algn="ctr"/>
            <a:endParaRPr lang="en-SG"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89440746"/>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barn(inVertical)">
                                      <p:cBhvr>
                                        <p:cTn id="7" dur="500"/>
                                        <p:tgtEl>
                                          <p:spTgt spid="1229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2291">
                                            <p:txEl>
                                              <p:pRg st="0" end="0"/>
                                            </p:txEl>
                                          </p:spTgt>
                                        </p:tgtEl>
                                        <p:attrNameLst>
                                          <p:attrName>style.visibility</p:attrName>
                                        </p:attrNameLst>
                                      </p:cBhvr>
                                      <p:to>
                                        <p:strVal val="visible"/>
                                      </p:to>
                                    </p:set>
                                    <p:animEffect transition="in" filter="barn(inVertical)">
                                      <p:cBhvr>
                                        <p:cTn id="12" dur="500"/>
                                        <p:tgtEl>
                                          <p:spTgt spid="1229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2291">
                                            <p:txEl>
                                              <p:pRg st="1" end="1"/>
                                            </p:txEl>
                                          </p:spTgt>
                                        </p:tgtEl>
                                        <p:attrNameLst>
                                          <p:attrName>style.visibility</p:attrName>
                                        </p:attrNameLst>
                                      </p:cBhvr>
                                      <p:to>
                                        <p:strVal val="visible"/>
                                      </p:to>
                                    </p:set>
                                    <p:animEffect transition="in" filter="barn(inVertical)">
                                      <p:cBhvr>
                                        <p:cTn id="17" dur="500"/>
                                        <p:tgtEl>
                                          <p:spTgt spid="1229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2291">
                                            <p:txEl>
                                              <p:pRg st="2" end="2"/>
                                            </p:txEl>
                                          </p:spTgt>
                                        </p:tgtEl>
                                        <p:attrNameLst>
                                          <p:attrName>style.visibility</p:attrName>
                                        </p:attrNameLst>
                                      </p:cBhvr>
                                      <p:to>
                                        <p:strVal val="visible"/>
                                      </p:to>
                                    </p:set>
                                    <p:animEffect transition="in" filter="barn(inVertical)">
                                      <p:cBhvr>
                                        <p:cTn id="22" dur="500"/>
                                        <p:tgtEl>
                                          <p:spTgt spid="12291">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2291">
                                            <p:txEl>
                                              <p:pRg st="3" end="3"/>
                                            </p:txEl>
                                          </p:spTgt>
                                        </p:tgtEl>
                                        <p:attrNameLst>
                                          <p:attrName>style.visibility</p:attrName>
                                        </p:attrNameLst>
                                      </p:cBhvr>
                                      <p:to>
                                        <p:strVal val="visible"/>
                                      </p:to>
                                    </p:set>
                                    <p:animEffect transition="in" filter="barn(inVertical)">
                                      <p:cBhvr>
                                        <p:cTn id="27" dur="500"/>
                                        <p:tgtEl>
                                          <p:spTgt spid="12291">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2291">
                                            <p:txEl>
                                              <p:pRg st="4" end="4"/>
                                            </p:txEl>
                                          </p:spTgt>
                                        </p:tgtEl>
                                        <p:attrNameLst>
                                          <p:attrName>style.visibility</p:attrName>
                                        </p:attrNameLst>
                                      </p:cBhvr>
                                      <p:to>
                                        <p:strVal val="visible"/>
                                      </p:to>
                                    </p:set>
                                    <p:animEffect transition="in" filter="barn(inVertical)">
                                      <p:cBhvr>
                                        <p:cTn id="32" dur="500"/>
                                        <p:tgtEl>
                                          <p:spTgt spid="12291">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2291">
                                            <p:txEl>
                                              <p:pRg st="5" end="5"/>
                                            </p:txEl>
                                          </p:spTgt>
                                        </p:tgtEl>
                                        <p:attrNameLst>
                                          <p:attrName>style.visibility</p:attrName>
                                        </p:attrNameLst>
                                      </p:cBhvr>
                                      <p:to>
                                        <p:strVal val="visible"/>
                                      </p:to>
                                    </p:set>
                                    <p:animEffect transition="in" filter="barn(inVertical)">
                                      <p:cBhvr>
                                        <p:cTn id="37" dur="500"/>
                                        <p:tgtEl>
                                          <p:spTgt spid="12291">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xit" presetSubtype="4" fill="hold" grpId="1" nodeType="clickEffect">
                                  <p:stCondLst>
                                    <p:cond delay="0"/>
                                  </p:stCondLst>
                                  <p:childTnLst>
                                    <p:anim calcmode="lin" valueType="num">
                                      <p:cBhvr additive="base">
                                        <p:cTn id="41" dur="500"/>
                                        <p:tgtEl>
                                          <p:spTgt spid="12291">
                                            <p:txEl>
                                              <p:pRg st="0" end="0"/>
                                            </p:txEl>
                                          </p:spTgt>
                                        </p:tgtEl>
                                        <p:attrNameLst>
                                          <p:attrName>ppt_x</p:attrName>
                                        </p:attrNameLst>
                                      </p:cBhvr>
                                      <p:tavLst>
                                        <p:tav tm="0">
                                          <p:val>
                                            <p:strVal val="ppt_x"/>
                                          </p:val>
                                        </p:tav>
                                        <p:tav tm="100000">
                                          <p:val>
                                            <p:strVal val="ppt_x"/>
                                          </p:val>
                                        </p:tav>
                                      </p:tavLst>
                                    </p:anim>
                                    <p:anim calcmode="lin" valueType="num">
                                      <p:cBhvr additive="base">
                                        <p:cTn id="42" dur="500"/>
                                        <p:tgtEl>
                                          <p:spTgt spid="12291">
                                            <p:txEl>
                                              <p:pRg st="0" end="0"/>
                                            </p:txEl>
                                          </p:spTgt>
                                        </p:tgtEl>
                                        <p:attrNameLst>
                                          <p:attrName>ppt_y</p:attrName>
                                        </p:attrNameLst>
                                      </p:cBhvr>
                                      <p:tavLst>
                                        <p:tav tm="0">
                                          <p:val>
                                            <p:strVal val="ppt_y"/>
                                          </p:val>
                                        </p:tav>
                                        <p:tav tm="100000">
                                          <p:val>
                                            <p:strVal val="1+ppt_h/2"/>
                                          </p:val>
                                        </p:tav>
                                      </p:tavLst>
                                    </p:anim>
                                    <p:set>
                                      <p:cBhvr>
                                        <p:cTn id="43" dur="1" fill="hold">
                                          <p:stCondLst>
                                            <p:cond delay="499"/>
                                          </p:stCondLst>
                                        </p:cTn>
                                        <p:tgtEl>
                                          <p:spTgt spid="12291">
                                            <p:txEl>
                                              <p:pRg st="0" end="0"/>
                                            </p:txEl>
                                          </p:spTgt>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2" presetClass="exit" presetSubtype="4" fill="hold" grpId="1" nodeType="clickEffect">
                                  <p:stCondLst>
                                    <p:cond delay="0"/>
                                  </p:stCondLst>
                                  <p:childTnLst>
                                    <p:anim calcmode="lin" valueType="num">
                                      <p:cBhvr additive="base">
                                        <p:cTn id="47" dur="500"/>
                                        <p:tgtEl>
                                          <p:spTgt spid="12291">
                                            <p:txEl>
                                              <p:pRg st="1" end="1"/>
                                            </p:txEl>
                                          </p:spTgt>
                                        </p:tgtEl>
                                        <p:attrNameLst>
                                          <p:attrName>ppt_x</p:attrName>
                                        </p:attrNameLst>
                                      </p:cBhvr>
                                      <p:tavLst>
                                        <p:tav tm="0">
                                          <p:val>
                                            <p:strVal val="ppt_x"/>
                                          </p:val>
                                        </p:tav>
                                        <p:tav tm="100000">
                                          <p:val>
                                            <p:strVal val="ppt_x"/>
                                          </p:val>
                                        </p:tav>
                                      </p:tavLst>
                                    </p:anim>
                                    <p:anim calcmode="lin" valueType="num">
                                      <p:cBhvr additive="base">
                                        <p:cTn id="48" dur="500"/>
                                        <p:tgtEl>
                                          <p:spTgt spid="12291">
                                            <p:txEl>
                                              <p:pRg st="1" end="1"/>
                                            </p:txEl>
                                          </p:spTgt>
                                        </p:tgtEl>
                                        <p:attrNameLst>
                                          <p:attrName>ppt_y</p:attrName>
                                        </p:attrNameLst>
                                      </p:cBhvr>
                                      <p:tavLst>
                                        <p:tav tm="0">
                                          <p:val>
                                            <p:strVal val="ppt_y"/>
                                          </p:val>
                                        </p:tav>
                                        <p:tav tm="100000">
                                          <p:val>
                                            <p:strVal val="1+ppt_h/2"/>
                                          </p:val>
                                        </p:tav>
                                      </p:tavLst>
                                    </p:anim>
                                    <p:set>
                                      <p:cBhvr>
                                        <p:cTn id="49" dur="1" fill="hold">
                                          <p:stCondLst>
                                            <p:cond delay="499"/>
                                          </p:stCondLst>
                                        </p:cTn>
                                        <p:tgtEl>
                                          <p:spTgt spid="12291">
                                            <p:txEl>
                                              <p:pRg st="1" end="1"/>
                                            </p:txEl>
                                          </p:spTgt>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2" presetClass="exit" presetSubtype="4" fill="hold" grpId="1" nodeType="clickEffect">
                                  <p:stCondLst>
                                    <p:cond delay="0"/>
                                  </p:stCondLst>
                                  <p:childTnLst>
                                    <p:anim calcmode="lin" valueType="num">
                                      <p:cBhvr additive="base">
                                        <p:cTn id="53" dur="500"/>
                                        <p:tgtEl>
                                          <p:spTgt spid="12291">
                                            <p:txEl>
                                              <p:pRg st="2" end="2"/>
                                            </p:txEl>
                                          </p:spTgt>
                                        </p:tgtEl>
                                        <p:attrNameLst>
                                          <p:attrName>ppt_x</p:attrName>
                                        </p:attrNameLst>
                                      </p:cBhvr>
                                      <p:tavLst>
                                        <p:tav tm="0">
                                          <p:val>
                                            <p:strVal val="ppt_x"/>
                                          </p:val>
                                        </p:tav>
                                        <p:tav tm="100000">
                                          <p:val>
                                            <p:strVal val="ppt_x"/>
                                          </p:val>
                                        </p:tav>
                                      </p:tavLst>
                                    </p:anim>
                                    <p:anim calcmode="lin" valueType="num">
                                      <p:cBhvr additive="base">
                                        <p:cTn id="54" dur="500"/>
                                        <p:tgtEl>
                                          <p:spTgt spid="12291">
                                            <p:txEl>
                                              <p:pRg st="2" end="2"/>
                                            </p:txEl>
                                          </p:spTgt>
                                        </p:tgtEl>
                                        <p:attrNameLst>
                                          <p:attrName>ppt_y</p:attrName>
                                        </p:attrNameLst>
                                      </p:cBhvr>
                                      <p:tavLst>
                                        <p:tav tm="0">
                                          <p:val>
                                            <p:strVal val="ppt_y"/>
                                          </p:val>
                                        </p:tav>
                                        <p:tav tm="100000">
                                          <p:val>
                                            <p:strVal val="1+ppt_h/2"/>
                                          </p:val>
                                        </p:tav>
                                      </p:tavLst>
                                    </p:anim>
                                    <p:set>
                                      <p:cBhvr>
                                        <p:cTn id="55" dur="1" fill="hold">
                                          <p:stCondLst>
                                            <p:cond delay="499"/>
                                          </p:stCondLst>
                                        </p:cTn>
                                        <p:tgtEl>
                                          <p:spTgt spid="12291">
                                            <p:txEl>
                                              <p:pRg st="2" end="2"/>
                                            </p:txEl>
                                          </p:spTgt>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2" presetClass="exit" presetSubtype="4" fill="hold" grpId="1" nodeType="clickEffect">
                                  <p:stCondLst>
                                    <p:cond delay="0"/>
                                  </p:stCondLst>
                                  <p:childTnLst>
                                    <p:anim calcmode="lin" valueType="num">
                                      <p:cBhvr additive="base">
                                        <p:cTn id="59" dur="500"/>
                                        <p:tgtEl>
                                          <p:spTgt spid="12291">
                                            <p:txEl>
                                              <p:pRg st="3" end="3"/>
                                            </p:txEl>
                                          </p:spTgt>
                                        </p:tgtEl>
                                        <p:attrNameLst>
                                          <p:attrName>ppt_x</p:attrName>
                                        </p:attrNameLst>
                                      </p:cBhvr>
                                      <p:tavLst>
                                        <p:tav tm="0">
                                          <p:val>
                                            <p:strVal val="ppt_x"/>
                                          </p:val>
                                        </p:tav>
                                        <p:tav tm="100000">
                                          <p:val>
                                            <p:strVal val="ppt_x"/>
                                          </p:val>
                                        </p:tav>
                                      </p:tavLst>
                                    </p:anim>
                                    <p:anim calcmode="lin" valueType="num">
                                      <p:cBhvr additive="base">
                                        <p:cTn id="60" dur="500"/>
                                        <p:tgtEl>
                                          <p:spTgt spid="12291">
                                            <p:txEl>
                                              <p:pRg st="3" end="3"/>
                                            </p:txEl>
                                          </p:spTgt>
                                        </p:tgtEl>
                                        <p:attrNameLst>
                                          <p:attrName>ppt_y</p:attrName>
                                        </p:attrNameLst>
                                      </p:cBhvr>
                                      <p:tavLst>
                                        <p:tav tm="0">
                                          <p:val>
                                            <p:strVal val="ppt_y"/>
                                          </p:val>
                                        </p:tav>
                                        <p:tav tm="100000">
                                          <p:val>
                                            <p:strVal val="1+ppt_h/2"/>
                                          </p:val>
                                        </p:tav>
                                      </p:tavLst>
                                    </p:anim>
                                    <p:set>
                                      <p:cBhvr>
                                        <p:cTn id="61" dur="1" fill="hold">
                                          <p:stCondLst>
                                            <p:cond delay="499"/>
                                          </p:stCondLst>
                                        </p:cTn>
                                        <p:tgtEl>
                                          <p:spTgt spid="12291">
                                            <p:txEl>
                                              <p:pRg st="3" end="3"/>
                                            </p:txEl>
                                          </p:spTgt>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2" presetClass="exit" presetSubtype="4" fill="hold" grpId="1" nodeType="clickEffect">
                                  <p:stCondLst>
                                    <p:cond delay="0"/>
                                  </p:stCondLst>
                                  <p:childTnLst>
                                    <p:anim calcmode="lin" valueType="num">
                                      <p:cBhvr additive="base">
                                        <p:cTn id="65" dur="500"/>
                                        <p:tgtEl>
                                          <p:spTgt spid="12291">
                                            <p:txEl>
                                              <p:pRg st="4" end="4"/>
                                            </p:txEl>
                                          </p:spTgt>
                                        </p:tgtEl>
                                        <p:attrNameLst>
                                          <p:attrName>ppt_x</p:attrName>
                                        </p:attrNameLst>
                                      </p:cBhvr>
                                      <p:tavLst>
                                        <p:tav tm="0">
                                          <p:val>
                                            <p:strVal val="ppt_x"/>
                                          </p:val>
                                        </p:tav>
                                        <p:tav tm="100000">
                                          <p:val>
                                            <p:strVal val="ppt_x"/>
                                          </p:val>
                                        </p:tav>
                                      </p:tavLst>
                                    </p:anim>
                                    <p:anim calcmode="lin" valueType="num">
                                      <p:cBhvr additive="base">
                                        <p:cTn id="66" dur="500"/>
                                        <p:tgtEl>
                                          <p:spTgt spid="12291">
                                            <p:txEl>
                                              <p:pRg st="4" end="4"/>
                                            </p:txEl>
                                          </p:spTgt>
                                        </p:tgtEl>
                                        <p:attrNameLst>
                                          <p:attrName>ppt_y</p:attrName>
                                        </p:attrNameLst>
                                      </p:cBhvr>
                                      <p:tavLst>
                                        <p:tav tm="0">
                                          <p:val>
                                            <p:strVal val="ppt_y"/>
                                          </p:val>
                                        </p:tav>
                                        <p:tav tm="100000">
                                          <p:val>
                                            <p:strVal val="1+ppt_h/2"/>
                                          </p:val>
                                        </p:tav>
                                      </p:tavLst>
                                    </p:anim>
                                    <p:set>
                                      <p:cBhvr>
                                        <p:cTn id="67" dur="1" fill="hold">
                                          <p:stCondLst>
                                            <p:cond delay="499"/>
                                          </p:stCondLst>
                                        </p:cTn>
                                        <p:tgtEl>
                                          <p:spTgt spid="12291">
                                            <p:txEl>
                                              <p:pRg st="4" end="4"/>
                                            </p:txEl>
                                          </p:spTgt>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2" presetClass="exit" presetSubtype="4" fill="hold" grpId="1" nodeType="clickEffect">
                                  <p:stCondLst>
                                    <p:cond delay="0"/>
                                  </p:stCondLst>
                                  <p:childTnLst>
                                    <p:anim calcmode="lin" valueType="num">
                                      <p:cBhvr additive="base">
                                        <p:cTn id="71" dur="500"/>
                                        <p:tgtEl>
                                          <p:spTgt spid="12291">
                                            <p:txEl>
                                              <p:pRg st="5" end="5"/>
                                            </p:txEl>
                                          </p:spTgt>
                                        </p:tgtEl>
                                        <p:attrNameLst>
                                          <p:attrName>ppt_x</p:attrName>
                                        </p:attrNameLst>
                                      </p:cBhvr>
                                      <p:tavLst>
                                        <p:tav tm="0">
                                          <p:val>
                                            <p:strVal val="ppt_x"/>
                                          </p:val>
                                        </p:tav>
                                        <p:tav tm="100000">
                                          <p:val>
                                            <p:strVal val="ppt_x"/>
                                          </p:val>
                                        </p:tav>
                                      </p:tavLst>
                                    </p:anim>
                                    <p:anim calcmode="lin" valueType="num">
                                      <p:cBhvr additive="base">
                                        <p:cTn id="72" dur="500"/>
                                        <p:tgtEl>
                                          <p:spTgt spid="12291">
                                            <p:txEl>
                                              <p:pRg st="5" end="5"/>
                                            </p:txEl>
                                          </p:spTgt>
                                        </p:tgtEl>
                                        <p:attrNameLst>
                                          <p:attrName>ppt_y</p:attrName>
                                        </p:attrNameLst>
                                      </p:cBhvr>
                                      <p:tavLst>
                                        <p:tav tm="0">
                                          <p:val>
                                            <p:strVal val="ppt_y"/>
                                          </p:val>
                                        </p:tav>
                                        <p:tav tm="100000">
                                          <p:val>
                                            <p:strVal val="1+ppt_h/2"/>
                                          </p:val>
                                        </p:tav>
                                      </p:tavLst>
                                    </p:anim>
                                    <p:set>
                                      <p:cBhvr>
                                        <p:cTn id="73" dur="1" fill="hold">
                                          <p:stCondLst>
                                            <p:cond delay="499"/>
                                          </p:stCondLst>
                                        </p:cTn>
                                        <p:tgtEl>
                                          <p:spTgt spid="12291">
                                            <p:txEl>
                                              <p:pRg st="5" end="5"/>
                                            </p:txEl>
                                          </p:spTgt>
                                        </p:tgtEl>
                                        <p:attrNameLst>
                                          <p:attrName>style.visibility</p:attrName>
                                        </p:attrNameLst>
                                      </p:cBhvr>
                                      <p:to>
                                        <p:strVal val="hidden"/>
                                      </p:to>
                                    </p:set>
                                  </p:childTnLst>
                                </p:cTn>
                              </p:par>
                            </p:childTnLst>
                          </p:cTn>
                        </p:par>
                      </p:childTnLst>
                    </p:cTn>
                  </p:par>
                  <p:par>
                    <p:cTn id="74" fill="hold">
                      <p:stCondLst>
                        <p:cond delay="indefinite"/>
                      </p:stCondLst>
                      <p:childTnLst>
                        <p:par>
                          <p:cTn id="75" fill="hold">
                            <p:stCondLst>
                              <p:cond delay="0"/>
                            </p:stCondLst>
                            <p:childTnLst>
                              <p:par>
                                <p:cTn id="76" presetID="22" presetClass="entr" presetSubtype="4" fill="hold" grpId="0" nodeType="clickEffect">
                                  <p:stCondLst>
                                    <p:cond delay="0"/>
                                  </p:stCondLst>
                                  <p:childTnLst>
                                    <p:set>
                                      <p:cBhvr>
                                        <p:cTn id="77" dur="1" fill="hold">
                                          <p:stCondLst>
                                            <p:cond delay="0"/>
                                          </p:stCondLst>
                                        </p:cTn>
                                        <p:tgtEl>
                                          <p:spTgt spid="12292">
                                            <p:txEl>
                                              <p:pRg st="0" end="0"/>
                                            </p:txEl>
                                          </p:spTgt>
                                        </p:tgtEl>
                                        <p:attrNameLst>
                                          <p:attrName>style.visibility</p:attrName>
                                        </p:attrNameLst>
                                      </p:cBhvr>
                                      <p:to>
                                        <p:strVal val="visible"/>
                                      </p:to>
                                    </p:set>
                                    <p:animEffect transition="in" filter="wipe(down)">
                                      <p:cBhvr>
                                        <p:cTn id="78" dur="500"/>
                                        <p:tgtEl>
                                          <p:spTgt spid="12292">
                                            <p:txEl>
                                              <p:pRg st="0" end="0"/>
                                            </p:txEl>
                                          </p:spTgt>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4" fill="hold" grpId="0" nodeType="clickEffect">
                                  <p:stCondLst>
                                    <p:cond delay="0"/>
                                  </p:stCondLst>
                                  <p:childTnLst>
                                    <p:set>
                                      <p:cBhvr>
                                        <p:cTn id="82" dur="1" fill="hold">
                                          <p:stCondLst>
                                            <p:cond delay="0"/>
                                          </p:stCondLst>
                                        </p:cTn>
                                        <p:tgtEl>
                                          <p:spTgt spid="12292">
                                            <p:txEl>
                                              <p:pRg st="1" end="1"/>
                                            </p:txEl>
                                          </p:spTgt>
                                        </p:tgtEl>
                                        <p:attrNameLst>
                                          <p:attrName>style.visibility</p:attrName>
                                        </p:attrNameLst>
                                      </p:cBhvr>
                                      <p:to>
                                        <p:strVal val="visible"/>
                                      </p:to>
                                    </p:set>
                                    <p:animEffect transition="in" filter="wipe(down)">
                                      <p:cBhvr>
                                        <p:cTn id="83" dur="500"/>
                                        <p:tgtEl>
                                          <p:spTgt spid="12292">
                                            <p:txEl>
                                              <p:pRg st="1" end="1"/>
                                            </p:txEl>
                                          </p:spTgt>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4" fill="hold" grpId="0" nodeType="clickEffect">
                                  <p:stCondLst>
                                    <p:cond delay="0"/>
                                  </p:stCondLst>
                                  <p:childTnLst>
                                    <p:set>
                                      <p:cBhvr>
                                        <p:cTn id="87" dur="1" fill="hold">
                                          <p:stCondLst>
                                            <p:cond delay="0"/>
                                          </p:stCondLst>
                                        </p:cTn>
                                        <p:tgtEl>
                                          <p:spTgt spid="12292">
                                            <p:txEl>
                                              <p:pRg st="2" end="2"/>
                                            </p:txEl>
                                          </p:spTgt>
                                        </p:tgtEl>
                                        <p:attrNameLst>
                                          <p:attrName>style.visibility</p:attrName>
                                        </p:attrNameLst>
                                      </p:cBhvr>
                                      <p:to>
                                        <p:strVal val="visible"/>
                                      </p:to>
                                    </p:set>
                                    <p:animEffect transition="in" filter="wipe(down)">
                                      <p:cBhvr>
                                        <p:cTn id="88" dur="500"/>
                                        <p:tgtEl>
                                          <p:spTgt spid="12292">
                                            <p:txEl>
                                              <p:pRg st="2" end="2"/>
                                            </p:txEl>
                                          </p:spTgt>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4" fill="hold" grpId="0" nodeType="clickEffect">
                                  <p:stCondLst>
                                    <p:cond delay="0"/>
                                  </p:stCondLst>
                                  <p:childTnLst>
                                    <p:set>
                                      <p:cBhvr>
                                        <p:cTn id="92" dur="1" fill="hold">
                                          <p:stCondLst>
                                            <p:cond delay="0"/>
                                          </p:stCondLst>
                                        </p:cTn>
                                        <p:tgtEl>
                                          <p:spTgt spid="12292">
                                            <p:txEl>
                                              <p:pRg st="3" end="3"/>
                                            </p:txEl>
                                          </p:spTgt>
                                        </p:tgtEl>
                                        <p:attrNameLst>
                                          <p:attrName>style.visibility</p:attrName>
                                        </p:attrNameLst>
                                      </p:cBhvr>
                                      <p:to>
                                        <p:strVal val="visible"/>
                                      </p:to>
                                    </p:set>
                                    <p:animEffect transition="in" filter="wipe(down)">
                                      <p:cBhvr>
                                        <p:cTn id="93" dur="500"/>
                                        <p:tgtEl>
                                          <p:spTgt spid="12292">
                                            <p:txEl>
                                              <p:pRg st="3" end="3"/>
                                            </p:txEl>
                                          </p:spTgt>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4" fill="hold" grpId="0" nodeType="clickEffect">
                                  <p:stCondLst>
                                    <p:cond delay="0"/>
                                  </p:stCondLst>
                                  <p:childTnLst>
                                    <p:set>
                                      <p:cBhvr>
                                        <p:cTn id="97" dur="1" fill="hold">
                                          <p:stCondLst>
                                            <p:cond delay="0"/>
                                          </p:stCondLst>
                                        </p:cTn>
                                        <p:tgtEl>
                                          <p:spTgt spid="12292">
                                            <p:txEl>
                                              <p:pRg st="4" end="4"/>
                                            </p:txEl>
                                          </p:spTgt>
                                        </p:tgtEl>
                                        <p:attrNameLst>
                                          <p:attrName>style.visibility</p:attrName>
                                        </p:attrNameLst>
                                      </p:cBhvr>
                                      <p:to>
                                        <p:strVal val="visible"/>
                                      </p:to>
                                    </p:set>
                                    <p:animEffect transition="in" filter="wipe(down)">
                                      <p:cBhvr>
                                        <p:cTn id="98" dur="500"/>
                                        <p:tgtEl>
                                          <p:spTgt spid="12292">
                                            <p:txEl>
                                              <p:pRg st="4" end="4"/>
                                            </p:txEl>
                                          </p:spTgt>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4" fill="hold" grpId="0" nodeType="clickEffect">
                                  <p:stCondLst>
                                    <p:cond delay="0"/>
                                  </p:stCondLst>
                                  <p:childTnLst>
                                    <p:set>
                                      <p:cBhvr>
                                        <p:cTn id="102" dur="1" fill="hold">
                                          <p:stCondLst>
                                            <p:cond delay="0"/>
                                          </p:stCondLst>
                                        </p:cTn>
                                        <p:tgtEl>
                                          <p:spTgt spid="12292">
                                            <p:txEl>
                                              <p:pRg st="5" end="5"/>
                                            </p:txEl>
                                          </p:spTgt>
                                        </p:tgtEl>
                                        <p:attrNameLst>
                                          <p:attrName>style.visibility</p:attrName>
                                        </p:attrNameLst>
                                      </p:cBhvr>
                                      <p:to>
                                        <p:strVal val="visible"/>
                                      </p:to>
                                    </p:set>
                                    <p:animEffect transition="in" filter="wipe(down)">
                                      <p:cBhvr>
                                        <p:cTn id="103" dur="500"/>
                                        <p:tgtEl>
                                          <p:spTgt spid="12292">
                                            <p:txEl>
                                              <p:pRg st="5" end="5"/>
                                            </p:txEl>
                                          </p:spTgt>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4" fill="hold" grpId="0" nodeType="clickEffect">
                                  <p:stCondLst>
                                    <p:cond delay="0"/>
                                  </p:stCondLst>
                                  <p:childTnLst>
                                    <p:set>
                                      <p:cBhvr>
                                        <p:cTn id="107" dur="1" fill="hold">
                                          <p:stCondLst>
                                            <p:cond delay="0"/>
                                          </p:stCondLst>
                                        </p:cTn>
                                        <p:tgtEl>
                                          <p:spTgt spid="12292">
                                            <p:txEl>
                                              <p:pRg st="6" end="6"/>
                                            </p:txEl>
                                          </p:spTgt>
                                        </p:tgtEl>
                                        <p:attrNameLst>
                                          <p:attrName>style.visibility</p:attrName>
                                        </p:attrNameLst>
                                      </p:cBhvr>
                                      <p:to>
                                        <p:strVal val="visible"/>
                                      </p:to>
                                    </p:set>
                                    <p:animEffect transition="in" filter="wipe(down)">
                                      <p:cBhvr>
                                        <p:cTn id="108" dur="500"/>
                                        <p:tgtEl>
                                          <p:spTgt spid="1229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P spid="12291" grpId="0" build="p"/>
      <p:bldP spid="12291" grpId="1" build="p"/>
      <p:bldP spid="12292"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74638"/>
            <a:ext cx="8610600" cy="1143000"/>
          </a:xfrm>
        </p:spPr>
        <p:txBody>
          <a:bodyPr>
            <a:noAutofit/>
          </a:bodyPr>
          <a:lstStyle/>
          <a:p>
            <a:pPr marL="514350" indent="-514350" algn="l" fontAlgn="auto">
              <a:lnSpc>
                <a:spcPct val="150000"/>
              </a:lnSpc>
              <a:spcBef>
                <a:spcPts val="0"/>
              </a:spcBef>
              <a:spcAft>
                <a:spcPts val="0"/>
              </a:spcAft>
              <a:defRPr/>
            </a:pPr>
            <a:r>
              <a:rPr lang="en-US" sz="2400" b="1" i="1" dirty="0">
                <a:solidFill>
                  <a:srgbClr val="0070C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en-US" sz="2400" b="1" i="1" dirty="0">
                <a:solidFill>
                  <a:srgbClr val="0070C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sz="2400" b="1" i="1" dirty="0" smtClean="0">
                <a:solidFill>
                  <a:srgbClr val="0070C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en-US" sz="2400" b="1" i="1" dirty="0" smtClean="0">
                <a:solidFill>
                  <a:srgbClr val="0070C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sz="2400" dirty="0" smtClean="0">
                <a:solidFill>
                  <a:srgbClr val="0070C0"/>
                </a:solidFill>
                <a:latin typeface="Arial" panose="020B0604020202020204" pitchFamily="34" charset="0"/>
                <a:cs typeface="Arial" panose="020B0604020202020204" pitchFamily="34" charset="0"/>
              </a:rPr>
              <a:t>  </a:t>
            </a:r>
            <a:r>
              <a:rPr lang="en-US" sz="2400" b="1" i="1" dirty="0" smtClean="0">
                <a:solidFill>
                  <a:srgbClr val="0070C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1.1 Khái </a:t>
            </a:r>
            <a:r>
              <a:rPr lang="en-US" sz="2400" b="1" i="1" dirty="0">
                <a:solidFill>
                  <a:srgbClr val="0070C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niệm ph</a:t>
            </a:r>
            <a:r>
              <a:rPr lang="vi-VN" sz="2400" b="1" i="1" dirty="0">
                <a:solidFill>
                  <a:srgbClr val="0070C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ương</a:t>
            </a:r>
            <a:r>
              <a:rPr lang="en-US" sz="2400" b="1" i="1" dirty="0">
                <a:solidFill>
                  <a:srgbClr val="0070C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pháp</a:t>
            </a:r>
            <a:br>
              <a:rPr lang="en-US" sz="2400" b="1" i="1" dirty="0">
                <a:solidFill>
                  <a:srgbClr val="0070C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endParaRPr lang="en-US" sz="2400" dirty="0">
              <a:solidFill>
                <a:srgbClr val="0070C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fontScale="70000" lnSpcReduction="20000"/>
          </a:bodyPr>
          <a:lstStyle/>
          <a:p>
            <a:pPr algn="just">
              <a:lnSpc>
                <a:spcPct val="150000"/>
              </a:lnSpc>
            </a:pPr>
            <a:r>
              <a:rPr lang="en-US" dirty="0">
                <a:solidFill>
                  <a:schemeClr val="bg1"/>
                </a:solidFill>
                <a:latin typeface="Times New Roman" pitchFamily="18" charset="0"/>
                <a:cs typeface="Times New Roman" pitchFamily="18" charset="0"/>
              </a:rPr>
              <a:t>	- Theo mục tiêu chung nhất thì ph</a:t>
            </a:r>
            <a:r>
              <a:rPr lang="vi-VN" dirty="0">
                <a:solidFill>
                  <a:schemeClr val="bg1"/>
                </a:solidFill>
                <a:latin typeface="Times New Roman" pitchFamily="18" charset="0"/>
                <a:cs typeface="Times New Roman" pitchFamily="18" charset="0"/>
              </a:rPr>
              <a:t>ương</a:t>
            </a:r>
            <a:r>
              <a:rPr lang="en-US" dirty="0">
                <a:solidFill>
                  <a:schemeClr val="bg1"/>
                </a:solidFill>
                <a:latin typeface="Times New Roman" pitchFamily="18" charset="0"/>
                <a:cs typeface="Times New Roman" pitchFamily="18" charset="0"/>
              </a:rPr>
              <a:t> pháp là cách thức </a:t>
            </a:r>
            <a:r>
              <a:rPr lang="vi-VN" dirty="0">
                <a:solidFill>
                  <a:schemeClr val="bg1"/>
                </a:solidFill>
                <a:latin typeface="Times New Roman" pitchFamily="18" charset="0"/>
                <a:cs typeface="Times New Roman" pitchFamily="18" charset="0"/>
              </a:rPr>
              <a:t>đạt</a:t>
            </a:r>
            <a:r>
              <a:rPr lang="en-US" dirty="0">
                <a:solidFill>
                  <a:schemeClr val="bg1"/>
                </a:solidFill>
                <a:latin typeface="Times New Roman" pitchFamily="18" charset="0"/>
                <a:cs typeface="Times New Roman" pitchFamily="18" charset="0"/>
              </a:rPr>
              <a:t> </a:t>
            </a:r>
            <a:r>
              <a:rPr lang="vi-VN" dirty="0">
                <a:solidFill>
                  <a:schemeClr val="bg1"/>
                </a:solidFill>
                <a:latin typeface="Times New Roman" pitchFamily="18" charset="0"/>
                <a:cs typeface="Times New Roman" pitchFamily="18" charset="0"/>
              </a:rPr>
              <a:t>được</a:t>
            </a:r>
            <a:r>
              <a:rPr lang="en-US" dirty="0">
                <a:solidFill>
                  <a:schemeClr val="bg1"/>
                </a:solidFill>
                <a:latin typeface="Times New Roman" pitchFamily="18" charset="0"/>
                <a:cs typeface="Times New Roman" pitchFamily="18" charset="0"/>
              </a:rPr>
              <a:t> mục tiêu, là một hoạt </a:t>
            </a:r>
            <a:r>
              <a:rPr lang="vi-VN" dirty="0">
                <a:solidFill>
                  <a:schemeClr val="bg1"/>
                </a:solidFill>
                <a:latin typeface="Times New Roman" pitchFamily="18" charset="0"/>
                <a:cs typeface="Times New Roman" pitchFamily="18" charset="0"/>
              </a:rPr>
              <a:t>động</a:t>
            </a:r>
            <a:r>
              <a:rPr lang="en-US" dirty="0">
                <a:solidFill>
                  <a:schemeClr val="bg1"/>
                </a:solidFill>
                <a:latin typeface="Times New Roman" pitchFamily="18" charset="0"/>
                <a:cs typeface="Times New Roman" pitchFamily="18" charset="0"/>
              </a:rPr>
              <a:t> </a:t>
            </a:r>
            <a:r>
              <a:rPr lang="vi-VN" dirty="0">
                <a:solidFill>
                  <a:schemeClr val="bg1"/>
                </a:solidFill>
                <a:latin typeface="Times New Roman" pitchFamily="18" charset="0"/>
                <a:cs typeface="Times New Roman" pitchFamily="18" charset="0"/>
              </a:rPr>
              <a:t>được</a:t>
            </a:r>
            <a:r>
              <a:rPr lang="en-US" dirty="0">
                <a:solidFill>
                  <a:schemeClr val="bg1"/>
                </a:solidFill>
                <a:latin typeface="Times New Roman" pitchFamily="18" charset="0"/>
                <a:cs typeface="Times New Roman" pitchFamily="18" charset="0"/>
              </a:rPr>
              <a:t> sắp xếp theo một trật tự nhất </a:t>
            </a:r>
            <a:r>
              <a:rPr lang="vi-VN" dirty="0">
                <a:solidFill>
                  <a:schemeClr val="bg1"/>
                </a:solidFill>
                <a:latin typeface="Times New Roman" pitchFamily="18" charset="0"/>
                <a:cs typeface="Times New Roman" pitchFamily="18" charset="0"/>
              </a:rPr>
              <a:t>định</a:t>
            </a:r>
            <a:r>
              <a:rPr lang="en-US" dirty="0">
                <a:solidFill>
                  <a:schemeClr val="bg1"/>
                </a:solidFill>
                <a:latin typeface="Times New Roman" pitchFamily="18" charset="0"/>
                <a:cs typeface="Times New Roman" pitchFamily="18" charset="0"/>
              </a:rPr>
              <a:t>. Hay là cách thức tiếp cận </a:t>
            </a:r>
            <a:r>
              <a:rPr lang="vi-VN" dirty="0">
                <a:solidFill>
                  <a:schemeClr val="bg1"/>
                </a:solidFill>
                <a:latin typeface="Times New Roman" pitchFamily="18" charset="0"/>
                <a:cs typeface="Times New Roman" pitchFamily="18" charset="0"/>
              </a:rPr>
              <a:t>đối</a:t>
            </a:r>
            <a:r>
              <a:rPr lang="en-US" dirty="0">
                <a:solidFill>
                  <a:schemeClr val="bg1"/>
                </a:solidFill>
                <a:latin typeface="Times New Roman" pitchFamily="18" charset="0"/>
                <a:cs typeface="Times New Roman" pitchFamily="18" charset="0"/>
              </a:rPr>
              <a:t> t</a:t>
            </a:r>
            <a:r>
              <a:rPr lang="vi-VN" dirty="0">
                <a:solidFill>
                  <a:schemeClr val="bg1"/>
                </a:solidFill>
                <a:latin typeface="Times New Roman" pitchFamily="18" charset="0"/>
                <a:cs typeface="Times New Roman" pitchFamily="18" charset="0"/>
              </a:rPr>
              <a:t>ượng</a:t>
            </a:r>
            <a:r>
              <a:rPr lang="en-US" dirty="0">
                <a:solidFill>
                  <a:schemeClr val="bg1"/>
                </a:solidFill>
                <a:latin typeface="Times New Roman" pitchFamily="18" charset="0"/>
                <a:cs typeface="Times New Roman" pitchFamily="18" charset="0"/>
              </a:rPr>
              <a:t> nghiên cứu một cách có hệ thống.</a:t>
            </a:r>
          </a:p>
          <a:p>
            <a:pPr algn="just">
              <a:lnSpc>
                <a:spcPct val="150000"/>
              </a:lnSpc>
              <a:spcAft>
                <a:spcPts val="1000"/>
              </a:spcAft>
            </a:pPr>
            <a:r>
              <a:rPr lang="en-US" dirty="0">
                <a:solidFill>
                  <a:schemeClr val="bg1"/>
                </a:solidFill>
                <a:latin typeface="Times New Roman" pitchFamily="18" charset="0"/>
                <a:cs typeface="Times New Roman" pitchFamily="18" charset="0"/>
              </a:rPr>
              <a:t>	- Theo nghĩa triết học </a:t>
            </a:r>
            <a:r>
              <a:rPr lang="en-US" dirty="0">
                <a:solidFill>
                  <a:schemeClr val="bg1"/>
                </a:solidFill>
                <a:latin typeface="Times New Roman" pitchFamily="18" charset="0"/>
                <a:ea typeface="Calibri" pitchFamily="34" charset="0"/>
                <a:cs typeface="Times New Roman" pitchFamily="18" charset="0"/>
              </a:rPr>
              <a:t>thì ph</a:t>
            </a:r>
            <a:r>
              <a:rPr lang="vi-VN" dirty="0">
                <a:solidFill>
                  <a:schemeClr val="bg1"/>
                </a:solidFill>
                <a:latin typeface="Times New Roman" pitchFamily="18" charset="0"/>
                <a:ea typeface="Calibri" pitchFamily="34" charset="0"/>
                <a:cs typeface="Times New Roman" pitchFamily="18" charset="0"/>
              </a:rPr>
              <a:t>ương</a:t>
            </a:r>
            <a:r>
              <a:rPr lang="en-US" dirty="0">
                <a:solidFill>
                  <a:schemeClr val="bg1"/>
                </a:solidFill>
                <a:latin typeface="Times New Roman" pitchFamily="18" charset="0"/>
                <a:ea typeface="Calibri" pitchFamily="34" charset="0"/>
                <a:cs typeface="Times New Roman" pitchFamily="18" charset="0"/>
              </a:rPr>
              <a:t> pháp là phương tiện để nhận thức, là cách thức tái hiện lại đối tượng nghiên cứu trong  tư duy.</a:t>
            </a:r>
          </a:p>
          <a:p>
            <a:pPr algn="just">
              <a:lnSpc>
                <a:spcPct val="150000"/>
              </a:lnSpc>
              <a:spcAft>
                <a:spcPts val="1000"/>
              </a:spcAft>
            </a:pPr>
            <a:r>
              <a:rPr lang="en-US" dirty="0">
                <a:solidFill>
                  <a:schemeClr val="bg1"/>
                </a:solidFill>
                <a:latin typeface="Times New Roman" pitchFamily="18" charset="0"/>
                <a:ea typeface="Calibri" pitchFamily="34" charset="0"/>
                <a:cs typeface="Times New Roman" pitchFamily="18" charset="0"/>
              </a:rPr>
              <a:t>	- Hegen gọi ph</a:t>
            </a:r>
            <a:r>
              <a:rPr lang="vi-VN" dirty="0">
                <a:solidFill>
                  <a:schemeClr val="bg1"/>
                </a:solidFill>
                <a:latin typeface="Times New Roman" pitchFamily="18" charset="0"/>
                <a:ea typeface="Calibri" pitchFamily="34" charset="0"/>
                <a:cs typeface="Times New Roman" pitchFamily="18" charset="0"/>
              </a:rPr>
              <a:t>ương</a:t>
            </a:r>
            <a:r>
              <a:rPr lang="en-US" dirty="0">
                <a:solidFill>
                  <a:schemeClr val="bg1"/>
                </a:solidFill>
                <a:latin typeface="Times New Roman" pitchFamily="18" charset="0"/>
                <a:ea typeface="Calibri" pitchFamily="34" charset="0"/>
                <a:cs typeface="Times New Roman" pitchFamily="18" charset="0"/>
              </a:rPr>
              <a:t> pháp chính là sự tóm tắt của nội dung, là sự vận </a:t>
            </a:r>
            <a:r>
              <a:rPr lang="vi-VN" dirty="0">
                <a:solidFill>
                  <a:schemeClr val="bg1"/>
                </a:solidFill>
                <a:latin typeface="Times New Roman" pitchFamily="18" charset="0"/>
                <a:ea typeface="Calibri" pitchFamily="34" charset="0"/>
                <a:cs typeface="Times New Roman" pitchFamily="18" charset="0"/>
              </a:rPr>
              <a:t>động</a:t>
            </a:r>
            <a:r>
              <a:rPr lang="en-US" dirty="0">
                <a:solidFill>
                  <a:schemeClr val="bg1"/>
                </a:solidFill>
                <a:latin typeface="Times New Roman" pitchFamily="18" charset="0"/>
                <a:ea typeface="Calibri" pitchFamily="34" charset="0"/>
                <a:cs typeface="Times New Roman" pitchFamily="18" charset="0"/>
              </a:rPr>
              <a:t> của nội dung. </a:t>
            </a:r>
            <a:endParaRPr lang="en-US" dirty="0">
              <a:solidFill>
                <a:schemeClr val="bg1"/>
              </a:solidFill>
              <a:ea typeface="Calibri" pitchFamily="34" charset="0"/>
              <a:cs typeface="Times New Roman" pitchFamily="18" charset="0"/>
            </a:endParaRPr>
          </a:p>
          <a:p>
            <a:pPr algn="just">
              <a:lnSpc>
                <a:spcPct val="200000"/>
              </a:lnSpc>
            </a:pPr>
            <a:endParaRPr lang="en-US" dirty="0">
              <a:solidFill>
                <a:schemeClr val="bg1"/>
              </a:solidFill>
              <a:latin typeface="Times New Roman" pitchFamily="18" charset="0"/>
              <a:cs typeface="Times New Roman" pitchFamily="18" charset="0"/>
            </a:endParaRPr>
          </a:p>
          <a:p>
            <a:endParaRPr lang="en-US" dirty="0">
              <a:solidFill>
                <a:schemeClr val="bg1"/>
              </a:solidFill>
            </a:endParaRPr>
          </a:p>
        </p:txBody>
      </p:sp>
    </p:spTree>
    <p:extLst>
      <p:ext uri="{BB962C8B-B14F-4D97-AF65-F5344CB8AC3E}">
        <p14:creationId xmlns:p14="http://schemas.microsoft.com/office/powerpoint/2010/main" val="2215289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down)">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2400" b="1" dirty="0" smtClean="0">
                <a:solidFill>
                  <a:srgbClr val="0070C0"/>
                </a:solidFill>
              </a:rPr>
              <a:t>III.3 PHƯƠNG PHÁP NGHIÊN CỨU TÀI LIỆU</a:t>
            </a:r>
            <a:br>
              <a:rPr lang="en-US" sz="2400" b="1" dirty="0" smtClean="0">
                <a:solidFill>
                  <a:srgbClr val="0070C0"/>
                </a:solidFill>
              </a:rPr>
            </a:br>
            <a:r>
              <a:rPr lang="en-US" sz="2400" b="1" dirty="0" smtClean="0">
                <a:solidFill>
                  <a:srgbClr val="0070C0"/>
                </a:solidFill>
              </a:rPr>
              <a:t> 1.</a:t>
            </a:r>
            <a:r>
              <a:rPr lang="vi-VN" sz="2400" b="1" dirty="0" smtClean="0">
                <a:solidFill>
                  <a:srgbClr val="0070C0"/>
                </a:solidFill>
              </a:rPr>
              <a:t>Khái niệm</a:t>
            </a:r>
            <a:endParaRPr lang="en-US" sz="2400" dirty="0">
              <a:solidFill>
                <a:srgbClr val="0070C0"/>
              </a:solidFill>
            </a:endParaRPr>
          </a:p>
        </p:txBody>
      </p:sp>
      <p:sp>
        <p:nvSpPr>
          <p:cNvPr id="3" name="Content Placeholder 2"/>
          <p:cNvSpPr>
            <a:spLocks noGrp="1"/>
          </p:cNvSpPr>
          <p:nvPr>
            <p:ph sz="half" idx="1"/>
          </p:nvPr>
        </p:nvSpPr>
        <p:spPr/>
        <p:txBody>
          <a:bodyPr>
            <a:normAutofit/>
          </a:bodyPr>
          <a:lstStyle/>
          <a:p>
            <a:pPr>
              <a:buNone/>
            </a:pPr>
            <a:r>
              <a:rPr lang="en-US" sz="2000" dirty="0" smtClean="0">
                <a:solidFill>
                  <a:schemeClr val="bg1"/>
                </a:solidFill>
                <a:latin typeface="Times New Roman" panose="02020603050405020304" pitchFamily="18" charset="0"/>
                <a:cs typeface="Times New Roman" panose="02020603050405020304" pitchFamily="18" charset="0"/>
              </a:rPr>
              <a:t>  </a:t>
            </a:r>
            <a:r>
              <a:rPr lang="vi-VN" sz="2000" dirty="0" smtClean="0">
                <a:solidFill>
                  <a:schemeClr val="bg1"/>
                </a:solidFill>
                <a:latin typeface="Times New Roman" panose="02020603050405020304" pitchFamily="18" charset="0"/>
                <a:cs typeface="Times New Roman" panose="02020603050405020304" pitchFamily="18" charset="0"/>
              </a:rPr>
              <a:t>- </a:t>
            </a:r>
            <a:r>
              <a:rPr lang="vi-VN" sz="2000" b="1" dirty="0" smtClean="0">
                <a:solidFill>
                  <a:schemeClr val="bg1"/>
                </a:solidFill>
                <a:latin typeface="Times New Roman" panose="02020603050405020304" pitchFamily="18" charset="0"/>
                <a:cs typeface="Times New Roman" panose="02020603050405020304" pitchFamily="18" charset="0"/>
              </a:rPr>
              <a:t>Tài liệu </a:t>
            </a:r>
            <a:r>
              <a:rPr lang="vi-VN" sz="2000" dirty="0" smtClean="0">
                <a:solidFill>
                  <a:schemeClr val="bg1"/>
                </a:solidFill>
                <a:latin typeface="Times New Roman" panose="02020603050405020304" pitchFamily="18" charset="0"/>
                <a:cs typeface="Times New Roman" panose="02020603050405020304" pitchFamily="18" charset="0"/>
              </a:rPr>
              <a:t>là những hiện vật mang lại cho con người những thông tin về vấn đề mà nhà nghiên cứu quan tâm. Tài liệu còn </a:t>
            </a:r>
            <a:r>
              <a:rPr lang="en-US" sz="2000" dirty="0" err="1" smtClean="0">
                <a:solidFill>
                  <a:schemeClr val="bg1"/>
                </a:solidFill>
                <a:latin typeface="Times New Roman" panose="02020603050405020304" pitchFamily="18" charset="0"/>
                <a:ea typeface="Tahoma" pitchFamily="34" charset="0"/>
                <a:cs typeface="Times New Roman" panose="02020603050405020304" pitchFamily="18" charset="0"/>
              </a:rPr>
              <a:t>dùng</a:t>
            </a:r>
            <a:r>
              <a:rPr lang="vi-VN" sz="2000" dirty="0" smtClean="0">
                <a:solidFill>
                  <a:schemeClr val="bg1"/>
                </a:solidFill>
                <a:latin typeface="Times New Roman" panose="02020603050405020304" pitchFamily="18" charset="0"/>
                <a:cs typeface="Times New Roman" panose="02020603050405020304" pitchFamily="18" charset="0"/>
              </a:rPr>
              <a:t> để truyền tin hoặc bảo lưu thông tin.</a:t>
            </a:r>
            <a:endParaRPr lang="en-US" sz="2000" dirty="0" smtClean="0">
              <a:solidFill>
                <a:schemeClr val="bg1"/>
              </a:solidFill>
              <a:latin typeface="Times New Roman" panose="02020603050405020304" pitchFamily="18" charset="0"/>
              <a:cs typeface="Times New Roman" panose="02020603050405020304" pitchFamily="18" charset="0"/>
            </a:endParaRPr>
          </a:p>
          <a:p>
            <a:pPr>
              <a:buNone/>
            </a:pPr>
            <a:r>
              <a:rPr lang="en-US" sz="2000" dirty="0" smtClean="0">
                <a:solidFill>
                  <a:schemeClr val="bg1"/>
                </a:solidFill>
                <a:latin typeface="Times New Roman" panose="02020603050405020304" pitchFamily="18" charset="0"/>
                <a:cs typeface="Times New Roman" panose="02020603050405020304" pitchFamily="18" charset="0"/>
              </a:rPr>
              <a:t>   - </a:t>
            </a:r>
            <a:r>
              <a:rPr lang="en-US" sz="2000" b="1" dirty="0" err="1" smtClean="0">
                <a:solidFill>
                  <a:schemeClr val="bg1"/>
                </a:solidFill>
                <a:latin typeface="Times New Roman" panose="02020603050405020304" pitchFamily="18" charset="0"/>
                <a:ea typeface="Tahoma" pitchFamily="34" charset="0"/>
                <a:cs typeface="Times New Roman" panose="02020603050405020304" pitchFamily="18" charset="0"/>
              </a:rPr>
              <a:t>Tài</a:t>
            </a:r>
            <a:r>
              <a:rPr lang="en-US" sz="2000" b="1" dirty="0" smtClean="0">
                <a:solidFill>
                  <a:schemeClr val="bg1"/>
                </a:solidFill>
                <a:latin typeface="Times New Roman" panose="02020603050405020304" pitchFamily="18" charset="0"/>
                <a:ea typeface="Tahoma" pitchFamily="34" charset="0"/>
                <a:cs typeface="Times New Roman" panose="02020603050405020304" pitchFamily="18" charset="0"/>
              </a:rPr>
              <a:t> </a:t>
            </a:r>
            <a:r>
              <a:rPr lang="en-US" sz="2000" b="1" dirty="0" err="1" smtClean="0">
                <a:solidFill>
                  <a:schemeClr val="bg1"/>
                </a:solidFill>
                <a:latin typeface="Times New Roman" panose="02020603050405020304" pitchFamily="18" charset="0"/>
                <a:ea typeface="Tahoma" pitchFamily="34" charset="0"/>
                <a:cs typeface="Times New Roman" panose="02020603050405020304" pitchFamily="18" charset="0"/>
              </a:rPr>
              <a:t>liệu</a:t>
            </a:r>
            <a:r>
              <a:rPr lang="en-US" sz="2000" b="1" dirty="0" smtClean="0">
                <a:solidFill>
                  <a:schemeClr val="bg1"/>
                </a:solidFill>
                <a:latin typeface="Times New Roman" panose="02020603050405020304" pitchFamily="18" charset="0"/>
                <a:ea typeface="Tahoma" pitchFamily="34" charset="0"/>
                <a:cs typeface="Times New Roman" panose="02020603050405020304" pitchFamily="18" charset="0"/>
              </a:rPr>
              <a:t> </a:t>
            </a:r>
            <a:r>
              <a:rPr lang="en-US" sz="2000" b="1" dirty="0" err="1" smtClean="0">
                <a:solidFill>
                  <a:schemeClr val="bg1"/>
                </a:solidFill>
                <a:latin typeface="Times New Roman" panose="02020603050405020304" pitchFamily="18" charset="0"/>
                <a:ea typeface="Tahoma" pitchFamily="34" charset="0"/>
                <a:cs typeface="Times New Roman" panose="02020603050405020304" pitchFamily="18" charset="0"/>
              </a:rPr>
              <a:t>trong</a:t>
            </a:r>
            <a:r>
              <a:rPr lang="en-US" sz="2000" b="1" dirty="0" smtClean="0">
                <a:solidFill>
                  <a:schemeClr val="bg1"/>
                </a:solidFill>
                <a:latin typeface="Times New Roman" panose="02020603050405020304" pitchFamily="18" charset="0"/>
                <a:ea typeface="Tahoma" pitchFamily="34" charset="0"/>
                <a:cs typeface="Times New Roman" panose="02020603050405020304" pitchFamily="18" charset="0"/>
              </a:rPr>
              <a:t> </a:t>
            </a:r>
            <a:r>
              <a:rPr lang="en-US" sz="2000" b="1" dirty="0" err="1" smtClean="0">
                <a:solidFill>
                  <a:schemeClr val="bg1"/>
                </a:solidFill>
                <a:latin typeface="Times New Roman" panose="02020603050405020304" pitchFamily="18" charset="0"/>
                <a:ea typeface="Tahoma" pitchFamily="34" charset="0"/>
                <a:cs typeface="Times New Roman" panose="02020603050405020304" pitchFamily="18" charset="0"/>
              </a:rPr>
              <a:t>xa</a:t>
            </a:r>
            <a:r>
              <a:rPr lang="en-US" sz="2000" b="1" dirty="0" smtClean="0">
                <a:solidFill>
                  <a:schemeClr val="bg1"/>
                </a:solidFill>
                <a:latin typeface="Times New Roman" panose="02020603050405020304" pitchFamily="18" charset="0"/>
                <a:ea typeface="Tahoma" pitchFamily="34" charset="0"/>
                <a:cs typeface="Times New Roman" panose="02020603050405020304" pitchFamily="18" charset="0"/>
              </a:rPr>
              <a:t>̃ </a:t>
            </a:r>
            <a:r>
              <a:rPr lang="en-US" sz="2000" b="1" dirty="0" err="1" smtClean="0">
                <a:solidFill>
                  <a:schemeClr val="bg1"/>
                </a:solidFill>
                <a:latin typeface="Times New Roman" panose="02020603050405020304" pitchFamily="18" charset="0"/>
                <a:ea typeface="Tahoma" pitchFamily="34" charset="0"/>
                <a:cs typeface="Times New Roman" panose="02020603050405020304" pitchFamily="18" charset="0"/>
              </a:rPr>
              <a:t>hội</a:t>
            </a:r>
            <a:r>
              <a:rPr lang="en-US" sz="2000" b="1" dirty="0" smtClean="0">
                <a:solidFill>
                  <a:schemeClr val="bg1"/>
                </a:solidFill>
                <a:latin typeface="Times New Roman" panose="02020603050405020304" pitchFamily="18" charset="0"/>
                <a:ea typeface="Tahoma" pitchFamily="34" charset="0"/>
                <a:cs typeface="Times New Roman" panose="02020603050405020304" pitchFamily="18" charset="0"/>
              </a:rPr>
              <a:t> </a:t>
            </a:r>
            <a:r>
              <a:rPr lang="en-US" sz="2000" b="1" dirty="0" err="1" smtClean="0">
                <a:solidFill>
                  <a:schemeClr val="bg1"/>
                </a:solidFill>
                <a:latin typeface="Times New Roman" panose="02020603050405020304" pitchFamily="18" charset="0"/>
                <a:ea typeface="Tahoma" pitchFamily="34" charset="0"/>
                <a:cs typeface="Times New Roman" panose="02020603050405020304" pitchFamily="18" charset="0"/>
              </a:rPr>
              <a:t>học</a:t>
            </a:r>
            <a:r>
              <a:rPr lang="en-US" sz="2000" b="1" dirty="0" smtClean="0">
                <a:solidFill>
                  <a:schemeClr val="bg1"/>
                </a:solidFill>
                <a:latin typeface="Times New Roman" panose="02020603050405020304" pitchFamily="18" charset="0"/>
                <a:ea typeface="Tahoma" pitchFamily="34" charset="0"/>
                <a:cs typeface="Times New Roman" panose="02020603050405020304" pitchFamily="18" charset="0"/>
              </a:rPr>
              <a:t> </a:t>
            </a:r>
            <a:r>
              <a:rPr lang="en-US" sz="2000" dirty="0" smtClean="0">
                <a:solidFill>
                  <a:schemeClr val="bg1"/>
                </a:solidFill>
                <a:latin typeface="Times New Roman" panose="02020603050405020304" pitchFamily="18" charset="0"/>
                <a:ea typeface="Tahoma" pitchFamily="34" charset="0"/>
                <a:cs typeface="Times New Roman" panose="02020603050405020304" pitchFamily="18" charset="0"/>
              </a:rPr>
              <a:t>là </a:t>
            </a:r>
            <a:r>
              <a:rPr lang="en-US" sz="2000" dirty="0" err="1" smtClean="0">
                <a:solidFill>
                  <a:schemeClr val="bg1"/>
                </a:solidFill>
                <a:latin typeface="Times New Roman" panose="02020603050405020304" pitchFamily="18" charset="0"/>
                <a:ea typeface="Tahoma" pitchFamily="34" charset="0"/>
                <a:cs typeface="Times New Roman" panose="02020603050405020304" pitchFamily="18" charset="0"/>
              </a:rPr>
              <a:t>vật</a:t>
            </a:r>
            <a:r>
              <a:rPr lang="en-US" sz="2000" dirty="0" smtClean="0">
                <a:solidFill>
                  <a:schemeClr val="bg1"/>
                </a:solidFill>
                <a:latin typeface="Times New Roman" panose="02020603050405020304" pitchFamily="18" charset="0"/>
                <a:ea typeface="Tahoma" pitchFamily="34" charset="0"/>
                <a:cs typeface="Times New Roman" panose="02020603050405020304" pitchFamily="18" charset="0"/>
              </a:rPr>
              <a:t> </a:t>
            </a:r>
            <a:r>
              <a:rPr lang="en-US" sz="2000" dirty="0" err="1" smtClean="0">
                <a:solidFill>
                  <a:schemeClr val="bg1"/>
                </a:solidFill>
                <a:latin typeface="Times New Roman" panose="02020603050405020304" pitchFamily="18" charset="0"/>
                <a:ea typeface="Tahoma" pitchFamily="34" charset="0"/>
                <a:cs typeface="Times New Roman" panose="02020603050405020304" pitchFamily="18" charset="0"/>
              </a:rPr>
              <a:t>chứa</a:t>
            </a:r>
            <a:r>
              <a:rPr lang="en-US" sz="2000" dirty="0" smtClean="0">
                <a:solidFill>
                  <a:schemeClr val="bg1"/>
                </a:solidFill>
                <a:latin typeface="Times New Roman" panose="02020603050405020304" pitchFamily="18" charset="0"/>
                <a:ea typeface="Tahoma" pitchFamily="34" charset="0"/>
                <a:cs typeface="Times New Roman" panose="02020603050405020304" pitchFamily="18" charset="0"/>
              </a:rPr>
              <a:t> </a:t>
            </a:r>
            <a:r>
              <a:rPr lang="en-US" sz="2000" dirty="0" err="1" smtClean="0">
                <a:solidFill>
                  <a:schemeClr val="bg1"/>
                </a:solidFill>
                <a:latin typeface="Times New Roman" panose="02020603050405020304" pitchFamily="18" charset="0"/>
                <a:ea typeface="Tahoma" pitchFamily="34" charset="0"/>
                <a:cs typeface="Times New Roman" panose="02020603050405020304" pitchFamily="18" charset="0"/>
              </a:rPr>
              <a:t>đựng</a:t>
            </a:r>
            <a:r>
              <a:rPr lang="en-US" sz="2000" dirty="0" smtClean="0">
                <a:solidFill>
                  <a:schemeClr val="bg1"/>
                </a:solidFill>
                <a:latin typeface="Times New Roman" panose="02020603050405020304" pitchFamily="18" charset="0"/>
                <a:ea typeface="Tahoma" pitchFamily="34" charset="0"/>
                <a:cs typeface="Times New Roman" panose="02020603050405020304" pitchFamily="18" charset="0"/>
              </a:rPr>
              <a:t> </a:t>
            </a:r>
            <a:r>
              <a:rPr lang="en-US" sz="2000" dirty="0" err="1" smtClean="0">
                <a:solidFill>
                  <a:schemeClr val="bg1"/>
                </a:solidFill>
                <a:latin typeface="Times New Roman" panose="02020603050405020304" pitchFamily="18" charset="0"/>
                <a:ea typeface="Tahoma" pitchFamily="34" charset="0"/>
                <a:cs typeface="Times New Roman" panose="02020603050405020304" pitchFamily="18" charset="0"/>
              </a:rPr>
              <a:t>thông</a:t>
            </a:r>
            <a:r>
              <a:rPr lang="en-US" sz="2000" dirty="0" smtClean="0">
                <a:solidFill>
                  <a:schemeClr val="bg1"/>
                </a:solidFill>
                <a:latin typeface="Times New Roman" panose="02020603050405020304" pitchFamily="18" charset="0"/>
                <a:ea typeface="Tahoma" pitchFamily="34" charset="0"/>
                <a:cs typeface="Times New Roman" panose="02020603050405020304" pitchFamily="18" charset="0"/>
              </a:rPr>
              <a:t> tin </a:t>
            </a:r>
            <a:r>
              <a:rPr lang="en-US" sz="2000" dirty="0" err="1" smtClean="0">
                <a:solidFill>
                  <a:schemeClr val="bg1"/>
                </a:solidFill>
                <a:latin typeface="Times New Roman" panose="02020603050405020304" pitchFamily="18" charset="0"/>
                <a:ea typeface="Tahoma" pitchFamily="34" charset="0"/>
                <a:cs typeface="Times New Roman" panose="02020603050405020304" pitchFamily="18" charset="0"/>
              </a:rPr>
              <a:t>vê</a:t>
            </a:r>
            <a:r>
              <a:rPr lang="en-US" sz="2000" dirty="0" smtClean="0">
                <a:solidFill>
                  <a:schemeClr val="bg1"/>
                </a:solidFill>
                <a:latin typeface="Times New Roman" panose="02020603050405020304" pitchFamily="18" charset="0"/>
                <a:ea typeface="Tahoma" pitchFamily="34" charset="0"/>
                <a:cs typeface="Times New Roman" panose="02020603050405020304" pitchFamily="18" charset="0"/>
              </a:rPr>
              <a:t>̀ </a:t>
            </a:r>
            <a:r>
              <a:rPr lang="en-US" sz="2000" dirty="0" err="1" smtClean="0">
                <a:solidFill>
                  <a:schemeClr val="bg1"/>
                </a:solidFill>
                <a:latin typeface="Times New Roman" panose="02020603050405020304" pitchFamily="18" charset="0"/>
                <a:ea typeface="Tahoma" pitchFamily="34" charset="0"/>
                <a:cs typeface="Times New Roman" panose="02020603050405020304" pitchFamily="18" charset="0"/>
              </a:rPr>
              <a:t>ngôn</a:t>
            </a:r>
            <a:r>
              <a:rPr lang="en-US" sz="2000" dirty="0" smtClean="0">
                <a:solidFill>
                  <a:schemeClr val="bg1"/>
                </a:solidFill>
                <a:latin typeface="Times New Roman" panose="02020603050405020304" pitchFamily="18" charset="0"/>
                <a:ea typeface="Tahoma" pitchFamily="34" charset="0"/>
                <a:cs typeface="Times New Roman" panose="02020603050405020304" pitchFamily="18" charset="0"/>
              </a:rPr>
              <a:t> </a:t>
            </a:r>
            <a:r>
              <a:rPr lang="en-US" sz="2000" dirty="0" err="1" smtClean="0">
                <a:solidFill>
                  <a:schemeClr val="bg1"/>
                </a:solidFill>
                <a:latin typeface="Times New Roman" panose="02020603050405020304" pitchFamily="18" charset="0"/>
                <a:ea typeface="Tahoma" pitchFamily="34" charset="0"/>
                <a:cs typeface="Times New Roman" panose="02020603050405020304" pitchFamily="18" charset="0"/>
              </a:rPr>
              <a:t>ngư</a:t>
            </a:r>
            <a:r>
              <a:rPr lang="en-US" sz="2000" dirty="0" smtClean="0">
                <a:solidFill>
                  <a:schemeClr val="bg1"/>
                </a:solidFill>
                <a:latin typeface="Times New Roman" panose="02020603050405020304" pitchFamily="18" charset="0"/>
                <a:ea typeface="Tahoma" pitchFamily="34" charset="0"/>
                <a:cs typeface="Times New Roman" panose="02020603050405020304" pitchFamily="18" charset="0"/>
              </a:rPr>
              <a:t>̃, </a:t>
            </a:r>
            <a:r>
              <a:rPr lang="en-US" sz="2000" dirty="0" err="1" smtClean="0">
                <a:solidFill>
                  <a:schemeClr val="bg1"/>
                </a:solidFill>
                <a:latin typeface="Times New Roman" panose="02020603050405020304" pitchFamily="18" charset="0"/>
                <a:ea typeface="Tahoma" pitchFamily="34" charset="0"/>
                <a:cs typeface="Times New Roman" panose="02020603050405020304" pitchFamily="18" charset="0"/>
              </a:rPr>
              <a:t>chư</a:t>
            </a:r>
            <a:r>
              <a:rPr lang="en-US" sz="2000" dirty="0" smtClean="0">
                <a:solidFill>
                  <a:schemeClr val="bg1"/>
                </a:solidFill>
                <a:latin typeface="Times New Roman" panose="02020603050405020304" pitchFamily="18" charset="0"/>
                <a:ea typeface="Tahoma" pitchFamily="34" charset="0"/>
                <a:cs typeface="Times New Roman" panose="02020603050405020304" pitchFamily="18" charset="0"/>
              </a:rPr>
              <a:t>̃ </a:t>
            </a:r>
            <a:r>
              <a:rPr lang="en-US" sz="2000" dirty="0" err="1" smtClean="0">
                <a:solidFill>
                  <a:schemeClr val="bg1"/>
                </a:solidFill>
                <a:latin typeface="Times New Roman" panose="02020603050405020304" pitchFamily="18" charset="0"/>
                <a:ea typeface="Tahoma" pitchFamily="34" charset="0"/>
                <a:cs typeface="Times New Roman" panose="02020603050405020304" pitchFamily="18" charset="0"/>
              </a:rPr>
              <a:t>viết</a:t>
            </a:r>
            <a:r>
              <a:rPr lang="en-US" sz="2000" dirty="0" smtClean="0">
                <a:solidFill>
                  <a:schemeClr val="bg1"/>
                </a:solidFill>
                <a:latin typeface="Times New Roman" panose="02020603050405020304" pitchFamily="18" charset="0"/>
                <a:ea typeface="Tahoma" pitchFamily="34" charset="0"/>
                <a:cs typeface="Times New Roman" panose="02020603050405020304" pitchFamily="18" charset="0"/>
              </a:rPr>
              <a:t>, </a:t>
            </a:r>
            <a:r>
              <a:rPr lang="en-US" sz="2000" dirty="0" err="1" smtClean="0">
                <a:solidFill>
                  <a:schemeClr val="bg1"/>
                </a:solidFill>
                <a:latin typeface="Times New Roman" panose="02020603050405020304" pitchFamily="18" charset="0"/>
                <a:ea typeface="Tahoma" pitchFamily="34" charset="0"/>
                <a:cs typeface="Times New Roman" panose="02020603050405020304" pitchFamily="18" charset="0"/>
              </a:rPr>
              <a:t>hiện</a:t>
            </a:r>
            <a:r>
              <a:rPr lang="en-US" sz="2000" dirty="0" smtClean="0">
                <a:solidFill>
                  <a:schemeClr val="bg1"/>
                </a:solidFill>
                <a:latin typeface="Times New Roman" panose="02020603050405020304" pitchFamily="18" charset="0"/>
                <a:ea typeface="Tahoma" pitchFamily="34" charset="0"/>
                <a:cs typeface="Times New Roman" panose="02020603050405020304" pitchFamily="18" charset="0"/>
              </a:rPr>
              <a:t> </a:t>
            </a:r>
            <a:r>
              <a:rPr lang="en-US" sz="2000" dirty="0" err="1" smtClean="0">
                <a:solidFill>
                  <a:schemeClr val="bg1"/>
                </a:solidFill>
                <a:latin typeface="Times New Roman" panose="02020603050405020304" pitchFamily="18" charset="0"/>
                <a:ea typeface="Tahoma" pitchFamily="34" charset="0"/>
                <a:cs typeface="Times New Roman" panose="02020603050405020304" pitchFamily="18" charset="0"/>
              </a:rPr>
              <a:t>vật</a:t>
            </a:r>
            <a:r>
              <a:rPr lang="en-US" sz="2000" dirty="0" smtClean="0">
                <a:solidFill>
                  <a:schemeClr val="bg1"/>
                </a:solidFill>
                <a:latin typeface="Times New Roman" panose="02020603050405020304" pitchFamily="18" charset="0"/>
                <a:ea typeface="Tahoma" pitchFamily="34" charset="0"/>
                <a:cs typeface="Times New Roman" panose="02020603050405020304" pitchFamily="18" charset="0"/>
              </a:rPr>
              <a:t>, </a:t>
            </a:r>
            <a:r>
              <a:rPr lang="en-US" sz="2000" dirty="0" err="1" smtClean="0">
                <a:solidFill>
                  <a:schemeClr val="bg1"/>
                </a:solidFill>
                <a:latin typeface="Times New Roman" panose="02020603050405020304" pitchFamily="18" charset="0"/>
                <a:ea typeface="Tahoma" pitchFamily="34" charset="0"/>
                <a:cs typeface="Times New Roman" panose="02020603050405020304" pitchFamily="18" charset="0"/>
              </a:rPr>
              <a:t>hình</a:t>
            </a:r>
            <a:r>
              <a:rPr lang="en-US" sz="2000" dirty="0" smtClean="0">
                <a:solidFill>
                  <a:schemeClr val="bg1"/>
                </a:solidFill>
                <a:latin typeface="Times New Roman" panose="02020603050405020304" pitchFamily="18" charset="0"/>
                <a:ea typeface="Tahoma" pitchFamily="34" charset="0"/>
                <a:cs typeface="Times New Roman" panose="02020603050405020304" pitchFamily="18" charset="0"/>
              </a:rPr>
              <a:t> </a:t>
            </a:r>
            <a:r>
              <a:rPr lang="en-US" sz="2000" dirty="0" err="1" smtClean="0">
                <a:solidFill>
                  <a:schemeClr val="bg1"/>
                </a:solidFill>
                <a:latin typeface="Times New Roman" panose="02020603050405020304" pitchFamily="18" charset="0"/>
                <a:ea typeface="Tahoma" pitchFamily="34" charset="0"/>
                <a:cs typeface="Times New Roman" panose="02020603050405020304" pitchFamily="18" charset="0"/>
              </a:rPr>
              <a:t>ảnh</a:t>
            </a:r>
            <a:r>
              <a:rPr lang="en-US" sz="2000" dirty="0" smtClean="0">
                <a:solidFill>
                  <a:schemeClr val="bg1"/>
                </a:solidFill>
                <a:latin typeface="Times New Roman" panose="02020603050405020304" pitchFamily="18" charset="0"/>
                <a:ea typeface="Tahoma" pitchFamily="34" charset="0"/>
                <a:cs typeface="Times New Roman" panose="02020603050405020304" pitchFamily="18" charset="0"/>
              </a:rPr>
              <a:t>…</a:t>
            </a:r>
            <a:r>
              <a:rPr lang="vi-VN" sz="2000" dirty="0" smtClean="0">
                <a:solidFill>
                  <a:schemeClr val="bg1"/>
                </a:solidFill>
                <a:latin typeface="Times New Roman" panose="02020603050405020304" pitchFamily="18" charset="0"/>
                <a:cs typeface="Times New Roman" panose="02020603050405020304" pitchFamily="18" charset="0"/>
              </a:rPr>
              <a:t/>
            </a:r>
            <a:br>
              <a:rPr lang="vi-VN" sz="2000" dirty="0" smtClean="0">
                <a:solidFill>
                  <a:schemeClr val="bg1"/>
                </a:solidFill>
                <a:latin typeface="Times New Roman" panose="02020603050405020304" pitchFamily="18" charset="0"/>
                <a:cs typeface="Times New Roman" panose="02020603050405020304" pitchFamily="18" charset="0"/>
              </a:rPr>
            </a:br>
            <a:endParaRPr lang="en-US" sz="2000" dirty="0" smtClean="0">
              <a:solidFill>
                <a:schemeClr val="bg1"/>
              </a:solidFill>
              <a:latin typeface="Times New Roman" panose="02020603050405020304" pitchFamily="18" charset="0"/>
              <a:cs typeface="Times New Roman" panose="02020603050405020304" pitchFamily="18" charset="0"/>
            </a:endParaRPr>
          </a:p>
        </p:txBody>
      </p:sp>
      <p:sp>
        <p:nvSpPr>
          <p:cNvPr id="5" name="Content Placeholder 4"/>
          <p:cNvSpPr>
            <a:spLocks noGrp="1"/>
          </p:cNvSpPr>
          <p:nvPr>
            <p:ph sz="half" idx="2"/>
          </p:nvPr>
        </p:nvSpPr>
        <p:spPr/>
        <p:txBody>
          <a:bodyPr>
            <a:normAutofit/>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48200" y="1600201"/>
            <a:ext cx="4038599" cy="4525962"/>
          </a:xfrm>
          <a:prstGeom prst="rect">
            <a:avLst/>
          </a:prstGeom>
          <a:ln>
            <a:solidFill>
              <a:srgbClr val="000000"/>
            </a:solidFill>
          </a:ln>
        </p:spPr>
      </p:pic>
    </p:spTree>
    <p:extLst>
      <p:ext uri="{BB962C8B-B14F-4D97-AF65-F5344CB8AC3E}">
        <p14:creationId xmlns:p14="http://schemas.microsoft.com/office/powerpoint/2010/main" val="466695392"/>
      </p:ext>
    </p:extLst>
  </p:cSld>
  <p:clrMapOvr>
    <a:masterClrMapping/>
  </p:clrMapOvr>
  <p:transition advClick="0" advTm="1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2400" b="1" dirty="0" smtClean="0">
                <a:solidFill>
                  <a:srgbClr val="0070C0"/>
                </a:solidFill>
                <a:latin typeface="Times New Roman" panose="02020603050405020304" pitchFamily="18" charset="0"/>
                <a:ea typeface="Tahoma" pitchFamily="34" charset="0"/>
                <a:cs typeface="Times New Roman" panose="02020603050405020304" pitchFamily="18" charset="0"/>
              </a:rPr>
              <a:t>2.Phân loại tài liệu</a:t>
            </a:r>
            <a:endParaRPr lang="en-US" sz="2400" b="1" dirty="0">
              <a:solidFill>
                <a:srgbClr val="0070C0"/>
              </a:solidFill>
              <a:latin typeface="Times New Roman" panose="02020603050405020304" pitchFamily="18" charset="0"/>
              <a:ea typeface="Tahoma" pitchFamily="34"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pPr>
              <a:buNone/>
            </a:pPr>
            <a:r>
              <a:rPr lang="vi-VN" sz="2400" dirty="0" smtClean="0">
                <a:solidFill>
                  <a:schemeClr val="bg1"/>
                </a:solidFill>
                <a:latin typeface="Times New Roman" panose="02020603050405020304" pitchFamily="18" charset="0"/>
                <a:cs typeface="Times New Roman" panose="02020603050405020304" pitchFamily="18" charset="0"/>
              </a:rPr>
              <a:t>Tài liệu gồm có hai loại: Tài liệu viết và tài liệu không viết.</a:t>
            </a:r>
            <a:endParaRPr lang="en-US" sz="2400" dirty="0" smtClean="0">
              <a:solidFill>
                <a:schemeClr val="bg1"/>
              </a:solidFill>
              <a:latin typeface="Times New Roman" panose="02020603050405020304" pitchFamily="18" charset="0"/>
              <a:cs typeface="Times New Roman" panose="02020603050405020304" pitchFamily="18" charset="0"/>
            </a:endParaRPr>
          </a:p>
          <a:p>
            <a:r>
              <a:rPr lang="vi-VN" sz="2400" b="1" dirty="0" smtClean="0">
                <a:solidFill>
                  <a:schemeClr val="bg1"/>
                </a:solidFill>
                <a:latin typeface="Times New Roman" panose="02020603050405020304" pitchFamily="18" charset="0"/>
                <a:cs typeface="Times New Roman" panose="02020603050405020304" pitchFamily="18" charset="0"/>
              </a:rPr>
              <a:t>Tài liệu viết</a:t>
            </a:r>
            <a:r>
              <a:rPr lang="vi-VN" sz="2400" dirty="0" smtClean="0">
                <a:solidFill>
                  <a:schemeClr val="bg1"/>
                </a:solidFill>
                <a:latin typeface="Times New Roman" panose="02020603050405020304" pitchFamily="18" charset="0"/>
                <a:cs typeface="Times New Roman" panose="02020603050405020304" pitchFamily="18" charset="0"/>
              </a:rPr>
              <a:t>: Bút ký, thư từ, sách báo, các bảng thống kê, báo cáo…</a:t>
            </a:r>
            <a:endParaRPr lang="en-US" sz="2400" dirty="0" smtClean="0">
              <a:solidFill>
                <a:schemeClr val="bg1"/>
              </a:solidFill>
              <a:latin typeface="Times New Roman" panose="02020603050405020304" pitchFamily="18" charset="0"/>
              <a:cs typeface="Times New Roman" panose="02020603050405020304" pitchFamily="18" charset="0"/>
            </a:endParaRPr>
          </a:p>
          <a:p>
            <a:r>
              <a:rPr lang="vi-VN" sz="2400" b="1" dirty="0" smtClean="0">
                <a:solidFill>
                  <a:schemeClr val="bg1"/>
                </a:solidFill>
                <a:latin typeface="Times New Roman" panose="02020603050405020304" pitchFamily="18" charset="0"/>
                <a:cs typeface="Times New Roman" panose="02020603050405020304" pitchFamily="18" charset="0"/>
              </a:rPr>
              <a:t>Tài liệu không viết</a:t>
            </a:r>
            <a:r>
              <a:rPr lang="vi-VN" sz="2400" dirty="0" smtClean="0">
                <a:solidFill>
                  <a:schemeClr val="bg1"/>
                </a:solidFill>
                <a:latin typeface="Times New Roman" panose="02020603050405020304" pitchFamily="18" charset="0"/>
                <a:cs typeface="Times New Roman" panose="02020603050405020304" pitchFamily="18" charset="0"/>
              </a:rPr>
              <a:t>: Các hiện vật, công cụ sản xuất, phim ảnh, băng ghi âm, ấn phẩm nghệ thuật, di tích lịch sử - văn hoá…</a:t>
            </a:r>
            <a:endParaRPr lang="en-US" sz="24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0790579"/>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down)">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33400"/>
            <a:ext cx="7498080" cy="808038"/>
          </a:xfrm>
        </p:spPr>
        <p:txBody>
          <a:bodyPr>
            <a:noAutofit/>
          </a:bodyPr>
          <a:lstStyle/>
          <a:p>
            <a:pPr algn="l"/>
            <a:r>
              <a:rPr lang="en-US" sz="2400" b="1" dirty="0" smtClean="0">
                <a:solidFill>
                  <a:srgbClr val="0070C0"/>
                </a:solidFill>
              </a:rPr>
              <a:t>3.</a:t>
            </a:r>
            <a:r>
              <a:rPr lang="vi-VN" sz="2400" b="1" dirty="0" smtClean="0">
                <a:solidFill>
                  <a:srgbClr val="0070C0"/>
                </a:solidFill>
              </a:rPr>
              <a:t>Những vấn đề cần quan tâm khi nghiên cứu tài liệu</a:t>
            </a:r>
            <a:br>
              <a:rPr lang="vi-VN" sz="2400" b="1" dirty="0" smtClean="0">
                <a:solidFill>
                  <a:srgbClr val="0070C0"/>
                </a:solidFill>
              </a:rPr>
            </a:br>
            <a:endParaRPr lang="en-US" sz="2400" dirty="0">
              <a:solidFill>
                <a:srgbClr val="0070C0"/>
              </a:solidFill>
            </a:endParaRPr>
          </a:p>
        </p:txBody>
      </p:sp>
      <p:sp>
        <p:nvSpPr>
          <p:cNvPr id="3" name="Content Placeholder 2"/>
          <p:cNvSpPr>
            <a:spLocks noGrp="1"/>
          </p:cNvSpPr>
          <p:nvPr>
            <p:ph idx="1"/>
          </p:nvPr>
        </p:nvSpPr>
        <p:spPr>
          <a:xfrm>
            <a:off x="1828800" y="1752600"/>
            <a:ext cx="8229600" cy="4525963"/>
          </a:xfrm>
        </p:spPr>
        <p:txBody>
          <a:bodyPr>
            <a:normAutofit/>
          </a:bodyPr>
          <a:lstStyle/>
          <a:p>
            <a:pPr>
              <a:buFont typeface="Arial" pitchFamily="34" charset="0"/>
              <a:buChar char="•"/>
            </a:pPr>
            <a:r>
              <a:rPr lang="en-US" sz="2400" dirty="0" smtClean="0">
                <a:solidFill>
                  <a:schemeClr val="bg1"/>
                </a:solidFill>
                <a:latin typeface="Times New Roman" panose="02020603050405020304" pitchFamily="18" charset="0"/>
                <a:cs typeface="Times New Roman" panose="02020603050405020304" pitchFamily="18" charset="0"/>
              </a:rPr>
              <a:t>  </a:t>
            </a:r>
            <a:r>
              <a:rPr lang="vi-VN" sz="2400" dirty="0" smtClean="0">
                <a:solidFill>
                  <a:schemeClr val="bg1"/>
                </a:solidFill>
                <a:latin typeface="Times New Roman" panose="02020603050405020304" pitchFamily="18" charset="0"/>
                <a:cs typeface="Times New Roman" panose="02020603050405020304" pitchFamily="18" charset="0"/>
              </a:rPr>
              <a:t>Tên gọi của tài liệu</a:t>
            </a:r>
            <a:endParaRPr lang="en-US" sz="2400" dirty="0" smtClean="0">
              <a:solidFill>
                <a:schemeClr val="bg1"/>
              </a:solidFill>
              <a:latin typeface="Times New Roman" panose="02020603050405020304" pitchFamily="18" charset="0"/>
              <a:cs typeface="Times New Roman" panose="02020603050405020304" pitchFamily="18" charset="0"/>
            </a:endParaRPr>
          </a:p>
          <a:p>
            <a:pPr>
              <a:buFont typeface="Arial" pitchFamily="34" charset="0"/>
              <a:buChar char="•"/>
            </a:pPr>
            <a:r>
              <a:rPr lang="en-US" sz="2400" dirty="0" smtClean="0">
                <a:solidFill>
                  <a:schemeClr val="bg1"/>
                </a:solidFill>
                <a:latin typeface="Times New Roman" panose="02020603050405020304" pitchFamily="18" charset="0"/>
                <a:cs typeface="Times New Roman" panose="02020603050405020304" pitchFamily="18" charset="0"/>
              </a:rPr>
              <a:t>  </a:t>
            </a:r>
            <a:r>
              <a:rPr lang="vi-VN" sz="2400" dirty="0" smtClean="0">
                <a:solidFill>
                  <a:schemeClr val="bg1"/>
                </a:solidFill>
                <a:latin typeface="Times New Roman" panose="02020603050405020304" pitchFamily="18" charset="0"/>
                <a:cs typeface="Times New Roman" panose="02020603050405020304" pitchFamily="18" charset="0"/>
              </a:rPr>
              <a:t>Xuất xứ của tài liệu</a:t>
            </a:r>
            <a:endParaRPr lang="en-US" sz="2400" dirty="0" smtClean="0">
              <a:solidFill>
                <a:schemeClr val="bg1"/>
              </a:solidFill>
              <a:latin typeface="Times New Roman" panose="02020603050405020304" pitchFamily="18" charset="0"/>
              <a:cs typeface="Times New Roman" panose="02020603050405020304" pitchFamily="18" charset="0"/>
            </a:endParaRPr>
          </a:p>
          <a:p>
            <a:pPr>
              <a:buFont typeface="Arial" pitchFamily="34" charset="0"/>
              <a:buChar char="•"/>
            </a:pPr>
            <a:r>
              <a:rPr lang="en-US" sz="2400" dirty="0" smtClean="0">
                <a:solidFill>
                  <a:schemeClr val="bg1"/>
                </a:solidFill>
                <a:latin typeface="Times New Roman" panose="02020603050405020304" pitchFamily="18" charset="0"/>
                <a:cs typeface="Times New Roman" panose="02020603050405020304" pitchFamily="18" charset="0"/>
              </a:rPr>
              <a:t>  </a:t>
            </a:r>
            <a:r>
              <a:rPr lang="vi-VN" sz="2400" dirty="0" smtClean="0">
                <a:solidFill>
                  <a:schemeClr val="bg1"/>
                </a:solidFill>
                <a:latin typeface="Times New Roman" panose="02020603050405020304" pitchFamily="18" charset="0"/>
                <a:cs typeface="Times New Roman" panose="02020603050405020304" pitchFamily="18" charset="0"/>
              </a:rPr>
              <a:t>Tên tác giả</a:t>
            </a:r>
            <a:endParaRPr lang="en-US" sz="2400" dirty="0" smtClean="0">
              <a:solidFill>
                <a:schemeClr val="bg1"/>
              </a:solidFill>
              <a:latin typeface="Times New Roman" panose="02020603050405020304" pitchFamily="18" charset="0"/>
              <a:cs typeface="Times New Roman" panose="02020603050405020304" pitchFamily="18" charset="0"/>
            </a:endParaRPr>
          </a:p>
          <a:p>
            <a:pPr>
              <a:buFont typeface="Arial" pitchFamily="34" charset="0"/>
              <a:buChar char="•"/>
            </a:pPr>
            <a:r>
              <a:rPr lang="en-US" sz="2400" dirty="0" smtClean="0">
                <a:solidFill>
                  <a:schemeClr val="bg1"/>
                </a:solidFill>
                <a:latin typeface="Times New Roman" panose="02020603050405020304" pitchFamily="18" charset="0"/>
                <a:cs typeface="Times New Roman" panose="02020603050405020304" pitchFamily="18" charset="0"/>
              </a:rPr>
              <a:t>  </a:t>
            </a:r>
            <a:r>
              <a:rPr lang="vi-VN" sz="2400" dirty="0" smtClean="0">
                <a:solidFill>
                  <a:schemeClr val="bg1"/>
                </a:solidFill>
                <a:latin typeface="Times New Roman" panose="02020603050405020304" pitchFamily="18" charset="0"/>
                <a:cs typeface="Times New Roman" panose="02020603050405020304" pitchFamily="18" charset="0"/>
              </a:rPr>
              <a:t>Tính xác thực của tài liệu</a:t>
            </a:r>
            <a:endParaRPr lang="en-US" sz="2400" dirty="0" smtClean="0">
              <a:solidFill>
                <a:schemeClr val="bg1"/>
              </a:solidFill>
              <a:latin typeface="Times New Roman" panose="02020603050405020304" pitchFamily="18" charset="0"/>
              <a:cs typeface="Times New Roman" panose="02020603050405020304" pitchFamily="18" charset="0"/>
            </a:endParaRPr>
          </a:p>
          <a:p>
            <a:pPr>
              <a:buFont typeface="Arial" pitchFamily="34" charset="0"/>
              <a:buChar char="•"/>
            </a:pPr>
            <a:r>
              <a:rPr lang="en-US" sz="2400" dirty="0" smtClean="0">
                <a:solidFill>
                  <a:schemeClr val="bg1"/>
                </a:solidFill>
                <a:latin typeface="Times New Roman" panose="02020603050405020304" pitchFamily="18" charset="0"/>
                <a:cs typeface="Times New Roman" panose="02020603050405020304" pitchFamily="18" charset="0"/>
              </a:rPr>
              <a:t>  </a:t>
            </a:r>
            <a:r>
              <a:rPr lang="vi-VN" sz="2400" dirty="0" smtClean="0">
                <a:solidFill>
                  <a:schemeClr val="bg1"/>
                </a:solidFill>
                <a:latin typeface="Times New Roman" panose="02020603050405020304" pitchFamily="18" charset="0"/>
                <a:cs typeface="Times New Roman" panose="02020603050405020304" pitchFamily="18" charset="0"/>
              </a:rPr>
              <a:t>Nội dung và giá trị của tài liệu</a:t>
            </a:r>
            <a:endParaRPr lang="en-US" sz="2400" dirty="0" smtClean="0">
              <a:solidFill>
                <a:schemeClr val="bg1"/>
              </a:solidFill>
              <a:latin typeface="Times New Roman" panose="02020603050405020304" pitchFamily="18" charset="0"/>
              <a:cs typeface="Times New Roman" panose="02020603050405020304" pitchFamily="18" charset="0"/>
            </a:endParaRPr>
          </a:p>
          <a:p>
            <a:pPr>
              <a:buFont typeface="Arial" pitchFamily="34" charset="0"/>
              <a:buChar char="•"/>
            </a:pPr>
            <a:r>
              <a:rPr lang="en-US" sz="2400" dirty="0" smtClean="0">
                <a:solidFill>
                  <a:schemeClr val="bg1"/>
                </a:solidFill>
                <a:latin typeface="Times New Roman" panose="02020603050405020304" pitchFamily="18" charset="0"/>
                <a:cs typeface="Times New Roman" panose="02020603050405020304" pitchFamily="18" charset="0"/>
              </a:rPr>
              <a:t>  </a:t>
            </a:r>
            <a:r>
              <a:rPr lang="vi-VN" sz="2400" dirty="0" smtClean="0">
                <a:solidFill>
                  <a:schemeClr val="bg1"/>
                </a:solidFill>
                <a:latin typeface="Times New Roman" panose="02020603050405020304" pitchFamily="18" charset="0"/>
                <a:cs typeface="Times New Roman" panose="02020603050405020304" pitchFamily="18" charset="0"/>
              </a:rPr>
              <a:t>Ảnh hưởng xã hội của tài liệu</a:t>
            </a:r>
            <a:endParaRPr lang="en-US" sz="24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48750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1000"/>
                                        <p:tgtEl>
                                          <p:spTgt spid="3">
                                            <p:txEl>
                                              <p:pRg st="3" end="3"/>
                                            </p:txEl>
                                          </p:spTgt>
                                        </p:tgtEl>
                                      </p:cBhvr>
                                    </p:animEffect>
                                    <p:anim calcmode="lin" valueType="num">
                                      <p:cBhvr>
                                        <p:cTn id="3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Effect transition="in" filter="fade">
                                      <p:cBhvr>
                                        <p:cTn id="41" dur="1000"/>
                                        <p:tgtEl>
                                          <p:spTgt spid="3">
                                            <p:txEl>
                                              <p:pRg st="4" end="4"/>
                                            </p:txEl>
                                          </p:spTgt>
                                        </p:tgtEl>
                                      </p:cBhvr>
                                    </p:animEffect>
                                    <p:anim calcmode="lin" valueType="num">
                                      <p:cBhvr>
                                        <p:cTn id="4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3">
                                            <p:txEl>
                                              <p:pRg st="5" end="5"/>
                                            </p:txEl>
                                          </p:spTgt>
                                        </p:tgtEl>
                                        <p:attrNameLst>
                                          <p:attrName>style.visibility</p:attrName>
                                        </p:attrNameLst>
                                      </p:cBhvr>
                                      <p:to>
                                        <p:strVal val="visible"/>
                                      </p:to>
                                    </p:set>
                                    <p:animEffect transition="in" filter="fade">
                                      <p:cBhvr>
                                        <p:cTn id="48" dur="1000"/>
                                        <p:tgtEl>
                                          <p:spTgt spid="3">
                                            <p:txEl>
                                              <p:pRg st="5" end="5"/>
                                            </p:txEl>
                                          </p:spTgt>
                                        </p:tgtEl>
                                      </p:cBhvr>
                                    </p:animEffect>
                                    <p:anim calcmode="lin" valueType="num">
                                      <p:cBhvr>
                                        <p:cTn id="4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5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914400"/>
            <a:ext cx="7498080" cy="533400"/>
          </a:xfrm>
        </p:spPr>
        <p:txBody>
          <a:bodyPr>
            <a:noAutofit/>
          </a:bodyPr>
          <a:lstStyle/>
          <a:p>
            <a:pPr algn="l"/>
            <a:r>
              <a:rPr lang="en-US" sz="2400" b="1" dirty="0" smtClean="0">
                <a:solidFill>
                  <a:srgbClr val="0070C0"/>
                </a:solidFill>
                <a:latin typeface="Times New Roman" panose="02020603050405020304" pitchFamily="18" charset="0"/>
                <a:cs typeface="Times New Roman" panose="02020603050405020304" pitchFamily="18" charset="0"/>
              </a:rPr>
              <a:t>4. </a:t>
            </a:r>
            <a:r>
              <a:rPr lang="vi-VN" sz="2400" b="1" dirty="0" smtClean="0">
                <a:solidFill>
                  <a:srgbClr val="0070C0"/>
                </a:solidFill>
                <a:latin typeface="Times New Roman" panose="02020603050405020304" pitchFamily="18" charset="0"/>
                <a:cs typeface="Times New Roman" panose="02020603050405020304" pitchFamily="18" charset="0"/>
              </a:rPr>
              <a:t>Các phương pháp phân tích tài liệu</a:t>
            </a:r>
            <a:br>
              <a:rPr lang="vi-VN" sz="2400" b="1" dirty="0" smtClean="0">
                <a:solidFill>
                  <a:srgbClr val="0070C0"/>
                </a:solidFill>
                <a:latin typeface="Times New Roman" panose="02020603050405020304" pitchFamily="18" charset="0"/>
                <a:cs typeface="Times New Roman" panose="02020603050405020304" pitchFamily="18" charset="0"/>
              </a:rPr>
            </a:br>
            <a:endParaRPr lang="en-US" sz="2400" dirty="0">
              <a:solidFill>
                <a:srgbClr val="0070C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533400" y="1752600"/>
            <a:ext cx="8229600" cy="4525963"/>
          </a:xfrm>
        </p:spPr>
        <p:txBody>
          <a:bodyPr>
            <a:normAutofit/>
          </a:bodyPr>
          <a:lstStyle/>
          <a:p>
            <a:r>
              <a:rPr lang="en-US" sz="2400" b="1" dirty="0" smtClean="0">
                <a:solidFill>
                  <a:schemeClr val="bg1"/>
                </a:solidFill>
                <a:latin typeface="Times New Roman" panose="02020603050405020304" pitchFamily="18" charset="0"/>
                <a:cs typeface="Times New Roman" panose="02020603050405020304" pitchFamily="18" charset="0"/>
              </a:rPr>
              <a:t> </a:t>
            </a:r>
            <a:r>
              <a:rPr lang="vi-VN" sz="2400" b="1" dirty="0" smtClean="0">
                <a:solidFill>
                  <a:schemeClr val="bg1"/>
                </a:solidFill>
                <a:latin typeface="Times New Roman" panose="02020603050405020304" pitchFamily="18" charset="0"/>
                <a:cs typeface="Times New Roman" panose="02020603050405020304" pitchFamily="18" charset="0"/>
              </a:rPr>
              <a:t>Phân </a:t>
            </a:r>
            <a:r>
              <a:rPr lang="vi-VN" sz="2400" b="1" dirty="0">
                <a:solidFill>
                  <a:schemeClr val="bg1"/>
                </a:solidFill>
                <a:latin typeface="Times New Roman" panose="02020603050405020304" pitchFamily="18" charset="0"/>
                <a:cs typeface="Times New Roman" panose="02020603050405020304" pitchFamily="18" charset="0"/>
              </a:rPr>
              <a:t>tích định tính</a:t>
            </a:r>
            <a:r>
              <a:rPr lang="vi-VN" sz="2400" dirty="0">
                <a:solidFill>
                  <a:schemeClr val="bg1"/>
                </a:solidFill>
                <a:latin typeface="Times New Roman" panose="02020603050405020304" pitchFamily="18" charset="0"/>
                <a:cs typeface="Times New Roman" panose="02020603050405020304" pitchFamily="18" charset="0"/>
              </a:rPr>
              <a:t>: Là tìm ra những nội dung tư tưởng cơ bản của tài liệu, tìm ra những vấn đề có liên quan đến đề tài nghiên cứu và xác định xem những vấn đề gì được giải quyết và những vấn đề gì chưa được giải </a:t>
            </a:r>
            <a:r>
              <a:rPr lang="vi-VN" sz="2400" dirty="0" smtClean="0">
                <a:solidFill>
                  <a:schemeClr val="bg1"/>
                </a:solidFill>
                <a:latin typeface="Times New Roman" panose="02020603050405020304" pitchFamily="18" charset="0"/>
                <a:cs typeface="Times New Roman" panose="02020603050405020304" pitchFamily="18" charset="0"/>
              </a:rPr>
              <a:t>quyết.</a:t>
            </a:r>
            <a:endParaRPr lang="en-US" sz="2400" dirty="0" smtClean="0">
              <a:solidFill>
                <a:schemeClr val="bg1"/>
              </a:solidFill>
              <a:latin typeface="Times New Roman" panose="02020603050405020304" pitchFamily="18" charset="0"/>
              <a:cs typeface="Times New Roman" panose="02020603050405020304" pitchFamily="18" charset="0"/>
            </a:endParaRPr>
          </a:p>
          <a:p>
            <a:r>
              <a:rPr lang="en-US" sz="2400" b="1" dirty="0" smtClean="0">
                <a:solidFill>
                  <a:schemeClr val="bg1"/>
                </a:solidFill>
                <a:latin typeface="Times New Roman" panose="02020603050405020304" pitchFamily="18" charset="0"/>
                <a:cs typeface="Times New Roman" panose="02020603050405020304" pitchFamily="18" charset="0"/>
              </a:rPr>
              <a:t> </a:t>
            </a:r>
            <a:r>
              <a:rPr lang="vi-VN" sz="2400" b="1" dirty="0" smtClean="0">
                <a:solidFill>
                  <a:schemeClr val="bg1"/>
                </a:solidFill>
                <a:latin typeface="Times New Roman" panose="02020603050405020304" pitchFamily="18" charset="0"/>
                <a:cs typeface="Times New Roman" panose="02020603050405020304" pitchFamily="18" charset="0"/>
              </a:rPr>
              <a:t>Phân </a:t>
            </a:r>
            <a:r>
              <a:rPr lang="vi-VN" sz="2400" b="1" dirty="0">
                <a:solidFill>
                  <a:schemeClr val="bg1"/>
                </a:solidFill>
                <a:latin typeface="Times New Roman" panose="02020603050405020304" pitchFamily="18" charset="0"/>
                <a:cs typeface="Times New Roman" panose="02020603050405020304" pitchFamily="18" charset="0"/>
              </a:rPr>
              <a:t>tích định lượng</a:t>
            </a:r>
            <a:r>
              <a:rPr lang="vi-VN" sz="2400" dirty="0">
                <a:solidFill>
                  <a:schemeClr val="bg1"/>
                </a:solidFill>
                <a:latin typeface="Times New Roman" panose="02020603050405020304" pitchFamily="18" charset="0"/>
                <a:cs typeface="Times New Roman" panose="02020603050405020304" pitchFamily="18" charset="0"/>
              </a:rPr>
              <a:t>:</a:t>
            </a:r>
            <a:r>
              <a:rPr lang="vi-VN" sz="2400" b="1" dirty="0">
                <a:solidFill>
                  <a:schemeClr val="bg1"/>
                </a:solidFill>
                <a:latin typeface="Times New Roman" panose="02020603050405020304" pitchFamily="18" charset="0"/>
                <a:cs typeface="Times New Roman" panose="02020603050405020304" pitchFamily="18" charset="0"/>
              </a:rPr>
              <a:t> </a:t>
            </a:r>
            <a:r>
              <a:rPr lang="vi-VN" sz="2400" dirty="0">
                <a:solidFill>
                  <a:schemeClr val="bg1"/>
                </a:solidFill>
                <a:latin typeface="Times New Roman" panose="02020603050405020304" pitchFamily="18" charset="0"/>
                <a:cs typeface="Times New Roman" panose="02020603050405020304" pitchFamily="18" charset="0"/>
              </a:rPr>
              <a:t>Là cách thức phân nhóm các dấu hiệu và tìm ra những mối quan hệ nhân quả giữa các nhóm chỉ báo. Phương pháp này được sử dụng trong những trường hợp phải xử lý một lượng thông tin lớn.</a:t>
            </a:r>
            <a:r>
              <a:rPr lang="vi-VN" sz="2400" dirty="0" smtClean="0">
                <a:solidFill>
                  <a:schemeClr val="bg1"/>
                </a:solidFill>
                <a:latin typeface="Times New Roman" panose="02020603050405020304" pitchFamily="18" charset="0"/>
                <a:cs typeface="Times New Roman" panose="02020603050405020304" pitchFamily="18" charset="0"/>
              </a:rPr>
              <a:t/>
            </a:r>
            <a:br>
              <a:rPr lang="vi-VN" sz="2400" dirty="0" smtClean="0">
                <a:solidFill>
                  <a:schemeClr val="bg1"/>
                </a:solidFill>
                <a:latin typeface="Times New Roman" panose="02020603050405020304" pitchFamily="18" charset="0"/>
                <a:cs typeface="Times New Roman" panose="02020603050405020304" pitchFamily="18" charset="0"/>
              </a:rPr>
            </a:br>
            <a:endParaRPr lang="en-US" sz="24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93345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p:cTn id="11"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2"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3"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4" dur="10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0"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1"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22"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50838"/>
            <a:ext cx="7498080" cy="944562"/>
          </a:xfrm>
        </p:spPr>
        <p:txBody>
          <a:bodyPr>
            <a:normAutofit/>
          </a:bodyPr>
          <a:lstStyle/>
          <a:p>
            <a:pPr algn="l"/>
            <a:r>
              <a:rPr lang="en-US" sz="2400" b="1" dirty="0" smtClean="0">
                <a:solidFill>
                  <a:srgbClr val="0070C0"/>
                </a:solidFill>
                <a:latin typeface="Times New Roman" panose="02020603050405020304" pitchFamily="18" charset="0"/>
                <a:cs typeface="Times New Roman" panose="02020603050405020304" pitchFamily="18" charset="0"/>
              </a:rPr>
              <a:t>5.</a:t>
            </a:r>
            <a:r>
              <a:rPr lang="vi-VN" sz="2400" b="1" dirty="0" smtClean="0">
                <a:solidFill>
                  <a:srgbClr val="0070C0"/>
                </a:solidFill>
                <a:latin typeface="Times New Roman" panose="02020603050405020304" pitchFamily="18" charset="0"/>
                <a:cs typeface="Times New Roman" panose="02020603050405020304" pitchFamily="18" charset="0"/>
              </a:rPr>
              <a:t>Yêu cầu đối với phương pháp phân tích tài liệu</a:t>
            </a:r>
            <a:endParaRPr lang="en-US" sz="2400" b="1" dirty="0">
              <a:solidFill>
                <a:srgbClr val="0070C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914400" y="1524000"/>
            <a:ext cx="7708392" cy="4800600"/>
          </a:xfrm>
        </p:spPr>
        <p:txBody>
          <a:bodyPr>
            <a:normAutofit/>
          </a:bodyPr>
          <a:lstStyle/>
          <a:p>
            <a:pPr>
              <a:buNone/>
            </a:pPr>
            <a:endParaRPr lang="en-US" sz="2400" dirty="0" smtClean="0">
              <a:solidFill>
                <a:schemeClr val="bg1"/>
              </a:solidFill>
              <a:latin typeface="Times New Roman" panose="02020603050405020304" pitchFamily="18" charset="0"/>
              <a:ea typeface="Tahoma" pitchFamily="34" charset="0"/>
              <a:cs typeface="Times New Roman" panose="02020603050405020304" pitchFamily="18" charset="0"/>
            </a:endParaRPr>
          </a:p>
          <a:p>
            <a:pPr>
              <a:buNone/>
            </a:pPr>
            <a:r>
              <a:rPr lang="en-US" sz="2400" dirty="0" smtClean="0">
                <a:solidFill>
                  <a:schemeClr val="bg1"/>
                </a:solidFill>
                <a:latin typeface="Times New Roman" panose="02020603050405020304" pitchFamily="18" charset="0"/>
                <a:ea typeface="Tahoma" pitchFamily="34" charset="0"/>
                <a:cs typeface="Times New Roman" panose="02020603050405020304" pitchFamily="18" charset="0"/>
              </a:rPr>
              <a:t>*Phương pháp phân tích tài liệu yêu cầu:</a:t>
            </a:r>
          </a:p>
          <a:p>
            <a:pPr>
              <a:buFontTx/>
              <a:buChar char="•"/>
            </a:pPr>
            <a:r>
              <a:rPr lang="en-US" sz="2400" dirty="0" smtClean="0">
                <a:solidFill>
                  <a:schemeClr val="bg1"/>
                </a:solidFill>
                <a:latin typeface="Times New Roman" panose="02020603050405020304" pitchFamily="18" charset="0"/>
                <a:ea typeface="Tahoma" pitchFamily="34" charset="0"/>
                <a:cs typeface="Times New Roman" panose="02020603050405020304" pitchFamily="18" charset="0"/>
              </a:rPr>
              <a:t>    P</a:t>
            </a:r>
            <a:r>
              <a:rPr lang="vi-VN" sz="2400" dirty="0" smtClean="0">
                <a:solidFill>
                  <a:schemeClr val="bg1"/>
                </a:solidFill>
                <a:latin typeface="Times New Roman" panose="02020603050405020304" pitchFamily="18" charset="0"/>
                <a:ea typeface="Tahoma" pitchFamily="34" charset="0"/>
                <a:cs typeface="Times New Roman" panose="02020603050405020304" pitchFamily="18" charset="0"/>
              </a:rPr>
              <a:t>hân tích </a:t>
            </a:r>
            <a:r>
              <a:rPr lang="en-US" sz="2400" dirty="0" err="1" smtClean="0">
                <a:solidFill>
                  <a:schemeClr val="bg1"/>
                </a:solidFill>
                <a:latin typeface="Times New Roman" panose="02020603050405020304" pitchFamily="18" charset="0"/>
                <a:ea typeface="Tahoma" pitchFamily="34" charset="0"/>
                <a:cs typeface="Times New Roman" panose="02020603050405020304" pitchFamily="18" charset="0"/>
              </a:rPr>
              <a:t>tài</a:t>
            </a:r>
            <a:r>
              <a:rPr lang="en-US" sz="2400" dirty="0" smtClean="0">
                <a:solidFill>
                  <a:schemeClr val="bg1"/>
                </a:solidFill>
                <a:latin typeface="Times New Roman" panose="02020603050405020304" pitchFamily="18" charset="0"/>
                <a:ea typeface="Tahoma" pitchFamily="34" charset="0"/>
                <a:cs typeface="Times New Roman" panose="02020603050405020304" pitchFamily="18" charset="0"/>
              </a:rPr>
              <a:t> </a:t>
            </a:r>
            <a:r>
              <a:rPr lang="en-US" sz="2400" dirty="0" err="1" smtClean="0">
                <a:solidFill>
                  <a:schemeClr val="bg1"/>
                </a:solidFill>
                <a:latin typeface="Times New Roman" panose="02020603050405020304" pitchFamily="18" charset="0"/>
                <a:ea typeface="Tahoma" pitchFamily="34" charset="0"/>
                <a:cs typeface="Times New Roman" panose="02020603050405020304" pitchFamily="18" charset="0"/>
              </a:rPr>
              <a:t>liệu</a:t>
            </a:r>
            <a:r>
              <a:rPr lang="en-US" sz="2400" dirty="0" smtClean="0">
                <a:solidFill>
                  <a:schemeClr val="bg1"/>
                </a:solidFill>
                <a:latin typeface="Times New Roman" panose="02020603050405020304" pitchFamily="18" charset="0"/>
                <a:ea typeface="Tahoma" pitchFamily="34" charset="0"/>
                <a:cs typeface="Times New Roman" panose="02020603050405020304" pitchFamily="18" charset="0"/>
              </a:rPr>
              <a:t> </a:t>
            </a:r>
            <a:r>
              <a:rPr lang="en-US" sz="2400" dirty="0" err="1" smtClean="0">
                <a:solidFill>
                  <a:schemeClr val="bg1"/>
                </a:solidFill>
                <a:latin typeface="Times New Roman" panose="02020603050405020304" pitchFamily="18" charset="0"/>
                <a:ea typeface="Tahoma" pitchFamily="34" charset="0"/>
                <a:cs typeface="Times New Roman" panose="02020603050405020304" pitchFamily="18" charset="0"/>
              </a:rPr>
              <a:t>phải</a:t>
            </a:r>
            <a:r>
              <a:rPr lang="en-US" sz="2400" dirty="0" smtClean="0">
                <a:solidFill>
                  <a:schemeClr val="bg1"/>
                </a:solidFill>
                <a:latin typeface="Times New Roman" panose="02020603050405020304" pitchFamily="18" charset="0"/>
                <a:ea typeface="Tahoma" pitchFamily="34" charset="0"/>
                <a:cs typeface="Times New Roman" panose="02020603050405020304" pitchFamily="18" charset="0"/>
              </a:rPr>
              <a:t> </a:t>
            </a:r>
            <a:r>
              <a:rPr lang="vi-VN" sz="2400" dirty="0" smtClean="0">
                <a:solidFill>
                  <a:schemeClr val="bg1"/>
                </a:solidFill>
                <a:latin typeface="Times New Roman" panose="02020603050405020304" pitchFamily="18" charset="0"/>
                <a:ea typeface="Tahoma" pitchFamily="34" charset="0"/>
                <a:cs typeface="Times New Roman" panose="02020603050405020304" pitchFamily="18" charset="0"/>
              </a:rPr>
              <a:t>có </a:t>
            </a:r>
            <a:r>
              <a:rPr lang="en-US" sz="2400" dirty="0" err="1" smtClean="0">
                <a:solidFill>
                  <a:schemeClr val="bg1"/>
                </a:solidFill>
                <a:latin typeface="Times New Roman" panose="02020603050405020304" pitchFamily="18" charset="0"/>
                <a:ea typeface="Tahoma" pitchFamily="34" charset="0"/>
                <a:cs typeface="Times New Roman" panose="02020603050405020304" pitchFamily="18" charset="0"/>
              </a:rPr>
              <a:t>tính</a:t>
            </a:r>
            <a:r>
              <a:rPr lang="en-US" sz="2400" dirty="0" smtClean="0">
                <a:solidFill>
                  <a:schemeClr val="bg1"/>
                </a:solidFill>
                <a:latin typeface="Times New Roman" panose="02020603050405020304" pitchFamily="18" charset="0"/>
                <a:ea typeface="Tahoma" pitchFamily="34" charset="0"/>
                <a:cs typeface="Times New Roman" panose="02020603050405020304" pitchFamily="18" charset="0"/>
              </a:rPr>
              <a:t> </a:t>
            </a:r>
            <a:r>
              <a:rPr lang="vi-VN" sz="2400" dirty="0" smtClean="0">
                <a:solidFill>
                  <a:schemeClr val="bg1"/>
                </a:solidFill>
                <a:latin typeface="Times New Roman" panose="02020603050405020304" pitchFamily="18" charset="0"/>
                <a:ea typeface="Tahoma" pitchFamily="34" charset="0"/>
                <a:cs typeface="Times New Roman" panose="02020603050405020304" pitchFamily="18" charset="0"/>
              </a:rPr>
              <a:t>hệ thống</a:t>
            </a:r>
            <a:endParaRPr lang="en-US" sz="2400" dirty="0" smtClean="0">
              <a:solidFill>
                <a:schemeClr val="bg1"/>
              </a:solidFill>
              <a:latin typeface="Times New Roman" panose="02020603050405020304" pitchFamily="18" charset="0"/>
              <a:ea typeface="Tahoma" pitchFamily="34" charset="0"/>
              <a:cs typeface="Times New Roman" panose="02020603050405020304" pitchFamily="18" charset="0"/>
            </a:endParaRPr>
          </a:p>
          <a:p>
            <a:pPr>
              <a:buFontTx/>
              <a:buChar char="•"/>
            </a:pPr>
            <a:r>
              <a:rPr lang="en-US" sz="2400" dirty="0" smtClean="0">
                <a:solidFill>
                  <a:schemeClr val="bg1"/>
                </a:solidFill>
                <a:latin typeface="Times New Roman" panose="02020603050405020304" pitchFamily="18" charset="0"/>
                <a:ea typeface="Tahoma" pitchFamily="34" charset="0"/>
                <a:cs typeface="Times New Roman" panose="02020603050405020304" pitchFamily="18" charset="0"/>
              </a:rPr>
              <a:t>    </a:t>
            </a:r>
            <a:r>
              <a:rPr lang="vi-VN" sz="2400" dirty="0" smtClean="0">
                <a:solidFill>
                  <a:schemeClr val="bg1"/>
                </a:solidFill>
                <a:latin typeface="Times New Roman" panose="02020603050405020304" pitchFamily="18" charset="0"/>
                <a:ea typeface="Tahoma" pitchFamily="34" charset="0"/>
                <a:cs typeface="Times New Roman" panose="02020603050405020304" pitchFamily="18" charset="0"/>
              </a:rPr>
              <a:t>Phải phân loại, lựa chọn, khái quát, so</a:t>
            </a:r>
            <a:r>
              <a:rPr lang="en-US" sz="2400" dirty="0" smtClean="0">
                <a:solidFill>
                  <a:schemeClr val="bg1"/>
                </a:solidFill>
                <a:latin typeface="Times New Roman" panose="02020603050405020304" pitchFamily="18" charset="0"/>
                <a:ea typeface="Tahoma" pitchFamily="34" charset="0"/>
                <a:cs typeface="Times New Roman" panose="02020603050405020304" pitchFamily="18" charset="0"/>
              </a:rPr>
              <a:t> </a:t>
            </a:r>
            <a:r>
              <a:rPr lang="vi-VN" sz="2400" dirty="0" smtClean="0">
                <a:solidFill>
                  <a:schemeClr val="bg1"/>
                </a:solidFill>
                <a:latin typeface="Times New Roman" panose="02020603050405020304" pitchFamily="18" charset="0"/>
                <a:ea typeface="Tahoma" pitchFamily="34" charset="0"/>
                <a:cs typeface="Times New Roman" panose="02020603050405020304" pitchFamily="18" charset="0"/>
              </a:rPr>
              <a:t>sánh thông tin từ tài liệu</a:t>
            </a:r>
            <a:endParaRPr lang="en-US" sz="2400" dirty="0" smtClean="0">
              <a:solidFill>
                <a:schemeClr val="bg1"/>
              </a:solidFill>
              <a:latin typeface="Times New Roman" panose="02020603050405020304" pitchFamily="18" charset="0"/>
              <a:ea typeface="Tahoma" pitchFamily="34" charset="0"/>
              <a:cs typeface="Times New Roman" panose="02020603050405020304" pitchFamily="18" charset="0"/>
            </a:endParaRPr>
          </a:p>
          <a:p>
            <a:pPr>
              <a:buNone/>
            </a:pPr>
            <a:endParaRPr lang="en-US" sz="24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9689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80">
                                          <p:stCondLst>
                                            <p:cond delay="0"/>
                                          </p:stCondLst>
                                        </p:cTn>
                                        <p:tgtEl>
                                          <p:spTgt spid="3">
                                            <p:txEl>
                                              <p:pRg st="1" end="1"/>
                                            </p:txEl>
                                          </p:spTgt>
                                        </p:tgtEl>
                                      </p:cBhvr>
                                    </p:animEffect>
                                    <p:anim calcmode="lin" valueType="num">
                                      <p:cBhvr>
                                        <p:cTn id="8"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1" end="1"/>
                                            </p:txEl>
                                          </p:spTgt>
                                        </p:tgtEl>
                                      </p:cBhvr>
                                      <p:to x="100000" y="60000"/>
                                    </p:animScale>
                                    <p:animScale>
                                      <p:cBhvr>
                                        <p:cTn id="14" dur="166" decel="50000">
                                          <p:stCondLst>
                                            <p:cond delay="676"/>
                                          </p:stCondLst>
                                        </p:cTn>
                                        <p:tgtEl>
                                          <p:spTgt spid="3">
                                            <p:txEl>
                                              <p:pRg st="1" end="1"/>
                                            </p:txEl>
                                          </p:spTgt>
                                        </p:tgtEl>
                                      </p:cBhvr>
                                      <p:to x="100000" y="100000"/>
                                    </p:animScale>
                                    <p:animScale>
                                      <p:cBhvr>
                                        <p:cTn id="15" dur="26">
                                          <p:stCondLst>
                                            <p:cond delay="1312"/>
                                          </p:stCondLst>
                                        </p:cTn>
                                        <p:tgtEl>
                                          <p:spTgt spid="3">
                                            <p:txEl>
                                              <p:pRg st="1" end="1"/>
                                            </p:txEl>
                                          </p:spTgt>
                                        </p:tgtEl>
                                      </p:cBhvr>
                                      <p:to x="100000" y="80000"/>
                                    </p:animScale>
                                    <p:animScale>
                                      <p:cBhvr>
                                        <p:cTn id="16" dur="166" decel="50000">
                                          <p:stCondLst>
                                            <p:cond delay="1338"/>
                                          </p:stCondLst>
                                        </p:cTn>
                                        <p:tgtEl>
                                          <p:spTgt spid="3">
                                            <p:txEl>
                                              <p:pRg st="1" end="1"/>
                                            </p:txEl>
                                          </p:spTgt>
                                        </p:tgtEl>
                                      </p:cBhvr>
                                      <p:to x="100000" y="100000"/>
                                    </p:animScale>
                                    <p:animScale>
                                      <p:cBhvr>
                                        <p:cTn id="17" dur="26">
                                          <p:stCondLst>
                                            <p:cond delay="1642"/>
                                          </p:stCondLst>
                                        </p:cTn>
                                        <p:tgtEl>
                                          <p:spTgt spid="3">
                                            <p:txEl>
                                              <p:pRg st="1" end="1"/>
                                            </p:txEl>
                                          </p:spTgt>
                                        </p:tgtEl>
                                      </p:cBhvr>
                                      <p:to x="100000" y="90000"/>
                                    </p:animScale>
                                    <p:animScale>
                                      <p:cBhvr>
                                        <p:cTn id="18" dur="166" decel="50000">
                                          <p:stCondLst>
                                            <p:cond delay="1668"/>
                                          </p:stCondLst>
                                        </p:cTn>
                                        <p:tgtEl>
                                          <p:spTgt spid="3">
                                            <p:txEl>
                                              <p:pRg st="1" end="1"/>
                                            </p:txEl>
                                          </p:spTgt>
                                        </p:tgtEl>
                                      </p:cBhvr>
                                      <p:to x="100000" y="100000"/>
                                    </p:animScale>
                                    <p:animScale>
                                      <p:cBhvr>
                                        <p:cTn id="19" dur="26">
                                          <p:stCondLst>
                                            <p:cond delay="1808"/>
                                          </p:stCondLst>
                                        </p:cTn>
                                        <p:tgtEl>
                                          <p:spTgt spid="3">
                                            <p:txEl>
                                              <p:pRg st="1" end="1"/>
                                            </p:txEl>
                                          </p:spTgt>
                                        </p:tgtEl>
                                      </p:cBhvr>
                                      <p:to x="100000" y="95000"/>
                                    </p:animScale>
                                    <p:animScale>
                                      <p:cBhvr>
                                        <p:cTn id="20" dur="166" decel="50000">
                                          <p:stCondLst>
                                            <p:cond delay="1834"/>
                                          </p:stCondLst>
                                        </p:cTn>
                                        <p:tgtEl>
                                          <p:spTgt spid="3">
                                            <p:txEl>
                                              <p:pRg st="1" end="1"/>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ipe(down)">
                                      <p:cBhvr>
                                        <p:cTn id="25" dur="580">
                                          <p:stCondLst>
                                            <p:cond delay="0"/>
                                          </p:stCondLst>
                                        </p:cTn>
                                        <p:tgtEl>
                                          <p:spTgt spid="3">
                                            <p:txEl>
                                              <p:pRg st="2" end="2"/>
                                            </p:txEl>
                                          </p:spTgt>
                                        </p:tgtEl>
                                      </p:cBhvr>
                                    </p:animEffect>
                                    <p:anim calcmode="lin" valueType="num">
                                      <p:cBhvr>
                                        <p:cTn id="26"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2" end="2"/>
                                            </p:txEl>
                                          </p:spTgt>
                                        </p:tgtEl>
                                      </p:cBhvr>
                                      <p:to x="100000" y="60000"/>
                                    </p:animScale>
                                    <p:animScale>
                                      <p:cBhvr>
                                        <p:cTn id="32" dur="166" decel="50000">
                                          <p:stCondLst>
                                            <p:cond delay="676"/>
                                          </p:stCondLst>
                                        </p:cTn>
                                        <p:tgtEl>
                                          <p:spTgt spid="3">
                                            <p:txEl>
                                              <p:pRg st="2" end="2"/>
                                            </p:txEl>
                                          </p:spTgt>
                                        </p:tgtEl>
                                      </p:cBhvr>
                                      <p:to x="100000" y="100000"/>
                                    </p:animScale>
                                    <p:animScale>
                                      <p:cBhvr>
                                        <p:cTn id="33" dur="26">
                                          <p:stCondLst>
                                            <p:cond delay="1312"/>
                                          </p:stCondLst>
                                        </p:cTn>
                                        <p:tgtEl>
                                          <p:spTgt spid="3">
                                            <p:txEl>
                                              <p:pRg st="2" end="2"/>
                                            </p:txEl>
                                          </p:spTgt>
                                        </p:tgtEl>
                                      </p:cBhvr>
                                      <p:to x="100000" y="80000"/>
                                    </p:animScale>
                                    <p:animScale>
                                      <p:cBhvr>
                                        <p:cTn id="34" dur="166" decel="50000">
                                          <p:stCondLst>
                                            <p:cond delay="1338"/>
                                          </p:stCondLst>
                                        </p:cTn>
                                        <p:tgtEl>
                                          <p:spTgt spid="3">
                                            <p:txEl>
                                              <p:pRg st="2" end="2"/>
                                            </p:txEl>
                                          </p:spTgt>
                                        </p:tgtEl>
                                      </p:cBhvr>
                                      <p:to x="100000" y="100000"/>
                                    </p:animScale>
                                    <p:animScale>
                                      <p:cBhvr>
                                        <p:cTn id="35" dur="26">
                                          <p:stCondLst>
                                            <p:cond delay="1642"/>
                                          </p:stCondLst>
                                        </p:cTn>
                                        <p:tgtEl>
                                          <p:spTgt spid="3">
                                            <p:txEl>
                                              <p:pRg st="2" end="2"/>
                                            </p:txEl>
                                          </p:spTgt>
                                        </p:tgtEl>
                                      </p:cBhvr>
                                      <p:to x="100000" y="90000"/>
                                    </p:animScale>
                                    <p:animScale>
                                      <p:cBhvr>
                                        <p:cTn id="36" dur="166" decel="50000">
                                          <p:stCondLst>
                                            <p:cond delay="1668"/>
                                          </p:stCondLst>
                                        </p:cTn>
                                        <p:tgtEl>
                                          <p:spTgt spid="3">
                                            <p:txEl>
                                              <p:pRg st="2" end="2"/>
                                            </p:txEl>
                                          </p:spTgt>
                                        </p:tgtEl>
                                      </p:cBhvr>
                                      <p:to x="100000" y="100000"/>
                                    </p:animScale>
                                    <p:animScale>
                                      <p:cBhvr>
                                        <p:cTn id="37" dur="26">
                                          <p:stCondLst>
                                            <p:cond delay="1808"/>
                                          </p:stCondLst>
                                        </p:cTn>
                                        <p:tgtEl>
                                          <p:spTgt spid="3">
                                            <p:txEl>
                                              <p:pRg st="2" end="2"/>
                                            </p:txEl>
                                          </p:spTgt>
                                        </p:tgtEl>
                                      </p:cBhvr>
                                      <p:to x="100000" y="95000"/>
                                    </p:animScale>
                                    <p:animScale>
                                      <p:cBhvr>
                                        <p:cTn id="38" dur="166" decel="50000">
                                          <p:stCondLst>
                                            <p:cond delay="1834"/>
                                          </p:stCondLst>
                                        </p:cTn>
                                        <p:tgtEl>
                                          <p:spTgt spid="3">
                                            <p:txEl>
                                              <p:pRg st="2" end="2"/>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3" end="3"/>
                                            </p:txEl>
                                          </p:spTgt>
                                        </p:tgtEl>
                                        <p:attrNameLst>
                                          <p:attrName>style.visibility</p:attrName>
                                        </p:attrNameLst>
                                      </p:cBhvr>
                                      <p:to>
                                        <p:strVal val="visible"/>
                                      </p:to>
                                    </p:set>
                                    <p:animEffect transition="in" filter="wipe(down)">
                                      <p:cBhvr>
                                        <p:cTn id="43" dur="580">
                                          <p:stCondLst>
                                            <p:cond delay="0"/>
                                          </p:stCondLst>
                                        </p:cTn>
                                        <p:tgtEl>
                                          <p:spTgt spid="3">
                                            <p:txEl>
                                              <p:pRg st="3" end="3"/>
                                            </p:txEl>
                                          </p:spTgt>
                                        </p:tgtEl>
                                      </p:cBhvr>
                                    </p:animEffect>
                                    <p:anim calcmode="lin" valueType="num">
                                      <p:cBhvr>
                                        <p:cTn id="44"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3" end="3"/>
                                            </p:txEl>
                                          </p:spTgt>
                                        </p:tgtEl>
                                      </p:cBhvr>
                                      <p:to x="100000" y="60000"/>
                                    </p:animScale>
                                    <p:animScale>
                                      <p:cBhvr>
                                        <p:cTn id="50" dur="166" decel="50000">
                                          <p:stCondLst>
                                            <p:cond delay="676"/>
                                          </p:stCondLst>
                                        </p:cTn>
                                        <p:tgtEl>
                                          <p:spTgt spid="3">
                                            <p:txEl>
                                              <p:pRg st="3" end="3"/>
                                            </p:txEl>
                                          </p:spTgt>
                                        </p:tgtEl>
                                      </p:cBhvr>
                                      <p:to x="100000" y="100000"/>
                                    </p:animScale>
                                    <p:animScale>
                                      <p:cBhvr>
                                        <p:cTn id="51" dur="26">
                                          <p:stCondLst>
                                            <p:cond delay="1312"/>
                                          </p:stCondLst>
                                        </p:cTn>
                                        <p:tgtEl>
                                          <p:spTgt spid="3">
                                            <p:txEl>
                                              <p:pRg st="3" end="3"/>
                                            </p:txEl>
                                          </p:spTgt>
                                        </p:tgtEl>
                                      </p:cBhvr>
                                      <p:to x="100000" y="80000"/>
                                    </p:animScale>
                                    <p:animScale>
                                      <p:cBhvr>
                                        <p:cTn id="52" dur="166" decel="50000">
                                          <p:stCondLst>
                                            <p:cond delay="1338"/>
                                          </p:stCondLst>
                                        </p:cTn>
                                        <p:tgtEl>
                                          <p:spTgt spid="3">
                                            <p:txEl>
                                              <p:pRg st="3" end="3"/>
                                            </p:txEl>
                                          </p:spTgt>
                                        </p:tgtEl>
                                      </p:cBhvr>
                                      <p:to x="100000" y="100000"/>
                                    </p:animScale>
                                    <p:animScale>
                                      <p:cBhvr>
                                        <p:cTn id="53" dur="26">
                                          <p:stCondLst>
                                            <p:cond delay="1642"/>
                                          </p:stCondLst>
                                        </p:cTn>
                                        <p:tgtEl>
                                          <p:spTgt spid="3">
                                            <p:txEl>
                                              <p:pRg st="3" end="3"/>
                                            </p:txEl>
                                          </p:spTgt>
                                        </p:tgtEl>
                                      </p:cBhvr>
                                      <p:to x="100000" y="90000"/>
                                    </p:animScale>
                                    <p:animScale>
                                      <p:cBhvr>
                                        <p:cTn id="54" dur="166" decel="50000">
                                          <p:stCondLst>
                                            <p:cond delay="1668"/>
                                          </p:stCondLst>
                                        </p:cTn>
                                        <p:tgtEl>
                                          <p:spTgt spid="3">
                                            <p:txEl>
                                              <p:pRg st="3" end="3"/>
                                            </p:txEl>
                                          </p:spTgt>
                                        </p:tgtEl>
                                      </p:cBhvr>
                                      <p:to x="100000" y="100000"/>
                                    </p:animScale>
                                    <p:animScale>
                                      <p:cBhvr>
                                        <p:cTn id="55" dur="26">
                                          <p:stCondLst>
                                            <p:cond delay="1808"/>
                                          </p:stCondLst>
                                        </p:cTn>
                                        <p:tgtEl>
                                          <p:spTgt spid="3">
                                            <p:txEl>
                                              <p:pRg st="3" end="3"/>
                                            </p:txEl>
                                          </p:spTgt>
                                        </p:tgtEl>
                                      </p:cBhvr>
                                      <p:to x="100000" y="95000"/>
                                    </p:animScale>
                                    <p:animScale>
                                      <p:cBhvr>
                                        <p:cTn id="56" dur="166" decel="50000">
                                          <p:stCondLst>
                                            <p:cond delay="1834"/>
                                          </p:stCondLst>
                                        </p:cTn>
                                        <p:tgtEl>
                                          <p:spTgt spid="3">
                                            <p:txEl>
                                              <p:pRg st="3" end="3"/>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
                                        </p:tgtEl>
                                        <p:attrNameLst>
                                          <p:attrName>style.visibility</p:attrName>
                                        </p:attrNameLst>
                                      </p:cBhvr>
                                      <p:to>
                                        <p:strVal val="visible"/>
                                      </p:to>
                                    </p:set>
                                    <p:anim calcmode="lin" valueType="num">
                                      <p:cBhvr additive="base">
                                        <p:cTn id="61" dur="500" fill="hold"/>
                                        <p:tgtEl>
                                          <p:spTgt spid="2"/>
                                        </p:tgtEl>
                                        <p:attrNameLst>
                                          <p:attrName>ppt_x</p:attrName>
                                        </p:attrNameLst>
                                      </p:cBhvr>
                                      <p:tavLst>
                                        <p:tav tm="0">
                                          <p:val>
                                            <p:strVal val="#ppt_x"/>
                                          </p:val>
                                        </p:tav>
                                        <p:tav tm="100000">
                                          <p:val>
                                            <p:strVal val="#ppt_x"/>
                                          </p:val>
                                        </p:tav>
                                      </p:tavLst>
                                    </p:anim>
                                    <p:anim calcmode="lin" valueType="num">
                                      <p:cBhvr additive="base">
                                        <p:cTn id="6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0"/>
            <a:ext cx="7498080" cy="579438"/>
          </a:xfrm>
        </p:spPr>
        <p:txBody>
          <a:bodyPr>
            <a:noAutofit/>
          </a:bodyPr>
          <a:lstStyle/>
          <a:p>
            <a:pPr algn="l"/>
            <a:r>
              <a:rPr lang="en-US" sz="2400" b="1" dirty="0" smtClean="0">
                <a:solidFill>
                  <a:srgbClr val="0070C0"/>
                </a:solidFill>
                <a:latin typeface="Arial" panose="020B0604020202020204" pitchFamily="34" charset="0"/>
                <a:cs typeface="Arial" panose="020B0604020202020204" pitchFamily="34" charset="0"/>
              </a:rPr>
              <a:t>6. </a:t>
            </a:r>
            <a:r>
              <a:rPr lang="vi-VN" sz="2400" b="1" dirty="0" smtClean="0">
                <a:solidFill>
                  <a:srgbClr val="0070C0"/>
                </a:solidFill>
                <a:latin typeface="Arial" panose="020B0604020202020204" pitchFamily="34" charset="0"/>
                <a:cs typeface="Arial" panose="020B0604020202020204" pitchFamily="34" charset="0"/>
              </a:rPr>
              <a:t>Những ưu, nhược điểm của phương pháp</a:t>
            </a:r>
            <a:br>
              <a:rPr lang="vi-VN" sz="2400" b="1" dirty="0" smtClean="0">
                <a:solidFill>
                  <a:srgbClr val="0070C0"/>
                </a:solidFill>
                <a:latin typeface="Arial" panose="020B0604020202020204" pitchFamily="34" charset="0"/>
                <a:cs typeface="Arial" panose="020B0604020202020204" pitchFamily="34" charset="0"/>
              </a:rPr>
            </a:br>
            <a:endParaRPr lang="en-US" sz="2400" dirty="0">
              <a:solidFill>
                <a:srgbClr val="0070C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393192" y="1219200"/>
            <a:ext cx="8229600" cy="4906963"/>
          </a:xfrm>
        </p:spPr>
        <p:txBody>
          <a:bodyPr>
            <a:normAutofit fontScale="92500" lnSpcReduction="20000"/>
          </a:bodyPr>
          <a:lstStyle/>
          <a:p>
            <a:pPr>
              <a:buNone/>
            </a:pPr>
            <a:r>
              <a:rPr lang="en-US" sz="2400" dirty="0" smtClean="0">
                <a:solidFill>
                  <a:schemeClr val="bg1"/>
                </a:solidFill>
                <a:latin typeface="Times New Roman" panose="02020603050405020304" pitchFamily="18" charset="0"/>
                <a:cs typeface="Times New Roman" panose="02020603050405020304" pitchFamily="18" charset="0"/>
              </a:rPr>
              <a:t>  </a:t>
            </a:r>
            <a:r>
              <a:rPr lang="vi-VN" sz="2400" b="1" dirty="0" smtClean="0">
                <a:solidFill>
                  <a:schemeClr val="bg1"/>
                </a:solidFill>
                <a:latin typeface="Times New Roman" panose="02020603050405020304" pitchFamily="18" charset="0"/>
                <a:cs typeface="Times New Roman" panose="02020603050405020304" pitchFamily="18" charset="0"/>
              </a:rPr>
              <a:t>Ưu điểm</a:t>
            </a:r>
            <a:endParaRPr lang="en-US" sz="2400" dirty="0" smtClean="0">
              <a:solidFill>
                <a:schemeClr val="bg1"/>
              </a:solidFill>
              <a:latin typeface="Times New Roman" panose="02020603050405020304" pitchFamily="18" charset="0"/>
              <a:cs typeface="Times New Roman" panose="02020603050405020304" pitchFamily="18" charset="0"/>
            </a:endParaRPr>
          </a:p>
          <a:p>
            <a:r>
              <a:rPr lang="en-US" sz="2400" dirty="0" smtClean="0">
                <a:solidFill>
                  <a:schemeClr val="bg1"/>
                </a:solidFill>
                <a:latin typeface="Times New Roman" panose="02020603050405020304" pitchFamily="18" charset="0"/>
                <a:cs typeface="Times New Roman" panose="02020603050405020304" pitchFamily="18" charset="0"/>
              </a:rPr>
              <a:t>   </a:t>
            </a:r>
            <a:r>
              <a:rPr lang="vi-VN" sz="2400" dirty="0" smtClean="0">
                <a:solidFill>
                  <a:schemeClr val="bg1"/>
                </a:solidFill>
                <a:latin typeface="Times New Roman" panose="02020603050405020304" pitchFamily="18" charset="0"/>
                <a:cs typeface="Times New Roman" panose="02020603050405020304" pitchFamily="18" charset="0"/>
              </a:rPr>
              <a:t>Sử </a:t>
            </a:r>
            <a:r>
              <a:rPr lang="vi-VN" sz="2400" dirty="0">
                <a:solidFill>
                  <a:schemeClr val="bg1"/>
                </a:solidFill>
                <a:latin typeface="Times New Roman" panose="02020603050405020304" pitchFamily="18" charset="0"/>
                <a:cs typeface="Times New Roman" panose="02020603050405020304" pitchFamily="18" charset="0"/>
              </a:rPr>
              <a:t>dụng tài liệu có sẵn, ít tốn kém về công sức, thời gian kinh phí, không cần sử dụng nhiều người</a:t>
            </a:r>
            <a:r>
              <a:rPr lang="vi-VN" sz="2400" dirty="0" smtClean="0">
                <a:solidFill>
                  <a:schemeClr val="bg1"/>
                </a:solidFill>
                <a:latin typeface="Times New Roman" panose="02020603050405020304" pitchFamily="18" charset="0"/>
                <a:cs typeface="Times New Roman" panose="02020603050405020304" pitchFamily="18" charset="0"/>
              </a:rPr>
              <a:t>.</a:t>
            </a:r>
            <a:endParaRPr lang="en-US" sz="2400" dirty="0" smtClean="0">
              <a:solidFill>
                <a:schemeClr val="bg1"/>
              </a:solidFill>
              <a:latin typeface="Times New Roman" panose="02020603050405020304" pitchFamily="18" charset="0"/>
              <a:cs typeface="Times New Roman" panose="02020603050405020304" pitchFamily="18" charset="0"/>
            </a:endParaRPr>
          </a:p>
          <a:p>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smtClean="0">
                <a:solidFill>
                  <a:schemeClr val="bg1"/>
                </a:solidFill>
                <a:latin typeface="Times New Roman" panose="02020603050405020304" pitchFamily="18" charset="0"/>
                <a:ea typeface="Tahoma" pitchFamily="34" charset="0"/>
                <a:cs typeface="Times New Roman" panose="02020603050405020304" pitchFamily="18" charset="0"/>
              </a:rPr>
              <a:t>Cho nhiều thông tin, đa dạng, những số liệu có được từ thống kê có độ chính xác cao nên được sử dụng nhiều.</a:t>
            </a:r>
          </a:p>
          <a:p>
            <a:pPr>
              <a:buNone/>
            </a:pPr>
            <a:r>
              <a:rPr lang="vi-VN" sz="2400" dirty="0">
                <a:solidFill>
                  <a:schemeClr val="bg1"/>
                </a:solidFill>
                <a:latin typeface="Times New Roman" panose="02020603050405020304" pitchFamily="18" charset="0"/>
                <a:cs typeface="Times New Roman" panose="02020603050405020304" pitchFamily="18" charset="0"/>
              </a:rPr>
              <a:t> </a:t>
            </a:r>
            <a:r>
              <a:rPr lang="vi-VN" sz="2400" b="1" dirty="0">
                <a:solidFill>
                  <a:schemeClr val="bg1"/>
                </a:solidFill>
                <a:latin typeface="Times New Roman" panose="02020603050405020304" pitchFamily="18" charset="0"/>
                <a:cs typeface="Times New Roman" panose="02020603050405020304" pitchFamily="18" charset="0"/>
              </a:rPr>
              <a:t>Nhược điểm</a:t>
            </a:r>
            <a:endParaRPr lang="en-US" sz="2400" dirty="0">
              <a:solidFill>
                <a:schemeClr val="bg1"/>
              </a:solidFill>
              <a:latin typeface="Times New Roman" panose="02020603050405020304" pitchFamily="18" charset="0"/>
              <a:cs typeface="Times New Roman" panose="02020603050405020304" pitchFamily="18" charset="0"/>
            </a:endParaRPr>
          </a:p>
          <a:p>
            <a:r>
              <a:rPr lang="vi-VN" sz="2400" dirty="0">
                <a:solidFill>
                  <a:schemeClr val="bg1"/>
                </a:solidFill>
                <a:latin typeface="Times New Roman" panose="02020603050405020304" pitchFamily="18" charset="0"/>
                <a:cs typeface="Times New Roman" panose="02020603050405020304" pitchFamily="18" charset="0"/>
              </a:rPr>
              <a:t>Tài liệu ít được phân chia theo những dấu hiệu mà ta mong muốn, do đó khó tìm được nguyên nhân cũng như mối quan hệ qua lại của các dấu hiệu</a:t>
            </a:r>
            <a:endParaRPr lang="en-US" sz="2400" dirty="0">
              <a:solidFill>
                <a:schemeClr val="bg1"/>
              </a:solidFill>
              <a:latin typeface="Times New Roman" panose="02020603050405020304" pitchFamily="18" charset="0"/>
              <a:cs typeface="Times New Roman" panose="02020603050405020304" pitchFamily="18" charset="0"/>
            </a:endParaRPr>
          </a:p>
          <a:p>
            <a:r>
              <a:rPr lang="vi-VN" sz="2400" dirty="0">
                <a:solidFill>
                  <a:schemeClr val="bg1"/>
                </a:solidFill>
                <a:latin typeface="Times New Roman" panose="02020603050405020304" pitchFamily="18" charset="0"/>
                <a:cs typeface="Times New Roman" panose="02020603050405020304" pitchFamily="18" charset="0"/>
              </a:rPr>
              <a:t>Số liệu thống kê chưa được phân bố theo các cấp độ xã hội khác nhau</a:t>
            </a:r>
            <a:endParaRPr lang="en-US" sz="2400" dirty="0">
              <a:solidFill>
                <a:schemeClr val="bg1"/>
              </a:solidFill>
              <a:latin typeface="Times New Roman" panose="02020603050405020304" pitchFamily="18" charset="0"/>
              <a:cs typeface="Times New Roman" panose="02020603050405020304" pitchFamily="18" charset="0"/>
            </a:endParaRPr>
          </a:p>
          <a:p>
            <a:r>
              <a:rPr lang="en-US" sz="2400" dirty="0">
                <a:solidFill>
                  <a:schemeClr val="bg1"/>
                </a:solidFill>
                <a:latin typeface="Times New Roman" panose="02020603050405020304" pitchFamily="18" charset="0"/>
                <a:ea typeface="Tahoma" pitchFamily="34" charset="0"/>
                <a:cs typeface="Times New Roman" panose="02020603050405020304" pitchFamily="18" charset="0"/>
              </a:rPr>
              <a:t>Thời gian và không gian số liệu, thông tin không đồng nhất gây khó khăn trong việc tổng hợp</a:t>
            </a:r>
          </a:p>
          <a:p>
            <a:r>
              <a:rPr lang="vi-VN" sz="2400" dirty="0">
                <a:solidFill>
                  <a:schemeClr val="bg1"/>
                </a:solidFill>
                <a:latin typeface="Times New Roman" panose="02020603050405020304" pitchFamily="18" charset="0"/>
                <a:cs typeface="Times New Roman" panose="02020603050405020304" pitchFamily="18" charset="0"/>
              </a:rPr>
              <a:t> Những tài liệu chuyên ngành đòi hỏi phải có chuyên gia có trình độ cao.</a:t>
            </a:r>
            <a:endParaRPr lang="en-US" sz="2400" dirty="0">
              <a:solidFill>
                <a:schemeClr val="bg1"/>
              </a:solidFill>
              <a:latin typeface="Times New Roman" panose="02020603050405020304" pitchFamily="18" charset="0"/>
              <a:cs typeface="Times New Roman" panose="02020603050405020304" pitchFamily="18" charset="0"/>
            </a:endParaRPr>
          </a:p>
          <a:p>
            <a:pPr marL="0" indent="0">
              <a:buNone/>
            </a:pPr>
            <a:endParaRPr lang="en-US" sz="24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47762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20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20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20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2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2000" fill="hold"/>
                                        <p:tgtEl>
                                          <p:spTgt spid="3">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20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2000" fill="hold"/>
                                        <p:tgtEl>
                                          <p:spTgt spid="3">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20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6" dur="20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381000"/>
            <a:ext cx="8229600" cy="6096000"/>
          </a:xfrm>
          <a:prstGeom prst="rect">
            <a:avLst/>
          </a:prstGeom>
          <a:ln>
            <a:noFill/>
          </a:ln>
          <a:effectLst>
            <a:softEdge rad="112500"/>
          </a:effectLst>
        </p:spPr>
      </p:pic>
    </p:spTree>
    <p:extLst>
      <p:ext uri="{BB962C8B-B14F-4D97-AF65-F5344CB8AC3E}">
        <p14:creationId xmlns:p14="http://schemas.microsoft.com/office/powerpoint/2010/main" val="6819116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0595"/>
            <a:ext cx="8229600" cy="1143000"/>
          </a:xfrm>
        </p:spPr>
        <p:txBody>
          <a:bodyPr>
            <a:normAutofit fontScale="90000"/>
          </a:bodyPr>
          <a:lstStyle/>
          <a:p>
            <a:r>
              <a:rPr lang="en-US" sz="2400" dirty="0">
                <a:solidFill>
                  <a:srgbClr val="0070C0"/>
                </a:solidFill>
                <a:latin typeface="Arial" panose="020B0604020202020204" pitchFamily="34" charset="0"/>
                <a:cs typeface="Arial" panose="020B0604020202020204" pitchFamily="34" charset="0"/>
              </a:rPr>
              <a:t>Một số ph</a:t>
            </a:r>
            <a:r>
              <a:rPr lang="vi-VN" sz="2400" dirty="0">
                <a:solidFill>
                  <a:srgbClr val="0070C0"/>
                </a:solidFill>
                <a:latin typeface="Arial" panose="020B0604020202020204" pitchFamily="34" charset="0"/>
                <a:cs typeface="Arial" panose="020B0604020202020204" pitchFamily="34" charset="0"/>
              </a:rPr>
              <a:t>ương</a:t>
            </a:r>
            <a:r>
              <a:rPr lang="en-US" sz="2400" dirty="0">
                <a:solidFill>
                  <a:srgbClr val="0070C0"/>
                </a:solidFill>
                <a:latin typeface="Arial" panose="020B0604020202020204" pitchFamily="34" charset="0"/>
                <a:cs typeface="Arial" panose="020B0604020202020204" pitchFamily="34" charset="0"/>
              </a:rPr>
              <a:t> pháp và quy tắc chung của t</a:t>
            </a:r>
            <a:r>
              <a:rPr lang="vi-VN" sz="2400" dirty="0">
                <a:solidFill>
                  <a:srgbClr val="0070C0"/>
                </a:solidFill>
                <a:latin typeface="Arial" panose="020B0604020202020204" pitchFamily="34" charset="0"/>
                <a:cs typeface="Arial" panose="020B0604020202020204" pitchFamily="34" charset="0"/>
              </a:rPr>
              <a:t>ư</a:t>
            </a:r>
            <a:r>
              <a:rPr lang="en-US" sz="2400" dirty="0">
                <a:solidFill>
                  <a:srgbClr val="0070C0"/>
                </a:solidFill>
                <a:latin typeface="Arial" panose="020B0604020202020204" pitchFamily="34" charset="0"/>
                <a:cs typeface="Arial" panose="020B0604020202020204" pitchFamily="34" charset="0"/>
              </a:rPr>
              <a:t> duy khoa học:</a:t>
            </a:r>
            <a:br>
              <a:rPr lang="en-US" sz="2400" dirty="0">
                <a:solidFill>
                  <a:srgbClr val="0070C0"/>
                </a:solidFill>
                <a:latin typeface="Arial" panose="020B0604020202020204" pitchFamily="34" charset="0"/>
                <a:cs typeface="Arial" panose="020B0604020202020204" pitchFamily="34" charset="0"/>
              </a:rPr>
            </a:br>
            <a:endParaRPr lang="en-US" sz="2400" dirty="0">
              <a:solidFill>
                <a:srgbClr val="0070C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066800"/>
            <a:ext cx="8229600" cy="4525963"/>
          </a:xfrm>
        </p:spPr>
        <p:txBody>
          <a:bodyPr>
            <a:noAutofit/>
          </a:bodyPr>
          <a:lstStyle/>
          <a:p>
            <a:pPr lvl="4">
              <a:lnSpc>
                <a:spcPct val="150000"/>
              </a:lnSpc>
              <a:buFontTx/>
              <a:buChar char="-"/>
            </a:pPr>
            <a:r>
              <a:rPr lang="en-US" sz="2400" dirty="0">
                <a:solidFill>
                  <a:srgbClr val="000000"/>
                </a:solidFill>
                <a:latin typeface="Times New Roman" pitchFamily="18" charset="0"/>
              </a:rPr>
              <a:t>Ph</a:t>
            </a:r>
            <a:r>
              <a:rPr lang="vi-VN" sz="2400" dirty="0">
                <a:solidFill>
                  <a:srgbClr val="000000"/>
                </a:solidFill>
                <a:latin typeface="Times New Roman" pitchFamily="18" charset="0"/>
              </a:rPr>
              <a:t>ương</a:t>
            </a:r>
            <a:r>
              <a:rPr lang="en-US" sz="2400" dirty="0">
                <a:solidFill>
                  <a:srgbClr val="000000"/>
                </a:solidFill>
                <a:latin typeface="Times New Roman" pitchFamily="18" charset="0"/>
              </a:rPr>
              <a:t> pháp quy nạp và diễn dịch</a:t>
            </a:r>
          </a:p>
          <a:p>
            <a:pPr lvl="4">
              <a:lnSpc>
                <a:spcPct val="150000"/>
              </a:lnSpc>
              <a:buFontTx/>
              <a:buChar char="-"/>
            </a:pPr>
            <a:r>
              <a:rPr lang="en-US" sz="2400" dirty="0">
                <a:solidFill>
                  <a:srgbClr val="000000"/>
                </a:solidFill>
                <a:latin typeface="Times New Roman" pitchFamily="18" charset="0"/>
              </a:rPr>
              <a:t>Ph</a:t>
            </a:r>
            <a:r>
              <a:rPr lang="vi-VN" sz="2400" dirty="0">
                <a:solidFill>
                  <a:srgbClr val="000000"/>
                </a:solidFill>
                <a:latin typeface="Times New Roman" pitchFamily="18" charset="0"/>
              </a:rPr>
              <a:t>ương</a:t>
            </a:r>
            <a:r>
              <a:rPr lang="en-US" sz="2400" dirty="0">
                <a:solidFill>
                  <a:srgbClr val="000000"/>
                </a:solidFill>
                <a:latin typeface="Times New Roman" pitchFamily="18" charset="0"/>
              </a:rPr>
              <a:t> pháp phân tích và tổng hợp</a:t>
            </a:r>
          </a:p>
          <a:p>
            <a:pPr lvl="4">
              <a:lnSpc>
                <a:spcPct val="150000"/>
              </a:lnSpc>
              <a:buFontTx/>
              <a:buChar char="-"/>
            </a:pPr>
            <a:r>
              <a:rPr lang="en-US" sz="2400" dirty="0">
                <a:solidFill>
                  <a:srgbClr val="000000"/>
                </a:solidFill>
                <a:latin typeface="Times New Roman" pitchFamily="18" charset="0"/>
              </a:rPr>
              <a:t>Ph</a:t>
            </a:r>
            <a:r>
              <a:rPr lang="vi-VN" sz="2400" dirty="0">
                <a:solidFill>
                  <a:srgbClr val="000000"/>
                </a:solidFill>
                <a:latin typeface="Times New Roman" pitchFamily="18" charset="0"/>
              </a:rPr>
              <a:t>ương</a:t>
            </a:r>
            <a:r>
              <a:rPr lang="en-US" sz="2400" dirty="0">
                <a:solidFill>
                  <a:srgbClr val="000000"/>
                </a:solidFill>
                <a:latin typeface="Times New Roman" pitchFamily="18" charset="0"/>
              </a:rPr>
              <a:t> pháp thực nghiệm</a:t>
            </a:r>
          </a:p>
          <a:p>
            <a:pPr lvl="4">
              <a:lnSpc>
                <a:spcPct val="150000"/>
              </a:lnSpc>
              <a:buFontTx/>
              <a:buChar char="-"/>
            </a:pPr>
            <a:r>
              <a:rPr lang="en-US" sz="2400" dirty="0">
                <a:solidFill>
                  <a:srgbClr val="000000"/>
                </a:solidFill>
                <a:latin typeface="Times New Roman" pitchFamily="18" charset="0"/>
              </a:rPr>
              <a:t>Ph</a:t>
            </a:r>
            <a:r>
              <a:rPr lang="vi-VN" sz="2400" dirty="0">
                <a:solidFill>
                  <a:srgbClr val="000000"/>
                </a:solidFill>
                <a:latin typeface="Times New Roman" pitchFamily="18" charset="0"/>
              </a:rPr>
              <a:t>ương</a:t>
            </a:r>
            <a:r>
              <a:rPr lang="en-US" sz="2400" dirty="0">
                <a:solidFill>
                  <a:srgbClr val="000000"/>
                </a:solidFill>
                <a:latin typeface="Times New Roman" pitchFamily="18" charset="0"/>
              </a:rPr>
              <a:t> pháp so sánh</a:t>
            </a:r>
          </a:p>
          <a:p>
            <a:pPr lvl="4">
              <a:lnSpc>
                <a:spcPct val="150000"/>
              </a:lnSpc>
              <a:buFontTx/>
              <a:buChar char="-"/>
            </a:pPr>
            <a:r>
              <a:rPr lang="en-US" sz="2400" dirty="0">
                <a:solidFill>
                  <a:srgbClr val="000000"/>
                </a:solidFill>
                <a:latin typeface="Times New Roman" pitchFamily="18" charset="0"/>
              </a:rPr>
              <a:t>Ph</a:t>
            </a:r>
            <a:r>
              <a:rPr lang="vi-VN" sz="2400" dirty="0">
                <a:solidFill>
                  <a:srgbClr val="000000"/>
                </a:solidFill>
                <a:latin typeface="Times New Roman" pitchFamily="18" charset="0"/>
              </a:rPr>
              <a:t>ương</a:t>
            </a:r>
            <a:r>
              <a:rPr lang="en-US" sz="2400" dirty="0">
                <a:solidFill>
                  <a:srgbClr val="000000"/>
                </a:solidFill>
                <a:latin typeface="Times New Roman" pitchFamily="18" charset="0"/>
              </a:rPr>
              <a:t> pháp phân tích hệ thống- cấu trúc</a:t>
            </a:r>
          </a:p>
          <a:p>
            <a:pPr lvl="4">
              <a:lnSpc>
                <a:spcPct val="150000"/>
              </a:lnSpc>
              <a:buFontTx/>
              <a:buChar char="-"/>
            </a:pPr>
            <a:r>
              <a:rPr lang="en-US" sz="2400" dirty="0">
                <a:solidFill>
                  <a:srgbClr val="000000"/>
                </a:solidFill>
                <a:latin typeface="Times New Roman" pitchFamily="18" charset="0"/>
              </a:rPr>
              <a:t>Ph</a:t>
            </a:r>
            <a:r>
              <a:rPr lang="vi-VN" sz="2400" dirty="0">
                <a:solidFill>
                  <a:srgbClr val="000000"/>
                </a:solidFill>
                <a:latin typeface="Times New Roman" pitchFamily="18" charset="0"/>
              </a:rPr>
              <a:t>ương</a:t>
            </a:r>
            <a:r>
              <a:rPr lang="en-US" sz="2400" dirty="0">
                <a:solidFill>
                  <a:srgbClr val="000000"/>
                </a:solidFill>
                <a:latin typeface="Times New Roman" pitchFamily="18" charset="0"/>
              </a:rPr>
              <a:t> pháp lịch sử logic</a:t>
            </a:r>
          </a:p>
          <a:p>
            <a:pPr lvl="4">
              <a:lnSpc>
                <a:spcPct val="150000"/>
              </a:lnSpc>
              <a:buFontTx/>
              <a:buChar char="-"/>
            </a:pPr>
            <a:r>
              <a:rPr lang="en-US" sz="2400" dirty="0">
                <a:solidFill>
                  <a:srgbClr val="000000"/>
                </a:solidFill>
                <a:latin typeface="Times New Roman" pitchFamily="18" charset="0"/>
              </a:rPr>
              <a:t>Ph</a:t>
            </a:r>
            <a:r>
              <a:rPr lang="vi-VN" sz="2400" dirty="0">
                <a:solidFill>
                  <a:srgbClr val="000000"/>
                </a:solidFill>
                <a:latin typeface="Times New Roman" pitchFamily="18" charset="0"/>
              </a:rPr>
              <a:t>ương</a:t>
            </a:r>
            <a:r>
              <a:rPr lang="en-US" sz="2400" dirty="0">
                <a:solidFill>
                  <a:srgbClr val="000000"/>
                </a:solidFill>
                <a:latin typeface="Times New Roman" pitchFamily="18" charset="0"/>
              </a:rPr>
              <a:t> pháp </a:t>
            </a:r>
            <a:r>
              <a:rPr lang="vi-VN" sz="2400" dirty="0">
                <a:solidFill>
                  <a:srgbClr val="000000"/>
                </a:solidFill>
                <a:latin typeface="Times New Roman" pitchFamily="18" charset="0"/>
              </a:rPr>
              <a:t>đ</a:t>
            </a:r>
            <a:r>
              <a:rPr lang="en-US" sz="2400" dirty="0">
                <a:solidFill>
                  <a:srgbClr val="000000"/>
                </a:solidFill>
                <a:latin typeface="Times New Roman" pitchFamily="18" charset="0"/>
              </a:rPr>
              <a:t>i từ trừu t</a:t>
            </a:r>
            <a:r>
              <a:rPr lang="vi-VN" sz="2400" dirty="0">
                <a:solidFill>
                  <a:srgbClr val="000000"/>
                </a:solidFill>
                <a:latin typeface="Times New Roman" pitchFamily="18" charset="0"/>
              </a:rPr>
              <a:t>ượng</a:t>
            </a:r>
            <a:r>
              <a:rPr lang="en-US" sz="2400" dirty="0">
                <a:solidFill>
                  <a:srgbClr val="000000"/>
                </a:solidFill>
                <a:latin typeface="Times New Roman" pitchFamily="18" charset="0"/>
              </a:rPr>
              <a:t> </a:t>
            </a:r>
            <a:r>
              <a:rPr lang="vi-VN" sz="2400" dirty="0">
                <a:solidFill>
                  <a:srgbClr val="000000"/>
                </a:solidFill>
                <a:latin typeface="Times New Roman" pitchFamily="18" charset="0"/>
              </a:rPr>
              <a:t>đến</a:t>
            </a:r>
            <a:r>
              <a:rPr lang="en-US" sz="2400" dirty="0">
                <a:solidFill>
                  <a:srgbClr val="000000"/>
                </a:solidFill>
                <a:latin typeface="Times New Roman" pitchFamily="18" charset="0"/>
              </a:rPr>
              <a:t> cụ thể</a:t>
            </a:r>
          </a:p>
          <a:p>
            <a:pPr marL="1714500" lvl="4" indent="0">
              <a:lnSpc>
                <a:spcPct val="150000"/>
              </a:lnSpc>
              <a:buNone/>
            </a:pPr>
            <a:endParaRPr lang="en-US" sz="2400" dirty="0">
              <a:solidFill>
                <a:srgbClr val="000000"/>
              </a:solidFill>
            </a:endParaRPr>
          </a:p>
        </p:txBody>
      </p:sp>
    </p:spTree>
    <p:extLst>
      <p:ext uri="{BB962C8B-B14F-4D97-AF65-F5344CB8AC3E}">
        <p14:creationId xmlns:p14="http://schemas.microsoft.com/office/powerpoint/2010/main" val="4091796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1000"/>
                                        <p:tgtEl>
                                          <p:spTgt spid="3">
                                            <p:txEl>
                                              <p:pRg st="1" end="1"/>
                                            </p:txEl>
                                          </p:spTgt>
                                        </p:tgtEl>
                                      </p:cBhvr>
                                    </p:animEffect>
                                    <p:anim calcmode="lin" valueType="num">
                                      <p:cBhvr>
                                        <p:cTn id="1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1000"/>
                                        <p:tgtEl>
                                          <p:spTgt spid="3">
                                            <p:txEl>
                                              <p:pRg st="2" end="2"/>
                                            </p:txEl>
                                          </p:spTgt>
                                        </p:tgtEl>
                                      </p:cBhvr>
                                    </p:animEffect>
                                    <p:anim calcmode="lin" valueType="num">
                                      <p:cBhvr>
                                        <p:cTn id="2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1000"/>
                                        <p:tgtEl>
                                          <p:spTgt spid="3">
                                            <p:txEl>
                                              <p:pRg st="3" end="3"/>
                                            </p:txEl>
                                          </p:spTgt>
                                        </p:tgtEl>
                                      </p:cBhvr>
                                    </p:animEffect>
                                    <p:anim calcmode="lin" valueType="num">
                                      <p:cBhvr>
                                        <p:cTn id="2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1000"/>
                                        <p:tgtEl>
                                          <p:spTgt spid="3">
                                            <p:txEl>
                                              <p:pRg st="4" end="4"/>
                                            </p:txEl>
                                          </p:spTgt>
                                        </p:tgtEl>
                                      </p:cBhvr>
                                    </p:animEffect>
                                    <p:anim calcmode="lin" valueType="num">
                                      <p:cBhvr>
                                        <p:cTn id="3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1000"/>
                                        <p:tgtEl>
                                          <p:spTgt spid="3">
                                            <p:txEl>
                                              <p:pRg st="5" end="5"/>
                                            </p:txEl>
                                          </p:spTgt>
                                        </p:tgtEl>
                                      </p:cBhvr>
                                    </p:animEffect>
                                    <p:anim calcmode="lin" valueType="num">
                                      <p:cBhvr>
                                        <p:cTn id="3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9"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1000"/>
                                        <p:tgtEl>
                                          <p:spTgt spid="3">
                                            <p:txEl>
                                              <p:pRg st="6" end="6"/>
                                            </p:txEl>
                                          </p:spTgt>
                                        </p:tgtEl>
                                      </p:cBhvr>
                                    </p:animEffect>
                                    <p:anim calcmode="lin" valueType="num">
                                      <p:cBhvr>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457200" y="858078"/>
            <a:ext cx="8229600" cy="6019800"/>
          </a:xfrm>
        </p:spPr>
        <p:txBody>
          <a:bodyPr>
            <a:normAutofit/>
          </a:bodyPr>
          <a:lstStyle/>
          <a:p>
            <a:pPr marL="0" indent="0" algn="just" fontAlgn="auto">
              <a:lnSpc>
                <a:spcPct val="150000"/>
              </a:lnSpc>
              <a:spcBef>
                <a:spcPts val="0"/>
              </a:spcBef>
              <a:spcAft>
                <a:spcPts val="0"/>
              </a:spcAft>
              <a:buNone/>
              <a:defRPr/>
            </a:pPr>
            <a:r>
              <a:rPr lang="en-US" sz="2000" dirty="0">
                <a:solidFill>
                  <a:schemeClr val="bg1"/>
                </a:solidFill>
                <a:latin typeface="Arial" panose="020B0604020202020204" pitchFamily="34" charset="0"/>
                <a:cs typeface="Arial" panose="020B0604020202020204" pitchFamily="34" charset="0"/>
              </a:rPr>
              <a:t>	- Ph</a:t>
            </a:r>
            <a:r>
              <a:rPr lang="vi-VN" sz="2000" dirty="0">
                <a:solidFill>
                  <a:schemeClr val="bg1"/>
                </a:solidFill>
                <a:latin typeface="Arial" panose="020B0604020202020204" pitchFamily="34" charset="0"/>
                <a:cs typeface="Arial" panose="020B0604020202020204" pitchFamily="34" charset="0"/>
              </a:rPr>
              <a:t>ương</a:t>
            </a:r>
            <a:r>
              <a:rPr lang="en-US" sz="2000" dirty="0">
                <a:solidFill>
                  <a:schemeClr val="bg1"/>
                </a:solidFill>
                <a:latin typeface="Arial" panose="020B0604020202020204" pitchFamily="34" charset="0"/>
                <a:cs typeface="Arial" panose="020B0604020202020204" pitchFamily="34" charset="0"/>
              </a:rPr>
              <a:t> pháp chung nhất là ph</a:t>
            </a:r>
            <a:r>
              <a:rPr lang="vi-VN" sz="2000" dirty="0">
                <a:solidFill>
                  <a:schemeClr val="bg1"/>
                </a:solidFill>
                <a:latin typeface="Arial" panose="020B0604020202020204" pitchFamily="34" charset="0"/>
                <a:cs typeface="Arial" panose="020B0604020202020204" pitchFamily="34" charset="0"/>
              </a:rPr>
              <a:t>ương</a:t>
            </a:r>
            <a:r>
              <a:rPr lang="en-US" sz="2000" dirty="0">
                <a:solidFill>
                  <a:schemeClr val="bg1"/>
                </a:solidFill>
                <a:latin typeface="Arial" panose="020B0604020202020204" pitchFamily="34" charset="0"/>
                <a:cs typeface="Arial" panose="020B0604020202020204" pitchFamily="34" charset="0"/>
              </a:rPr>
              <a:t> pháp triết học duy vật biện chứng, </a:t>
            </a:r>
            <a:r>
              <a:rPr lang="vi-VN" sz="2000" dirty="0">
                <a:solidFill>
                  <a:schemeClr val="bg1"/>
                </a:solidFill>
                <a:latin typeface="Arial" panose="020B0604020202020204" pitchFamily="34" charset="0"/>
                <a:cs typeface="Arial" panose="020B0604020202020204" pitchFamily="34" charset="0"/>
              </a:rPr>
              <a:t>đó</a:t>
            </a:r>
            <a:r>
              <a:rPr lang="en-US" sz="2000" dirty="0">
                <a:solidFill>
                  <a:schemeClr val="bg1"/>
                </a:solidFill>
                <a:latin typeface="Arial" panose="020B0604020202020204" pitchFamily="34" charset="0"/>
                <a:cs typeface="Arial" panose="020B0604020202020204" pitchFamily="34" charset="0"/>
              </a:rPr>
              <a:t> là ph</a:t>
            </a:r>
            <a:r>
              <a:rPr lang="vi-VN" sz="2000" dirty="0">
                <a:solidFill>
                  <a:schemeClr val="bg1"/>
                </a:solidFill>
                <a:latin typeface="Arial" panose="020B0604020202020204" pitchFamily="34" charset="0"/>
                <a:cs typeface="Arial" panose="020B0604020202020204" pitchFamily="34" charset="0"/>
              </a:rPr>
              <a:t>ương</a:t>
            </a:r>
            <a:r>
              <a:rPr lang="en-US" sz="2000" dirty="0">
                <a:solidFill>
                  <a:schemeClr val="bg1"/>
                </a:solidFill>
                <a:latin typeface="Arial" panose="020B0604020202020204" pitchFamily="34" charset="0"/>
                <a:cs typeface="Arial" panose="020B0604020202020204" pitchFamily="34" charset="0"/>
              </a:rPr>
              <a:t> pháp mà sự khái quát và phạm vi ứng dụng của nó rộng nhất, nó khái quát ở cả ba lĩnh vực </a:t>
            </a:r>
            <a:r>
              <a:rPr lang="en-US" sz="2000" dirty="0" smtClean="0">
                <a:solidFill>
                  <a:schemeClr val="bg1"/>
                </a:solidFill>
                <a:latin typeface="Arial" panose="020B0604020202020204" pitchFamily="34" charset="0"/>
                <a:cs typeface="Arial" panose="020B0604020202020204" pitchFamily="34" charset="0"/>
              </a:rPr>
              <a:t>tự </a:t>
            </a:r>
            <a:r>
              <a:rPr lang="en-US" sz="2000" dirty="0">
                <a:solidFill>
                  <a:schemeClr val="bg1"/>
                </a:solidFill>
                <a:latin typeface="Arial" panose="020B0604020202020204" pitchFamily="34" charset="0"/>
                <a:cs typeface="Arial" panose="020B0604020202020204" pitchFamily="34" charset="0"/>
              </a:rPr>
              <a:t>nhiên, xã hội và t</a:t>
            </a:r>
            <a:r>
              <a:rPr lang="vi-VN" sz="2000" dirty="0">
                <a:solidFill>
                  <a:schemeClr val="bg1"/>
                </a:solidFill>
                <a:latin typeface="Arial" panose="020B0604020202020204" pitchFamily="34" charset="0"/>
                <a:cs typeface="Arial" panose="020B0604020202020204" pitchFamily="34" charset="0"/>
              </a:rPr>
              <a:t>ư</a:t>
            </a:r>
            <a:r>
              <a:rPr lang="en-US" sz="2000" dirty="0">
                <a:solidFill>
                  <a:schemeClr val="bg1"/>
                </a:solidFill>
                <a:latin typeface="Arial" panose="020B0604020202020204" pitchFamily="34" charset="0"/>
                <a:cs typeface="Arial" panose="020B0604020202020204" pitchFamily="34" charset="0"/>
              </a:rPr>
              <a:t> duy.</a:t>
            </a:r>
          </a:p>
          <a:p>
            <a:pPr marL="0" indent="0" algn="just" fontAlgn="auto">
              <a:lnSpc>
                <a:spcPct val="150000"/>
              </a:lnSpc>
              <a:spcBef>
                <a:spcPts val="0"/>
              </a:spcBef>
              <a:spcAft>
                <a:spcPts val="0"/>
              </a:spcAft>
              <a:buNone/>
              <a:defRPr/>
            </a:pPr>
            <a:r>
              <a:rPr lang="en-US" sz="2000" dirty="0">
                <a:solidFill>
                  <a:schemeClr val="bg1"/>
                </a:solidFill>
                <a:latin typeface="Arial" panose="020B0604020202020204" pitchFamily="34" charset="0"/>
                <a:cs typeface="Arial" panose="020B0604020202020204" pitchFamily="34" charset="0"/>
              </a:rPr>
              <a:t>	- Ph</a:t>
            </a:r>
            <a:r>
              <a:rPr lang="vi-VN" sz="2000" dirty="0">
                <a:solidFill>
                  <a:schemeClr val="bg1"/>
                </a:solidFill>
                <a:latin typeface="Arial" panose="020B0604020202020204" pitchFamily="34" charset="0"/>
                <a:cs typeface="Arial" panose="020B0604020202020204" pitchFamily="34" charset="0"/>
              </a:rPr>
              <a:t>ương</a:t>
            </a:r>
            <a:r>
              <a:rPr lang="en-US" sz="2000" dirty="0">
                <a:solidFill>
                  <a:schemeClr val="bg1"/>
                </a:solidFill>
                <a:latin typeface="Arial" panose="020B0604020202020204" pitchFamily="34" charset="0"/>
                <a:cs typeface="Arial" panose="020B0604020202020204" pitchFamily="34" charset="0"/>
              </a:rPr>
              <a:t> pháp chung, là ph</a:t>
            </a:r>
            <a:r>
              <a:rPr lang="vi-VN" sz="2000" dirty="0">
                <a:solidFill>
                  <a:schemeClr val="bg1"/>
                </a:solidFill>
                <a:latin typeface="Arial" panose="020B0604020202020204" pitchFamily="34" charset="0"/>
                <a:cs typeface="Arial" panose="020B0604020202020204" pitchFamily="34" charset="0"/>
              </a:rPr>
              <a:t>ương</a:t>
            </a:r>
            <a:r>
              <a:rPr lang="en-US" sz="2000" dirty="0">
                <a:solidFill>
                  <a:schemeClr val="bg1"/>
                </a:solidFill>
                <a:latin typeface="Arial" panose="020B0604020202020204" pitchFamily="34" charset="0"/>
                <a:cs typeface="Arial" panose="020B0604020202020204" pitchFamily="34" charset="0"/>
              </a:rPr>
              <a:t> pháp của các ngành khoa học riêng biệt nh</a:t>
            </a:r>
            <a:r>
              <a:rPr lang="vi-VN" sz="2000" dirty="0">
                <a:solidFill>
                  <a:schemeClr val="bg1"/>
                </a:solidFill>
                <a:latin typeface="Arial" panose="020B0604020202020204" pitchFamily="34" charset="0"/>
                <a:cs typeface="Arial" panose="020B0604020202020204" pitchFamily="34" charset="0"/>
              </a:rPr>
              <a:t>ư</a:t>
            </a:r>
            <a:r>
              <a:rPr lang="en-US" sz="2000" dirty="0">
                <a:solidFill>
                  <a:schemeClr val="bg1"/>
                </a:solidFill>
                <a:latin typeface="Arial" panose="020B0604020202020204" pitchFamily="34" charset="0"/>
                <a:cs typeface="Arial" panose="020B0604020202020204" pitchFamily="34" charset="0"/>
              </a:rPr>
              <a:t> ph</a:t>
            </a:r>
            <a:r>
              <a:rPr lang="vi-VN" sz="2000" dirty="0">
                <a:solidFill>
                  <a:schemeClr val="bg1"/>
                </a:solidFill>
                <a:latin typeface="Arial" panose="020B0604020202020204" pitchFamily="34" charset="0"/>
                <a:cs typeface="Arial" panose="020B0604020202020204" pitchFamily="34" charset="0"/>
              </a:rPr>
              <a:t>ương</a:t>
            </a:r>
            <a:r>
              <a:rPr lang="en-US" sz="2000" dirty="0">
                <a:solidFill>
                  <a:schemeClr val="bg1"/>
                </a:solidFill>
                <a:latin typeface="Arial" panose="020B0604020202020204" pitchFamily="34" charset="0"/>
                <a:cs typeface="Arial" panose="020B0604020202020204" pitchFamily="34" charset="0"/>
              </a:rPr>
              <a:t> pháp toán học, thống kê…</a:t>
            </a:r>
          </a:p>
          <a:p>
            <a:pPr marL="0" indent="0" algn="just">
              <a:lnSpc>
                <a:spcPct val="150000"/>
              </a:lnSpc>
              <a:buNone/>
            </a:pPr>
            <a:r>
              <a:rPr lang="en-US" sz="2000" dirty="0">
                <a:solidFill>
                  <a:schemeClr val="bg1"/>
                </a:solidFill>
                <a:latin typeface="Arial" panose="020B0604020202020204" pitchFamily="34" charset="0"/>
                <a:cs typeface="Arial" panose="020B0604020202020204" pitchFamily="34" charset="0"/>
              </a:rPr>
              <a:t>	- Ph</a:t>
            </a:r>
            <a:r>
              <a:rPr lang="vi-VN" sz="2000" dirty="0">
                <a:solidFill>
                  <a:schemeClr val="bg1"/>
                </a:solidFill>
                <a:latin typeface="Arial" panose="020B0604020202020204" pitchFamily="34" charset="0"/>
                <a:cs typeface="Arial" panose="020B0604020202020204" pitchFamily="34" charset="0"/>
              </a:rPr>
              <a:t>ương</a:t>
            </a:r>
            <a:r>
              <a:rPr lang="en-US" sz="2000" dirty="0">
                <a:solidFill>
                  <a:schemeClr val="bg1"/>
                </a:solidFill>
                <a:latin typeface="Arial" panose="020B0604020202020204" pitchFamily="34" charset="0"/>
                <a:cs typeface="Arial" panose="020B0604020202020204" pitchFamily="34" charset="0"/>
              </a:rPr>
              <a:t> pháp cụ thể, là ph</a:t>
            </a:r>
            <a:r>
              <a:rPr lang="vi-VN" sz="2000" dirty="0">
                <a:solidFill>
                  <a:schemeClr val="bg1"/>
                </a:solidFill>
                <a:latin typeface="Arial" panose="020B0604020202020204" pitchFamily="34" charset="0"/>
                <a:cs typeface="Arial" panose="020B0604020202020204" pitchFamily="34" charset="0"/>
              </a:rPr>
              <a:t>ương</a:t>
            </a:r>
            <a:r>
              <a:rPr lang="en-US" sz="2000" dirty="0">
                <a:solidFill>
                  <a:schemeClr val="bg1"/>
                </a:solidFill>
                <a:latin typeface="Arial" panose="020B0604020202020204" pitchFamily="34" charset="0"/>
                <a:cs typeface="Arial" panose="020B0604020202020204" pitchFamily="34" charset="0"/>
              </a:rPr>
              <a:t> pháp </a:t>
            </a:r>
            <a:r>
              <a:rPr lang="vi-VN" sz="2000" dirty="0">
                <a:solidFill>
                  <a:schemeClr val="bg1"/>
                </a:solidFill>
                <a:latin typeface="Arial" panose="020B0604020202020204" pitchFamily="34" charset="0"/>
                <a:cs typeface="Arial" panose="020B0604020202020204" pitchFamily="34" charset="0"/>
              </a:rPr>
              <a:t>được</a:t>
            </a:r>
            <a:r>
              <a:rPr lang="en-US" sz="2000" dirty="0">
                <a:solidFill>
                  <a:schemeClr val="bg1"/>
                </a:solidFill>
                <a:latin typeface="Arial" panose="020B0604020202020204" pitchFamily="34" charset="0"/>
                <a:cs typeface="Arial" panose="020B0604020202020204" pitchFamily="34" charset="0"/>
              </a:rPr>
              <a:t> khái quát ứng dụng trong một phạm vi hẹp của một ngành khoa học nhất </a:t>
            </a:r>
            <a:r>
              <a:rPr lang="vi-VN" sz="2000" dirty="0">
                <a:solidFill>
                  <a:schemeClr val="bg1"/>
                </a:solidFill>
                <a:latin typeface="Arial" panose="020B0604020202020204" pitchFamily="34" charset="0"/>
                <a:cs typeface="Arial" panose="020B0604020202020204" pitchFamily="34" charset="0"/>
              </a:rPr>
              <a:t>định</a:t>
            </a:r>
            <a:r>
              <a:rPr lang="en-US" sz="2000" dirty="0">
                <a:solidFill>
                  <a:schemeClr val="bg1"/>
                </a:solidFill>
                <a:latin typeface="Arial" panose="020B0604020202020204" pitchFamily="34" charset="0"/>
                <a:cs typeface="Arial" panose="020B0604020202020204" pitchFamily="34" charset="0"/>
              </a:rPr>
              <a:t> nào </a:t>
            </a:r>
            <a:r>
              <a:rPr lang="vi-VN" sz="2000" dirty="0">
                <a:solidFill>
                  <a:schemeClr val="bg1"/>
                </a:solidFill>
                <a:latin typeface="Arial" panose="020B0604020202020204" pitchFamily="34" charset="0"/>
                <a:cs typeface="Arial" panose="020B0604020202020204" pitchFamily="34" charset="0"/>
              </a:rPr>
              <a:t>đó</a:t>
            </a:r>
            <a:r>
              <a:rPr lang="en-US" sz="2000" dirty="0" smtClean="0">
                <a:solidFill>
                  <a:schemeClr val="bg1"/>
                </a:solidFill>
                <a:latin typeface="Arial" panose="020B0604020202020204" pitchFamily="34" charset="0"/>
                <a:cs typeface="Arial" panose="020B0604020202020204" pitchFamily="34" charset="0"/>
              </a:rPr>
              <a:t>.</a:t>
            </a:r>
          </a:p>
          <a:p>
            <a:pPr algn="just" fontAlgn="auto">
              <a:lnSpc>
                <a:spcPct val="150000"/>
              </a:lnSpc>
              <a:spcBef>
                <a:spcPts val="0"/>
              </a:spcBef>
              <a:spcAft>
                <a:spcPts val="0"/>
              </a:spcAft>
              <a:defRPr/>
            </a:pPr>
            <a:endParaRPr lang="en-US" sz="2000" dirty="0">
              <a:solidFill>
                <a:schemeClr val="bg1"/>
              </a:solidFill>
              <a:latin typeface="Arial" panose="020B0604020202020204" pitchFamily="34" charset="0"/>
              <a:cs typeface="Arial" panose="020B0604020202020204" pitchFamily="34" charset="0"/>
            </a:endParaRPr>
          </a:p>
          <a:p>
            <a:pPr algn="just">
              <a:lnSpc>
                <a:spcPct val="150000"/>
              </a:lnSpc>
              <a:spcBef>
                <a:spcPts val="0"/>
              </a:spcBef>
              <a:buFontTx/>
              <a:buChar char="-"/>
              <a:defRPr/>
            </a:pPr>
            <a:endParaRPr lang="en-US" sz="2000" dirty="0">
              <a:solidFill>
                <a:schemeClr val="bg1"/>
              </a:solidFill>
              <a:latin typeface="Arial" panose="020B0604020202020204" pitchFamily="34" charset="0"/>
              <a:cs typeface="Arial" panose="020B0604020202020204" pitchFamily="34" charset="0"/>
            </a:endParaRPr>
          </a:p>
          <a:p>
            <a:endParaRPr lang="en-US"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75074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0600" y="1219200"/>
            <a:ext cx="7391400" cy="3274614"/>
          </a:xfrm>
          <a:prstGeom prst="rect">
            <a:avLst/>
          </a:prstGeom>
        </p:spPr>
        <p:txBody>
          <a:bodyPr wrap="square">
            <a:spAutoFit/>
          </a:bodyPr>
          <a:lstStyle/>
          <a:p>
            <a:pPr algn="just">
              <a:lnSpc>
                <a:spcPct val="150000"/>
              </a:lnSpc>
            </a:pPr>
            <a:r>
              <a:rPr lang="en-US" sz="2000" dirty="0">
                <a:solidFill>
                  <a:schemeClr val="bg1"/>
                </a:solidFill>
                <a:latin typeface="Arial" panose="020B0604020202020204" pitchFamily="34" charset="0"/>
                <a:cs typeface="Arial" panose="020B0604020202020204" pitchFamily="34" charset="0"/>
              </a:rPr>
              <a:t> Tuy nhiên trong sự phát triển ngày càng mạnh mẽ của khoa học công nghệ, thông tin nh</a:t>
            </a:r>
            <a:r>
              <a:rPr lang="vi-VN" sz="2000" dirty="0">
                <a:solidFill>
                  <a:schemeClr val="bg1"/>
                </a:solidFill>
                <a:latin typeface="Arial" panose="020B0604020202020204" pitchFamily="34" charset="0"/>
                <a:cs typeface="Arial" panose="020B0604020202020204" pitchFamily="34" charset="0"/>
              </a:rPr>
              <a:t>ư</a:t>
            </a:r>
            <a:r>
              <a:rPr lang="en-US" sz="2000" dirty="0">
                <a:solidFill>
                  <a:schemeClr val="bg1"/>
                </a:solidFill>
                <a:latin typeface="Arial" panose="020B0604020202020204" pitchFamily="34" charset="0"/>
                <a:cs typeface="Arial" panose="020B0604020202020204" pitchFamily="34" charset="0"/>
              </a:rPr>
              <a:t> hiện nay, </a:t>
            </a:r>
            <a:r>
              <a:rPr lang="vi-VN" sz="2000" dirty="0">
                <a:solidFill>
                  <a:schemeClr val="bg1"/>
                </a:solidFill>
                <a:latin typeface="Arial" panose="020B0604020202020204" pitchFamily="34" charset="0"/>
                <a:cs typeface="Arial" panose="020B0604020202020204" pitchFamily="34" charset="0"/>
              </a:rPr>
              <a:t>đã</a:t>
            </a:r>
            <a:r>
              <a:rPr lang="en-US" sz="2000" dirty="0">
                <a:solidFill>
                  <a:schemeClr val="bg1"/>
                </a:solidFill>
                <a:latin typeface="Arial" panose="020B0604020202020204" pitchFamily="34" charset="0"/>
                <a:cs typeface="Arial" panose="020B0604020202020204" pitchFamily="34" charset="0"/>
              </a:rPr>
              <a:t> làm nảy sinh nhiều ph</a:t>
            </a:r>
            <a:r>
              <a:rPr lang="vi-VN" sz="2000" dirty="0">
                <a:solidFill>
                  <a:schemeClr val="bg1"/>
                </a:solidFill>
                <a:latin typeface="Arial" panose="020B0604020202020204" pitchFamily="34" charset="0"/>
                <a:cs typeface="Arial" panose="020B0604020202020204" pitchFamily="34" charset="0"/>
              </a:rPr>
              <a:t>ương</a:t>
            </a:r>
            <a:r>
              <a:rPr lang="en-US" sz="2000" dirty="0">
                <a:solidFill>
                  <a:schemeClr val="bg1"/>
                </a:solidFill>
                <a:latin typeface="Arial" panose="020B0604020202020204" pitchFamily="34" charset="0"/>
                <a:cs typeface="Arial" panose="020B0604020202020204" pitchFamily="34" charset="0"/>
              </a:rPr>
              <a:t> pháp mới và </a:t>
            </a:r>
            <a:r>
              <a:rPr lang="vi-VN" sz="2000" dirty="0">
                <a:solidFill>
                  <a:schemeClr val="bg1"/>
                </a:solidFill>
                <a:latin typeface="Arial" panose="020B0604020202020204" pitchFamily="34" charset="0"/>
                <a:cs typeface="Arial" panose="020B0604020202020204" pitchFamily="34" charset="0"/>
              </a:rPr>
              <a:t>được</a:t>
            </a:r>
            <a:r>
              <a:rPr lang="en-US" sz="2000" dirty="0">
                <a:solidFill>
                  <a:schemeClr val="bg1"/>
                </a:solidFill>
                <a:latin typeface="Arial" panose="020B0604020202020204" pitchFamily="34" charset="0"/>
                <a:cs typeface="Arial" panose="020B0604020202020204" pitchFamily="34" charset="0"/>
              </a:rPr>
              <a:t> áp dụng rộng rãi trong các ngành khoa học, do </a:t>
            </a:r>
            <a:r>
              <a:rPr lang="vi-VN" sz="2000" dirty="0">
                <a:solidFill>
                  <a:schemeClr val="bg1"/>
                </a:solidFill>
                <a:latin typeface="Arial" panose="020B0604020202020204" pitchFamily="34" charset="0"/>
                <a:cs typeface="Arial" panose="020B0604020202020204" pitchFamily="34" charset="0"/>
              </a:rPr>
              <a:t>đó</a:t>
            </a:r>
            <a:r>
              <a:rPr lang="en-US" sz="2000" dirty="0">
                <a:solidFill>
                  <a:schemeClr val="bg1"/>
                </a:solidFill>
                <a:latin typeface="Arial" panose="020B0604020202020204" pitchFamily="34" charset="0"/>
                <a:cs typeface="Arial" panose="020B0604020202020204" pitchFamily="34" charset="0"/>
              </a:rPr>
              <a:t> việc m</a:t>
            </a:r>
            <a:r>
              <a:rPr lang="vi-VN" sz="2000" dirty="0">
                <a:solidFill>
                  <a:schemeClr val="bg1"/>
                </a:solidFill>
                <a:latin typeface="Arial" panose="020B0604020202020204" pitchFamily="34" charset="0"/>
                <a:cs typeface="Arial" panose="020B0604020202020204" pitchFamily="34" charset="0"/>
              </a:rPr>
              <a:t>ượn</a:t>
            </a:r>
            <a:r>
              <a:rPr lang="en-US" sz="2000" dirty="0">
                <a:solidFill>
                  <a:schemeClr val="bg1"/>
                </a:solidFill>
                <a:latin typeface="Arial" panose="020B0604020202020204" pitchFamily="34" charset="0"/>
                <a:cs typeface="Arial" panose="020B0604020202020204" pitchFamily="34" charset="0"/>
              </a:rPr>
              <a:t> và áp dụng các ph</a:t>
            </a:r>
            <a:r>
              <a:rPr lang="vi-VN" sz="2000" dirty="0">
                <a:solidFill>
                  <a:schemeClr val="bg1"/>
                </a:solidFill>
                <a:latin typeface="Arial" panose="020B0604020202020204" pitchFamily="34" charset="0"/>
                <a:cs typeface="Arial" panose="020B0604020202020204" pitchFamily="34" charset="0"/>
              </a:rPr>
              <a:t>ương</a:t>
            </a:r>
            <a:r>
              <a:rPr lang="en-US" sz="2000" dirty="0">
                <a:solidFill>
                  <a:schemeClr val="bg1"/>
                </a:solidFill>
                <a:latin typeface="Arial" panose="020B0604020202020204" pitchFamily="34" charset="0"/>
                <a:cs typeface="Arial" panose="020B0604020202020204" pitchFamily="34" charset="0"/>
              </a:rPr>
              <a:t> pháp lẫn nhau của các ngành khoa học trở nên phổ biến.</a:t>
            </a:r>
          </a:p>
          <a:p>
            <a:pPr algn="just">
              <a:lnSpc>
                <a:spcPct val="150000"/>
              </a:lnSpc>
            </a:pPr>
            <a:r>
              <a:rPr lang="en-US" sz="2000" dirty="0" smtClean="0">
                <a:solidFill>
                  <a:schemeClr val="bg1"/>
                </a:solidFill>
                <a:latin typeface="Arial" panose="020B0604020202020204" pitchFamily="34" charset="0"/>
                <a:cs typeface="Arial" panose="020B0604020202020204" pitchFamily="34" charset="0"/>
              </a:rPr>
              <a:t>Do </a:t>
            </a:r>
            <a:r>
              <a:rPr lang="en-US" sz="2000" dirty="0">
                <a:solidFill>
                  <a:schemeClr val="bg1"/>
                </a:solidFill>
                <a:latin typeface="Arial" panose="020B0604020202020204" pitchFamily="34" charset="0"/>
                <a:cs typeface="Arial" panose="020B0604020202020204" pitchFamily="34" charset="0"/>
              </a:rPr>
              <a:t>vậy, việc sử dụng các loại ph</a:t>
            </a:r>
            <a:r>
              <a:rPr lang="vi-VN" sz="2000" dirty="0">
                <a:solidFill>
                  <a:schemeClr val="bg1"/>
                </a:solidFill>
                <a:latin typeface="Arial" panose="020B0604020202020204" pitchFamily="34" charset="0"/>
                <a:cs typeface="Arial" panose="020B0604020202020204" pitchFamily="34" charset="0"/>
              </a:rPr>
              <a:t>ương</a:t>
            </a:r>
            <a:r>
              <a:rPr lang="en-US" sz="2000" dirty="0">
                <a:solidFill>
                  <a:schemeClr val="bg1"/>
                </a:solidFill>
                <a:latin typeface="Arial" panose="020B0604020202020204" pitchFamily="34" charset="0"/>
                <a:cs typeface="Arial" panose="020B0604020202020204" pitchFamily="34" charset="0"/>
              </a:rPr>
              <a:t> pháp chỉ mang tính t</a:t>
            </a:r>
            <a:r>
              <a:rPr lang="vi-VN" sz="2000" dirty="0">
                <a:solidFill>
                  <a:schemeClr val="bg1"/>
                </a:solidFill>
                <a:latin typeface="Arial" panose="020B0604020202020204" pitchFamily="34" charset="0"/>
                <a:cs typeface="Arial" panose="020B0604020202020204" pitchFamily="34" charset="0"/>
              </a:rPr>
              <a:t>ương</a:t>
            </a:r>
            <a:r>
              <a:rPr lang="en-US" sz="2000" dirty="0">
                <a:solidFill>
                  <a:schemeClr val="bg1"/>
                </a:solidFill>
                <a:latin typeface="Arial" panose="020B0604020202020204" pitchFamily="34" charset="0"/>
                <a:cs typeface="Arial" panose="020B0604020202020204" pitchFamily="34" charset="0"/>
              </a:rPr>
              <a:t> </a:t>
            </a:r>
            <a:r>
              <a:rPr lang="vi-VN" sz="2000" dirty="0">
                <a:solidFill>
                  <a:schemeClr val="bg1"/>
                </a:solidFill>
                <a:latin typeface="Arial" panose="020B0604020202020204" pitchFamily="34" charset="0"/>
                <a:cs typeface="Arial" panose="020B0604020202020204" pitchFamily="34" charset="0"/>
              </a:rPr>
              <a:t>đối</a:t>
            </a:r>
            <a:r>
              <a:rPr lang="en-US" sz="2000" dirty="0">
                <a:solidFill>
                  <a:schemeClr val="bg1"/>
                </a:solidFill>
                <a:latin typeface="Arial" panose="020B0604020202020204" pitchFamily="34" charset="0"/>
                <a:cs typeface="Arial" panose="020B0604020202020204" pitchFamily="34" charset="0"/>
              </a:rPr>
              <a:t> trong sự ổn </a:t>
            </a:r>
            <a:r>
              <a:rPr lang="vi-VN" sz="2000" dirty="0">
                <a:solidFill>
                  <a:schemeClr val="bg1"/>
                </a:solidFill>
                <a:latin typeface="Arial" panose="020B0604020202020204" pitchFamily="34" charset="0"/>
                <a:cs typeface="Arial" panose="020B0604020202020204" pitchFamily="34" charset="0"/>
              </a:rPr>
              <a:t>định</a:t>
            </a:r>
            <a:r>
              <a:rPr lang="en-US" sz="2000" dirty="0">
                <a:solidFill>
                  <a:schemeClr val="bg1"/>
                </a:solidFill>
                <a:latin typeface="Arial" panose="020B0604020202020204" pitchFamily="34" charset="0"/>
                <a:cs typeface="Arial" panose="020B0604020202020204" pitchFamily="34" charset="0"/>
              </a:rPr>
              <a:t> của nó.</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3381416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400" b="1" dirty="0">
                <a:solidFill>
                  <a:srgbClr val="0070C0"/>
                </a:solidFill>
                <a:latin typeface="Times New Roman" pitchFamily="18" charset="0"/>
                <a:cs typeface="Times New Roman" pitchFamily="18" charset="0"/>
              </a:rPr>
              <a:t/>
            </a:r>
            <a:br>
              <a:rPr lang="en-US" sz="2400" b="1" dirty="0">
                <a:solidFill>
                  <a:srgbClr val="0070C0"/>
                </a:solidFill>
                <a:latin typeface="Times New Roman" pitchFamily="18" charset="0"/>
                <a:cs typeface="Times New Roman" pitchFamily="18" charset="0"/>
              </a:rPr>
            </a:br>
            <a:r>
              <a:rPr lang="en-US" sz="2400" b="1" dirty="0">
                <a:solidFill>
                  <a:srgbClr val="0070C0"/>
                </a:solidFill>
                <a:latin typeface="Times New Roman" pitchFamily="18" charset="0"/>
                <a:cs typeface="Times New Roman" pitchFamily="18" charset="0"/>
              </a:rPr>
              <a:t> </a:t>
            </a:r>
            <a:r>
              <a:rPr lang="en-US" sz="2400" b="1" dirty="0" smtClean="0">
                <a:solidFill>
                  <a:srgbClr val="0070C0"/>
                </a:solidFill>
                <a:latin typeface="Times New Roman" pitchFamily="18" charset="0"/>
                <a:cs typeface="Times New Roman" pitchFamily="18" charset="0"/>
              </a:rPr>
              <a:t>1.2.Phương </a:t>
            </a:r>
            <a:r>
              <a:rPr lang="en-US" sz="2400" b="1" dirty="0">
                <a:solidFill>
                  <a:srgbClr val="0070C0"/>
                </a:solidFill>
                <a:latin typeface="Times New Roman" pitchFamily="18" charset="0"/>
                <a:cs typeface="Times New Roman" pitchFamily="18" charset="0"/>
              </a:rPr>
              <a:t>pháp luận</a:t>
            </a:r>
            <a:br>
              <a:rPr lang="en-US" sz="2400" b="1" dirty="0">
                <a:solidFill>
                  <a:srgbClr val="0070C0"/>
                </a:solidFill>
                <a:latin typeface="Times New Roman" pitchFamily="18" charset="0"/>
                <a:cs typeface="Times New Roman" pitchFamily="18" charset="0"/>
              </a:rPr>
            </a:br>
            <a:endParaRPr lang="en-US" sz="2400" dirty="0">
              <a:solidFill>
                <a:srgbClr val="0070C0"/>
              </a:solidFill>
            </a:endParaRPr>
          </a:p>
        </p:txBody>
      </p:sp>
      <p:sp>
        <p:nvSpPr>
          <p:cNvPr id="3" name="Content Placeholder 2"/>
          <p:cNvSpPr>
            <a:spLocks noGrp="1"/>
          </p:cNvSpPr>
          <p:nvPr>
            <p:ph idx="1"/>
          </p:nvPr>
        </p:nvSpPr>
        <p:spPr>
          <a:xfrm>
            <a:off x="457200" y="1295400"/>
            <a:ext cx="8229600" cy="4525963"/>
          </a:xfrm>
        </p:spPr>
        <p:txBody>
          <a:bodyPr>
            <a:normAutofit/>
          </a:bodyPr>
          <a:lstStyle/>
          <a:p>
            <a:pPr>
              <a:lnSpc>
                <a:spcPct val="150000"/>
              </a:lnSpc>
              <a:spcBef>
                <a:spcPts val="600"/>
              </a:spcBef>
            </a:pPr>
            <a:r>
              <a:rPr lang="en-US" sz="2000" b="1" i="1" dirty="0">
                <a:solidFill>
                  <a:schemeClr val="bg1"/>
                </a:solidFill>
                <a:latin typeface="Arial" panose="020B0604020202020204" pitchFamily="34" charset="0"/>
                <a:cs typeface="Arial" panose="020B0604020202020204" pitchFamily="34" charset="0"/>
              </a:rPr>
              <a:t>Phương pháp luận có thể được hiểu theo hai nghĩa:</a:t>
            </a:r>
          </a:p>
          <a:p>
            <a:pPr marL="0" indent="0">
              <a:buNone/>
            </a:pPr>
            <a:r>
              <a:rPr lang="en-US" sz="2000" dirty="0">
                <a:solidFill>
                  <a:schemeClr val="bg1"/>
                </a:solidFill>
                <a:latin typeface="Arial" panose="020B0604020202020204" pitchFamily="34" charset="0"/>
                <a:cs typeface="Arial" panose="020B0604020202020204" pitchFamily="34" charset="0"/>
              </a:rPr>
              <a:t>	-Thứ nhất: toàn bộ các biện pháp nghiên cứu được áp dụng trong một khoa </a:t>
            </a:r>
            <a:r>
              <a:rPr lang="en-US" sz="2000" dirty="0" smtClean="0">
                <a:solidFill>
                  <a:schemeClr val="bg1"/>
                </a:solidFill>
                <a:latin typeface="Arial" panose="020B0604020202020204" pitchFamily="34" charset="0"/>
                <a:cs typeface="Arial" panose="020B0604020202020204" pitchFamily="34" charset="0"/>
              </a:rPr>
              <a:t>học </a:t>
            </a:r>
            <a:r>
              <a:rPr lang="en-US" sz="2000" dirty="0">
                <a:solidFill>
                  <a:schemeClr val="bg1"/>
                </a:solidFill>
                <a:latin typeface="Arial" panose="020B0604020202020204" pitchFamily="34" charset="0"/>
                <a:cs typeface="Arial" panose="020B0604020202020204" pitchFamily="34" charset="0"/>
              </a:rPr>
              <a:t>cụ thể nào đó.</a:t>
            </a:r>
          </a:p>
          <a:p>
            <a:pPr marL="0" indent="0">
              <a:buNone/>
            </a:pPr>
            <a:r>
              <a:rPr lang="en-US" sz="2000" dirty="0">
                <a:solidFill>
                  <a:schemeClr val="bg1"/>
                </a:solidFill>
                <a:latin typeface="Arial" panose="020B0604020202020204" pitchFamily="34" charset="0"/>
                <a:cs typeface="Arial" panose="020B0604020202020204" pitchFamily="34" charset="0"/>
              </a:rPr>
              <a:t>	-Thứ hai: là lý luận về phương pháp, là sự luận chứng về mặt lí luận về những biện pháp khoa học.</a:t>
            </a:r>
          </a:p>
          <a:p>
            <a:endParaRPr lang="en-US" sz="2000" dirty="0">
              <a:solidFill>
                <a:schemeClr val="bg1"/>
              </a:solidFill>
              <a:latin typeface="Arial" panose="020B0604020202020204" pitchFamily="34" charset="0"/>
              <a:cs typeface="Arial" panose="020B0604020202020204" pitchFamily="34" charset="0"/>
            </a:endParaRPr>
          </a:p>
          <a:p>
            <a:r>
              <a:rPr lang="en-US" sz="2000" b="1" i="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Phương pháp luận được chia làm ba </a:t>
            </a:r>
            <a:r>
              <a:rPr lang="en-US" sz="2000" b="1" i="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cấp độ:</a:t>
            </a:r>
          </a:p>
          <a:p>
            <a:pPr marL="0" indent="0" algn="just">
              <a:buNone/>
            </a:pPr>
            <a:r>
              <a:rPr lang="en-US" sz="2000" dirty="0" smtClean="0">
                <a:solidFill>
                  <a:schemeClr val="bg1"/>
                </a:solidFill>
                <a:latin typeface="Arial" panose="020B0604020202020204" pitchFamily="34" charset="0"/>
                <a:cs typeface="Arial" panose="020B0604020202020204" pitchFamily="34" charset="0"/>
              </a:rPr>
              <a:t>               -Phương pháp luận cụ thể</a:t>
            </a:r>
          </a:p>
          <a:p>
            <a:pPr marL="0" indent="0" algn="just">
              <a:buNone/>
            </a:pPr>
            <a:r>
              <a:rPr lang="en-US" sz="2000" dirty="0" smtClean="0">
                <a:solidFill>
                  <a:schemeClr val="bg1"/>
                </a:solidFill>
                <a:latin typeface="Arial" panose="020B0604020202020204" pitchFamily="34" charset="0"/>
                <a:cs typeface="Arial" panose="020B0604020202020204" pitchFamily="34" charset="0"/>
              </a:rPr>
              <a:t>               -Phương </a:t>
            </a:r>
            <a:r>
              <a:rPr lang="en-US" sz="2000" dirty="0">
                <a:solidFill>
                  <a:schemeClr val="bg1"/>
                </a:solidFill>
                <a:latin typeface="Arial" panose="020B0604020202020204" pitchFamily="34" charset="0"/>
                <a:cs typeface="Arial" panose="020B0604020202020204" pitchFamily="34" charset="0"/>
              </a:rPr>
              <a:t>pháp luận chung </a:t>
            </a:r>
          </a:p>
          <a:p>
            <a:pPr marL="0" indent="0" algn="just">
              <a:buNone/>
            </a:pPr>
            <a:r>
              <a:rPr lang="en-US" sz="2000" dirty="0" smtClean="0">
                <a:solidFill>
                  <a:schemeClr val="bg1"/>
                </a:solidFill>
                <a:latin typeface="Arial" panose="020B0604020202020204" pitchFamily="34" charset="0"/>
                <a:cs typeface="Arial" panose="020B0604020202020204" pitchFamily="34" charset="0"/>
              </a:rPr>
              <a:t>               -</a:t>
            </a:r>
            <a:r>
              <a:rPr lang="en-US" sz="2000" dirty="0">
                <a:solidFill>
                  <a:schemeClr val="bg1"/>
                </a:solidFill>
                <a:latin typeface="Arial" panose="020B0604020202020204" pitchFamily="34" charset="0"/>
                <a:cs typeface="Arial" panose="020B0604020202020204" pitchFamily="34" charset="0"/>
              </a:rPr>
              <a:t>Phương pháp luận chung nhất</a:t>
            </a:r>
          </a:p>
          <a:p>
            <a:endParaRPr lang="en-US" sz="2000" dirty="0">
              <a:solidFill>
                <a:schemeClr val="bg1"/>
              </a:solidFill>
              <a:latin typeface="Arial" panose="020B0604020202020204" pitchFamily="34" charset="0"/>
              <a:cs typeface="Arial" panose="020B0604020202020204" pitchFamily="34" charset="0"/>
            </a:endParaRPr>
          </a:p>
          <a:p>
            <a:endParaRPr lang="en-US"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02022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752</TotalTime>
  <Words>2981</Words>
  <Application>Microsoft Office PowerPoint</Application>
  <PresentationFormat>On-screen Show (4:3)</PresentationFormat>
  <Paragraphs>342</Paragraphs>
  <Slides>56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56</vt:i4>
      </vt:variant>
    </vt:vector>
  </HeadingPairs>
  <TitlesOfParts>
    <vt:vector size="63" baseType="lpstr">
      <vt:lpstr>SimSun-ExtB</vt:lpstr>
      <vt:lpstr>Arial</vt:lpstr>
      <vt:lpstr>Calibri</vt:lpstr>
      <vt:lpstr>Tahoma</vt:lpstr>
      <vt:lpstr>Times New Roman</vt:lpstr>
      <vt:lpstr>Wingdings</vt:lpstr>
      <vt:lpstr>Office Theme</vt:lpstr>
      <vt:lpstr>     TRƯỜNG ĐẠI HỌC NÔNG LÂM TP.HCM</vt:lpstr>
      <vt:lpstr>PowerPoint Presentation</vt:lpstr>
      <vt:lpstr>MỤC LỤC</vt:lpstr>
      <vt:lpstr>PowerPoint Presentation</vt:lpstr>
      <vt:lpstr>    1.1 Khái niệm phương pháp </vt:lpstr>
      <vt:lpstr>Một số phương pháp và quy tắc chung của tư duy khoa học: </vt:lpstr>
      <vt:lpstr>PowerPoint Presentation</vt:lpstr>
      <vt:lpstr>PowerPoint Presentation</vt:lpstr>
      <vt:lpstr>  1.2.Phương pháp luận </vt:lpstr>
      <vt:lpstr>PowerPoint Presentation</vt:lpstr>
      <vt:lpstr>PowerPoint Presentation</vt:lpstr>
      <vt:lpstr>                     1.3.Phương pháp luận xã hội Theo từ điển xã hôi học phương tây hiện đại, phương pháp luận xã hôi học là :    1.Học thuyết về phương pháp nhận thức xã hộ    2.Hệ thống của các nguyên tắc triết học và lịch sử triết học.  Nhằm giải thích con đường và luận giải cho những phương pháp để xây dựng và vận dụng tri thức xã hội học.   -Phương pháp luận xã hội học được dựa trên những đặc      trưng của hiện thực xã hội vì thế có nhiều phương pháp luận xã hội học khác nhau.  -Tuy nhiên,cũng cần phải phân biệt nó với phương pháp nghiên cứu xã hội  học cụ thể. </vt:lpstr>
      <vt:lpstr>PowerPoint Presentation</vt:lpstr>
      <vt:lpstr>2.1, Các bước trong qua trình nghiên cứu xã hội học</vt:lpstr>
      <vt:lpstr> a. Chọn lựa vấn đề và xây dựng các giả thuyết  </vt:lpstr>
      <vt:lpstr>PowerPoint Presentation</vt:lpstr>
      <vt:lpstr>*QUÁ TRÌNH LẬP GIẢ THUYẾT CẦN PHẢI LƯU Ý:</vt:lpstr>
      <vt:lpstr>   II. Quá trình nghiên cứu khoa học   b.Thiết kế và nghiên cứu   </vt:lpstr>
      <vt:lpstr>  II. Quá trình nghiên cứu khoa học  c. Thu thập dữ liệu   </vt:lpstr>
      <vt:lpstr>   II. Quá trình nghiên cứu khoa học  d. Phân tích dữ liệu và kết luận   </vt:lpstr>
      <vt:lpstr> II. Quá trình nghiên cứu khoa học  e. Phát triển lý thuyết </vt:lpstr>
      <vt:lpstr>PowerPoint Presentation</vt:lpstr>
      <vt:lpstr>III.1 Phương pháp Anket ( trưng cầu ý kiến)</vt:lpstr>
      <vt:lpstr>2.Bảng hỏi là gì?    </vt:lpstr>
      <vt:lpstr>PowerPoint Presentation</vt:lpstr>
      <vt:lpstr>PowerPoint Presentation</vt:lpstr>
      <vt:lpstr>PowerPoint Presentation</vt:lpstr>
      <vt:lpstr>PowerPoint Presentation</vt:lpstr>
      <vt:lpstr>PowerPoint Presentation</vt:lpstr>
      <vt:lpstr>III.4 PHƯƠNG PHÁP PHỎNG VẤN 1.Khái niệm </vt:lpstr>
      <vt:lpstr>2.Phương pháp phỏng vấn</vt:lpstr>
      <vt:lpstr>2.1  Phỏng vấn tiêu chuẩn hóa:</vt:lpstr>
      <vt:lpstr>2.2. Phỏng vấn không tiêu chuẩn hóa</vt:lpstr>
      <vt:lpstr>Phỏng vấn không tiêu chuẩn hóa có thể là: </vt:lpstr>
      <vt:lpstr>                   Tóm lại:</vt:lpstr>
      <vt:lpstr>How many are you use facebook?</vt:lpstr>
      <vt:lpstr>Xuất hiện nhiều trào lưu phản cảm của một bộ phận giới trẻ ??? </vt:lpstr>
      <vt:lpstr>THEO BẠN NHỮNG TRÀO LƯU ĐÓ.......</vt:lpstr>
      <vt:lpstr>III1. PHƯƠNG PHÁP QUAN SÁT</vt:lpstr>
      <vt:lpstr> </vt:lpstr>
      <vt:lpstr> 2. Các phương pháp quan sát thường sử dụng trong nghiên cứu xã hội học </vt:lpstr>
      <vt:lpstr>PowerPoint Presentation</vt:lpstr>
      <vt:lpstr> Quan sát tự do (quan sát phi cơ cấu hóa): Khái niệm: Là dạng quan sát mà trong đó người nghiên cứu còn chưa xác định được những yếu tố nào (tình huống nào) sẽ là chủ yếu cho nghiên cứu để định hướng sự chú ý.    </vt:lpstr>
      <vt:lpstr>PowerPoint Presentation</vt:lpstr>
      <vt:lpstr>PowerPoint Presentation</vt:lpstr>
      <vt:lpstr>PowerPoint Presentation</vt:lpstr>
      <vt:lpstr>PowerPoint Presentation</vt:lpstr>
      <vt:lpstr>PowerPoint Presentation</vt:lpstr>
      <vt:lpstr>        Yêu cầu: Khi quan sát phải đảm bảo tính có hệ thống, có mục đích và có kế hoạch</vt:lpstr>
      <vt:lpstr>III.3 PHƯƠNG PHÁP NGHIÊN CỨU TÀI LIỆU  1.Khái niệm</vt:lpstr>
      <vt:lpstr>2.Phân loại tài liệu</vt:lpstr>
      <vt:lpstr>3.Những vấn đề cần quan tâm khi nghiên cứu tài liệu </vt:lpstr>
      <vt:lpstr>4. Các phương pháp phân tích tài liệu </vt:lpstr>
      <vt:lpstr>5.Yêu cầu đối với phương pháp phân tích tài liệu</vt:lpstr>
      <vt:lpstr>6. Những ưu, nhược điểm của phương pháp </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Phương pháp Anket</dc:title>
  <dc:creator>hanh</dc:creator>
  <cp:lastModifiedBy>phat11344066</cp:lastModifiedBy>
  <cp:revision>74</cp:revision>
  <dcterms:created xsi:type="dcterms:W3CDTF">2014-03-27T07:34:53Z</dcterms:created>
  <dcterms:modified xsi:type="dcterms:W3CDTF">2014-04-18T01:16:38Z</dcterms:modified>
</cp:coreProperties>
</file>