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28" r:id="rId1"/>
  </p:sldMasterIdLst>
  <p:notesMasterIdLst>
    <p:notesMasterId r:id="rId56"/>
  </p:notesMasterIdLst>
  <p:sldIdLst>
    <p:sldId id="292" r:id="rId2"/>
    <p:sldId id="321" r:id="rId3"/>
    <p:sldId id="323" r:id="rId4"/>
    <p:sldId id="300" r:id="rId5"/>
    <p:sldId id="302" r:id="rId6"/>
    <p:sldId id="304" r:id="rId7"/>
    <p:sldId id="306" r:id="rId8"/>
    <p:sldId id="308" r:id="rId9"/>
    <p:sldId id="318" r:id="rId10"/>
    <p:sldId id="320" r:id="rId11"/>
    <p:sldId id="310" r:id="rId12"/>
    <p:sldId id="257" r:id="rId13"/>
    <p:sldId id="272" r:id="rId14"/>
    <p:sldId id="271" r:id="rId15"/>
    <p:sldId id="273" r:id="rId16"/>
    <p:sldId id="287" r:id="rId17"/>
    <p:sldId id="290" r:id="rId18"/>
    <p:sldId id="289" r:id="rId19"/>
    <p:sldId id="276" r:id="rId20"/>
    <p:sldId id="286" r:id="rId21"/>
    <p:sldId id="278" r:id="rId22"/>
    <p:sldId id="283" r:id="rId23"/>
    <p:sldId id="279" r:id="rId24"/>
    <p:sldId id="280" r:id="rId25"/>
    <p:sldId id="281" r:id="rId26"/>
    <p:sldId id="268" r:id="rId27"/>
    <p:sldId id="284" r:id="rId28"/>
    <p:sldId id="294" r:id="rId29"/>
    <p:sldId id="327" r:id="rId30"/>
    <p:sldId id="328" r:id="rId31"/>
    <p:sldId id="329" r:id="rId32"/>
    <p:sldId id="331" r:id="rId33"/>
    <p:sldId id="332" r:id="rId34"/>
    <p:sldId id="330" r:id="rId35"/>
    <p:sldId id="333" r:id="rId36"/>
    <p:sldId id="334" r:id="rId37"/>
    <p:sldId id="335" r:id="rId38"/>
    <p:sldId id="336" r:id="rId39"/>
    <p:sldId id="344" r:id="rId40"/>
    <p:sldId id="345" r:id="rId41"/>
    <p:sldId id="337" r:id="rId42"/>
    <p:sldId id="349" r:id="rId43"/>
    <p:sldId id="338" r:id="rId44"/>
    <p:sldId id="339" r:id="rId45"/>
    <p:sldId id="340" r:id="rId46"/>
    <p:sldId id="341" r:id="rId47"/>
    <p:sldId id="350" r:id="rId48"/>
    <p:sldId id="342" r:id="rId49"/>
    <p:sldId id="343" r:id="rId50"/>
    <p:sldId id="346" r:id="rId51"/>
    <p:sldId id="347" r:id="rId52"/>
    <p:sldId id="348" r:id="rId53"/>
    <p:sldId id="351" r:id="rId54"/>
    <p:sldId id="298"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varScale="1">
        <p:scale>
          <a:sx n="47" d="100"/>
          <a:sy n="47" d="100"/>
        </p:scale>
        <p:origin x="-1286" y="-8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13728334416913557"/>
          <c:y val="0.10173381452318472"/>
          <c:w val="0.817074694791594"/>
          <c:h val="0.71737051618548098"/>
        </c:manualLayout>
      </c:layout>
      <c:barChart>
        <c:barDir val="col"/>
        <c:grouping val="clustered"/>
        <c:ser>
          <c:idx val="1"/>
          <c:order val="0"/>
          <c:tx>
            <c:strRef>
              <c:f>'Sheet1'!$C$1</c:f>
              <c:strCache>
                <c:ptCount val="1"/>
                <c:pt idx="0">
                  <c:v>Series 2</c:v>
                </c:pt>
              </c:strCache>
            </c:strRef>
          </c:tx>
          <c:dLbls>
            <c:dLbl>
              <c:idx val="3"/>
              <c:showVal val="1"/>
              <c:showSerName val="1"/>
            </c:dLbl>
            <c:delete val="1"/>
          </c:dLbls>
          <c:cat>
            <c:strRef>
              <c:f>'Sheet1'!$A$2:$A$5</c:f>
              <c:strCache>
                <c:ptCount val="3"/>
                <c:pt idx="0">
                  <c:v>1984-1989</c:v>
                </c:pt>
                <c:pt idx="1">
                  <c:v>1994-1999</c:v>
                </c:pt>
                <c:pt idx="2">
                  <c:v>1999-2004</c:v>
                </c:pt>
              </c:strCache>
            </c:strRef>
          </c:cat>
          <c:val>
            <c:numRef>
              <c:f>'Sheet1'!$C$2:$C$5</c:f>
              <c:numCache>
                <c:formatCode>#.##0</c:formatCode>
                <c:ptCount val="4"/>
                <c:pt idx="0">
                  <c:v>27154</c:v>
                </c:pt>
                <c:pt idx="1">
                  <c:v>86753</c:v>
                </c:pt>
                <c:pt idx="2">
                  <c:v>126200</c:v>
                </c:pt>
              </c:numCache>
            </c:numRef>
          </c:val>
        </c:ser>
        <c:ser>
          <c:idx val="2"/>
          <c:order val="1"/>
          <c:tx>
            <c:strRef>
              <c:f>'Sheet1'!$D$1</c:f>
              <c:strCache>
                <c:ptCount val="1"/>
                <c:pt idx="0">
                  <c:v>Column1</c:v>
                </c:pt>
              </c:strCache>
            </c:strRef>
          </c:tx>
          <c:dLbls>
            <c:dLbl>
              <c:idx val="3"/>
              <c:showVal val="1"/>
              <c:showSerName val="1"/>
            </c:dLbl>
            <c:delete val="1"/>
          </c:dLbls>
          <c:cat>
            <c:strRef>
              <c:f>'Sheet1'!$A$2:$A$5</c:f>
              <c:strCache>
                <c:ptCount val="3"/>
                <c:pt idx="0">
                  <c:v>1984-1989</c:v>
                </c:pt>
                <c:pt idx="1">
                  <c:v>1994-1999</c:v>
                </c:pt>
                <c:pt idx="2">
                  <c:v>1999-2004</c:v>
                </c:pt>
              </c:strCache>
            </c:strRef>
          </c:cat>
          <c:val>
            <c:numRef>
              <c:f>'Sheet1'!$D$2:$D$5</c:f>
              <c:numCache>
                <c:formatCode>General</c:formatCode>
                <c:ptCount val="4"/>
              </c:numCache>
            </c:numRef>
          </c:val>
        </c:ser>
        <c:dLbls>
          <c:showVal val="1"/>
        </c:dLbls>
        <c:axId val="55264000"/>
        <c:axId val="55265536"/>
      </c:barChart>
      <c:catAx>
        <c:axId val="55264000"/>
        <c:scaling>
          <c:orientation val="minMax"/>
        </c:scaling>
        <c:axPos val="b"/>
        <c:majorTickMark val="none"/>
        <c:tickLblPos val="nextTo"/>
        <c:txPr>
          <a:bodyPr/>
          <a:lstStyle/>
          <a:p>
            <a:pPr>
              <a:defRPr sz="2400">
                <a:latin typeface="Times New Roman" pitchFamily="18" charset="0"/>
                <a:cs typeface="Times New Roman" pitchFamily="18" charset="0"/>
              </a:defRPr>
            </a:pPr>
            <a:endParaRPr lang="en-US"/>
          </a:p>
        </c:txPr>
        <c:crossAx val="55265536"/>
        <c:crosses val="autoZero"/>
        <c:auto val="1"/>
        <c:lblAlgn val="ctr"/>
        <c:lblOffset val="100"/>
      </c:catAx>
      <c:valAx>
        <c:axId val="55265536"/>
        <c:scaling>
          <c:orientation val="minMax"/>
        </c:scaling>
        <c:axPos val="l"/>
        <c:majorGridlines/>
        <c:title>
          <c:tx>
            <c:rich>
              <a:bodyPr/>
              <a:lstStyle/>
              <a:p>
                <a:pPr>
                  <a:defRPr/>
                </a:pPr>
                <a:r>
                  <a:rPr lang="en-US" smtClean="0"/>
                  <a:t>Đơn</a:t>
                </a:r>
                <a:r>
                  <a:rPr lang="en-US" baseline="0" smtClean="0"/>
                  <a:t> vị : </a:t>
                </a:r>
                <a:r>
                  <a:rPr lang="en-US" smtClean="0"/>
                  <a:t>Người</a:t>
                </a:r>
                <a:endParaRPr lang="en-US"/>
              </a:p>
            </c:rich>
          </c:tx>
          <c:layout>
            <c:manualLayout>
              <c:xMode val="edge"/>
              <c:yMode val="edge"/>
              <c:x val="0"/>
              <c:y val="0.40429188538932631"/>
            </c:manualLayout>
          </c:layout>
        </c:title>
        <c:numFmt formatCode="#.##0" sourceLinked="1"/>
        <c:majorTickMark val="none"/>
        <c:tickLblPos val="nextTo"/>
        <c:txPr>
          <a:bodyPr/>
          <a:lstStyle/>
          <a:p>
            <a:pPr>
              <a:defRPr>
                <a:latin typeface="Times New Roman" pitchFamily="18" charset="0"/>
                <a:cs typeface="Times New Roman" pitchFamily="18" charset="0"/>
              </a:defRPr>
            </a:pPr>
            <a:endParaRPr lang="en-US"/>
          </a:p>
        </c:txPr>
        <c:crossAx val="55264000"/>
        <c:crosses val="autoZero"/>
        <c:crossBetween val="between"/>
      </c:valAx>
    </c:plotArea>
    <c:plotVisOnly val="1"/>
  </c:chart>
  <c:txPr>
    <a:bodyPr/>
    <a:lstStyle/>
    <a:p>
      <a:pPr>
        <a:defRPr sz="14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58B635-9F11-4349-A5BD-F51530218799}" type="datetimeFigureOut">
              <a:rPr lang="en-US" smtClean="0"/>
              <a:pPr/>
              <a:t>3/29/2014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C778BE-87C3-43AD-8D9C-FEBF3B998BD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C778BE-87C3-43AD-8D9C-FEBF3B998BD4}"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8FC332C-CC93-43C3-813F-84C40C0DD854}" type="datetimeFigureOut">
              <a:rPr lang="en-US" smtClean="0"/>
              <a:pPr/>
              <a:t>3/29/2014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EC5AC5E8-3A1C-4656-B00D-522C179E5B2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FC332C-CC93-43C3-813F-84C40C0DD854}" type="datetimeFigureOut">
              <a:rPr lang="en-US" smtClean="0"/>
              <a:pPr/>
              <a:t>3/29/2014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FC332C-CC93-43C3-813F-84C40C0DD854}" type="datetimeFigureOut">
              <a:rPr lang="en-US" smtClean="0"/>
              <a:pPr/>
              <a:t>3/29/2014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FC332C-CC93-43C3-813F-84C40C0DD854}" type="datetimeFigureOut">
              <a:rPr lang="en-US" smtClean="0"/>
              <a:pPr/>
              <a:t>3/29/2014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8FC332C-CC93-43C3-813F-84C40C0DD854}" type="datetimeFigureOut">
              <a:rPr lang="en-US" smtClean="0"/>
              <a:pPr/>
              <a:t>3/29/2014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5AC5E8-3A1C-4656-B00D-522C179E5B2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8FC332C-CC93-43C3-813F-84C40C0DD854}" type="datetimeFigureOut">
              <a:rPr lang="en-US" smtClean="0"/>
              <a:pPr/>
              <a:t>3/29/2014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8FC332C-CC93-43C3-813F-84C40C0DD854}" type="datetimeFigureOut">
              <a:rPr lang="en-US" smtClean="0"/>
              <a:pPr/>
              <a:t>3/29/2014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8FC332C-CC93-43C3-813F-84C40C0DD854}" type="datetimeFigureOut">
              <a:rPr lang="en-US" smtClean="0"/>
              <a:pPr/>
              <a:t>3/29/2014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FC332C-CC93-43C3-813F-84C40C0DD854}" type="datetimeFigureOut">
              <a:rPr lang="en-US" smtClean="0"/>
              <a:pPr/>
              <a:t>3/29/2014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8FC332C-CC93-43C3-813F-84C40C0DD854}" type="datetimeFigureOut">
              <a:rPr lang="en-US" smtClean="0"/>
              <a:pPr/>
              <a:t>3/29/2014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5AC5E8-3A1C-4656-B00D-522C179E5B29}"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FC332C-CC93-43C3-813F-84C40C0DD854}" type="datetimeFigureOut">
              <a:rPr lang="en-US" smtClean="0"/>
              <a:pPr/>
              <a:t>3/29/2014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EC5AC5E8-3A1C-4656-B00D-522C179E5B29}"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8FC332C-CC93-43C3-813F-84C40C0DD854}" type="datetimeFigureOut">
              <a:rPr lang="en-US" smtClean="0"/>
              <a:pPr/>
              <a:t>3/29/2014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C5AC5E8-3A1C-4656-B00D-522C179E5B29}"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video" Target="file:///C:\Users\WIN7\Downloads\huy&#7873;n\VTC14_Thi&#7871;u%20ch&#237;nh%20s&#225;ch%20h&#7895;%20tr&#7907;%20cho%20ng&#432;&#7901;i%20lao%20&#273;&#7897;ng%20di%20c&#432;.mp4" TargetMode="External"/></Relationships>
</file>

<file path=ppt/slides/_rels/slide5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7772400" cy="838200"/>
          </a:xfrm>
        </p:spPr>
        <p:txBody>
          <a:bodyPr>
            <a:normAutofit fontScale="90000"/>
          </a:bodyPr>
          <a:lstStyle/>
          <a:p>
            <a:pPr algn="ctr"/>
            <a:r>
              <a:rPr lang="en-US" sz="3200" smtClean="0">
                <a:solidFill>
                  <a:schemeClr val="accent4">
                    <a:lumMod val="50000"/>
                  </a:schemeClr>
                </a:solidFill>
              </a:rPr>
              <a:t>Trường đại học nông lâm thành phố Hồ Chí Minh</a:t>
            </a:r>
            <a:endParaRPr lang="en-US" sz="3200">
              <a:solidFill>
                <a:schemeClr val="accent4">
                  <a:lumMod val="50000"/>
                </a:schemeClr>
              </a:solidFill>
            </a:endParaRPr>
          </a:p>
        </p:txBody>
      </p:sp>
      <p:sp>
        <p:nvSpPr>
          <p:cNvPr id="3" name="Content Placeholder 2"/>
          <p:cNvSpPr>
            <a:spLocks noGrp="1"/>
          </p:cNvSpPr>
          <p:nvPr>
            <p:ph idx="1"/>
          </p:nvPr>
        </p:nvSpPr>
        <p:spPr>
          <a:xfrm>
            <a:off x="457200" y="1143000"/>
            <a:ext cx="8229600" cy="5181600"/>
          </a:xfrm>
        </p:spPr>
        <p:txBody>
          <a:bodyPr>
            <a:normAutofit/>
          </a:bodyPr>
          <a:lstStyle/>
          <a:p>
            <a:pPr algn="ctr">
              <a:buNone/>
            </a:pPr>
            <a:endParaRPr lang="en-US" sz="2800" b="1" smtClean="0">
              <a:solidFill>
                <a:schemeClr val="accent3">
                  <a:lumMod val="75000"/>
                </a:schemeClr>
              </a:solidFill>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endParaRPr>
          </a:p>
          <a:p>
            <a:pPr algn="ctr">
              <a:buNone/>
            </a:pPr>
            <a:r>
              <a:rPr lang="en-US" sz="2800" b="1" smtClean="0">
                <a:solidFill>
                  <a:schemeClr val="accent3">
                    <a:lumMod val="75000"/>
                  </a:schemeClr>
                </a:solidFill>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 </a:t>
            </a:r>
            <a:r>
              <a:rPr lang="en-US" sz="4800" b="1" smtClean="0">
                <a:solidFill>
                  <a:schemeClr val="accent3">
                    <a:lumMod val="75000"/>
                  </a:schemeClr>
                </a:solidFill>
                <a:effectLst>
                  <a:outerShdw blurRad="38100" dist="38100" dir="2700000" algn="tl">
                    <a:srgbClr val="000000">
                      <a:alpha val="43137"/>
                    </a:srgbClr>
                  </a:outerShdw>
                  <a:reflection blurRad="6350" stA="55000" endA="300" endPos="45500" dir="5400000" sy="-100000" algn="bl" rotWithShape="0"/>
                </a:effectLst>
                <a:latin typeface="Times New Roman" panose="02020603050405020304" pitchFamily="18" charset="0"/>
                <a:cs typeface="Times New Roman" panose="02020603050405020304" pitchFamily="18" charset="0"/>
              </a:rPr>
              <a:t>XÃ HỘI HỌC ĐẠI CƯƠNG</a:t>
            </a:r>
            <a:endParaRPr lang="en-US" sz="4800" b="1" smtClean="0">
              <a:solidFill>
                <a:schemeClr val="accent3">
                  <a:lumMod val="75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endParaRPr>
          </a:p>
          <a:p>
            <a:endParaRPr lang="en-US" sz="2800" b="1" smtClean="0">
              <a:solidFill>
                <a:schemeClr val="accent3">
                  <a:lumMod val="75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endParaRPr>
          </a:p>
          <a:p>
            <a:pPr algn="ctr">
              <a:buNone/>
            </a:pPr>
            <a:r>
              <a:rPr lang="en-US" sz="2800" b="1" smtClean="0">
                <a:solidFill>
                  <a:schemeClr val="tx2">
                    <a:lumMod val="50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NHÓM 9</a:t>
            </a:r>
          </a:p>
          <a:p>
            <a:pPr>
              <a:buNone/>
            </a:pPr>
            <a:r>
              <a:rPr lang="en-US" sz="3600" b="1" smtClean="0">
                <a:solidFill>
                  <a:schemeClr val="tx2">
                    <a:lumMod val="50000"/>
                  </a:schemeClr>
                </a:solidFill>
                <a:effectLst>
                  <a:outerShdw blurRad="60007" dist="310007" dir="7680000" sy="30000" kx="1300200" algn="ctr" rotWithShape="0">
                    <a:prstClr val="black">
                      <a:alpha val="32000"/>
                    </a:prstClr>
                  </a:outerShdw>
                </a:effectLst>
                <a:latin typeface="Times New Roman" panose="02020603050405020304" pitchFamily="18" charset="0"/>
                <a:cs typeface="Times New Roman" panose="02020603050405020304" pitchFamily="18" charset="0"/>
              </a:rPr>
              <a:t>Chủ đề : Sự ảnh hưởng của vấn đề nhập cư đến nền kinh tế - xã hội của các thành phố lớn như thế nào?</a:t>
            </a:r>
          </a:p>
        </p:txBody>
      </p:sp>
      <p:pic>
        <p:nvPicPr>
          <p:cNvPr id="4" name="Content Placeholder 6"/>
          <p:cNvPicPr>
            <a:picLocks noGrp="1" noChangeAspect="1"/>
          </p:cNvPicPr>
          <p:nvPr/>
        </p:nvPicPr>
        <p:blipFill>
          <a:blip r:embed="rId3" cstate="print">
            <a:extLst>
              <a:ext uri="{28A0092B-C50C-407E-A947-70E740481C1C}">
                <a14:useLocalDpi xmlns="" xmlns:a14="http://schemas.microsoft.com/office/drawing/2010/main" xmlns:lc="http://schemas.openxmlformats.org/drawingml/2006/lockedCanvas" val="0"/>
              </a:ext>
            </a:extLst>
          </a:blip>
          <a:stretch>
            <a:fillRect/>
          </a:stretch>
        </p:blipFill>
        <p:spPr>
          <a:xfrm>
            <a:off x="0" y="0"/>
            <a:ext cx="990600" cy="100732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752600"/>
          </a:xfrm>
        </p:spPr>
        <p:txBody>
          <a:bodyPr>
            <a:normAutofit/>
          </a:bodyPr>
          <a:lstStyle/>
          <a:p>
            <a:pPr algn="ctr"/>
            <a:r>
              <a:rPr lang="en-US" sz="3600" smtClean="0">
                <a:solidFill>
                  <a:srgbClr val="C00000"/>
                </a:solidFill>
              </a:rPr>
              <a:t>Dân nhập cư bình quân vào thành phố qua các thời kỳ </a:t>
            </a:r>
            <a:endParaRPr lang="en-US" sz="3600"/>
          </a:p>
        </p:txBody>
      </p:sp>
      <p:sp>
        <p:nvSpPr>
          <p:cNvPr id="3" name="Content Placeholder 2"/>
          <p:cNvSpPr>
            <a:spLocks noGrp="1"/>
          </p:cNvSpPr>
          <p:nvPr>
            <p:ph idx="1"/>
          </p:nvPr>
        </p:nvSpPr>
        <p:spPr>
          <a:xfrm>
            <a:off x="0" y="1828800"/>
            <a:ext cx="8839200" cy="5029200"/>
          </a:xfrm>
        </p:spPr>
        <p:txBody>
          <a:bodyPr>
            <a:normAutofit fontScale="92500" lnSpcReduction="20000"/>
          </a:bodyPr>
          <a:lstStyle/>
          <a:p>
            <a:endParaRPr lang="en-US" smtClean="0"/>
          </a:p>
          <a:p>
            <a:endParaRPr lang="en-US" smtClean="0"/>
          </a:p>
          <a:p>
            <a:endParaRPr lang="en-US" smtClean="0"/>
          </a:p>
          <a:p>
            <a:endParaRPr lang="en-US" smtClean="0"/>
          </a:p>
          <a:p>
            <a:endParaRPr lang="en-US" smtClean="0"/>
          </a:p>
          <a:p>
            <a:endParaRPr lang="en-US" smtClean="0"/>
          </a:p>
          <a:p>
            <a:pPr algn="r">
              <a:buNone/>
            </a:pPr>
            <a:r>
              <a:rPr lang="en-US" sz="2000" smtClean="0"/>
              <a:t>                                                                            </a:t>
            </a:r>
          </a:p>
          <a:p>
            <a:pPr algn="r">
              <a:buNone/>
            </a:pPr>
            <a:endParaRPr lang="en-US" sz="2000" smtClean="0"/>
          </a:p>
          <a:p>
            <a:pPr algn="r">
              <a:buNone/>
            </a:pPr>
            <a:endParaRPr lang="en-US" sz="2000" smtClean="0"/>
          </a:p>
          <a:p>
            <a:pPr algn="r">
              <a:buNone/>
            </a:pPr>
            <a:endParaRPr lang="en-US" sz="2000" smtClean="0"/>
          </a:p>
          <a:p>
            <a:pPr algn="r">
              <a:buNone/>
            </a:pPr>
            <a:endParaRPr lang="en-US" sz="2000" smtClean="0"/>
          </a:p>
          <a:p>
            <a:pPr algn="r">
              <a:buNone/>
            </a:pPr>
            <a:endParaRPr lang="en-US" sz="2000" smtClean="0"/>
          </a:p>
          <a:p>
            <a:pPr algn="r">
              <a:buNone/>
            </a:pPr>
            <a:endParaRPr lang="en-US" sz="2000" smtClean="0"/>
          </a:p>
          <a:p>
            <a:pPr algn="r">
              <a:buNone/>
            </a:pPr>
            <a:endParaRPr lang="en-US" sz="2000" smtClean="0"/>
          </a:p>
          <a:p>
            <a:pPr algn="r">
              <a:buNone/>
            </a:pPr>
            <a:r>
              <a:rPr lang="en-US" sz="2000" smtClean="0"/>
              <a:t>  </a:t>
            </a:r>
            <a:r>
              <a:rPr lang="en-US" sz="2000" i="1" smtClean="0">
                <a:latin typeface="Times New Roman" pitchFamily="18" charset="0"/>
                <a:cs typeface="Times New Roman" pitchFamily="18" charset="0"/>
              </a:rPr>
              <a:t>Nguồn:Lê VănThành(2005)</a:t>
            </a:r>
            <a:endParaRPr lang="en-US" sz="2000" i="1">
              <a:latin typeface="Times New Roman" pitchFamily="18" charset="0"/>
              <a:cs typeface="Times New Roman" pitchFamily="18" charset="0"/>
            </a:endParaRPr>
          </a:p>
        </p:txBody>
      </p:sp>
      <p:graphicFrame>
        <p:nvGraphicFramePr>
          <p:cNvPr id="4" name="Content Placeholder 3"/>
          <p:cNvGraphicFramePr>
            <a:graphicFrameLocks/>
          </p:cNvGraphicFramePr>
          <p:nvPr/>
        </p:nvGraphicFramePr>
        <p:xfrm>
          <a:off x="228600" y="1676400"/>
          <a:ext cx="8305800" cy="4572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lide(fromBottom)">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xEl>
                                              <p:pRg st="14" end="14"/>
                                            </p:txEl>
                                          </p:spTgt>
                                        </p:tgtEl>
                                        <p:attrNameLst>
                                          <p:attrName>style.visibility</p:attrName>
                                        </p:attrNameLst>
                                      </p:cBhvr>
                                      <p:to>
                                        <p:strVal val="visible"/>
                                      </p:to>
                                    </p:set>
                                    <p:animEffect transition="in" filter="dissolve">
                                      <p:cBhvr>
                                        <p:cTn id="19"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pPr>
              <a:buFont typeface="Wingdings" pitchFamily="2" charset="2"/>
              <a:buChar char="Ø"/>
            </a:pPr>
            <a:r>
              <a:rPr lang="en-US" sz="4000" smtClean="0">
                <a:latin typeface="Times New Roman" pitchFamily="18" charset="0"/>
                <a:cs typeface="Times New Roman" pitchFamily="18" charset="0"/>
              </a:rPr>
              <a:t>Thủ đô Hà Nội </a:t>
            </a:r>
            <a:endParaRPr lang="en-US" sz="4000">
              <a:latin typeface="Times New Roman" pitchFamily="18" charset="0"/>
              <a:cs typeface="Times New Roman" pitchFamily="18" charset="0"/>
            </a:endParaRPr>
          </a:p>
        </p:txBody>
      </p:sp>
      <p:sp>
        <p:nvSpPr>
          <p:cNvPr id="3" name="Content Placeholder 2"/>
          <p:cNvSpPr>
            <a:spLocks noGrp="1"/>
          </p:cNvSpPr>
          <p:nvPr>
            <p:ph idx="1"/>
          </p:nvPr>
        </p:nvSpPr>
        <p:spPr>
          <a:xfrm>
            <a:off x="381000" y="1219200"/>
            <a:ext cx="8229600" cy="5257800"/>
          </a:xfrm>
        </p:spPr>
        <p:txBody>
          <a:bodyPr>
            <a:normAutofit fontScale="85000" lnSpcReduction="20000"/>
          </a:bodyPr>
          <a:lstStyle/>
          <a:p>
            <a:pPr lvl="0">
              <a:buNone/>
            </a:pPr>
            <a:endParaRPr lang="en-US" sz="2000" smtClean="0"/>
          </a:p>
          <a:p>
            <a:pPr lvl="0" algn="ctr">
              <a:buNone/>
            </a:pPr>
            <a:r>
              <a:rPr lang="en-US" sz="3000" smtClean="0">
                <a:latin typeface="Times New Roman" pitchFamily="18" charset="0"/>
                <a:cs typeface="Times New Roman" pitchFamily="18" charset="0"/>
              </a:rPr>
              <a:t>Bảng :Tỷ lệ và số lượng di cư đến Hà Nội                                                                                                                                qua các năm</a:t>
            </a:r>
          </a:p>
          <a:p>
            <a:endParaRPr lang="en-US" sz="2000" smtClean="0">
              <a:latin typeface="Times New Roman" pitchFamily="18" charset="0"/>
              <a:cs typeface="Times New Roman" pitchFamily="18" charset="0"/>
            </a:endParaRPr>
          </a:p>
          <a:p>
            <a:endParaRPr lang="en-US" sz="2000" smtClean="0"/>
          </a:p>
          <a:p>
            <a:endParaRPr lang="en-US" sz="2000" smtClean="0"/>
          </a:p>
          <a:p>
            <a:endParaRPr lang="en-US" sz="2000" smtClean="0"/>
          </a:p>
          <a:p>
            <a:endParaRPr lang="en-US" sz="2000" smtClean="0"/>
          </a:p>
          <a:p>
            <a:endParaRPr lang="en-US" sz="2000" smtClean="0"/>
          </a:p>
          <a:p>
            <a:endParaRPr lang="en-US" sz="2000" smtClean="0"/>
          </a:p>
          <a:p>
            <a:endParaRPr lang="en-US" sz="2000" smtClean="0"/>
          </a:p>
          <a:p>
            <a:endParaRPr lang="en-US" sz="2000" smtClean="0"/>
          </a:p>
          <a:p>
            <a:endParaRPr lang="en-US" sz="2000" smtClean="0"/>
          </a:p>
          <a:p>
            <a:pPr>
              <a:buNone/>
            </a:pPr>
            <a:r>
              <a:rPr lang="en-US" sz="2000" smtClean="0"/>
              <a:t>                                         </a:t>
            </a:r>
          </a:p>
          <a:p>
            <a:pPr>
              <a:buNone/>
            </a:pPr>
            <a:r>
              <a:rPr lang="en-US" sz="2000" smtClean="0"/>
              <a:t>              </a:t>
            </a:r>
          </a:p>
          <a:p>
            <a:pPr>
              <a:buNone/>
            </a:pPr>
            <a:endParaRPr lang="en-US" sz="2000" smtClean="0"/>
          </a:p>
          <a:p>
            <a:pPr>
              <a:buNone/>
            </a:pPr>
            <a:endParaRPr lang="en-US" sz="2000" smtClean="0"/>
          </a:p>
          <a:p>
            <a:pPr>
              <a:buNone/>
            </a:pPr>
            <a:endParaRPr lang="en-US" sz="2000" smtClean="0"/>
          </a:p>
          <a:p>
            <a:pPr>
              <a:buNone/>
            </a:pPr>
            <a:r>
              <a:rPr lang="en-US" sz="2000" smtClean="0"/>
              <a:t>                        Nguồn:</a:t>
            </a:r>
            <a:r>
              <a:rPr lang="en-US" sz="2000" i="1" smtClean="0"/>
              <a:t>Số liệu thống kê dân số Hà Nội qua các năm. (*) là số dự báo</a:t>
            </a:r>
            <a:endParaRPr lang="en-US" sz="2000"/>
          </a:p>
        </p:txBody>
      </p:sp>
      <p:graphicFrame>
        <p:nvGraphicFramePr>
          <p:cNvPr id="5" name="Table 4"/>
          <p:cNvGraphicFramePr>
            <a:graphicFrameLocks noGrp="1"/>
          </p:cNvGraphicFramePr>
          <p:nvPr/>
        </p:nvGraphicFramePr>
        <p:xfrm>
          <a:off x="533400" y="2286000"/>
          <a:ext cx="7619999" cy="3468686"/>
        </p:xfrm>
        <a:graphic>
          <a:graphicData uri="http://schemas.openxmlformats.org/drawingml/2006/table">
            <a:tbl>
              <a:tblPr firstRow="1" bandRow="1">
                <a:tableStyleId>{5C22544A-7EE6-4342-B048-85BDC9FD1C3A}</a:tableStyleId>
              </a:tblPr>
              <a:tblGrid>
                <a:gridCol w="623449"/>
                <a:gridCol w="699655"/>
                <a:gridCol w="699655"/>
                <a:gridCol w="699655"/>
                <a:gridCol w="699655"/>
                <a:gridCol w="699655"/>
                <a:gridCol w="699655"/>
                <a:gridCol w="699655"/>
                <a:gridCol w="699655"/>
                <a:gridCol w="699655"/>
                <a:gridCol w="699655"/>
              </a:tblGrid>
              <a:tr h="685800">
                <a:tc>
                  <a:txBody>
                    <a:bodyPr/>
                    <a:lstStyle/>
                    <a:p>
                      <a:pPr marL="0" marR="0" algn="ctr">
                        <a:lnSpc>
                          <a:spcPct val="115000"/>
                        </a:lnSpc>
                        <a:spcBef>
                          <a:spcPts val="0"/>
                        </a:spcBef>
                        <a:spcAft>
                          <a:spcPts val="1000"/>
                        </a:spcAft>
                        <a:tabLst>
                          <a:tab pos="1153795" algn="r"/>
                        </a:tabLst>
                      </a:pPr>
                      <a:r>
                        <a:rPr lang="en-US" sz="2000">
                          <a:solidFill>
                            <a:srgbClr val="000000"/>
                          </a:solidFill>
                          <a:latin typeface="Arial"/>
                          <a:ea typeface="Times New Roman"/>
                          <a:cs typeface="Times New Roman"/>
                        </a:rPr>
                        <a:t>Năm	</a:t>
                      </a:r>
                      <a:endParaRPr lang="en-US" sz="11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2001</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2002</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2003</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2004</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2005</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2006</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2007</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2008</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2009</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800">
                          <a:solidFill>
                            <a:srgbClr val="000000"/>
                          </a:solidFill>
                          <a:latin typeface="Arial"/>
                          <a:ea typeface="Times New Roman"/>
                          <a:cs typeface="Times New Roman"/>
                        </a:rPr>
                        <a:t>2010</a:t>
                      </a:r>
                      <a:endParaRPr lang="en-US" sz="1800">
                        <a:latin typeface="Calibri"/>
                        <a:ea typeface="SimSun"/>
                        <a:cs typeface="Times New Roman"/>
                      </a:endParaRPr>
                    </a:p>
                    <a:p>
                      <a:pPr marL="0" marR="0" algn="ctr">
                        <a:lnSpc>
                          <a:spcPct val="115000"/>
                        </a:lnSpc>
                        <a:spcBef>
                          <a:spcPts val="0"/>
                        </a:spcBef>
                        <a:spcAft>
                          <a:spcPts val="1000"/>
                        </a:spcAft>
                      </a:pPr>
                      <a:r>
                        <a:rPr lang="en-US" sz="1800">
                          <a:solidFill>
                            <a:srgbClr val="000000"/>
                          </a:solidFill>
                          <a:latin typeface="Arial"/>
                          <a:ea typeface="Times New Roman"/>
                          <a:cs typeface="Times New Roman"/>
                        </a:rPr>
                        <a:t>(*)</a:t>
                      </a:r>
                      <a:endParaRPr lang="en-US" sz="1800">
                        <a:latin typeface="Calibri"/>
                        <a:ea typeface="SimSun"/>
                        <a:cs typeface="Times New Roman"/>
                      </a:endParaRPr>
                    </a:p>
                  </a:txBody>
                  <a:tcPr marL="17780" marR="17780" marT="0" marB="0"/>
                </a:tc>
              </a:tr>
              <a:tr h="1472184">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Tỷ lệ tăng dân số cơ học (%)</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0.59</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0.66</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0.68</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0.73</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0.81</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1.08</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1.36</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1.31</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1.43</a:t>
                      </a:r>
                      <a:endParaRPr lang="en-US" sz="18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endParaRPr lang="en-US" sz="1800" smtClean="0">
                        <a:solidFill>
                          <a:srgbClr val="000000"/>
                        </a:solidFill>
                        <a:latin typeface="Arial"/>
                        <a:ea typeface="Times New Roman"/>
                        <a:cs typeface="Times New Roman"/>
                      </a:endParaRPr>
                    </a:p>
                    <a:p>
                      <a:pPr marL="0" marR="0" algn="ctr">
                        <a:lnSpc>
                          <a:spcPct val="115000"/>
                        </a:lnSpc>
                        <a:spcBef>
                          <a:spcPts val="0"/>
                        </a:spcBef>
                        <a:spcAft>
                          <a:spcPts val="1000"/>
                        </a:spcAft>
                      </a:pPr>
                      <a:r>
                        <a:rPr lang="en-US" sz="1800" smtClean="0">
                          <a:solidFill>
                            <a:srgbClr val="000000"/>
                          </a:solidFill>
                          <a:latin typeface="Arial"/>
                          <a:ea typeface="Times New Roman"/>
                          <a:cs typeface="Times New Roman"/>
                        </a:rPr>
                        <a:t>1.55</a:t>
                      </a:r>
                      <a:endParaRPr lang="en-US" sz="1800">
                        <a:latin typeface="Calibri"/>
                        <a:ea typeface="SimSun"/>
                        <a:cs typeface="Times New Roman"/>
                      </a:endParaRPr>
                    </a:p>
                  </a:txBody>
                  <a:tcPr marL="17780" marR="17780" marT="0" marB="0"/>
                </a:tc>
              </a:tr>
              <a:tr h="923098">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Số người</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16,985</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19,570</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20,768</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22,964</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26,245</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35,218</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46,240</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44,540</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48,620</a:t>
                      </a:r>
                      <a:endParaRPr lang="en-US" sz="1700">
                        <a:latin typeface="Calibri"/>
                        <a:ea typeface="SimSun"/>
                        <a:cs typeface="Times New Roman"/>
                      </a:endParaRPr>
                    </a:p>
                  </a:txBody>
                  <a:tcPr marL="17780" marR="17780" marT="0" marB="0"/>
                </a:tc>
                <a:tc>
                  <a:txBody>
                    <a:bodyPr/>
                    <a:lstStyle/>
                    <a:p>
                      <a:pPr marL="0" marR="0" algn="ctr">
                        <a:lnSpc>
                          <a:spcPct val="115000"/>
                        </a:lnSpc>
                        <a:spcBef>
                          <a:spcPts val="0"/>
                        </a:spcBef>
                        <a:spcAft>
                          <a:spcPts val="1000"/>
                        </a:spcAft>
                      </a:pPr>
                      <a:r>
                        <a:rPr lang="en-US" sz="1700">
                          <a:solidFill>
                            <a:srgbClr val="000000"/>
                          </a:solidFill>
                          <a:latin typeface="Arial"/>
                          <a:ea typeface="Times New Roman"/>
                          <a:cs typeface="Times New Roman"/>
                        </a:rPr>
                        <a:t>52,588</a:t>
                      </a:r>
                      <a:endParaRPr lang="en-US" sz="1700">
                        <a:latin typeface="Calibri"/>
                        <a:ea typeface="SimSun"/>
                        <a:cs typeface="Times New Roman"/>
                      </a:endParaRPr>
                    </a:p>
                  </a:txBody>
                  <a:tcPr marL="17780" marR="17780"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lide(fromBottom)">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3">
                                            <p:txEl>
                                              <p:pRg st="17" end="17"/>
                                            </p:txEl>
                                          </p:spTgt>
                                        </p:tgtEl>
                                        <p:attrNameLst>
                                          <p:attrName>style.visibility</p:attrName>
                                        </p:attrNameLst>
                                      </p:cBhvr>
                                      <p:to>
                                        <p:strVal val="visible"/>
                                      </p:to>
                                    </p:set>
                                    <p:animEffect transition="in" filter="dissolve">
                                      <p:cBhvr>
                                        <p:cTn id="24" dur="500"/>
                                        <p:tgtEl>
                                          <p:spTgt spid="3">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 y="914400"/>
            <a:ext cx="8229600" cy="1124712"/>
          </a:xfrm>
        </p:spPr>
        <p:txBody>
          <a:bodyPr>
            <a:noAutofit/>
          </a:bodyPr>
          <a:lstStyle/>
          <a:p>
            <a:r>
              <a:rPr lang="en-US" sz="4000" b="1" dirty="0" smtClean="0">
                <a:solidFill>
                  <a:srgbClr val="FF0000"/>
                </a:solidFill>
              </a:rPr>
              <a:t>II</a:t>
            </a:r>
            <a:r>
              <a:rPr lang="en-US" sz="4000" b="1" dirty="0" smtClean="0">
                <a:solidFill>
                  <a:srgbClr val="FF0000"/>
                </a:solidFill>
                <a:latin typeface="Times New Roman" pitchFamily="18" charset="0"/>
                <a:cs typeface="Times New Roman" pitchFamily="18" charset="0"/>
              </a:rPr>
              <a:t>. </a:t>
            </a:r>
            <a:r>
              <a:rPr lang="vi-VN" sz="4000" b="1" dirty="0" smtClean="0">
                <a:solidFill>
                  <a:srgbClr val="FF0000"/>
                </a:solidFill>
                <a:latin typeface="Times New Roman" pitchFamily="18" charset="0"/>
                <a:cs typeface="Times New Roman" pitchFamily="18" charset="0"/>
              </a:rPr>
              <a:t>ẢNH HƯỞNG CỦA NHẬP CƯ LÊN PHÂN TẦNG XÃ HỘI</a:t>
            </a:r>
            <a:endParaRPr lang="en-US" sz="4000"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2209800"/>
            <a:ext cx="8229600" cy="4648200"/>
          </a:xfrm>
        </p:spPr>
        <p:txBody>
          <a:bodyPr>
            <a:normAutofit/>
          </a:bodyPr>
          <a:lstStyle/>
          <a:p>
            <a:pPr marL="514350" indent="-514350">
              <a:buNone/>
            </a:pPr>
            <a:r>
              <a:rPr lang="en-US" sz="3600" dirty="0" smtClean="0">
                <a:solidFill>
                  <a:srgbClr val="FF0000"/>
                </a:solidFill>
                <a:latin typeface="Times New Roman" pitchFamily="18" charset="0"/>
                <a:cs typeface="Times New Roman" pitchFamily="18" charset="0"/>
              </a:rPr>
              <a:t>1</a:t>
            </a:r>
            <a:r>
              <a:rPr lang="en-US" sz="3600" smtClean="0">
                <a:solidFill>
                  <a:srgbClr val="FF0000"/>
                </a:solidFill>
                <a:latin typeface="Times New Roman" pitchFamily="18" charset="0"/>
                <a:cs typeface="Times New Roman" pitchFamily="18" charset="0"/>
              </a:rPr>
              <a:t>. </a:t>
            </a:r>
            <a:r>
              <a:rPr lang="vi-VN" sz="3600" dirty="0" smtClean="0">
                <a:solidFill>
                  <a:srgbClr val="FF0000"/>
                </a:solidFill>
                <a:latin typeface="Times New Roman" pitchFamily="18" charset="0"/>
                <a:cs typeface="Times New Roman" pitchFamily="18" charset="0"/>
              </a:rPr>
              <a:t>K</a:t>
            </a:r>
            <a:r>
              <a:rPr lang="en-US" sz="3600" dirty="0" err="1" smtClean="0">
                <a:solidFill>
                  <a:srgbClr val="FF0000"/>
                </a:solidFill>
                <a:latin typeface="Times New Roman" pitchFamily="18" charset="0"/>
                <a:cs typeface="Times New Roman" pitchFamily="18" charset="0"/>
              </a:rPr>
              <a:t>hái</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niệm</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phân</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tầng</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xã</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hội</a:t>
            </a:r>
            <a:r>
              <a:rPr lang="en-US" sz="3600" dirty="0" smtClean="0">
                <a:solidFill>
                  <a:srgbClr val="FF0000"/>
                </a:solidFill>
                <a:latin typeface="Times New Roman" pitchFamily="18" charset="0"/>
                <a:cs typeface="Times New Roman" pitchFamily="18" charset="0"/>
              </a:rPr>
              <a:t> </a:t>
            </a:r>
            <a:r>
              <a:rPr lang="vi-VN" sz="3600" dirty="0" smtClean="0">
                <a:solidFill>
                  <a:srgbClr val="FF0000"/>
                </a:solidFill>
                <a:latin typeface="Times New Roman" pitchFamily="18" charset="0"/>
                <a:cs typeface="Times New Roman" pitchFamily="18" charset="0"/>
              </a:rPr>
              <a:t> </a:t>
            </a:r>
          </a:p>
          <a:p>
            <a:pPr>
              <a:buClr>
                <a:schemeClr val="tx1"/>
              </a:buClr>
              <a:buFont typeface="Wingdings" pitchFamily="2" charset="2"/>
              <a:buChar char="§"/>
            </a:pP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Phân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tầng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xã</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 Social Stratification):</a:t>
            </a:r>
          </a:p>
          <a:p>
            <a:pPr>
              <a:buNone/>
            </a:pPr>
            <a:r>
              <a:rPr lang="en-US"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chia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nhỏ</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tầng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lớp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nhau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về</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địa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tế</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địa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học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vấn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kiểu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dáng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nhà</a:t>
            </a:r>
            <a:r>
              <a:rPr lang="en-US" sz="3200" dirty="0" smtClean="0">
                <a:latin typeface="Times New Roman" pitchFamily="18" charset="0"/>
                <a:cs typeface="Times New Roman" pitchFamily="18" charset="0"/>
              </a:rPr>
              <a:t> ở, </a:t>
            </a:r>
            <a:r>
              <a:rPr lang="en-US" sz="3200" dirty="0" err="1" smtClean="0">
                <a:latin typeface="Times New Roman" pitchFamily="18" charset="0"/>
                <a:cs typeface="Times New Roman" pitchFamily="18" charset="0"/>
              </a:rPr>
              <a:t>nơi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cư</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trú</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hoạt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ứng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xử</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sở</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thích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nghệ</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thuật</a:t>
            </a:r>
            <a:r>
              <a:rPr lang="en-US" sz="3200" dirty="0" smtClean="0">
                <a:latin typeface="Times New Roman" pitchFamily="18" charset="0"/>
                <a:cs typeface="Times New Roman" pitchFamily="18" charset="0"/>
              </a:rPr>
              <a:t>.</a:t>
            </a:r>
            <a:endParaRPr lang="vi-VN" sz="3200" dirty="0" smtClean="0">
              <a:latin typeface="Times New Roman" pitchFamily="18" charset="0"/>
              <a:cs typeface="Times New Roman" pitchFamily="18" charset="0"/>
            </a:endParaRPr>
          </a:p>
          <a:p>
            <a:pPr>
              <a:buNone/>
            </a:pPr>
            <a:endParaRPr lang="en-US" dirty="0"/>
          </a:p>
        </p:txBody>
      </p:sp>
    </p:spTree>
    <p:extLst>
      <p:ext uri="{BB962C8B-B14F-4D97-AF65-F5344CB8AC3E}">
        <p14:creationId xmlns="" xmlns:p14="http://schemas.microsoft.com/office/powerpoint/2010/main" val="22968636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a:xfrm>
            <a:off x="381000" y="0"/>
            <a:ext cx="8229600" cy="914400"/>
          </a:xfrm>
        </p:spPr>
        <p:txBody>
          <a:bodyPr>
            <a:normAutofit/>
          </a:bodyPr>
          <a:lstStyle/>
          <a:p>
            <a:r>
              <a:rPr lang="en-US" sz="3200" smtClean="0">
                <a:latin typeface="Times New Roman" pitchFamily="18" charset="0"/>
                <a:cs typeface="Times New Roman" pitchFamily="18" charset="0"/>
              </a:rPr>
              <a:t>Hình ảnh minh họa</a:t>
            </a:r>
            <a:endParaRPr lang="en-US" sz="3200" dirty="0">
              <a:latin typeface="Times New Roman" pitchFamily="18" charset="0"/>
              <a:cs typeface="Times New Roman" pitchFamily="18" charset="0"/>
            </a:endParaRPr>
          </a:p>
        </p:txBody>
      </p:sp>
      <p:pic>
        <p:nvPicPr>
          <p:cNvPr id="4" name="Picture 2" descr="G:\hình XHH\10.jpg"/>
          <p:cNvPicPr>
            <a:picLocks noChangeAspect="1" noChangeArrowheads="1"/>
          </p:cNvPicPr>
          <p:nvPr/>
        </p:nvPicPr>
        <p:blipFill>
          <a:blip r:embed="rId2" cstate="print"/>
          <a:srcRect/>
          <a:stretch>
            <a:fillRect/>
          </a:stretch>
        </p:blipFill>
        <p:spPr bwMode="auto">
          <a:xfrm>
            <a:off x="1143000" y="1143000"/>
            <a:ext cx="6858000" cy="5334000"/>
          </a:xfrm>
          <a:prstGeom prst="rect">
            <a:avLst/>
          </a:prstGeom>
          <a:noFill/>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  </a:t>
            </a:r>
            <a:endParaRPr lang="en-US" dirty="0"/>
          </a:p>
        </p:txBody>
      </p:sp>
      <p:sp>
        <p:nvSpPr>
          <p:cNvPr id="7" name="Content Placeholder 6"/>
          <p:cNvSpPr>
            <a:spLocks noGrp="1"/>
          </p:cNvSpPr>
          <p:nvPr>
            <p:ph idx="1"/>
          </p:nvPr>
        </p:nvSpPr>
        <p:spPr>
          <a:xfrm>
            <a:off x="457200" y="1295400"/>
            <a:ext cx="8229600" cy="4389120"/>
          </a:xfrm>
        </p:spPr>
        <p:txBody>
          <a:bodyPr/>
          <a:lstStyle/>
          <a:p>
            <a:pPr>
              <a:buClr>
                <a:schemeClr val="tx1"/>
              </a:buClr>
              <a:buFont typeface="Wingdings" pitchFamily="2" charset="2"/>
              <a:buChar char="§"/>
            </a:pPr>
            <a:r>
              <a:rPr lang="en-US" sz="3200" b="1" i="1" dirty="0" err="1" smtClean="0">
                <a:latin typeface="Times New Roman" pitchFamily="18" charset="0"/>
                <a:cs typeface="Times New Roman" pitchFamily="18" charset="0"/>
              </a:rPr>
              <a:t>Khái</a:t>
            </a:r>
            <a:r>
              <a:rPr lang="en-US" sz="3200" b="1" i="1" dirty="0" smtClean="0">
                <a:latin typeface="Times New Roman" pitchFamily="18" charset="0"/>
                <a:cs typeface="Times New Roman" pitchFamily="18" charset="0"/>
              </a:rPr>
              <a:t> </a:t>
            </a:r>
            <a:r>
              <a:rPr lang="en-US" sz="3200" b="1" i="1" dirty="0" err="1" smtClean="0">
                <a:latin typeface="Times New Roman" pitchFamily="18" charset="0"/>
                <a:cs typeface="Times New Roman" pitchFamily="18" charset="0"/>
              </a:rPr>
              <a:t>niệm</a:t>
            </a:r>
            <a:r>
              <a:rPr lang="en-US" sz="3200" b="1" i="1" dirty="0" smtClean="0">
                <a:latin typeface="Times New Roman" pitchFamily="18" charset="0"/>
                <a:cs typeface="Times New Roman" pitchFamily="18" charset="0"/>
              </a:rPr>
              <a:t> </a:t>
            </a:r>
            <a:r>
              <a:rPr lang="en-US" sz="3200" b="1" i="1" dirty="0" err="1" smtClean="0">
                <a:latin typeface="Times New Roman" pitchFamily="18" charset="0"/>
                <a:cs typeface="Times New Roman" pitchFamily="18" charset="0"/>
              </a:rPr>
              <a:t>này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chỉ</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chia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solidFill>
                  <a:schemeClr val="bg2">
                    <a:lumMod val="75000"/>
                  </a:schemeClr>
                </a:solidFill>
                <a:latin typeface="Times New Roman" pitchFamily="18" charset="0"/>
                <a:cs typeface="Times New Roman" pitchFamily="18" charset="0"/>
              </a:rPr>
              <a:t> </a:t>
            </a:r>
            <a:r>
              <a:rPr lang="en-US" sz="3200" err="1" smtClean="0">
                <a:solidFill>
                  <a:srgbClr val="00B0F0"/>
                </a:solidFill>
                <a:latin typeface="Times New Roman" pitchFamily="18" charset="0"/>
                <a:cs typeface="Times New Roman" pitchFamily="18" charset="0"/>
              </a:rPr>
              <a:t>cá</a:t>
            </a:r>
            <a:r>
              <a:rPr lang="en-US" sz="3200" smtClean="0">
                <a:solidFill>
                  <a:srgbClr val="FF0000"/>
                </a:solidFill>
                <a:latin typeface="Times New Roman" pitchFamily="18" charset="0"/>
                <a:cs typeface="Times New Roman" pitchFamily="18" charset="0"/>
              </a:rPr>
              <a:t> </a:t>
            </a:r>
            <a:r>
              <a:rPr lang="en-US" sz="3200" smtClean="0">
                <a:solidFill>
                  <a:srgbClr val="00B0F0"/>
                </a:solidFill>
                <a:latin typeface="Times New Roman" pitchFamily="18" charset="0"/>
                <a:cs typeface="Times New Roman" pitchFamily="18" charset="0"/>
              </a:rPr>
              <a:t>nhân </a:t>
            </a:r>
            <a:r>
              <a:rPr lang="en-US" sz="3200" smtClean="0">
                <a:latin typeface="Times New Roman" pitchFamily="18" charset="0"/>
                <a:cs typeface="Times New Roman" pitchFamily="18" charset="0"/>
              </a:rPr>
              <a:t>hay </a:t>
            </a:r>
            <a:r>
              <a:rPr lang="en-US" sz="3200" dirty="0" err="1" smtClean="0">
                <a:latin typeface="Times New Roman" pitchFamily="18" charset="0"/>
                <a:cs typeface="Times New Roman" pitchFamily="18" charset="0"/>
              </a:rPr>
              <a:t>các</a:t>
            </a:r>
            <a:r>
              <a:rPr lang="en-US" sz="3200" dirty="0" smtClean="0">
                <a:solidFill>
                  <a:srgbClr val="00B0F0"/>
                </a:solidFill>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nhóm</a:t>
            </a:r>
            <a:r>
              <a:rPr lang="en-US" sz="3200" dirty="0" smtClean="0">
                <a:solidFill>
                  <a:srgbClr val="00B0F0"/>
                </a:solidFill>
                <a:latin typeface="Times New Roman" pitchFamily="18" charset="0"/>
                <a:cs typeface="Times New Roman" pitchFamily="18" charset="0"/>
              </a:rPr>
              <a:t> </a:t>
            </a:r>
            <a:r>
              <a:rPr lang="en-US" sz="3200" err="1" smtClean="0">
                <a:solidFill>
                  <a:srgbClr val="00B0F0"/>
                </a:solidFill>
                <a:latin typeface="Times New Roman" pitchFamily="18" charset="0"/>
                <a:cs typeface="Times New Roman" pitchFamily="18" charset="0"/>
              </a:rPr>
              <a:t>xã</a:t>
            </a:r>
            <a:r>
              <a:rPr lang="en-US" sz="3200" smtClean="0">
                <a:solidFill>
                  <a:srgbClr val="00B0F0"/>
                </a:solidFill>
                <a:latin typeface="Times New Roman" pitchFamily="18" charset="0"/>
                <a:cs typeface="Times New Roman" pitchFamily="18" charset="0"/>
              </a:rPr>
              <a:t> hội</a:t>
            </a:r>
            <a:r>
              <a:rPr lang="en-US" sz="3200" dirty="0" smtClean="0">
                <a:solidFill>
                  <a:srgbClr val="00B0F0"/>
                </a:solidFill>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err="1" smtClean="0">
                <a:solidFill>
                  <a:srgbClr val="00B0F0"/>
                </a:solidFill>
                <a:latin typeface="Times New Roman" pitchFamily="18" charset="0"/>
                <a:cs typeface="Times New Roman" pitchFamily="18" charset="0"/>
              </a:rPr>
              <a:t>tầng</a:t>
            </a:r>
            <a:r>
              <a:rPr lang="en-US" sz="3200" smtClean="0">
                <a:solidFill>
                  <a:srgbClr val="00B0F0"/>
                </a:solidFill>
                <a:latin typeface="Times New Roman" pitchFamily="18" charset="0"/>
                <a:cs typeface="Times New Roman" pitchFamily="18" charset="0"/>
              </a:rPr>
              <a:t> lớp</a:t>
            </a:r>
            <a:r>
              <a:rPr lang="en-US" sz="3200" dirty="0" smtClean="0">
                <a:solidFill>
                  <a:srgbClr val="00B0F0"/>
                </a:solidFill>
                <a:latin typeface="Times New Roman" pitchFamily="18" charset="0"/>
                <a:cs typeface="Times New Roman" pitchFamily="18" charset="0"/>
              </a:rPr>
              <a:t> </a:t>
            </a:r>
            <a:r>
              <a:rPr lang="en-US" sz="3200" smtClean="0">
                <a:latin typeface="Times New Roman" pitchFamily="18" charset="0"/>
                <a:cs typeface="Times New Roman" pitchFamily="18" charset="0"/>
              </a:rPr>
              <a:t>khác </a:t>
            </a:r>
            <a:r>
              <a:rPr lang="en-US" sz="3200" dirty="0" err="1" smtClean="0">
                <a:latin typeface="Times New Roman" pitchFamily="18" charset="0"/>
                <a:cs typeface="Times New Roman" pitchFamily="18" charset="0"/>
              </a:rPr>
              <a:t>nhau</a:t>
            </a:r>
            <a:r>
              <a:rPr lang="en-US" sz="3200" dirty="0" smtClean="0">
                <a:latin typeface="Times New Roman" pitchFamily="18" charset="0"/>
                <a:cs typeface="Times New Roman" pitchFamily="18" charset="0"/>
              </a:rPr>
              <a:t>. </a:t>
            </a:r>
            <a:r>
              <a:rPr lang="en-US" sz="3200" err="1" smtClean="0">
                <a:latin typeface="Times New Roman" pitchFamily="18" charset="0"/>
                <a:cs typeface="Times New Roman" pitchFamily="18" charset="0"/>
              </a:rPr>
              <a:t>Mỗi</a:t>
            </a:r>
            <a:r>
              <a:rPr lang="en-US" sz="3200" smtClean="0">
                <a:latin typeface="Times New Roman" pitchFamily="18" charset="0"/>
                <a:cs typeface="Times New Roman" pitchFamily="18" charset="0"/>
              </a:rPr>
              <a:t> tầng lớp </a:t>
            </a:r>
            <a:r>
              <a:rPr lang="en-US" sz="3200" dirty="0" err="1" smtClean="0">
                <a:latin typeface="Times New Roman" pitchFamily="18" charset="0"/>
                <a:cs typeface="Times New Roman" pitchFamily="18" charset="0"/>
              </a:rPr>
              <a:t>bao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gồm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nhóm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địa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vị</a:t>
            </a:r>
            <a:r>
              <a:rPr lang="en-US" sz="3200" dirty="0" smtClean="0">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kinh</a:t>
            </a:r>
            <a:r>
              <a:rPr lang="en-US" sz="3200" dirty="0" smtClean="0">
                <a:solidFill>
                  <a:srgbClr val="00B0F0"/>
                </a:solidFill>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tế</a:t>
            </a:r>
            <a:r>
              <a:rPr lang="en-US" sz="3200" dirty="0" smtClean="0">
                <a:solidFill>
                  <a:srgbClr val="00B0F0"/>
                </a:solidFill>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chính</a:t>
            </a:r>
            <a:r>
              <a:rPr lang="en-US" sz="3200" dirty="0" smtClean="0">
                <a:solidFill>
                  <a:srgbClr val="00B0F0"/>
                </a:solidFill>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trị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uy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tín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nhau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tầng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diễn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mọi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lĩnh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đời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sống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từ</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tế</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chính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đến</a:t>
            </a:r>
            <a:r>
              <a:rPr lang="en-US" sz="3200" dirty="0" smtClean="0">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văn</a:t>
            </a:r>
            <a:r>
              <a:rPr lang="en-US" sz="3200" dirty="0" smtClean="0">
                <a:solidFill>
                  <a:srgbClr val="00B0F0"/>
                </a:solidFill>
                <a:latin typeface="Times New Roman" pitchFamily="18" charset="0"/>
                <a:cs typeface="Times New Roman" pitchFamily="18" charset="0"/>
              </a:rPr>
              <a:t> </a:t>
            </a:r>
            <a:r>
              <a:rPr lang="en-US" sz="3200" dirty="0" err="1" smtClean="0">
                <a:solidFill>
                  <a:srgbClr val="00B0F0"/>
                </a:solidFill>
                <a:latin typeface="Times New Roman" pitchFamily="18" charset="0"/>
                <a:cs typeface="Times New Roman" pitchFamily="18" charset="0"/>
              </a:rPr>
              <a:t>hóa</a:t>
            </a:r>
            <a:r>
              <a:rPr lang="en-US" sz="3200" dirty="0" smtClean="0">
                <a:latin typeface="Times New Roman" pitchFamily="18" charset="0"/>
                <a:cs typeface="Times New Roman" pitchFamily="18" charset="0"/>
              </a:rPr>
              <a:t>, v.v...</a:t>
            </a:r>
          </a:p>
          <a:p>
            <a:pPr>
              <a:buNone/>
            </a:pPr>
            <a:endParaRPr lang="en-US" dirty="0"/>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229600" cy="896112"/>
          </a:xfrm>
        </p:spPr>
        <p:txBody>
          <a:bodyPr>
            <a:normAutofit/>
          </a:bodyPr>
          <a:lstStyle/>
          <a:p>
            <a:r>
              <a:rPr lang="en-US" sz="4400" dirty="0" smtClean="0">
                <a:solidFill>
                  <a:srgbClr val="FF0000"/>
                </a:solidFill>
                <a:latin typeface="Times New Roman" pitchFamily="18" charset="0"/>
                <a:cs typeface="Times New Roman" pitchFamily="18" charset="0"/>
              </a:rPr>
              <a:t>2.Nguyên </a:t>
            </a:r>
            <a:r>
              <a:rPr lang="en-US" sz="4400" dirty="0" err="1" smtClean="0">
                <a:solidFill>
                  <a:srgbClr val="FF0000"/>
                </a:solidFill>
                <a:latin typeface="Times New Roman" pitchFamily="18" charset="0"/>
                <a:cs typeface="Times New Roman" pitchFamily="18" charset="0"/>
              </a:rPr>
              <a:t>nhân</a:t>
            </a:r>
            <a:endParaRPr lang="en-US" sz="44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81000" y="1447800"/>
            <a:ext cx="8229600" cy="4389120"/>
          </a:xfrm>
        </p:spPr>
        <p:txBody>
          <a:bodyPr>
            <a:normAutofit/>
          </a:bodyPr>
          <a:lstStyle/>
          <a:p>
            <a:pPr>
              <a:buClr>
                <a:schemeClr val="tx1"/>
              </a:buClr>
              <a:buFont typeface="Wingdings" pitchFamily="2" charset="2"/>
              <a:buChar char="§"/>
            </a:pPr>
            <a:r>
              <a:rPr lang="en-US" dirty="0" smtClean="0">
                <a:latin typeface="Times New Roman" pitchFamily="18" charset="0"/>
                <a:cs typeface="Times New Roman" pitchFamily="18" charset="0"/>
                <a:sym typeface="Times New Roman" pitchFamily="18" charset="0"/>
              </a:rPr>
              <a:t>X</a:t>
            </a:r>
            <a:r>
              <a:rPr lang="vi-VN" altLang="en-US" dirty="0" smtClean="0">
                <a:latin typeface="Times New Roman" pitchFamily="18" charset="0"/>
                <a:cs typeface="Times New Roman" pitchFamily="18" charset="0"/>
                <a:sym typeface="Times New Roman" pitchFamily="18" charset="0"/>
              </a:rPr>
              <a:t>uất hiện chiếm hữu tư nhân về tư liệu sản xuất, sự hình thành các giai cấp và xung đột giai cấp.</a:t>
            </a:r>
            <a:endParaRPr lang="en-US" altLang="en-US" dirty="0" smtClean="0">
              <a:latin typeface="Times New Roman" pitchFamily="18" charset="0"/>
              <a:cs typeface="Times New Roman" pitchFamily="18" charset="0"/>
              <a:sym typeface="Times New Roman" pitchFamily="18" charset="0"/>
            </a:endParaRPr>
          </a:p>
        </p:txBody>
      </p:sp>
      <p:pic>
        <p:nvPicPr>
          <p:cNvPr id="1027" name="Picture 3" descr="C:\Users\pc\Desktop\XUAN\hình XHH\11.jpg"/>
          <p:cNvPicPr>
            <a:picLocks noChangeAspect="1" noChangeArrowheads="1"/>
          </p:cNvPicPr>
          <p:nvPr/>
        </p:nvPicPr>
        <p:blipFill>
          <a:blip r:embed="rId2" cstate="print"/>
          <a:srcRect/>
          <a:stretch>
            <a:fillRect/>
          </a:stretch>
        </p:blipFill>
        <p:spPr bwMode="auto">
          <a:xfrm>
            <a:off x="1219200" y="2362200"/>
            <a:ext cx="6477000" cy="44958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blinds(horizontal)">
                                      <p:cBhvr>
                                        <p:cTn id="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143000"/>
            <a:ext cx="8229600" cy="5715000"/>
          </a:xfrm>
        </p:spPr>
        <p:txBody>
          <a:bodyPr>
            <a:normAutofit/>
          </a:bodyPr>
          <a:lstStyle/>
          <a:p>
            <a:pPr>
              <a:buClr>
                <a:schemeClr val="tx1"/>
              </a:buClr>
              <a:buFont typeface="Wingdings" pitchFamily="2" charset="2"/>
              <a:buChar char="§"/>
            </a:pP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Nhập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cư</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góp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phần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tạo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nguồn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lao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số</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người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phố</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việc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như</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bán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hàng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những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việc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cần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bằng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cấp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lao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tay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chủ</a:t>
            </a:r>
            <a:r>
              <a:rPr lang="en-US" sz="3200" dirty="0" smtClean="0">
                <a:latin typeface="Times New Roman" pitchFamily="18" charset="0"/>
                <a:cs typeface="Times New Roman" pitchFamily="18" charset="0"/>
              </a:rPr>
              <a:t> </a:t>
            </a:r>
            <a:r>
              <a:rPr lang="en-US" sz="3200" err="1" smtClean="0">
                <a:latin typeface="Times New Roman" pitchFamily="18" charset="0"/>
                <a:cs typeface="Times New Roman" pitchFamily="18" charset="0"/>
              </a:rPr>
              <a:t>yếu</a:t>
            </a:r>
            <a:r>
              <a:rPr lang="en-US" sz="3200" smtClean="0">
                <a:latin typeface="Times New Roman" pitchFamily="18" charset="0"/>
                <a:cs typeface="Times New Roman" pitchFamily="18" charset="0"/>
              </a:rPr>
              <a:t>.</a:t>
            </a:r>
          </a:p>
          <a:p>
            <a:pPr>
              <a:buClr>
                <a:schemeClr val="tx1"/>
              </a:buClr>
              <a:buFont typeface="Wingdings" pitchFamily="2" charset="2"/>
              <a:buChar char="§"/>
            </a:pPr>
            <a:r>
              <a:rPr lang="en-US" sz="320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trình</a:t>
            </a:r>
            <a:r>
              <a:rPr lang="en-US" sz="3200" dirty="0" smtClean="0">
                <a:latin typeface="Times New Roman" pitchFamily="18" charset="0"/>
                <a:cs typeface="Times New Roman" pitchFamily="18" charset="0"/>
              </a:rPr>
              <a:t> </a:t>
            </a:r>
            <a:r>
              <a:rPr lang="en-US" sz="3200" dirty="0" err="1" smtClean="0">
                <a:solidFill>
                  <a:schemeClr val="bg2">
                    <a:lumMod val="50000"/>
                  </a:schemeClr>
                </a:solidFill>
                <a:latin typeface="Times New Roman" pitchFamily="18" charset="0"/>
                <a:cs typeface="Times New Roman" pitchFamily="18" charset="0"/>
              </a:rPr>
              <a:t>phân</a:t>
            </a:r>
            <a:r>
              <a:rPr lang="en-US" sz="3200" dirty="0" smtClean="0">
                <a:solidFill>
                  <a:schemeClr val="bg2">
                    <a:lumMod val="50000"/>
                  </a:schemeClr>
                </a:solidFill>
                <a:latin typeface="Times New Roman" pitchFamily="18" charset="0"/>
                <a:cs typeface="Times New Roman" pitchFamily="18" charset="0"/>
              </a:rPr>
              <a:t> </a:t>
            </a:r>
            <a:r>
              <a:rPr lang="en-US" sz="3200" dirty="0" err="1" smtClean="0">
                <a:solidFill>
                  <a:schemeClr val="bg2">
                    <a:lumMod val="50000"/>
                  </a:schemeClr>
                </a:solidFill>
                <a:latin typeface="Times New Roman" pitchFamily="18" charset="0"/>
                <a:cs typeface="Times New Roman" pitchFamily="18" charset="0"/>
              </a:rPr>
              <a:t>công</a:t>
            </a:r>
            <a:r>
              <a:rPr lang="en-US" sz="3200" dirty="0" smtClean="0">
                <a:solidFill>
                  <a:schemeClr val="bg2">
                    <a:lumMod val="50000"/>
                  </a:schemeClr>
                </a:solidFill>
                <a:latin typeface="Times New Roman" pitchFamily="18" charset="0"/>
                <a:cs typeface="Times New Roman" pitchFamily="18" charset="0"/>
              </a:rPr>
              <a:t> </a:t>
            </a:r>
            <a:r>
              <a:rPr lang="en-US" sz="3200" dirty="0" err="1" smtClean="0">
                <a:solidFill>
                  <a:schemeClr val="bg2">
                    <a:lumMod val="50000"/>
                  </a:schemeClr>
                </a:solidFill>
                <a:latin typeface="Times New Roman" pitchFamily="18" charset="0"/>
                <a:cs typeface="Times New Roman" pitchFamily="18" charset="0"/>
              </a:rPr>
              <a:t>lao</a:t>
            </a:r>
            <a:r>
              <a:rPr lang="en-US" sz="3200" dirty="0" smtClean="0">
                <a:solidFill>
                  <a:schemeClr val="bg2">
                    <a:lumMod val="50000"/>
                  </a:schemeClr>
                </a:solidFill>
                <a:latin typeface="Times New Roman" pitchFamily="18" charset="0"/>
                <a:cs typeface="Times New Roman" pitchFamily="18" charset="0"/>
              </a:rPr>
              <a:t> </a:t>
            </a:r>
            <a:r>
              <a:rPr lang="en-US" sz="3200" dirty="0" err="1" smtClean="0">
                <a:solidFill>
                  <a:schemeClr val="bg2">
                    <a:lumMod val="50000"/>
                  </a:schemeClr>
                </a:solidFill>
                <a:latin typeface="Times New Roman" pitchFamily="18" charset="0"/>
                <a:cs typeface="Times New Roman" pitchFamily="18" charset="0"/>
              </a:rPr>
              <a:t>động</a:t>
            </a:r>
            <a:r>
              <a:rPr lang="en-US" sz="3200" dirty="0" smtClean="0">
                <a:solidFill>
                  <a:schemeClr val="bg2">
                    <a:lumMod val="50000"/>
                  </a:schemeClr>
                </a:solidFill>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là</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nguyên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nhân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dẫn</a:t>
            </a:r>
            <a:r>
              <a:rPr lang="vi-VN" altLang="en-US" sz="3200" dirty="0" smtClean="0">
                <a:latin typeface="Times New Roman" pitchFamily="18" charset="0"/>
                <a:cs typeface="Times New Roman" pitchFamily="18" charset="0"/>
                <a:sym typeface="Times New Roman" pitchFamily="18" charset="0"/>
              </a:rPr>
              <a:t> đến sự phân tầng trong xã hội</a:t>
            </a:r>
            <a:r>
              <a:rPr lang="en-US" altLang="en-US" sz="3200" dirty="0" smtClean="0">
                <a:latin typeface="Times New Roman" pitchFamily="18" charset="0"/>
                <a:cs typeface="Times New Roman" pitchFamily="18" charset="0"/>
                <a:sym typeface="Times New Roman" pitchFamily="18" charset="0"/>
              </a:rPr>
              <a:t>.</a:t>
            </a:r>
            <a:endParaRPr lang="en-US" sz="3200" dirty="0" smtClean="0"/>
          </a:p>
          <a:p>
            <a:endParaRPr lang="en-US"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2286000" y="2514600"/>
            <a:ext cx="3917785" cy="1822175"/>
            <a:chOff x="2438400" y="2971800"/>
            <a:chExt cx="3917785" cy="1822175"/>
          </a:xfrm>
        </p:grpSpPr>
        <p:sp>
          <p:nvSpPr>
            <p:cNvPr id="11" name="Down Arrow 10"/>
            <p:cNvSpPr/>
            <p:nvPr/>
          </p:nvSpPr>
          <p:spPr>
            <a:xfrm rot="18353559">
              <a:off x="5643832" y="4011134"/>
              <a:ext cx="685800" cy="7389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9"/>
            <p:cNvGrpSpPr/>
            <p:nvPr/>
          </p:nvGrpSpPr>
          <p:grpSpPr>
            <a:xfrm>
              <a:off x="2438400" y="2971800"/>
              <a:ext cx="3889435" cy="1822175"/>
              <a:chOff x="2408448" y="2976028"/>
              <a:chExt cx="3889435" cy="1822175"/>
            </a:xfrm>
          </p:grpSpPr>
          <p:sp>
            <p:nvSpPr>
              <p:cNvPr id="13" name="Oval 12"/>
              <p:cNvSpPr/>
              <p:nvPr/>
            </p:nvSpPr>
            <p:spPr>
              <a:xfrm>
                <a:off x="2971800" y="3124200"/>
                <a:ext cx="2819400" cy="1524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t>Phân</a:t>
                </a:r>
                <a:r>
                  <a:rPr lang="en-US" sz="3200" dirty="0" smtClean="0"/>
                  <a:t> </a:t>
                </a:r>
                <a:r>
                  <a:rPr lang="en-US" sz="3200" dirty="0" err="1" smtClean="0"/>
                  <a:t>công</a:t>
                </a:r>
                <a:r>
                  <a:rPr lang="en-US" sz="3200" dirty="0" smtClean="0"/>
                  <a:t> </a:t>
                </a:r>
                <a:r>
                  <a:rPr lang="en-US" sz="3200" dirty="0" err="1" smtClean="0"/>
                  <a:t>lao</a:t>
                </a:r>
                <a:r>
                  <a:rPr lang="en-US" sz="3200" dirty="0" smtClean="0"/>
                  <a:t> </a:t>
                </a:r>
                <a:r>
                  <a:rPr lang="en-US" sz="3200" dirty="0" err="1" smtClean="0"/>
                  <a:t>động</a:t>
                </a:r>
                <a:endParaRPr lang="en-US" sz="3200" dirty="0"/>
              </a:p>
            </p:txBody>
          </p:sp>
          <p:sp>
            <p:nvSpPr>
              <p:cNvPr id="14" name="Down Arrow 13"/>
              <p:cNvSpPr/>
              <p:nvPr/>
            </p:nvSpPr>
            <p:spPr>
              <a:xfrm rot="14071629">
                <a:off x="5575411" y="2939355"/>
                <a:ext cx="685800" cy="7591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rot="2922311">
                <a:off x="2513446" y="4098792"/>
                <a:ext cx="685800" cy="7130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p:cNvSpPr/>
              <p:nvPr/>
            </p:nvSpPr>
            <p:spPr>
              <a:xfrm rot="7284439">
                <a:off x="2449425" y="3004428"/>
                <a:ext cx="685800" cy="7677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026" name="Picture 2" descr="C:\Users\WIN7\Documents\ban_san_vat.jpg"/>
          <p:cNvPicPr>
            <a:picLocks noChangeAspect="1" noChangeArrowheads="1"/>
          </p:cNvPicPr>
          <p:nvPr/>
        </p:nvPicPr>
        <p:blipFill>
          <a:blip r:embed="rId2" cstate="print"/>
          <a:srcRect/>
          <a:stretch>
            <a:fillRect/>
          </a:stretch>
        </p:blipFill>
        <p:spPr bwMode="auto">
          <a:xfrm>
            <a:off x="5105400" y="4191000"/>
            <a:ext cx="4038600" cy="2667000"/>
          </a:xfrm>
          <a:prstGeom prst="rect">
            <a:avLst/>
          </a:prstGeom>
          <a:noFill/>
        </p:spPr>
      </p:pic>
      <p:pic>
        <p:nvPicPr>
          <p:cNvPr id="1027" name="Picture 3" descr="C:\Users\WIN7\Documents\IMG_1888 (1).jpg"/>
          <p:cNvPicPr>
            <a:picLocks noChangeAspect="1" noChangeArrowheads="1"/>
          </p:cNvPicPr>
          <p:nvPr/>
        </p:nvPicPr>
        <p:blipFill>
          <a:blip r:embed="rId3" cstate="print"/>
          <a:srcRect/>
          <a:stretch>
            <a:fillRect/>
          </a:stretch>
        </p:blipFill>
        <p:spPr bwMode="auto">
          <a:xfrm>
            <a:off x="0" y="4267200"/>
            <a:ext cx="3886200" cy="2590800"/>
          </a:xfrm>
          <a:prstGeom prst="rect">
            <a:avLst/>
          </a:prstGeom>
          <a:noFill/>
        </p:spPr>
      </p:pic>
      <p:pic>
        <p:nvPicPr>
          <p:cNvPr id="1028" name="Picture 4" descr="C:\Users\WIN7\Documents\IMG_4159.JPG"/>
          <p:cNvPicPr>
            <a:picLocks noChangeAspect="1" noChangeArrowheads="1"/>
          </p:cNvPicPr>
          <p:nvPr/>
        </p:nvPicPr>
        <p:blipFill>
          <a:blip r:embed="rId4" cstate="print"/>
          <a:srcRect/>
          <a:stretch>
            <a:fillRect/>
          </a:stretch>
        </p:blipFill>
        <p:spPr bwMode="auto">
          <a:xfrm>
            <a:off x="5334000" y="0"/>
            <a:ext cx="3810000" cy="2514600"/>
          </a:xfrm>
          <a:prstGeom prst="rect">
            <a:avLst/>
          </a:prstGeom>
          <a:noFill/>
        </p:spPr>
      </p:pic>
      <p:pic>
        <p:nvPicPr>
          <p:cNvPr id="1029" name="Picture 5" descr="C:\Users\WIN7\Documents\vnm_2013_5035431.jpg"/>
          <p:cNvPicPr>
            <a:picLocks noChangeAspect="1" noChangeArrowheads="1"/>
          </p:cNvPicPr>
          <p:nvPr/>
        </p:nvPicPr>
        <p:blipFill>
          <a:blip r:embed="rId5" cstate="print"/>
          <a:srcRect/>
          <a:stretch>
            <a:fillRect/>
          </a:stretch>
        </p:blipFill>
        <p:spPr bwMode="auto">
          <a:xfrm>
            <a:off x="0" y="0"/>
            <a:ext cx="3733800" cy="2514600"/>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lstStyle/>
          <a:p>
            <a:pPr>
              <a:buClrTx/>
              <a:buFont typeface="Wingdings" pitchFamily="2" charset="2"/>
              <a:buChar char="§"/>
            </a:pPr>
            <a:endParaRPr lang="en-US" sz="3200" smtClean="0">
              <a:solidFill>
                <a:schemeClr val="accent2"/>
              </a:solidFill>
              <a:latin typeface="Times New Roman" pitchFamily="18" charset="0"/>
              <a:cs typeface="Times New Roman" pitchFamily="18" charset="0"/>
              <a:sym typeface="Times New Roman" pitchFamily="18" charset="0"/>
            </a:endParaRPr>
          </a:p>
          <a:p>
            <a:pPr>
              <a:buClrTx/>
              <a:buFont typeface="Wingdings" pitchFamily="2" charset="2"/>
              <a:buChar char="§"/>
            </a:pPr>
            <a:r>
              <a:rPr lang="en-US" sz="3200" smtClean="0">
                <a:solidFill>
                  <a:schemeClr val="accent2"/>
                </a:solidFill>
                <a:latin typeface="Times New Roman" pitchFamily="18" charset="0"/>
                <a:cs typeface="Times New Roman" pitchFamily="18" charset="0"/>
                <a:sym typeface="Times New Roman" pitchFamily="18" charset="0"/>
              </a:rPr>
              <a:t>Sự </a:t>
            </a:r>
            <a:r>
              <a:rPr lang="en-US" sz="3200" dirty="0" err="1" smtClean="0">
                <a:solidFill>
                  <a:schemeClr val="accent2"/>
                </a:solidFill>
                <a:latin typeface="Times New Roman" pitchFamily="18" charset="0"/>
                <a:cs typeface="Times New Roman" pitchFamily="18" charset="0"/>
                <a:sym typeface="Times New Roman" pitchFamily="18" charset="0"/>
              </a:rPr>
              <a:t>phân</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hoá</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giàu</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nghèo</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và</a:t>
            </a:r>
            <a:r>
              <a:rPr lang="en-US" sz="3200" dirty="0" smtClean="0">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bất</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bình</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đẳng</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trong</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xã</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solidFill>
                  <a:schemeClr val="accent2"/>
                </a:solidFill>
                <a:latin typeface="Times New Roman" pitchFamily="18" charset="0"/>
                <a:cs typeface="Times New Roman" pitchFamily="18" charset="0"/>
                <a:sym typeface="Times New Roman" pitchFamily="18" charset="0"/>
              </a:rPr>
              <a:t>hội</a:t>
            </a:r>
            <a:r>
              <a:rPr lang="en-US" sz="3200" dirty="0" smtClean="0">
                <a:solidFill>
                  <a:schemeClr val="accent2"/>
                </a:solidFill>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dẫn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tới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sự</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không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bình</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đẳng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không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công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bằng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về</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cơ</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hội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hoặc</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lợi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ích</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giữa</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các</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cá</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nhân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các</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nhóm</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xã</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hội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hình</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thành</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nên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các</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nhóm</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khác</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nhau</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Có</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nhóm</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lợi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ích</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và</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cơ</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hội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nhiều</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có</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nhóm</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thì</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ít</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từ</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đó</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dẫn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tới</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phân</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tầng</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xã</a:t>
            </a:r>
            <a:r>
              <a:rPr lang="en-US" sz="3200" dirty="0" smtClean="0">
                <a:latin typeface="Times New Roman" pitchFamily="18" charset="0"/>
                <a:cs typeface="Times New Roman" pitchFamily="18" charset="0"/>
                <a:sym typeface="Times New Roman" pitchFamily="18" charset="0"/>
              </a:rPr>
              <a:t> </a:t>
            </a:r>
            <a:r>
              <a:rPr lang="en-US" sz="3200" dirty="0" err="1" smtClean="0">
                <a:latin typeface="Times New Roman" pitchFamily="18" charset="0"/>
                <a:cs typeface="Times New Roman" pitchFamily="18" charset="0"/>
                <a:sym typeface="Times New Roman" pitchFamily="18" charset="0"/>
              </a:rPr>
              <a:t>hội</a:t>
            </a:r>
            <a:r>
              <a:rPr lang="en-US" sz="3200" dirty="0" smtClean="0">
                <a:latin typeface="Times New Roman" pitchFamily="18" charset="0"/>
                <a:cs typeface="Times New Roman" pitchFamily="18" charset="0"/>
                <a:sym typeface="Times New Roman" pitchFamily="18" charset="0"/>
              </a:rPr>
              <a:t>.</a:t>
            </a:r>
            <a:endParaRPr lang="en-US" altLang="en-US" sz="3200" dirty="0" smtClean="0">
              <a:latin typeface="Times New Roman" pitchFamily="18" charset="0"/>
              <a:cs typeface="Times New Roman" pitchFamily="18" charset="0"/>
              <a:sym typeface="Times New Roman" pitchFamily="18" charset="0"/>
            </a:endParaRPr>
          </a:p>
          <a:p>
            <a:pPr>
              <a:buClrTx/>
              <a:buNone/>
            </a:pPr>
            <a:endParaRPr lang="en-US"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09600"/>
            <a:ext cx="8229600" cy="743712"/>
          </a:xfrm>
        </p:spPr>
        <p:txBody>
          <a:bodyPr>
            <a:normAutofit/>
          </a:bodyPr>
          <a:lstStyle/>
          <a:p>
            <a:r>
              <a:rPr lang="en-US" sz="4000" dirty="0" smtClean="0">
                <a:solidFill>
                  <a:srgbClr val="FF0000"/>
                </a:solidFill>
                <a:latin typeface="Times New Roman" pitchFamily="18" charset="0"/>
                <a:cs typeface="Times New Roman" pitchFamily="18" charset="0"/>
              </a:rPr>
              <a:t>3</a:t>
            </a:r>
            <a:r>
              <a:rPr lang="en-US" sz="4000" smtClean="0">
                <a:solidFill>
                  <a:srgbClr val="FF0000"/>
                </a:solidFill>
                <a:latin typeface="Times New Roman" pitchFamily="18" charset="0"/>
                <a:cs typeface="Times New Roman" pitchFamily="18" charset="0"/>
              </a:rPr>
              <a:t>.Biểu </a:t>
            </a:r>
            <a:r>
              <a:rPr lang="en-US" sz="4000" dirty="0" err="1" smtClean="0">
                <a:solidFill>
                  <a:srgbClr val="FF0000"/>
                </a:solidFill>
                <a:latin typeface="Times New Roman" pitchFamily="18" charset="0"/>
                <a:cs typeface="Times New Roman" pitchFamily="18" charset="0"/>
              </a:rPr>
              <a:t>hiện</a:t>
            </a:r>
            <a:endParaRPr lang="en-US" sz="4000" dirty="0">
              <a:solidFill>
                <a:srgbClr val="FF0000"/>
              </a:solidFill>
              <a:latin typeface="Times New Roman" pitchFamily="18" charset="0"/>
              <a:cs typeface="Times New Roman" pitchFamily="18" charset="0"/>
            </a:endParaRPr>
          </a:p>
        </p:txBody>
      </p:sp>
      <p:sp>
        <p:nvSpPr>
          <p:cNvPr id="6" name="Content Placeholder 5"/>
          <p:cNvSpPr>
            <a:spLocks noGrp="1"/>
          </p:cNvSpPr>
          <p:nvPr>
            <p:ph idx="1"/>
          </p:nvPr>
        </p:nvSpPr>
        <p:spPr>
          <a:xfrm>
            <a:off x="457200" y="1447800"/>
            <a:ext cx="8229600" cy="4876800"/>
          </a:xfrm>
        </p:spPr>
        <p:txBody>
          <a:bodyPr/>
          <a:lstStyle/>
          <a:p>
            <a:pPr lvl="0">
              <a:buClrTx/>
              <a:buFont typeface="Wingdings" pitchFamily="2" charset="2"/>
              <a:buChar char="§"/>
            </a:pPr>
            <a:r>
              <a:rPr lang="en-US" sz="3200" dirty="0" err="1" smtClean="0"/>
              <a:t>Khi</a:t>
            </a:r>
            <a:r>
              <a:rPr lang="en-US" sz="3200" dirty="0" smtClean="0"/>
              <a:t> </a:t>
            </a:r>
            <a:r>
              <a:rPr lang="en-US" sz="3200" dirty="0" err="1" smtClean="0"/>
              <a:t>nói</a:t>
            </a:r>
            <a:r>
              <a:rPr lang="en-US" sz="3200" dirty="0" smtClean="0"/>
              <a:t> </a:t>
            </a:r>
            <a:r>
              <a:rPr lang="en-US" sz="3200" dirty="0" err="1" smtClean="0"/>
              <a:t>đến</a:t>
            </a:r>
            <a:r>
              <a:rPr lang="en-US" sz="3200" dirty="0" smtClean="0"/>
              <a:t> </a:t>
            </a:r>
            <a:r>
              <a:rPr lang="en-US" sz="3200" dirty="0" err="1" smtClean="0"/>
              <a:t>phân</a:t>
            </a:r>
            <a:r>
              <a:rPr lang="en-US" sz="3200" dirty="0" smtClean="0"/>
              <a:t> </a:t>
            </a:r>
            <a:r>
              <a:rPr lang="en-US" sz="3200" dirty="0" err="1" smtClean="0"/>
              <a:t>tầng</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các</a:t>
            </a:r>
            <a:r>
              <a:rPr lang="en-US" sz="3200" dirty="0" smtClean="0"/>
              <a:t> </a:t>
            </a:r>
            <a:r>
              <a:rPr lang="en-US" sz="3200" dirty="0" err="1" smtClean="0"/>
              <a:t>nhà</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học</a:t>
            </a:r>
            <a:r>
              <a:rPr lang="en-US" sz="3200" dirty="0" smtClean="0"/>
              <a:t> </a:t>
            </a:r>
            <a:r>
              <a:rPr lang="en-US" sz="3200" dirty="0" err="1" smtClean="0"/>
              <a:t>thường</a:t>
            </a:r>
            <a:r>
              <a:rPr lang="en-US" sz="3200" dirty="0" smtClean="0"/>
              <a:t> </a:t>
            </a:r>
            <a:r>
              <a:rPr lang="en-US" sz="3200" dirty="0" err="1" smtClean="0"/>
              <a:t>đề</a:t>
            </a:r>
            <a:r>
              <a:rPr lang="en-US" sz="3200" dirty="0" smtClean="0"/>
              <a:t> </a:t>
            </a:r>
            <a:r>
              <a:rPr lang="en-US" sz="3200" dirty="0" err="1" smtClean="0"/>
              <a:t>cập</a:t>
            </a:r>
            <a:r>
              <a:rPr lang="en-US" sz="3200" dirty="0" smtClean="0"/>
              <a:t> </a:t>
            </a:r>
            <a:r>
              <a:rPr lang="en-US" sz="3200" dirty="0" err="1" smtClean="0"/>
              <a:t>đến</a:t>
            </a:r>
            <a:r>
              <a:rPr lang="en-US" sz="3200" dirty="0" smtClean="0"/>
              <a:t> </a:t>
            </a:r>
            <a:r>
              <a:rPr lang="en-US" sz="3200" dirty="0" err="1" smtClean="0"/>
              <a:t>vấn</a:t>
            </a:r>
            <a:r>
              <a:rPr lang="en-US" sz="3200" dirty="0" smtClean="0"/>
              <a:t> </a:t>
            </a:r>
            <a:r>
              <a:rPr lang="en-US" sz="3200" err="1" smtClean="0"/>
              <a:t>đề</a:t>
            </a:r>
            <a:r>
              <a:rPr lang="en-US" sz="3200" smtClean="0"/>
              <a:t> </a:t>
            </a:r>
            <a:r>
              <a:rPr lang="en-US" sz="3200" b="1" smtClean="0">
                <a:solidFill>
                  <a:schemeClr val="bg2">
                    <a:lumMod val="50000"/>
                  </a:schemeClr>
                </a:solidFill>
              </a:rPr>
              <a:t>bất bình đẳng xã hội </a:t>
            </a:r>
            <a:r>
              <a:rPr lang="en-US" sz="3200" smtClean="0"/>
              <a:t>như </a:t>
            </a:r>
            <a:r>
              <a:rPr lang="en-US" sz="3200" dirty="0" err="1" smtClean="0"/>
              <a:t>là</a:t>
            </a:r>
            <a:r>
              <a:rPr lang="en-US" sz="3200" dirty="0" smtClean="0"/>
              <a:t> </a:t>
            </a:r>
            <a:r>
              <a:rPr lang="en-US" sz="3200" dirty="0" err="1" smtClean="0"/>
              <a:t>một</a:t>
            </a:r>
            <a:r>
              <a:rPr lang="en-US" sz="3200" dirty="0" smtClean="0"/>
              <a:t> </a:t>
            </a:r>
            <a:r>
              <a:rPr lang="en-US" sz="3200" dirty="0" err="1" smtClean="0"/>
              <a:t>yếu</a:t>
            </a:r>
            <a:r>
              <a:rPr lang="en-US" sz="3200" dirty="0" smtClean="0"/>
              <a:t> </a:t>
            </a:r>
            <a:r>
              <a:rPr lang="en-US" sz="3200" dirty="0" err="1" smtClean="0"/>
              <a:t>tố</a:t>
            </a:r>
            <a:r>
              <a:rPr lang="en-US" sz="3200" dirty="0" smtClean="0"/>
              <a:t> </a:t>
            </a:r>
            <a:r>
              <a:rPr lang="en-US" sz="3200" dirty="0" err="1" smtClean="0"/>
              <a:t>cơ</a:t>
            </a:r>
            <a:r>
              <a:rPr lang="en-US" sz="3200" dirty="0" smtClean="0"/>
              <a:t> </a:t>
            </a:r>
            <a:r>
              <a:rPr lang="en-US" sz="3200" dirty="0" err="1" smtClean="0"/>
              <a:t>bản</a:t>
            </a:r>
            <a:r>
              <a:rPr lang="en-US" sz="3200" dirty="0" smtClean="0"/>
              <a:t> </a:t>
            </a:r>
            <a:r>
              <a:rPr lang="en-US" sz="3200" dirty="0" err="1" smtClean="0"/>
              <a:t>dẫn</a:t>
            </a:r>
            <a:r>
              <a:rPr lang="en-US" sz="3200" dirty="0" smtClean="0"/>
              <a:t> </a:t>
            </a:r>
            <a:r>
              <a:rPr lang="en-US" sz="3200" dirty="0" err="1" smtClean="0"/>
              <a:t>đến</a:t>
            </a:r>
            <a:r>
              <a:rPr lang="en-US" sz="3200" dirty="0" smtClean="0"/>
              <a:t> </a:t>
            </a:r>
            <a:r>
              <a:rPr lang="en-US" sz="3200" b="1" dirty="0" err="1" smtClean="0"/>
              <a:t>phân</a:t>
            </a:r>
            <a:r>
              <a:rPr lang="en-US" sz="3200" b="1" dirty="0" smtClean="0"/>
              <a:t> </a:t>
            </a:r>
            <a:r>
              <a:rPr lang="en-US" sz="3200" b="1" dirty="0" err="1" smtClean="0"/>
              <a:t>tầng</a:t>
            </a:r>
            <a:r>
              <a:rPr lang="en-US" sz="3200" b="1" dirty="0" smtClean="0"/>
              <a:t> </a:t>
            </a:r>
            <a:r>
              <a:rPr lang="en-US" sz="3200" b="1" dirty="0" err="1" smtClean="0"/>
              <a:t>xã</a:t>
            </a:r>
            <a:r>
              <a:rPr lang="en-US" sz="3200" b="1" dirty="0" smtClean="0"/>
              <a:t> </a:t>
            </a:r>
            <a:r>
              <a:rPr lang="en-US" sz="3200" b="1" dirty="0" err="1" smtClean="0"/>
              <a:t>hội</a:t>
            </a:r>
            <a:r>
              <a:rPr lang="en-US" sz="3200" b="1" dirty="0" smtClean="0"/>
              <a:t>.</a:t>
            </a:r>
          </a:p>
          <a:p>
            <a:pPr>
              <a:buClrTx/>
              <a:buFont typeface="Wingdings" pitchFamily="2" charset="2"/>
              <a:buChar char="§"/>
            </a:pPr>
            <a:r>
              <a:rPr lang="en-US" sz="3200" smtClean="0"/>
              <a:t> </a:t>
            </a:r>
            <a:r>
              <a:rPr lang="en-US" sz="3200" b="1" smtClean="0">
                <a:solidFill>
                  <a:schemeClr val="bg2">
                    <a:lumMod val="50000"/>
                  </a:schemeClr>
                </a:solidFill>
              </a:rPr>
              <a:t>Sự bất bình đẳng </a:t>
            </a:r>
            <a:r>
              <a:rPr lang="en-US" sz="3200" dirty="0" smtClean="0"/>
              <a:t>ở </a:t>
            </a:r>
            <a:r>
              <a:rPr lang="en-US" sz="3200" dirty="0" err="1" smtClean="0"/>
              <a:t>đây</a:t>
            </a:r>
            <a:r>
              <a:rPr lang="en-US" sz="3200" dirty="0" smtClean="0"/>
              <a:t> </a:t>
            </a:r>
            <a:r>
              <a:rPr lang="en-US" sz="3200" dirty="0" err="1" smtClean="0"/>
              <a:t>được</a:t>
            </a:r>
            <a:r>
              <a:rPr lang="en-US" sz="3200" dirty="0" smtClean="0"/>
              <a:t> </a:t>
            </a:r>
            <a:r>
              <a:rPr lang="en-US" sz="3200" dirty="0" err="1" smtClean="0"/>
              <a:t>hiểu</a:t>
            </a:r>
            <a:r>
              <a:rPr lang="en-US" sz="3200" dirty="0" smtClean="0"/>
              <a:t> </a:t>
            </a:r>
            <a:r>
              <a:rPr lang="en-US" sz="3200" dirty="0" err="1" smtClean="0"/>
              <a:t>theo</a:t>
            </a:r>
            <a:r>
              <a:rPr lang="en-US" sz="3200" dirty="0" smtClean="0"/>
              <a:t> </a:t>
            </a:r>
            <a:r>
              <a:rPr lang="en-US" sz="3200" dirty="0" err="1" smtClean="0"/>
              <a:t>nghĩa</a:t>
            </a:r>
            <a:r>
              <a:rPr lang="en-US" sz="3200" dirty="0" smtClean="0"/>
              <a:t> </a:t>
            </a:r>
            <a:r>
              <a:rPr lang="en-US" sz="3200" dirty="0" err="1" smtClean="0"/>
              <a:t>là</a:t>
            </a:r>
            <a:r>
              <a:rPr lang="en-US" sz="3200" dirty="0" smtClean="0"/>
              <a:t> </a:t>
            </a:r>
            <a:r>
              <a:rPr lang="en-US" sz="3200" dirty="0" err="1" smtClean="0"/>
              <a:t>sự</a:t>
            </a:r>
            <a:r>
              <a:rPr lang="en-US" sz="3200" dirty="0" smtClean="0"/>
              <a:t> </a:t>
            </a:r>
            <a:r>
              <a:rPr lang="en-US" sz="3200" dirty="0" err="1" smtClean="0"/>
              <a:t>không</a:t>
            </a:r>
            <a:r>
              <a:rPr lang="en-US" sz="3200" dirty="0" smtClean="0"/>
              <a:t> </a:t>
            </a:r>
            <a:r>
              <a:rPr lang="en-US" sz="3200" dirty="0" err="1" smtClean="0"/>
              <a:t>ngang</a:t>
            </a:r>
            <a:r>
              <a:rPr lang="en-US" sz="3200" dirty="0" smtClean="0"/>
              <a:t> </a:t>
            </a:r>
            <a:r>
              <a:rPr lang="en-US" sz="3200" dirty="0" err="1" smtClean="0"/>
              <a:t>bằng</a:t>
            </a:r>
            <a:r>
              <a:rPr lang="en-US" sz="3200" dirty="0" smtClean="0"/>
              <a:t> </a:t>
            </a:r>
            <a:r>
              <a:rPr lang="en-US" sz="3200" dirty="0" err="1" smtClean="0"/>
              <a:t>nhau</a:t>
            </a:r>
            <a:r>
              <a:rPr lang="en-US" sz="3200" dirty="0" smtClean="0"/>
              <a:t> </a:t>
            </a:r>
            <a:r>
              <a:rPr lang="en-US" sz="3200" dirty="0" err="1" smtClean="0"/>
              <a:t>giữa</a:t>
            </a:r>
            <a:r>
              <a:rPr lang="en-US" sz="3200" dirty="0" smtClean="0"/>
              <a:t> </a:t>
            </a:r>
            <a:r>
              <a:rPr lang="en-US" sz="3200" dirty="0" err="1" smtClean="0"/>
              <a:t>các</a:t>
            </a:r>
            <a:r>
              <a:rPr lang="en-US" sz="3200" dirty="0" smtClean="0"/>
              <a:t> </a:t>
            </a:r>
            <a:r>
              <a:rPr lang="en-US" sz="3200" dirty="0" err="1" smtClean="0"/>
              <a:t>cá</a:t>
            </a:r>
            <a:r>
              <a:rPr lang="en-US" sz="3200" dirty="0" smtClean="0"/>
              <a:t> </a:t>
            </a:r>
            <a:r>
              <a:rPr lang="en-US" sz="3200" dirty="0" err="1" smtClean="0"/>
              <a:t>nhân</a:t>
            </a:r>
            <a:r>
              <a:rPr lang="en-US" sz="3200" dirty="0" smtClean="0"/>
              <a:t>, </a:t>
            </a:r>
            <a:r>
              <a:rPr lang="en-US" sz="3200" dirty="0" err="1" smtClean="0"/>
              <a:t>giữa</a:t>
            </a:r>
            <a:r>
              <a:rPr lang="en-US" sz="3200" dirty="0" smtClean="0"/>
              <a:t> </a:t>
            </a:r>
            <a:r>
              <a:rPr lang="en-US" sz="3200" dirty="0" err="1" smtClean="0"/>
              <a:t>nhóm</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về</a:t>
            </a:r>
            <a:r>
              <a:rPr lang="en-US" sz="3200" dirty="0" smtClean="0"/>
              <a:t> </a:t>
            </a:r>
            <a:r>
              <a:rPr lang="en-US" sz="3200" dirty="0" err="1" smtClean="0"/>
              <a:t>thể</a:t>
            </a:r>
            <a:r>
              <a:rPr lang="en-US" sz="3200" dirty="0" smtClean="0"/>
              <a:t> </a:t>
            </a:r>
            <a:r>
              <a:rPr lang="en-US" sz="3200" dirty="0" err="1" smtClean="0"/>
              <a:t>chất</a:t>
            </a:r>
            <a:r>
              <a:rPr lang="en-US" sz="3200" dirty="0" smtClean="0"/>
              <a:t>, </a:t>
            </a:r>
            <a:r>
              <a:rPr lang="en-US" sz="3200" dirty="0" err="1" smtClean="0"/>
              <a:t>trí</a:t>
            </a:r>
            <a:r>
              <a:rPr lang="en-US" sz="3200" dirty="0" smtClean="0"/>
              <a:t> </a:t>
            </a:r>
            <a:r>
              <a:rPr lang="en-US" sz="3200" dirty="0" err="1" smtClean="0"/>
              <a:t>tuệ</a:t>
            </a:r>
            <a:r>
              <a:rPr lang="en-US" sz="3200" dirty="0" smtClean="0"/>
              <a:t>, </a:t>
            </a:r>
            <a:r>
              <a:rPr lang="en-US" sz="3200" dirty="0" err="1" smtClean="0"/>
              <a:t>điều</a:t>
            </a:r>
            <a:r>
              <a:rPr lang="en-US" sz="3200" dirty="0" smtClean="0"/>
              <a:t> </a:t>
            </a:r>
            <a:r>
              <a:rPr lang="en-US" sz="3200" dirty="0" err="1" smtClean="0"/>
              <a:t>kiện</a:t>
            </a:r>
            <a:r>
              <a:rPr lang="en-US" sz="3200" dirty="0" smtClean="0"/>
              <a:t>, </a:t>
            </a:r>
            <a:r>
              <a:rPr lang="en-US" sz="3200" dirty="0" err="1" smtClean="0"/>
              <a:t>cơ</a:t>
            </a:r>
            <a:r>
              <a:rPr lang="en-US" sz="3200" dirty="0" smtClean="0"/>
              <a:t> </a:t>
            </a:r>
            <a:r>
              <a:rPr lang="en-US" sz="3200" smtClean="0"/>
              <a:t>may…</a:t>
            </a:r>
            <a:endParaRPr lang="en-US" sz="3200" dirty="0" smtClean="0"/>
          </a:p>
          <a:p>
            <a:pPr>
              <a:buNone/>
            </a:pP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762000"/>
            <a:ext cx="8229600" cy="5509200"/>
          </a:xfrm>
          <a:prstGeom prst="rect">
            <a:avLst/>
          </a:prstGeom>
        </p:spPr>
        <p:txBody>
          <a:bodyPr wrap="square">
            <a:spAutoFit/>
          </a:bodyPr>
          <a:lstStyle/>
          <a:p>
            <a:pPr>
              <a:buNone/>
            </a:pPr>
            <a:r>
              <a:rPr lang="en-US" sz="3200" smtClean="0">
                <a:solidFill>
                  <a:srgbClr val="C00000"/>
                </a:solidFill>
                <a:latin typeface="Times New Roman" pitchFamily="18" charset="0"/>
                <a:cs typeface="Times New Roman" pitchFamily="18" charset="0"/>
              </a:rPr>
              <a:t>Thành viên nhóm 9:</a:t>
            </a:r>
          </a:p>
          <a:p>
            <a:pPr>
              <a:buNone/>
            </a:pPr>
            <a:r>
              <a:rPr lang="en-US" sz="3200" smtClean="0">
                <a:solidFill>
                  <a:srgbClr val="C00000"/>
                </a:solidFill>
                <a:latin typeface="Times New Roman" pitchFamily="18" charset="0"/>
                <a:cs typeface="Times New Roman" pitchFamily="18" charset="0"/>
              </a:rPr>
              <a:t>1. Nguyễn Thị Thanh Hương    13120235</a:t>
            </a:r>
          </a:p>
          <a:p>
            <a:pPr>
              <a:buNone/>
            </a:pPr>
            <a:r>
              <a:rPr lang="en-US" sz="3200" smtClean="0">
                <a:solidFill>
                  <a:srgbClr val="C00000"/>
                </a:solidFill>
                <a:latin typeface="Times New Roman" pitchFamily="18" charset="0"/>
                <a:cs typeface="Times New Roman" pitchFamily="18" charset="0"/>
              </a:rPr>
              <a:t>2. Thạch Nguyễn Hồng Thơ     13113316</a:t>
            </a:r>
          </a:p>
          <a:p>
            <a:pPr>
              <a:buNone/>
            </a:pPr>
            <a:r>
              <a:rPr lang="en-US" sz="3200" smtClean="0">
                <a:solidFill>
                  <a:srgbClr val="C00000"/>
                </a:solidFill>
                <a:latin typeface="Times New Roman" pitchFamily="18" charset="0"/>
                <a:cs typeface="Times New Roman" pitchFamily="18" charset="0"/>
              </a:rPr>
              <a:t>3. Ng</a:t>
            </a:r>
            <a:r>
              <a:rPr lang="vi-VN" sz="3200" smtClean="0">
                <a:solidFill>
                  <a:srgbClr val="C00000"/>
                </a:solidFill>
                <a:latin typeface="Times New Roman" pitchFamily="18" charset="0"/>
                <a:cs typeface="Times New Roman" pitchFamily="18" charset="0"/>
              </a:rPr>
              <a:t>uyễn Thị Hương             </a:t>
            </a:r>
            <a:r>
              <a:rPr lang="en-US" sz="3200" smtClean="0">
                <a:solidFill>
                  <a:srgbClr val="C00000"/>
                </a:solidFill>
                <a:latin typeface="Times New Roman" pitchFamily="18" charset="0"/>
                <a:cs typeface="Times New Roman" pitchFamily="18" charset="0"/>
              </a:rPr>
              <a:t>  </a:t>
            </a:r>
            <a:r>
              <a:rPr lang="vi-VN" sz="3200" smtClean="0">
                <a:solidFill>
                  <a:srgbClr val="C00000"/>
                </a:solidFill>
                <a:latin typeface="Times New Roman" pitchFamily="18" charset="0"/>
                <a:cs typeface="Times New Roman" pitchFamily="18" charset="0"/>
              </a:rPr>
              <a:t>13123059</a:t>
            </a:r>
            <a:endParaRPr lang="en-US" sz="3200" smtClean="0">
              <a:solidFill>
                <a:srgbClr val="C00000"/>
              </a:solidFill>
              <a:latin typeface="Times New Roman" pitchFamily="18" charset="0"/>
              <a:cs typeface="Times New Roman" pitchFamily="18" charset="0"/>
            </a:endParaRPr>
          </a:p>
          <a:p>
            <a:pPr>
              <a:buNone/>
            </a:pPr>
            <a:r>
              <a:rPr lang="en-US" sz="3200" smtClean="0">
                <a:solidFill>
                  <a:srgbClr val="C00000"/>
                </a:solidFill>
                <a:latin typeface="Times New Roman" pitchFamily="18" charset="0"/>
                <a:cs typeface="Times New Roman" pitchFamily="18" charset="0"/>
              </a:rPr>
              <a:t>4. Nguyễn Thị Ngọc Huyền      13113085</a:t>
            </a:r>
          </a:p>
          <a:p>
            <a:pPr>
              <a:buNone/>
            </a:pPr>
            <a:r>
              <a:rPr lang="en-US" sz="3200" smtClean="0">
                <a:solidFill>
                  <a:srgbClr val="C00000"/>
                </a:solidFill>
                <a:latin typeface="Times New Roman" pitchFamily="18" charset="0"/>
                <a:cs typeface="Times New Roman" pitchFamily="18" charset="0"/>
              </a:rPr>
              <a:t>5. Trần Thị Thanh Xuân            13123189 </a:t>
            </a:r>
          </a:p>
          <a:p>
            <a:pPr>
              <a:buNone/>
            </a:pPr>
            <a:r>
              <a:rPr lang="en-US" sz="3200" smtClean="0">
                <a:solidFill>
                  <a:srgbClr val="C00000"/>
                </a:solidFill>
                <a:latin typeface="Times New Roman" pitchFamily="18" charset="0"/>
                <a:cs typeface="Times New Roman" pitchFamily="18" charset="0"/>
              </a:rPr>
              <a:t>6. Phạm Ngọc Khánh Tân         13122377</a:t>
            </a:r>
          </a:p>
          <a:p>
            <a:pPr>
              <a:buNone/>
            </a:pPr>
            <a:r>
              <a:rPr lang="en-US" sz="3200" smtClean="0">
                <a:solidFill>
                  <a:srgbClr val="C00000"/>
                </a:solidFill>
                <a:latin typeface="Times New Roman" pitchFamily="18" charset="0"/>
                <a:cs typeface="Times New Roman" pitchFamily="18" charset="0"/>
              </a:rPr>
              <a:t>7. Doanh Đức Khu                    13124549</a:t>
            </a:r>
          </a:p>
          <a:p>
            <a:pPr>
              <a:buNone/>
            </a:pPr>
            <a:r>
              <a:rPr lang="en-US" sz="3200" smtClean="0">
                <a:solidFill>
                  <a:srgbClr val="C00000"/>
                </a:solidFill>
                <a:latin typeface="Times New Roman" pitchFamily="18" charset="0"/>
                <a:cs typeface="Times New Roman" pitchFamily="18" charset="0"/>
              </a:rPr>
              <a:t>8. Hồ Minh Nhựt                       13155198</a:t>
            </a:r>
          </a:p>
          <a:p>
            <a:pPr>
              <a:buNone/>
            </a:pPr>
            <a:r>
              <a:rPr lang="en-US" sz="3200" smtClean="0">
                <a:solidFill>
                  <a:srgbClr val="C00000"/>
                </a:solidFill>
                <a:latin typeface="Times New Roman" pitchFamily="18" charset="0"/>
                <a:cs typeface="Times New Roman" pitchFamily="18" charset="0"/>
              </a:rPr>
              <a:t>9. Nguyễn Ngọc Phát                13122123</a:t>
            </a:r>
          </a:p>
          <a:p>
            <a:pPr>
              <a:buNone/>
            </a:pPr>
            <a:r>
              <a:rPr lang="en-US" sz="3200" smtClean="0">
                <a:solidFill>
                  <a:srgbClr val="C00000"/>
                </a:solidFill>
                <a:latin typeface="Times New Roman" pitchFamily="18" charset="0"/>
                <a:cs typeface="Times New Roman" pitchFamily="18" charset="0"/>
              </a:rPr>
              <a:t>10. Võ Thị Ngọc Thảo              13125456</a:t>
            </a:r>
            <a:endParaRPr lang="en-US" sz="3200">
              <a:solidFill>
                <a:srgbClr val="C0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228600" y="914400"/>
            <a:ext cx="8458200" cy="5638800"/>
            <a:chOff x="228600" y="914400"/>
            <a:chExt cx="8458200" cy="5638800"/>
          </a:xfrm>
        </p:grpSpPr>
        <p:sp>
          <p:nvSpPr>
            <p:cNvPr id="4" name="Rounded Rectangle 3"/>
            <p:cNvSpPr/>
            <p:nvPr/>
          </p:nvSpPr>
          <p:spPr>
            <a:xfrm>
              <a:off x="228600" y="914400"/>
              <a:ext cx="8458200" cy="838200"/>
            </a:xfrm>
            <a:prstGeom prst="roundRect">
              <a:avLst/>
            </a:prstGeom>
            <a:solidFill>
              <a:schemeClr val="accent2">
                <a:lumMod val="40000"/>
                <a:lumOff val="6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latin typeface="Times New Roman" pitchFamily="18" charset="0"/>
                  <a:cs typeface="Times New Roman" pitchFamily="18" charset="0"/>
                </a:rPr>
                <a:t>PHÂN TẦNG XÃ HỘI DỰA VÀO CÁC TIÊU CHÍ</a:t>
              </a:r>
              <a:endParaRPr lang="en-US" sz="2800" dirty="0">
                <a:solidFill>
                  <a:schemeClr val="tx1"/>
                </a:solidFill>
                <a:latin typeface="Times New Roman" pitchFamily="18" charset="0"/>
                <a:cs typeface="Times New Roman" pitchFamily="18" charset="0"/>
              </a:endParaRPr>
            </a:p>
          </p:txBody>
        </p:sp>
        <p:sp>
          <p:nvSpPr>
            <p:cNvPr id="5" name="Rounded Rectangle 4"/>
            <p:cNvSpPr/>
            <p:nvPr/>
          </p:nvSpPr>
          <p:spPr>
            <a:xfrm>
              <a:off x="2133600" y="1981200"/>
              <a:ext cx="4267200" cy="609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smtClean="0">
                  <a:solidFill>
                    <a:schemeClr val="tx1">
                      <a:lumMod val="95000"/>
                      <a:lumOff val="5000"/>
                    </a:schemeClr>
                  </a:solidFill>
                  <a:latin typeface="Times New Roman" pitchFamily="18" charset="0"/>
                  <a:cs typeface="Times New Roman" pitchFamily="18" charset="0"/>
                </a:rPr>
                <a:t>QUYỀN SỞ HỮU VỀ TƯ LIỆU SẢN XUẤT</a:t>
              </a:r>
              <a:endParaRPr lang="en-US" sz="1600">
                <a:solidFill>
                  <a:schemeClr val="tx1">
                    <a:lumMod val="95000"/>
                    <a:lumOff val="5000"/>
                  </a:schemeClr>
                </a:solidFill>
                <a:latin typeface="Times New Roman" pitchFamily="18" charset="0"/>
                <a:cs typeface="Times New Roman" pitchFamily="18" charset="0"/>
              </a:endParaRPr>
            </a:p>
          </p:txBody>
        </p:sp>
        <p:sp>
          <p:nvSpPr>
            <p:cNvPr id="6" name="Rounded Rectangle 5"/>
            <p:cNvSpPr/>
            <p:nvPr/>
          </p:nvSpPr>
          <p:spPr>
            <a:xfrm>
              <a:off x="2133600" y="2971800"/>
              <a:ext cx="4191000" cy="609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mtClean="0">
                  <a:latin typeface="Times New Roman" pitchFamily="18" charset="0"/>
                  <a:cs typeface="Times New Roman" pitchFamily="18" charset="0"/>
                </a:rPr>
                <a:t>THU NHẬP</a:t>
              </a:r>
              <a:endParaRPr lang="en-US">
                <a:latin typeface="Times New Roman" pitchFamily="18" charset="0"/>
                <a:cs typeface="Times New Roman" pitchFamily="18" charset="0"/>
              </a:endParaRPr>
            </a:p>
          </p:txBody>
        </p:sp>
        <p:sp>
          <p:nvSpPr>
            <p:cNvPr id="7" name="Rounded Rectangle 6"/>
            <p:cNvSpPr/>
            <p:nvPr/>
          </p:nvSpPr>
          <p:spPr>
            <a:xfrm>
              <a:off x="2133600" y="3962400"/>
              <a:ext cx="4191000" cy="609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mtClean="0">
                  <a:latin typeface="Times New Roman" pitchFamily="18" charset="0"/>
                  <a:cs typeface="Times New Roman" pitchFamily="18" charset="0"/>
                </a:rPr>
                <a:t>MỨC SỐNG</a:t>
              </a:r>
              <a:endParaRPr lang="en-US">
                <a:latin typeface="Times New Roman" pitchFamily="18" charset="0"/>
                <a:cs typeface="Times New Roman" pitchFamily="18" charset="0"/>
              </a:endParaRPr>
            </a:p>
          </p:txBody>
        </p:sp>
        <p:sp>
          <p:nvSpPr>
            <p:cNvPr id="8" name="Rounded Rectangle 7"/>
            <p:cNvSpPr/>
            <p:nvPr/>
          </p:nvSpPr>
          <p:spPr>
            <a:xfrm>
              <a:off x="2133600" y="4953000"/>
              <a:ext cx="4191000" cy="609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mtClean="0">
                  <a:latin typeface="Times New Roman" pitchFamily="18" charset="0"/>
                  <a:cs typeface="Times New Roman" pitchFamily="18" charset="0"/>
                </a:rPr>
                <a:t>QUYỀN LỰC XÃ HỘI</a:t>
              </a:r>
              <a:endParaRPr lang="en-US">
                <a:latin typeface="Times New Roman" pitchFamily="18" charset="0"/>
                <a:cs typeface="Times New Roman" pitchFamily="18" charset="0"/>
              </a:endParaRPr>
            </a:p>
          </p:txBody>
        </p:sp>
        <p:sp>
          <p:nvSpPr>
            <p:cNvPr id="10" name="Rounded Rectangle 9"/>
            <p:cNvSpPr/>
            <p:nvPr/>
          </p:nvSpPr>
          <p:spPr>
            <a:xfrm>
              <a:off x="2133600" y="5943600"/>
              <a:ext cx="4191000" cy="609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latin typeface="Times New Roman" pitchFamily="18" charset="0"/>
                  <a:cs typeface="Times New Roman" pitchFamily="18" charset="0"/>
                </a:rPr>
                <a:t>UY  TÍN XÃ HỘI</a:t>
              </a:r>
              <a:endParaRPr lang="en-US" dirty="0">
                <a:latin typeface="Times New Roman" pitchFamily="18" charset="0"/>
                <a:cs typeface="Times New Roman" pitchFamily="18" charset="0"/>
              </a:endParaRPr>
            </a:p>
          </p:txBody>
        </p:sp>
        <p:sp>
          <p:nvSpPr>
            <p:cNvPr id="19" name="Bent-Up Arrow 18"/>
            <p:cNvSpPr/>
            <p:nvPr/>
          </p:nvSpPr>
          <p:spPr>
            <a:xfrm rot="5400000">
              <a:off x="1181100" y="1638300"/>
              <a:ext cx="914400" cy="990600"/>
            </a:xfrm>
            <a:prstGeom prst="bentUpArrow">
              <a:avLst>
                <a:gd name="adj1" fmla="val 23291"/>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Bent-Up Arrow 19"/>
            <p:cNvSpPr/>
            <p:nvPr/>
          </p:nvSpPr>
          <p:spPr>
            <a:xfrm rot="5400000">
              <a:off x="1066800" y="2514600"/>
              <a:ext cx="1143000" cy="9906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Bent-Up Arrow 20"/>
            <p:cNvSpPr/>
            <p:nvPr/>
          </p:nvSpPr>
          <p:spPr>
            <a:xfrm rot="5400000">
              <a:off x="1066800" y="3505200"/>
              <a:ext cx="1143000" cy="9906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Bent-Up Arrow 21"/>
            <p:cNvSpPr/>
            <p:nvPr/>
          </p:nvSpPr>
          <p:spPr>
            <a:xfrm rot="5400000">
              <a:off x="1066800" y="4495800"/>
              <a:ext cx="1143000" cy="9906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Bent-Up Arrow 23"/>
            <p:cNvSpPr/>
            <p:nvPr/>
          </p:nvSpPr>
          <p:spPr>
            <a:xfrm rot="5400000">
              <a:off x="1066800" y="5486400"/>
              <a:ext cx="1143000" cy="9906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pPr algn="ctr">
              <a:buFont typeface="Arial" pitchFamily="34" charset="0"/>
              <a:buChar char="•"/>
            </a:pPr>
            <a:r>
              <a:rPr lang="en-US" dirty="0" smtClean="0">
                <a:solidFill>
                  <a:schemeClr val="tx1"/>
                </a:solidFill>
              </a:rPr>
              <a:t> </a:t>
            </a:r>
            <a:r>
              <a:rPr lang="en-US" sz="3600" dirty="0" err="1" smtClean="0">
                <a:solidFill>
                  <a:schemeClr val="tx1"/>
                </a:solidFill>
              </a:rPr>
              <a:t>Bất</a:t>
            </a:r>
            <a:r>
              <a:rPr lang="en-US" sz="3600" dirty="0" smtClean="0">
                <a:solidFill>
                  <a:schemeClr val="tx1"/>
                </a:solidFill>
              </a:rPr>
              <a:t> </a:t>
            </a:r>
            <a:r>
              <a:rPr lang="en-US" sz="3600" dirty="0" err="1" smtClean="0">
                <a:solidFill>
                  <a:schemeClr val="tx1"/>
                </a:solidFill>
              </a:rPr>
              <a:t>bình</a:t>
            </a:r>
            <a:r>
              <a:rPr lang="en-US" sz="3600" dirty="0" smtClean="0">
                <a:solidFill>
                  <a:schemeClr val="tx1"/>
                </a:solidFill>
              </a:rPr>
              <a:t> </a:t>
            </a:r>
            <a:r>
              <a:rPr lang="en-US" sz="3600" dirty="0" err="1" smtClean="0">
                <a:solidFill>
                  <a:schemeClr val="tx1"/>
                </a:solidFill>
              </a:rPr>
              <a:t>đẳng</a:t>
            </a:r>
            <a:r>
              <a:rPr lang="en-US" sz="3600" dirty="0" smtClean="0">
                <a:solidFill>
                  <a:schemeClr val="tx1"/>
                </a:solidFill>
              </a:rPr>
              <a:t> </a:t>
            </a:r>
            <a:r>
              <a:rPr lang="en-US" sz="3600" dirty="0" err="1" smtClean="0">
                <a:solidFill>
                  <a:schemeClr val="tx1"/>
                </a:solidFill>
              </a:rPr>
              <a:t>về</a:t>
            </a:r>
            <a:r>
              <a:rPr lang="en-US" sz="3600" dirty="0" smtClean="0">
                <a:solidFill>
                  <a:schemeClr val="tx1"/>
                </a:solidFill>
              </a:rPr>
              <a:t> </a:t>
            </a:r>
            <a:r>
              <a:rPr lang="en-US" sz="3600" dirty="0" err="1" smtClean="0">
                <a:solidFill>
                  <a:schemeClr val="tx1"/>
                </a:solidFill>
              </a:rPr>
              <a:t>thu</a:t>
            </a:r>
            <a:r>
              <a:rPr lang="en-US" sz="3600" dirty="0" smtClean="0">
                <a:solidFill>
                  <a:schemeClr val="tx1"/>
                </a:solidFill>
              </a:rPr>
              <a:t> </a:t>
            </a:r>
            <a:r>
              <a:rPr lang="en-US" sz="3600" dirty="0" err="1" smtClean="0">
                <a:solidFill>
                  <a:schemeClr val="tx1"/>
                </a:solidFill>
              </a:rPr>
              <a:t>nhập</a:t>
            </a:r>
            <a:endParaRPr lang="en-US" sz="3600" dirty="0">
              <a:solidFill>
                <a:schemeClr val="tx1"/>
              </a:solidFill>
            </a:endParaRPr>
          </a:p>
        </p:txBody>
      </p:sp>
      <p:pic>
        <p:nvPicPr>
          <p:cNvPr id="7" name="Picture 2" descr="E:\Users\ngoctoan\Downloads\Download\giau ngheo.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76800" y="1600200"/>
            <a:ext cx="3848100" cy="449580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Content Placeholder 5" descr="bbd.jpg"/>
          <p:cNvPicPr>
            <a:picLocks noGrp="1" noChangeAspect="1"/>
          </p:cNvPicPr>
          <p:nvPr>
            <p:ph sz="half" idx="1"/>
          </p:nvPr>
        </p:nvPicPr>
        <p:blipFill>
          <a:blip r:embed="rId3" cstate="print"/>
          <a:stretch>
            <a:fillRect/>
          </a:stretch>
        </p:blipFill>
        <p:spPr>
          <a:xfrm>
            <a:off x="304800" y="1600200"/>
            <a:ext cx="4114800" cy="4495800"/>
          </a:xfr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7" name="Content Placeholder 6" descr="http://tuanvietnam.vietnamnet.vn/assets/Uploads/2_1327983281.jpg"/>
          <p:cNvPicPr>
            <a:picLocks noGrp="1"/>
          </p:cNvPicPr>
          <p:nvPr>
            <p:ph idx="1"/>
          </p:nvPr>
        </p:nvPicPr>
        <p:blipFill>
          <a:blip r:embed="rId2" cstate="print"/>
          <a:srcRect/>
          <a:stretch>
            <a:fillRect/>
          </a:stretch>
        </p:blipFill>
        <p:spPr bwMode="auto">
          <a:xfrm>
            <a:off x="0" y="0"/>
            <a:ext cx="9144000" cy="6934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normAutofit/>
          </a:bodyPr>
          <a:lstStyle/>
          <a:p>
            <a:pPr algn="ctr">
              <a:buFont typeface="Arial" pitchFamily="34" charset="0"/>
              <a:buChar char="•"/>
            </a:pPr>
            <a:r>
              <a:rPr lang="en-US" sz="3600" dirty="0" err="1" smtClean="0">
                <a:solidFill>
                  <a:schemeClr val="tx1"/>
                </a:solidFill>
                <a:latin typeface="Times New Roman" pitchFamily="18" charset="0"/>
                <a:cs typeface="Times New Roman" pitchFamily="18" charset="0"/>
              </a:rPr>
              <a:t>Sự</a:t>
            </a:r>
            <a:r>
              <a:rPr lang="en-US" sz="3600" dirty="0" smtClean="0">
                <a:solidFill>
                  <a:schemeClr val="tx1"/>
                </a:solidFill>
                <a:latin typeface="Times New Roman" pitchFamily="18" charset="0"/>
                <a:cs typeface="Times New Roman" pitchFamily="18" charset="0"/>
              </a:rPr>
              <a:t> </a:t>
            </a:r>
            <a:r>
              <a:rPr lang="en-US" sz="3600" dirty="0" err="1" smtClean="0">
                <a:solidFill>
                  <a:schemeClr val="tx1"/>
                </a:solidFill>
                <a:latin typeface="Times New Roman" pitchFamily="18" charset="0"/>
                <a:cs typeface="Times New Roman" pitchFamily="18" charset="0"/>
              </a:rPr>
              <a:t>phân</a:t>
            </a:r>
            <a:r>
              <a:rPr lang="en-US" sz="3600" dirty="0" smtClean="0">
                <a:solidFill>
                  <a:schemeClr val="tx1"/>
                </a:solidFill>
                <a:latin typeface="Times New Roman" pitchFamily="18" charset="0"/>
                <a:cs typeface="Times New Roman" pitchFamily="18" charset="0"/>
              </a:rPr>
              <a:t> </a:t>
            </a:r>
            <a:r>
              <a:rPr lang="en-US" sz="3600" dirty="0" err="1" smtClean="0">
                <a:solidFill>
                  <a:schemeClr val="tx1"/>
                </a:solidFill>
                <a:latin typeface="Times New Roman" pitchFamily="18" charset="0"/>
                <a:cs typeface="Times New Roman" pitchFamily="18" charset="0"/>
              </a:rPr>
              <a:t>hóa</a:t>
            </a:r>
            <a:r>
              <a:rPr lang="en-US" sz="3600" dirty="0" smtClean="0">
                <a:solidFill>
                  <a:schemeClr val="tx1"/>
                </a:solidFill>
                <a:latin typeface="Times New Roman" pitchFamily="18" charset="0"/>
                <a:cs typeface="Times New Roman" pitchFamily="18" charset="0"/>
              </a:rPr>
              <a:t> </a:t>
            </a:r>
            <a:r>
              <a:rPr lang="en-US" sz="3600" dirty="0" err="1" smtClean="0">
                <a:solidFill>
                  <a:schemeClr val="tx1"/>
                </a:solidFill>
                <a:latin typeface="Times New Roman" pitchFamily="18" charset="0"/>
                <a:cs typeface="Times New Roman" pitchFamily="18" charset="0"/>
              </a:rPr>
              <a:t>giàu</a:t>
            </a:r>
            <a:r>
              <a:rPr lang="en-US" sz="3600" dirty="0" smtClean="0">
                <a:solidFill>
                  <a:schemeClr val="tx1"/>
                </a:solidFill>
                <a:latin typeface="Times New Roman" pitchFamily="18" charset="0"/>
                <a:cs typeface="Times New Roman" pitchFamily="18" charset="0"/>
              </a:rPr>
              <a:t> </a:t>
            </a:r>
            <a:r>
              <a:rPr lang="en-US" sz="3600" dirty="0" err="1" smtClean="0">
                <a:solidFill>
                  <a:schemeClr val="tx1"/>
                </a:solidFill>
                <a:latin typeface="Times New Roman" pitchFamily="18" charset="0"/>
                <a:cs typeface="Times New Roman" pitchFamily="18" charset="0"/>
              </a:rPr>
              <a:t>nghèo</a:t>
            </a:r>
            <a:endParaRPr lang="en-US" sz="3600" dirty="0">
              <a:solidFill>
                <a:schemeClr val="tx1"/>
              </a:solidFill>
              <a:latin typeface="Times New Roman" pitchFamily="18" charset="0"/>
              <a:cs typeface="Times New Roman" pitchFamily="18" charset="0"/>
            </a:endParaRPr>
          </a:p>
        </p:txBody>
      </p:sp>
      <p:pic>
        <p:nvPicPr>
          <p:cNvPr id="4" name="Picture 2"/>
          <p:cNvPicPr>
            <a:picLocks noGrp="1" noChangeAspect="1" noChangeArrowheads="1"/>
          </p:cNvPicPr>
          <p:nvPr>
            <p:ph sz="half" idx="1"/>
          </p:nvPr>
        </p:nvPicPr>
        <p:blipFill>
          <a:blip r:embed="rId2" cstate="print">
            <a:extLst>
              <a:ext uri="{28A0092B-C50C-407E-A947-70E740481C1C}">
                <a14:useLocalDpi xmlns="" xmlns:a14="http://schemas.microsoft.com/office/drawing/2010/main" val="0"/>
              </a:ext>
            </a:extLst>
          </a:blip>
          <a:stretch>
            <a:fillRect/>
          </a:stretch>
        </p:blipFill>
        <p:spPr bwMode="auto">
          <a:xfrm>
            <a:off x="685800" y="990600"/>
            <a:ext cx="7696200" cy="41148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Content Placeholder 4"/>
          <p:cNvSpPr>
            <a:spLocks noGrp="1"/>
          </p:cNvSpPr>
          <p:nvPr>
            <p:ph sz="half" idx="2"/>
          </p:nvPr>
        </p:nvSpPr>
        <p:spPr>
          <a:xfrm>
            <a:off x="381000" y="5486400"/>
            <a:ext cx="8001000" cy="914400"/>
          </a:xfrm>
        </p:spPr>
        <p:txBody>
          <a:bodyPr>
            <a:normAutofit/>
          </a:bodyPr>
          <a:lstStyle/>
          <a:p>
            <a:pPr algn="ctr">
              <a:buNone/>
            </a:pPr>
            <a:r>
              <a:rPr lang="en-US" dirty="0" err="1" smtClean="0"/>
              <a:t>Tại</a:t>
            </a:r>
            <a:r>
              <a:rPr lang="en-US" dirty="0" smtClean="0"/>
              <a:t> </a:t>
            </a:r>
            <a:r>
              <a:rPr lang="en-US" dirty="0" err="1" smtClean="0"/>
              <a:t>Việt</a:t>
            </a:r>
            <a:r>
              <a:rPr lang="en-US" dirty="0" smtClean="0"/>
              <a:t> Nam, </a:t>
            </a:r>
            <a:r>
              <a:rPr lang="en-US" dirty="0" err="1" smtClean="0"/>
              <a:t>khoảng</a:t>
            </a:r>
            <a:r>
              <a:rPr lang="en-US" dirty="0" smtClean="0"/>
              <a:t> </a:t>
            </a:r>
            <a:r>
              <a:rPr lang="en-US" dirty="0" err="1" smtClean="0"/>
              <a:t>cách</a:t>
            </a:r>
            <a:r>
              <a:rPr lang="en-US" dirty="0" smtClean="0"/>
              <a:t> </a:t>
            </a:r>
            <a:r>
              <a:rPr lang="en-US" dirty="0" err="1" smtClean="0"/>
              <a:t>giàu</a:t>
            </a:r>
            <a:r>
              <a:rPr lang="en-US" dirty="0" smtClean="0"/>
              <a:t> </a:t>
            </a:r>
            <a:r>
              <a:rPr lang="en-US" dirty="0" err="1" smtClean="0"/>
              <a:t>nghèo</a:t>
            </a:r>
            <a:r>
              <a:rPr lang="en-US" dirty="0" smtClean="0"/>
              <a:t> </a:t>
            </a:r>
            <a:r>
              <a:rPr lang="en-US" dirty="0" err="1" smtClean="0"/>
              <a:t>hình</a:t>
            </a:r>
            <a:r>
              <a:rPr lang="en-US" dirty="0" smtClean="0"/>
              <a:t> </a:t>
            </a:r>
            <a:r>
              <a:rPr lang="en-US" dirty="0" err="1" smtClean="0"/>
              <a:t>thành</a:t>
            </a:r>
            <a:r>
              <a:rPr lang="en-US" dirty="0" smtClean="0"/>
              <a:t> </a:t>
            </a:r>
            <a:r>
              <a:rPr lang="en-US" dirty="0" err="1" smtClean="0"/>
              <a:t>khá</a:t>
            </a:r>
            <a:r>
              <a:rPr lang="en-US" dirty="0" smtClean="0"/>
              <a:t> </a:t>
            </a:r>
            <a:r>
              <a:rPr lang="en-US" dirty="0" err="1" smtClean="0"/>
              <a:t>rõ</a:t>
            </a:r>
            <a:r>
              <a:rPr lang="en-US" dirty="0" smtClean="0"/>
              <a:t> </a:t>
            </a:r>
            <a:r>
              <a:rPr lang="en-US" dirty="0" err="1" smtClean="0"/>
              <a:t>nét</a:t>
            </a:r>
            <a:r>
              <a:rPr lang="en-US" dirty="0" smtClean="0"/>
              <a:t>. </a:t>
            </a:r>
          </a:p>
          <a:p>
            <a:pPr algn="ctr">
              <a:buNone/>
            </a:pPr>
            <a:endParaRPr lang="en-US" dirty="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228600"/>
            <a:ext cx="8229600" cy="715962"/>
          </a:xfrm>
        </p:spPr>
        <p:txBody>
          <a:bodyPr>
            <a:normAutofit/>
          </a:bodyPr>
          <a:lstStyle/>
          <a:p>
            <a:r>
              <a:rPr lang="en-US" sz="3200" b="1" dirty="0" err="1" smtClean="0">
                <a:solidFill>
                  <a:schemeClr val="tx1"/>
                </a:solidFill>
              </a:rPr>
              <a:t>Nhóm</a:t>
            </a:r>
            <a:r>
              <a:rPr lang="en-US" sz="3200" b="1" dirty="0" smtClean="0">
                <a:solidFill>
                  <a:schemeClr val="tx1"/>
                </a:solidFill>
              </a:rPr>
              <a:t> </a:t>
            </a:r>
            <a:r>
              <a:rPr lang="en-US" sz="3200" b="1" dirty="0" err="1" smtClean="0">
                <a:solidFill>
                  <a:schemeClr val="tx1"/>
                </a:solidFill>
              </a:rPr>
              <a:t>người</a:t>
            </a:r>
            <a:r>
              <a:rPr lang="en-US" sz="3200" b="1" dirty="0" smtClean="0">
                <a:solidFill>
                  <a:schemeClr val="tx1"/>
                </a:solidFill>
              </a:rPr>
              <a:t> </a:t>
            </a:r>
            <a:r>
              <a:rPr lang="en-US" sz="3200" b="1" dirty="0" err="1" smtClean="0">
                <a:solidFill>
                  <a:schemeClr val="tx1"/>
                </a:solidFill>
              </a:rPr>
              <a:t>giàu</a:t>
            </a:r>
            <a:r>
              <a:rPr lang="en-US" sz="3200" b="1" dirty="0" smtClean="0">
                <a:solidFill>
                  <a:schemeClr val="tx1"/>
                </a:solidFill>
              </a:rPr>
              <a:t>              </a:t>
            </a:r>
            <a:r>
              <a:rPr lang="en-US" sz="3200" b="1" dirty="0" err="1" smtClean="0">
                <a:solidFill>
                  <a:schemeClr val="tx1"/>
                </a:solidFill>
              </a:rPr>
              <a:t>Nhóm</a:t>
            </a:r>
            <a:r>
              <a:rPr lang="en-US" sz="3200" b="1" dirty="0" smtClean="0">
                <a:solidFill>
                  <a:schemeClr val="tx1"/>
                </a:solidFill>
              </a:rPr>
              <a:t> </a:t>
            </a:r>
            <a:r>
              <a:rPr lang="en-US" sz="3200" b="1" dirty="0" err="1" smtClean="0">
                <a:solidFill>
                  <a:schemeClr val="tx1"/>
                </a:solidFill>
              </a:rPr>
              <a:t>người</a:t>
            </a:r>
            <a:r>
              <a:rPr lang="en-US" sz="3200" b="1" dirty="0" smtClean="0">
                <a:solidFill>
                  <a:schemeClr val="tx1"/>
                </a:solidFill>
              </a:rPr>
              <a:t> </a:t>
            </a:r>
            <a:r>
              <a:rPr lang="en-US" sz="3200" b="1" dirty="0" err="1" smtClean="0">
                <a:solidFill>
                  <a:schemeClr val="tx1"/>
                </a:solidFill>
              </a:rPr>
              <a:t>nghèo</a:t>
            </a:r>
            <a:endParaRPr lang="en-US" sz="3200" b="1" dirty="0">
              <a:solidFill>
                <a:schemeClr val="tx1"/>
              </a:solidFill>
            </a:endParaRPr>
          </a:p>
        </p:txBody>
      </p:sp>
      <p:sp>
        <p:nvSpPr>
          <p:cNvPr id="5" name="Text Placeholder 4"/>
          <p:cNvSpPr>
            <a:spLocks noGrp="1"/>
          </p:cNvSpPr>
          <p:nvPr>
            <p:ph type="body" idx="1"/>
          </p:nvPr>
        </p:nvSpPr>
        <p:spPr>
          <a:xfrm>
            <a:off x="228600" y="990600"/>
            <a:ext cx="4267200" cy="685800"/>
          </a:xfrm>
        </p:spPr>
        <p:txBody>
          <a:bodyPr>
            <a:noAutofit/>
          </a:bodyPr>
          <a:lstStyle/>
          <a:p>
            <a:r>
              <a:rPr lang="en-US" b="0" dirty="0" smtClean="0">
                <a:solidFill>
                  <a:schemeClr val="tx1"/>
                </a:solidFill>
              </a:rPr>
              <a:t>- </a:t>
            </a:r>
            <a:r>
              <a:rPr lang="en-US" b="0" err="1" smtClean="0">
                <a:solidFill>
                  <a:schemeClr val="tx1"/>
                </a:solidFill>
              </a:rPr>
              <a:t>Sống</a:t>
            </a:r>
            <a:r>
              <a:rPr lang="en-US" b="0" smtClean="0">
                <a:solidFill>
                  <a:schemeClr val="tx1"/>
                </a:solidFill>
              </a:rPr>
              <a:t> </a:t>
            </a:r>
            <a:r>
              <a:rPr lang="en-US" b="0" smtClean="0">
                <a:solidFill>
                  <a:schemeClr val="tx1"/>
                </a:solidFill>
              </a:rPr>
              <a:t>chủ yếu trong </a:t>
            </a:r>
            <a:r>
              <a:rPr lang="en-US" b="0" dirty="0" err="1" smtClean="0">
                <a:solidFill>
                  <a:schemeClr val="tx1"/>
                </a:solidFill>
              </a:rPr>
              <a:t>những</a:t>
            </a:r>
            <a:r>
              <a:rPr lang="en-US" b="0" dirty="0" smtClean="0">
                <a:solidFill>
                  <a:schemeClr val="tx1"/>
                </a:solidFill>
              </a:rPr>
              <a:t> </a:t>
            </a:r>
            <a:r>
              <a:rPr lang="en-US" b="0" dirty="0" err="1" smtClean="0">
                <a:solidFill>
                  <a:schemeClr val="tx1"/>
                </a:solidFill>
              </a:rPr>
              <a:t>trung</a:t>
            </a:r>
            <a:r>
              <a:rPr lang="en-US" b="0" dirty="0" smtClean="0">
                <a:solidFill>
                  <a:schemeClr val="tx1"/>
                </a:solidFill>
              </a:rPr>
              <a:t> </a:t>
            </a:r>
            <a:r>
              <a:rPr lang="en-US" b="0" dirty="0" err="1" smtClean="0">
                <a:solidFill>
                  <a:schemeClr val="tx1"/>
                </a:solidFill>
              </a:rPr>
              <a:t>tâm</a:t>
            </a:r>
            <a:r>
              <a:rPr lang="en-US" b="0" dirty="0" smtClean="0">
                <a:solidFill>
                  <a:schemeClr val="tx1"/>
                </a:solidFill>
              </a:rPr>
              <a:t> </a:t>
            </a:r>
            <a:r>
              <a:rPr lang="en-US" b="0" dirty="0" err="1" smtClean="0">
                <a:solidFill>
                  <a:schemeClr val="tx1"/>
                </a:solidFill>
              </a:rPr>
              <a:t>thành</a:t>
            </a:r>
            <a:r>
              <a:rPr lang="en-US" b="0" dirty="0" smtClean="0">
                <a:solidFill>
                  <a:schemeClr val="tx1"/>
                </a:solidFill>
              </a:rPr>
              <a:t> </a:t>
            </a:r>
            <a:r>
              <a:rPr lang="en-US" b="0" dirty="0" err="1" smtClean="0">
                <a:solidFill>
                  <a:schemeClr val="tx1"/>
                </a:solidFill>
              </a:rPr>
              <a:t>phố</a:t>
            </a:r>
            <a:r>
              <a:rPr lang="en-US" b="0" dirty="0" smtClean="0">
                <a:solidFill>
                  <a:schemeClr val="tx1"/>
                </a:solidFill>
              </a:rPr>
              <a:t> </a:t>
            </a:r>
            <a:r>
              <a:rPr lang="en-US" b="0" dirty="0" err="1" smtClean="0">
                <a:solidFill>
                  <a:schemeClr val="tx1"/>
                </a:solidFill>
              </a:rPr>
              <a:t>hiện</a:t>
            </a:r>
            <a:r>
              <a:rPr lang="en-US" b="0" dirty="0" smtClean="0">
                <a:solidFill>
                  <a:schemeClr val="tx1"/>
                </a:solidFill>
              </a:rPr>
              <a:t> </a:t>
            </a:r>
            <a:r>
              <a:rPr lang="en-US" b="0" dirty="0" err="1" smtClean="0">
                <a:solidFill>
                  <a:schemeClr val="tx1"/>
                </a:solidFill>
              </a:rPr>
              <a:t>đại</a:t>
            </a:r>
            <a:endParaRPr lang="en-US" b="0" dirty="0">
              <a:solidFill>
                <a:schemeClr val="tx1"/>
              </a:solidFill>
            </a:endParaRPr>
          </a:p>
        </p:txBody>
      </p:sp>
      <p:sp>
        <p:nvSpPr>
          <p:cNvPr id="7" name="Text Placeholder 6"/>
          <p:cNvSpPr>
            <a:spLocks noGrp="1"/>
          </p:cNvSpPr>
          <p:nvPr>
            <p:ph type="body" sz="half" idx="3"/>
          </p:nvPr>
        </p:nvSpPr>
        <p:spPr>
          <a:xfrm>
            <a:off x="4724400" y="1143000"/>
            <a:ext cx="4041775" cy="685800"/>
          </a:xfrm>
        </p:spPr>
        <p:txBody>
          <a:bodyPr>
            <a:noAutofit/>
          </a:bodyPr>
          <a:lstStyle/>
          <a:p>
            <a:r>
              <a:rPr lang="en-US" b="0" dirty="0" smtClean="0"/>
              <a:t>- </a:t>
            </a:r>
            <a:r>
              <a:rPr lang="en-US" b="0" err="1" smtClean="0">
                <a:solidFill>
                  <a:schemeClr val="tx1"/>
                </a:solidFill>
              </a:rPr>
              <a:t>Sống</a:t>
            </a:r>
            <a:r>
              <a:rPr lang="en-US" b="0" smtClean="0">
                <a:solidFill>
                  <a:schemeClr val="tx1"/>
                </a:solidFill>
              </a:rPr>
              <a:t> chủ yếu ở </a:t>
            </a:r>
            <a:r>
              <a:rPr lang="en-US" b="0" dirty="0" err="1" smtClean="0">
                <a:solidFill>
                  <a:schemeClr val="tx1"/>
                </a:solidFill>
              </a:rPr>
              <a:t>ngoại</a:t>
            </a:r>
            <a:r>
              <a:rPr lang="en-US" b="0" dirty="0" smtClean="0">
                <a:solidFill>
                  <a:schemeClr val="tx1"/>
                </a:solidFill>
              </a:rPr>
              <a:t> ô, </a:t>
            </a:r>
            <a:r>
              <a:rPr lang="en-US" b="0" dirty="0" err="1" smtClean="0">
                <a:solidFill>
                  <a:schemeClr val="tx1"/>
                </a:solidFill>
              </a:rPr>
              <a:t>thậm</a:t>
            </a:r>
            <a:r>
              <a:rPr lang="en-US" b="0" dirty="0" smtClean="0">
                <a:solidFill>
                  <a:schemeClr val="tx1"/>
                </a:solidFill>
              </a:rPr>
              <a:t> </a:t>
            </a:r>
            <a:r>
              <a:rPr lang="en-US" b="0" dirty="0" err="1" smtClean="0">
                <a:solidFill>
                  <a:schemeClr val="tx1"/>
                </a:solidFill>
              </a:rPr>
              <a:t>chí</a:t>
            </a:r>
            <a:r>
              <a:rPr lang="en-US" b="0" dirty="0" smtClean="0">
                <a:solidFill>
                  <a:schemeClr val="tx1"/>
                </a:solidFill>
              </a:rPr>
              <a:t> </a:t>
            </a:r>
            <a:r>
              <a:rPr lang="en-US" b="0" dirty="0" err="1" smtClean="0">
                <a:solidFill>
                  <a:schemeClr val="tx1"/>
                </a:solidFill>
              </a:rPr>
              <a:t>trong</a:t>
            </a:r>
            <a:r>
              <a:rPr lang="en-US" b="0" dirty="0" smtClean="0">
                <a:solidFill>
                  <a:schemeClr val="tx1"/>
                </a:solidFill>
              </a:rPr>
              <a:t> </a:t>
            </a:r>
            <a:r>
              <a:rPr lang="en-US" b="0" dirty="0" err="1" smtClean="0">
                <a:solidFill>
                  <a:schemeClr val="tx1"/>
                </a:solidFill>
              </a:rPr>
              <a:t>những</a:t>
            </a:r>
            <a:r>
              <a:rPr lang="en-US" b="0" dirty="0" smtClean="0">
                <a:solidFill>
                  <a:schemeClr val="tx1"/>
                </a:solidFill>
              </a:rPr>
              <a:t> </a:t>
            </a:r>
            <a:r>
              <a:rPr lang="en-US" b="0" dirty="0" err="1" smtClean="0">
                <a:solidFill>
                  <a:schemeClr val="tx1"/>
                </a:solidFill>
              </a:rPr>
              <a:t>khu</a:t>
            </a:r>
            <a:r>
              <a:rPr lang="en-US" b="0" dirty="0" smtClean="0">
                <a:solidFill>
                  <a:schemeClr val="tx1"/>
                </a:solidFill>
              </a:rPr>
              <a:t> </a:t>
            </a:r>
            <a:r>
              <a:rPr lang="en-US" b="0" dirty="0" err="1" smtClean="0">
                <a:solidFill>
                  <a:schemeClr val="tx1"/>
                </a:solidFill>
              </a:rPr>
              <a:t>nhà</a:t>
            </a:r>
            <a:r>
              <a:rPr lang="en-US" b="0" dirty="0" smtClean="0">
                <a:solidFill>
                  <a:schemeClr val="tx1"/>
                </a:solidFill>
              </a:rPr>
              <a:t> ổ </a:t>
            </a:r>
            <a:r>
              <a:rPr lang="en-US" b="0" dirty="0" err="1" smtClean="0">
                <a:solidFill>
                  <a:schemeClr val="tx1"/>
                </a:solidFill>
              </a:rPr>
              <a:t>chuột</a:t>
            </a:r>
            <a:endParaRPr lang="en-US" b="0" dirty="0">
              <a:solidFill>
                <a:schemeClr val="tx1"/>
              </a:solidFill>
            </a:endParaRPr>
          </a:p>
        </p:txBody>
      </p:sp>
      <p:pic>
        <p:nvPicPr>
          <p:cNvPr id="9" name="Content Placeholder 2" descr="C:\Users\WIN7\Documents\images.jpg"/>
          <p:cNvPicPr>
            <a:picLocks noGrp="1" noChangeAspect="1" noChangeArrowheads="1"/>
          </p:cNvPicPr>
          <p:nvPr>
            <p:ph sz="quarter" idx="2"/>
          </p:nvPr>
        </p:nvPicPr>
        <p:blipFill>
          <a:blip r:embed="rId2" cstate="print"/>
          <a:stretch>
            <a:fillRect/>
          </a:stretch>
        </p:blipFill>
        <p:spPr bwMode="auto">
          <a:xfrm>
            <a:off x="533400" y="2057400"/>
            <a:ext cx="3405981" cy="4114800"/>
          </a:xfrm>
          <a:prstGeom prst="rect">
            <a:avLst/>
          </a:prstGeom>
          <a:noFill/>
        </p:spPr>
      </p:pic>
      <p:pic>
        <p:nvPicPr>
          <p:cNvPr id="10" name="Picture 3" descr="C:\Users\WIN7\Documents\1385778782-thu-tien-dien-nha-tro-2.jpg"/>
          <p:cNvPicPr>
            <a:picLocks noGrp="1" noChangeAspect="1" noChangeArrowheads="1"/>
          </p:cNvPicPr>
          <p:nvPr>
            <p:ph sz="quarter" idx="4"/>
          </p:nvPr>
        </p:nvPicPr>
        <p:blipFill>
          <a:blip r:embed="rId3" cstate="print"/>
          <a:stretch>
            <a:fillRect/>
          </a:stretch>
        </p:blipFill>
        <p:spPr bwMode="auto">
          <a:xfrm>
            <a:off x="4645025" y="2057400"/>
            <a:ext cx="4041775" cy="4038599"/>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slide(fromBottom)">
                                      <p:cBhvr>
                                        <p:cTn id="12" dur="500"/>
                                        <p:tgtEl>
                                          <p:spTgt spid="5">
                                            <p:txEl>
                                              <p:pRg st="0" end="0"/>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Bottom)">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slide(fromBottom)">
                                      <p:cBhvr>
                                        <p:cTn id="20" dur="500"/>
                                        <p:tgtEl>
                                          <p:spTgt spid="7">
                                            <p:txEl>
                                              <p:pRg st="0" end="0"/>
                                            </p:txEl>
                                          </p:spTgt>
                                        </p:tgtEl>
                                      </p:cBhvr>
                                    </p:animEffect>
                                  </p:childTnLst>
                                </p:cTn>
                              </p:par>
                              <p:par>
                                <p:cTn id="21" presetID="1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lide(fromBottom)">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381000"/>
            <a:ext cx="8229600" cy="1143000"/>
          </a:xfrm>
        </p:spPr>
        <p:txBody>
          <a:bodyPr>
            <a:normAutofit/>
          </a:bodyPr>
          <a:lstStyle/>
          <a:p>
            <a:r>
              <a:rPr lang="en-US" sz="3200" b="1" dirty="0" err="1" smtClean="0">
                <a:solidFill>
                  <a:schemeClr val="tx1"/>
                </a:solidFill>
                <a:latin typeface="Times New Roman" pitchFamily="18" charset="0"/>
                <a:cs typeface="Times New Roman" pitchFamily="18" charset="0"/>
              </a:rPr>
              <a:t>Nhóm</a:t>
            </a:r>
            <a:r>
              <a:rPr lang="en-US" sz="3200" b="1" dirty="0" smtClean="0">
                <a:solidFill>
                  <a:schemeClr val="tx1"/>
                </a:solidFill>
                <a:latin typeface="Times New Roman" pitchFamily="18" charset="0"/>
                <a:cs typeface="Times New Roman" pitchFamily="18" charset="0"/>
              </a:rPr>
              <a:t> </a:t>
            </a:r>
            <a:r>
              <a:rPr lang="en-US" sz="3200" b="1" dirty="0" err="1" smtClean="0">
                <a:solidFill>
                  <a:schemeClr val="tx1"/>
                </a:solidFill>
                <a:latin typeface="Times New Roman" pitchFamily="18" charset="0"/>
                <a:cs typeface="Times New Roman" pitchFamily="18" charset="0"/>
              </a:rPr>
              <a:t>người</a:t>
            </a:r>
            <a:r>
              <a:rPr lang="en-US" sz="3200" b="1" dirty="0" smtClean="0">
                <a:solidFill>
                  <a:schemeClr val="tx1"/>
                </a:solidFill>
                <a:latin typeface="Times New Roman" pitchFamily="18" charset="0"/>
                <a:cs typeface="Times New Roman" pitchFamily="18" charset="0"/>
              </a:rPr>
              <a:t> </a:t>
            </a:r>
            <a:r>
              <a:rPr lang="en-US" sz="3200" b="1" dirty="0" err="1" smtClean="0">
                <a:solidFill>
                  <a:schemeClr val="tx1"/>
                </a:solidFill>
                <a:latin typeface="Times New Roman" pitchFamily="18" charset="0"/>
                <a:cs typeface="Times New Roman" pitchFamily="18" charset="0"/>
              </a:rPr>
              <a:t>giàu</a:t>
            </a:r>
            <a:r>
              <a:rPr lang="en-US" sz="3200" b="1" dirty="0" smtClean="0">
                <a:solidFill>
                  <a:schemeClr val="tx1"/>
                </a:solidFill>
                <a:latin typeface="Times New Roman" pitchFamily="18" charset="0"/>
                <a:cs typeface="Times New Roman" pitchFamily="18" charset="0"/>
              </a:rPr>
              <a:t>               </a:t>
            </a:r>
            <a:r>
              <a:rPr lang="en-US" sz="3200" b="1" dirty="0" err="1" smtClean="0">
                <a:solidFill>
                  <a:schemeClr val="tx1"/>
                </a:solidFill>
                <a:latin typeface="Times New Roman" pitchFamily="18" charset="0"/>
                <a:cs typeface="Times New Roman" pitchFamily="18" charset="0"/>
              </a:rPr>
              <a:t>Nhóm</a:t>
            </a:r>
            <a:r>
              <a:rPr lang="en-US" sz="3200" b="1" dirty="0" smtClean="0">
                <a:solidFill>
                  <a:schemeClr val="tx1"/>
                </a:solidFill>
                <a:latin typeface="Times New Roman" pitchFamily="18" charset="0"/>
                <a:cs typeface="Times New Roman" pitchFamily="18" charset="0"/>
              </a:rPr>
              <a:t> </a:t>
            </a:r>
            <a:r>
              <a:rPr lang="en-US" sz="3200" b="1" dirty="0" err="1" smtClean="0">
                <a:solidFill>
                  <a:schemeClr val="tx1"/>
                </a:solidFill>
                <a:latin typeface="Times New Roman" pitchFamily="18" charset="0"/>
                <a:cs typeface="Times New Roman" pitchFamily="18" charset="0"/>
              </a:rPr>
              <a:t>người</a:t>
            </a:r>
            <a:r>
              <a:rPr lang="en-US" sz="3200" b="1" dirty="0" smtClean="0">
                <a:solidFill>
                  <a:schemeClr val="tx1"/>
                </a:solidFill>
                <a:latin typeface="Times New Roman" pitchFamily="18" charset="0"/>
                <a:cs typeface="Times New Roman" pitchFamily="18" charset="0"/>
              </a:rPr>
              <a:t> </a:t>
            </a:r>
            <a:r>
              <a:rPr lang="en-US" sz="3200" b="1" dirty="0" err="1" smtClean="0">
                <a:solidFill>
                  <a:schemeClr val="tx1"/>
                </a:solidFill>
                <a:latin typeface="Times New Roman" pitchFamily="18" charset="0"/>
                <a:cs typeface="Times New Roman" pitchFamily="18" charset="0"/>
              </a:rPr>
              <a:t>nghèo</a:t>
            </a:r>
            <a:endParaRPr lang="en-US" sz="3200" b="1" dirty="0">
              <a:solidFill>
                <a:schemeClr val="tx1"/>
              </a:solidFill>
              <a:latin typeface="Times New Roman" pitchFamily="18" charset="0"/>
              <a:cs typeface="Times New Roman" pitchFamily="18" charset="0"/>
            </a:endParaRPr>
          </a:p>
        </p:txBody>
      </p:sp>
      <p:sp>
        <p:nvSpPr>
          <p:cNvPr id="8" name="Content Placeholder 7"/>
          <p:cNvSpPr>
            <a:spLocks noGrp="1"/>
          </p:cNvSpPr>
          <p:nvPr>
            <p:ph sz="half" idx="1"/>
          </p:nvPr>
        </p:nvSpPr>
        <p:spPr>
          <a:xfrm>
            <a:off x="381000" y="1676400"/>
            <a:ext cx="4038600" cy="4876800"/>
          </a:xfrm>
        </p:spPr>
        <p:txBody>
          <a:bodyPr>
            <a:normAutofit/>
          </a:bodyPr>
          <a:lstStyle/>
          <a:p>
            <a:pPr marL="0" indent="0">
              <a:buNone/>
            </a:pPr>
            <a:r>
              <a:rPr lang="en-US" b="1"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Chất lượng sống cao</a:t>
            </a:r>
          </a:p>
          <a:p>
            <a:pPr marL="0" indent="0">
              <a:buNone/>
            </a:pPr>
            <a:r>
              <a:rPr lang="en-US" smtClean="0">
                <a:latin typeface="Times New Roman" pitchFamily="18" charset="0"/>
                <a:cs typeface="Times New Roman" pitchFamily="18" charset="0"/>
              </a:rPr>
              <a:t>- Thu nhập cao</a:t>
            </a:r>
            <a:endParaRPr lang="vi-VN" dirty="0" smtClean="0">
              <a:latin typeface="Times New Roman" pitchFamily="18" charset="0"/>
              <a:cs typeface="Times New Roman" pitchFamily="18" charset="0"/>
            </a:endParaRPr>
          </a:p>
          <a:p>
            <a:pPr marL="0" indent="0">
              <a:buNone/>
            </a:pPr>
            <a:r>
              <a:rPr lang="en-US" smtClean="0">
                <a:latin typeface="Times New Roman" pitchFamily="18" charset="0"/>
                <a:cs typeface="Times New Roman" pitchFamily="18" charset="0"/>
              </a:rPr>
              <a:t>-</a:t>
            </a:r>
            <a:r>
              <a:rPr lang="vi-VN" smtClean="0">
                <a:latin typeface="Times New Roman" pitchFamily="18" charset="0"/>
                <a:cs typeface="Times New Roman" pitchFamily="18" charset="0"/>
              </a:rPr>
              <a:t> </a:t>
            </a:r>
            <a:r>
              <a:rPr lang="vi-VN" dirty="0" smtClean="0">
                <a:latin typeface="Times New Roman" pitchFamily="18" charset="0"/>
                <a:cs typeface="Times New Roman" pitchFamily="18" charset="0"/>
              </a:rPr>
              <a:t>Khả năng mắc bệnh, ốm đau phải nằm viện điều trị thấp hơn</a:t>
            </a:r>
          </a:p>
          <a:p>
            <a:pPr marL="0" indent="0">
              <a:buNone/>
            </a:pPr>
            <a:r>
              <a:rPr lang="en-US" smtClean="0">
                <a:latin typeface="Times New Roman" pitchFamily="18" charset="0"/>
                <a:cs typeface="Times New Roman" pitchFamily="18" charset="0"/>
              </a:rPr>
              <a:t>- </a:t>
            </a:r>
            <a:r>
              <a:rPr lang="vi-VN" smtClean="0">
                <a:latin typeface="Times New Roman" pitchFamily="18" charset="0"/>
                <a:cs typeface="Times New Roman" pitchFamily="18" charset="0"/>
              </a:rPr>
              <a:t> </a:t>
            </a:r>
            <a:r>
              <a:rPr lang="vi-VN" dirty="0" smtClean="0">
                <a:latin typeface="Times New Roman" pitchFamily="18" charset="0"/>
                <a:cs typeface="Times New Roman" pitchFamily="18" charset="0"/>
              </a:rPr>
              <a:t>Dễ dàng tiếp cận với các lĩnh vực y tế, giáo dục...</a:t>
            </a:r>
            <a:endParaRPr lang="en-US" dirty="0" smtClean="0">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
        <p:nvSpPr>
          <p:cNvPr id="9" name="Content Placeholder 8"/>
          <p:cNvSpPr>
            <a:spLocks noGrp="1"/>
          </p:cNvSpPr>
          <p:nvPr>
            <p:ph sz="half" idx="2"/>
          </p:nvPr>
        </p:nvSpPr>
        <p:spPr>
          <a:xfrm>
            <a:off x="4648200" y="1676400"/>
            <a:ext cx="4038600" cy="4830763"/>
          </a:xfrm>
        </p:spPr>
        <p:txBody>
          <a:bodyPr>
            <a:normAutofit/>
          </a:bodyPr>
          <a:lstStyle/>
          <a:p>
            <a:pPr marL="0" indent="0">
              <a:buNone/>
            </a:pPr>
            <a:r>
              <a:rPr lang="en-US" b="1"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 Chất lượng sống thấp</a:t>
            </a:r>
          </a:p>
          <a:p>
            <a:pPr marL="0" indent="0">
              <a:buNone/>
            </a:pPr>
            <a:r>
              <a:rPr lang="en-US" smtClean="0">
                <a:latin typeface="Times New Roman" pitchFamily="18" charset="0"/>
                <a:cs typeface="Times New Roman" pitchFamily="18" charset="0"/>
              </a:rPr>
              <a:t>- Thu nhập trung bình, thấp</a:t>
            </a:r>
            <a:endParaRPr lang="vi-VN" dirty="0" smtClean="0">
              <a:latin typeface="Times New Roman" pitchFamily="18" charset="0"/>
              <a:cs typeface="Times New Roman" pitchFamily="18" charset="0"/>
            </a:endParaRPr>
          </a:p>
          <a:p>
            <a:pPr marL="0" indent="0">
              <a:buNone/>
            </a:pPr>
            <a:r>
              <a:rPr lang="en-US" smtClean="0">
                <a:latin typeface="Times New Roman" pitchFamily="18" charset="0"/>
                <a:cs typeface="Times New Roman" pitchFamily="18" charset="0"/>
              </a:rPr>
              <a:t>-</a:t>
            </a:r>
            <a:r>
              <a:rPr lang="vi-VN" smtClean="0">
                <a:latin typeface="Times New Roman" pitchFamily="18" charset="0"/>
                <a:cs typeface="Times New Roman" pitchFamily="18" charset="0"/>
              </a:rPr>
              <a:t> </a:t>
            </a:r>
            <a:r>
              <a:rPr lang="vi-VN" dirty="0" smtClean="0">
                <a:latin typeface="Times New Roman" pitchFamily="18" charset="0"/>
                <a:cs typeface="Times New Roman" pitchFamily="18" charset="0"/>
              </a:rPr>
              <a:t>Khả năng mắc bệnh, ốm đau phải nằm viện điều trị cao hơn</a:t>
            </a:r>
          </a:p>
          <a:p>
            <a:pPr marL="0" indent="0">
              <a:buNone/>
            </a:pPr>
            <a:r>
              <a:rPr lang="en-US" smtClean="0">
                <a:latin typeface="Times New Roman" pitchFamily="18" charset="0"/>
                <a:cs typeface="Times New Roman" pitchFamily="18" charset="0"/>
              </a:rPr>
              <a:t>-</a:t>
            </a:r>
            <a:r>
              <a:rPr lang="vi-VN" smtClean="0">
                <a:latin typeface="Times New Roman" pitchFamily="18" charset="0"/>
                <a:cs typeface="Times New Roman" pitchFamily="18" charset="0"/>
              </a:rPr>
              <a:t> </a:t>
            </a:r>
            <a:r>
              <a:rPr lang="vi-VN" dirty="0" smtClean="0">
                <a:latin typeface="Times New Roman" pitchFamily="18" charset="0"/>
                <a:cs typeface="Times New Roman" pitchFamily="18" charset="0"/>
              </a:rPr>
              <a:t>Khó tiếp cận với các lĩnh vực y tế, giáo dục...</a:t>
            </a:r>
          </a:p>
          <a:p>
            <a:pPr>
              <a:buNone/>
            </a:pPr>
            <a:endParaRPr lang="en-US" dirty="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52600" y="3124200"/>
            <a:ext cx="8077200" cy="715962"/>
          </a:xfrm>
        </p:spPr>
        <p:txBody>
          <a:bodyPr>
            <a:normAutofit fontScale="90000"/>
          </a:bodyPr>
          <a:lstStyle/>
          <a:p>
            <a:r>
              <a:rPr lang="en-US" dirty="0" smtClean="0">
                <a:solidFill>
                  <a:schemeClr val="tx1"/>
                </a:solidFill>
              </a:rPr>
              <a:t>GIÀU                     NGHÈO  </a:t>
            </a:r>
            <a:endParaRPr lang="en-US" dirty="0">
              <a:solidFill>
                <a:schemeClr val="tx1"/>
              </a:solidFill>
            </a:endParaRPr>
          </a:p>
        </p:txBody>
      </p:sp>
      <p:pic>
        <p:nvPicPr>
          <p:cNvPr id="2050" name="Picture 2" descr="G:\hình XHH\5.jpg"/>
          <p:cNvPicPr>
            <a:picLocks noGrp="1" noChangeAspect="1" noChangeArrowheads="1"/>
          </p:cNvPicPr>
          <p:nvPr>
            <p:ph idx="1"/>
          </p:nvPr>
        </p:nvPicPr>
        <p:blipFill>
          <a:blip r:embed="rId2" cstate="print"/>
          <a:srcRect/>
          <a:stretch>
            <a:fillRect/>
          </a:stretch>
        </p:blipFill>
        <p:spPr bwMode="auto">
          <a:xfrm>
            <a:off x="838200" y="304800"/>
            <a:ext cx="7620000" cy="2895600"/>
          </a:xfrm>
          <a:prstGeom prst="rect">
            <a:avLst/>
          </a:prstGeom>
          <a:noFill/>
        </p:spPr>
      </p:pic>
      <p:pic>
        <p:nvPicPr>
          <p:cNvPr id="4" name="Picture 2" descr="G:\hình XHH\7.jpg"/>
          <p:cNvPicPr>
            <a:picLocks noChangeAspect="1" noChangeArrowheads="1"/>
          </p:cNvPicPr>
          <p:nvPr/>
        </p:nvPicPr>
        <p:blipFill>
          <a:blip r:embed="rId3" cstate="print"/>
          <a:stretch>
            <a:fillRect/>
          </a:stretch>
        </p:blipFill>
        <p:spPr bwMode="auto">
          <a:xfrm>
            <a:off x="838200" y="3733800"/>
            <a:ext cx="3581400" cy="2346791"/>
          </a:xfrm>
          <a:prstGeom prst="rect">
            <a:avLst/>
          </a:prstGeom>
          <a:noFill/>
        </p:spPr>
      </p:pic>
      <p:pic>
        <p:nvPicPr>
          <p:cNvPr id="6" name="Picture 3" descr="C:\Users\WIN7\Documents\images667496_Anh_1_n_xin.jpg"/>
          <p:cNvPicPr>
            <a:picLocks noChangeAspect="1" noChangeArrowheads="1"/>
          </p:cNvPicPr>
          <p:nvPr/>
        </p:nvPicPr>
        <p:blipFill>
          <a:blip r:embed="rId4" cstate="print"/>
          <a:stretch>
            <a:fillRect/>
          </a:stretch>
        </p:blipFill>
        <p:spPr bwMode="auto">
          <a:xfrm>
            <a:off x="4419600" y="3733800"/>
            <a:ext cx="4038600" cy="2354046"/>
          </a:xfrm>
          <a:prstGeom prst="rect">
            <a:avLst/>
          </a:prstGeom>
          <a:noFill/>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667512"/>
          </a:xfrm>
        </p:spPr>
        <p:txBody>
          <a:bodyPr>
            <a:normAutofit/>
          </a:bodyPr>
          <a:lstStyle/>
          <a:p>
            <a:r>
              <a:rPr lang="en-US" sz="4000" smtClean="0">
                <a:solidFill>
                  <a:srgbClr val="FF0000"/>
                </a:solidFill>
                <a:latin typeface="Times New Roman" pitchFamily="18" charset="0"/>
                <a:cs typeface="Times New Roman" pitchFamily="18" charset="0"/>
              </a:rPr>
              <a:t>4. </a:t>
            </a:r>
            <a:r>
              <a:rPr lang="en-US" sz="4000" dirty="0" err="1" smtClean="0">
                <a:solidFill>
                  <a:srgbClr val="FF0000"/>
                </a:solidFill>
                <a:latin typeface="Times New Roman" pitchFamily="18" charset="0"/>
                <a:cs typeface="Times New Roman" pitchFamily="18" charset="0"/>
              </a:rPr>
              <a:t>Tác</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động</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của</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phân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tầng</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xã</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hội</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219200"/>
            <a:ext cx="8229600" cy="5105400"/>
          </a:xfrm>
        </p:spPr>
        <p:txBody>
          <a:bodyPr>
            <a:normAutofit/>
          </a:bodyPr>
          <a:lstStyle/>
          <a:p>
            <a:pPr>
              <a:buClrTx/>
              <a:buFont typeface="Wingdings" pitchFamily="2" charset="2"/>
              <a:buChar char="§"/>
            </a:pPr>
            <a:r>
              <a:rPr lang="en-US" sz="2800" b="1" dirty="0" err="1" smtClean="0">
                <a:latin typeface="Times New Roman" pitchFamily="18" charset="0"/>
                <a:cs typeface="Times New Roman" pitchFamily="18" charset="0"/>
              </a:rPr>
              <a:t>Về</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mặt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tích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cực</a:t>
            </a:r>
            <a:r>
              <a:rPr lang="en-US" sz="2800" b="1" dirty="0" smtClean="0">
                <a:latin typeface="Times New Roman" pitchFamily="18" charset="0"/>
                <a:cs typeface="Times New Roman" pitchFamily="18" charset="0"/>
              </a:rPr>
              <a:t>:</a:t>
            </a:r>
          </a:p>
          <a:p>
            <a:pPr>
              <a:buNone/>
            </a:pPr>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nghèo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góp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dậy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vươn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giàu</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cho</a:t>
            </a:r>
            <a:r>
              <a:rPr lang="en-US" sz="2800" smtClean="0">
                <a:latin typeface="Times New Roman" pitchFamily="18" charset="0"/>
                <a:cs typeface="Times New Roman" pitchFamily="18" charset="0"/>
              </a:rPr>
              <a:t> chính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đẩy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phát</a:t>
            </a:r>
            <a:r>
              <a:rPr lang="en-US" sz="2800" smtClean="0">
                <a:latin typeface="Times New Roman" pitchFamily="18" charset="0"/>
                <a:cs typeface="Times New Roman" pitchFamily="18" charset="0"/>
              </a:rPr>
              <a:t> triển. </a:t>
            </a:r>
            <a:endParaRPr lang="vi-VN" sz="2800" smtClean="0">
              <a:latin typeface="Times New Roman" pitchFamily="18" charset="0"/>
              <a:cs typeface="Times New Roman" pitchFamily="18" charset="0"/>
            </a:endParaRPr>
          </a:p>
          <a:p>
            <a:pPr>
              <a:buNone/>
            </a:pPr>
            <a:r>
              <a:rPr lang="vi-VN"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 Phát </a:t>
            </a:r>
            <a:r>
              <a:rPr lang="vi-VN" sz="2800" smtClean="0">
                <a:latin typeface="Times New Roman" pitchFamily="18" charset="0"/>
                <a:cs typeface="Times New Roman" pitchFamily="18" charset="0"/>
              </a:rPr>
              <a:t>t</a:t>
            </a:r>
            <a:r>
              <a:rPr lang="en-US" sz="2800" smtClean="0">
                <a:latin typeface="Times New Roman" pitchFamily="18" charset="0"/>
                <a:cs typeface="Times New Roman" pitchFamily="18" charset="0"/>
              </a:rPr>
              <a:t>ri</a:t>
            </a:r>
            <a:r>
              <a:rPr lang="vi-VN" sz="2800" smtClean="0">
                <a:latin typeface="Times New Roman" pitchFamily="18" charset="0"/>
                <a:cs typeface="Times New Roman" pitchFamily="18" charset="0"/>
              </a:rPr>
              <a:t>ển</a:t>
            </a:r>
            <a:r>
              <a:rPr lang="en-US" sz="2800" smtClean="0">
                <a:latin typeface="Times New Roman" pitchFamily="18" charset="0"/>
                <a:cs typeface="Times New Roman" pitchFamily="18" charset="0"/>
              </a:rPr>
              <a:t> nhiều </a:t>
            </a:r>
            <a:r>
              <a:rPr lang="vi-VN" sz="2800" smtClean="0">
                <a:latin typeface="Times New Roman" pitchFamily="18" charset="0"/>
                <a:cs typeface="Times New Roman" pitchFamily="18" charset="0"/>
              </a:rPr>
              <a:t>t</a:t>
            </a:r>
            <a:r>
              <a:rPr lang="en-US" sz="2800" smtClean="0">
                <a:latin typeface="Times New Roman" pitchFamily="18" charset="0"/>
                <a:cs typeface="Times New Roman" pitchFamily="18" charset="0"/>
              </a:rPr>
              <a:t>hành </a:t>
            </a:r>
            <a:r>
              <a:rPr lang="vi-VN" sz="2800" smtClean="0">
                <a:latin typeface="Times New Roman" pitchFamily="18" charset="0"/>
                <a:cs typeface="Times New Roman" pitchFamily="18" charset="0"/>
              </a:rPr>
              <a:t>p</a:t>
            </a:r>
            <a:r>
              <a:rPr lang="en-US" sz="2800" smtClean="0">
                <a:latin typeface="Times New Roman" pitchFamily="18" charset="0"/>
                <a:cs typeface="Times New Roman" pitchFamily="18" charset="0"/>
              </a:rPr>
              <a:t>hần </a:t>
            </a:r>
            <a:r>
              <a:rPr lang="vi-VN" sz="2800" smtClean="0">
                <a:latin typeface="Times New Roman" pitchFamily="18" charset="0"/>
                <a:cs typeface="Times New Roman" pitchFamily="18" charset="0"/>
              </a:rPr>
              <a:t>x</a:t>
            </a:r>
            <a:r>
              <a:rPr lang="en-US" sz="2800" smtClean="0">
                <a:latin typeface="Times New Roman" pitchFamily="18" charset="0"/>
                <a:cs typeface="Times New Roman" pitchFamily="18" charset="0"/>
              </a:rPr>
              <a:t>ã </a:t>
            </a:r>
            <a:r>
              <a:rPr lang="vi-VN" sz="2800" smtClean="0">
                <a:latin typeface="Times New Roman" pitchFamily="18" charset="0"/>
                <a:cs typeface="Times New Roman" pitchFamily="18" charset="0"/>
              </a:rPr>
              <a:t>hội</a:t>
            </a:r>
            <a:r>
              <a:rPr lang="en-US" sz="2800" smtClean="0">
                <a:latin typeface="Times New Roman" pitchFamily="18" charset="0"/>
                <a:cs typeface="Times New Roman" pitchFamily="18" charset="0"/>
              </a:rPr>
              <a:t/>
            </a:r>
            <a:br>
              <a:rPr lang="en-US" sz="2800" smtClean="0">
                <a:latin typeface="Times New Roman" pitchFamily="18" charset="0"/>
                <a:cs typeface="Times New Roman" pitchFamily="18" charset="0"/>
              </a:rPr>
            </a:br>
            <a:r>
              <a:rPr lang="vi-VN"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H</a:t>
            </a:r>
            <a:r>
              <a:rPr lang="en-US" sz="2800" smtClean="0">
                <a:latin typeface="Times New Roman" pitchFamily="18" charset="0"/>
                <a:cs typeface="Times New Roman" pitchFamily="18" charset="0"/>
              </a:rPr>
              <a:t>ội </a:t>
            </a:r>
            <a:r>
              <a:rPr lang="vi-VN" sz="2800" smtClean="0">
                <a:latin typeface="Times New Roman" pitchFamily="18" charset="0"/>
                <a:cs typeface="Times New Roman" pitchFamily="18" charset="0"/>
              </a:rPr>
              <a:t>n</a:t>
            </a:r>
            <a:r>
              <a:rPr lang="en-US" sz="2800" smtClean="0">
                <a:latin typeface="Times New Roman" pitchFamily="18" charset="0"/>
                <a:cs typeface="Times New Roman" pitchFamily="18" charset="0"/>
              </a:rPr>
              <a:t>hập với lối s</a:t>
            </a:r>
            <a:r>
              <a:rPr lang="vi-VN" sz="2800" smtClean="0">
                <a:latin typeface="Times New Roman" pitchFamily="18" charset="0"/>
                <a:cs typeface="Times New Roman" pitchFamily="18" charset="0"/>
              </a:rPr>
              <a:t>ống</a:t>
            </a:r>
            <a:r>
              <a:rPr lang="en-US" sz="2800" smtClean="0">
                <a:latin typeface="Times New Roman" pitchFamily="18" charset="0"/>
                <a:cs typeface="Times New Roman" pitchFamily="18" charset="0"/>
              </a:rPr>
              <a:t> mới </a:t>
            </a:r>
            <a:br>
              <a:rPr lang="en-US" sz="2800" smtClean="0">
                <a:latin typeface="Times New Roman" pitchFamily="18" charset="0"/>
                <a:cs typeface="Times New Roman" pitchFamily="18" charset="0"/>
              </a:rPr>
            </a:br>
            <a:endParaRPr lang="en-US" sz="2800" dirty="0" smtClean="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4389120"/>
          </a:xfrm>
        </p:spPr>
        <p:txBody>
          <a:bodyPr>
            <a:noAutofit/>
          </a:bodyPr>
          <a:lstStyle/>
          <a:p>
            <a:pPr>
              <a:buClrTx/>
              <a:buFont typeface="Wingdings" pitchFamily="2" charset="2"/>
              <a:buChar char="§"/>
            </a:pPr>
            <a:r>
              <a:rPr lang="en-US" sz="3600" b="1" smtClean="0">
                <a:latin typeface="Times New Roman" pitchFamily="18" charset="0"/>
                <a:cs typeface="Times New Roman" pitchFamily="18" charset="0"/>
              </a:rPr>
              <a:t>Về mặt tiêu cực:</a:t>
            </a:r>
            <a:endParaRPr lang="en-US" sz="2800" smtClean="0">
              <a:latin typeface="Times New Roman" pitchFamily="18" charset="0"/>
              <a:cs typeface="Times New Roman" pitchFamily="18" charset="0"/>
            </a:endParaRPr>
          </a:p>
          <a:p>
            <a:pPr>
              <a:buNone/>
            </a:pPr>
            <a:r>
              <a:rPr lang="en-US" sz="2800" smtClean="0">
                <a:latin typeface="Times New Roman" pitchFamily="18" charset="0"/>
                <a:cs typeface="Times New Roman" pitchFamily="18" charset="0"/>
              </a:rPr>
              <a:t>             + Gây bất bình đẳng xã hội</a:t>
            </a:r>
          </a:p>
          <a:p>
            <a:pPr>
              <a:buNone/>
            </a:pPr>
            <a:r>
              <a:rPr lang="en-US" sz="2800" smtClean="0">
                <a:latin typeface="Times New Roman" pitchFamily="18" charset="0"/>
                <a:cs typeface="Times New Roman" pitchFamily="18" charset="0"/>
              </a:rPr>
              <a:t>             + Gây ra thái độ kỳ thị đẳng cấp</a:t>
            </a:r>
            <a:br>
              <a:rPr lang="en-US" sz="2800" smtClean="0">
                <a:latin typeface="Times New Roman" pitchFamily="18" charset="0"/>
                <a:cs typeface="Times New Roman" pitchFamily="18" charset="0"/>
              </a:rPr>
            </a:br>
            <a:r>
              <a:rPr lang="en-US" sz="2800" smtClean="0">
                <a:latin typeface="Times New Roman" pitchFamily="18" charset="0"/>
                <a:cs typeface="Times New Roman" pitchFamily="18" charset="0"/>
              </a:rPr>
              <a:t>          + Sự gắn kết xã hội hạn chế</a:t>
            </a:r>
            <a:br>
              <a:rPr lang="en-US" sz="2800" smtClean="0">
                <a:latin typeface="Times New Roman" pitchFamily="18" charset="0"/>
                <a:cs typeface="Times New Roman" pitchFamily="18" charset="0"/>
              </a:rPr>
            </a:br>
            <a:r>
              <a:rPr lang="en-US" sz="2800" smtClean="0">
                <a:latin typeface="Times New Roman" pitchFamily="18" charset="0"/>
                <a:cs typeface="Times New Roman" pitchFamily="18" charset="0"/>
              </a:rPr>
              <a:t>	   + Nguy cơ xung đột xã hội xuất hiện</a:t>
            </a:r>
            <a:br>
              <a:rPr lang="en-US" sz="2800" smtClean="0">
                <a:latin typeface="Times New Roman" pitchFamily="18" charset="0"/>
                <a:cs typeface="Times New Roman" pitchFamily="18" charset="0"/>
              </a:rPr>
            </a:br>
            <a:r>
              <a:rPr lang="en-US" sz="2800" smtClean="0">
                <a:latin typeface="Times New Roman" pitchFamily="18" charset="0"/>
                <a:cs typeface="Times New Roman" pitchFamily="18" charset="0"/>
              </a:rPr>
              <a:t>	   + Là điều kiện tốt để kẻ thù chống phá, không kiểm soát kịp thời sẽ trở thành điều kiện dẫn đến phân hóa xã hội thành giai cấp.</a:t>
            </a:r>
            <a:r>
              <a:rPr lang="en-US" sz="3600" smtClean="0">
                <a:latin typeface="Times New Roman" pitchFamily="18" charset="0"/>
                <a:cs typeface="Times New Roman" pitchFamily="18" charset="0"/>
              </a:rPr>
              <a:t/>
            </a:r>
            <a:br>
              <a:rPr lang="en-US" sz="3600" smtClean="0">
                <a:latin typeface="Times New Roman" pitchFamily="18" charset="0"/>
                <a:cs typeface="Times New Roman" pitchFamily="18" charset="0"/>
              </a:rPr>
            </a:br>
            <a:r>
              <a:rPr lang="en-US" sz="3600" smtClean="0"/>
              <a:t> </a:t>
            </a:r>
            <a:endParaRPr lang="en-US" sz="3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5"/>
          <p:cNvSpPr>
            <a:spLocks noGrp="1" noChangeArrowheads="1"/>
          </p:cNvSpPr>
          <p:nvPr>
            <p:ph type="title"/>
          </p:nvPr>
        </p:nvSpPr>
        <p:spPr>
          <a:xfrm>
            <a:off x="685800" y="457200"/>
            <a:ext cx="6870700" cy="1211263"/>
          </a:xfrm>
        </p:spPr>
        <p:txBody>
          <a:bodyPr>
            <a:normAutofit fontScale="90000"/>
          </a:bodyPr>
          <a:lstStyle/>
          <a:p>
            <a:pPr algn="ctr"/>
            <a:r>
              <a:rPr lang="en-US" sz="4000" smtClean="0">
                <a:solidFill>
                  <a:srgbClr val="FF0000"/>
                </a:solidFill>
                <a:latin typeface="Times New Roman" pitchFamily="18" charset="0"/>
                <a:cs typeface="Times New Roman" pitchFamily="18" charset="0"/>
              </a:rPr>
              <a:t>III. Ảnh hưởng của nhập cư lên sự phát triển của xã hội.</a:t>
            </a:r>
            <a:endParaRPr lang="en-US" sz="4000">
              <a:solidFill>
                <a:srgbClr val="CC0000"/>
              </a:solidFill>
              <a:latin typeface="Times New Roman" pitchFamily="18" charset="0"/>
              <a:cs typeface="Times New Roman" pitchFamily="18" charset="0"/>
            </a:endParaRPr>
          </a:p>
        </p:txBody>
      </p:sp>
      <p:sp>
        <p:nvSpPr>
          <p:cNvPr id="4102" name="Rectangle 6"/>
          <p:cNvSpPr>
            <a:spLocks noGrp="1" noChangeArrowheads="1"/>
          </p:cNvSpPr>
          <p:nvPr>
            <p:ph type="body" idx="1"/>
          </p:nvPr>
        </p:nvSpPr>
        <p:spPr>
          <a:xfrm>
            <a:off x="609600" y="1295400"/>
            <a:ext cx="7543800" cy="2971800"/>
          </a:xfrm>
        </p:spPr>
        <p:txBody>
          <a:bodyPr>
            <a:normAutofit fontScale="92500" lnSpcReduction="20000"/>
          </a:bodyPr>
          <a:lstStyle/>
          <a:p>
            <a:pPr>
              <a:lnSpc>
                <a:spcPct val="90000"/>
              </a:lnSpc>
              <a:buNone/>
            </a:pPr>
            <a:endParaRPr lang="en-US" smtClean="0"/>
          </a:p>
          <a:p>
            <a:pPr>
              <a:lnSpc>
                <a:spcPct val="90000"/>
              </a:lnSpc>
              <a:buNone/>
            </a:pPr>
            <a:endParaRPr lang="en-US" sz="3200" smtClean="0">
              <a:solidFill>
                <a:srgbClr val="FF0000"/>
              </a:solidFill>
              <a:latin typeface="Times New Roman" pitchFamily="18" charset="0"/>
              <a:cs typeface="Times New Roman" pitchFamily="18" charset="0"/>
            </a:endParaRPr>
          </a:p>
          <a:p>
            <a:pPr>
              <a:lnSpc>
                <a:spcPct val="90000"/>
              </a:lnSpc>
              <a:buNone/>
            </a:pPr>
            <a:r>
              <a:rPr lang="en-US" sz="3200" smtClean="0">
                <a:solidFill>
                  <a:srgbClr val="FF0000"/>
                </a:solidFill>
                <a:latin typeface="Times New Roman" pitchFamily="18" charset="0"/>
                <a:cs typeface="Times New Roman" pitchFamily="18" charset="0"/>
              </a:rPr>
              <a:t>1. Sơ lược tình trạng và khó khăn của dân nhập cư</a:t>
            </a:r>
          </a:p>
          <a:p>
            <a:pPr>
              <a:lnSpc>
                <a:spcPct val="90000"/>
              </a:lnSpc>
            </a:pPr>
            <a:r>
              <a:rPr lang="en-US" smtClean="0">
                <a:latin typeface="Times New Roman" pitchFamily="18" charset="0"/>
                <a:cs typeface="Times New Roman" pitchFamily="18" charset="0"/>
              </a:rPr>
              <a:t>Hơn </a:t>
            </a:r>
            <a:r>
              <a:rPr lang="en-US">
                <a:latin typeface="Times New Roman" pitchFamily="18" charset="0"/>
                <a:cs typeface="Times New Roman" pitchFamily="18" charset="0"/>
              </a:rPr>
              <a:t>60% dân nhập cư ở độ tuổi 15 – 29 thiếu việc làm đang đổ về thành phố, KCN. Không nhà ở, hộ khẩu, đứng ngoài các dịch vụ xã hội, thu nhập thấp… dân di cư đang gây áp lực lớn cho nhiều thành phố.</a:t>
            </a:r>
          </a:p>
          <a:p>
            <a:pPr>
              <a:lnSpc>
                <a:spcPct val="90000"/>
              </a:lnSpc>
            </a:pPr>
            <a:r>
              <a:rPr lang="en-US">
                <a:latin typeface="Times New Roman" pitchFamily="18" charset="0"/>
                <a:cs typeface="Times New Roman" pitchFamily="18" charset="0"/>
              </a:rPr>
              <a:t>Nhập cư vì mưu sinh</a:t>
            </a:r>
          </a:p>
          <a:p>
            <a:pPr>
              <a:lnSpc>
                <a:spcPct val="90000"/>
              </a:lnSpc>
            </a:pPr>
            <a:endParaRPr lang="en-US">
              <a:latin typeface="Times New Roman" pitchFamily="18" charset="0"/>
              <a:cs typeface="Times New Roman" pitchFamily="18" charset="0"/>
            </a:endParaRPr>
          </a:p>
          <a:p>
            <a:pPr>
              <a:lnSpc>
                <a:spcPct val="90000"/>
              </a:lnSpc>
            </a:pPr>
            <a:endParaRPr lang="en-US">
              <a:latin typeface="Times New Roman" pitchFamily="18" charset="0"/>
              <a:cs typeface="Times New Roman" pitchFamily="18" charset="0"/>
            </a:endParaRPr>
          </a:p>
        </p:txBody>
      </p:sp>
      <p:pic>
        <p:nvPicPr>
          <p:cNvPr id="4104" name="Picture 1" descr="https://encrypted-tbn2.gstatic.com/images?q=tbn:ANd9GcTX_Imw_ELRLbgsGixMaFqMGK743Z3d3UebGf_J52ns_Hrq9fQM"/>
          <p:cNvPicPr>
            <a:picLocks noChangeAspect="1" noChangeArrowheads="1"/>
          </p:cNvPicPr>
          <p:nvPr/>
        </p:nvPicPr>
        <p:blipFill>
          <a:blip r:embed="rId2" cstate="print"/>
          <a:srcRect/>
          <a:stretch>
            <a:fillRect/>
          </a:stretch>
        </p:blipFill>
        <p:spPr bwMode="auto">
          <a:xfrm>
            <a:off x="685800" y="4267200"/>
            <a:ext cx="3429000" cy="2209800"/>
          </a:xfrm>
          <a:prstGeom prst="rect">
            <a:avLst/>
          </a:prstGeom>
          <a:noFill/>
          <a:ln w="9525">
            <a:noFill/>
            <a:miter lim="800000"/>
            <a:headEnd/>
            <a:tailEnd/>
          </a:ln>
        </p:spPr>
      </p:pic>
      <p:pic>
        <p:nvPicPr>
          <p:cNvPr id="4105" name="Picture 4" descr="https://encrypted-tbn0.gstatic.com/images?q=tbn:ANd9GcT2UmR5-mO7ZKXZXd-wlN_pNLusRYz5SvAnJzkIOGL7EYfU0e6PIw"/>
          <p:cNvPicPr>
            <a:picLocks noChangeAspect="1" noChangeArrowheads="1"/>
          </p:cNvPicPr>
          <p:nvPr/>
        </p:nvPicPr>
        <p:blipFill>
          <a:blip r:embed="rId3" cstate="print"/>
          <a:srcRect/>
          <a:stretch>
            <a:fillRect/>
          </a:stretch>
        </p:blipFill>
        <p:spPr bwMode="auto">
          <a:xfrm>
            <a:off x="4800600" y="4267200"/>
            <a:ext cx="3352800" cy="2209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solidFill>
                  <a:srgbClr val="FF0000"/>
                </a:solidFill>
                <a:latin typeface="Times New Roman" pitchFamily="18" charset="0"/>
                <a:cs typeface="Times New Roman" pitchFamily="18" charset="0"/>
              </a:rPr>
              <a:t>Nội dung:</a:t>
            </a:r>
            <a:endParaRPr lang="en-US" b="1">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057400"/>
            <a:ext cx="8229600" cy="4389120"/>
          </a:xfrm>
        </p:spPr>
        <p:txBody>
          <a:bodyPr>
            <a:normAutofit lnSpcReduction="10000"/>
          </a:bodyPr>
          <a:lstStyle/>
          <a:p>
            <a:pPr>
              <a:buNone/>
            </a:pPr>
            <a:r>
              <a:rPr lang="en-US" sz="3600" smtClean="0">
                <a:solidFill>
                  <a:srgbClr val="FF0000"/>
                </a:solidFill>
                <a:latin typeface="Times New Roman" pitchFamily="18" charset="0"/>
                <a:cs typeface="Times New Roman" pitchFamily="18" charset="0"/>
              </a:rPr>
              <a:t>I. Sự nhập cư vào các thành phố lớn ở Việt Nam hiện nay.</a:t>
            </a:r>
          </a:p>
          <a:p>
            <a:pPr>
              <a:buNone/>
            </a:pPr>
            <a:r>
              <a:rPr lang="en-US" sz="3600" smtClean="0">
                <a:solidFill>
                  <a:srgbClr val="FF0000"/>
                </a:solidFill>
                <a:latin typeface="Times New Roman" pitchFamily="18" charset="0"/>
                <a:cs typeface="Times New Roman" pitchFamily="18" charset="0"/>
              </a:rPr>
              <a:t>II. Ảnh hưởng của nhập cư lên phân tầng xã hội.</a:t>
            </a:r>
          </a:p>
          <a:p>
            <a:pPr>
              <a:buNone/>
            </a:pPr>
            <a:r>
              <a:rPr lang="en-US" sz="3600" smtClean="0">
                <a:solidFill>
                  <a:srgbClr val="FF0000"/>
                </a:solidFill>
                <a:latin typeface="Times New Roman" pitchFamily="18" charset="0"/>
                <a:cs typeface="Times New Roman" pitchFamily="18" charset="0"/>
              </a:rPr>
              <a:t>III. Ảnh hưởng của nhập cư lên sự phát triển của xã hội.</a:t>
            </a:r>
          </a:p>
          <a:p>
            <a:pPr>
              <a:buNone/>
            </a:pPr>
            <a:r>
              <a:rPr lang="en-US" sz="3600" smtClean="0">
                <a:solidFill>
                  <a:srgbClr val="FF0000"/>
                </a:solidFill>
                <a:latin typeface="Times New Roman" pitchFamily="18" charset="0"/>
                <a:cs typeface="Times New Roman" pitchFamily="18" charset="0"/>
              </a:rPr>
              <a:t>IV. Nhận định, lí giải riêng và cách khắc phục</a:t>
            </a:r>
            <a:endParaRPr lang="en-US" sz="360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6" name="Rectangle 18"/>
          <p:cNvSpPr>
            <a:spLocks noGrp="1" noChangeArrowheads="1"/>
          </p:cNvSpPr>
          <p:nvPr>
            <p:ph type="body" idx="1"/>
          </p:nvPr>
        </p:nvSpPr>
        <p:spPr>
          <a:xfrm>
            <a:off x="457200" y="304800"/>
            <a:ext cx="8229600" cy="6172200"/>
          </a:xfrm>
        </p:spPr>
        <p:txBody>
          <a:bodyPr/>
          <a:lstStyle/>
          <a:p>
            <a:endParaRPr lang="en-US" smtClean="0">
              <a:latin typeface="Times New Roman" pitchFamily="18" charset="0"/>
              <a:cs typeface="Times New Roman" pitchFamily="18" charset="0"/>
            </a:endParaRPr>
          </a:p>
          <a:p>
            <a:r>
              <a:rPr lang="en-US" smtClean="0">
                <a:latin typeface="Times New Roman" pitchFamily="18" charset="0"/>
                <a:cs typeface="Times New Roman" pitchFamily="18" charset="0"/>
              </a:rPr>
              <a:t>Nhưng </a:t>
            </a:r>
            <a:r>
              <a:rPr lang="en-US">
                <a:latin typeface="Times New Roman" pitchFamily="18" charset="0"/>
                <a:cs typeface="Times New Roman" pitchFamily="18" charset="0"/>
              </a:rPr>
              <a:t>những khó khăn mà họ phải đối mặt là rất phức tạp, như: không hộ khẩu, nhà ở…đã ảnh hưởng trực tiếp đến chất lượng cuộc sống, quyền lợi, con cái người nhập cư </a:t>
            </a:r>
          </a:p>
        </p:txBody>
      </p:sp>
      <p:pic>
        <p:nvPicPr>
          <p:cNvPr id="7189" name="Picture 10" descr="https://encrypted-tbn1.gstatic.com/images?q=tbn:ANd9GcQSA9oDjYif8eOx5NOR55rUENUJuM4xvpryVX3jmMLeAT-VY3k2"/>
          <p:cNvPicPr>
            <a:picLocks noChangeAspect="1" noChangeArrowheads="1"/>
          </p:cNvPicPr>
          <p:nvPr/>
        </p:nvPicPr>
        <p:blipFill>
          <a:blip r:embed="rId2" cstate="print"/>
          <a:srcRect/>
          <a:stretch>
            <a:fillRect/>
          </a:stretch>
        </p:blipFill>
        <p:spPr bwMode="auto">
          <a:xfrm>
            <a:off x="304800" y="2590800"/>
            <a:ext cx="4191000" cy="3352800"/>
          </a:xfrm>
          <a:prstGeom prst="rect">
            <a:avLst/>
          </a:prstGeom>
          <a:noFill/>
          <a:ln w="9525">
            <a:noFill/>
            <a:miter lim="800000"/>
            <a:headEnd/>
            <a:tailEnd/>
          </a:ln>
        </p:spPr>
      </p:pic>
      <p:pic>
        <p:nvPicPr>
          <p:cNvPr id="7190" name="Picture 13" descr="https://encrypted-tbn1.gstatic.com/images?q=tbn:ANd9GcRjqL3ilYjcbFLm2cGY7lp0n74LuUnGGhfRwCr3Td1q-01bx-sN"/>
          <p:cNvPicPr>
            <a:picLocks noChangeAspect="1" noChangeArrowheads="1"/>
          </p:cNvPicPr>
          <p:nvPr/>
        </p:nvPicPr>
        <p:blipFill>
          <a:blip r:embed="rId3" cstate="print"/>
          <a:srcRect/>
          <a:stretch>
            <a:fillRect/>
          </a:stretch>
        </p:blipFill>
        <p:spPr bwMode="auto">
          <a:xfrm>
            <a:off x="4648200" y="2667000"/>
            <a:ext cx="4191000" cy="3200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189"/>
                                        </p:tgtEl>
                                        <p:attrNameLst>
                                          <p:attrName>style.visibility</p:attrName>
                                        </p:attrNameLst>
                                      </p:cBhvr>
                                      <p:to>
                                        <p:strVal val="visible"/>
                                      </p:to>
                                    </p:set>
                                    <p:animEffect transition="in" filter="slide(fromBottom)">
                                      <p:cBhvr>
                                        <p:cTn id="7" dur="500"/>
                                        <p:tgtEl>
                                          <p:spTgt spid="718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190"/>
                                        </p:tgtEl>
                                        <p:attrNameLst>
                                          <p:attrName>style.visibility</p:attrName>
                                        </p:attrNameLst>
                                      </p:cBhvr>
                                      <p:to>
                                        <p:strVal val="visible"/>
                                      </p:to>
                                    </p:set>
                                    <p:animEffect transition="in" filter="wipe(down)">
                                      <p:cBhvr>
                                        <p:cTn id="12" dur="500"/>
                                        <p:tgtEl>
                                          <p:spTgt spid="7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US" sz="2600" smtClean="0">
                <a:solidFill>
                  <a:schemeClr val="tx1"/>
                </a:solidFill>
                <a:latin typeface="Times New Roman" pitchFamily="18" charset="0"/>
                <a:cs typeface="Times New Roman" pitchFamily="18" charset="0"/>
              </a:rPr>
              <a:t>Họ chủ yếu làm những công việc bằng chân tay là chính và cuộc sống mang tính tạm bợ</a:t>
            </a:r>
            <a:endParaRPr lang="en-US" sz="2600">
              <a:solidFill>
                <a:schemeClr val="tx1"/>
              </a:solidFill>
              <a:latin typeface="Times New Roman" pitchFamily="18" charset="0"/>
              <a:cs typeface="Times New Roman" pitchFamily="18" charset="0"/>
            </a:endParaRPr>
          </a:p>
        </p:txBody>
      </p:sp>
      <p:sp>
        <p:nvSpPr>
          <p:cNvPr id="17417" name="AutoShape 9" descr="2Q=="/>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7419" name="AutoShape 11" descr="2Q=="/>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7421" name="AutoShape 13" descr="2Q=="/>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7424" name="AutoShape 16" descr="2Q=="/>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17426" name="Picture 18" descr="ANd9GcSoyZDcyBEfPnVJTgghZ3sbU3o1uUOvTOf6WVzNc0-OAmZ7D7j1mA"/>
          <p:cNvPicPr>
            <a:picLocks noChangeAspect="1" noChangeArrowheads="1"/>
          </p:cNvPicPr>
          <p:nvPr/>
        </p:nvPicPr>
        <p:blipFill>
          <a:blip r:embed="rId2" cstate="print"/>
          <a:srcRect/>
          <a:stretch>
            <a:fillRect/>
          </a:stretch>
        </p:blipFill>
        <p:spPr bwMode="auto">
          <a:xfrm>
            <a:off x="4800600" y="2133600"/>
            <a:ext cx="3657600" cy="3200400"/>
          </a:xfrm>
          <a:prstGeom prst="rect">
            <a:avLst/>
          </a:prstGeom>
          <a:noFill/>
        </p:spPr>
      </p:pic>
      <p:sp>
        <p:nvSpPr>
          <p:cNvPr id="17430" name="Rectangle 22"/>
          <p:cNvSpPr>
            <a:spLocks noGrp="1" noChangeArrowheads="1"/>
          </p:cNvSpPr>
          <p:nvPr>
            <p:ph type="body" idx="1"/>
          </p:nvPr>
        </p:nvSpPr>
        <p:spPr>
          <a:xfrm flipH="1" flipV="1">
            <a:off x="8382000" y="6172200"/>
            <a:ext cx="76200" cy="76200"/>
          </a:xfrm>
        </p:spPr>
        <p:txBody>
          <a:bodyPr>
            <a:normAutofit fontScale="25000" lnSpcReduction="20000"/>
          </a:bodyPr>
          <a:lstStyle/>
          <a:p>
            <a:pPr>
              <a:lnSpc>
                <a:spcPct val="80000"/>
              </a:lnSpc>
            </a:pPr>
            <a:endParaRPr lang="en-US" sz="800"/>
          </a:p>
        </p:txBody>
      </p:sp>
      <p:sp>
        <p:nvSpPr>
          <p:cNvPr id="17432" name="AutoShape 24" descr="9k="/>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7434" name="AutoShape 26" descr="9k="/>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7436" name="AutoShape 28" descr="Z"/>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17438" name="Picture 30" descr="ANd9GcTeh4Z3YCsL9xiGPjFm95Y8WJAcjZw_bbD0akZTUHFLAuWHc2R5"/>
          <p:cNvPicPr>
            <a:picLocks noChangeAspect="1" noChangeArrowheads="1"/>
          </p:cNvPicPr>
          <p:nvPr/>
        </p:nvPicPr>
        <p:blipFill>
          <a:blip r:embed="rId3" cstate="print"/>
          <a:srcRect/>
          <a:stretch>
            <a:fillRect/>
          </a:stretch>
        </p:blipFill>
        <p:spPr bwMode="auto">
          <a:xfrm>
            <a:off x="609600" y="2057400"/>
            <a:ext cx="3657600" cy="32766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438"/>
                                        </p:tgtEl>
                                        <p:attrNameLst>
                                          <p:attrName>style.visibility</p:attrName>
                                        </p:attrNameLst>
                                      </p:cBhvr>
                                      <p:to>
                                        <p:strVal val="visible"/>
                                      </p:to>
                                    </p:set>
                                    <p:animEffect transition="in" filter="slide(fromBottom)">
                                      <p:cBhvr>
                                        <p:cTn id="7" dur="500"/>
                                        <p:tgtEl>
                                          <p:spTgt spid="1743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7426"/>
                                        </p:tgtEl>
                                        <p:attrNameLst>
                                          <p:attrName>style.visibility</p:attrName>
                                        </p:attrNameLst>
                                      </p:cBhvr>
                                      <p:to>
                                        <p:strVal val="visible"/>
                                      </p:to>
                                    </p:set>
                                    <p:animEffect transition="in" filter="slide(fromBottom)">
                                      <p:cBhvr>
                                        <p:cTn id="12" dur="500"/>
                                        <p:tgtEl>
                                          <p:spTgt spid="17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457200" y="838200"/>
            <a:ext cx="8229600" cy="5287963"/>
          </a:xfrm>
        </p:spPr>
        <p:txBody>
          <a:bodyPr/>
          <a:lstStyle/>
          <a:p>
            <a:r>
              <a:rPr lang="en-US" smtClean="0"/>
              <a:t>   Di </a:t>
            </a:r>
            <a:r>
              <a:rPr lang="en-US"/>
              <a:t>dân tự do </a:t>
            </a:r>
            <a:r>
              <a:rPr lang="vi-VN"/>
              <a:t>ở</a:t>
            </a:r>
            <a:r>
              <a:rPr lang="en-US"/>
              <a:t> các thành phố lớn cũng gây ra nhiều hậu quả xấu: mục tiêu phát triển KT-XH của nhiều địa phương bị ảnh hưởng xấu (Đồng Nai, Bình Dương rất thiếu lao động, song chỗ ở của dân lao động gặp nhiều khó khăn); môi trường (xã hội và tự nhiên) bị ô nhiễm, sức khỏe và đời sống tinh thần suy giảm…</a:t>
            </a:r>
          </a:p>
          <a:p>
            <a:endParaRPr lang="en-US"/>
          </a:p>
        </p:txBody>
      </p:sp>
      <p:sp>
        <p:nvSpPr>
          <p:cNvPr id="19461" name="AutoShape 5" descr="Z"/>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9463" name="AutoShape 7" descr="9k="/>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19465" name="AutoShape 9" descr="9k="/>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19467" name="Picture 11" descr="ANd9GcQN2A_ws079ErIysUAe-gs77GoPv0bfLBxg82G8kD1Wcw7jZi9l"/>
          <p:cNvPicPr>
            <a:picLocks noChangeAspect="1" noChangeArrowheads="1"/>
          </p:cNvPicPr>
          <p:nvPr/>
        </p:nvPicPr>
        <p:blipFill>
          <a:blip r:embed="rId2" cstate="print"/>
          <a:srcRect/>
          <a:stretch>
            <a:fillRect/>
          </a:stretch>
        </p:blipFill>
        <p:spPr bwMode="auto">
          <a:xfrm>
            <a:off x="990600" y="3733800"/>
            <a:ext cx="3124200" cy="2590800"/>
          </a:xfrm>
          <a:prstGeom prst="rect">
            <a:avLst/>
          </a:prstGeom>
          <a:noFill/>
        </p:spPr>
      </p:pic>
      <p:pic>
        <p:nvPicPr>
          <p:cNvPr id="19469" name="Picture 13" descr="ANd9GcTid6JVqGTOWEF5Rh5ZRTF_6ozmPKyaXYB0BeKMyTxTLeerUAYWrw"/>
          <p:cNvPicPr>
            <a:picLocks noChangeAspect="1" noChangeArrowheads="1"/>
          </p:cNvPicPr>
          <p:nvPr/>
        </p:nvPicPr>
        <p:blipFill>
          <a:blip r:embed="rId3" cstate="print"/>
          <a:srcRect/>
          <a:stretch>
            <a:fillRect/>
          </a:stretch>
        </p:blipFill>
        <p:spPr bwMode="auto">
          <a:xfrm>
            <a:off x="4343400" y="3733800"/>
            <a:ext cx="3505200" cy="2686050"/>
          </a:xfrm>
          <a:prstGeom prst="rect">
            <a:avLst/>
          </a:prstGeom>
          <a:noFill/>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152400"/>
            <a:ext cx="6870700" cy="1211263"/>
          </a:xfrm>
        </p:spPr>
        <p:txBody>
          <a:bodyPr>
            <a:normAutofit/>
          </a:bodyPr>
          <a:lstStyle/>
          <a:p>
            <a:r>
              <a:rPr lang="en-US" sz="4000">
                <a:solidFill>
                  <a:srgbClr val="FF0000"/>
                </a:solidFill>
                <a:latin typeface="Times New Roman" pitchFamily="18" charset="0"/>
                <a:cs typeface="Times New Roman" pitchFamily="18" charset="0"/>
              </a:rPr>
              <a:t> </a:t>
            </a:r>
            <a:r>
              <a:rPr lang="en-US" sz="4000" smtClean="0">
                <a:solidFill>
                  <a:srgbClr val="FF0000"/>
                </a:solidFill>
                <a:latin typeface="Times New Roman" pitchFamily="18" charset="0"/>
                <a:cs typeface="Times New Roman" pitchFamily="18" charset="0"/>
              </a:rPr>
              <a:t>2. Tác </a:t>
            </a:r>
            <a:r>
              <a:rPr lang="en-US" sz="4000">
                <a:solidFill>
                  <a:srgbClr val="FF0000"/>
                </a:solidFill>
                <a:latin typeface="Times New Roman" pitchFamily="18" charset="0"/>
                <a:cs typeface="Times New Roman" pitchFamily="18" charset="0"/>
              </a:rPr>
              <a:t>động tích cực </a:t>
            </a:r>
            <a:r>
              <a:rPr lang="en-US" sz="4000" smtClean="0">
                <a:solidFill>
                  <a:srgbClr val="FF0000"/>
                </a:solidFill>
                <a:latin typeface="Times New Roman" pitchFamily="18" charset="0"/>
                <a:cs typeface="Times New Roman" pitchFamily="18" charset="0"/>
              </a:rPr>
              <a:t>của nhập </a:t>
            </a:r>
            <a:r>
              <a:rPr lang="en-US" sz="4000">
                <a:solidFill>
                  <a:srgbClr val="FF0000"/>
                </a:solidFill>
                <a:latin typeface="Times New Roman" pitchFamily="18" charset="0"/>
                <a:cs typeface="Times New Roman" pitchFamily="18" charset="0"/>
              </a:rPr>
              <a:t>cư</a:t>
            </a:r>
          </a:p>
        </p:txBody>
      </p:sp>
      <p:sp>
        <p:nvSpPr>
          <p:cNvPr id="20483" name="Rectangle 3"/>
          <p:cNvSpPr>
            <a:spLocks noGrp="1" noChangeArrowheads="1"/>
          </p:cNvSpPr>
          <p:nvPr>
            <p:ph type="body" idx="1"/>
          </p:nvPr>
        </p:nvSpPr>
        <p:spPr>
          <a:xfrm>
            <a:off x="457200" y="1600200"/>
            <a:ext cx="8229600" cy="5105400"/>
          </a:xfrm>
        </p:spPr>
        <p:txBody>
          <a:bodyPr/>
          <a:lstStyle/>
          <a:p>
            <a:r>
              <a:rPr lang="en-US"/>
              <a:t>Nhập cư đã mang đến nguồn nhân lực mạnh mẽ không thể thiếu trong thị trường dịch vụ đa dạng ở đô thị, góp phần đáng kể vào sự tăng trưởng của các trung </a:t>
            </a:r>
            <a:r>
              <a:rPr lang="en-US" smtClean="0"/>
              <a:t>tâm, đô </a:t>
            </a:r>
            <a:r>
              <a:rPr lang="en-US"/>
              <a:t>thị và công nghiệp.</a:t>
            </a:r>
          </a:p>
          <a:p>
            <a:endParaRPr lang="en-US"/>
          </a:p>
        </p:txBody>
      </p:sp>
      <p:pic>
        <p:nvPicPr>
          <p:cNvPr id="20485" name="Picture 5" descr="ANd9GcTxPooV3rp2NRTbl5z5aNsWqLCqxmlY_I5muIL_W8aqhO9-in9dsg"/>
          <p:cNvPicPr>
            <a:picLocks noChangeAspect="1" noChangeArrowheads="1"/>
          </p:cNvPicPr>
          <p:nvPr/>
        </p:nvPicPr>
        <p:blipFill>
          <a:blip r:embed="rId2" cstate="print"/>
          <a:srcRect/>
          <a:stretch>
            <a:fillRect/>
          </a:stretch>
        </p:blipFill>
        <p:spPr bwMode="auto">
          <a:xfrm>
            <a:off x="838200" y="3505200"/>
            <a:ext cx="3429000" cy="2438400"/>
          </a:xfrm>
          <a:prstGeom prst="rect">
            <a:avLst/>
          </a:prstGeom>
          <a:noFill/>
        </p:spPr>
      </p:pic>
      <p:pic>
        <p:nvPicPr>
          <p:cNvPr id="20487" name="Picture 7" descr="ANd9GcTcsVOaYWPa3-8qOWJ3mONdua43VYYkJxbYN4twz9gsGMjhEm0S"/>
          <p:cNvPicPr>
            <a:picLocks noChangeAspect="1" noChangeArrowheads="1"/>
          </p:cNvPicPr>
          <p:nvPr/>
        </p:nvPicPr>
        <p:blipFill>
          <a:blip r:embed="rId3" cstate="print"/>
          <a:srcRect/>
          <a:stretch>
            <a:fillRect/>
          </a:stretch>
        </p:blipFill>
        <p:spPr bwMode="auto">
          <a:xfrm>
            <a:off x="4572000" y="3505200"/>
            <a:ext cx="3657600" cy="2514600"/>
          </a:xfrm>
          <a:prstGeom prst="rect">
            <a:avLst/>
          </a:prstGeom>
          <a:noFill/>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457200" y="914400"/>
            <a:ext cx="8229600" cy="5211763"/>
          </a:xfrm>
        </p:spPr>
        <p:txBody>
          <a:bodyPr/>
          <a:lstStyle/>
          <a:p>
            <a:r>
              <a:rPr lang="en-US" smtClean="0">
                <a:latin typeface="Times New Roman" pitchFamily="18" charset="0"/>
                <a:cs typeface="Times New Roman" pitchFamily="18" charset="0"/>
              </a:rPr>
              <a:t> TCTK </a:t>
            </a:r>
            <a:r>
              <a:rPr lang="en-US">
                <a:latin typeface="Times New Roman" pitchFamily="18" charset="0"/>
                <a:cs typeface="Times New Roman" pitchFamily="18" charset="0"/>
              </a:rPr>
              <a:t>khẳng định: nhập cư tự do tích cực là: gần 90% dân nhập cư tìm được việc, thu nhập được cải thiện (hơn 50% dân nhập cư tự do gửi được tiền về giúp đỡ người thân phục vụ nhu cầu chi tiêu thiết yếu hằng ngày); gần 60% dân nhập cư gửi tiền về </a:t>
            </a:r>
            <a:r>
              <a:rPr lang="en-US" smtClean="0">
                <a:latin typeface="Times New Roman" pitchFamily="18" charset="0"/>
                <a:cs typeface="Times New Roman" pitchFamily="18" charset="0"/>
              </a:rPr>
              <a:t>khoảng </a:t>
            </a:r>
            <a:r>
              <a:rPr lang="en-US">
                <a:latin typeface="Times New Roman" pitchFamily="18" charset="0"/>
                <a:cs typeface="Times New Roman" pitchFamily="18" charset="0"/>
              </a:rPr>
              <a:t>1-6 triệu đồng/12 tháng.</a:t>
            </a:r>
          </a:p>
          <a:p>
            <a:endParaRPr lang="en-US">
              <a:latin typeface="Times New Roman" pitchFamily="18" charset="0"/>
              <a:cs typeface="Times New Roman" pitchFamily="18" charset="0"/>
            </a:endParaRPr>
          </a:p>
        </p:txBody>
      </p:sp>
      <p:pic>
        <p:nvPicPr>
          <p:cNvPr id="18436" name="Picture 19" descr="https://encrypted-tbn0.gstatic.com/images?q=tbn:ANd9GcQhpvg5ZtneTtr1g9ce8DYPoChF9_NFJM8DpS02kUZGZLfqxfyl"/>
          <p:cNvPicPr>
            <a:picLocks noChangeAspect="1" noChangeArrowheads="1"/>
          </p:cNvPicPr>
          <p:nvPr/>
        </p:nvPicPr>
        <p:blipFill>
          <a:blip r:embed="rId2" cstate="print"/>
          <a:srcRect/>
          <a:stretch>
            <a:fillRect/>
          </a:stretch>
        </p:blipFill>
        <p:spPr bwMode="auto">
          <a:xfrm>
            <a:off x="685800" y="3657600"/>
            <a:ext cx="3200400" cy="2971800"/>
          </a:xfrm>
          <a:prstGeom prst="rect">
            <a:avLst/>
          </a:prstGeom>
          <a:noFill/>
          <a:ln w="9525">
            <a:noFill/>
            <a:miter lim="800000"/>
            <a:headEnd/>
            <a:tailEnd/>
          </a:ln>
        </p:spPr>
      </p:pic>
      <p:pic>
        <p:nvPicPr>
          <p:cNvPr id="18437" name="Picture 22" descr="https://encrypted-tbn0.gstatic.com/images?q=tbn:ANd9GcTKJyi8TG07eJeH4YKkjqxCozJGfq9EOOFtz8dE-EFaAdNnDRsdyw"/>
          <p:cNvPicPr>
            <a:picLocks noChangeAspect="1" noChangeArrowheads="1"/>
          </p:cNvPicPr>
          <p:nvPr/>
        </p:nvPicPr>
        <p:blipFill>
          <a:blip r:embed="rId3" cstate="print"/>
          <a:srcRect/>
          <a:stretch>
            <a:fillRect/>
          </a:stretch>
        </p:blipFill>
        <p:spPr bwMode="auto">
          <a:xfrm>
            <a:off x="4343400" y="3733800"/>
            <a:ext cx="3733800" cy="2895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457200" y="914400"/>
            <a:ext cx="8229600" cy="5211763"/>
          </a:xfrm>
        </p:spPr>
        <p:txBody>
          <a:bodyPr/>
          <a:lstStyle/>
          <a:p>
            <a:r>
              <a:rPr lang="en-US"/>
              <a:t>Thông qua khối lượng hàng tiền mà người lao động mang, chuyển, gửi về cho gia đình, </a:t>
            </a:r>
            <a:r>
              <a:rPr lang="en-US" smtClean="0"/>
              <a:t>nhập </a:t>
            </a:r>
            <a:r>
              <a:rPr lang="en-US"/>
              <a:t>cư đang góp phần điều chỉnh lại sự chênh lệch về thu nhập giữa nông thôn và thành thị, góp phần thực hiện công bằng xã hội. </a:t>
            </a:r>
          </a:p>
        </p:txBody>
      </p:sp>
      <p:sp>
        <p:nvSpPr>
          <p:cNvPr id="21509" name="AutoShape 5" descr="Z"/>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21511" name="AutoShape 7" descr="Z"/>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21513" name="AutoShape 9" descr="Z"/>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21515" name="Picture 11" descr="ANd9GcQpwMQbQvhG5fargieeBpZued_orp9ndLnolCgkXKXQHzA2ums2FQ"/>
          <p:cNvPicPr>
            <a:picLocks noChangeAspect="1" noChangeArrowheads="1"/>
          </p:cNvPicPr>
          <p:nvPr/>
        </p:nvPicPr>
        <p:blipFill>
          <a:blip r:embed="rId2" cstate="print"/>
          <a:srcRect/>
          <a:stretch>
            <a:fillRect/>
          </a:stretch>
        </p:blipFill>
        <p:spPr bwMode="auto">
          <a:xfrm>
            <a:off x="914400" y="3429000"/>
            <a:ext cx="3048000" cy="2514600"/>
          </a:xfrm>
          <a:prstGeom prst="rect">
            <a:avLst/>
          </a:prstGeom>
          <a:noFill/>
        </p:spPr>
      </p:pic>
      <p:pic>
        <p:nvPicPr>
          <p:cNvPr id="21517" name="Picture 13" descr="ANd9GcQM_OxkHP3y4IemLx-YiW9MjfsjF02Wlbce-mGjg6bLWTzAGLgL"/>
          <p:cNvPicPr>
            <a:picLocks noChangeAspect="1" noChangeArrowheads="1"/>
          </p:cNvPicPr>
          <p:nvPr/>
        </p:nvPicPr>
        <p:blipFill>
          <a:blip r:embed="rId3" cstate="print"/>
          <a:srcRect/>
          <a:stretch>
            <a:fillRect/>
          </a:stretch>
        </p:blipFill>
        <p:spPr bwMode="auto">
          <a:xfrm>
            <a:off x="4495800" y="3352800"/>
            <a:ext cx="3238500" cy="2514600"/>
          </a:xfrm>
          <a:prstGeom prst="rect">
            <a:avLst/>
          </a:prstGeom>
          <a:noFill/>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457200" y="1066800"/>
            <a:ext cx="8229600" cy="5059363"/>
          </a:xfrm>
        </p:spPr>
        <p:txBody>
          <a:bodyPr/>
          <a:lstStyle/>
          <a:p>
            <a:r>
              <a:rPr lang="en-US"/>
              <a:t>Việc nhập cư cũng góp phần làm giảm sự khác biệt giữa thành thị và nông thôn, người nhập cư học hỏi nhiều kiến thức văn minh, khoa học từ các thành phố mang những gì biết được giúp ích cho quê nhà của họ.</a:t>
            </a:r>
          </a:p>
          <a:p>
            <a:endParaRPr lang="en-US"/>
          </a:p>
        </p:txBody>
      </p:sp>
      <p:pic>
        <p:nvPicPr>
          <p:cNvPr id="22533" name="Picture 5" descr="ANd9GcQ6AMhSgL50qTMXYpnGXTfK4PO24gdv1Xd4OJYxc65efj8BTvP1"/>
          <p:cNvPicPr>
            <a:picLocks noChangeAspect="1" noChangeArrowheads="1"/>
          </p:cNvPicPr>
          <p:nvPr/>
        </p:nvPicPr>
        <p:blipFill>
          <a:blip r:embed="rId2" cstate="print"/>
          <a:srcRect/>
          <a:stretch>
            <a:fillRect/>
          </a:stretch>
        </p:blipFill>
        <p:spPr bwMode="auto">
          <a:xfrm>
            <a:off x="685800" y="3124200"/>
            <a:ext cx="3352800" cy="2895600"/>
          </a:xfrm>
          <a:prstGeom prst="rect">
            <a:avLst/>
          </a:prstGeom>
          <a:noFill/>
        </p:spPr>
      </p:pic>
      <p:pic>
        <p:nvPicPr>
          <p:cNvPr id="22535" name="Picture 7" descr="ANd9GcRO1FsqShiSV7JyO3sfvkTHpKTwkpcqJkyOhqs1yJcOqcvFCQq0rQ"/>
          <p:cNvPicPr>
            <a:picLocks noChangeAspect="1" noChangeArrowheads="1"/>
          </p:cNvPicPr>
          <p:nvPr/>
        </p:nvPicPr>
        <p:blipFill>
          <a:blip r:embed="rId3" cstate="print"/>
          <a:srcRect/>
          <a:stretch>
            <a:fillRect/>
          </a:stretch>
        </p:blipFill>
        <p:spPr bwMode="auto">
          <a:xfrm>
            <a:off x="4495800" y="3124200"/>
            <a:ext cx="3505200" cy="2819400"/>
          </a:xfrm>
          <a:prstGeom prst="rect">
            <a:avLst/>
          </a:prstGeom>
          <a:noFill/>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457200" y="838200"/>
            <a:ext cx="8229600" cy="5287963"/>
          </a:xfrm>
        </p:spPr>
        <p:txBody>
          <a:bodyPr/>
          <a:lstStyle/>
          <a:p>
            <a:r>
              <a:rPr lang="en-US" smtClean="0"/>
              <a:t> </a:t>
            </a:r>
            <a:r>
              <a:rPr lang="en-US"/>
              <a:t>Sự chuyển dịch lao động thông qua </a:t>
            </a:r>
            <a:r>
              <a:rPr lang="en-US" smtClean="0"/>
              <a:t>nhập </a:t>
            </a:r>
            <a:r>
              <a:rPr lang="en-US"/>
              <a:t>cư là một tiềm năng quan trọng góp phần làm giảm sức ép lao động việc làm ở nông thôn, tạo nguồn thu nhập, góp phần ổn định xã hội.</a:t>
            </a:r>
          </a:p>
        </p:txBody>
      </p:sp>
      <p:sp>
        <p:nvSpPr>
          <p:cNvPr id="23561" name="AutoShape 9" descr="2Q=="/>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23563" name="AutoShape 11" descr="2Q=="/>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23565" name="AutoShape 13" descr="Z"/>
          <p:cNvSpPr>
            <a:spLocks noChangeAspect="1" noChangeArrowheads="1"/>
          </p:cNvSpPr>
          <p:nvPr/>
        </p:nvSpPr>
        <p:spPr bwMode="auto">
          <a:xfrm>
            <a:off x="4419600" y="3276600"/>
            <a:ext cx="304800" cy="304800"/>
          </a:xfrm>
          <a:prstGeom prst="rect">
            <a:avLst/>
          </a:prstGeom>
          <a:noFill/>
        </p:spPr>
        <p:txBody>
          <a:bodyPr/>
          <a:lstStyle/>
          <a:p>
            <a:endParaRPr lang="en-US"/>
          </a:p>
        </p:txBody>
      </p:sp>
      <p:sp>
        <p:nvSpPr>
          <p:cNvPr id="23567" name="AutoShape 15" descr="Z"/>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23569" name="Picture 17" descr="ANd9GcTBQsz0KOAtre9v1BfyfUKrodwvMGgIf05QaV-z7glq_BwAVwwS"/>
          <p:cNvPicPr>
            <a:picLocks noChangeAspect="1" noChangeArrowheads="1"/>
          </p:cNvPicPr>
          <p:nvPr/>
        </p:nvPicPr>
        <p:blipFill>
          <a:blip r:embed="rId2" cstate="print"/>
          <a:srcRect/>
          <a:stretch>
            <a:fillRect/>
          </a:stretch>
        </p:blipFill>
        <p:spPr bwMode="auto">
          <a:xfrm>
            <a:off x="1676400" y="2819400"/>
            <a:ext cx="5562600" cy="3733800"/>
          </a:xfrm>
          <a:prstGeom prst="rect">
            <a:avLst/>
          </a:prstGeom>
          <a:noFill/>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r>
              <a:rPr lang="en-US" sz="4000" smtClean="0">
                <a:solidFill>
                  <a:srgbClr val="FF0000"/>
                </a:solidFill>
                <a:latin typeface="Times New Roman" pitchFamily="18" charset="0"/>
                <a:cs typeface="Times New Roman" pitchFamily="18" charset="0"/>
              </a:rPr>
              <a:t>3. Tác </a:t>
            </a:r>
            <a:r>
              <a:rPr lang="en-US" sz="4000">
                <a:solidFill>
                  <a:srgbClr val="FF0000"/>
                </a:solidFill>
                <a:latin typeface="Times New Roman" pitchFamily="18" charset="0"/>
                <a:cs typeface="Times New Roman" pitchFamily="18" charset="0"/>
              </a:rPr>
              <a:t>động tiêu cực của nhập cư</a:t>
            </a:r>
          </a:p>
        </p:txBody>
      </p:sp>
      <p:sp>
        <p:nvSpPr>
          <p:cNvPr id="24579" name="Rectangle 3"/>
          <p:cNvSpPr>
            <a:spLocks noGrp="1" noChangeArrowheads="1"/>
          </p:cNvSpPr>
          <p:nvPr>
            <p:ph type="body" idx="1"/>
          </p:nvPr>
        </p:nvSpPr>
        <p:spPr>
          <a:xfrm>
            <a:off x="304800" y="1524000"/>
            <a:ext cx="8229600" cy="3886200"/>
          </a:xfrm>
        </p:spPr>
        <p:txBody>
          <a:bodyPr/>
          <a:lstStyle/>
          <a:p>
            <a:pPr>
              <a:buNone/>
            </a:pPr>
            <a:endParaRPr lang="en-US" smtClean="0"/>
          </a:p>
          <a:p>
            <a:r>
              <a:rPr lang="en-US" smtClean="0"/>
              <a:t> </a:t>
            </a:r>
            <a:r>
              <a:rPr lang="en-US" smtClean="0">
                <a:latin typeface="Times New Roman" pitchFamily="18" charset="0"/>
                <a:cs typeface="Times New Roman" pitchFamily="18" charset="0"/>
              </a:rPr>
              <a:t>Song </a:t>
            </a:r>
            <a:r>
              <a:rPr lang="en-US">
                <a:latin typeface="Times New Roman" pitchFamily="18" charset="0"/>
                <a:cs typeface="Times New Roman" pitchFamily="18" charset="0"/>
              </a:rPr>
              <a:t>song với những mặt tích cực, nhập cư tự do cũng có các tác động tiêu cực đối với đời sống xã hội ở đô thị, gây nên nhiều khó khăn phức tạp cho công tác quản lý xã hội ở đô thị như vấn đề nhà ở, giao thông, mỹ quan đô thị, điện nước </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600200" y="838200"/>
            <a:ext cx="5715000" cy="152400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smtClean="0">
                <a:latin typeface="Times New Roman" pitchFamily="18" charset="0"/>
                <a:cs typeface="Times New Roman" pitchFamily="18" charset="0"/>
              </a:rPr>
              <a:t>Ảnh hưởng tiêu cực của nhập cư lên sự phát triển xã hội</a:t>
            </a:r>
            <a:endParaRPr lang="en-US" sz="2400">
              <a:latin typeface="Times New Roman" pitchFamily="18" charset="0"/>
              <a:cs typeface="Times New Roman" pitchFamily="18" charset="0"/>
            </a:endParaRPr>
          </a:p>
        </p:txBody>
      </p:sp>
      <p:sp>
        <p:nvSpPr>
          <p:cNvPr id="31" name="Rectangle 30"/>
          <p:cNvSpPr/>
          <p:nvPr/>
        </p:nvSpPr>
        <p:spPr>
          <a:xfrm>
            <a:off x="609600" y="3352800"/>
            <a:ext cx="9144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KINH TẾ</a:t>
            </a:r>
            <a:endParaRPr lang="en-US"/>
          </a:p>
        </p:txBody>
      </p:sp>
      <p:sp>
        <p:nvSpPr>
          <p:cNvPr id="33" name="Rectangle 32"/>
          <p:cNvSpPr/>
          <p:nvPr/>
        </p:nvSpPr>
        <p:spPr>
          <a:xfrm>
            <a:off x="2362200" y="3352800"/>
            <a:ext cx="9144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VĂN HÓA</a:t>
            </a:r>
            <a:endParaRPr lang="en-US"/>
          </a:p>
        </p:txBody>
      </p:sp>
      <p:sp>
        <p:nvSpPr>
          <p:cNvPr id="34" name="Rectangle 33"/>
          <p:cNvSpPr/>
          <p:nvPr/>
        </p:nvSpPr>
        <p:spPr>
          <a:xfrm>
            <a:off x="4038600" y="3429000"/>
            <a:ext cx="9144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XÃ HỘI</a:t>
            </a:r>
            <a:endParaRPr lang="en-US"/>
          </a:p>
        </p:txBody>
      </p:sp>
      <p:sp>
        <p:nvSpPr>
          <p:cNvPr id="35" name="Rectangle 34"/>
          <p:cNvSpPr/>
          <p:nvPr/>
        </p:nvSpPr>
        <p:spPr>
          <a:xfrm>
            <a:off x="5715000" y="3429000"/>
            <a:ext cx="9144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GIÁO DỤC</a:t>
            </a:r>
            <a:endParaRPr lang="en-US"/>
          </a:p>
        </p:txBody>
      </p:sp>
      <p:sp>
        <p:nvSpPr>
          <p:cNvPr id="36" name="Rectangle 35"/>
          <p:cNvSpPr/>
          <p:nvPr/>
        </p:nvSpPr>
        <p:spPr>
          <a:xfrm>
            <a:off x="7162800" y="3429000"/>
            <a:ext cx="9144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a:t>
            </a:r>
            <a:endParaRPr lang="en-US"/>
          </a:p>
        </p:txBody>
      </p:sp>
      <p:cxnSp>
        <p:nvCxnSpPr>
          <p:cNvPr id="43" name="Straight Connector 42"/>
          <p:cNvCxnSpPr>
            <a:stCxn id="4" idx="4"/>
            <a:endCxn id="33" idx="0"/>
          </p:cNvCxnSpPr>
          <p:nvPr/>
        </p:nvCxnSpPr>
        <p:spPr>
          <a:xfrm rot="5400000">
            <a:off x="3143250" y="2038350"/>
            <a:ext cx="990600" cy="1638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4" idx="4"/>
            <a:endCxn id="34" idx="0"/>
          </p:cNvCxnSpPr>
          <p:nvPr/>
        </p:nvCxnSpPr>
        <p:spPr>
          <a:xfrm rot="16200000" flipH="1">
            <a:off x="3943350" y="2876550"/>
            <a:ext cx="1066800" cy="381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4" idx="4"/>
            <a:endCxn id="36" idx="0"/>
          </p:cNvCxnSpPr>
          <p:nvPr/>
        </p:nvCxnSpPr>
        <p:spPr>
          <a:xfrm rot="16200000" flipH="1">
            <a:off x="5505450" y="1314450"/>
            <a:ext cx="1066800" cy="3162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4" idx="4"/>
            <a:endCxn id="31" idx="0"/>
          </p:cNvCxnSpPr>
          <p:nvPr/>
        </p:nvCxnSpPr>
        <p:spPr>
          <a:xfrm rot="5400000">
            <a:off x="2266950" y="1162050"/>
            <a:ext cx="990600" cy="3390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4" idx="4"/>
            <a:endCxn id="35" idx="0"/>
          </p:cNvCxnSpPr>
          <p:nvPr/>
        </p:nvCxnSpPr>
        <p:spPr>
          <a:xfrm rot="16200000" flipH="1">
            <a:off x="4781550" y="2038350"/>
            <a:ext cx="1066800" cy="17145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382000" cy="1524000"/>
          </a:xfrm>
        </p:spPr>
        <p:txBody>
          <a:bodyPr>
            <a:normAutofit fontScale="90000"/>
          </a:bodyPr>
          <a:lstStyle/>
          <a:p>
            <a:pPr algn="ct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900" smtClean="0">
                <a:solidFill>
                  <a:srgbClr val="FF0000"/>
                </a:solidFill>
                <a:latin typeface="Times New Roman" pitchFamily="18" charset="0"/>
                <a:cs typeface="Times New Roman" pitchFamily="18" charset="0"/>
              </a:rPr>
              <a:t/>
            </a:r>
            <a:br>
              <a:rPr lang="en-US" sz="4900" smtClean="0">
                <a:solidFill>
                  <a:srgbClr val="FF0000"/>
                </a:solidFill>
                <a:latin typeface="Times New Roman" pitchFamily="18" charset="0"/>
                <a:cs typeface="Times New Roman" pitchFamily="18" charset="0"/>
              </a:rPr>
            </a:br>
            <a:r>
              <a:rPr lang="en-US" sz="4400" smtClean="0">
                <a:solidFill>
                  <a:srgbClr val="FF0000"/>
                </a:solidFill>
                <a:latin typeface="Times New Roman" pitchFamily="18" charset="0"/>
                <a:cs typeface="Times New Roman" pitchFamily="18" charset="0"/>
              </a:rPr>
              <a:t>I. Sự nhập cư vào các thành phố lớn ở Việt Nam hiện nay</a:t>
            </a:r>
            <a:r>
              <a:rPr lang="en-US" smtClean="0">
                <a:latin typeface="Times New Roman" pitchFamily="18" charset="0"/>
                <a:cs typeface="Times New Roman" pitchFamily="18" charset="0"/>
              </a:rPr>
              <a:t/>
            </a:r>
            <a:br>
              <a:rPr lang="en-US" smtClean="0">
                <a:latin typeface="Times New Roman" pitchFamily="18" charset="0"/>
                <a:cs typeface="Times New Roman" pitchFamily="18" charset="0"/>
              </a:rPr>
            </a:br>
            <a:endParaRPr lang="en-US">
              <a:latin typeface="Times New Roman" pitchFamily="18" charset="0"/>
              <a:cs typeface="Times New Roman" pitchFamily="18" charset="0"/>
            </a:endParaRPr>
          </a:p>
        </p:txBody>
      </p:sp>
      <p:sp>
        <p:nvSpPr>
          <p:cNvPr id="5" name="Rectangle 4"/>
          <p:cNvSpPr/>
          <p:nvPr/>
        </p:nvSpPr>
        <p:spPr>
          <a:xfrm>
            <a:off x="0" y="838200"/>
            <a:ext cx="4572000" cy="1754326"/>
          </a:xfrm>
          <a:prstGeom prst="rect">
            <a:avLst/>
          </a:prstGeom>
        </p:spPr>
        <p:txBody>
          <a:bodyPr wrap="square">
            <a:spAutoFit/>
          </a:bodyPr>
          <a:lstStyle/>
          <a:p>
            <a:r>
              <a:rPr lang="en-US" smtClean="0">
                <a:latin typeface="Times New Roman" pitchFamily="18" charset="0"/>
                <a:cs typeface="Times New Roman" pitchFamily="18" charset="0"/>
              </a:rPr>
              <a:t>     </a:t>
            </a:r>
          </a:p>
          <a:p>
            <a:endParaRPr lang="en-US" smtClean="0">
              <a:latin typeface="Times New Roman" pitchFamily="18" charset="0"/>
              <a:cs typeface="Times New Roman" pitchFamily="18" charset="0"/>
            </a:endParaRPr>
          </a:p>
          <a:p>
            <a:endParaRPr lang="en-US" smtClean="0">
              <a:latin typeface="Times New Roman" pitchFamily="18" charset="0"/>
              <a:cs typeface="Times New Roman" pitchFamily="18" charset="0"/>
            </a:endParaRPr>
          </a:p>
          <a:p>
            <a:r>
              <a:rPr lang="en-US" smtClean="0">
                <a:latin typeface="Times New Roman" pitchFamily="18" charset="0"/>
                <a:cs typeface="Times New Roman" pitchFamily="18" charset="0"/>
              </a:rPr>
              <a:t>    </a:t>
            </a:r>
            <a:endParaRPr lang="en-US" sz="3600" smtClean="0">
              <a:latin typeface="Times New Roman" pitchFamily="18" charset="0"/>
              <a:cs typeface="Times New Roman" pitchFamily="18" charset="0"/>
            </a:endParaRPr>
          </a:p>
          <a:p>
            <a:endParaRPr lang="en-US" sz="3600"/>
          </a:p>
        </p:txBody>
      </p:sp>
      <p:pic>
        <p:nvPicPr>
          <p:cNvPr id="1026" name="Picture 2" descr="C:\Users\HP\Downloads\2f9nhap-cu.jpg"/>
          <p:cNvPicPr>
            <a:picLocks noChangeAspect="1" noChangeArrowheads="1"/>
          </p:cNvPicPr>
          <p:nvPr/>
        </p:nvPicPr>
        <p:blipFill>
          <a:blip r:embed="rId2" cstate="print"/>
          <a:srcRect/>
          <a:stretch>
            <a:fillRect/>
          </a:stretch>
        </p:blipFill>
        <p:spPr bwMode="auto">
          <a:xfrm>
            <a:off x="4886706" y="2438400"/>
            <a:ext cx="4160936" cy="3581400"/>
          </a:xfrm>
          <a:prstGeom prst="rect">
            <a:avLst/>
          </a:prstGeom>
          <a:noFill/>
        </p:spPr>
      </p:pic>
      <p:sp>
        <p:nvSpPr>
          <p:cNvPr id="7" name="Rectangle 6"/>
          <p:cNvSpPr/>
          <p:nvPr/>
        </p:nvSpPr>
        <p:spPr>
          <a:xfrm>
            <a:off x="0" y="1524000"/>
            <a:ext cx="4572000" cy="7263527"/>
          </a:xfrm>
          <a:prstGeom prst="rect">
            <a:avLst/>
          </a:prstGeom>
        </p:spPr>
        <p:txBody>
          <a:bodyPr wrap="square">
            <a:spAutoFit/>
          </a:bodyPr>
          <a:lstStyle/>
          <a:p>
            <a:r>
              <a:rPr lang="en-US" sz="3200" b="1" smtClean="0">
                <a:latin typeface="Times New Roman" pitchFamily="18" charset="0"/>
                <a:cs typeface="Times New Roman" pitchFamily="18" charset="0"/>
              </a:rPr>
              <a:t>   </a:t>
            </a:r>
            <a:br>
              <a:rPr lang="en-US" sz="3200" b="1" smtClean="0">
                <a:latin typeface="Times New Roman" pitchFamily="18" charset="0"/>
                <a:cs typeface="Times New Roman" pitchFamily="18" charset="0"/>
              </a:rPr>
            </a:br>
            <a:r>
              <a:rPr lang="en-US" sz="3400" b="1" smtClean="0">
                <a:latin typeface="Times New Roman" pitchFamily="18" charset="0"/>
                <a:cs typeface="Times New Roman" pitchFamily="18" charset="0"/>
              </a:rPr>
              <a:t>      </a:t>
            </a:r>
            <a:r>
              <a:rPr lang="en-US" sz="3400" smtClean="0">
                <a:solidFill>
                  <a:srgbClr val="FF0000"/>
                </a:solidFill>
                <a:latin typeface="Times New Roman" pitchFamily="18" charset="0"/>
                <a:cs typeface="Times New Roman" pitchFamily="18" charset="0"/>
              </a:rPr>
              <a:t>1. Khái niệm nhập cư</a:t>
            </a:r>
          </a:p>
          <a:p>
            <a:r>
              <a:rPr lang="en-US" sz="3200" b="1" smtClean="0">
                <a:latin typeface="Times New Roman" pitchFamily="18" charset="0"/>
                <a:cs typeface="Times New Roman" pitchFamily="18" charset="0"/>
              </a:rPr>
              <a:t>    </a:t>
            </a:r>
            <a:r>
              <a:rPr lang="en-US" sz="3000" b="1" smtClean="0">
                <a:latin typeface="Times New Roman" pitchFamily="18" charset="0"/>
                <a:cs typeface="Times New Roman" pitchFamily="18" charset="0"/>
              </a:rPr>
              <a:t>Nhập cư </a:t>
            </a:r>
            <a:r>
              <a:rPr lang="en-US" sz="3000" smtClean="0">
                <a:latin typeface="Times New Roman" pitchFamily="18" charset="0"/>
                <a:cs typeface="Times New Roman" pitchFamily="18" charset="0"/>
              </a:rPr>
              <a:t>là quá trình chuyển đến của dân cư từ một vùng hay một quốc gia khác để sinh sống thường xuyên hay tạm thời.</a:t>
            </a:r>
          </a:p>
          <a:p>
            <a:pPr lvl="0"/>
            <a:r>
              <a:rPr lang="en-US" sz="3000" smtClean="0">
                <a:latin typeface="Times New Roman" pitchFamily="18" charset="0"/>
                <a:cs typeface="Times New Roman" pitchFamily="18" charset="0"/>
              </a:rPr>
              <a:t>     </a:t>
            </a:r>
            <a:r>
              <a:rPr lang="en-US" sz="3000" b="1" smtClean="0">
                <a:latin typeface="Times New Roman" pitchFamily="18" charset="0"/>
                <a:cs typeface="Times New Roman" pitchFamily="18" charset="0"/>
              </a:rPr>
              <a:t>Dân nhập cư </a:t>
            </a:r>
            <a:r>
              <a:rPr lang="en-US" sz="3000" smtClean="0">
                <a:latin typeface="Times New Roman" pitchFamily="18" charset="0"/>
                <a:cs typeface="Times New Roman" pitchFamily="18" charset="0"/>
              </a:rPr>
              <a:t>là người dân di chuyển từ một vùng đến một vùng khác để định cư hoặc tạm trú.</a:t>
            </a:r>
          </a:p>
          <a:p>
            <a:endParaRPr lang="en-US" sz="3200" smtClean="0">
              <a:latin typeface="Times New Roman" pitchFamily="18" charset="0"/>
              <a:cs typeface="Times New Roman" pitchFamily="18" charset="0"/>
            </a:endParaRPr>
          </a:p>
          <a:p>
            <a:r>
              <a:rPr lang="en-US" sz="3200" smtClean="0">
                <a:latin typeface="Times New Roman" pitchFamily="18" charset="0"/>
                <a:cs typeface="Times New Roman" pitchFamily="18" charset="0"/>
              </a:rPr>
              <a:t>      </a:t>
            </a:r>
          </a:p>
          <a:p>
            <a:r>
              <a:rPr lang="en-US" sz="3200" smtClean="0">
                <a:latin typeface="Times New Roman" pitchFamily="18" charset="0"/>
                <a:cs typeface="Times New Roman" pitchFamily="18" charset="0"/>
              </a:rPr>
              <a:t>       </a:t>
            </a:r>
          </a:p>
          <a:p>
            <a:pPr lvl="0"/>
            <a:r>
              <a:rPr lang="en-US" sz="3200" smtClean="0">
                <a:latin typeface="Times New Roman" pitchFamily="18" charset="0"/>
                <a:cs typeface="Times New Roman" pitchFamily="18" charset="0"/>
              </a:rPr>
              <a:t>   </a:t>
            </a:r>
            <a:endParaRPr 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ANd9GcQ7xDWBbE7rGrGSl2oKW7pUdKoK7Gjc2zFyRKO_15rxzc4hZaCh"/>
          <p:cNvPicPr>
            <a:picLocks noGrp="1" noChangeAspect="1" noChangeArrowheads="1"/>
          </p:cNvPicPr>
          <p:nvPr>
            <p:ph idx="1"/>
          </p:nvPr>
        </p:nvPicPr>
        <p:blipFill>
          <a:blip r:embed="rId2" cstate="print"/>
          <a:srcRect/>
          <a:stretch>
            <a:fillRect/>
          </a:stretch>
        </p:blipFill>
        <p:spPr bwMode="auto">
          <a:xfrm>
            <a:off x="990600" y="914400"/>
            <a:ext cx="5715000" cy="3505200"/>
          </a:xfrm>
          <a:prstGeom prst="rect">
            <a:avLst/>
          </a:prstGeom>
          <a:noFill/>
        </p:spPr>
      </p:pic>
      <p:grpSp>
        <p:nvGrpSpPr>
          <p:cNvPr id="10" name="Group 9"/>
          <p:cNvGrpSpPr/>
          <p:nvPr/>
        </p:nvGrpSpPr>
        <p:grpSpPr>
          <a:xfrm>
            <a:off x="3886200" y="4419600"/>
            <a:ext cx="4953000" cy="1447800"/>
            <a:chOff x="3886200" y="4419600"/>
            <a:chExt cx="4953000" cy="1447800"/>
          </a:xfrm>
        </p:grpSpPr>
        <p:sp>
          <p:nvSpPr>
            <p:cNvPr id="8" name="Rectangle 7"/>
            <p:cNvSpPr/>
            <p:nvPr/>
          </p:nvSpPr>
          <p:spPr>
            <a:xfrm>
              <a:off x="4419600" y="5181600"/>
              <a:ext cx="44196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t>Làm mất mĩ quan đô thị</a:t>
              </a:r>
              <a:endParaRPr lang="en-US" sz="2400" b="1"/>
            </a:p>
          </p:txBody>
        </p:sp>
        <p:sp>
          <p:nvSpPr>
            <p:cNvPr id="9" name="Bent-Up Arrow 8"/>
            <p:cNvSpPr/>
            <p:nvPr/>
          </p:nvSpPr>
          <p:spPr>
            <a:xfrm rot="5400000">
              <a:off x="3543300" y="4762500"/>
              <a:ext cx="1219200" cy="5334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381000"/>
            <a:ext cx="8229600" cy="1143000"/>
          </a:xfrm>
        </p:spPr>
        <p:txBody>
          <a:bodyPr>
            <a:normAutofit/>
          </a:bodyPr>
          <a:lstStyle/>
          <a:p>
            <a:r>
              <a:rPr lang="en-US" sz="4000" smtClean="0">
                <a:solidFill>
                  <a:schemeClr val="tx1"/>
                </a:solidFill>
                <a:latin typeface="Times New Roman" pitchFamily="18" charset="0"/>
                <a:cs typeface="Times New Roman" pitchFamily="18" charset="0"/>
              </a:rPr>
              <a:t>Tác động tiêu cực của nhập cư</a:t>
            </a:r>
            <a:endParaRPr lang="en-US" sz="4000">
              <a:solidFill>
                <a:schemeClr val="tx1"/>
              </a:solidFill>
              <a:latin typeface="Times New Roman" pitchFamily="18" charset="0"/>
              <a:cs typeface="Times New Roman" pitchFamily="18" charset="0"/>
            </a:endParaRPr>
          </a:p>
        </p:txBody>
      </p:sp>
      <p:pic>
        <p:nvPicPr>
          <p:cNvPr id="25604" name="Picture 4" descr="ANd9GcQtp6iv2VlvB5oc0Tzv4mndg7Pog6d_GwTHXhoY3Wf_Biam-L8k"/>
          <p:cNvPicPr>
            <a:picLocks noGrp="1" noChangeAspect="1" noChangeArrowheads="1"/>
          </p:cNvPicPr>
          <p:nvPr>
            <p:ph idx="1"/>
          </p:nvPr>
        </p:nvPicPr>
        <p:blipFill>
          <a:blip r:embed="rId2" cstate="print"/>
          <a:stretch>
            <a:fillRect/>
          </a:stretch>
        </p:blipFill>
        <p:spPr>
          <a:xfrm>
            <a:off x="457200" y="1676400"/>
            <a:ext cx="3886200" cy="3048000"/>
          </a:xfrm>
          <a:noFill/>
          <a:ln/>
        </p:spPr>
      </p:pic>
      <p:sp>
        <p:nvSpPr>
          <p:cNvPr id="25605" name="Rectangle 5"/>
          <p:cNvSpPr>
            <a:spLocks noChangeArrowheads="1"/>
          </p:cNvSpPr>
          <p:nvPr/>
        </p:nvSpPr>
        <p:spPr bwMode="auto">
          <a:xfrm>
            <a:off x="457200" y="5029200"/>
            <a:ext cx="3810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000">
                <a:latin typeface="Arial" charset="0"/>
              </a:rPr>
              <a:t>Nước thải sinh hoạt dơ bẩn</a:t>
            </a:r>
          </a:p>
        </p:txBody>
      </p:sp>
      <p:pic>
        <p:nvPicPr>
          <p:cNvPr id="25607" name="Picture 7" descr="ANd9GcS3_20NI0lVTnNNzxtywlegSCVKRdiAedbDAApvJVAqbSRszmc3dg"/>
          <p:cNvPicPr>
            <a:picLocks noChangeAspect="1" noChangeArrowheads="1"/>
          </p:cNvPicPr>
          <p:nvPr/>
        </p:nvPicPr>
        <p:blipFill>
          <a:blip r:embed="rId3" cstate="print"/>
          <a:srcRect/>
          <a:stretch>
            <a:fillRect/>
          </a:stretch>
        </p:blipFill>
        <p:spPr bwMode="auto">
          <a:xfrm>
            <a:off x="4953000" y="1828800"/>
            <a:ext cx="3733800" cy="2895600"/>
          </a:xfrm>
          <a:prstGeom prst="rect">
            <a:avLst/>
          </a:prstGeom>
          <a:noFill/>
        </p:spPr>
      </p:pic>
      <p:sp>
        <p:nvSpPr>
          <p:cNvPr id="25608" name="Rectangle 8"/>
          <p:cNvSpPr>
            <a:spLocks noChangeArrowheads="1"/>
          </p:cNvSpPr>
          <p:nvPr/>
        </p:nvSpPr>
        <p:spPr bwMode="auto">
          <a:xfrm>
            <a:off x="4953000" y="5029200"/>
            <a:ext cx="3810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000">
                <a:latin typeface="Arial" charset="0"/>
              </a:rPr>
              <a:t>Dây điện chằng chịt, nguy hiểm</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slide(fromBottom)">
                                      <p:cBhvr>
                                        <p:cTn id="7" dur="500"/>
                                        <p:tgtEl>
                                          <p:spTgt spid="25604"/>
                                        </p:tgtEl>
                                      </p:cBhvr>
                                    </p:animEffect>
                                  </p:childTnLst>
                                </p:cTn>
                              </p:par>
                              <p:par>
                                <p:cTn id="8" presetID="12" presetClass="entr" presetSubtype="4" fill="hold" grpId="1" nodeType="withEffect">
                                  <p:stCondLst>
                                    <p:cond delay="0"/>
                                  </p:stCondLst>
                                  <p:childTnLst>
                                    <p:set>
                                      <p:cBhvr>
                                        <p:cTn id="9" dur="1" fill="hold">
                                          <p:stCondLst>
                                            <p:cond delay="0"/>
                                          </p:stCondLst>
                                        </p:cTn>
                                        <p:tgtEl>
                                          <p:spTgt spid="25605"/>
                                        </p:tgtEl>
                                        <p:attrNameLst>
                                          <p:attrName>style.visibility</p:attrName>
                                        </p:attrNameLst>
                                      </p:cBhvr>
                                      <p:to>
                                        <p:strVal val="visible"/>
                                      </p:to>
                                    </p:set>
                                    <p:animEffect transition="in" filter="slide(fromBottom)">
                                      <p:cBhvr>
                                        <p:cTn id="10" dur="500"/>
                                        <p:tgtEl>
                                          <p:spTgt spid="25605"/>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25607"/>
                                        </p:tgtEl>
                                        <p:attrNameLst>
                                          <p:attrName>style.visibility</p:attrName>
                                        </p:attrNameLst>
                                      </p:cBhvr>
                                      <p:to>
                                        <p:strVal val="visible"/>
                                      </p:to>
                                    </p:set>
                                    <p:animEffect transition="in" filter="slide(fromBottom)">
                                      <p:cBhvr>
                                        <p:cTn id="15" dur="500"/>
                                        <p:tgtEl>
                                          <p:spTgt spid="25607"/>
                                        </p:tgtEl>
                                      </p:cBhvr>
                                    </p:animEffect>
                                  </p:childTnLst>
                                </p:cTn>
                              </p:par>
                              <p:par>
                                <p:cTn id="16" presetID="12" presetClass="entr" presetSubtype="4" fill="hold" grpId="1" nodeType="withEffect">
                                  <p:stCondLst>
                                    <p:cond delay="0"/>
                                  </p:stCondLst>
                                  <p:childTnLst>
                                    <p:set>
                                      <p:cBhvr>
                                        <p:cTn id="17" dur="1" fill="hold">
                                          <p:stCondLst>
                                            <p:cond delay="0"/>
                                          </p:stCondLst>
                                        </p:cTn>
                                        <p:tgtEl>
                                          <p:spTgt spid="25608"/>
                                        </p:tgtEl>
                                        <p:attrNameLst>
                                          <p:attrName>style.visibility</p:attrName>
                                        </p:attrNameLst>
                                      </p:cBhvr>
                                      <p:to>
                                        <p:strVal val="visible"/>
                                      </p:to>
                                    </p:set>
                                    <p:animEffect transition="in" filter="slide(fromBottom)">
                                      <p:cBhvr>
                                        <p:cTn id="18" dur="500"/>
                                        <p:tgtEl>
                                          <p:spTgt spid="25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1" animBg="1"/>
      <p:bldP spid="25608"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phu_huynh_xep_hang.jpg"/>
          <p:cNvPicPr>
            <a:picLocks noChangeAspect="1" noChangeArrowheads="1"/>
          </p:cNvPicPr>
          <p:nvPr/>
        </p:nvPicPr>
        <p:blipFill>
          <a:blip r:embed="rId2" cstate="print"/>
          <a:srcRect/>
          <a:stretch>
            <a:fillRect/>
          </a:stretch>
        </p:blipFill>
        <p:spPr bwMode="auto">
          <a:xfrm>
            <a:off x="4876800" y="1524000"/>
            <a:ext cx="3810000" cy="3581400"/>
          </a:xfrm>
          <a:prstGeom prst="rect">
            <a:avLst/>
          </a:prstGeom>
          <a:noFill/>
        </p:spPr>
      </p:pic>
      <p:pic>
        <p:nvPicPr>
          <p:cNvPr id="1027" name="Picture 3" descr="G:\IMG_0920_phong_benh_1.jpg"/>
          <p:cNvPicPr>
            <a:picLocks noChangeAspect="1" noChangeArrowheads="1"/>
          </p:cNvPicPr>
          <p:nvPr/>
        </p:nvPicPr>
        <p:blipFill>
          <a:blip r:embed="rId3" cstate="print"/>
          <a:srcRect/>
          <a:stretch>
            <a:fillRect/>
          </a:stretch>
        </p:blipFill>
        <p:spPr bwMode="auto">
          <a:xfrm>
            <a:off x="228600" y="1524000"/>
            <a:ext cx="4343400" cy="3581400"/>
          </a:xfrm>
          <a:prstGeom prst="rect">
            <a:avLst/>
          </a:prstGeom>
          <a:noFill/>
        </p:spPr>
      </p:pic>
      <p:sp>
        <p:nvSpPr>
          <p:cNvPr id="6" name="Rectangle 5"/>
          <p:cNvSpPr/>
          <p:nvPr/>
        </p:nvSpPr>
        <p:spPr>
          <a:xfrm>
            <a:off x="228600" y="5257800"/>
            <a:ext cx="4343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t>Qúa tải ở bệnh viện</a:t>
            </a:r>
            <a:endParaRPr lang="en-US" b="1"/>
          </a:p>
        </p:txBody>
      </p:sp>
      <p:sp>
        <p:nvSpPr>
          <p:cNvPr id="7" name="Rectangle 6"/>
          <p:cNvSpPr/>
          <p:nvPr/>
        </p:nvSpPr>
        <p:spPr>
          <a:xfrm>
            <a:off x="4876800" y="5257800"/>
            <a:ext cx="38100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t>Xếp hàng để nhập học cho con</a:t>
            </a:r>
            <a:endParaRPr lang="en-US"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wipe(down)">
                                      <p:cBhvr>
                                        <p:cTn id="10" dur="500"/>
                                        <p:tgtEl>
                                          <p:spTgt spid="102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wipe(down)">
                                      <p:cBhvr>
                                        <p:cTn id="1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a:off x="457200" y="990600"/>
            <a:ext cx="8229600" cy="5135563"/>
          </a:xfrm>
        </p:spPr>
        <p:txBody>
          <a:bodyPr/>
          <a:lstStyle/>
          <a:p>
            <a:r>
              <a:rPr lang="en-US"/>
              <a:t>Hơn nữa di dân tự do tới đô thị còn làm nảy sinh một số vấn đề xã hội phức tạp như mất trật tự an ninh, xung đột giữa người di dân và người địa phương, nạn cờ bạc, nghiện hút, mại dâm và cả những vụ phạm pháp hình sự ở địa bàn thành phố. </a:t>
            </a:r>
          </a:p>
        </p:txBody>
      </p:sp>
      <p:sp>
        <p:nvSpPr>
          <p:cNvPr id="26629" name="AutoShape 5" descr="Z"/>
          <p:cNvSpPr>
            <a:spLocks noChangeAspect="1" noChangeArrowheads="1"/>
          </p:cNvSpPr>
          <p:nvPr/>
        </p:nvSpPr>
        <p:spPr bwMode="auto">
          <a:xfrm>
            <a:off x="4419600" y="3276600"/>
            <a:ext cx="304800" cy="304800"/>
          </a:xfrm>
          <a:prstGeom prst="rect">
            <a:avLst/>
          </a:prstGeom>
          <a:noFill/>
        </p:spPr>
        <p:txBody>
          <a:bodyPr/>
          <a:lstStyle/>
          <a:p>
            <a:endParaRPr lang="en-US"/>
          </a:p>
        </p:txBody>
      </p:sp>
      <p:pic>
        <p:nvPicPr>
          <p:cNvPr id="26631" name="Picture 7" descr="ANd9GcQS2TPW-N6ZxoASbsyEocaeJgM7fCsL8BKGRgHbKhy_BbvyPNP3KQ"/>
          <p:cNvPicPr>
            <a:picLocks noChangeAspect="1" noChangeArrowheads="1"/>
          </p:cNvPicPr>
          <p:nvPr/>
        </p:nvPicPr>
        <p:blipFill>
          <a:blip r:embed="rId2" cstate="print"/>
          <a:srcRect/>
          <a:stretch>
            <a:fillRect/>
          </a:stretch>
        </p:blipFill>
        <p:spPr bwMode="auto">
          <a:xfrm>
            <a:off x="685800" y="3581400"/>
            <a:ext cx="3429000" cy="2667000"/>
          </a:xfrm>
          <a:prstGeom prst="rect">
            <a:avLst/>
          </a:prstGeom>
          <a:noFill/>
        </p:spPr>
      </p:pic>
      <p:pic>
        <p:nvPicPr>
          <p:cNvPr id="26633" name="Picture 9" descr="ANd9GcTZoEAm_CmSBlywS-uP8zj6ODLs_cJoet9QF45VGrVEKhD66uyOTQ"/>
          <p:cNvPicPr>
            <a:picLocks noChangeAspect="1" noChangeArrowheads="1"/>
          </p:cNvPicPr>
          <p:nvPr/>
        </p:nvPicPr>
        <p:blipFill>
          <a:blip r:embed="rId3" cstate="print"/>
          <a:srcRect/>
          <a:stretch>
            <a:fillRect/>
          </a:stretch>
        </p:blipFill>
        <p:spPr bwMode="auto">
          <a:xfrm>
            <a:off x="4724400" y="3581400"/>
            <a:ext cx="3581400" cy="2667000"/>
          </a:xfrm>
          <a:prstGeom prst="rect">
            <a:avLst/>
          </a:prstGeom>
          <a:noFill/>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a:xfrm>
            <a:off x="381000" y="3733800"/>
            <a:ext cx="8229600" cy="4525963"/>
          </a:xfrm>
        </p:spPr>
        <p:txBody>
          <a:bodyPr/>
          <a:lstStyle/>
          <a:p>
            <a:r>
              <a:rPr lang="en-US">
                <a:latin typeface="Times New Roman" pitchFamily="18" charset="0"/>
                <a:cs typeface="Times New Roman" pitchFamily="18" charset="0"/>
              </a:rPr>
              <a:t>…. Theo thống kê của công an Thành phố Hà Nội năm 2007 đã có 2.159 vụ phạm pháp hình sự do dân di cư gây ra, chiếm 30,8% tổng số vụ phạm pháp hình sự trong toàn Thành phố. </a:t>
            </a:r>
          </a:p>
          <a:p>
            <a:pPr>
              <a:buNone/>
            </a:pPr>
            <a:endParaRPr lang="en-US">
              <a:latin typeface="Times New Roman" pitchFamily="18" charset="0"/>
              <a:cs typeface="Times New Roman" pitchFamily="18" charset="0"/>
            </a:endParaRPr>
          </a:p>
        </p:txBody>
      </p:sp>
      <p:pic>
        <p:nvPicPr>
          <p:cNvPr id="27653" name="Picture 5" descr="ANd9GcSkYPqGl3n0G3qar9l3_nwXRd-kdl561XSDx1dEmD8vJ6Gq_Urw"/>
          <p:cNvPicPr>
            <a:picLocks noChangeAspect="1" noChangeArrowheads="1"/>
          </p:cNvPicPr>
          <p:nvPr/>
        </p:nvPicPr>
        <p:blipFill>
          <a:blip r:embed="rId2" cstate="print"/>
          <a:srcRect/>
          <a:stretch>
            <a:fillRect/>
          </a:stretch>
        </p:blipFill>
        <p:spPr bwMode="auto">
          <a:xfrm>
            <a:off x="914400" y="762000"/>
            <a:ext cx="3200400" cy="2667000"/>
          </a:xfrm>
          <a:prstGeom prst="rect">
            <a:avLst/>
          </a:prstGeom>
          <a:noFill/>
        </p:spPr>
      </p:pic>
      <p:pic>
        <p:nvPicPr>
          <p:cNvPr id="27655" name="Picture 7" descr="ANd9GcSxZeqt5hmXAfbYJeV3oX2zp7j6X1Rzd2n0a3LvggdT3bCoQmg1"/>
          <p:cNvPicPr>
            <a:picLocks noChangeAspect="1" noChangeArrowheads="1"/>
          </p:cNvPicPr>
          <p:nvPr/>
        </p:nvPicPr>
        <p:blipFill>
          <a:blip r:embed="rId3" cstate="print"/>
          <a:srcRect/>
          <a:stretch>
            <a:fillRect/>
          </a:stretch>
        </p:blipFill>
        <p:spPr bwMode="auto">
          <a:xfrm>
            <a:off x="4648200" y="762000"/>
            <a:ext cx="3429000" cy="2667000"/>
          </a:xfrm>
          <a:prstGeom prst="rect">
            <a:avLst/>
          </a:prstGeom>
          <a:noFill/>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457200" y="1219200"/>
            <a:ext cx="8229600" cy="5287963"/>
          </a:xfrm>
        </p:spPr>
        <p:txBody>
          <a:bodyPr/>
          <a:lstStyle/>
          <a:p>
            <a:r>
              <a:rPr lang="en-US"/>
              <a:t>Số vụ việc do dân nhập cư gây ra hàng năm có chiều hướng gia tăng theo số vụ và số đối tượng tham gia các vụ phạm pháp hình sự.</a:t>
            </a:r>
          </a:p>
          <a:p>
            <a:r>
              <a:rPr lang="en-US"/>
              <a:t> Lao động tự do di chuyển vào các thành phố lớn</a:t>
            </a:r>
            <a:r>
              <a:rPr lang="en-US" smtClean="0"/>
              <a:t>, nhất </a:t>
            </a:r>
            <a:r>
              <a:rPr lang="en-US"/>
              <a:t>là nhập cư mùa vụ tìm việc làm và cư trú trong những khoảng thời gian không xác định</a:t>
            </a:r>
            <a:r>
              <a:rPr lang="en-US" smtClean="0"/>
              <a:t>, họ </a:t>
            </a:r>
            <a:r>
              <a:rPr lang="en-US"/>
              <a:t>thường không đăng ký tạm trú hoặc thường trú, điều này gây ra những khó khăn nhất định cho việc quản lý nhân khẩu tại đô thị. </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457200" y="1295400"/>
            <a:ext cx="8229600" cy="4830763"/>
          </a:xfrm>
        </p:spPr>
        <p:txBody>
          <a:bodyPr>
            <a:normAutofit/>
          </a:bodyPr>
          <a:lstStyle/>
          <a:p>
            <a:pPr>
              <a:lnSpc>
                <a:spcPct val="90000"/>
              </a:lnSpc>
            </a:pPr>
            <a:r>
              <a:rPr lang="en-US" sz="2600"/>
              <a:t>Dân di cư tự do tới </a:t>
            </a:r>
            <a:r>
              <a:rPr lang="en-US" sz="2600" smtClean="0"/>
              <a:t>thành </a:t>
            </a:r>
            <a:r>
              <a:rPr lang="en-US" sz="2600"/>
              <a:t>phố mưu sinh bằng nhiều công việc. Có những công việc ở trong nhà, nhưng cũng có những công việc ở ngoài đường như bán hàng rong, bán vé số, vận chuyển nguyên vật liệu, xe ôm</a:t>
            </a:r>
            <a:r>
              <a:rPr lang="en-US" sz="2600" smtClean="0"/>
              <a:t>…</a:t>
            </a:r>
          </a:p>
          <a:p>
            <a:pPr>
              <a:lnSpc>
                <a:spcPct val="90000"/>
              </a:lnSpc>
            </a:pPr>
            <a:r>
              <a:rPr lang="en-US" sz="2600" smtClean="0"/>
              <a:t> </a:t>
            </a:r>
            <a:r>
              <a:rPr lang="en-US" sz="2600"/>
              <a:t>Để cạnh tranh và muốn có thu nhập họ sẵn sàng lấn chiếm lòng đường vỉa hè, trong quá trình tham gia giao thông nhiều người lại không hiểu biết luật lệ giao thông, không biết những quy định của </a:t>
            </a:r>
            <a:r>
              <a:rPr lang="en-US" sz="2600" smtClean="0"/>
              <a:t>thành </a:t>
            </a:r>
            <a:r>
              <a:rPr lang="en-US" sz="2600"/>
              <a:t>phố về giao thông như các khu vực cấm một số phương tiện lưu thông, hay thời gian cấm một số phương tiện lưu </a:t>
            </a:r>
            <a:r>
              <a:rPr lang="en-US" sz="2600" smtClean="0"/>
              <a:t>thông</a:t>
            </a:r>
            <a:r>
              <a:rPr lang="en-US" smtClean="0"/>
              <a:t>.</a:t>
            </a:r>
            <a:endParaRPr lang="en-US" sz="26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slide(fromBottom)">
                                      <p:cBhvr>
                                        <p:cTn id="7" dur="500"/>
                                        <p:tgtEl>
                                          <p:spTgt spid="296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p:spPr>
        <p:txBody>
          <a:bodyPr/>
          <a:lstStyle/>
          <a:p>
            <a:pPr>
              <a:lnSpc>
                <a:spcPct val="90000"/>
              </a:lnSpc>
            </a:pPr>
            <a:r>
              <a:rPr lang="en-US" sz="3200" smtClean="0">
                <a:latin typeface="Times New Roman" pitchFamily="18" charset="0"/>
                <a:ea typeface="SimSun" pitchFamily="2" charset="-122"/>
                <a:cs typeface="Times New Roman" pitchFamily="18" charset="0"/>
              </a:rPr>
              <a:t> Họ bất chấp nguy hiểm, vận chuyển hàng hóa cồng kềnh, chở quá số người quy định, không thực hiện đúng các quy định về đảm bảo trật tự an toàn giao thông…. </a:t>
            </a:r>
          </a:p>
          <a:p>
            <a:pPr>
              <a:lnSpc>
                <a:spcPct val="90000"/>
              </a:lnSpc>
              <a:buNone/>
            </a:pPr>
            <a:r>
              <a:rPr lang="en-US" sz="3200" smtClean="0">
                <a:latin typeface="Times New Roman" pitchFamily="18" charset="0"/>
                <a:ea typeface="SimSun" pitchFamily="2" charset="-122"/>
                <a:cs typeface="Times New Roman" pitchFamily="18" charset="0"/>
              </a:rPr>
              <a:t>     Tất cả những yếu tố này là những nguyên nhân không nhỏ gây ra hiện tượng tắc nghẽn giao thông và tai nạn giao thông.  </a:t>
            </a:r>
          </a:p>
          <a:p>
            <a:pPr>
              <a:buNone/>
            </a:pPr>
            <a:endParaRPr lang="en-US"/>
          </a:p>
        </p:txBody>
      </p:sp>
      <p:sp>
        <p:nvSpPr>
          <p:cNvPr id="4" name="Right Arrow 3"/>
          <p:cNvSpPr/>
          <p:nvPr/>
        </p:nvSpPr>
        <p:spPr>
          <a:xfrm>
            <a:off x="457200" y="3200400"/>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5" name="Picture 5" descr="ANd9GcRR798BUgSi0CPAhptQ_fVjr8J08uTM1MdciLae8CJtc5-jLwUetQ"/>
          <p:cNvPicPr>
            <a:picLocks noChangeAspect="1" noChangeArrowheads="1"/>
          </p:cNvPicPr>
          <p:nvPr/>
        </p:nvPicPr>
        <p:blipFill>
          <a:blip r:embed="rId2" cstate="print"/>
          <a:srcRect/>
          <a:stretch>
            <a:fillRect/>
          </a:stretch>
        </p:blipFill>
        <p:spPr bwMode="auto">
          <a:xfrm>
            <a:off x="685800" y="1447800"/>
            <a:ext cx="3657600" cy="2895600"/>
          </a:xfrm>
          <a:prstGeom prst="rect">
            <a:avLst/>
          </a:prstGeom>
          <a:noFill/>
        </p:spPr>
      </p:pic>
      <p:pic>
        <p:nvPicPr>
          <p:cNvPr id="30727" name="Picture 7" descr="ANd9GcRHlRyt5mAkH8yi0KdYozPpDynMkxONTBlkH0KVA9Czsq2UaAng"/>
          <p:cNvPicPr>
            <a:picLocks noChangeAspect="1" noChangeArrowheads="1"/>
          </p:cNvPicPr>
          <p:nvPr/>
        </p:nvPicPr>
        <p:blipFill>
          <a:blip r:embed="rId3" cstate="print"/>
          <a:srcRect/>
          <a:stretch>
            <a:fillRect/>
          </a:stretch>
        </p:blipFill>
        <p:spPr bwMode="auto">
          <a:xfrm>
            <a:off x="4800600" y="1371600"/>
            <a:ext cx="3657600" cy="2971800"/>
          </a:xfrm>
          <a:prstGeom prst="rect">
            <a:avLst/>
          </a:prstGeom>
          <a:noFill/>
        </p:spPr>
      </p:pic>
      <p:sp>
        <p:nvSpPr>
          <p:cNvPr id="30728" name="Rectangle 8"/>
          <p:cNvSpPr>
            <a:spLocks noChangeArrowheads="1"/>
          </p:cNvSpPr>
          <p:nvPr/>
        </p:nvSpPr>
        <p:spPr bwMode="auto">
          <a:xfrm>
            <a:off x="1447800" y="4724400"/>
            <a:ext cx="6096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000">
                <a:latin typeface="Arial" charset="0"/>
              </a:rPr>
              <a:t>Buôn bán lấn chiếm lề đường gây ùn tắc giao thông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0728"/>
                                        </p:tgtEl>
                                        <p:attrNameLst>
                                          <p:attrName>style.visibility</p:attrName>
                                        </p:attrNameLst>
                                      </p:cBhvr>
                                      <p:to>
                                        <p:strVal val="visible"/>
                                      </p:to>
                                    </p:set>
                                    <p:animEffect transition="in" filter="wedge">
                                      <p:cBhvr>
                                        <p:cTn id="7" dur="2000"/>
                                        <p:tgtEl>
                                          <p:spTgt spid="30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457200" y="1828800"/>
            <a:ext cx="8229600" cy="4297363"/>
          </a:xfrm>
        </p:spPr>
        <p:txBody>
          <a:bodyPr/>
          <a:lstStyle/>
          <a:p>
            <a:r>
              <a:rPr lang="en-US"/>
              <a:t> Nói tóm lại, di dân tự do là hiện tượng liên quan đến nhiều mặt của đời sống kinh tế – xã hội. Cần nhìn nhận hiện tượng này dưới cả hai góc độ tích cực và tiêu cực, từ đó có cơ chế, chính sách phù hợp để hạn chế các mặt tiêu cực và thúc đẩy các mặt tích cực của hiện tượng này.</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857250" indent="-857250"/>
            <a:r>
              <a:rPr lang="en-US" sz="3400" smtClean="0">
                <a:solidFill>
                  <a:srgbClr val="FF0000"/>
                </a:solidFill>
                <a:latin typeface="Times New Roman" pitchFamily="18" charset="0"/>
                <a:cs typeface="Times New Roman" pitchFamily="18" charset="0"/>
              </a:rPr>
              <a:t>2. Phân loại nhập cư</a:t>
            </a:r>
            <a:endParaRPr lang="en-US" sz="340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76400"/>
            <a:ext cx="8229600" cy="4648200"/>
          </a:xfrm>
        </p:spPr>
        <p:txBody>
          <a:bodyPr/>
          <a:lstStyle/>
          <a:p>
            <a:pPr lvl="0">
              <a:buNone/>
            </a:pPr>
            <a:endParaRPr lang="en-US" smtClean="0"/>
          </a:p>
          <a:p>
            <a:pPr lvl="0"/>
            <a:r>
              <a:rPr lang="en-US" sz="3000" smtClean="0">
                <a:latin typeface="Times New Roman" pitchFamily="18" charset="0"/>
                <a:cs typeface="Times New Roman" pitchFamily="18" charset="0"/>
              </a:rPr>
              <a:t>Phân loại theo mục đích nhập cư: nhập cư để học tập, nhập cư để làm việc và nhập cư với mục đích khác.</a:t>
            </a:r>
          </a:p>
          <a:p>
            <a:pPr lvl="0"/>
            <a:r>
              <a:rPr lang="en-US" sz="3000" smtClean="0">
                <a:latin typeface="Times New Roman" pitchFamily="18" charset="0"/>
                <a:cs typeface="Times New Roman" pitchFamily="18" charset="0"/>
              </a:rPr>
              <a:t>Phân loại theo khu vực: nhập cư từ các địa phương trong nước và nhập cư từ nước ngoài vào Việt Nam.</a:t>
            </a:r>
          </a:p>
          <a:p>
            <a:endParaRPr lang="en-US">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1905000"/>
          </a:xfrm>
        </p:spPr>
        <p:txBody>
          <a:bodyPr>
            <a:noAutofit/>
          </a:bodyPr>
          <a:lstStyle/>
          <a:p>
            <a:pPr algn="ctr"/>
            <a:r>
              <a:rPr lang="en-US" sz="4000" b="1" smtClean="0">
                <a:solidFill>
                  <a:srgbClr val="FF0000"/>
                </a:solidFill>
                <a:latin typeface="Times New Roman" pitchFamily="18" charset="0"/>
                <a:cs typeface="Times New Roman" pitchFamily="18" charset="0"/>
              </a:rPr>
              <a:t>IV. Nhận định , lý giải riêng và cách khắc phục:</a:t>
            </a:r>
            <a:r>
              <a:rPr lang="en-US" sz="4000" smtClean="0">
                <a:solidFill>
                  <a:srgbClr val="FF0000"/>
                </a:solidFill>
                <a:latin typeface="Times New Roman" pitchFamily="18" charset="0"/>
                <a:cs typeface="Times New Roman" pitchFamily="18" charset="0"/>
              </a:rPr>
              <a:t/>
            </a:r>
            <a:br>
              <a:rPr lang="en-US" sz="4000" smtClean="0">
                <a:solidFill>
                  <a:srgbClr val="FF0000"/>
                </a:solidFill>
                <a:latin typeface="Times New Roman" pitchFamily="18" charset="0"/>
                <a:cs typeface="Times New Roman" pitchFamily="18" charset="0"/>
              </a:rPr>
            </a:br>
            <a:endParaRPr lang="en-US" sz="400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10000"/>
          </a:bodyPr>
          <a:lstStyle/>
          <a:p>
            <a:pPr marL="742950" indent="-742950">
              <a:buNone/>
            </a:pPr>
            <a:r>
              <a:rPr lang="en-US" sz="3600" smtClean="0">
                <a:solidFill>
                  <a:srgbClr val="FF0000"/>
                </a:solidFill>
                <a:latin typeface="Times New Roman" pitchFamily="18" charset="0"/>
                <a:cs typeface="Times New Roman" pitchFamily="18" charset="0"/>
              </a:rPr>
              <a:t>1. Nhận định riêng</a:t>
            </a:r>
          </a:p>
          <a:p>
            <a:pPr>
              <a:buNone/>
            </a:pPr>
            <a:r>
              <a:rPr lang="en-US" sz="3600" smtClean="0"/>
              <a:t>  a)Mặt tích cực:</a:t>
            </a:r>
          </a:p>
          <a:p>
            <a:pPr>
              <a:buNone/>
            </a:pPr>
            <a:r>
              <a:rPr lang="en-US" sz="3600" smtClean="0"/>
              <a:t>	      - Tạo ra nguồn lao động</a:t>
            </a:r>
          </a:p>
          <a:p>
            <a:pPr>
              <a:buNone/>
            </a:pPr>
            <a:r>
              <a:rPr lang="en-US" sz="3600" smtClean="0"/>
              <a:t>    	- Nâng cao tầm hiểu biết,tạo điều kiện hội nhập</a:t>
            </a:r>
          </a:p>
          <a:p>
            <a:pPr>
              <a:buNone/>
            </a:pPr>
            <a:r>
              <a:rPr lang="en-US" sz="3600" smtClean="0"/>
              <a:t>	      - Tài năng trẻ</a:t>
            </a:r>
          </a:p>
          <a:p>
            <a:pPr>
              <a:buNone/>
            </a:pPr>
            <a:r>
              <a:rPr lang="en-US" sz="3600" smtClean="0"/>
              <a:t>    	- Chủng tộc đa dạng</a:t>
            </a:r>
          </a:p>
          <a:p>
            <a:pPr>
              <a:buNone/>
            </a:pPr>
            <a:r>
              <a:rPr lang="en-US" sz="3600" smtClean="0"/>
              <a:t> </a:t>
            </a:r>
          </a:p>
          <a:p>
            <a:pPr marL="742950" indent="-742950">
              <a:buNone/>
            </a:pPr>
            <a:endParaRPr lang="en-US" sz="3600" smtClean="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029200"/>
          </a:xfrm>
        </p:spPr>
        <p:txBody>
          <a:bodyPr/>
          <a:lstStyle/>
          <a:p>
            <a:pPr>
              <a:buNone/>
            </a:pPr>
            <a:r>
              <a:rPr lang="en-US" sz="2800" smtClean="0"/>
              <a:t>b)Mặt tiêu cực:</a:t>
            </a:r>
          </a:p>
          <a:p>
            <a:pPr>
              <a:buNone/>
            </a:pPr>
            <a:r>
              <a:rPr lang="en-US" sz="2800" smtClean="0"/>
              <a:t>	       - Bất bình đẳng xã hội</a:t>
            </a:r>
          </a:p>
          <a:p>
            <a:pPr>
              <a:buNone/>
            </a:pPr>
            <a:r>
              <a:rPr lang="en-US" sz="2800" smtClean="0"/>
              <a:t>	       - Gia tăng dân số cơ học</a:t>
            </a:r>
          </a:p>
          <a:p>
            <a:pPr>
              <a:buNone/>
            </a:pPr>
            <a:r>
              <a:rPr lang="en-US" sz="2800" smtClean="0"/>
              <a:t>	       - Vấn đề khác:việc làm,chỗ ở,tệ nạn,…</a:t>
            </a:r>
          </a:p>
          <a:p>
            <a:pPr>
              <a:buNone/>
            </a:pPr>
            <a:r>
              <a:rPr lang="en-US" sz="2800" smtClean="0"/>
              <a:t> </a:t>
            </a:r>
          </a:p>
          <a:p>
            <a:pPr>
              <a:buNone/>
            </a:pPr>
            <a:r>
              <a:rPr lang="en-US" sz="2800" smtClean="0">
                <a:sym typeface="Wingdings"/>
              </a:rPr>
              <a:t></a:t>
            </a:r>
            <a:r>
              <a:rPr lang="en-US" sz="2800" smtClean="0"/>
              <a:t> Kết luận: Việc Nhập cư mang lại nhiều lợi ích nhưng cũng có nhiều mặt tiêu cực </a:t>
            </a:r>
            <a:r>
              <a:rPr lang="en-US" sz="2800" smtClean="0">
                <a:sym typeface="Wingdings"/>
              </a:rPr>
              <a:t></a:t>
            </a:r>
            <a:r>
              <a:rPr lang="en-US" sz="2800" smtClean="0"/>
              <a:t> Cần phải có biện pháp khắc phục từ chính quyền các cấp.</a:t>
            </a:r>
          </a:p>
          <a:p>
            <a:endParaRPr lang="en-US"/>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14400"/>
            <a:ext cx="8229600" cy="5257800"/>
          </a:xfrm>
        </p:spPr>
        <p:txBody>
          <a:bodyPr>
            <a:normAutofit/>
          </a:bodyPr>
          <a:lstStyle/>
          <a:p>
            <a:pPr>
              <a:buNone/>
            </a:pPr>
            <a:r>
              <a:rPr lang="vi-VN" sz="3500" b="1" smtClean="0">
                <a:solidFill>
                  <a:srgbClr val="FF0000"/>
                </a:solidFill>
                <a:latin typeface="Times New Roman" pitchFamily="18" charset="0"/>
                <a:cs typeface="Times New Roman" pitchFamily="18" charset="0"/>
              </a:rPr>
              <a:t>  </a:t>
            </a:r>
            <a:r>
              <a:rPr lang="en-US" sz="3500" b="1" smtClean="0">
                <a:solidFill>
                  <a:srgbClr val="FF0000"/>
                </a:solidFill>
                <a:latin typeface="Times New Roman" pitchFamily="18" charset="0"/>
                <a:cs typeface="Times New Roman" pitchFamily="18" charset="0"/>
              </a:rPr>
              <a:t>2. Giải</a:t>
            </a:r>
            <a:r>
              <a:rPr lang="vi-VN" sz="3500" b="1" smtClean="0">
                <a:solidFill>
                  <a:srgbClr val="FF0000"/>
                </a:solidFill>
                <a:latin typeface="Times New Roman" pitchFamily="18" charset="0"/>
                <a:cs typeface="Times New Roman" pitchFamily="18" charset="0"/>
              </a:rPr>
              <a:t> pháp đề ra:</a:t>
            </a:r>
            <a:endParaRPr lang="en-US" sz="3500" smtClean="0">
              <a:solidFill>
                <a:srgbClr val="FF0000"/>
              </a:solidFill>
              <a:latin typeface="Times New Roman" pitchFamily="18" charset="0"/>
              <a:cs typeface="Times New Roman" pitchFamily="18" charset="0"/>
            </a:endParaRPr>
          </a:p>
          <a:p>
            <a:pPr>
              <a:buNone/>
            </a:pPr>
            <a:r>
              <a:rPr lang="vi-VN" smtClean="0">
                <a:latin typeface="Times New Roman" pitchFamily="18" charset="0"/>
                <a:cs typeface="Times New Roman" pitchFamily="18" charset="0"/>
              </a:rPr>
              <a:t> - </a:t>
            </a:r>
            <a:r>
              <a:rPr lang="en-US" smtClean="0">
                <a:latin typeface="Times New Roman" pitchFamily="18" charset="0"/>
                <a:cs typeface="Times New Roman" pitchFamily="18" charset="0"/>
              </a:rPr>
              <a:t>TH1: Người dân ko di cư mà ở lại nơi mình cư trú</a:t>
            </a:r>
          </a:p>
          <a:p>
            <a:pPr>
              <a:buNone/>
            </a:pPr>
            <a:r>
              <a:rPr lang="vi-VN" smtClean="0">
                <a:latin typeface="Times New Roman" pitchFamily="18" charset="0"/>
                <a:cs typeface="Times New Roman" pitchFamily="18" charset="0"/>
              </a:rPr>
              <a:t>    </a:t>
            </a:r>
            <a:r>
              <a:rPr lang="en-US" smtClean="0">
                <a:latin typeface="Times New Roman" pitchFamily="18" charset="0"/>
                <a:cs typeface="Times New Roman" pitchFamily="18" charset="0"/>
              </a:rPr>
              <a:t>	- Cải thiện CSHT</a:t>
            </a:r>
          </a:p>
          <a:p>
            <a:pPr>
              <a:buNone/>
            </a:pPr>
            <a:r>
              <a:rPr lang="vi-VN" smtClean="0">
                <a:latin typeface="Times New Roman" pitchFamily="18" charset="0"/>
                <a:cs typeface="Times New Roman" pitchFamily="18" charset="0"/>
              </a:rPr>
              <a:t>    </a:t>
            </a:r>
            <a:r>
              <a:rPr lang="en-US" smtClean="0">
                <a:latin typeface="Times New Roman" pitchFamily="18" charset="0"/>
                <a:cs typeface="Times New Roman" pitchFamily="18" charset="0"/>
              </a:rPr>
              <a:t>	- Nâng cao đời sống vật chất và bảo hiểm xã hội</a:t>
            </a:r>
          </a:p>
          <a:p>
            <a:pPr>
              <a:buNone/>
            </a:pPr>
            <a:r>
              <a:rPr lang="en-US" smtClean="0">
                <a:latin typeface="Times New Roman" pitchFamily="18" charset="0"/>
                <a:cs typeface="Times New Roman" pitchFamily="18" charset="0"/>
              </a:rPr>
              <a:t>           -</a:t>
            </a:r>
            <a:r>
              <a:rPr lang="en-US" smtClean="0">
                <a:latin typeface="Times New Roman" pitchFamily="18" charset="0"/>
                <a:cs typeface="Times New Roman" pitchFamily="18" charset="0"/>
                <a:sym typeface="Times New Roman" pitchFamily="18" charset="0"/>
              </a:rPr>
              <a:t> Tạo công ăn việc làm cho người dân ở nông thôn, miền núi.</a:t>
            </a:r>
          </a:p>
          <a:p>
            <a:pPr>
              <a:buNone/>
            </a:pPr>
            <a:r>
              <a:rPr lang="vi-VN" smtClean="0">
                <a:latin typeface="Times New Roman" pitchFamily="18" charset="0"/>
                <a:cs typeface="Times New Roman" pitchFamily="18" charset="0"/>
              </a:rPr>
              <a:t> - </a:t>
            </a:r>
            <a:r>
              <a:rPr lang="en-US" smtClean="0">
                <a:latin typeface="Times New Roman" pitchFamily="18" charset="0"/>
                <a:cs typeface="Times New Roman" pitchFamily="18" charset="0"/>
              </a:rPr>
              <a:t>TH2: Đối với lao động di chuyển (cả trong nước lẫn ngoài nước )</a:t>
            </a:r>
          </a:p>
          <a:p>
            <a:pPr>
              <a:buNone/>
            </a:pPr>
            <a:r>
              <a:rPr lang="vi-VN" smtClean="0">
                <a:latin typeface="Times New Roman" pitchFamily="18" charset="0"/>
                <a:cs typeface="Times New Roman" pitchFamily="18" charset="0"/>
              </a:rPr>
              <a:t>    </a:t>
            </a:r>
            <a:r>
              <a:rPr lang="en-US" smtClean="0">
                <a:latin typeface="Times New Roman" pitchFamily="18" charset="0"/>
                <a:cs typeface="Times New Roman" pitchFamily="18" charset="0"/>
              </a:rPr>
              <a:t>	- Có chính sách công bằng cho người dân nhập cư.</a:t>
            </a:r>
          </a:p>
          <a:p>
            <a:pPr>
              <a:buNone/>
            </a:pPr>
            <a:r>
              <a:rPr lang="vi-VN" smtClean="0">
                <a:latin typeface="Times New Roman" pitchFamily="18" charset="0"/>
                <a:cs typeface="Times New Roman" pitchFamily="18" charset="0"/>
              </a:rPr>
              <a:t>    </a:t>
            </a:r>
            <a:r>
              <a:rPr lang="en-US" smtClean="0">
                <a:latin typeface="Times New Roman" pitchFamily="18" charset="0"/>
                <a:cs typeface="Times New Roman" pitchFamily="18" charset="0"/>
              </a:rPr>
              <a:t>	- Quy hoạch các khu dân cư.</a:t>
            </a:r>
            <a:endParaRPr lang="en-US" smtClean="0">
              <a:solidFill>
                <a:srgbClr val="FF0000"/>
              </a:solidFill>
              <a:latin typeface="Times New Roman" pitchFamily="18" charset="0"/>
              <a:cs typeface="Times New Roman" pitchFamily="18" charset="0"/>
              <a:sym typeface="Times New Roman" pitchFamily="18" charset="0"/>
            </a:endParaRPr>
          </a:p>
          <a:p>
            <a:pPr>
              <a:buNone/>
            </a:pPr>
            <a:r>
              <a:rPr lang="en-US" smtClean="0">
                <a:solidFill>
                  <a:srgbClr val="FF0000"/>
                </a:solidFill>
                <a:latin typeface="Times New Roman" pitchFamily="18" charset="0"/>
                <a:cs typeface="Times New Roman" pitchFamily="18" charset="0"/>
                <a:sym typeface="Times New Roman" pitchFamily="18" charset="0"/>
              </a:rPr>
              <a:t>            </a:t>
            </a:r>
            <a:endParaRPr lang="en-US" smtClean="0">
              <a:latin typeface="Times New Roman" pitchFamily="18" charset="0"/>
              <a:cs typeface="Times New Roman" pitchFamily="18" charset="0"/>
              <a:sym typeface="Times New Roman" pitchFamily="18" charset="0"/>
            </a:endParaRPr>
          </a:p>
          <a:p>
            <a:endParaRPr lang="en-US">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wipe(down)">
                                      <p:cBhvr>
                                        <p:cTn id="10" dur="500"/>
                                        <p:tgtEl>
                                          <p:spTgt spid="3">
                                            <p:txEl>
                                              <p:pRg st="6" end="6"/>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wipe(down)">
                                      <p:cBhvr>
                                        <p:cTn id="13" dur="500"/>
                                        <p:tgtEl>
                                          <p:spTgt spid="3">
                                            <p:txEl>
                                              <p:pRg st="7" end="7"/>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Effect transition="in" filter="wipe(down)">
                                      <p:cBhvr>
                                        <p:cTn id="1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smtClean="0">
                <a:latin typeface="Times New Roman" pitchFamily="18" charset="0"/>
                <a:cs typeface="Times New Roman" pitchFamily="18" charset="0"/>
              </a:rPr>
              <a:t>M</a:t>
            </a:r>
            <a:r>
              <a:rPr lang="vi-VN" sz="4000" smtClean="0">
                <a:latin typeface="Times New Roman" pitchFamily="18" charset="0"/>
                <a:cs typeface="Times New Roman" pitchFamily="18" charset="0"/>
              </a:rPr>
              <a:t>ỜI THẦY VÀ CÁC BẠN XEM VIDEO</a:t>
            </a:r>
            <a:endParaRPr lang="en-US" sz="4000">
              <a:latin typeface="Times New Roman" pitchFamily="18" charset="0"/>
              <a:cs typeface="Times New Roman" pitchFamily="18" charset="0"/>
            </a:endParaRPr>
          </a:p>
        </p:txBody>
      </p:sp>
      <p:pic>
        <p:nvPicPr>
          <p:cNvPr id="4" name="VTC14_Thiếu chính sách hỗ trợ cho người lao động di cư.mp4">
            <a:hlinkClick r:id="" action="ppaction://media"/>
          </p:cNvPr>
          <p:cNvPicPr>
            <a:picLocks noGrp="1" noRot="1" noChangeAspect="1"/>
          </p:cNvPicPr>
          <p:nvPr>
            <p:ph idx="1"/>
            <a:videoFile r:link="rId1"/>
          </p:nvPr>
        </p:nvPicPr>
        <p:blipFill>
          <a:blip r:embed="rId3" cstate="print"/>
          <a:stretch>
            <a:fillRect/>
          </a:stretch>
        </p:blipFill>
        <p:spPr>
          <a:xfrm>
            <a:off x="1447800" y="2438400"/>
            <a:ext cx="6217920" cy="3400422"/>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381000" y="457200"/>
            <a:ext cx="7851648" cy="1828800"/>
          </a:xfrm>
        </p:spPr>
        <p:txBody>
          <a:bodyPr/>
          <a:lstStyle/>
          <a:p>
            <a:pPr algn="ctr"/>
            <a:r>
              <a:rPr lang="en-US" smtClean="0"/>
              <a:t>CẢM ƠN THẦY VÀ CÁC BẠN ĐÃ LẮNG NGHE</a:t>
            </a:r>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z="3500" smtClean="0">
                <a:solidFill>
                  <a:srgbClr val="FF0000"/>
                </a:solidFill>
                <a:latin typeface="Times New Roman" pitchFamily="18" charset="0"/>
                <a:cs typeface="Times New Roman" pitchFamily="18" charset="0"/>
              </a:rPr>
              <a:t>3. Nguyên nhân nhập cư</a:t>
            </a:r>
            <a:endParaRPr lang="en-US" sz="350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76400"/>
            <a:ext cx="8229600" cy="4389120"/>
          </a:xfrm>
        </p:spPr>
        <p:txBody>
          <a:bodyPr>
            <a:normAutofit lnSpcReduction="10000"/>
          </a:bodyPr>
          <a:lstStyle/>
          <a:p>
            <a:pPr lvl="0"/>
            <a:r>
              <a:rPr lang="en-US" sz="2800" b="1" smtClean="0">
                <a:latin typeface="Times New Roman" pitchFamily="18" charset="0"/>
                <a:cs typeface="Times New Roman" pitchFamily="18" charset="0"/>
              </a:rPr>
              <a:t>Thứ nhất là nguyên nhân phi kinh tế:</a:t>
            </a:r>
            <a:r>
              <a:rPr lang="en-US" sz="2800" smtClean="0">
                <a:latin typeface="Times New Roman" pitchFamily="18" charset="0"/>
                <a:cs typeface="Times New Roman" pitchFamily="18" charset="0"/>
              </a:rPr>
              <a:t> những người di dân muốn có chất lượng cuộc sống tốt hơn thông qua cuộc sống ở thành thị (các phương tiện giao thông, phương tiện thông tin đại chúng,hệ thống giáo dục, y tế, dịch vụ được hiện đại hóa); vấn đề về phong tục tập quán và các nhân tố xã hội khác;vấn đề đi học của con cái và đoàn tụ gia đình.</a:t>
            </a:r>
          </a:p>
          <a:p>
            <a:pPr lvl="0"/>
            <a:r>
              <a:rPr lang="en-US" sz="2800" b="1" smtClean="0">
                <a:latin typeface="Times New Roman" pitchFamily="18" charset="0"/>
                <a:cs typeface="Times New Roman" pitchFamily="18" charset="0"/>
              </a:rPr>
              <a:t>Thứ hai là nguyên nhân kinh tế: </a:t>
            </a:r>
            <a:r>
              <a:rPr lang="en-US" sz="2800" smtClean="0">
                <a:latin typeface="Times New Roman" pitchFamily="18" charset="0"/>
                <a:cs typeface="Times New Roman" pitchFamily="18" charset="0"/>
              </a:rPr>
              <a:t>ở thành thị có nhiều cơ hội việc làm, mà việc làm có tính ổn định thu nhập cao.</a:t>
            </a:r>
          </a:p>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marL="857250" indent="-857250" algn="ctr"/>
            <a:r>
              <a:rPr lang="en-US" sz="3500" smtClean="0">
                <a:solidFill>
                  <a:srgbClr val="FF0000"/>
                </a:solidFill>
                <a:latin typeface="Times New Roman" pitchFamily="18" charset="0"/>
                <a:cs typeface="Times New Roman" pitchFamily="18" charset="0"/>
              </a:rPr>
              <a:t>4. Hiện trạng nhập cư tại các thành phố lớn</a:t>
            </a:r>
            <a:endParaRPr lang="en-US" sz="3500">
              <a:solidFill>
                <a:srgbClr val="FF0000"/>
              </a:solidFill>
              <a:latin typeface="Times New Roman" pitchFamily="18" charset="0"/>
              <a:cs typeface="Times New Roman" pitchFamily="18" charset="0"/>
            </a:endParaRPr>
          </a:p>
        </p:txBody>
      </p:sp>
      <p:pic>
        <p:nvPicPr>
          <p:cNvPr id="4" name="Content Placeholder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4400" y="1828800"/>
            <a:ext cx="2856217" cy="34870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4"/>
          <p:cNvSpPr/>
          <p:nvPr/>
        </p:nvSpPr>
        <p:spPr>
          <a:xfrm>
            <a:off x="4038600" y="1371600"/>
            <a:ext cx="4572000" cy="584775"/>
          </a:xfrm>
          <a:prstGeom prst="rect">
            <a:avLst/>
          </a:prstGeom>
        </p:spPr>
        <p:txBody>
          <a:bodyPr wrap="square">
            <a:spAutoFit/>
          </a:bodyPr>
          <a:lstStyle/>
          <a:p>
            <a:pPr algn="ctr"/>
            <a:r>
              <a:rPr lang="en-US" sz="3200" smtClean="0"/>
              <a:t>     </a:t>
            </a:r>
          </a:p>
        </p:txBody>
      </p:sp>
      <p:pic>
        <p:nvPicPr>
          <p:cNvPr id="1026" name="Picture 2" descr="C:\Users\HP\Downloads\panorama-7.jpg"/>
          <p:cNvPicPr>
            <a:picLocks noChangeAspect="1" noChangeArrowheads="1"/>
          </p:cNvPicPr>
          <p:nvPr/>
        </p:nvPicPr>
        <p:blipFill>
          <a:blip r:embed="rId3" cstate="print"/>
          <a:srcRect/>
          <a:stretch>
            <a:fillRect/>
          </a:stretch>
        </p:blipFill>
        <p:spPr bwMode="auto">
          <a:xfrm>
            <a:off x="4495800" y="1524000"/>
            <a:ext cx="4267200" cy="2209800"/>
          </a:xfrm>
          <a:prstGeom prst="rect">
            <a:avLst/>
          </a:prstGeom>
          <a:noFill/>
        </p:spPr>
      </p:pic>
      <p:pic>
        <p:nvPicPr>
          <p:cNvPr id="1027" name="Picture 3" descr="C:\Users\HP\Downloads\tải xuống.jpg"/>
          <p:cNvPicPr>
            <a:picLocks noChangeAspect="1" noChangeArrowheads="1"/>
          </p:cNvPicPr>
          <p:nvPr/>
        </p:nvPicPr>
        <p:blipFill>
          <a:blip r:embed="rId4" cstate="print"/>
          <a:srcRect/>
          <a:stretch>
            <a:fillRect/>
          </a:stretch>
        </p:blipFill>
        <p:spPr bwMode="auto">
          <a:xfrm>
            <a:off x="4648200" y="3810000"/>
            <a:ext cx="3962400" cy="2209800"/>
          </a:xfrm>
          <a:prstGeom prst="rect">
            <a:avLst/>
          </a:prstGeom>
          <a:noFill/>
        </p:spPr>
      </p:pic>
      <p:sp>
        <p:nvSpPr>
          <p:cNvPr id="10" name="Curved Up Arrow 9"/>
          <p:cNvSpPr/>
          <p:nvPr/>
        </p:nvSpPr>
        <p:spPr>
          <a:xfrm>
            <a:off x="2667000" y="5638800"/>
            <a:ext cx="1905000" cy="6858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to="" calcmode="lin" valueType="num">
                                      <p:cBhvr>
                                        <p:cTn id="18" dur="1" fill="hold"/>
                                        <p:tgtEl>
                                          <p:spTgt spid="10"/>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randombar(horizontal)">
                                      <p:cBhvr>
                                        <p:cTn id="23" dur="500"/>
                                        <p:tgtEl>
                                          <p:spTgt spid="1026"/>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027"/>
                                        </p:tgtEl>
                                        <p:attrNameLst>
                                          <p:attrName>style.visibility</p:attrName>
                                        </p:attrNameLst>
                                      </p:cBhvr>
                                      <p:to>
                                        <p:strVal val="visible"/>
                                      </p:to>
                                    </p:set>
                                    <p:animEffect transition="in" filter="randombar(horizontal)">
                                      <p:cBhvr>
                                        <p:cTn id="28"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pPr>
              <a:buFont typeface="Wingdings" pitchFamily="2" charset="2"/>
              <a:buChar char="Ø"/>
            </a:pPr>
            <a:r>
              <a:rPr lang="en-US" sz="4000" smtClean="0"/>
              <a:t>TP Hồ Chí Minh</a:t>
            </a:r>
            <a:endParaRPr lang="en-US" sz="4000"/>
          </a:p>
        </p:txBody>
      </p:sp>
      <p:sp>
        <p:nvSpPr>
          <p:cNvPr id="3" name="Content Placeholder 2"/>
          <p:cNvSpPr>
            <a:spLocks noGrp="1"/>
          </p:cNvSpPr>
          <p:nvPr>
            <p:ph idx="1"/>
          </p:nvPr>
        </p:nvSpPr>
        <p:spPr>
          <a:xfrm>
            <a:off x="457200" y="1676400"/>
            <a:ext cx="8229600" cy="4389120"/>
          </a:xfrm>
        </p:spPr>
        <p:txBody>
          <a:bodyPr/>
          <a:lstStyle/>
          <a:p>
            <a:pPr>
              <a:buNone/>
            </a:pPr>
            <a:r>
              <a:rPr lang="it-IT" sz="2800" b="1" smtClean="0">
                <a:latin typeface="Times New Roman" pitchFamily="18" charset="0"/>
                <a:cs typeface="Times New Roman" pitchFamily="18" charset="0"/>
              </a:rPr>
              <a:t>   Tỷ lệ gia tăng dân số thành phố qua các thời kỳ</a:t>
            </a:r>
          </a:p>
          <a:p>
            <a:pPr>
              <a:buNone/>
            </a:pPr>
            <a:r>
              <a:rPr lang="en-US" smtClean="0"/>
              <a:t/>
            </a:r>
            <a:br>
              <a:rPr lang="en-US" smtClean="0"/>
            </a:br>
            <a:endParaRPr lang="en-US"/>
          </a:p>
        </p:txBody>
      </p:sp>
      <p:graphicFrame>
        <p:nvGraphicFramePr>
          <p:cNvPr id="4" name="Table 3"/>
          <p:cNvGraphicFramePr>
            <a:graphicFrameLocks noGrp="1"/>
          </p:cNvGraphicFramePr>
          <p:nvPr/>
        </p:nvGraphicFramePr>
        <p:xfrm>
          <a:off x="685800" y="2362200"/>
          <a:ext cx="7620000" cy="3474720"/>
        </p:xfrm>
        <a:graphic>
          <a:graphicData uri="http://schemas.openxmlformats.org/drawingml/2006/table">
            <a:tbl>
              <a:tblPr firstRow="1" bandRow="1">
                <a:tableStyleId>{5C22544A-7EE6-4342-B048-85BDC9FD1C3A}</a:tableStyleId>
              </a:tblPr>
              <a:tblGrid>
                <a:gridCol w="1905000"/>
                <a:gridCol w="1905000"/>
                <a:gridCol w="1905000"/>
                <a:gridCol w="1905000"/>
              </a:tblGrid>
              <a:tr h="1158240">
                <a:tc>
                  <a:txBody>
                    <a:bodyPr/>
                    <a:lstStyle/>
                    <a:p>
                      <a:pPr algn="ctr"/>
                      <a:r>
                        <a:rPr lang="en-US" sz="3000" smtClean="0">
                          <a:latin typeface="Times New Roman" pitchFamily="18" charset="0"/>
                          <a:cs typeface="Times New Roman" pitchFamily="18" charset="0"/>
                        </a:rPr>
                        <a:t>Thời</a:t>
                      </a:r>
                      <a:r>
                        <a:rPr lang="en-US" sz="3000" baseline="0" smtClean="0">
                          <a:latin typeface="Times New Roman" pitchFamily="18" charset="0"/>
                          <a:cs typeface="Times New Roman" pitchFamily="18" charset="0"/>
                        </a:rPr>
                        <a:t> kỳ</a:t>
                      </a:r>
                      <a:endParaRPr lang="en-US" sz="3000">
                        <a:latin typeface="Times New Roman" pitchFamily="18" charset="0"/>
                        <a:cs typeface="Times New Roman" pitchFamily="18" charset="0"/>
                      </a:endParaRPr>
                    </a:p>
                  </a:txBody>
                  <a:tcPr/>
                </a:tc>
                <a:tc>
                  <a:txBody>
                    <a:bodyPr/>
                    <a:lstStyle/>
                    <a:p>
                      <a:pPr marL="0" marR="0" algn="ctr">
                        <a:spcBef>
                          <a:spcPts val="0"/>
                        </a:spcBef>
                        <a:spcAft>
                          <a:spcPts val="0"/>
                        </a:spcAft>
                      </a:pPr>
                      <a:r>
                        <a:rPr lang="it-IT" sz="3000" b="1" smtClean="0">
                          <a:latin typeface="Times New Roman"/>
                          <a:ea typeface="Times New Roman"/>
                          <a:cs typeface="Times New Roman"/>
                        </a:rPr>
                        <a:t>Tỷ lệ</a:t>
                      </a:r>
                      <a:r>
                        <a:rPr lang="it-IT" sz="3000" b="1" baseline="0" smtClean="0">
                          <a:latin typeface="Times New Roman"/>
                          <a:ea typeface="Times New Roman"/>
                          <a:cs typeface="Times New Roman"/>
                        </a:rPr>
                        <a:t> </a:t>
                      </a:r>
                      <a:r>
                        <a:rPr lang="it-IT" sz="3000" b="1" smtClean="0">
                          <a:latin typeface="Times New Roman"/>
                          <a:ea typeface="Times New Roman"/>
                          <a:cs typeface="Times New Roman"/>
                        </a:rPr>
                        <a:t>tăng </a:t>
                      </a:r>
                      <a:r>
                        <a:rPr lang="it-IT" sz="3000" b="1">
                          <a:latin typeface="Times New Roman"/>
                          <a:ea typeface="Times New Roman"/>
                          <a:cs typeface="Times New Roman"/>
                        </a:rPr>
                        <a:t>cơ học</a:t>
                      </a:r>
                      <a:endParaRPr lang="en-US" sz="30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000" b="1">
                          <a:latin typeface="Times New Roman"/>
                          <a:ea typeface="Times New Roman"/>
                          <a:cs typeface="Times New Roman"/>
                        </a:rPr>
                        <a:t>Tỷ lệ tăng tự nhiên</a:t>
                      </a:r>
                      <a:endParaRPr lang="en-US" sz="30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000" b="1">
                          <a:latin typeface="Times New Roman"/>
                          <a:ea typeface="Times New Roman"/>
                          <a:cs typeface="Times New Roman"/>
                        </a:rPr>
                        <a:t>Tỷ lệ tăng chung</a:t>
                      </a:r>
                      <a:endParaRPr lang="en-US" sz="3000">
                        <a:latin typeface="Times New Roman"/>
                        <a:ea typeface="Times New Roman"/>
                        <a:cs typeface="Times New Roman"/>
                      </a:endParaRPr>
                    </a:p>
                  </a:txBody>
                  <a:tcPr marL="68580" marR="68580" marT="0" marB="0"/>
                </a:tc>
              </a:tr>
              <a:tr h="772160">
                <a:tc>
                  <a:txBody>
                    <a:bodyPr/>
                    <a:lstStyle/>
                    <a:p>
                      <a:pPr marL="0" marR="0" algn="ctr">
                        <a:spcBef>
                          <a:spcPts val="0"/>
                        </a:spcBef>
                        <a:spcAft>
                          <a:spcPts val="0"/>
                        </a:spcAft>
                      </a:pPr>
                      <a:r>
                        <a:rPr lang="it-IT" sz="3200">
                          <a:latin typeface="Times New Roman"/>
                          <a:ea typeface="Times New Roman"/>
                          <a:cs typeface="Times New Roman"/>
                        </a:rPr>
                        <a:t>1979-1989</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0,02%</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1,61%</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1,63%</a:t>
                      </a:r>
                      <a:endParaRPr lang="en-US" sz="3200">
                        <a:latin typeface="Times New Roman"/>
                        <a:ea typeface="Times New Roman"/>
                        <a:cs typeface="Times New Roman"/>
                      </a:endParaRPr>
                    </a:p>
                  </a:txBody>
                  <a:tcPr marL="68580" marR="68580" marT="0" marB="0"/>
                </a:tc>
              </a:tr>
              <a:tr h="772160">
                <a:tc>
                  <a:txBody>
                    <a:bodyPr/>
                    <a:lstStyle/>
                    <a:p>
                      <a:pPr marL="0" marR="0" algn="ctr">
                        <a:spcBef>
                          <a:spcPts val="0"/>
                        </a:spcBef>
                        <a:spcAft>
                          <a:spcPts val="0"/>
                        </a:spcAft>
                      </a:pPr>
                      <a:r>
                        <a:rPr lang="it-IT" sz="3200">
                          <a:latin typeface="Times New Roman"/>
                          <a:ea typeface="Times New Roman"/>
                          <a:cs typeface="Times New Roman"/>
                        </a:rPr>
                        <a:t>1989-1999</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0,84%</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1,52%</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2,36%</a:t>
                      </a:r>
                      <a:endParaRPr lang="en-US" sz="3200">
                        <a:latin typeface="Times New Roman"/>
                        <a:ea typeface="Times New Roman"/>
                        <a:cs typeface="Times New Roman"/>
                      </a:endParaRPr>
                    </a:p>
                  </a:txBody>
                  <a:tcPr marL="68580" marR="68580" marT="0" marB="0"/>
                </a:tc>
              </a:tr>
              <a:tr h="772160">
                <a:tc>
                  <a:txBody>
                    <a:bodyPr/>
                    <a:lstStyle/>
                    <a:p>
                      <a:pPr marL="0" marR="0" algn="ctr">
                        <a:spcBef>
                          <a:spcPts val="0"/>
                        </a:spcBef>
                        <a:spcAft>
                          <a:spcPts val="0"/>
                        </a:spcAft>
                      </a:pPr>
                      <a:r>
                        <a:rPr lang="it-IT" sz="3200">
                          <a:latin typeface="Times New Roman"/>
                          <a:ea typeface="Times New Roman"/>
                          <a:cs typeface="Times New Roman"/>
                        </a:rPr>
                        <a:t>1999-2004</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2,33%</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1,27%</a:t>
                      </a:r>
                      <a:endParaRPr lang="en-US" sz="3200">
                        <a:latin typeface="Times New Roman"/>
                        <a:ea typeface="Times New Roman"/>
                        <a:cs typeface="Times New Roman"/>
                      </a:endParaRPr>
                    </a:p>
                  </a:txBody>
                  <a:tcPr marL="68580" marR="68580" marT="0" marB="0"/>
                </a:tc>
                <a:tc>
                  <a:txBody>
                    <a:bodyPr/>
                    <a:lstStyle/>
                    <a:p>
                      <a:pPr marL="0" marR="0" algn="ctr">
                        <a:spcBef>
                          <a:spcPts val="0"/>
                        </a:spcBef>
                        <a:spcAft>
                          <a:spcPts val="0"/>
                        </a:spcAft>
                      </a:pPr>
                      <a:r>
                        <a:rPr lang="it-IT" sz="3200">
                          <a:latin typeface="Times New Roman"/>
                          <a:ea typeface="Times New Roman"/>
                          <a:cs typeface="Times New Roman"/>
                        </a:rPr>
                        <a:t>3,6%</a:t>
                      </a:r>
                      <a:endParaRPr lang="en-US" sz="3200">
                        <a:latin typeface="Times New Roman"/>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lide(fromBottom)">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800" smtClean="0">
                <a:latin typeface="Times New Roman" pitchFamily="18" charset="0"/>
                <a:cs typeface="Times New Roman" pitchFamily="18" charset="0"/>
              </a:rPr>
              <a:t> Điều tra dân số năm 2004 trên 1,8 triệu người nhập cư, chiếm 30,1% tổng số dân thành phố (6,1 triệu người).</a:t>
            </a:r>
          </a:p>
          <a:p>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Theo số liệu của </a:t>
            </a:r>
            <a:r>
              <a:rPr lang="en-US" sz="2800" smtClean="0">
                <a:latin typeface="Times New Roman" pitchFamily="18" charset="0"/>
                <a:cs typeface="Times New Roman" pitchFamily="18" charset="0"/>
              </a:rPr>
              <a:t>c</a:t>
            </a:r>
            <a:r>
              <a:rPr lang="vi-VN" sz="2800" smtClean="0">
                <a:latin typeface="Times New Roman" pitchFamily="18" charset="0"/>
                <a:cs typeface="Times New Roman" pitchFamily="18" charset="0"/>
              </a:rPr>
              <a:t>ục </a:t>
            </a:r>
            <a:r>
              <a:rPr lang="en-US" sz="2800" smtClean="0">
                <a:latin typeface="Times New Roman" pitchFamily="18" charset="0"/>
                <a:cs typeface="Times New Roman" pitchFamily="18" charset="0"/>
              </a:rPr>
              <a:t>t</a:t>
            </a:r>
            <a:r>
              <a:rPr lang="vi-VN" sz="2800" smtClean="0">
                <a:latin typeface="Times New Roman" pitchFamily="18" charset="0"/>
                <a:cs typeface="Times New Roman" pitchFamily="18" charset="0"/>
              </a:rPr>
              <a:t>hống kê </a:t>
            </a:r>
            <a:r>
              <a:rPr lang="en-US" sz="2800" smtClean="0">
                <a:latin typeface="Times New Roman" pitchFamily="18" charset="0"/>
                <a:cs typeface="Times New Roman" pitchFamily="18" charset="0"/>
              </a:rPr>
              <a:t>t</a:t>
            </a:r>
            <a:r>
              <a:rPr lang="vi-VN" sz="2800" smtClean="0">
                <a:latin typeface="Times New Roman" pitchFamily="18" charset="0"/>
                <a:cs typeface="Times New Roman" pitchFamily="18" charset="0"/>
              </a:rPr>
              <a:t>hành phố Hồ Chí Minh, dân số thành phố vào giữa năm 2010 là 7.396.446 người</a:t>
            </a:r>
            <a:r>
              <a:rPr lang="en-US" sz="2800" smtClean="0">
                <a:latin typeface="Times New Roman" pitchFamily="18" charset="0"/>
                <a:cs typeface="Times New Roman" pitchFamily="18" charset="0"/>
              </a:rPr>
              <a:t>.</a:t>
            </a:r>
          </a:p>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1029</TotalTime>
  <Words>2155</Words>
  <Application>Microsoft Office PowerPoint</Application>
  <PresentationFormat>On-screen Show (4:3)</PresentationFormat>
  <Paragraphs>257</Paragraphs>
  <Slides>54</Slides>
  <Notes>1</Notes>
  <HiddenSlides>0</HiddenSlides>
  <MMClips>1</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Flow</vt:lpstr>
      <vt:lpstr>Trường đại học nông lâm thành phố Hồ Chí Minh</vt:lpstr>
      <vt:lpstr>Slide 2</vt:lpstr>
      <vt:lpstr>Nội dung:</vt:lpstr>
      <vt:lpstr>          I. Sự nhập cư vào các thành phố lớn ở Việt Nam hiện nay </vt:lpstr>
      <vt:lpstr>2. Phân loại nhập cư</vt:lpstr>
      <vt:lpstr>3. Nguyên nhân nhập cư</vt:lpstr>
      <vt:lpstr>4. Hiện trạng nhập cư tại các thành phố lớn</vt:lpstr>
      <vt:lpstr>TP Hồ Chí Minh</vt:lpstr>
      <vt:lpstr>Slide 9</vt:lpstr>
      <vt:lpstr>Dân nhập cư bình quân vào thành phố qua các thời kỳ </vt:lpstr>
      <vt:lpstr>Thủ đô Hà Nội </vt:lpstr>
      <vt:lpstr>II. ẢNH HƯỞNG CỦA NHẬP CƯ LÊN PHÂN TẦNG XÃ HỘI</vt:lpstr>
      <vt:lpstr>Hình ảnh minh họa</vt:lpstr>
      <vt:lpstr>  </vt:lpstr>
      <vt:lpstr>2.Nguyên nhân</vt:lpstr>
      <vt:lpstr>Slide 16</vt:lpstr>
      <vt:lpstr>Slide 17</vt:lpstr>
      <vt:lpstr>Slide 18</vt:lpstr>
      <vt:lpstr>3.Biểu hiện</vt:lpstr>
      <vt:lpstr>Slide 20</vt:lpstr>
      <vt:lpstr> Bất bình đẳng về thu nhập</vt:lpstr>
      <vt:lpstr>Slide 22</vt:lpstr>
      <vt:lpstr>Sự phân hóa giàu nghèo</vt:lpstr>
      <vt:lpstr>Nhóm người giàu              Nhóm người nghèo</vt:lpstr>
      <vt:lpstr>Nhóm người giàu               Nhóm người nghèo</vt:lpstr>
      <vt:lpstr>GIÀU                     NGHÈO  </vt:lpstr>
      <vt:lpstr>4. Tác động của phân tầng xã hội</vt:lpstr>
      <vt:lpstr>Slide 28</vt:lpstr>
      <vt:lpstr>III. Ảnh hưởng của nhập cư lên sự phát triển của xã hội.</vt:lpstr>
      <vt:lpstr>Slide 30</vt:lpstr>
      <vt:lpstr>Họ chủ yếu làm những công việc bằng chân tay là chính và cuộc sống mang tính tạm bợ</vt:lpstr>
      <vt:lpstr>Slide 32</vt:lpstr>
      <vt:lpstr> 2. Tác động tích cực của nhập cư</vt:lpstr>
      <vt:lpstr>Slide 34</vt:lpstr>
      <vt:lpstr>Slide 35</vt:lpstr>
      <vt:lpstr>Slide 36</vt:lpstr>
      <vt:lpstr>Slide 37</vt:lpstr>
      <vt:lpstr>3. Tác động tiêu cực của nhập cư</vt:lpstr>
      <vt:lpstr>Slide 39</vt:lpstr>
      <vt:lpstr>Slide 40</vt:lpstr>
      <vt:lpstr>Tác động tiêu cực của nhập cư</vt:lpstr>
      <vt:lpstr>Slide 42</vt:lpstr>
      <vt:lpstr>Slide 43</vt:lpstr>
      <vt:lpstr>Slide 44</vt:lpstr>
      <vt:lpstr>Slide 45</vt:lpstr>
      <vt:lpstr>Slide 46</vt:lpstr>
      <vt:lpstr>Slide 47</vt:lpstr>
      <vt:lpstr>Slide 48</vt:lpstr>
      <vt:lpstr>Slide 49</vt:lpstr>
      <vt:lpstr>IV. Nhận định , lý giải riêng và cách khắc phục: </vt:lpstr>
      <vt:lpstr>Slide 51</vt:lpstr>
      <vt:lpstr>Slide 52</vt:lpstr>
      <vt:lpstr>MỜI THẦY VÀ CÁC BẠN XEM VIDEO</vt:lpstr>
      <vt:lpstr>CẢM ƠN THẦY VÀ CÁC BẠN ĐÃ LẮNG NGHE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ẢNH HƯỞNG CỦA NHẬP CƯ LÊN PHÂN TẦNG XÃ HỘI</dc:title>
  <dc:creator>W8</dc:creator>
  <cp:lastModifiedBy>WIN7</cp:lastModifiedBy>
  <cp:revision>146</cp:revision>
  <dcterms:created xsi:type="dcterms:W3CDTF">2014-03-16T01:43:17Z</dcterms:created>
  <dcterms:modified xsi:type="dcterms:W3CDTF">2014-03-29T06:21:10Z</dcterms:modified>
</cp:coreProperties>
</file>