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9"/>
  </p:notesMasterIdLst>
  <p:sldIdLst>
    <p:sldId id="344" r:id="rId2"/>
    <p:sldId id="333" r:id="rId3"/>
    <p:sldId id="334" r:id="rId4"/>
    <p:sldId id="259" r:id="rId5"/>
    <p:sldId id="319" r:id="rId6"/>
    <p:sldId id="297" r:id="rId7"/>
    <p:sldId id="299" r:id="rId8"/>
    <p:sldId id="314" r:id="rId9"/>
    <p:sldId id="315" r:id="rId10"/>
    <p:sldId id="316" r:id="rId11"/>
    <p:sldId id="317" r:id="rId12"/>
    <p:sldId id="263" r:id="rId13"/>
    <p:sldId id="267" r:id="rId14"/>
    <p:sldId id="268" r:id="rId15"/>
    <p:sldId id="276" r:id="rId16"/>
    <p:sldId id="277" r:id="rId17"/>
    <p:sldId id="287" r:id="rId18"/>
    <p:sldId id="291" r:id="rId19"/>
    <p:sldId id="321" r:id="rId20"/>
    <p:sldId id="288" r:id="rId21"/>
    <p:sldId id="289" r:id="rId22"/>
    <p:sldId id="320" r:id="rId23"/>
    <p:sldId id="293" r:id="rId24"/>
    <p:sldId id="294" r:id="rId25"/>
    <p:sldId id="295" r:id="rId26"/>
    <p:sldId id="304" r:id="rId27"/>
    <p:sldId id="292" r:id="rId28"/>
    <p:sldId id="322" r:id="rId29"/>
    <p:sldId id="305" r:id="rId30"/>
    <p:sldId id="306" r:id="rId31"/>
    <p:sldId id="307" r:id="rId32"/>
    <p:sldId id="308" r:id="rId33"/>
    <p:sldId id="309" r:id="rId34"/>
    <p:sldId id="310" r:id="rId35"/>
    <p:sldId id="323" r:id="rId36"/>
    <p:sldId id="311" r:id="rId37"/>
    <p:sldId id="325" r:id="rId38"/>
    <p:sldId id="326" r:id="rId39"/>
    <p:sldId id="339" r:id="rId40"/>
    <p:sldId id="340" r:id="rId41"/>
    <p:sldId id="341" r:id="rId42"/>
    <p:sldId id="342" r:id="rId43"/>
    <p:sldId id="328" r:id="rId44"/>
    <p:sldId id="329" r:id="rId45"/>
    <p:sldId id="330" r:id="rId46"/>
    <p:sldId id="338" r:id="rId47"/>
    <p:sldId id="332"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11"/>
    <a:srgbClr val="1EA27F"/>
    <a:srgbClr val="FF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702" autoAdjust="0"/>
    <p:restoredTop sz="93250" autoAdjust="0"/>
  </p:normalViewPr>
  <p:slideViewPr>
    <p:cSldViewPr>
      <p:cViewPr>
        <p:scale>
          <a:sx n="64" d="100"/>
          <a:sy n="64" d="100"/>
        </p:scale>
        <p:origin x="-1542" y="-30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FE6B36-8AED-48CC-949A-17C49A9A8F8F}" type="datetimeFigureOut">
              <a:rPr lang="en-US" smtClean="0"/>
              <a:pPr/>
              <a:t>3/31/2014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961F13-0830-419B-AAC1-DF801391FD89}" type="slidenum">
              <a:rPr lang="en-US" smtClean="0"/>
              <a:pPr/>
              <a:t>‹#›</a:t>
            </a:fld>
            <a:endParaRPr lang="en-US"/>
          </a:p>
        </p:txBody>
      </p:sp>
    </p:spTree>
    <p:extLst>
      <p:ext uri="{BB962C8B-B14F-4D97-AF65-F5344CB8AC3E}">
        <p14:creationId xmlns="" xmlns:p14="http://schemas.microsoft.com/office/powerpoint/2010/main" val="1954929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961F13-0830-419B-AAC1-DF801391FD89}" type="slidenum">
              <a:rPr lang="en-US" smtClean="0"/>
              <a:pPr/>
              <a:t>1</a:t>
            </a:fld>
            <a:endParaRPr lang="en-US"/>
          </a:p>
        </p:txBody>
      </p:sp>
    </p:spTree>
    <p:extLst>
      <p:ext uri="{BB962C8B-B14F-4D97-AF65-F5344CB8AC3E}">
        <p14:creationId xmlns="" xmlns:p14="http://schemas.microsoft.com/office/powerpoint/2010/main" val="3493609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3/31/2014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3/31/2014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3/31/2014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90CA6-F4D2-4486-9D45-480BC7052282}" type="datetimeFigureOut">
              <a:rPr lang="en-US" smtClean="0"/>
              <a:pPr/>
              <a:t>3/31/2014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690CA6-F4D2-4486-9D45-480BC7052282}" type="datetimeFigureOut">
              <a:rPr lang="en-US" smtClean="0"/>
              <a:pPr/>
              <a:t>3/31/2014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690CA6-F4D2-4486-9D45-480BC7052282}" type="datetimeFigureOut">
              <a:rPr lang="en-US" smtClean="0"/>
              <a:pPr/>
              <a:t>3/31/2014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690CA6-F4D2-4486-9D45-480BC7052282}" type="datetimeFigureOut">
              <a:rPr lang="en-US" smtClean="0"/>
              <a:pPr/>
              <a:t>3/31/2014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690CA6-F4D2-4486-9D45-480BC7052282}" type="datetimeFigureOut">
              <a:rPr lang="en-US" smtClean="0"/>
              <a:pPr/>
              <a:t>3/31/2014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690CA6-F4D2-4486-9D45-480BC7052282}" type="datetimeFigureOut">
              <a:rPr lang="en-US" smtClean="0"/>
              <a:pPr/>
              <a:t>3/31/2014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90CA6-F4D2-4486-9D45-480BC7052282}" type="datetimeFigureOut">
              <a:rPr lang="en-US" smtClean="0"/>
              <a:pPr/>
              <a:t>3/31/2014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90CA6-F4D2-4486-9D45-480BC7052282}" type="datetimeFigureOut">
              <a:rPr lang="en-US" smtClean="0"/>
              <a:pPr/>
              <a:t>3/31/2014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07F653-A3C1-4C5F-A7B2-B6541C12EC7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90CA6-F4D2-4486-9D45-480BC7052282}" type="datetimeFigureOut">
              <a:rPr lang="en-US" smtClean="0"/>
              <a:pPr/>
              <a:t>3/31/2014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07F653-A3C1-4C5F-A7B2-B6541C12EC7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gif"/></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3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vi.wikipedia.org/w/index.php?title=Steven_Pinker&amp;action=edit&amp;redlink=1" TargetMode="External"/><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hyperlink" Target="http://vi.wikipedia.org/w/index.php?title=The_New_Republic&amp;action=edit&amp;redlink=1"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image" Target="../media/image80.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kj.jpg"/>
          <p:cNvPicPr>
            <a:picLocks noChangeAspect="1"/>
          </p:cNvPicPr>
          <p:nvPr/>
        </p:nvPicPr>
        <p:blipFill>
          <a:blip r:embed="rId3"/>
          <a:stretch>
            <a:fillRect/>
          </a:stretch>
        </p:blipFill>
        <p:spPr>
          <a:xfrm>
            <a:off x="-11783" y="0"/>
            <a:ext cx="9155783" cy="6858000"/>
          </a:xfrm>
          <a:prstGeom prst="rect">
            <a:avLst/>
          </a:prstGeom>
        </p:spPr>
      </p:pic>
      <p:sp>
        <p:nvSpPr>
          <p:cNvPr id="2" name="Title 1"/>
          <p:cNvSpPr>
            <a:spLocks noGrp="1"/>
          </p:cNvSpPr>
          <p:nvPr>
            <p:ph type="ctrTitle"/>
          </p:nvPr>
        </p:nvSpPr>
        <p:spPr>
          <a:xfrm>
            <a:off x="0" y="1"/>
            <a:ext cx="9144000" cy="990600"/>
          </a:xfrm>
        </p:spPr>
        <p:txBody>
          <a:bodyPr>
            <a:noAutofit/>
          </a:bodyPr>
          <a:lstStyle/>
          <a:p>
            <a:r>
              <a:rPr lang="en-US" sz="3200"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Trường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Đại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Học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Nông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Lâm</a:t>
            </a:r>
            <a:r>
              <a:rPr lang="en-US" sz="3200" b="1" dirty="0" smtClean="0">
                <a:latin typeface="Times New Roman" pitchFamily="18" charset="0"/>
                <a:cs typeface="Times New Roman" pitchFamily="18" charset="0"/>
              </a:rPr>
              <a:t> TP.HCM</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sp>
        <p:nvSpPr>
          <p:cNvPr id="3" name="Subtitle 2"/>
          <p:cNvSpPr>
            <a:spLocks noGrp="1"/>
          </p:cNvSpPr>
          <p:nvPr>
            <p:ph type="subTitle" idx="1"/>
          </p:nvPr>
        </p:nvSpPr>
        <p:spPr>
          <a:xfrm>
            <a:off x="0" y="1600200"/>
            <a:ext cx="9144000" cy="5257800"/>
          </a:xfrm>
        </p:spPr>
        <p:txBody>
          <a:bodyPr>
            <a:normAutofit fontScale="47500" lnSpcReduction="20000"/>
          </a:bodyPr>
          <a:lstStyle/>
          <a:p>
            <a:endParaRPr lang="en-US" sz="5100" dirty="0" smtClean="0">
              <a:solidFill>
                <a:schemeClr val="tx1"/>
              </a:solidFill>
              <a:latin typeface="Times New Roman" pitchFamily="18" charset="0"/>
              <a:cs typeface="Times New Roman" pitchFamily="18" charset="0"/>
            </a:endParaRPr>
          </a:p>
          <a:p>
            <a:r>
              <a:rPr lang="en-US" sz="5100" dirty="0" err="1" smtClean="0">
                <a:solidFill>
                  <a:schemeClr val="tx1"/>
                </a:solidFill>
                <a:latin typeface="Times New Roman" pitchFamily="18" charset="0"/>
                <a:cs typeface="Times New Roman" pitchFamily="18" charset="0"/>
              </a:rPr>
              <a:t>Chủ</a:t>
            </a:r>
            <a:r>
              <a:rPr lang="en-US" sz="5100" dirty="0" smtClean="0">
                <a:solidFill>
                  <a:schemeClr val="tx1"/>
                </a:solidFill>
                <a:latin typeface="Times New Roman" pitchFamily="18" charset="0"/>
                <a:cs typeface="Times New Roman" pitchFamily="18" charset="0"/>
              </a:rPr>
              <a:t> </a:t>
            </a:r>
            <a:r>
              <a:rPr lang="en-US" sz="5100" dirty="0" err="1" smtClean="0">
                <a:solidFill>
                  <a:schemeClr val="tx1"/>
                </a:solidFill>
                <a:latin typeface="Times New Roman" pitchFamily="18" charset="0"/>
                <a:cs typeface="Times New Roman" pitchFamily="18" charset="0"/>
              </a:rPr>
              <a:t>đề</a:t>
            </a:r>
            <a:r>
              <a:rPr lang="en-US" sz="5100" dirty="0" smtClean="0">
                <a:solidFill>
                  <a:schemeClr val="tx1"/>
                </a:solidFill>
                <a:latin typeface="Times New Roman" pitchFamily="18" charset="0"/>
                <a:cs typeface="Times New Roman" pitchFamily="18" charset="0"/>
              </a:rPr>
              <a:t>: </a:t>
            </a:r>
            <a:r>
              <a:rPr lang="en-US" sz="7600" b="1" dirty="0" smtClean="0">
                <a:solidFill>
                  <a:schemeClr val="tx1"/>
                </a:solidFill>
                <a:latin typeface="Times New Roman" pitchFamily="18" charset="0"/>
                <a:cs typeface="Times New Roman" pitchFamily="18" charset="0"/>
              </a:rPr>
              <a:t>TRUYỀN THÔNG ĐẠI CHÚNG LÀM GIA TĂNG BẠO LỰC TRONG XÃ HỘI.</a:t>
            </a:r>
          </a:p>
          <a:p>
            <a:endParaRPr lang="en-US" sz="4000" dirty="0" smtClean="0">
              <a:solidFill>
                <a:schemeClr val="tx1"/>
              </a:solidFill>
              <a:latin typeface="Times New Roman" pitchFamily="18" charset="0"/>
              <a:cs typeface="Times New Roman" pitchFamily="18" charset="0"/>
            </a:endParaRPr>
          </a:p>
          <a:p>
            <a:r>
              <a:rPr lang="en-US" sz="4000" dirty="0" smtClean="0">
                <a:solidFill>
                  <a:schemeClr val="tx1"/>
                </a:solidFill>
                <a:latin typeface="Times New Roman" pitchFamily="18" charset="0"/>
                <a:cs typeface="Times New Roman" pitchFamily="18" charset="0"/>
              </a:rPr>
              <a:t> </a:t>
            </a:r>
          </a:p>
          <a:p>
            <a:r>
              <a:rPr lang="en-US" sz="5900" dirty="0" smtClean="0">
                <a:solidFill>
                  <a:schemeClr val="tx1"/>
                </a:solidFill>
                <a:latin typeface="Times New Roman" pitchFamily="18" charset="0"/>
                <a:cs typeface="Times New Roman" pitchFamily="18" charset="0"/>
              </a:rPr>
              <a:t>                                                       </a:t>
            </a:r>
            <a:r>
              <a:rPr lang="en-US" sz="5900" dirty="0" err="1" smtClean="0">
                <a:solidFill>
                  <a:schemeClr val="tx1"/>
                </a:solidFill>
                <a:latin typeface="Times New Roman" pitchFamily="18" charset="0"/>
                <a:cs typeface="Times New Roman" pitchFamily="18" charset="0"/>
              </a:rPr>
              <a:t>GVHD:Nguyễn</a:t>
            </a:r>
            <a:r>
              <a:rPr lang="en-US" sz="5900" dirty="0" smtClean="0">
                <a:solidFill>
                  <a:schemeClr val="tx1"/>
                </a:solidFill>
                <a:latin typeface="Times New Roman" pitchFamily="18" charset="0"/>
                <a:cs typeface="Times New Roman" pitchFamily="18" charset="0"/>
              </a:rPr>
              <a:t> </a:t>
            </a:r>
            <a:r>
              <a:rPr lang="en-US" sz="5900" dirty="0" err="1" smtClean="0">
                <a:solidFill>
                  <a:schemeClr val="tx1"/>
                </a:solidFill>
                <a:latin typeface="Times New Roman" pitchFamily="18" charset="0"/>
                <a:cs typeface="Times New Roman" pitchFamily="18" charset="0"/>
              </a:rPr>
              <a:t>Đức</a:t>
            </a:r>
            <a:r>
              <a:rPr lang="en-US" sz="5900" dirty="0" smtClean="0">
                <a:solidFill>
                  <a:schemeClr val="tx1"/>
                </a:solidFill>
                <a:latin typeface="Times New Roman" pitchFamily="18" charset="0"/>
                <a:cs typeface="Times New Roman" pitchFamily="18" charset="0"/>
              </a:rPr>
              <a:t> </a:t>
            </a:r>
            <a:r>
              <a:rPr lang="en-US" sz="5900" dirty="0" err="1" smtClean="0">
                <a:solidFill>
                  <a:schemeClr val="tx1"/>
                </a:solidFill>
                <a:latin typeface="Times New Roman" pitchFamily="18" charset="0"/>
                <a:cs typeface="Times New Roman" pitchFamily="18" charset="0"/>
              </a:rPr>
              <a:t>Thành</a:t>
            </a:r>
            <a:endParaRPr lang="en-US" sz="5900" dirty="0" smtClean="0">
              <a:solidFill>
                <a:schemeClr val="tx1"/>
              </a:solidFill>
              <a:latin typeface="Times New Roman" pitchFamily="18" charset="0"/>
              <a:cs typeface="Times New Roman" pitchFamily="18" charset="0"/>
            </a:endParaRPr>
          </a:p>
          <a:p>
            <a:r>
              <a:rPr lang="en-US" dirty="0" smtClean="0">
                <a:solidFill>
                  <a:schemeClr val="tx1"/>
                </a:solidFill>
                <a:latin typeface="Times New Roman" pitchFamily="18" charset="0"/>
                <a:cs typeface="Times New Roman" pitchFamily="18" charset="0"/>
              </a:rPr>
              <a:t>                                                                                                                                      </a:t>
            </a:r>
            <a:endParaRPr lang="en-US" sz="4200"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r>
              <a:rPr lang="en-US" dirty="0" smtClean="0">
                <a:solidFill>
                  <a:schemeClr val="tx1"/>
                </a:solidFill>
                <a:latin typeface="Times New Roman" pitchFamily="18" charset="0"/>
                <a:cs typeface="Times New Roman" pitchFamily="18" charset="0"/>
              </a:rPr>
              <a:t>           </a:t>
            </a: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r>
              <a:rPr lang="en-US" dirty="0" smtClean="0">
                <a:solidFill>
                  <a:schemeClr val="tx1"/>
                </a:solidFill>
                <a:latin typeface="Times New Roman" pitchFamily="18" charset="0"/>
                <a:cs typeface="Times New Roman" pitchFamily="18" charset="0"/>
              </a:rPr>
              <a:t>          </a:t>
            </a: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p:txBody>
      </p:sp>
      <p:pic>
        <p:nvPicPr>
          <p:cNvPr id="5" name="Picture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029200" y="4114800"/>
            <a:ext cx="4114800" cy="2743200"/>
          </a:xfrm>
          <a:prstGeom prst="rect">
            <a:avLst/>
          </a:prstGeom>
        </p:spPr>
      </p:pic>
      <p:sp>
        <p:nvSpPr>
          <p:cNvPr id="10" name="Right Arrow 9"/>
          <p:cNvSpPr/>
          <p:nvPr/>
        </p:nvSpPr>
        <p:spPr>
          <a:xfrm>
            <a:off x="4114800" y="5181600"/>
            <a:ext cx="914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14600" y="914400"/>
            <a:ext cx="6248400" cy="461665"/>
          </a:xfrm>
          <a:prstGeom prst="rect">
            <a:avLst/>
          </a:prstGeom>
        </p:spPr>
        <p:txBody>
          <a:bodyPr wrap="square">
            <a:spAutoFit/>
          </a:bodyPr>
          <a:lstStyle/>
          <a:p>
            <a:r>
              <a:rPr lang="en-US" sz="2400" dirty="0" smtClean="0">
                <a:latin typeface="Times New Roman" pitchFamily="18" charset="0"/>
                <a:cs typeface="Times New Roman" pitchFamily="18" charset="0"/>
              </a:rPr>
              <a:t>           BÀI THUYẾT TRÌNH XÃ HỘI HỌC </a:t>
            </a:r>
          </a:p>
        </p:txBody>
      </p:sp>
      <p:pic>
        <p:nvPicPr>
          <p:cNvPr id="6146" name="Picture 2" descr="D:\ti lieu xhh tai ve\hinh anh xhh\image0013-300x224.jpg"/>
          <p:cNvPicPr>
            <a:picLocks noChangeAspect="1" noChangeArrowheads="1"/>
          </p:cNvPicPr>
          <p:nvPr/>
        </p:nvPicPr>
        <p:blipFill>
          <a:blip r:embed="rId5"/>
          <a:srcRect/>
          <a:stretch>
            <a:fillRect/>
          </a:stretch>
        </p:blipFill>
        <p:spPr bwMode="auto">
          <a:xfrm>
            <a:off x="0" y="4191000"/>
            <a:ext cx="4114800" cy="2667000"/>
          </a:xfrm>
          <a:prstGeom prst="rect">
            <a:avLst/>
          </a:prstGeom>
          <a:noFill/>
        </p:spPr>
      </p:pic>
      <p:pic>
        <p:nvPicPr>
          <p:cNvPr id="12" name="Picture 11" descr="LOGONONGLAM.jpg"/>
          <p:cNvPicPr>
            <a:picLocks noChangeAspect="1"/>
          </p:cNvPicPr>
          <p:nvPr/>
        </p:nvPicPr>
        <p:blipFill>
          <a:blip r:embed="rId6" cstate="print"/>
          <a:stretch>
            <a:fillRect/>
          </a:stretch>
        </p:blipFill>
        <p:spPr>
          <a:xfrm>
            <a:off x="214282" y="142852"/>
            <a:ext cx="1857388" cy="1785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 xmlns:p14="http://schemas.microsoft.com/office/powerpoint/2010/main" val="1947690545"/>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linds(horizontal)">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6146"/>
                                        </p:tgtEl>
                                        <p:attrNameLst>
                                          <p:attrName>style.visibility</p:attrName>
                                        </p:attrNameLst>
                                      </p:cBhvr>
                                      <p:to>
                                        <p:strVal val="visible"/>
                                      </p:to>
                                    </p:set>
                                    <p:animEffect transition="in" filter="box(in)">
                                      <p:cBhvr>
                                        <p:cTn id="28" dur="500"/>
                                        <p:tgtEl>
                                          <p:spTgt spid="6146"/>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ox(i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box(in)">
                                      <p:cBhvr>
                                        <p:cTn id="4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4414"/>
            <a:ext cx="9149892" cy="6853586"/>
          </a:xfrm>
          <a:prstGeom prst="rect">
            <a:avLst/>
          </a:prstGeom>
        </p:spPr>
      </p:pic>
      <p:sp>
        <p:nvSpPr>
          <p:cNvPr id="3" name="Content Placeholder 2"/>
          <p:cNvSpPr>
            <a:spLocks noGrp="1"/>
          </p:cNvSpPr>
          <p:nvPr>
            <p:ph sz="half" idx="1"/>
          </p:nvPr>
        </p:nvSpPr>
        <p:spPr>
          <a:xfrm>
            <a:off x="2946" y="838200"/>
            <a:ext cx="4572000" cy="3505200"/>
          </a:xfrm>
        </p:spPr>
        <p:txBody>
          <a:bodyPr>
            <a:normAutofit lnSpcReduction="10000"/>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ngoài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đuờng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phố</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rất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dễ</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đập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mắt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mọi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người,tổ</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sự</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kiện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sẽ</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tiếp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đài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truyền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đài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đưa</a:t>
            </a:r>
            <a:r>
              <a:rPr lang="en-GB" sz="2400" dirty="0" smtClean="0">
                <a:latin typeface="Times New Roman" pitchFamily="18" charset="0"/>
                <a:cs typeface="Times New Roman" pitchFamily="18" charset="0"/>
              </a:rPr>
              <a:t> tin </a:t>
            </a:r>
            <a:r>
              <a:rPr lang="en-GB" sz="2400" dirty="0" err="1" smtClean="0">
                <a:latin typeface="Times New Roman" pitchFamily="18" charset="0"/>
                <a:cs typeface="Times New Roman" pitchFamily="18" charset="0"/>
              </a:rPr>
              <a:t>về</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của</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ty</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a:latin typeface="Times New Roman" pitchFamily="18" charset="0"/>
                <a:cs typeface="Times New Roman" pitchFamily="18" charset="0"/>
              </a:rPr>
              <a:t>K</a:t>
            </a:r>
            <a:r>
              <a:rPr lang="en-GB" sz="2400" dirty="0" err="1" smtClean="0">
                <a:latin typeface="Times New Roman" pitchFamily="18" charset="0"/>
                <a:cs typeface="Times New Roman" pitchFamily="18" charset="0"/>
              </a:rPr>
              <a:t>hông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mấy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ai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dành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gian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đọc,thông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điệp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của</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phải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hết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ngắn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gọn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súc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tích</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4" name="Content Placeholder 3"/>
          <p:cNvSpPr>
            <a:spLocks noGrp="1"/>
          </p:cNvSpPr>
          <p:nvPr>
            <p:ph sz="half" idx="2"/>
          </p:nvPr>
        </p:nvSpPr>
        <p:spPr>
          <a:xfrm>
            <a:off x="4574946" y="875022"/>
            <a:ext cx="4495800" cy="3276600"/>
          </a:xfrm>
        </p:spPr>
        <p:txBody>
          <a:bodyPr>
            <a:normAutofit lnSpcReduction="10000"/>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US" sz="2400" dirty="0" err="1">
                <a:latin typeface="Times New Roman" pitchFamily="18" charset="0"/>
                <a:cs typeface="Times New Roman" pitchFamily="18" charset="0"/>
              </a:rPr>
              <a:t>Q</a:t>
            </a:r>
            <a:r>
              <a:rPr lang="en-US" sz="2400" dirty="0" err="1" smtClean="0">
                <a:latin typeface="Times New Roman" pitchFamily="18" charset="0"/>
                <a:cs typeface="Times New Roman" pitchFamily="18" charset="0"/>
              </a:rPr>
              <a:t>uảng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lẽ</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cách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rẻ</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nhất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rộng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rãi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công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chúng</a:t>
            </a:r>
            <a:r>
              <a:rPr lang="en-GB" sz="2400" dirty="0" smtClean="0">
                <a:latin typeface="Times New Roman" pitchFamily="18" charset="0"/>
                <a:cs typeface="Times New Roman" pitchFamily="18" charset="0"/>
              </a:rPr>
              <a:t>, chi </a:t>
            </a:r>
            <a:r>
              <a:rPr lang="en-GB" sz="2400" dirty="0" err="1" smtClean="0">
                <a:latin typeface="Times New Roman" pitchFamily="18" charset="0"/>
                <a:cs typeface="Times New Roman" pitchFamily="18" charset="0"/>
              </a:rPr>
              <a:t>phí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rẻ</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Số</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các</a:t>
            </a:r>
            <a:r>
              <a:rPr lang="en-GB" sz="2400" dirty="0" smtClean="0">
                <a:latin typeface="Times New Roman" pitchFamily="18" charset="0"/>
                <a:cs typeface="Times New Roman" pitchFamily="18" charset="0"/>
              </a:rPr>
              <a:t> m</a:t>
            </a:r>
            <a:r>
              <a:rPr lang="vi-VN" sz="2400" dirty="0" smtClean="0">
                <a:latin typeface="Times New Roman" pitchFamily="18" charset="0"/>
                <a:cs typeface="Times New Roman" pitchFamily="18" charset="0"/>
              </a:rPr>
              <a:t>ẫ</a:t>
            </a:r>
            <a:r>
              <a:rPr lang="en-GB" sz="2400" dirty="0" smtClean="0">
                <a:latin typeface="Times New Roman" pitchFamily="18" charset="0"/>
                <a:cs typeface="Times New Roman" pitchFamily="18" charset="0"/>
              </a:rPr>
              <a:t>u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lại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quá</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dễ</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đọc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mắt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họ</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chỉ</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để</a:t>
            </a:r>
            <a:r>
              <a:rPr lang="en-GB" sz="2400" dirty="0" smtClean="0">
                <a:latin typeface="Times New Roman" pitchFamily="18" charset="0"/>
                <a:cs typeface="Times New Roman" pitchFamily="18" charset="0"/>
              </a:rPr>
              <a:t> ý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ảnh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nội</a:t>
            </a:r>
            <a:r>
              <a:rPr lang="en-GB" sz="2400" dirty="0" smtClean="0">
                <a:latin typeface="Times New Roman" pitchFamily="18" charset="0"/>
                <a:cs typeface="Times New Roman" pitchFamily="18" charset="0"/>
              </a:rPr>
              <a:t> dung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đó</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3075" name="Picture 3" descr="D:\ti lieu xhh tai ve\hinh anh xhh\qcao ngoai troi.jpg"/>
          <p:cNvPicPr>
            <a:picLocks noChangeAspect="1" noChangeArrowheads="1"/>
          </p:cNvPicPr>
          <p:nvPr/>
        </p:nvPicPr>
        <p:blipFill>
          <a:blip r:embed="rId3"/>
          <a:srcRect/>
          <a:stretch>
            <a:fillRect/>
          </a:stretch>
        </p:blipFill>
        <p:spPr bwMode="auto">
          <a:xfrm>
            <a:off x="0" y="4343400"/>
            <a:ext cx="4343400" cy="2514600"/>
          </a:xfrm>
          <a:prstGeom prst="rect">
            <a:avLst/>
          </a:prstGeom>
          <a:noFill/>
        </p:spPr>
      </p:pic>
      <p:pic>
        <p:nvPicPr>
          <p:cNvPr id="7" name="Picture 6" descr="VietGiaiTri.Com-e7ffde2c.jpg"/>
          <p:cNvPicPr>
            <a:picLocks noChangeAspect="1"/>
          </p:cNvPicPr>
          <p:nvPr/>
        </p:nvPicPr>
        <p:blipFill>
          <a:blip r:embed="rId4"/>
          <a:stretch>
            <a:fillRect/>
          </a:stretch>
        </p:blipFill>
        <p:spPr>
          <a:xfrm>
            <a:off x="4953001" y="4343400"/>
            <a:ext cx="4191000" cy="2514600"/>
          </a:xfrm>
          <a:prstGeom prst="rect">
            <a:avLst/>
          </a:prstGeom>
        </p:spPr>
      </p:pic>
      <p:sp>
        <p:nvSpPr>
          <p:cNvPr id="5" name="Rectangle 4"/>
          <p:cNvSpPr/>
          <p:nvPr/>
        </p:nvSpPr>
        <p:spPr>
          <a:xfrm>
            <a:off x="117764" y="228691"/>
            <a:ext cx="4620176" cy="646331"/>
          </a:xfrm>
          <a:prstGeom prst="rect">
            <a:avLst/>
          </a:prstGeom>
        </p:spPr>
        <p:txBody>
          <a:bodyPr wrap="none">
            <a:spAutoFit/>
          </a:bodyPr>
          <a:lstStyle/>
          <a:p>
            <a:r>
              <a:rPr lang="en-GB" sz="3600" b="1" dirty="0" err="1">
                <a:solidFill>
                  <a:schemeClr val="accent1">
                    <a:lumMod val="75000"/>
                  </a:schemeClr>
                </a:solidFill>
                <a:latin typeface="Times New Roman" pitchFamily="18" charset="0"/>
                <a:cs typeface="Times New Roman" pitchFamily="18" charset="0"/>
              </a:rPr>
              <a:t>Quảng</a:t>
            </a:r>
            <a:r>
              <a:rPr lang="en-GB" sz="3600" b="1" dirty="0">
                <a:solidFill>
                  <a:schemeClr val="accent1">
                    <a:lumMod val="75000"/>
                  </a:schemeClr>
                </a:solidFill>
                <a:latin typeface="Times New Roman" pitchFamily="18" charset="0"/>
                <a:cs typeface="Times New Roman" pitchFamily="18" charset="0"/>
              </a:rPr>
              <a:t> </a:t>
            </a:r>
            <a:r>
              <a:rPr lang="en-GB" sz="3600" b="1" dirty="0" err="1">
                <a:solidFill>
                  <a:schemeClr val="accent1">
                    <a:lumMod val="75000"/>
                  </a:schemeClr>
                </a:solidFill>
                <a:latin typeface="Times New Roman" pitchFamily="18" charset="0"/>
                <a:cs typeface="Times New Roman" pitchFamily="18" charset="0"/>
              </a:rPr>
              <a:t>cáo</a:t>
            </a:r>
            <a:r>
              <a:rPr lang="en-GB" sz="3600" b="1" dirty="0">
                <a:solidFill>
                  <a:schemeClr val="accent1">
                    <a:lumMod val="75000"/>
                  </a:schemeClr>
                </a:solidFill>
                <a:latin typeface="Times New Roman" pitchFamily="18" charset="0"/>
                <a:cs typeface="Times New Roman" pitchFamily="18" charset="0"/>
              </a:rPr>
              <a:t> </a:t>
            </a:r>
            <a:r>
              <a:rPr lang="en-GB" sz="3600" b="1" dirty="0" err="1">
                <a:solidFill>
                  <a:schemeClr val="accent1">
                    <a:lumMod val="75000"/>
                  </a:schemeClr>
                </a:solidFill>
                <a:latin typeface="Times New Roman" pitchFamily="18" charset="0"/>
                <a:cs typeface="Times New Roman" pitchFamily="18" charset="0"/>
              </a:rPr>
              <a:t>ngoài</a:t>
            </a:r>
            <a:r>
              <a:rPr lang="en-GB" sz="3600" b="1" dirty="0">
                <a:solidFill>
                  <a:schemeClr val="accent1">
                    <a:lumMod val="75000"/>
                  </a:schemeClr>
                </a:solidFill>
                <a:latin typeface="Times New Roman" pitchFamily="18" charset="0"/>
                <a:cs typeface="Times New Roman" pitchFamily="18" charset="0"/>
              </a:rPr>
              <a:t> </a:t>
            </a:r>
            <a:r>
              <a:rPr lang="en-GB" sz="3600" b="1" dirty="0" err="1">
                <a:solidFill>
                  <a:schemeClr val="accent1">
                    <a:lumMod val="75000"/>
                  </a:schemeClr>
                </a:solidFill>
                <a:latin typeface="Times New Roman" pitchFamily="18" charset="0"/>
                <a:cs typeface="Times New Roman" pitchFamily="18" charset="0"/>
              </a:rPr>
              <a:t>trời</a:t>
            </a:r>
            <a:r>
              <a:rPr lang="en-GB" sz="3600" b="1" dirty="0">
                <a:solidFill>
                  <a:schemeClr val="accent1">
                    <a:lumMod val="75000"/>
                  </a:schemeClr>
                </a:solidFill>
                <a:latin typeface="Times New Roman" pitchFamily="18" charset="0"/>
                <a:cs typeface="Times New Roman" pitchFamily="18" charset="0"/>
              </a:rPr>
              <a:t>: </a:t>
            </a:r>
            <a:endParaRPr lang="en-US" sz="3600" dirty="0">
              <a:solidFill>
                <a:schemeClr val="accent1">
                  <a:lumMod val="75000"/>
                </a:schemeClr>
              </a:solidFill>
            </a:endParaRPr>
          </a:p>
        </p:txBody>
      </p:sp>
      <p:sp>
        <p:nvSpPr>
          <p:cNvPr id="6" name="Rectangle 5"/>
          <p:cNvSpPr/>
          <p:nvPr/>
        </p:nvSpPr>
        <p:spPr>
          <a:xfrm>
            <a:off x="6298261" y="235573"/>
            <a:ext cx="1107996" cy="646331"/>
          </a:xfrm>
          <a:prstGeom prst="rect">
            <a:avLst/>
          </a:prstGeom>
        </p:spPr>
        <p:txBody>
          <a:bodyPr wrap="none">
            <a:spAutoFit/>
          </a:bodyPr>
          <a:lstStyle/>
          <a:p>
            <a:r>
              <a:rPr lang="en-GB" sz="3600" b="1">
                <a:solidFill>
                  <a:schemeClr val="accent1">
                    <a:lumMod val="75000"/>
                  </a:schemeClr>
                </a:solidFill>
                <a:latin typeface="Times New Roman" pitchFamily="18" charset="0"/>
                <a:cs typeface="Times New Roman" pitchFamily="18" charset="0"/>
              </a:rPr>
              <a:t>Báo:</a:t>
            </a:r>
            <a:endParaRPr lang="en-US" sz="360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blinds(horizontal)">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blinds(horizontal)">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blinds(horizontal)">
                                      <p:cBhvr>
                                        <p:cTn id="4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4414"/>
            <a:ext cx="9144000" cy="6853586"/>
          </a:xfrm>
          <a:prstGeom prst="rect">
            <a:avLst/>
          </a:prstGeom>
        </p:spPr>
      </p:pic>
      <p:sp>
        <p:nvSpPr>
          <p:cNvPr id="3" name="Content Placeholder 2"/>
          <p:cNvSpPr>
            <a:spLocks noGrp="1"/>
          </p:cNvSpPr>
          <p:nvPr>
            <p:ph sz="half" idx="1"/>
          </p:nvPr>
        </p:nvSpPr>
        <p:spPr>
          <a:xfrm>
            <a:off x="0" y="773392"/>
            <a:ext cx="4648200" cy="31242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a:latin typeface="Times New Roman" pitchFamily="18" charset="0"/>
                <a:cs typeface="Times New Roman" pitchFamily="18" charset="0"/>
              </a:rPr>
              <a:t>H</a:t>
            </a:r>
            <a:r>
              <a:rPr lang="en-GB" sz="2400" dirty="0" err="1" smtClean="0">
                <a:latin typeface="Times New Roman" pitchFamily="18" charset="0"/>
                <a:cs typeface="Times New Roman" pitchFamily="18" charset="0"/>
              </a:rPr>
              <a:t>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lường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khách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hàng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tiềm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năng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sản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phẩm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đang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xu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hướng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dụng</a:t>
            </a:r>
            <a:r>
              <a:rPr lang="en-GB" sz="2400" dirty="0" smtClean="0">
                <a:latin typeface="Times New Roman" pitchFamily="18" charset="0"/>
                <a:cs typeface="Times New Roman" pitchFamily="18" charset="0"/>
              </a:rPr>
              <a:t> internet </a:t>
            </a:r>
            <a:r>
              <a:rPr lang="en-GB" sz="2400" dirty="0" err="1" smtClean="0">
                <a:latin typeface="Times New Roman" pitchFamily="18" charset="0"/>
                <a:cs typeface="Times New Roman" pitchFamily="18" charset="0"/>
              </a:rPr>
              <a:t>ngày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càng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tăng</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một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chưa</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khai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thác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dịch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vụ</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còn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thiếu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sót</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6" name="Content Placeholder 5"/>
          <p:cNvSpPr>
            <a:spLocks noGrp="1"/>
          </p:cNvSpPr>
          <p:nvPr>
            <p:ph sz="half" idx="2"/>
          </p:nvPr>
        </p:nvSpPr>
        <p:spPr>
          <a:xfrm>
            <a:off x="4578927" y="798731"/>
            <a:ext cx="4495800" cy="2731808"/>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a:t>
            </a:r>
            <a:r>
              <a:rPr lang="en-GB" sz="2400" b="1" dirty="0" smtClean="0">
                <a:solidFill>
                  <a:srgbClr val="111111"/>
                </a:solidFill>
                <a:latin typeface="Times New Roman" pitchFamily="18" charset="0"/>
                <a:cs typeface="Times New Roman" pitchFamily="18" charset="0"/>
              </a:rPr>
              <a:t> </a:t>
            </a:r>
            <a:r>
              <a:rPr lang="en-GB" sz="2400" dirty="0" smtClean="0">
                <a:latin typeface="Times New Roman" pitchFamily="18" charset="0"/>
                <a:cs typeface="Times New Roman" pitchFamily="18" charset="0"/>
              </a:rPr>
              <a:t>Chi </a:t>
            </a:r>
            <a:r>
              <a:rPr lang="en-GB" sz="2400" dirty="0" err="1" smtClean="0">
                <a:latin typeface="Times New Roman" pitchFamily="18" charset="0"/>
                <a:cs typeface="Times New Roman" pitchFamily="18" charset="0"/>
              </a:rPr>
              <a:t>phí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rẻ</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giản</a:t>
            </a:r>
            <a:r>
              <a:rPr lang="en-GB" sz="2400" dirty="0" smtClean="0">
                <a:latin typeface="Times New Roman" pitchFamily="18" charset="0"/>
                <a:cs typeface="Times New Roman" pitchFamily="18" charset="0"/>
              </a:rPr>
              <a:t>, </a:t>
            </a:r>
            <a:r>
              <a:rPr lang="vi-VN" sz="2400" dirty="0" err="1" smtClean="0">
                <a:latin typeface="Times New Roman" pitchFamily="18" charset="0"/>
                <a:cs typeface="Times New Roman" pitchFamily="18" charset="0"/>
              </a:rPr>
              <a:t>d</a:t>
            </a:r>
            <a:r>
              <a:rPr lang="en-GB" sz="2400" dirty="0" smtClean="0">
                <a:latin typeface="Times New Roman" pitchFamily="18" charset="0"/>
                <a:cs typeface="Times New Roman" pitchFamily="18" charset="0"/>
              </a:rPr>
              <a:t>ễ </a:t>
            </a:r>
            <a:r>
              <a:rPr lang="en-GB" sz="2400" dirty="0" err="1" smtClean="0">
                <a:latin typeface="Times New Roman" pitchFamily="18" charset="0"/>
                <a:cs typeface="Times New Roman" pitchFamily="18" charset="0"/>
              </a:rPr>
              <a:t>kiểm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soát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Hình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thức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này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chỉ</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phù</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hợp</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như</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khai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thành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khuyến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mãi</a:t>
            </a:r>
            <a:r>
              <a:rPr lang="en-GB" sz="2400" i="1"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9" name="Picture 8" descr="qcao internet.jpg"/>
          <p:cNvPicPr>
            <a:picLocks noChangeAspect="1"/>
          </p:cNvPicPr>
          <p:nvPr/>
        </p:nvPicPr>
        <p:blipFill>
          <a:blip r:embed="rId3"/>
          <a:stretch>
            <a:fillRect/>
          </a:stretch>
        </p:blipFill>
        <p:spPr>
          <a:xfrm>
            <a:off x="0" y="4038600"/>
            <a:ext cx="4495800" cy="2819400"/>
          </a:xfrm>
          <a:prstGeom prst="rect">
            <a:avLst/>
          </a:prstGeom>
        </p:spPr>
      </p:pic>
      <p:pic>
        <p:nvPicPr>
          <p:cNvPr id="10" name="Picture 9" descr="to roi.jpg"/>
          <p:cNvPicPr>
            <a:picLocks noChangeAspect="1"/>
          </p:cNvPicPr>
          <p:nvPr/>
        </p:nvPicPr>
        <p:blipFill>
          <a:blip r:embed="rId4"/>
          <a:stretch>
            <a:fillRect/>
          </a:stretch>
        </p:blipFill>
        <p:spPr>
          <a:xfrm>
            <a:off x="4800600" y="4038600"/>
            <a:ext cx="4343400" cy="2819400"/>
          </a:xfrm>
          <a:prstGeom prst="rect">
            <a:avLst/>
          </a:prstGeom>
        </p:spPr>
      </p:pic>
      <p:sp>
        <p:nvSpPr>
          <p:cNvPr id="4" name="Rectangle 3"/>
          <p:cNvSpPr/>
          <p:nvPr/>
        </p:nvSpPr>
        <p:spPr>
          <a:xfrm>
            <a:off x="20782" y="140916"/>
            <a:ext cx="4628190" cy="584775"/>
          </a:xfrm>
          <a:prstGeom prst="rect">
            <a:avLst/>
          </a:prstGeom>
        </p:spPr>
        <p:txBody>
          <a:bodyPr wrap="none">
            <a:spAutoFit/>
          </a:bodyPr>
          <a:lstStyle/>
          <a:p>
            <a:r>
              <a:rPr lang="en-US" sz="3200" b="1" dirty="0" err="1">
                <a:solidFill>
                  <a:schemeClr val="accent1">
                    <a:lumMod val="75000"/>
                  </a:schemeClr>
                </a:solidFill>
                <a:latin typeface="Times New Roman" pitchFamily="18" charset="0"/>
                <a:cs typeface="Times New Roman" pitchFamily="18" charset="0"/>
              </a:rPr>
              <a:t>Quảng</a:t>
            </a:r>
            <a:r>
              <a:rPr lang="en-US" sz="3200" b="1" dirty="0">
                <a:solidFill>
                  <a:schemeClr val="accent1">
                    <a:lumMod val="75000"/>
                  </a:schemeClr>
                </a:solidFill>
                <a:latin typeface="Times New Roman" pitchFamily="18" charset="0"/>
                <a:cs typeface="Times New Roman" pitchFamily="18" charset="0"/>
              </a:rPr>
              <a:t> </a:t>
            </a:r>
            <a:r>
              <a:rPr lang="en-US" sz="3200" b="1" dirty="0" err="1">
                <a:solidFill>
                  <a:schemeClr val="accent1">
                    <a:lumMod val="75000"/>
                  </a:schemeClr>
                </a:solidFill>
                <a:latin typeface="Times New Roman" pitchFamily="18" charset="0"/>
                <a:cs typeface="Times New Roman" pitchFamily="18" charset="0"/>
              </a:rPr>
              <a:t>cáo</a:t>
            </a:r>
            <a:r>
              <a:rPr lang="en-US" sz="3200" b="1" dirty="0">
                <a:solidFill>
                  <a:schemeClr val="accent1">
                    <a:lumMod val="75000"/>
                  </a:schemeClr>
                </a:solidFill>
                <a:latin typeface="Times New Roman" pitchFamily="18" charset="0"/>
                <a:cs typeface="Times New Roman" pitchFamily="18" charset="0"/>
              </a:rPr>
              <a:t> </a:t>
            </a:r>
            <a:r>
              <a:rPr lang="en-US" sz="3200" b="1" dirty="0" err="1">
                <a:solidFill>
                  <a:schemeClr val="accent1">
                    <a:lumMod val="75000"/>
                  </a:schemeClr>
                </a:solidFill>
                <a:latin typeface="Times New Roman" pitchFamily="18" charset="0"/>
                <a:cs typeface="Times New Roman" pitchFamily="18" charset="0"/>
              </a:rPr>
              <a:t>trên</a:t>
            </a:r>
            <a:r>
              <a:rPr lang="en-US" sz="3200" b="1" dirty="0">
                <a:solidFill>
                  <a:schemeClr val="accent1">
                    <a:lumMod val="75000"/>
                  </a:schemeClr>
                </a:solidFill>
                <a:latin typeface="Times New Roman" pitchFamily="18" charset="0"/>
                <a:cs typeface="Times New Roman" pitchFamily="18" charset="0"/>
              </a:rPr>
              <a:t> internet: </a:t>
            </a:r>
            <a:endParaRPr lang="en-US" sz="3200" dirty="0">
              <a:solidFill>
                <a:schemeClr val="accent1">
                  <a:lumMod val="75000"/>
                </a:schemeClr>
              </a:solidFill>
            </a:endParaRPr>
          </a:p>
        </p:txBody>
      </p:sp>
      <p:sp>
        <p:nvSpPr>
          <p:cNvPr id="5" name="Rectangle 4"/>
          <p:cNvSpPr/>
          <p:nvPr/>
        </p:nvSpPr>
        <p:spPr>
          <a:xfrm>
            <a:off x="5943600" y="198704"/>
            <a:ext cx="1604927" cy="646331"/>
          </a:xfrm>
          <a:prstGeom prst="rect">
            <a:avLst/>
          </a:prstGeom>
        </p:spPr>
        <p:txBody>
          <a:bodyPr wrap="none">
            <a:spAutoFit/>
          </a:bodyPr>
          <a:lstStyle/>
          <a:p>
            <a:r>
              <a:rPr lang="en-US" sz="3600" b="1">
                <a:solidFill>
                  <a:schemeClr val="accent1">
                    <a:lumMod val="75000"/>
                  </a:schemeClr>
                </a:solidFill>
                <a:latin typeface="Times New Roman" pitchFamily="18" charset="0"/>
                <a:cs typeface="Times New Roman" pitchFamily="18" charset="0"/>
              </a:rPr>
              <a:t>Tờ rơi:</a:t>
            </a:r>
            <a:endParaRPr lang="en-US" sz="360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blinds(horizontal)">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blinds(horizontal)">
                                      <p:cBhvr>
                                        <p:cTn id="4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63).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0" y="13855"/>
            <a:ext cx="9144000" cy="2781300"/>
          </a:xfrm>
        </p:spPr>
        <p:style>
          <a:lnRef idx="1">
            <a:schemeClr val="accent2"/>
          </a:lnRef>
          <a:fillRef idx="2">
            <a:schemeClr val="accent2"/>
          </a:fillRef>
          <a:effectRef idx="1">
            <a:schemeClr val="accent2"/>
          </a:effectRef>
          <a:fontRef idx="minor">
            <a:schemeClr val="dk1"/>
          </a:fontRef>
        </p:style>
        <p:txBody>
          <a:bodyPr>
            <a:noAutofit/>
          </a:bodyPr>
          <a:lstStyle/>
          <a:p>
            <a:pPr algn="l"/>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smtClean="0">
                <a:latin typeface="Times New Roman" pitchFamily="18" charset="0"/>
                <a:cs typeface="Times New Roman" pitchFamily="18" charset="0"/>
              </a:rPr>
              <a:t/>
            </a:r>
            <a:br>
              <a:rPr lang="en-GB" sz="2800" smtClean="0">
                <a:latin typeface="Times New Roman" pitchFamily="18" charset="0"/>
                <a:cs typeface="Times New Roman" pitchFamily="18" charset="0"/>
              </a:rPr>
            </a:br>
            <a:r>
              <a:rPr lang="en-GB" sz="2800" smtClean="0">
                <a:latin typeface="Times New Roman" pitchFamily="18" charset="0"/>
                <a:cs typeface="Times New Roman" pitchFamily="18" charset="0"/>
              </a:rPr>
              <a:t/>
            </a:r>
            <a:br>
              <a:rPr lang="en-GB" sz="2800" smtClean="0">
                <a:latin typeface="Times New Roman" pitchFamily="18" charset="0"/>
                <a:cs typeface="Times New Roman" pitchFamily="18" charset="0"/>
              </a:rPr>
            </a:br>
            <a:r>
              <a:rPr lang="en-GB" sz="2800">
                <a:latin typeface="Times New Roman" pitchFamily="18" charset="0"/>
                <a:cs typeface="Times New Roman" pitchFamily="18" charset="0"/>
              </a:rPr>
              <a:t/>
            </a:r>
            <a:br>
              <a:rPr lang="en-GB" sz="2800">
                <a:latin typeface="Times New Roman" pitchFamily="18" charset="0"/>
                <a:cs typeface="Times New Roman" pitchFamily="18" charset="0"/>
              </a:rPr>
            </a:br>
            <a:r>
              <a:rPr lang="en-GB" sz="2800" smtClean="0">
                <a:latin typeface="Times New Roman" pitchFamily="18" charset="0"/>
                <a:cs typeface="Times New Roman" pitchFamily="18" charset="0"/>
              </a:rPr>
              <a:t/>
            </a:r>
            <a:br>
              <a:rPr lang="en-GB" sz="2800" smtClean="0">
                <a:latin typeface="Times New Roman" pitchFamily="18" charset="0"/>
                <a:cs typeface="Times New Roman" pitchFamily="18" charset="0"/>
              </a:rPr>
            </a:br>
            <a:r>
              <a:rPr lang="en-GB" sz="2800" smtClean="0">
                <a:latin typeface="Times New Roman" pitchFamily="18" charset="0"/>
                <a:cs typeface="Times New Roman" pitchFamily="18" charset="0"/>
              </a:rPr>
              <a:t>Khi </a:t>
            </a:r>
            <a:r>
              <a:rPr lang="en-GB" sz="2800">
                <a:latin typeface="Times New Roman" pitchFamily="18" charset="0"/>
                <a:cs typeface="Times New Roman" pitchFamily="18" charset="0"/>
              </a:rPr>
              <a:t>đề cập đến truyền thông liên cá nhân ( </a:t>
            </a:r>
            <a:r>
              <a:rPr lang="en-GB" sz="2800" smtClean="0">
                <a:latin typeface="Times New Roman" pitchFamily="18" charset="0"/>
                <a:cs typeface="Times New Roman" pitchFamily="18" charset="0"/>
              </a:rPr>
              <a:t>Interpersonal </a:t>
            </a:r>
            <a:br>
              <a:rPr lang="en-GB" sz="2800" smtClean="0">
                <a:latin typeface="Times New Roman" pitchFamily="18" charset="0"/>
                <a:cs typeface="Times New Roman" pitchFamily="18" charset="0"/>
              </a:rPr>
            </a:br>
            <a:r>
              <a:rPr lang="en-GB" sz="2800" smtClean="0">
                <a:latin typeface="Times New Roman" pitchFamily="18" charset="0"/>
                <a:cs typeface="Times New Roman" pitchFamily="18" charset="0"/>
              </a:rPr>
              <a:t>communication</a:t>
            </a:r>
            <a:r>
              <a:rPr lang="en-GB" sz="2800">
                <a:latin typeface="Times New Roman" pitchFamily="18" charset="0"/>
                <a:cs typeface="Times New Roman" pitchFamily="18" charset="0"/>
              </a:rPr>
              <a:t>) thì người ta thường nhắc tới công thức nổi tiếng của Lasswell: “ Ai </a:t>
            </a:r>
            <a:r>
              <a:rPr lang="en-GB" sz="2800" smtClean="0">
                <a:latin typeface="Times New Roman" pitchFamily="18" charset="0"/>
                <a:cs typeface="Times New Roman" pitchFamily="18" charset="0"/>
              </a:rPr>
              <a:t>nói ? Nói </a:t>
            </a:r>
            <a:r>
              <a:rPr lang="en-GB" sz="2800">
                <a:latin typeface="Times New Roman" pitchFamily="18" charset="0"/>
                <a:cs typeface="Times New Roman" pitchFamily="18" charset="0"/>
              </a:rPr>
              <a:t>cái </a:t>
            </a:r>
            <a:r>
              <a:rPr lang="en-GB" sz="2800" smtClean="0">
                <a:latin typeface="Times New Roman" pitchFamily="18" charset="0"/>
                <a:cs typeface="Times New Roman" pitchFamily="18" charset="0"/>
              </a:rPr>
              <a:t>gì ? Cho </a:t>
            </a:r>
            <a:r>
              <a:rPr lang="en-GB" sz="2800">
                <a:latin typeface="Times New Roman" pitchFamily="18" charset="0"/>
                <a:cs typeface="Times New Roman" pitchFamily="18" charset="0"/>
              </a:rPr>
              <a:t>ai</a:t>
            </a:r>
            <a:r>
              <a:rPr lang="en-GB" sz="2800" smtClean="0">
                <a:latin typeface="Times New Roman" pitchFamily="18" charset="0"/>
                <a:cs typeface="Times New Roman" pitchFamily="18" charset="0"/>
              </a:rPr>
              <a:t>? Bằng </a:t>
            </a:r>
            <a:r>
              <a:rPr lang="en-GB" sz="2800">
                <a:latin typeface="Times New Roman" pitchFamily="18" charset="0"/>
                <a:cs typeface="Times New Roman" pitchFamily="18" charset="0"/>
              </a:rPr>
              <a:t>kênh </a:t>
            </a:r>
            <a:r>
              <a:rPr lang="en-GB" sz="2800" smtClean="0">
                <a:latin typeface="Times New Roman" pitchFamily="18" charset="0"/>
                <a:cs typeface="Times New Roman" pitchFamily="18" charset="0"/>
              </a:rPr>
              <a:t>nào ? </a:t>
            </a:r>
            <a:r>
              <a:rPr lang="en-GB" sz="2800">
                <a:latin typeface="Times New Roman" pitchFamily="18" charset="0"/>
                <a:cs typeface="Times New Roman" pitchFamily="18" charset="0"/>
              </a:rPr>
              <a:t>Và hiệu quả như thế </a:t>
            </a:r>
            <a:r>
              <a:rPr lang="en-GB" sz="2800" smtClean="0">
                <a:latin typeface="Times New Roman" pitchFamily="18" charset="0"/>
                <a:cs typeface="Times New Roman" pitchFamily="18" charset="0"/>
              </a:rPr>
              <a:t>nào ? ”. </a:t>
            </a:r>
            <a:r>
              <a:rPr lang="en-GB" sz="2800">
                <a:latin typeface="Times New Roman" pitchFamily="18" charset="0"/>
                <a:cs typeface="Times New Roman" pitchFamily="18" charset="0"/>
              </a:rPr>
              <a:t>Nhưng sau này thì người ta nhận ra mô hình này chỉ mang tính một chiều ( người phát tin – </a:t>
            </a:r>
            <a:r>
              <a:rPr lang="en-GB" sz="2800" smtClean="0">
                <a:latin typeface="Times New Roman" pitchFamily="18" charset="0"/>
                <a:cs typeface="Times New Roman" pitchFamily="18" charset="0"/>
              </a:rPr>
              <a:t>Transmitter </a:t>
            </a:r>
            <a:r>
              <a:rPr lang="en-GB" sz="2800">
                <a:latin typeface="Times New Roman" pitchFamily="18" charset="0"/>
                <a:cs typeface="Times New Roman" pitchFamily="18" charset="0"/>
              </a:rPr>
              <a:t>và người nhận tin – </a:t>
            </a:r>
            <a:r>
              <a:rPr lang="en-GB" sz="2800" smtClean="0">
                <a:latin typeface="Times New Roman" pitchFamily="18" charset="0"/>
                <a:cs typeface="Times New Roman" pitchFamily="18" charset="0"/>
              </a:rPr>
              <a:t>Receiver</a:t>
            </a:r>
            <a:r>
              <a:rPr lang="en-GB" sz="2800">
                <a:latin typeface="Times New Roman" pitchFamily="18" charset="0"/>
                <a:cs typeface="Times New Roman" pitchFamily="18" charset="0"/>
              </a:rPr>
              <a:t>) </a:t>
            </a:r>
            <a:br>
              <a:rPr lang="en-GB" sz="280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GB" sz="2800" dirty="0" smtClean="0">
                <a:latin typeface="Times New Roman" pitchFamily="18" charset="0"/>
                <a:cs typeface="Times New Roman" pitchFamily="18" charset="0"/>
              </a:rPr>
              <a:t/>
            </a:r>
            <a:br>
              <a:rPr lang="en-GB"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pic>
        <p:nvPicPr>
          <p:cNvPr id="4098" name="Picture 2" descr="D:\ti lieu xhh tai ve\hinh anh xhh\mô hjh truyên thông cua lasswell.jpg"/>
          <p:cNvPicPr>
            <a:picLocks noChangeAspect="1" noChangeArrowheads="1"/>
          </p:cNvPicPr>
          <p:nvPr/>
        </p:nvPicPr>
        <p:blipFill>
          <a:blip r:embed="rId3"/>
          <a:srcRect/>
          <a:stretch>
            <a:fillRect/>
          </a:stretch>
        </p:blipFill>
        <p:spPr bwMode="auto">
          <a:xfrm>
            <a:off x="62345" y="2812473"/>
            <a:ext cx="9144000" cy="3962400"/>
          </a:xfrm>
          <a:prstGeom prst="rect">
            <a:avLst/>
          </a:prstGeom>
          <a:noFill/>
        </p:spPr>
      </p:pic>
    </p:spTree>
    <p:extLst>
      <p:ext uri="{BB962C8B-B14F-4D97-AF65-F5344CB8AC3E}">
        <p14:creationId xmlns="" xmlns:p14="http://schemas.microsoft.com/office/powerpoint/2010/main" val="270106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nnhh.jpg"/>
          <p:cNvPicPr>
            <a:picLocks noChangeAspect="1"/>
          </p:cNvPicPr>
          <p:nvPr/>
        </p:nvPicPr>
        <p:blipFill>
          <a:blip r:embed="rId2"/>
          <a:stretch>
            <a:fillRect/>
          </a:stretch>
        </p:blipFill>
        <p:spPr>
          <a:xfrm>
            <a:off x="0" y="-228600"/>
            <a:ext cx="9144000" cy="7086600"/>
          </a:xfrm>
          <a:prstGeom prst="rect">
            <a:avLst/>
          </a:prstGeom>
        </p:spPr>
      </p:pic>
      <p:sp>
        <p:nvSpPr>
          <p:cNvPr id="2" name="Title 1"/>
          <p:cNvSpPr>
            <a:spLocks noGrp="1"/>
          </p:cNvSpPr>
          <p:nvPr>
            <p:ph type="title"/>
          </p:nvPr>
        </p:nvSpPr>
        <p:spPr>
          <a:xfrm>
            <a:off x="152400" y="0"/>
            <a:ext cx="5410200" cy="6629400"/>
          </a:xfrm>
        </p:spPr>
        <p:style>
          <a:lnRef idx="1">
            <a:schemeClr val="accent5"/>
          </a:lnRef>
          <a:fillRef idx="2">
            <a:schemeClr val="accent5"/>
          </a:fillRef>
          <a:effectRef idx="1">
            <a:schemeClr val="accent5"/>
          </a:effectRef>
          <a:fontRef idx="minor">
            <a:schemeClr val="dk1"/>
          </a:fontRef>
        </p:style>
        <p:txBody>
          <a:bodyPr>
            <a:noAutofit/>
          </a:bodyPr>
          <a:lstStyle/>
          <a:p>
            <a:r>
              <a:rPr lang="en-GB" sz="2800" dirty="0" err="1" smtClean="0">
                <a:latin typeface="Times New Roman" pitchFamily="18" charset="0"/>
                <a:cs typeface="Times New Roman" pitchFamily="18" charset="0"/>
              </a:rPr>
              <a:t>Mô</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mới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theo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bởi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học</a:t>
            </a:r>
            <a:r>
              <a:rPr lang="en-GB" sz="2800" dirty="0" smtClean="0">
                <a:latin typeface="Times New Roman" pitchFamily="18" charset="0"/>
                <a:cs typeface="Times New Roman" pitchFamily="18" charset="0"/>
              </a:rPr>
              <a:t> Roman Jacobson, </a:t>
            </a:r>
            <a:r>
              <a:rPr lang="en-GB" sz="2800" dirty="0" err="1" smtClean="0">
                <a:latin typeface="Times New Roman" pitchFamily="18" charset="0"/>
                <a:cs typeface="Times New Roman" pitchFamily="18" charset="0"/>
              </a:rPr>
              <a:t>mô</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theo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dạng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vòng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tròn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khép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 emission),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tin ( transmission), </a:t>
            </a:r>
            <a:r>
              <a:rPr lang="en-GB" sz="2800" err="1" smtClean="0">
                <a:latin typeface="Times New Roman" pitchFamily="18" charset="0"/>
                <a:cs typeface="Times New Roman" pitchFamily="18" charset="0"/>
              </a:rPr>
              <a:t>nhận</a:t>
            </a:r>
            <a:r>
              <a:rPr lang="en-GB" sz="2800" smtClean="0">
                <a:latin typeface="Times New Roman" pitchFamily="18" charset="0"/>
                <a:cs typeface="Times New Roman" pitchFamily="18" charset="0"/>
              </a:rPr>
              <a:t> tin     </a:t>
            </a:r>
            <a:r>
              <a:rPr lang="en-GB" sz="2800" dirty="0" smtClean="0">
                <a:latin typeface="Times New Roman" pitchFamily="18" charset="0"/>
                <a:cs typeface="Times New Roman" pitchFamily="18" charset="0"/>
              </a:rPr>
              <a:t>( reception)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hồi</a:t>
            </a:r>
            <a:r>
              <a:rPr lang="en-GB" sz="2800" dirty="0" smtClean="0">
                <a:latin typeface="Times New Roman" pitchFamily="18" charset="0"/>
                <a:cs typeface="Times New Roman" pitchFamily="18" charset="0"/>
              </a:rPr>
              <a:t> ( feedback). </a:t>
            </a:r>
            <a:r>
              <a:rPr lang="en-GB" sz="2800" dirty="0" err="1" smtClean="0">
                <a:latin typeface="Times New Roman" pitchFamily="18" charset="0"/>
                <a:cs typeface="Times New Roman" pitchFamily="18" charset="0"/>
              </a:rPr>
              <a:t>Mô</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này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rằng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điệp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sau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luôn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gây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ứng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nào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về</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phía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sẽ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điệp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hồi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gởi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về</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 </a:t>
            </a:r>
            <a:r>
              <a:rPr lang="en-GB" sz="2800" dirty="0" err="1" smtClean="0">
                <a:latin typeface="Times New Roman" pitchFamily="18" charset="0"/>
                <a:cs typeface="Times New Roman" pitchFamily="18" charset="0"/>
              </a:rPr>
              <a:t>lúc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cũng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trở</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thành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a:t>
            </a:r>
            <a:r>
              <a:rPr lang="vi-VN"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pic>
        <p:nvPicPr>
          <p:cNvPr id="7" name="Picture 6"/>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715000" y="0"/>
            <a:ext cx="3429000" cy="5638800"/>
          </a:xfrm>
          <a:prstGeom prst="rect">
            <a:avLst/>
          </a:prstGeom>
        </p:spPr>
      </p:pic>
      <p:sp>
        <p:nvSpPr>
          <p:cNvPr id="5" name="Rectangle 4"/>
          <p:cNvSpPr/>
          <p:nvPr/>
        </p:nvSpPr>
        <p:spPr>
          <a:xfrm>
            <a:off x="6057900" y="5791200"/>
            <a:ext cx="2743199"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vi-VN" sz="2400" dirty="0" smtClean="0">
                <a:latin typeface="Times New Roman" pitchFamily="18" charset="0"/>
                <a:cs typeface="Times New Roman" pitchFamily="18" charset="0"/>
              </a:rPr>
              <a:t>Roman </a:t>
            </a:r>
            <a:r>
              <a:rPr lang="vi-VN" sz="2400" smtClean="0">
                <a:latin typeface="Times New Roman" pitchFamily="18" charset="0"/>
                <a:cs typeface="Times New Roman" pitchFamily="18" charset="0"/>
              </a:rPr>
              <a:t>Jacobson          </a:t>
            </a:r>
            <a:r>
              <a:rPr lang="en-US" sz="2400" smtClean="0">
                <a:latin typeface="Times New Roman" pitchFamily="18" charset="0"/>
                <a:cs typeface="Times New Roman" pitchFamily="18" charset="0"/>
              </a:rPr>
              <a:t>   </a:t>
            </a:r>
            <a:r>
              <a:rPr lang="vi-VN" sz="2400" smtClean="0">
                <a:latin typeface="Times New Roman" pitchFamily="18" charset="0"/>
                <a:cs typeface="Times New Roman" pitchFamily="18" charset="0"/>
              </a:rPr>
              <a:t>(</a:t>
            </a:r>
            <a:r>
              <a:rPr lang="vi-VN" sz="2400" dirty="0" smtClean="0">
                <a:latin typeface="Times New Roman" pitchFamily="18" charset="0"/>
                <a:cs typeface="Times New Roman" pitchFamily="18" charset="0"/>
              </a:rPr>
              <a:t>1896-1984) </a:t>
            </a:r>
            <a:endParaRPr lang="en-US" sz="2400" dirty="0"/>
          </a:p>
        </p:txBody>
      </p:sp>
    </p:spTree>
    <p:extLst>
      <p:ext uri="{BB962C8B-B14F-4D97-AF65-F5344CB8AC3E}">
        <p14:creationId xmlns="" xmlns:p14="http://schemas.microsoft.com/office/powerpoint/2010/main" val="3914408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hj.jpg"/>
          <p:cNvPicPr>
            <a:picLocks noChangeAspect="1"/>
          </p:cNvPicPr>
          <p:nvPr/>
        </p:nvPicPr>
        <p:blipFill>
          <a:blip r:embed="rId2"/>
          <a:stretch>
            <a:fillRect/>
          </a:stretch>
        </p:blipFill>
        <p:spPr>
          <a:xfrm>
            <a:off x="0" y="0"/>
            <a:ext cx="9144000" cy="7086600"/>
          </a:xfrm>
          <a:prstGeom prst="rect">
            <a:avLst/>
          </a:prstGeom>
        </p:spPr>
      </p:pic>
      <p:sp>
        <p:nvSpPr>
          <p:cNvPr id="2" name="Title 1"/>
          <p:cNvSpPr>
            <a:spLocks noGrp="1"/>
          </p:cNvSpPr>
          <p:nvPr>
            <p:ph type="title"/>
          </p:nvPr>
        </p:nvSpPr>
        <p:spPr>
          <a:xfrm>
            <a:off x="228600" y="274638"/>
            <a:ext cx="8458200" cy="5973762"/>
          </a:xfrm>
        </p:spPr>
        <p:txBody>
          <a:bodyPr/>
          <a:lstStyle/>
          <a:p>
            <a:endParaRPr lang="en-US" dirty="0"/>
          </a:p>
        </p:txBody>
      </p:sp>
      <p:pic>
        <p:nvPicPr>
          <p:cNvPr id="3074" name="Picture 2" descr="D:\mỹ diện\hinh anh xhh\mo hinh truyen thong cua roman...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0"/>
            <a:ext cx="9144000" cy="7086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275776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629_example.jpg"/>
          <p:cNvPicPr>
            <a:picLocks noChangeAspect="1"/>
          </p:cNvPicPr>
          <p:nvPr/>
        </p:nvPicPr>
        <p:blipFill>
          <a:blip r:embed="rId2"/>
          <a:stretch>
            <a:fillRect/>
          </a:stretch>
        </p:blipFill>
        <p:spPr>
          <a:xfrm>
            <a:off x="0" y="-1000156"/>
            <a:ext cx="9144000" cy="7858156"/>
          </a:xfrm>
          <a:prstGeom prst="rect">
            <a:avLst/>
          </a:prstGeom>
        </p:spPr>
      </p:pic>
      <p:sp>
        <p:nvSpPr>
          <p:cNvPr id="2" name="TextBox 1"/>
          <p:cNvSpPr txBox="1"/>
          <p:nvPr/>
        </p:nvSpPr>
        <p:spPr>
          <a:xfrm>
            <a:off x="0" y="228600"/>
            <a:ext cx="8915400" cy="2677656"/>
          </a:xfrm>
          <a:prstGeom prst="rect">
            <a:avLst/>
          </a:prstGeom>
          <a:noFill/>
        </p:spPr>
        <p:txBody>
          <a:bodyPr wrap="square" rtlCol="0">
            <a:spAutoFit/>
          </a:bodyPr>
          <a:lstStyle/>
          <a:p>
            <a:pPr marL="342900" indent="-342900">
              <a:buFont typeface="Wingdings" pitchFamily="2" charset="2"/>
              <a:buChar char="v"/>
            </a:pPr>
            <a:r>
              <a:rPr lang="en-GB" sz="2800" b="1" dirty="0" err="1" smtClean="0">
                <a:solidFill>
                  <a:srgbClr val="111111"/>
                </a:solidFill>
                <a:latin typeface="Times New Roman" pitchFamily="18" charset="0"/>
                <a:cs typeface="Times New Roman" pitchFamily="18" charset="0"/>
              </a:rPr>
              <a:t>Giai</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đoạn</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phát</a:t>
            </a:r>
            <a:r>
              <a:rPr lang="en-GB" sz="2800" b="1" dirty="0" smtClean="0">
                <a:solidFill>
                  <a:srgbClr val="111111"/>
                </a:solidFill>
                <a:latin typeface="Times New Roman" pitchFamily="18" charset="0"/>
                <a:cs typeface="Times New Roman" pitchFamily="18" charset="0"/>
              </a:rPr>
              <a:t> tin (emission): </a:t>
            </a:r>
            <a:r>
              <a:rPr lang="en-GB" sz="2800" dirty="0" err="1">
                <a:latin typeface="Times New Roman" pitchFamily="18" charset="0"/>
                <a:cs typeface="Times New Roman" pitchFamily="18" charset="0"/>
              </a:rPr>
              <a:t>T</a:t>
            </a:r>
            <a:r>
              <a:rPr lang="en-GB" sz="2800" dirty="0" err="1" smtClean="0">
                <a:latin typeface="Times New Roman" pitchFamily="18" charset="0"/>
                <a:cs typeface="Times New Roman" pitchFamily="18" charset="0"/>
              </a:rPr>
              <a: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sẽ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hóa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để</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qua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cử</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chỉ</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Tuy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nhiên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trong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quá</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sẽ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xảy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hiện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tượng</a:t>
            </a:r>
            <a:r>
              <a:rPr lang="en-GB" sz="2800" dirty="0" smtClean="0">
                <a:latin typeface="Times New Roman" pitchFamily="18" charset="0"/>
                <a:cs typeface="Times New Roman" pitchFamily="18" charset="0"/>
              </a:rPr>
              <a:t> “ </a:t>
            </a:r>
            <a:r>
              <a:rPr lang="en-GB" sz="2800" dirty="0" err="1" smtClean="0">
                <a:latin typeface="Times New Roman" pitchFamily="18" charset="0"/>
                <a:cs typeface="Times New Roman" pitchFamily="18" charset="0"/>
              </a:rPr>
              <a:t>bị</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nhiễu</a:t>
            </a:r>
            <a:r>
              <a:rPr lang="en-GB" sz="2800" dirty="0" smtClean="0">
                <a:latin typeface="Times New Roman" pitchFamily="18" charset="0"/>
                <a:cs typeface="Times New Roman" pitchFamily="18" charset="0"/>
              </a:rPr>
              <a:t>” (do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chưa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làm</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chủ</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hoặc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ngôn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ngữ</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tải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hết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nội</a:t>
            </a:r>
            <a:r>
              <a:rPr lang="en-GB" sz="2800" dirty="0" smtClean="0">
                <a:latin typeface="Times New Roman" pitchFamily="18" charset="0"/>
                <a:cs typeface="Times New Roman" pitchFamily="18" charset="0"/>
              </a:rPr>
              <a:t> dung </a:t>
            </a:r>
            <a:r>
              <a:rPr lang="en-GB" sz="2800" dirty="0" err="1" smtClean="0">
                <a:latin typeface="Times New Roman" pitchFamily="18" charset="0"/>
                <a:cs typeface="Times New Roman" pitchFamily="18" charset="0"/>
              </a:rPr>
              <a:t>của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cần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đạt</a:t>
            </a:r>
            <a:r>
              <a:rPr lang="en-GB"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TextBox 2"/>
          <p:cNvSpPr txBox="1"/>
          <p:nvPr/>
        </p:nvSpPr>
        <p:spPr>
          <a:xfrm>
            <a:off x="31845" y="3133705"/>
            <a:ext cx="6553200" cy="1815882"/>
          </a:xfrm>
          <a:prstGeom prst="rect">
            <a:avLst/>
          </a:prstGeom>
          <a:noFill/>
        </p:spPr>
        <p:txBody>
          <a:bodyPr wrap="square" rtlCol="0">
            <a:spAutoFit/>
          </a:bodyPr>
          <a:lstStyle/>
          <a:p>
            <a:pPr marL="342900" indent="-342900">
              <a:buFont typeface="Wingdings" pitchFamily="2" charset="2"/>
              <a:buChar char="v"/>
            </a:pPr>
            <a:r>
              <a:rPr lang="en-GB" sz="2800" b="1" dirty="0" err="1">
                <a:solidFill>
                  <a:srgbClr val="111111"/>
                </a:solidFill>
                <a:latin typeface="Times New Roman" pitchFamily="18" charset="0"/>
                <a:cs typeface="Times New Roman" pitchFamily="18" charset="0"/>
              </a:rPr>
              <a:t>Giai</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đoạn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truyền</a:t>
            </a:r>
            <a:r>
              <a:rPr lang="en-GB" sz="2800" b="1" dirty="0">
                <a:solidFill>
                  <a:srgbClr val="111111"/>
                </a:solidFill>
                <a:latin typeface="Times New Roman" pitchFamily="18" charset="0"/>
                <a:cs typeface="Times New Roman" pitchFamily="18" charset="0"/>
              </a:rPr>
              <a:t> </a:t>
            </a:r>
            <a:r>
              <a:rPr lang="en-GB" sz="2800" b="1" dirty="0" smtClean="0">
                <a:solidFill>
                  <a:srgbClr val="111111"/>
                </a:solidFill>
                <a:latin typeface="Times New Roman" pitchFamily="18" charset="0"/>
                <a:cs typeface="Times New Roman" pitchFamily="18" charset="0"/>
              </a:rPr>
              <a:t>tin (</a:t>
            </a:r>
            <a:r>
              <a:rPr lang="en-GB" sz="2800" b="1" dirty="0">
                <a:solidFill>
                  <a:srgbClr val="111111"/>
                </a:solidFill>
                <a:latin typeface="Times New Roman" pitchFamily="18" charset="0"/>
                <a:cs typeface="Times New Roman" pitchFamily="18" charset="0"/>
              </a:rPr>
              <a:t>transmission): </a:t>
            </a:r>
            <a:r>
              <a:rPr lang="en-GB" sz="2800" dirty="0" err="1">
                <a:latin typeface="Times New Roman" pitchFamily="18" charset="0"/>
                <a:cs typeface="Times New Roman" pitchFamily="18" charset="0"/>
              </a:rPr>
              <a:t>T</a:t>
            </a:r>
            <a:r>
              <a:rPr lang="en-GB" sz="2800" dirty="0" err="1" smtClean="0">
                <a:latin typeface="Times New Roman" pitchFamily="18" charset="0"/>
                <a:cs typeface="Times New Roman" pitchFamily="18" charset="0"/>
              </a:rPr>
              <a:t>hông</a:t>
            </a:r>
            <a:r>
              <a:rPr lang="en-GB" sz="2800" dirty="0" smtClean="0">
                <a:latin typeface="Times New Roman" pitchFamily="18" charset="0"/>
                <a:cs typeface="Times New Roman" pitchFamily="18" charset="0"/>
              </a:rPr>
              <a:t> </a:t>
            </a:r>
            <a:r>
              <a:rPr lang="en-GB" sz="2800" dirty="0">
                <a:latin typeface="Times New Roman" pitchFamily="18" charset="0"/>
                <a:cs typeface="Times New Roman" pitchFamily="18" charset="0"/>
              </a:rPr>
              <a:t>tin </a:t>
            </a:r>
            <a:r>
              <a:rPr lang="en-GB" sz="2800" dirty="0" err="1">
                <a:latin typeface="Times New Roman" pitchFamily="18" charset="0"/>
                <a:cs typeface="Times New Roman" pitchFamily="18" charset="0"/>
              </a:rPr>
              <a:t>được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truyền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trực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tiếp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hoặc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gián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tiếp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kênh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truyền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hoặc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smtClean="0">
                <a:latin typeface="Times New Roman" pitchFamily="18" charset="0"/>
                <a:cs typeface="Times New Roman" pitchFamily="18" charset="0"/>
              </a:rPr>
              <a:t>3.</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10912572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 (19).jpg"/>
          <p:cNvPicPr>
            <a:picLocks noChangeAspect="1"/>
          </p:cNvPicPr>
          <p:nvPr/>
        </p:nvPicPr>
        <p:blipFill>
          <a:blip r:embed="rId2"/>
          <a:stretch>
            <a:fillRect/>
          </a:stretch>
        </p:blipFill>
        <p:spPr>
          <a:xfrm>
            <a:off x="-14288" y="0"/>
            <a:ext cx="9172575" cy="6858000"/>
          </a:xfrm>
          <a:prstGeom prst="rect">
            <a:avLst/>
          </a:prstGeom>
        </p:spPr>
      </p:pic>
      <p:sp>
        <p:nvSpPr>
          <p:cNvPr id="2" name="Rectangle 1"/>
          <p:cNvSpPr/>
          <p:nvPr/>
        </p:nvSpPr>
        <p:spPr>
          <a:xfrm>
            <a:off x="12511" y="2736502"/>
            <a:ext cx="5397689" cy="2246769"/>
          </a:xfrm>
          <a:prstGeom prst="rect">
            <a:avLst/>
          </a:prstGeom>
        </p:spPr>
        <p:txBody>
          <a:bodyPr wrap="square">
            <a:spAutoFit/>
          </a:bodyPr>
          <a:lstStyle/>
          <a:p>
            <a:pPr marL="342900" indent="-342900">
              <a:buFont typeface="Wingdings" pitchFamily="2" charset="2"/>
              <a:buChar char="v"/>
            </a:pPr>
            <a:r>
              <a:rPr lang="en-GB" sz="2800" b="1" dirty="0" err="1">
                <a:solidFill>
                  <a:srgbClr val="111111"/>
                </a:solidFill>
                <a:latin typeface="Times New Roman" pitchFamily="18" charset="0"/>
                <a:cs typeface="Times New Roman" pitchFamily="18" charset="0"/>
              </a:rPr>
              <a:t>Giai</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đoạn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phản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hồi</a:t>
            </a:r>
            <a:r>
              <a:rPr lang="en-GB" sz="2800" b="1" dirty="0">
                <a:solidFill>
                  <a:srgbClr val="111111"/>
                </a:solidFill>
                <a:latin typeface="Times New Roman" pitchFamily="18" charset="0"/>
                <a:cs typeface="Times New Roman" pitchFamily="18" charset="0"/>
              </a:rPr>
              <a:t> </a:t>
            </a:r>
            <a:r>
              <a:rPr lang="en-GB" sz="2800" b="1" dirty="0" smtClean="0">
                <a:solidFill>
                  <a:srgbClr val="111111"/>
                </a:solidFill>
                <a:latin typeface="Times New Roman" pitchFamily="18" charset="0"/>
                <a:cs typeface="Times New Roman" pitchFamily="18" charset="0"/>
              </a:rPr>
              <a:t>(feedback</a:t>
            </a:r>
            <a:r>
              <a:rPr lang="en-GB" sz="2800" b="1" dirty="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S</a:t>
            </a:r>
            <a:r>
              <a:rPr lang="en-GB" sz="2800" dirty="0" err="1" smtClean="0">
                <a:latin typeface="Times New Roman" pitchFamily="18" charset="0"/>
                <a:cs typeface="Times New Roman" pitchFamily="18" charset="0"/>
              </a:rPr>
              <a:t>au</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khi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thì</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phản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hồi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phát</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mình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Rectangle 2"/>
          <p:cNvSpPr/>
          <p:nvPr/>
        </p:nvSpPr>
        <p:spPr>
          <a:xfrm>
            <a:off x="0" y="304800"/>
            <a:ext cx="8686800" cy="2246769"/>
          </a:xfrm>
          <a:prstGeom prst="rect">
            <a:avLst/>
          </a:prstGeom>
        </p:spPr>
        <p:txBody>
          <a:bodyPr wrap="square">
            <a:spAutoFit/>
          </a:bodyPr>
          <a:lstStyle/>
          <a:p>
            <a:pPr marL="342900" indent="-342900">
              <a:buFont typeface="Wingdings" pitchFamily="2" charset="2"/>
              <a:buChar char="v"/>
            </a:pPr>
            <a:r>
              <a:rPr lang="en-GB" sz="2800" b="1" dirty="0" err="1">
                <a:solidFill>
                  <a:srgbClr val="111111"/>
                </a:solidFill>
                <a:latin typeface="Times New Roman" pitchFamily="18" charset="0"/>
                <a:cs typeface="Times New Roman" pitchFamily="18" charset="0"/>
              </a:rPr>
              <a:t>Giai</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đoạn</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nhận</a:t>
            </a:r>
            <a:r>
              <a:rPr lang="en-GB" sz="2800" b="1" dirty="0">
                <a:solidFill>
                  <a:srgbClr val="111111"/>
                </a:solidFill>
                <a:latin typeface="Times New Roman" pitchFamily="18" charset="0"/>
                <a:cs typeface="Times New Roman" pitchFamily="18" charset="0"/>
              </a:rPr>
              <a:t> </a:t>
            </a:r>
            <a:r>
              <a:rPr lang="en-GB" sz="2800" b="1" dirty="0" smtClean="0">
                <a:solidFill>
                  <a:srgbClr val="111111"/>
                </a:solidFill>
                <a:latin typeface="Times New Roman" pitchFamily="18" charset="0"/>
                <a:cs typeface="Times New Roman" pitchFamily="18" charset="0"/>
              </a:rPr>
              <a:t>tin (reception</a:t>
            </a:r>
            <a:r>
              <a:rPr lang="en-GB" sz="2800" b="1" dirty="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S</a:t>
            </a:r>
            <a:r>
              <a:rPr lang="en-GB" sz="2800" dirty="0" err="1" smtClean="0">
                <a:latin typeface="Times New Roman" pitchFamily="18" charset="0"/>
                <a:cs typeface="Times New Roman" pitchFamily="18" charset="0"/>
              </a:rPr>
              <a:t>au</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khi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thì</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bắt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đầu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giải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giải</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thích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nội</a:t>
            </a:r>
            <a:r>
              <a:rPr lang="en-GB" sz="2800" dirty="0">
                <a:latin typeface="Times New Roman" pitchFamily="18" charset="0"/>
                <a:cs typeface="Times New Roman" pitchFamily="18" charset="0"/>
              </a:rPr>
              <a:t> dung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điệp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smtClean="0">
                <a:latin typeface="Times New Roman" pitchFamily="18" charset="0"/>
                <a:cs typeface="Times New Roman" pitchFamily="18" charset="0"/>
              </a:rPr>
              <a:t>(</a:t>
            </a:r>
            <a:r>
              <a:rPr lang="en-GB" sz="2800" dirty="0" err="1" smtClean="0">
                <a:latin typeface="Times New Roman" pitchFamily="18" charset="0"/>
                <a:cs typeface="Times New Roman" pitchFamily="18" charset="0"/>
              </a:rPr>
              <a:t>bị</a:t>
            </a:r>
            <a:r>
              <a:rPr lang="en-GB" sz="2800" dirty="0" smtClean="0">
                <a:latin typeface="Times New Roman" pitchFamily="18" charset="0"/>
                <a:cs typeface="Times New Roman" pitchFamily="18" charset="0"/>
              </a:rPr>
              <a:t> </a:t>
            </a:r>
            <a:r>
              <a:rPr lang="en-GB" sz="2800" dirty="0">
                <a:latin typeface="Times New Roman" pitchFamily="18" charset="0"/>
                <a:cs typeface="Times New Roman" pitchFamily="18" charset="0"/>
              </a:rPr>
              <a:t>chi </a:t>
            </a:r>
            <a:r>
              <a:rPr lang="en-GB" sz="2800" dirty="0" err="1">
                <a:latin typeface="Times New Roman" pitchFamily="18" charset="0"/>
                <a:cs typeface="Times New Roman" pitchFamily="18" charset="0"/>
              </a:rPr>
              <a:t>phối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bởi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khung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chiếu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gồm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trục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trục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cảm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xúc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kiến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kinh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nghiệm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sống</a:t>
            </a: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của</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mỗi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916056326"/>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mages (19).jpg"/>
          <p:cNvPicPr>
            <a:picLocks noChangeAspect="1"/>
          </p:cNvPicPr>
          <p:nvPr/>
        </p:nvPicPr>
        <p:blipFill>
          <a:blip r:embed="rId2"/>
          <a:stretch>
            <a:fillRect/>
          </a:stretch>
        </p:blipFill>
        <p:spPr>
          <a:xfrm>
            <a:off x="0" y="0"/>
            <a:ext cx="9144000" cy="6858000"/>
          </a:xfrm>
          <a:prstGeom prst="rect">
            <a:avLst/>
          </a:prstGeom>
        </p:spPr>
      </p:pic>
      <p:sp>
        <p:nvSpPr>
          <p:cNvPr id="7" name="Rounded Rectangle 6"/>
          <p:cNvSpPr/>
          <p:nvPr/>
        </p:nvSpPr>
        <p:spPr>
          <a:xfrm>
            <a:off x="0" y="0"/>
            <a:ext cx="9144000" cy="762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a:latin typeface="Times New Roman" pitchFamily="18" charset="0"/>
                <a:cs typeface="Times New Roman" pitchFamily="18" charset="0"/>
              </a:rPr>
              <a:t>II. Mạng xã hội và vai trò của internet</a:t>
            </a:r>
            <a:endParaRPr lang="en-US" sz="3600" dirty="0">
              <a:latin typeface="Times New Roman" pitchFamily="18" charset="0"/>
              <a:cs typeface="Times New Roman" pitchFamily="18" charset="0"/>
            </a:endParaRPr>
          </a:p>
        </p:txBody>
      </p:sp>
      <p:sp>
        <p:nvSpPr>
          <p:cNvPr id="3" name="Subtitle 2"/>
          <p:cNvSpPr>
            <a:spLocks noGrp="1"/>
          </p:cNvSpPr>
          <p:nvPr>
            <p:ph type="subTitle" idx="1"/>
          </p:nvPr>
        </p:nvSpPr>
        <p:spPr>
          <a:xfrm>
            <a:off x="0" y="1295401"/>
            <a:ext cx="9144000" cy="2209799"/>
          </a:xfrm>
        </p:spPr>
        <p:txBody>
          <a:bodyPr>
            <a:noAutofit/>
          </a:bodyPr>
          <a:lstStyle/>
          <a:p>
            <a:pPr algn="l"/>
            <a:r>
              <a:rPr lang="vi-VN" sz="2800" smtClean="0">
                <a:solidFill>
                  <a:schemeClr val="tx1"/>
                </a:solidFill>
                <a:latin typeface="Times New Roman" pitchFamily="18" charset="0"/>
                <a:cs typeface="Times New Roman" pitchFamily="18" charset="0"/>
              </a:rPr>
              <a:t>Mạng </a:t>
            </a:r>
            <a:r>
              <a:rPr lang="vi-VN" sz="2800" dirty="0">
                <a:solidFill>
                  <a:schemeClr val="tx1"/>
                </a:solidFill>
                <a:latin typeface="Times New Roman" pitchFamily="18" charset="0"/>
                <a:cs typeface="Times New Roman" pitchFamily="18" charset="0"/>
              </a:rPr>
              <a:t>xã hội, hay gọi là mạng xã hội ảo, (tiếng Anh:</a:t>
            </a:r>
            <a:r>
              <a:rPr lang="vi-VN" sz="2800">
                <a:solidFill>
                  <a:schemeClr val="tx1"/>
                </a:solidFill>
                <a:latin typeface="Times New Roman" pitchFamily="18" charset="0"/>
                <a:cs typeface="Times New Roman" pitchFamily="18" charset="0"/>
              </a:rPr>
              <a:t> </a:t>
            </a:r>
            <a:r>
              <a:rPr lang="en-US" sz="2800" i="1" dirty="0">
                <a:solidFill>
                  <a:schemeClr val="tx1"/>
                </a:solidFill>
                <a:latin typeface="Times New Roman" pitchFamily="18" charset="0"/>
                <a:cs typeface="Times New Roman" pitchFamily="18" charset="0"/>
              </a:rPr>
              <a:t>S</a:t>
            </a:r>
            <a:r>
              <a:rPr lang="vi-VN" sz="2800" i="1" smtClean="0">
                <a:solidFill>
                  <a:schemeClr val="tx1"/>
                </a:solidFill>
                <a:latin typeface="Times New Roman" pitchFamily="18" charset="0"/>
                <a:cs typeface="Times New Roman" pitchFamily="18" charset="0"/>
              </a:rPr>
              <a:t>ocial </a:t>
            </a:r>
            <a:r>
              <a:rPr lang="vi-VN" sz="2800" i="1" dirty="0">
                <a:solidFill>
                  <a:schemeClr val="tx1"/>
                </a:solidFill>
                <a:latin typeface="Times New Roman" pitchFamily="18" charset="0"/>
                <a:cs typeface="Times New Roman" pitchFamily="18" charset="0"/>
              </a:rPr>
              <a:t>network</a:t>
            </a:r>
            <a:r>
              <a:rPr lang="vi-VN" sz="2800" dirty="0">
                <a:solidFill>
                  <a:schemeClr val="tx1"/>
                </a:solidFill>
                <a:latin typeface="Times New Roman" pitchFamily="18" charset="0"/>
                <a:cs typeface="Times New Roman" pitchFamily="18" charset="0"/>
              </a:rPr>
              <a:t>) là dịch vụ nối kết các thành viên cùng sở thích trên </a:t>
            </a:r>
            <a:r>
              <a:rPr lang="vi-VN" sz="2800" dirty="0" smtClean="0">
                <a:solidFill>
                  <a:schemeClr val="tx1"/>
                </a:solidFill>
                <a:latin typeface="Times New Roman" pitchFamily="18" charset="0"/>
                <a:cs typeface="Times New Roman" pitchFamily="18" charset="0"/>
              </a:rPr>
              <a:t>Intern</a:t>
            </a:r>
            <a:r>
              <a:rPr lang="en-US" sz="2800" dirty="0" smtClean="0">
                <a:solidFill>
                  <a:schemeClr val="tx1"/>
                </a:solidFill>
                <a:latin typeface="Times New Roman" pitchFamily="18" charset="0"/>
                <a:cs typeface="Times New Roman" pitchFamily="18" charset="0"/>
              </a:rPr>
              <a:t>et</a:t>
            </a:r>
            <a:r>
              <a:rPr lang="vi-VN" sz="2800" dirty="0">
                <a:solidFill>
                  <a:schemeClr val="tx1"/>
                </a:solidFill>
                <a:latin typeface="Times New Roman" pitchFamily="18" charset="0"/>
                <a:cs typeface="Times New Roman" pitchFamily="18" charset="0"/>
              </a:rPr>
              <a:t> lại với nhau với nhiều mục đích khác nhau không phân biệt không gian và thời gian. Những </a:t>
            </a:r>
            <a:r>
              <a:rPr lang="vi-VN" sz="2800" dirty="0" smtClean="0">
                <a:solidFill>
                  <a:schemeClr val="tx1"/>
                </a:solidFill>
                <a:latin typeface="Times New Roman" pitchFamily="18" charset="0"/>
                <a:cs typeface="Times New Roman" pitchFamily="18" charset="0"/>
              </a:rPr>
              <a:t>người </a:t>
            </a:r>
            <a:r>
              <a:rPr lang="vi-VN" sz="2800" dirty="0">
                <a:solidFill>
                  <a:schemeClr val="tx1"/>
                </a:solidFill>
                <a:latin typeface="Times New Roman" pitchFamily="18" charset="0"/>
                <a:cs typeface="Times New Roman" pitchFamily="18" charset="0"/>
              </a:rPr>
              <a:t>tham gia vào mạng xã hội còn được gọi là </a:t>
            </a:r>
            <a:r>
              <a:rPr lang="en-US" sz="2800" dirty="0" err="1" smtClean="0">
                <a:solidFill>
                  <a:schemeClr val="tx1"/>
                </a:solidFill>
                <a:latin typeface="Times New Roman" pitchFamily="18" charset="0"/>
                <a:cs typeface="Times New Roman" pitchFamily="18" charset="0"/>
              </a:rPr>
              <a:t>cư</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dân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mạng</a:t>
            </a:r>
            <a:r>
              <a:rPr lang="vi-VN" sz="2800" dirty="0" smtClean="0">
                <a:solidFill>
                  <a:schemeClr val="tx1"/>
                </a:solidFill>
                <a:latin typeface="Times New Roman" pitchFamily="18" charset="0"/>
                <a:cs typeface="Times New Roman" pitchFamily="18" charset="0"/>
              </a:rPr>
              <a:t>.</a:t>
            </a:r>
            <a:endParaRPr lang="en-US" sz="2800" dirty="0">
              <a:solidFill>
                <a:schemeClr val="tx1"/>
              </a:solidFill>
              <a:latin typeface="Times New Roman" pitchFamily="18" charset="0"/>
              <a:cs typeface="Times New Roman" pitchFamily="18" charset="0"/>
            </a:endParaRPr>
          </a:p>
        </p:txBody>
      </p:sp>
      <p:pic>
        <p:nvPicPr>
          <p:cNvPr id="3074" name="Picture 2" descr="D:\mỹ diện\hinh anh xhh\f chiem linh internet.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3505200"/>
            <a:ext cx="4648200" cy="33528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5" name="Picture 3" descr="D:\mỹ diện\hinh anh xhh\images (25).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648200" y="3505201"/>
            <a:ext cx="4495800" cy="328398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111456" y="773373"/>
            <a:ext cx="3196709" cy="523220"/>
          </a:xfrm>
          <a:prstGeom prst="rect">
            <a:avLst/>
          </a:prstGeom>
        </p:spPr>
        <p:txBody>
          <a:bodyPr wrap="none">
            <a:spAutoFit/>
          </a:bodyPr>
          <a:lstStyle/>
          <a:p>
            <a:r>
              <a:rPr lang="en-US" sz="2800" b="1" dirty="0" err="1">
                <a:solidFill>
                  <a:srgbClr val="111111"/>
                </a:solidFill>
                <a:latin typeface="Times New Roman" pitchFamily="18" charset="0"/>
                <a:cs typeface="Times New Roman" pitchFamily="18" charset="0"/>
              </a:rPr>
              <a:t>Mạng</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xã</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hội</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là</a:t>
            </a:r>
            <a:r>
              <a:rPr lang="en-US" sz="2800" b="1" dirty="0">
                <a:solidFill>
                  <a:srgbClr val="111111"/>
                </a:solidFill>
                <a:latin typeface="Times New Roman" pitchFamily="18" charset="0"/>
                <a:cs typeface="Times New Roman" pitchFamily="18" charset="0"/>
              </a:rPr>
              <a:t> </a:t>
            </a:r>
            <a:r>
              <a:rPr lang="en-US" sz="2800" b="1" dirty="0" err="1">
                <a:solidFill>
                  <a:srgbClr val="111111"/>
                </a:solidFill>
                <a:latin typeface="Times New Roman" pitchFamily="18" charset="0"/>
                <a:cs typeface="Times New Roman" pitchFamily="18" charset="0"/>
              </a:rPr>
              <a:t>gì</a:t>
            </a:r>
            <a:r>
              <a:rPr lang="en-US" sz="2800" b="1" dirty="0">
                <a:solidFill>
                  <a:srgbClr val="111111"/>
                </a:solidFill>
                <a:latin typeface="Times New Roman" pitchFamily="18" charset="0"/>
                <a:cs typeface="Times New Roman" pitchFamily="18" charset="0"/>
              </a:rPr>
              <a:t> ? </a:t>
            </a:r>
            <a:endParaRPr lang="en-US" sz="2800" b="1" dirty="0">
              <a:solidFill>
                <a:srgbClr val="111111"/>
              </a:solidFill>
            </a:endParaRPr>
          </a:p>
        </p:txBody>
      </p:sp>
    </p:spTree>
    <p:extLst>
      <p:ext uri="{BB962C8B-B14F-4D97-AF65-F5344CB8AC3E}">
        <p14:creationId xmlns="" xmlns:p14="http://schemas.microsoft.com/office/powerpoint/2010/main" val="344143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par>
                                <p:cTn id="18" presetID="31" presetClass="entr" presetSubtype="0" fill="hold" nodeType="with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p:cTn id="20" dur="1000" fill="hold"/>
                                        <p:tgtEl>
                                          <p:spTgt spid="3074"/>
                                        </p:tgtEl>
                                        <p:attrNameLst>
                                          <p:attrName>ppt_w</p:attrName>
                                        </p:attrNameLst>
                                      </p:cBhvr>
                                      <p:tavLst>
                                        <p:tav tm="0">
                                          <p:val>
                                            <p:fltVal val="0"/>
                                          </p:val>
                                        </p:tav>
                                        <p:tav tm="100000">
                                          <p:val>
                                            <p:strVal val="#ppt_w"/>
                                          </p:val>
                                        </p:tav>
                                      </p:tavLst>
                                    </p:anim>
                                    <p:anim calcmode="lin" valueType="num">
                                      <p:cBhvr>
                                        <p:cTn id="21" dur="1000" fill="hold"/>
                                        <p:tgtEl>
                                          <p:spTgt spid="3074"/>
                                        </p:tgtEl>
                                        <p:attrNameLst>
                                          <p:attrName>ppt_h</p:attrName>
                                        </p:attrNameLst>
                                      </p:cBhvr>
                                      <p:tavLst>
                                        <p:tav tm="0">
                                          <p:val>
                                            <p:fltVal val="0"/>
                                          </p:val>
                                        </p:tav>
                                        <p:tav tm="100000">
                                          <p:val>
                                            <p:strVal val="#ppt_h"/>
                                          </p:val>
                                        </p:tav>
                                      </p:tavLst>
                                    </p:anim>
                                    <p:anim calcmode="lin" valueType="num">
                                      <p:cBhvr>
                                        <p:cTn id="22" dur="1000" fill="hold"/>
                                        <p:tgtEl>
                                          <p:spTgt spid="3074"/>
                                        </p:tgtEl>
                                        <p:attrNameLst>
                                          <p:attrName>style.rotation</p:attrName>
                                        </p:attrNameLst>
                                      </p:cBhvr>
                                      <p:tavLst>
                                        <p:tav tm="0">
                                          <p:val>
                                            <p:fltVal val="90"/>
                                          </p:val>
                                        </p:tav>
                                        <p:tav tm="100000">
                                          <p:val>
                                            <p:fltVal val="0"/>
                                          </p:val>
                                        </p:tav>
                                      </p:tavLst>
                                    </p:anim>
                                    <p:animEffect transition="in" filter="fade">
                                      <p:cBhvr>
                                        <p:cTn id="23" dur="1000"/>
                                        <p:tgtEl>
                                          <p:spTgt spid="3074"/>
                                        </p:tgtEl>
                                      </p:cBhvr>
                                    </p:animEffect>
                                  </p:childTnLst>
                                </p:cTn>
                              </p:par>
                              <p:par>
                                <p:cTn id="24" presetID="31" presetClass="entr" presetSubtype="0" fill="hold" nodeType="withEffect">
                                  <p:stCondLst>
                                    <p:cond delay="0"/>
                                  </p:stCondLst>
                                  <p:childTnLst>
                                    <p:set>
                                      <p:cBhvr>
                                        <p:cTn id="25" dur="1" fill="hold">
                                          <p:stCondLst>
                                            <p:cond delay="0"/>
                                          </p:stCondLst>
                                        </p:cTn>
                                        <p:tgtEl>
                                          <p:spTgt spid="3075"/>
                                        </p:tgtEl>
                                        <p:attrNameLst>
                                          <p:attrName>style.visibility</p:attrName>
                                        </p:attrNameLst>
                                      </p:cBhvr>
                                      <p:to>
                                        <p:strVal val="visible"/>
                                      </p:to>
                                    </p:set>
                                    <p:anim calcmode="lin" valueType="num">
                                      <p:cBhvr>
                                        <p:cTn id="26" dur="1000" fill="hold"/>
                                        <p:tgtEl>
                                          <p:spTgt spid="3075"/>
                                        </p:tgtEl>
                                        <p:attrNameLst>
                                          <p:attrName>ppt_w</p:attrName>
                                        </p:attrNameLst>
                                      </p:cBhvr>
                                      <p:tavLst>
                                        <p:tav tm="0">
                                          <p:val>
                                            <p:fltVal val="0"/>
                                          </p:val>
                                        </p:tav>
                                        <p:tav tm="100000">
                                          <p:val>
                                            <p:strVal val="#ppt_w"/>
                                          </p:val>
                                        </p:tav>
                                      </p:tavLst>
                                    </p:anim>
                                    <p:anim calcmode="lin" valueType="num">
                                      <p:cBhvr>
                                        <p:cTn id="27" dur="1000" fill="hold"/>
                                        <p:tgtEl>
                                          <p:spTgt spid="3075"/>
                                        </p:tgtEl>
                                        <p:attrNameLst>
                                          <p:attrName>ppt_h</p:attrName>
                                        </p:attrNameLst>
                                      </p:cBhvr>
                                      <p:tavLst>
                                        <p:tav tm="0">
                                          <p:val>
                                            <p:fltVal val="0"/>
                                          </p:val>
                                        </p:tav>
                                        <p:tav tm="100000">
                                          <p:val>
                                            <p:strVal val="#ppt_h"/>
                                          </p:val>
                                        </p:tav>
                                      </p:tavLst>
                                    </p:anim>
                                    <p:anim calcmode="lin" valueType="num">
                                      <p:cBhvr>
                                        <p:cTn id="28" dur="1000" fill="hold"/>
                                        <p:tgtEl>
                                          <p:spTgt spid="3075"/>
                                        </p:tgtEl>
                                        <p:attrNameLst>
                                          <p:attrName>style.rotation</p:attrName>
                                        </p:attrNameLst>
                                      </p:cBhvr>
                                      <p:tavLst>
                                        <p:tav tm="0">
                                          <p:val>
                                            <p:fltVal val="90"/>
                                          </p:val>
                                        </p:tav>
                                        <p:tav tm="100000">
                                          <p:val>
                                            <p:fltVal val="0"/>
                                          </p:val>
                                        </p:tav>
                                      </p:tavLst>
                                    </p:anim>
                                    <p:animEffect transition="in" filter="fade">
                                      <p:cBhvr>
                                        <p:cTn id="29" dur="1000"/>
                                        <p:tgtEl>
                                          <p:spTgt spid="3075"/>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3">
                                            <p:txEl>
                                              <p:pRg st="0" end="0"/>
                                            </p:txEl>
                                          </p:spTgt>
                                        </p:tgtEl>
                                        <p:attrNameLst>
                                          <p:attrName>style.visibility</p:attrName>
                                        </p:attrNameLst>
                                      </p:cBhvr>
                                      <p:to>
                                        <p:strVal val="visible"/>
                                      </p:to>
                                    </p:set>
                                    <p:anim calcmode="lin" valueType="num">
                                      <p:cBhvr>
                                        <p:cTn id="3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36"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3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s (19).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0" y="0"/>
            <a:ext cx="9144000" cy="762000"/>
          </a:xfrm>
        </p:spPr>
        <p:style>
          <a:lnRef idx="1">
            <a:schemeClr val="accent2"/>
          </a:lnRef>
          <a:fillRef idx="2">
            <a:schemeClr val="accent2"/>
          </a:fillRef>
          <a:effectRef idx="1">
            <a:schemeClr val="accent2"/>
          </a:effectRef>
          <a:fontRef idx="minor">
            <a:schemeClr val="dk1"/>
          </a:fontRef>
        </p:style>
        <p:txBody>
          <a:bodyPr/>
          <a:lstStyle/>
          <a:p>
            <a:r>
              <a:rPr lang="en-US" b="1" dirty="0" err="1" smtClean="0">
                <a:solidFill>
                  <a:srgbClr val="0070C0"/>
                </a:solidFill>
                <a:latin typeface="Times New Roman" pitchFamily="18" charset="0"/>
                <a:cs typeface="Times New Roman" pitchFamily="18" charset="0"/>
              </a:rPr>
              <a:t>Các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trang</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mạng</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xã</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hội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tiêu</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biểu</a:t>
            </a:r>
            <a:r>
              <a:rPr lang="en-US" b="1" dirty="0" smtClean="0">
                <a:solidFill>
                  <a:srgbClr val="0070C0"/>
                </a:solidFill>
                <a:latin typeface="Times New Roman" pitchFamily="18" charset="0"/>
                <a:cs typeface="Times New Roman" pitchFamily="18" charset="0"/>
              </a:rPr>
              <a:t>:</a:t>
            </a:r>
            <a:endParaRPr lang="en-US" b="1" dirty="0">
              <a:solidFill>
                <a:srgbClr val="0070C0"/>
              </a:solidFill>
              <a:latin typeface="Times New Roman" pitchFamily="18" charset="0"/>
              <a:cs typeface="Times New Roman" pitchFamily="18" charset="0"/>
            </a:endParaRPr>
          </a:p>
        </p:txBody>
      </p:sp>
      <p:pic>
        <p:nvPicPr>
          <p:cNvPr id="13" name="Picture 1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3733800"/>
            <a:ext cx="4572000" cy="3124200"/>
          </a:xfrm>
          <a:prstGeom prst="rect">
            <a:avLst/>
          </a:prstGeom>
        </p:spPr>
      </p:pic>
      <p:pic>
        <p:nvPicPr>
          <p:cNvPr id="15" name="Picture 1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762000"/>
            <a:ext cx="4572000" cy="2971800"/>
          </a:xfrm>
          <a:prstGeom prst="rect">
            <a:avLst/>
          </a:prstGeom>
        </p:spPr>
      </p:pic>
      <p:pic>
        <p:nvPicPr>
          <p:cNvPr id="16" name="Picture 15"/>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4572000" y="762000"/>
            <a:ext cx="4572000" cy="2971800"/>
          </a:xfrm>
          <a:prstGeom prst="rect">
            <a:avLst/>
          </a:prstGeom>
        </p:spPr>
      </p:pic>
      <p:pic>
        <p:nvPicPr>
          <p:cNvPr id="9" name="Content Placeholder 8" descr="images (24).jpg"/>
          <p:cNvPicPr>
            <a:picLocks noGrp="1" noChangeAspect="1"/>
          </p:cNvPicPr>
          <p:nvPr>
            <p:ph idx="1"/>
          </p:nvPr>
        </p:nvPicPr>
        <p:blipFill>
          <a:blip r:embed="rId6"/>
          <a:stretch>
            <a:fillRect/>
          </a:stretch>
        </p:blipFill>
        <p:spPr>
          <a:xfrm>
            <a:off x="4572000" y="3733800"/>
            <a:ext cx="4572000" cy="3124200"/>
          </a:xfrm>
        </p:spPr>
      </p:pic>
    </p:spTree>
    <p:extLst>
      <p:ext uri="{BB962C8B-B14F-4D97-AF65-F5344CB8AC3E}">
        <p14:creationId xmlns="" xmlns:p14="http://schemas.microsoft.com/office/powerpoint/2010/main" val="143579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1000" fill="hold"/>
                                        <p:tgtEl>
                                          <p:spTgt spid="15"/>
                                        </p:tgtEl>
                                        <p:attrNameLst>
                                          <p:attrName>ppt_w</p:attrName>
                                        </p:attrNameLst>
                                      </p:cBhvr>
                                      <p:tavLst>
                                        <p:tav tm="0">
                                          <p:val>
                                            <p:fltVal val="0"/>
                                          </p:val>
                                        </p:tav>
                                        <p:tav tm="100000">
                                          <p:val>
                                            <p:strVal val="#ppt_w"/>
                                          </p:val>
                                        </p:tav>
                                      </p:tavLst>
                                    </p:anim>
                                    <p:anim calcmode="lin" valueType="num">
                                      <p:cBhvr>
                                        <p:cTn id="15" dur="1000" fill="hold"/>
                                        <p:tgtEl>
                                          <p:spTgt spid="15"/>
                                        </p:tgtEl>
                                        <p:attrNameLst>
                                          <p:attrName>ppt_h</p:attrName>
                                        </p:attrNameLst>
                                      </p:cBhvr>
                                      <p:tavLst>
                                        <p:tav tm="0">
                                          <p:val>
                                            <p:fltVal val="0"/>
                                          </p:val>
                                        </p:tav>
                                        <p:tav tm="100000">
                                          <p:val>
                                            <p:strVal val="#ppt_h"/>
                                          </p:val>
                                        </p:tav>
                                      </p:tavLst>
                                    </p:anim>
                                    <p:anim calcmode="lin" valueType="num">
                                      <p:cBhvr>
                                        <p:cTn id="16" dur="1000" fill="hold"/>
                                        <p:tgtEl>
                                          <p:spTgt spid="15"/>
                                        </p:tgtEl>
                                        <p:attrNameLst>
                                          <p:attrName>style.rotation</p:attrName>
                                        </p:attrNameLst>
                                      </p:cBhvr>
                                      <p:tavLst>
                                        <p:tav tm="0">
                                          <p:val>
                                            <p:fltVal val="90"/>
                                          </p:val>
                                        </p:tav>
                                        <p:tav tm="100000">
                                          <p:val>
                                            <p:fltVal val="0"/>
                                          </p:val>
                                        </p:tav>
                                      </p:tavLst>
                                    </p:anim>
                                    <p:animEffect transition="in" filter="fade">
                                      <p:cBhvr>
                                        <p:cTn id="17" dur="1000"/>
                                        <p:tgtEl>
                                          <p:spTgt spid="15"/>
                                        </p:tgtEl>
                                      </p:cBhvr>
                                    </p:animEffect>
                                  </p:childTnLst>
                                </p:cTn>
                              </p:par>
                              <p:par>
                                <p:cTn id="18" presetID="31"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fltVal val="0"/>
                                          </p:val>
                                        </p:tav>
                                        <p:tav tm="100000">
                                          <p:val>
                                            <p:strVal val="#ppt_w"/>
                                          </p:val>
                                        </p:tav>
                                      </p:tavLst>
                                    </p:anim>
                                    <p:anim calcmode="lin" valueType="num">
                                      <p:cBhvr>
                                        <p:cTn id="29" dur="1000" fill="hold"/>
                                        <p:tgtEl>
                                          <p:spTgt spid="16"/>
                                        </p:tgtEl>
                                        <p:attrNameLst>
                                          <p:attrName>ppt_h</p:attrName>
                                        </p:attrNameLst>
                                      </p:cBhvr>
                                      <p:tavLst>
                                        <p:tav tm="0">
                                          <p:val>
                                            <p:fltVal val="0"/>
                                          </p:val>
                                        </p:tav>
                                        <p:tav tm="100000">
                                          <p:val>
                                            <p:strVal val="#ppt_h"/>
                                          </p:val>
                                        </p:tav>
                                      </p:tavLst>
                                    </p:anim>
                                    <p:anim calcmode="lin" valueType="num">
                                      <p:cBhvr>
                                        <p:cTn id="30" dur="1000" fill="hold"/>
                                        <p:tgtEl>
                                          <p:spTgt spid="16"/>
                                        </p:tgtEl>
                                        <p:attrNameLst>
                                          <p:attrName>style.rotation</p:attrName>
                                        </p:attrNameLst>
                                      </p:cBhvr>
                                      <p:tavLst>
                                        <p:tav tm="0">
                                          <p:val>
                                            <p:fltVal val="90"/>
                                          </p:val>
                                        </p:tav>
                                        <p:tav tm="100000">
                                          <p:val>
                                            <p:fltVal val="0"/>
                                          </p:val>
                                        </p:tav>
                                      </p:tavLst>
                                    </p:anim>
                                    <p:animEffect transition="in" filter="fade">
                                      <p:cBhvr>
                                        <p:cTn id="31" dur="1000"/>
                                        <p:tgtEl>
                                          <p:spTgt spid="16"/>
                                        </p:tgtEl>
                                      </p:cBhvr>
                                    </p:animEffect>
                                  </p:childTnLst>
                                </p:cTn>
                              </p:par>
                              <p:par>
                                <p:cTn id="32" presetID="31"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ti lieu xhh tai ve\mỹ diện\hinh anh xhh\shopping-online-1.JPG"/>
          <p:cNvPicPr>
            <a:picLocks noChangeAspect="1" noChangeArrowheads="1"/>
          </p:cNvPicPr>
          <p:nvPr/>
        </p:nvPicPr>
        <p:blipFill>
          <a:blip r:embed="rId2"/>
          <a:srcRect/>
          <a:stretch>
            <a:fillRect/>
          </a:stretch>
        </p:blipFill>
        <p:spPr bwMode="auto">
          <a:xfrm>
            <a:off x="0" y="0"/>
            <a:ext cx="9144000" cy="6857999"/>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31015Hinh-nen-popowerpoint-ngo-nghinh.jpg"/>
          <p:cNvPicPr>
            <a:picLocks noChangeAspect="1"/>
          </p:cNvPicPr>
          <p:nvPr/>
        </p:nvPicPr>
        <p:blipFill>
          <a:blip r:embed="rId2"/>
          <a:stretch>
            <a:fillRect/>
          </a:stretch>
        </p:blipFill>
        <p:spPr>
          <a:xfrm>
            <a:off x="-21771" y="3629"/>
            <a:ext cx="9372600" cy="6858000"/>
          </a:xfrm>
          <a:prstGeom prst="rect">
            <a:avLst/>
          </a:prstGeom>
        </p:spPr>
      </p:pic>
      <p:sp>
        <p:nvSpPr>
          <p:cNvPr id="2" name="Title 1"/>
          <p:cNvSpPr>
            <a:spLocks noGrp="1"/>
          </p:cNvSpPr>
          <p:nvPr>
            <p:ph type="ctrTitle"/>
          </p:nvPr>
        </p:nvSpPr>
        <p:spPr>
          <a:xfrm>
            <a:off x="-457200" y="457200"/>
            <a:ext cx="9144000" cy="762000"/>
          </a:xfrm>
        </p:spPr>
        <p:txBody>
          <a:bodyPr>
            <a:normAutofit fontScale="90000"/>
          </a:bodyPr>
          <a:lstStyle/>
          <a:p>
            <a:pPr algn="l"/>
            <a:r>
              <a:rPr lang="en-US" dirty="0" smtClean="0">
                <a:latin typeface="Times New Roman" pitchFamily="18" charset="0"/>
                <a:cs typeface="Times New Roman" pitchFamily="18" charset="0"/>
              </a:rPr>
              <a:t>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a:xfrm>
            <a:off x="0" y="1752600"/>
            <a:ext cx="8072462" cy="5105400"/>
          </a:xfrm>
        </p:spPr>
        <p:txBody>
          <a:bodyPr>
            <a:normAutofit/>
          </a:bodyPr>
          <a:lstStyle/>
          <a:p>
            <a:pPr algn="l">
              <a:tabLst>
                <a:tab pos="6340475" algn="r"/>
              </a:tabLst>
            </a:pPr>
            <a:endParaRPr lang="en-US" sz="3000" dirty="0" smtClean="0">
              <a:solidFill>
                <a:schemeClr val="tx1"/>
              </a:solidFill>
              <a:latin typeface="Times New Roman" pitchFamily="18" charset="0"/>
              <a:cs typeface="Times New Roman" pitchFamily="18" charset="0"/>
            </a:endParaRPr>
          </a:p>
          <a:p>
            <a:pPr algn="l">
              <a:tabLst>
                <a:tab pos="6340475" algn="r"/>
              </a:tabLst>
            </a:pPr>
            <a:r>
              <a:rPr lang="en-US" sz="3000" dirty="0" smtClean="0">
                <a:solidFill>
                  <a:schemeClr val="tx1"/>
                </a:solidFill>
                <a:latin typeface="Times New Roman" pitchFamily="18" charset="0"/>
                <a:cs typeface="Times New Roman" pitchFamily="18" charset="0"/>
              </a:rPr>
              <a:t>1. </a:t>
            </a:r>
            <a:r>
              <a:rPr lang="en-US" sz="3000" dirty="0" err="1" smtClean="0">
                <a:solidFill>
                  <a:schemeClr val="tx1"/>
                </a:solidFill>
                <a:latin typeface="Times New Roman" pitchFamily="18" charset="0"/>
                <a:cs typeface="Times New Roman" pitchFamily="18" charset="0"/>
              </a:rPr>
              <a:t>Trần</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Mỹ</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Diện</a:t>
            </a:r>
            <a:r>
              <a:rPr lang="en-US" sz="3000" dirty="0" smtClean="0">
                <a:solidFill>
                  <a:schemeClr val="tx1"/>
                </a:solidFill>
                <a:latin typeface="Times New Roman" pitchFamily="18" charset="0"/>
                <a:cs typeface="Times New Roman" pitchFamily="18" charset="0"/>
              </a:rPr>
              <a:t>	13124041                                                         2. </a:t>
            </a:r>
            <a:r>
              <a:rPr lang="en-US" sz="3000" dirty="0" err="1" smtClean="0">
                <a:solidFill>
                  <a:schemeClr val="tx1"/>
                </a:solidFill>
                <a:latin typeface="Times New Roman" pitchFamily="18" charset="0"/>
                <a:cs typeface="Times New Roman" pitchFamily="18" charset="0"/>
              </a:rPr>
              <a:t>Trần</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Thanh</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Phương</a:t>
            </a:r>
            <a:r>
              <a:rPr lang="en-US" sz="3000" dirty="0" smtClean="0">
                <a:solidFill>
                  <a:schemeClr val="tx1"/>
                </a:solidFill>
                <a:latin typeface="Times New Roman" pitchFamily="18" charset="0"/>
                <a:cs typeface="Times New Roman" pitchFamily="18" charset="0"/>
              </a:rPr>
              <a:t>	13113169</a:t>
            </a:r>
            <a:r>
              <a:rPr lang="en-US" sz="3000" dirty="0">
                <a:solidFill>
                  <a:schemeClr val="tx1"/>
                </a:solidFill>
                <a:latin typeface="Times New Roman" pitchFamily="18" charset="0"/>
                <a:cs typeface="Times New Roman" pitchFamily="18" charset="0"/>
              </a:rPr>
              <a:t/>
            </a:r>
            <a:br>
              <a:rPr lang="en-US" sz="3000" dirty="0">
                <a:solidFill>
                  <a:schemeClr val="tx1"/>
                </a:solidFill>
                <a:latin typeface="Times New Roman" pitchFamily="18" charset="0"/>
                <a:cs typeface="Times New Roman" pitchFamily="18" charset="0"/>
              </a:rPr>
            </a:br>
            <a:r>
              <a:rPr lang="en-US" sz="3000" dirty="0" smtClean="0">
                <a:solidFill>
                  <a:schemeClr val="tx1"/>
                </a:solidFill>
                <a:latin typeface="Times New Roman" pitchFamily="18" charset="0"/>
                <a:cs typeface="Times New Roman" pitchFamily="18" charset="0"/>
              </a:rPr>
              <a:t>3.Trịnh </a:t>
            </a:r>
            <a:r>
              <a:rPr lang="en-US" sz="3000" dirty="0">
                <a:solidFill>
                  <a:schemeClr val="tx1"/>
                </a:solidFill>
                <a:latin typeface="Times New Roman" pitchFamily="18" charset="0"/>
                <a:cs typeface="Times New Roman" pitchFamily="18" charset="0"/>
              </a:rPr>
              <a:t>Minh </a:t>
            </a:r>
            <a:r>
              <a:rPr lang="en-US" sz="3000" dirty="0" err="1" smtClean="0">
                <a:solidFill>
                  <a:schemeClr val="tx1"/>
                </a:solidFill>
                <a:latin typeface="Times New Roman" pitchFamily="18" charset="0"/>
                <a:cs typeface="Times New Roman" pitchFamily="18" charset="0"/>
              </a:rPr>
              <a:t>Tân</a:t>
            </a:r>
            <a:r>
              <a:rPr lang="en-US" sz="3000" dirty="0" smtClean="0">
                <a:solidFill>
                  <a:schemeClr val="tx1"/>
                </a:solidFill>
                <a:latin typeface="Times New Roman" pitchFamily="18" charset="0"/>
                <a:cs typeface="Times New Roman" pitchFamily="18" charset="0"/>
              </a:rPr>
              <a:t>	13116629</a:t>
            </a:r>
            <a:r>
              <a:rPr lang="en-US" sz="3000" dirty="0">
                <a:solidFill>
                  <a:schemeClr val="tx1"/>
                </a:solidFill>
                <a:latin typeface="Times New Roman" pitchFamily="18" charset="0"/>
                <a:cs typeface="Times New Roman" pitchFamily="18" charset="0"/>
              </a:rPr>
              <a:t/>
            </a:r>
            <a:br>
              <a:rPr lang="en-US" sz="3000" dirty="0">
                <a:solidFill>
                  <a:schemeClr val="tx1"/>
                </a:solidFill>
                <a:latin typeface="Times New Roman" pitchFamily="18" charset="0"/>
                <a:cs typeface="Times New Roman" pitchFamily="18" charset="0"/>
              </a:rPr>
            </a:br>
            <a:r>
              <a:rPr lang="en-US" sz="3000" dirty="0" smtClean="0">
                <a:solidFill>
                  <a:schemeClr val="tx1"/>
                </a:solidFill>
                <a:latin typeface="Times New Roman" pitchFamily="18" charset="0"/>
                <a:cs typeface="Times New Roman" pitchFamily="18" charset="0"/>
              </a:rPr>
              <a:t>4. </a:t>
            </a:r>
            <a:r>
              <a:rPr lang="en-US" sz="3000" dirty="0" err="1" smtClean="0">
                <a:solidFill>
                  <a:schemeClr val="tx1"/>
                </a:solidFill>
                <a:latin typeface="Times New Roman" pitchFamily="18" charset="0"/>
                <a:cs typeface="Times New Roman" pitchFamily="18" charset="0"/>
              </a:rPr>
              <a:t>Đỗ</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Thanh</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Thảo</a:t>
            </a:r>
            <a:r>
              <a:rPr lang="en-US" sz="3000" dirty="0" smtClean="0">
                <a:solidFill>
                  <a:schemeClr val="tx1"/>
                </a:solidFill>
                <a:latin typeface="Times New Roman" pitchFamily="18" charset="0"/>
                <a:cs typeface="Times New Roman" pitchFamily="18" charset="0"/>
              </a:rPr>
              <a:t>	13120375                                                          5. </a:t>
            </a:r>
            <a:r>
              <a:rPr lang="en-US" sz="3000" dirty="0" err="1" smtClean="0">
                <a:solidFill>
                  <a:schemeClr val="tx1"/>
                </a:solidFill>
                <a:latin typeface="Times New Roman" pitchFamily="18" charset="0"/>
                <a:cs typeface="Times New Roman" pitchFamily="18" charset="0"/>
              </a:rPr>
              <a:t>Đỗ</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Ngọc</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Thúy</a:t>
            </a:r>
            <a:r>
              <a:rPr lang="en-US" sz="3000" dirty="0" smtClean="0">
                <a:solidFill>
                  <a:schemeClr val="tx1"/>
                </a:solidFill>
                <a:latin typeface="Times New Roman" pitchFamily="18" charset="0"/>
                <a:cs typeface="Times New Roman" pitchFamily="18" charset="0"/>
              </a:rPr>
              <a:t>	13122172                                                6. </a:t>
            </a:r>
            <a:r>
              <a:rPr lang="en-US" sz="3000" dirty="0" err="1" smtClean="0">
                <a:solidFill>
                  <a:schemeClr val="tx1"/>
                </a:solidFill>
                <a:latin typeface="Times New Roman" pitchFamily="18" charset="0"/>
                <a:cs typeface="Times New Roman" pitchFamily="18" charset="0"/>
              </a:rPr>
              <a:t>Hồ</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Thương</a:t>
            </a:r>
            <a:r>
              <a:rPr lang="en-US" sz="3000" dirty="0" smtClean="0">
                <a:solidFill>
                  <a:schemeClr val="tx1"/>
                </a:solidFill>
                <a:latin typeface="Times New Roman" pitchFamily="18" charset="0"/>
                <a:cs typeface="Times New Roman" pitchFamily="18" charset="0"/>
              </a:rPr>
              <a:t>	13122406                                                             7. </a:t>
            </a:r>
            <a:r>
              <a:rPr lang="en-US" sz="3000" dirty="0" err="1" smtClean="0">
                <a:solidFill>
                  <a:schemeClr val="tx1"/>
                </a:solidFill>
                <a:latin typeface="Times New Roman" pitchFamily="18" charset="0"/>
                <a:cs typeface="Times New Roman" pitchFamily="18" charset="0"/>
              </a:rPr>
              <a:t>Nguyễn</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Tuyết</a:t>
            </a:r>
            <a:r>
              <a:rPr lang="en-US" sz="3000" dirty="0">
                <a:solidFill>
                  <a:schemeClr val="tx1"/>
                </a:solidFill>
                <a:latin typeface="Times New Roman" pitchFamily="18" charset="0"/>
                <a:cs typeface="Times New Roman" pitchFamily="18" charset="0"/>
              </a:rPr>
              <a:t> </a:t>
            </a:r>
            <a:r>
              <a:rPr lang="en-US" sz="3000" dirty="0" smtClean="0">
                <a:solidFill>
                  <a:schemeClr val="tx1"/>
                </a:solidFill>
                <a:latin typeface="Times New Roman" pitchFamily="18" charset="0"/>
                <a:cs typeface="Times New Roman" pitchFamily="18" charset="0"/>
              </a:rPr>
              <a:t>Mai	13123076                                                                         8. </a:t>
            </a:r>
            <a:r>
              <a:rPr lang="en-US" sz="3000" dirty="0" err="1" smtClean="0">
                <a:solidFill>
                  <a:schemeClr val="tx1"/>
                </a:solidFill>
                <a:latin typeface="Times New Roman" pitchFamily="18" charset="0"/>
                <a:cs typeface="Times New Roman" pitchFamily="18" charset="0"/>
              </a:rPr>
              <a:t>Đặng</a:t>
            </a:r>
            <a:r>
              <a:rPr lang="en-US" sz="3000" dirty="0" smtClean="0">
                <a:solidFill>
                  <a:schemeClr val="tx1"/>
                </a:solidFill>
                <a:latin typeface="Times New Roman" pitchFamily="18" charset="0"/>
                <a:cs typeface="Times New Roman" pitchFamily="18" charset="0"/>
              </a:rPr>
              <a:t> </a:t>
            </a:r>
            <a:r>
              <a:rPr lang="en-US" sz="3000" dirty="0" err="1">
                <a:solidFill>
                  <a:schemeClr val="tx1"/>
                </a:solidFill>
                <a:latin typeface="Times New Roman" pitchFamily="18" charset="0"/>
                <a:cs typeface="Times New Roman" pitchFamily="18" charset="0"/>
              </a:rPr>
              <a:t>Thị</a:t>
            </a:r>
            <a:r>
              <a:rPr lang="en-US" sz="3000" dirty="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Trang</a:t>
            </a:r>
            <a:r>
              <a:rPr lang="en-US" sz="3000" dirty="0" smtClean="0">
                <a:solidFill>
                  <a:schemeClr val="tx1"/>
                </a:solidFill>
                <a:latin typeface="Times New Roman" pitchFamily="18" charset="0"/>
                <a:cs typeface="Times New Roman" pitchFamily="18" charset="0"/>
              </a:rPr>
              <a:t>	13125545                                                       9. </a:t>
            </a:r>
            <a:r>
              <a:rPr lang="en-US" sz="3000" dirty="0" err="1" smtClean="0">
                <a:solidFill>
                  <a:schemeClr val="tx1"/>
                </a:solidFill>
                <a:latin typeface="Times New Roman" pitchFamily="18" charset="0"/>
                <a:cs typeface="Times New Roman" pitchFamily="18" charset="0"/>
              </a:rPr>
              <a:t>Huỳnh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Quỳnh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Nữ</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Tố</a:t>
            </a:r>
            <a:r>
              <a:rPr lang="en-US" sz="3000" dirty="0" smtClean="0">
                <a:solidFill>
                  <a:schemeClr val="tx1"/>
                </a:solidFill>
                <a:latin typeface="Times New Roman" pitchFamily="18" charset="0"/>
                <a:cs typeface="Times New Roman" pitchFamily="18" charset="0"/>
              </a:rPr>
              <a:t>	13155274</a:t>
            </a:r>
            <a:endParaRPr lang="en-US" sz="3000" dirty="0"/>
          </a:p>
        </p:txBody>
      </p:sp>
      <p:sp>
        <p:nvSpPr>
          <p:cNvPr id="5" name="TextBox 4"/>
          <p:cNvSpPr txBox="1"/>
          <p:nvPr/>
        </p:nvSpPr>
        <p:spPr>
          <a:xfrm>
            <a:off x="323528" y="949727"/>
            <a:ext cx="4005943" cy="584775"/>
          </a:xfrm>
          <a:prstGeom prst="rect">
            <a:avLst/>
          </a:prstGeom>
          <a:noFill/>
        </p:spPr>
        <p:txBody>
          <a:bodyPr wrap="square" rtlCol="0">
            <a:spAutoFit/>
          </a:bodyPr>
          <a:lstStyle/>
          <a:p>
            <a:r>
              <a:rPr lang="en-US" sz="3200" b="1" dirty="0" err="1" smtClean="0">
                <a:latin typeface="Times New Roman" pitchFamily="18" charset="0"/>
                <a:cs typeface="Times New Roman" pitchFamily="18" charset="0"/>
              </a:rPr>
              <a:t>Danh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Sách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Nhóm</a:t>
            </a:r>
            <a:r>
              <a:rPr lang="en-US" sz="3200" b="1" dirty="0" smtClean="0">
                <a:latin typeface="Times New Roman" pitchFamily="18" charset="0"/>
                <a:cs typeface="Times New Roman" pitchFamily="18" charset="0"/>
              </a:rPr>
              <a:t> 12</a:t>
            </a:r>
            <a:endParaRPr 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26).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2057400" y="152400"/>
            <a:ext cx="5334000" cy="612775"/>
          </a:xfr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Vai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trò</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của</a:t>
            </a:r>
            <a:r>
              <a:rPr lang="en-US" b="1" dirty="0" smtClean="0">
                <a:solidFill>
                  <a:srgbClr val="111111"/>
                </a:solidFill>
                <a:latin typeface="Times New Roman" pitchFamily="18" charset="0"/>
                <a:cs typeface="Times New Roman" pitchFamily="18" charset="0"/>
              </a:rPr>
              <a:t> internet:</a:t>
            </a:r>
            <a:endParaRPr lang="en-US" b="1" dirty="0">
              <a:solidFill>
                <a:srgbClr val="111111"/>
              </a:solidFill>
              <a:latin typeface="Times New Roman" pitchFamily="18" charset="0"/>
              <a:cs typeface="Times New Roman" pitchFamily="18" charset="0"/>
            </a:endParaRPr>
          </a:p>
        </p:txBody>
      </p:sp>
      <p:sp>
        <p:nvSpPr>
          <p:cNvPr id="3" name="Subtitle 2"/>
          <p:cNvSpPr>
            <a:spLocks noGrp="1"/>
          </p:cNvSpPr>
          <p:nvPr>
            <p:ph type="subTitle" idx="1"/>
          </p:nvPr>
        </p:nvSpPr>
        <p:spPr>
          <a:xfrm>
            <a:off x="0" y="838200"/>
            <a:ext cx="9144000" cy="6019800"/>
          </a:xfrm>
        </p:spPr>
        <p:style>
          <a:lnRef idx="1">
            <a:schemeClr val="accent3"/>
          </a:lnRef>
          <a:fillRef idx="2">
            <a:schemeClr val="accent3"/>
          </a:fillRef>
          <a:effectRef idx="1">
            <a:schemeClr val="accent3"/>
          </a:effectRef>
          <a:fontRef idx="minor">
            <a:schemeClr val="dk1"/>
          </a:fontRef>
        </p:style>
        <p:txBody>
          <a:bodyPr>
            <a:normAutofit fontScale="85000" lnSpcReduction="10000"/>
          </a:bodyPr>
          <a:lstStyle/>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a:t>
            </a:r>
            <a:r>
              <a:rPr lang="en-US" sz="2800" b="1" dirty="0" smtClean="0">
                <a:solidFill>
                  <a:schemeClr val="accent1">
                    <a:lumMod val="75000"/>
                  </a:schemeClr>
                </a:solidFill>
                <a:latin typeface="Times New Roman" pitchFamily="18" charset="0"/>
                <a:cs typeface="Times New Roman" pitchFamily="18" charset="0"/>
              </a:rPr>
              <a:t>nternet </a:t>
            </a:r>
            <a:r>
              <a:rPr lang="en-US" sz="2800" b="1" dirty="0" err="1">
                <a:solidFill>
                  <a:schemeClr val="accent1">
                    <a:lumMod val="75000"/>
                  </a:schemeClr>
                </a:solidFill>
                <a:latin typeface="Times New Roman" pitchFamily="18" charset="0"/>
                <a:cs typeface="Times New Roman" pitchFamily="18" charset="0"/>
              </a:rPr>
              <a:t>càng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vai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trò</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quan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trọng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đối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với</a:t>
            </a:r>
            <a:r>
              <a:rPr lang="en-US" sz="2800" b="1" dirty="0">
                <a:solidFill>
                  <a:schemeClr val="accent1">
                    <a:lumMod val="75000"/>
                  </a:schemeClr>
                </a:solidFill>
                <a:latin typeface="Times New Roman" pitchFamily="18" charset="0"/>
                <a:cs typeface="Times New Roman" pitchFamily="18" charset="0"/>
              </a:rPr>
              <a:t> con </a:t>
            </a:r>
            <a:r>
              <a:rPr lang="en-US" sz="2800" b="1" dirty="0" err="1">
                <a:solidFill>
                  <a:schemeClr val="accent1">
                    <a:lumMod val="75000"/>
                  </a:schemeClr>
                </a:solidFill>
                <a:latin typeface="Times New Roman" pitchFamily="18" charset="0"/>
                <a:cs typeface="Times New Roman" pitchFamily="18" charset="0"/>
              </a:rPr>
              <a:t>người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trên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xã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hội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trên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khắp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thế</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giới</a:t>
            </a:r>
            <a:r>
              <a:rPr lang="en-US" sz="2800" b="1" dirty="0">
                <a:solidFill>
                  <a:schemeClr val="accent1">
                    <a:lumMod val="75000"/>
                  </a:schemeClr>
                </a:solidFill>
                <a:latin typeface="Times New Roman" pitchFamily="18" charset="0"/>
                <a:cs typeface="Times New Roman" pitchFamily="18" charset="0"/>
              </a:rPr>
              <a:t>.</a:t>
            </a:r>
            <a:r>
              <a:rPr lang="en-US" sz="2800" b="1" dirty="0" smtClean="0">
                <a:solidFill>
                  <a:schemeClr val="accent1">
                    <a:lumMod val="75000"/>
                  </a:schemeClr>
                </a:solidFill>
                <a:latin typeface="Times New Roman" pitchFamily="18" charset="0"/>
                <a:cs typeface="Times New Roman" pitchFamily="18" charset="0"/>
              </a:rPr>
              <a:t> </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a:t>
            </a:r>
            <a:r>
              <a:rPr lang="en-US" sz="2800" b="1" dirty="0" smtClean="0">
                <a:solidFill>
                  <a:schemeClr val="accent1">
                    <a:lumMod val="75000"/>
                  </a:schemeClr>
                </a:solidFill>
                <a:latin typeface="Times New Roman" pitchFamily="18" charset="0"/>
                <a:cs typeface="Times New Roman" pitchFamily="18" charset="0"/>
              </a:rPr>
              <a:t>nternet </a:t>
            </a:r>
            <a:r>
              <a:rPr lang="en-US" sz="2800" b="1" dirty="0" err="1">
                <a:solidFill>
                  <a:schemeClr val="accent1">
                    <a:lumMod val="75000"/>
                  </a:schemeClr>
                </a:solidFill>
                <a:latin typeface="Times New Roman" pitchFamily="18" charset="0"/>
                <a:cs typeface="Times New Roman" pitchFamily="18" charset="0"/>
              </a:rPr>
              <a:t>là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xa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lộ</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tin </a:t>
            </a:r>
            <a:r>
              <a:rPr lang="en-US" sz="2800" b="1" dirty="0" err="1">
                <a:solidFill>
                  <a:schemeClr val="accent1">
                    <a:lumMod val="75000"/>
                  </a:schemeClr>
                </a:solidFill>
                <a:latin typeface="Times New Roman" pitchFamily="18" charset="0"/>
                <a:cs typeface="Times New Roman" pitchFamily="18" charset="0"/>
              </a:rPr>
              <a:t>siêu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tốc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phép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kết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nối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truyền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tải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dung </a:t>
            </a:r>
            <a:r>
              <a:rPr lang="en-US" sz="2800" b="1" dirty="0" err="1">
                <a:solidFill>
                  <a:schemeClr val="accent1">
                    <a:lumMod val="75000"/>
                  </a:schemeClr>
                </a:solidFill>
                <a:latin typeface="Times New Roman" pitchFamily="18" charset="0"/>
                <a:cs typeface="Times New Roman" pitchFamily="18" charset="0"/>
              </a:rPr>
              <a:t>lượng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tin </a:t>
            </a:r>
            <a:r>
              <a:rPr lang="en-US" sz="2800" b="1" dirty="0" err="1">
                <a:solidFill>
                  <a:schemeClr val="accent1">
                    <a:lumMod val="75000"/>
                  </a:schemeClr>
                </a:solidFill>
                <a:latin typeface="Times New Roman" pitchFamily="18" charset="0"/>
                <a:cs typeface="Times New Roman" pitchFamily="18" charset="0"/>
              </a:rPr>
              <a:t>khổng</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lồ</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có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thể</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cung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cấp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a:t>
            </a:r>
            <a:r>
              <a:rPr lang="en-US" sz="2800" b="1" dirty="0" smtClean="0">
                <a:solidFill>
                  <a:schemeClr val="accent1">
                    <a:lumMod val="75000"/>
                  </a:schemeClr>
                </a:solidFill>
                <a:latin typeface="Times New Roman" pitchFamily="18" charset="0"/>
                <a:cs typeface="Times New Roman" pitchFamily="18" charset="0"/>
              </a:rPr>
              <a:t>tin, </a:t>
            </a:r>
            <a:r>
              <a:rPr lang="en-US" sz="2800" b="1" dirty="0" err="1" smtClean="0">
                <a:solidFill>
                  <a:schemeClr val="accent1">
                    <a:lumMod val="75000"/>
                  </a:schemeClr>
                </a:solidFill>
                <a:latin typeface="Times New Roman" pitchFamily="18" charset="0"/>
                <a:cs typeface="Times New Roman" pitchFamily="18" charset="0"/>
              </a:rPr>
              <a:t>dữ</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liệu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theo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yêu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cầu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của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mỗi</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người</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còn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chứa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đựng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kiến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thức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khổng</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lồ</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đã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trở</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thành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phương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tiện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giúp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việc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truyền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đạt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trao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đổi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tin, </a:t>
            </a:r>
            <a:r>
              <a:rPr lang="en-US" sz="2800" b="1" dirty="0" err="1">
                <a:solidFill>
                  <a:schemeClr val="accent1">
                    <a:lumMod val="75000"/>
                  </a:schemeClr>
                </a:solidFill>
                <a:latin typeface="Times New Roman" pitchFamily="18" charset="0"/>
                <a:cs typeface="Times New Roman" pitchFamily="18" charset="0"/>
              </a:rPr>
              <a:t>hợp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tác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giao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lưu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giữa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mọi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cá</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nhân</a:t>
            </a:r>
            <a:r>
              <a:rPr lang="en-US" sz="2800" b="1" dirty="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tổ</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chức</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quốc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trên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khắp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hành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tinh</a:t>
            </a:r>
            <a:r>
              <a:rPr lang="en-US" sz="2800" b="1" dirty="0">
                <a:solidFill>
                  <a:schemeClr val="accent1">
                    <a:lumMod val="75000"/>
                  </a:schemeClr>
                </a:solidFill>
                <a:latin typeface="Times New Roman" pitchFamily="18" charset="0"/>
                <a:cs typeface="Times New Roman" pitchFamily="18" charset="0"/>
              </a:rPr>
              <a:t> </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một</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cách</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nhanh</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chóng</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là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kênh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truyền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thông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đa</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phương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tiện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sinh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động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hấp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dẫn</a:t>
            </a:r>
            <a:r>
              <a:rPr lang="en-US" sz="2800" b="1" dirty="0">
                <a:solidFill>
                  <a:schemeClr val="accent1">
                    <a:lumMod val="75000"/>
                  </a:schemeClr>
                </a:solidFill>
                <a:latin typeface="Times New Roman" pitchFamily="18" charset="0"/>
                <a:cs typeface="Times New Roman" pitchFamily="18" charset="0"/>
              </a:rPr>
              <a:t> </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đã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đóng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phần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quan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trọng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trong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lĩnh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vực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giáo</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dục</a:t>
            </a:r>
            <a:r>
              <a:rPr lang="en-US" sz="2800" b="1" dirty="0" smtClean="0">
                <a:solidFill>
                  <a:schemeClr val="accent1">
                    <a:lumMod val="75000"/>
                  </a:schemeClr>
                </a:solidFill>
                <a:latin typeface="Times New Roman" pitchFamily="18" charset="0"/>
                <a:cs typeface="Times New Roman" pitchFamily="18" charset="0"/>
              </a:rPr>
              <a:t>.</a:t>
            </a:r>
          </a:p>
          <a:p>
            <a:pPr marL="457200" indent="-457200" algn="l">
              <a:buFont typeface="Wingdings" pitchFamily="2" charset="2"/>
              <a:buChar char="v"/>
            </a:pPr>
            <a:r>
              <a:rPr lang="en-US" sz="2800" b="1" dirty="0">
                <a:solidFill>
                  <a:schemeClr val="accent1">
                    <a:lumMod val="75000"/>
                  </a:schemeClr>
                </a:solidFill>
                <a:latin typeface="Times New Roman" pitchFamily="18" charset="0"/>
                <a:cs typeface="Times New Roman" pitchFamily="18" charset="0"/>
              </a:rPr>
              <a:t>Internet </a:t>
            </a:r>
            <a:r>
              <a:rPr lang="en-US" sz="2800" b="1" dirty="0" err="1">
                <a:solidFill>
                  <a:schemeClr val="accent1">
                    <a:lumMod val="75000"/>
                  </a:schemeClr>
                </a:solidFill>
                <a:latin typeface="Times New Roman" pitchFamily="18" charset="0"/>
                <a:cs typeface="Times New Roman" pitchFamily="18" charset="0"/>
              </a:rPr>
              <a:t>là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một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loại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hình</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đặc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trưng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và</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phổ</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biến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trong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xã</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hội</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ngày</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này</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có</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nhiều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ưu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thế</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cung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cấp</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nhiều</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chức</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năng</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cần</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thiết</a:t>
            </a:r>
            <a:r>
              <a:rPr lang="en-US" sz="2800" b="1" dirty="0">
                <a:solidFill>
                  <a:schemeClr val="accent1">
                    <a:lumMod val="75000"/>
                  </a:schemeClr>
                </a:solidFill>
                <a:latin typeface="Times New Roman" pitchFamily="18" charset="0"/>
                <a:cs typeface="Times New Roman" pitchFamily="18" charset="0"/>
              </a:rPr>
              <a:t> </a:t>
            </a:r>
            <a:r>
              <a:rPr lang="en-US" sz="2800" b="1" dirty="0" err="1">
                <a:solidFill>
                  <a:schemeClr val="accent1">
                    <a:lumMod val="75000"/>
                  </a:schemeClr>
                </a:solidFill>
                <a:latin typeface="Times New Roman" pitchFamily="18" charset="0"/>
                <a:cs typeface="Times New Roman" pitchFamily="18" charset="0"/>
              </a:rPr>
              <a:t>cho</a:t>
            </a:r>
            <a:r>
              <a:rPr lang="en-US" sz="2800" b="1" dirty="0">
                <a:solidFill>
                  <a:schemeClr val="accent1">
                    <a:lumMod val="75000"/>
                  </a:schemeClr>
                </a:solidFill>
                <a:latin typeface="Times New Roman" pitchFamily="18" charset="0"/>
                <a:cs typeface="Times New Roman" pitchFamily="18" charset="0"/>
              </a:rPr>
              <a:t> con </a:t>
            </a:r>
            <a:r>
              <a:rPr lang="en-US" sz="2800" b="1" dirty="0" err="1" smtClean="0">
                <a:solidFill>
                  <a:schemeClr val="accent1">
                    <a:lumMod val="75000"/>
                  </a:schemeClr>
                </a:solidFill>
                <a:latin typeface="Times New Roman" pitchFamily="18" charset="0"/>
                <a:cs typeface="Times New Roman" pitchFamily="18" charset="0"/>
              </a:rPr>
              <a:t>người</a:t>
            </a:r>
            <a:r>
              <a:rPr lang="en-US" sz="2800" b="1" dirty="0" smtClean="0">
                <a:solidFill>
                  <a:schemeClr val="accent1">
                    <a:lumMod val="75000"/>
                  </a:schemeClr>
                </a:solidFill>
                <a:latin typeface="Times New Roman" pitchFamily="18" charset="0"/>
                <a:cs typeface="Times New Roman" pitchFamily="18" charset="0"/>
              </a:rPr>
              <a:t>.</a:t>
            </a:r>
          </a:p>
          <a:p>
            <a:endParaRPr lang="en-US" sz="18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90172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additive="base">
                                        <p:cTn id="4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additive="base">
                                        <p:cTn id="5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 calcmode="lin" valueType="num">
                                      <p:cBhvr additive="base">
                                        <p:cTn id="6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828800" y="228600"/>
            <a:ext cx="6096000" cy="6858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Một</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số</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vai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trò</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của</a:t>
            </a:r>
            <a:r>
              <a:rPr lang="en-US" b="1" dirty="0" smtClean="0">
                <a:solidFill>
                  <a:srgbClr val="111111"/>
                </a:solidFill>
                <a:latin typeface="Times New Roman" pitchFamily="18" charset="0"/>
                <a:cs typeface="Times New Roman" pitchFamily="18" charset="0"/>
              </a:rPr>
              <a:t> Internet</a:t>
            </a:r>
            <a:endParaRPr lang="en-US" b="1" dirty="0">
              <a:solidFill>
                <a:srgbClr val="111111"/>
              </a:solidFill>
              <a:latin typeface="Times New Roman" pitchFamily="18" charset="0"/>
              <a:cs typeface="Times New Roman" pitchFamily="18" charset="0"/>
            </a:endParaRPr>
          </a:p>
        </p:txBody>
      </p:sp>
      <p:pic>
        <p:nvPicPr>
          <p:cNvPr id="6" name="Content Placeholder 5"/>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1219200"/>
            <a:ext cx="4267200" cy="2743200"/>
          </a:xfrm>
        </p:spPr>
      </p:pic>
      <p:pic>
        <p:nvPicPr>
          <p:cNvPr id="7" name="Picture 6"/>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3962400"/>
            <a:ext cx="9067800" cy="2960780"/>
          </a:xfrm>
          <a:prstGeom prst="rect">
            <a:avLst/>
          </a:prstGeom>
        </p:spPr>
      </p:pic>
      <p:pic>
        <p:nvPicPr>
          <p:cNvPr id="9" name="Picture 8"/>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4267200" y="1219200"/>
            <a:ext cx="4876800" cy="2743200"/>
          </a:xfrm>
          <a:prstGeom prst="rect">
            <a:avLst/>
          </a:prstGeom>
        </p:spPr>
      </p:pic>
    </p:spTree>
    <p:extLst>
      <p:ext uri="{BB962C8B-B14F-4D97-AF65-F5344CB8AC3E}">
        <p14:creationId xmlns="" xmlns:p14="http://schemas.microsoft.com/office/powerpoint/2010/main" val="310486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 (3).jpg"/>
          <p:cNvPicPr>
            <a:picLocks noChangeAspect="1"/>
          </p:cNvPicPr>
          <p:nvPr/>
        </p:nvPicPr>
        <p:blipFill>
          <a:blip r:embed="rId2"/>
          <a:stretch>
            <a:fillRect/>
          </a:stretch>
        </p:blipFill>
        <p:spPr>
          <a:xfrm>
            <a:off x="0" y="0"/>
            <a:ext cx="4419600" cy="3200400"/>
          </a:xfrm>
          <a:prstGeom prst="rect">
            <a:avLst/>
          </a:prstGeom>
        </p:spPr>
      </p:pic>
      <p:pic>
        <p:nvPicPr>
          <p:cNvPr id="3" name="Picture 2" descr="images (6).jpg"/>
          <p:cNvPicPr>
            <a:picLocks noChangeAspect="1"/>
          </p:cNvPicPr>
          <p:nvPr/>
        </p:nvPicPr>
        <p:blipFill>
          <a:blip r:embed="rId3"/>
          <a:stretch>
            <a:fillRect/>
          </a:stretch>
        </p:blipFill>
        <p:spPr>
          <a:xfrm>
            <a:off x="4419600" y="0"/>
            <a:ext cx="4724400" cy="3200400"/>
          </a:xfrm>
          <a:prstGeom prst="rect">
            <a:avLst/>
          </a:prstGeom>
        </p:spPr>
      </p:pic>
      <p:pic>
        <p:nvPicPr>
          <p:cNvPr id="4" name="Picture 3" descr="images (9).jpg"/>
          <p:cNvPicPr>
            <a:picLocks noChangeAspect="1"/>
          </p:cNvPicPr>
          <p:nvPr/>
        </p:nvPicPr>
        <p:blipFill>
          <a:blip r:embed="rId4"/>
          <a:stretch>
            <a:fillRect/>
          </a:stretch>
        </p:blipFill>
        <p:spPr>
          <a:xfrm>
            <a:off x="0" y="3276600"/>
            <a:ext cx="4343400" cy="3581400"/>
          </a:xfrm>
          <a:prstGeom prst="rect">
            <a:avLst/>
          </a:prstGeom>
        </p:spPr>
      </p:pic>
      <p:pic>
        <p:nvPicPr>
          <p:cNvPr id="6" name="Picture 5" descr="images (10).jpg"/>
          <p:cNvPicPr>
            <a:picLocks noChangeAspect="1"/>
          </p:cNvPicPr>
          <p:nvPr/>
        </p:nvPicPr>
        <p:blipFill>
          <a:blip r:embed="rId5"/>
          <a:stretch>
            <a:fillRect/>
          </a:stretch>
        </p:blipFill>
        <p:spPr>
          <a:xfrm>
            <a:off x="4419600" y="3200400"/>
            <a:ext cx="4724400" cy="3657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629_example.jpg"/>
          <p:cNvPicPr>
            <a:picLocks noChangeAspect="1"/>
          </p:cNvPicPr>
          <p:nvPr/>
        </p:nvPicPr>
        <p:blipFill>
          <a:blip r:embed="rId2"/>
          <a:stretch>
            <a:fillRect/>
          </a:stretch>
        </p:blipFill>
        <p:spPr>
          <a:xfrm>
            <a:off x="0" y="0"/>
            <a:ext cx="9144000" cy="6858000"/>
          </a:xfrm>
          <a:prstGeom prst="rect">
            <a:avLst/>
          </a:prstGeom>
        </p:spPr>
      </p:pic>
      <p:sp>
        <p:nvSpPr>
          <p:cNvPr id="4" name="Rounded Rectangle 3"/>
          <p:cNvSpPr/>
          <p:nvPr/>
        </p:nvSpPr>
        <p:spPr>
          <a:xfrm>
            <a:off x="0" y="0"/>
            <a:ext cx="9144000" cy="762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smtClean="0">
                <a:latin typeface="Times New Roman" pitchFamily="18" charset="0"/>
                <a:cs typeface="Times New Roman" pitchFamily="18" charset="0"/>
              </a:rPr>
              <a:t>III. Khái </a:t>
            </a:r>
            <a:r>
              <a:rPr lang="en-US" sz="3600" b="1">
                <a:latin typeface="Times New Roman" pitchFamily="18" charset="0"/>
                <a:cs typeface="Times New Roman" pitchFamily="18" charset="0"/>
              </a:rPr>
              <a:t>niệm dư luận xã hội</a:t>
            </a:r>
            <a:r>
              <a:rPr lang="en-US" sz="3600" b="1" smtClean="0">
                <a:latin typeface="Times New Roman" pitchFamily="18" charset="0"/>
                <a:cs typeface="Times New Roman" pitchFamily="18" charset="0"/>
              </a:rPr>
              <a:t>, tin </a:t>
            </a:r>
            <a:r>
              <a:rPr lang="en-US" sz="3600" b="1">
                <a:latin typeface="Times New Roman" pitchFamily="18" charset="0"/>
                <a:cs typeface="Times New Roman" pitchFamily="18" charset="0"/>
              </a:rPr>
              <a:t>đồn</a:t>
            </a:r>
            <a:endParaRPr lang="en-US" sz="3600"/>
          </a:p>
        </p:txBody>
      </p:sp>
      <p:sp>
        <p:nvSpPr>
          <p:cNvPr id="3" name="Subtitle 2"/>
          <p:cNvSpPr>
            <a:spLocks noGrp="1"/>
          </p:cNvSpPr>
          <p:nvPr>
            <p:ph type="subTitle" idx="1"/>
          </p:nvPr>
        </p:nvSpPr>
        <p:spPr>
          <a:xfrm>
            <a:off x="0" y="4953000"/>
            <a:ext cx="9296400" cy="1795860"/>
          </a:xfrm>
        </p:spPr>
        <p:style>
          <a:lnRef idx="1">
            <a:schemeClr val="accent3"/>
          </a:lnRef>
          <a:fillRef idx="2">
            <a:schemeClr val="accent3"/>
          </a:fillRef>
          <a:effectRef idx="1">
            <a:schemeClr val="accent3"/>
          </a:effectRef>
          <a:fontRef idx="minor">
            <a:schemeClr val="dk1"/>
          </a:fontRef>
        </p:style>
        <p:txBody>
          <a:bodyPr>
            <a:noAutofit/>
          </a:bodyPr>
          <a:lstStyle/>
          <a:p>
            <a:pPr algn="l"/>
            <a:r>
              <a:rPr lang="en-GB" sz="2600" smtClean="0">
                <a:solidFill>
                  <a:schemeClr val="tx1"/>
                </a:solidFill>
                <a:latin typeface="Times New Roman" pitchFamily="18" charset="0"/>
                <a:cs typeface="Times New Roman" pitchFamily="18" charset="0"/>
              </a:rPr>
              <a:t>Chủ </a:t>
            </a:r>
            <a:r>
              <a:rPr lang="en-GB" sz="2600" dirty="0" err="1">
                <a:solidFill>
                  <a:schemeClr val="tx1"/>
                </a:solidFill>
                <a:latin typeface="Times New Roman" pitchFamily="18" charset="0"/>
                <a:cs typeface="Times New Roman" pitchFamily="18" charset="0"/>
              </a:rPr>
              <a:t>yếu</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thông</a:t>
            </a:r>
            <a:r>
              <a:rPr lang="en-GB" sz="2600" dirty="0">
                <a:solidFill>
                  <a:schemeClr val="tx1"/>
                </a:solidFill>
                <a:latin typeface="Times New Roman" pitchFamily="18" charset="0"/>
                <a:cs typeface="Times New Roman" pitchFamily="18" charset="0"/>
              </a:rPr>
              <a:t> qua </a:t>
            </a:r>
            <a:r>
              <a:rPr lang="en-GB" sz="2600" dirty="0" err="1">
                <a:solidFill>
                  <a:schemeClr val="tx1"/>
                </a:solidFill>
                <a:latin typeface="Times New Roman" pitchFamily="18" charset="0"/>
                <a:cs typeface="Times New Roman" pitchFamily="18" charset="0"/>
              </a:rPr>
              <a:t>truyền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miệng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là</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chính</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chủ</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yếu</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chưa</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được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chứng</a:t>
            </a:r>
            <a:r>
              <a:rPr lang="en-GB" sz="2600" dirty="0">
                <a:solidFill>
                  <a:schemeClr val="tx1"/>
                </a:solidFill>
                <a:latin typeface="Times New Roman" pitchFamily="18" charset="0"/>
                <a:cs typeface="Times New Roman" pitchFamily="18" charset="0"/>
              </a:rPr>
              <a:t> minh, </a:t>
            </a:r>
            <a:r>
              <a:rPr lang="en-GB" sz="2600" dirty="0" err="1">
                <a:solidFill>
                  <a:schemeClr val="tx1"/>
                </a:solidFill>
                <a:latin typeface="Times New Roman" pitchFamily="18" charset="0"/>
                <a:cs typeface="Times New Roman" pitchFamily="18" charset="0"/>
              </a:rPr>
              <a:t>được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truyền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trong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trạng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thái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không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rõ</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ràng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có</a:t>
            </a:r>
            <a:r>
              <a:rPr lang="en-GB" sz="2600" dirty="0">
                <a:solidFill>
                  <a:schemeClr val="tx1"/>
                </a:solidFill>
                <a:latin typeface="Times New Roman" pitchFamily="18" charset="0"/>
                <a:cs typeface="Times New Roman" pitchFamily="18" charset="0"/>
              </a:rPr>
              <a:t> </a:t>
            </a:r>
            <a:r>
              <a:rPr lang="en-GB" sz="2600" dirty="0" err="1" smtClean="0">
                <a:solidFill>
                  <a:schemeClr val="tx1"/>
                </a:solidFill>
                <a:latin typeface="Times New Roman" pitchFamily="18" charset="0"/>
                <a:cs typeface="Times New Roman" pitchFamily="18" charset="0"/>
              </a:rPr>
              <a:t>thêm</a:t>
            </a:r>
            <a:r>
              <a:rPr lang="en-GB" sz="2600" dirty="0" smtClean="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phần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hư</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cấu</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cho</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hấp</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dẫn</a:t>
            </a:r>
            <a:r>
              <a:rPr lang="en-GB" sz="2600" dirty="0">
                <a:solidFill>
                  <a:schemeClr val="tx1"/>
                </a:solidFill>
                <a:latin typeface="Times New Roman" pitchFamily="18" charset="0"/>
                <a:cs typeface="Times New Roman" pitchFamily="18" charset="0"/>
              </a:rPr>
              <a:t>, tam </a:t>
            </a:r>
            <a:r>
              <a:rPr lang="en-GB" sz="2600" dirty="0" err="1">
                <a:solidFill>
                  <a:schemeClr val="tx1"/>
                </a:solidFill>
                <a:latin typeface="Times New Roman" pitchFamily="18" charset="0"/>
                <a:cs typeface="Times New Roman" pitchFamily="18" charset="0"/>
              </a:rPr>
              <a:t>sao</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thất</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bổn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và</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nó</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cũng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thường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ngược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lại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với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dư</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luận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xã</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hội</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mục</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đích</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của</a:t>
            </a:r>
            <a:r>
              <a:rPr lang="en-GB" sz="2600" dirty="0">
                <a:solidFill>
                  <a:schemeClr val="tx1"/>
                </a:solidFill>
                <a:latin typeface="Times New Roman" pitchFamily="18" charset="0"/>
                <a:cs typeface="Times New Roman" pitchFamily="18" charset="0"/>
              </a:rPr>
              <a:t> tin </a:t>
            </a:r>
            <a:r>
              <a:rPr lang="en-GB" sz="2600" dirty="0" err="1">
                <a:solidFill>
                  <a:schemeClr val="tx1"/>
                </a:solidFill>
                <a:latin typeface="Times New Roman" pitchFamily="18" charset="0"/>
                <a:cs typeface="Times New Roman" pitchFamily="18" charset="0"/>
              </a:rPr>
              <a:t>đồn</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cũng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thường</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là</a:t>
            </a:r>
            <a:r>
              <a:rPr lang="en-GB" sz="2600" dirty="0">
                <a:solidFill>
                  <a:schemeClr val="tx1"/>
                </a:solidFill>
                <a:latin typeface="Times New Roman" pitchFamily="18" charset="0"/>
                <a:cs typeface="Times New Roman" pitchFamily="18" charset="0"/>
              </a:rPr>
              <a:t> </a:t>
            </a:r>
            <a:r>
              <a:rPr lang="en-GB" sz="2600" dirty="0" err="1">
                <a:solidFill>
                  <a:schemeClr val="tx1"/>
                </a:solidFill>
                <a:latin typeface="Times New Roman" pitchFamily="18" charset="0"/>
                <a:cs typeface="Times New Roman" pitchFamily="18" charset="0"/>
              </a:rPr>
              <a:t>xấu</a:t>
            </a:r>
            <a:r>
              <a:rPr lang="en-GB" sz="2600" dirty="0">
                <a:solidFill>
                  <a:schemeClr val="tx1"/>
                </a:solidFill>
                <a:latin typeface="Times New Roman" pitchFamily="18" charset="0"/>
                <a:cs typeface="Times New Roman" pitchFamily="18" charset="0"/>
              </a:rPr>
              <a:t>.</a:t>
            </a:r>
            <a:br>
              <a:rPr lang="en-GB" sz="2600" dirty="0">
                <a:solidFill>
                  <a:schemeClr val="tx1"/>
                </a:solidFill>
                <a:latin typeface="Times New Roman" pitchFamily="18" charset="0"/>
                <a:cs typeface="Times New Roman" pitchFamily="18" charset="0"/>
              </a:rPr>
            </a:br>
            <a:endParaRPr lang="en-US" sz="2600" dirty="0">
              <a:solidFill>
                <a:schemeClr val="tx1"/>
              </a:solidFill>
              <a:latin typeface="Times New Roman" pitchFamily="18" charset="0"/>
              <a:cs typeface="Times New Roman" pitchFamily="18" charset="0"/>
            </a:endParaRPr>
          </a:p>
        </p:txBody>
      </p:sp>
      <p:sp>
        <p:nvSpPr>
          <p:cNvPr id="6" name="Rectangle 5"/>
          <p:cNvSpPr/>
          <p:nvPr/>
        </p:nvSpPr>
        <p:spPr>
          <a:xfrm>
            <a:off x="30708" y="981910"/>
            <a:ext cx="2566728" cy="52322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en-US" sz="2800" b="1" dirty="0" err="1">
                <a:solidFill>
                  <a:schemeClr val="tx1"/>
                </a:solidFill>
                <a:latin typeface="Times New Roman" pitchFamily="18" charset="0"/>
                <a:cs typeface="Times New Roman" pitchFamily="18" charset="0"/>
              </a:rPr>
              <a:t>Dư</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luận</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xã</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hội</a:t>
            </a:r>
            <a:r>
              <a:rPr lang="en-US" sz="2800" b="1" dirty="0">
                <a:solidFill>
                  <a:schemeClr val="tx1"/>
                </a:solidFill>
                <a:latin typeface="Times New Roman" pitchFamily="18" charset="0"/>
                <a:cs typeface="Times New Roman" pitchFamily="18" charset="0"/>
              </a:rPr>
              <a:t>:</a:t>
            </a:r>
            <a:endParaRPr lang="en-US" sz="2800" b="1" dirty="0">
              <a:solidFill>
                <a:schemeClr val="tx1"/>
              </a:solidFill>
            </a:endParaRPr>
          </a:p>
        </p:txBody>
      </p:sp>
      <p:sp>
        <p:nvSpPr>
          <p:cNvPr id="7" name="Rectangle 6"/>
          <p:cNvSpPr/>
          <p:nvPr/>
        </p:nvSpPr>
        <p:spPr>
          <a:xfrm>
            <a:off x="30708" y="4360460"/>
            <a:ext cx="1507079" cy="523220"/>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GB" sz="2800" b="1" dirty="0">
                <a:solidFill>
                  <a:srgbClr val="111111"/>
                </a:solidFill>
                <a:latin typeface="Times New Roman" pitchFamily="18" charset="0"/>
                <a:cs typeface="Times New Roman" pitchFamily="18" charset="0"/>
              </a:rPr>
              <a:t>Tin </a:t>
            </a:r>
            <a:r>
              <a:rPr lang="en-GB" sz="2800" b="1" dirty="0" err="1">
                <a:solidFill>
                  <a:srgbClr val="111111"/>
                </a:solidFill>
                <a:latin typeface="Times New Roman" pitchFamily="18" charset="0"/>
                <a:cs typeface="Times New Roman" pitchFamily="18" charset="0"/>
              </a:rPr>
              <a:t>đồn</a:t>
            </a:r>
            <a:r>
              <a:rPr lang="en-GB" sz="2800" b="1" dirty="0">
                <a:solidFill>
                  <a:srgbClr val="111111"/>
                </a:solidFill>
                <a:latin typeface="Times New Roman" pitchFamily="18" charset="0"/>
                <a:cs typeface="Times New Roman" pitchFamily="18" charset="0"/>
              </a:rPr>
              <a:t>:</a:t>
            </a:r>
            <a:endParaRPr lang="en-US" sz="2800" dirty="0">
              <a:solidFill>
                <a:srgbClr val="111111"/>
              </a:solidFill>
            </a:endParaRPr>
          </a:p>
        </p:txBody>
      </p:sp>
      <p:sp>
        <p:nvSpPr>
          <p:cNvPr id="8" name="Rectangle 7"/>
          <p:cNvSpPr/>
          <p:nvPr/>
        </p:nvSpPr>
        <p:spPr>
          <a:xfrm>
            <a:off x="0" y="1559748"/>
            <a:ext cx="9067799" cy="249299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GB" sz="2600">
                <a:latin typeface="Times New Roman" pitchFamily="18" charset="0"/>
                <a:cs typeface="Times New Roman" pitchFamily="18" charset="0"/>
              </a:rPr>
              <a:t>Dư luận xã hội là sự đánh giá của một cộng đồng tự ý thức về một vấn đề nào đó. Dư luận xã hội là ý kiến của nhóm có đủ thông tin cũng có khi của một nhóm chưa có thông tin đầy đủ. Trường hợp đầu là có sự đánh giá chính xác, nhóm sau chỉ là đồn thổi. Xét liên hệ dân trí và dư luận nó là tỉ lệ thuận. Dân trí có văn hóa thường có dư luận chính đáng và tin đồn thường có trong xã hội sơ khai.</a:t>
            </a:r>
            <a:endParaRPr lang="en-GB" sz="2600" dirty="0">
              <a:latin typeface="Times New Roman" pitchFamily="18" charset="0"/>
              <a:cs typeface="Times New Roman" pitchFamily="18" charset="0"/>
            </a:endParaRPr>
          </a:p>
        </p:txBody>
      </p:sp>
    </p:spTree>
    <p:extLst>
      <p:ext uri="{BB962C8B-B14F-4D97-AF65-F5344CB8AC3E}">
        <p14:creationId xmlns="" xmlns:p14="http://schemas.microsoft.com/office/powerpoint/2010/main" val="418265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80">
                                          <p:stCondLst>
                                            <p:cond delay="0"/>
                                          </p:stCondLst>
                                        </p:cTn>
                                        <p:tgtEl>
                                          <p:spTgt spid="7"/>
                                        </p:tgtEl>
                                      </p:cBhvr>
                                    </p:animEffect>
                                    <p:anim calcmode="lin" valueType="num">
                                      <p:cBhvr>
                                        <p:cTn id="2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4" dur="26">
                                          <p:stCondLst>
                                            <p:cond delay="650"/>
                                          </p:stCondLst>
                                        </p:cTn>
                                        <p:tgtEl>
                                          <p:spTgt spid="7"/>
                                        </p:tgtEl>
                                      </p:cBhvr>
                                      <p:to x="100000" y="60000"/>
                                    </p:animScale>
                                    <p:animScale>
                                      <p:cBhvr>
                                        <p:cTn id="35" dur="166" decel="50000">
                                          <p:stCondLst>
                                            <p:cond delay="676"/>
                                          </p:stCondLst>
                                        </p:cTn>
                                        <p:tgtEl>
                                          <p:spTgt spid="7"/>
                                        </p:tgtEl>
                                      </p:cBhvr>
                                      <p:to x="100000" y="100000"/>
                                    </p:animScale>
                                    <p:animScale>
                                      <p:cBhvr>
                                        <p:cTn id="36" dur="26">
                                          <p:stCondLst>
                                            <p:cond delay="1312"/>
                                          </p:stCondLst>
                                        </p:cTn>
                                        <p:tgtEl>
                                          <p:spTgt spid="7"/>
                                        </p:tgtEl>
                                      </p:cBhvr>
                                      <p:to x="100000" y="80000"/>
                                    </p:animScale>
                                    <p:animScale>
                                      <p:cBhvr>
                                        <p:cTn id="37" dur="166" decel="50000">
                                          <p:stCondLst>
                                            <p:cond delay="1338"/>
                                          </p:stCondLst>
                                        </p:cTn>
                                        <p:tgtEl>
                                          <p:spTgt spid="7"/>
                                        </p:tgtEl>
                                      </p:cBhvr>
                                      <p:to x="100000" y="100000"/>
                                    </p:animScale>
                                    <p:animScale>
                                      <p:cBhvr>
                                        <p:cTn id="38" dur="26">
                                          <p:stCondLst>
                                            <p:cond delay="1642"/>
                                          </p:stCondLst>
                                        </p:cTn>
                                        <p:tgtEl>
                                          <p:spTgt spid="7"/>
                                        </p:tgtEl>
                                      </p:cBhvr>
                                      <p:to x="100000" y="90000"/>
                                    </p:animScale>
                                    <p:animScale>
                                      <p:cBhvr>
                                        <p:cTn id="39" dur="166" decel="50000">
                                          <p:stCondLst>
                                            <p:cond delay="1668"/>
                                          </p:stCondLst>
                                        </p:cTn>
                                        <p:tgtEl>
                                          <p:spTgt spid="7"/>
                                        </p:tgtEl>
                                      </p:cBhvr>
                                      <p:to x="100000" y="100000"/>
                                    </p:animScale>
                                    <p:animScale>
                                      <p:cBhvr>
                                        <p:cTn id="40" dur="26">
                                          <p:stCondLst>
                                            <p:cond delay="1808"/>
                                          </p:stCondLst>
                                        </p:cTn>
                                        <p:tgtEl>
                                          <p:spTgt spid="7"/>
                                        </p:tgtEl>
                                      </p:cBhvr>
                                      <p:to x="100000" y="95000"/>
                                    </p:animScale>
                                    <p:animScale>
                                      <p:cBhvr>
                                        <p:cTn id="41" dur="166" decel="50000">
                                          <p:stCondLst>
                                            <p:cond delay="1834"/>
                                          </p:stCondLst>
                                        </p:cTn>
                                        <p:tgtEl>
                                          <p:spTgt spid="7"/>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3">
                                            <p:bg/>
                                          </p:spTgt>
                                        </p:tgtEl>
                                        <p:attrNameLst>
                                          <p:attrName>style.visibility</p:attrName>
                                        </p:attrNameLst>
                                      </p:cBhvr>
                                      <p:to>
                                        <p:strVal val="visible"/>
                                      </p:to>
                                    </p:set>
                                    <p:animEffect transition="in" filter="wipe(down)">
                                      <p:cBhvr>
                                        <p:cTn id="44" dur="580">
                                          <p:stCondLst>
                                            <p:cond delay="0"/>
                                          </p:stCondLst>
                                        </p:cTn>
                                        <p:tgtEl>
                                          <p:spTgt spid="3">
                                            <p:bg/>
                                          </p:spTgt>
                                        </p:tgtEl>
                                      </p:cBhvr>
                                    </p:animEffect>
                                    <p:anim calcmode="lin" valueType="num">
                                      <p:cBhvr>
                                        <p:cTn id="45" dur="1822" tmFilter="0,0; 0.14,0.36; 0.43,0.73; 0.71,0.91; 1.0,1.0">
                                          <p:stCondLst>
                                            <p:cond delay="0"/>
                                          </p:stCondLst>
                                        </p:cTn>
                                        <p:tgtEl>
                                          <p:spTgt spid="3">
                                            <p:bg/>
                                          </p:spTgt>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3">
                                            <p:bg/>
                                          </p:spTgt>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3">
                                            <p:bg/>
                                          </p:spTgt>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3">
                                            <p:bg/>
                                          </p:spTgt>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3">
                                            <p:bg/>
                                          </p:spTgt>
                                        </p:tgtEl>
                                        <p:attrNameLst>
                                          <p:attrName>ppt_y</p:attrName>
                                        </p:attrNameLst>
                                      </p:cBhvr>
                                      <p:tavLst>
                                        <p:tav tm="0" fmla="#ppt_y-sin(pi*$)/81">
                                          <p:val>
                                            <p:fltVal val="0"/>
                                          </p:val>
                                        </p:tav>
                                        <p:tav tm="100000">
                                          <p:val>
                                            <p:fltVal val="1"/>
                                          </p:val>
                                        </p:tav>
                                      </p:tavLst>
                                    </p:anim>
                                    <p:animScale>
                                      <p:cBhvr>
                                        <p:cTn id="50" dur="26">
                                          <p:stCondLst>
                                            <p:cond delay="650"/>
                                          </p:stCondLst>
                                        </p:cTn>
                                        <p:tgtEl>
                                          <p:spTgt spid="3">
                                            <p:bg/>
                                          </p:spTgt>
                                        </p:tgtEl>
                                      </p:cBhvr>
                                      <p:to x="100000" y="60000"/>
                                    </p:animScale>
                                    <p:animScale>
                                      <p:cBhvr>
                                        <p:cTn id="51" dur="166" decel="50000">
                                          <p:stCondLst>
                                            <p:cond delay="676"/>
                                          </p:stCondLst>
                                        </p:cTn>
                                        <p:tgtEl>
                                          <p:spTgt spid="3">
                                            <p:bg/>
                                          </p:spTgt>
                                        </p:tgtEl>
                                      </p:cBhvr>
                                      <p:to x="100000" y="100000"/>
                                    </p:animScale>
                                    <p:animScale>
                                      <p:cBhvr>
                                        <p:cTn id="52" dur="26">
                                          <p:stCondLst>
                                            <p:cond delay="1312"/>
                                          </p:stCondLst>
                                        </p:cTn>
                                        <p:tgtEl>
                                          <p:spTgt spid="3">
                                            <p:bg/>
                                          </p:spTgt>
                                        </p:tgtEl>
                                      </p:cBhvr>
                                      <p:to x="100000" y="80000"/>
                                    </p:animScale>
                                    <p:animScale>
                                      <p:cBhvr>
                                        <p:cTn id="53" dur="166" decel="50000">
                                          <p:stCondLst>
                                            <p:cond delay="1338"/>
                                          </p:stCondLst>
                                        </p:cTn>
                                        <p:tgtEl>
                                          <p:spTgt spid="3">
                                            <p:bg/>
                                          </p:spTgt>
                                        </p:tgtEl>
                                      </p:cBhvr>
                                      <p:to x="100000" y="100000"/>
                                    </p:animScale>
                                    <p:animScale>
                                      <p:cBhvr>
                                        <p:cTn id="54" dur="26">
                                          <p:stCondLst>
                                            <p:cond delay="1642"/>
                                          </p:stCondLst>
                                        </p:cTn>
                                        <p:tgtEl>
                                          <p:spTgt spid="3">
                                            <p:bg/>
                                          </p:spTgt>
                                        </p:tgtEl>
                                      </p:cBhvr>
                                      <p:to x="100000" y="90000"/>
                                    </p:animScale>
                                    <p:animScale>
                                      <p:cBhvr>
                                        <p:cTn id="55" dur="166" decel="50000">
                                          <p:stCondLst>
                                            <p:cond delay="1668"/>
                                          </p:stCondLst>
                                        </p:cTn>
                                        <p:tgtEl>
                                          <p:spTgt spid="3">
                                            <p:bg/>
                                          </p:spTgt>
                                        </p:tgtEl>
                                      </p:cBhvr>
                                      <p:to x="100000" y="100000"/>
                                    </p:animScale>
                                    <p:animScale>
                                      <p:cBhvr>
                                        <p:cTn id="56" dur="26">
                                          <p:stCondLst>
                                            <p:cond delay="1808"/>
                                          </p:stCondLst>
                                        </p:cTn>
                                        <p:tgtEl>
                                          <p:spTgt spid="3">
                                            <p:bg/>
                                          </p:spTgt>
                                        </p:tgtEl>
                                      </p:cBhvr>
                                      <p:to x="100000" y="95000"/>
                                    </p:animScale>
                                    <p:animScale>
                                      <p:cBhvr>
                                        <p:cTn id="57" dur="166" decel="50000">
                                          <p:stCondLst>
                                            <p:cond delay="1834"/>
                                          </p:stCondLst>
                                        </p:cTn>
                                        <p:tgtEl>
                                          <p:spTgt spid="3">
                                            <p:bg/>
                                          </p:spTgt>
                                        </p:tgtEl>
                                      </p:cBhvr>
                                      <p:to x="100000" y="100000"/>
                                    </p:animScale>
                                  </p:childTnLst>
                                </p:cTn>
                              </p:par>
                              <p:par>
                                <p:cTn id="58" presetID="26" presetClass="entr" presetSubtype="0" fill="hold" grpId="0" nodeType="withEffect">
                                  <p:stCondLst>
                                    <p:cond delay="0"/>
                                  </p:stCondLst>
                                  <p:childTnLst>
                                    <p:set>
                                      <p:cBhvr>
                                        <p:cTn id="59" dur="1" fill="hold">
                                          <p:stCondLst>
                                            <p:cond delay="0"/>
                                          </p:stCondLst>
                                        </p:cTn>
                                        <p:tgtEl>
                                          <p:spTgt spid="3">
                                            <p:txEl>
                                              <p:pRg st="0" end="0"/>
                                            </p:txEl>
                                          </p:spTgt>
                                        </p:tgtEl>
                                        <p:attrNameLst>
                                          <p:attrName>style.visibility</p:attrName>
                                        </p:attrNameLst>
                                      </p:cBhvr>
                                      <p:to>
                                        <p:strVal val="visible"/>
                                      </p:to>
                                    </p:set>
                                    <p:animEffect transition="in" filter="wipe(down)">
                                      <p:cBhvr>
                                        <p:cTn id="60" dur="580">
                                          <p:stCondLst>
                                            <p:cond delay="0"/>
                                          </p:stCondLst>
                                        </p:cTn>
                                        <p:tgtEl>
                                          <p:spTgt spid="3">
                                            <p:txEl>
                                              <p:pRg st="0" end="0"/>
                                            </p:txEl>
                                          </p:spTgt>
                                        </p:tgtEl>
                                      </p:cBhvr>
                                    </p:animEffect>
                                    <p:anim calcmode="lin" valueType="num">
                                      <p:cBhvr>
                                        <p:cTn id="61"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66" dur="26">
                                          <p:stCondLst>
                                            <p:cond delay="650"/>
                                          </p:stCondLst>
                                        </p:cTn>
                                        <p:tgtEl>
                                          <p:spTgt spid="3">
                                            <p:txEl>
                                              <p:pRg st="0" end="0"/>
                                            </p:txEl>
                                          </p:spTgt>
                                        </p:tgtEl>
                                      </p:cBhvr>
                                      <p:to x="100000" y="60000"/>
                                    </p:animScale>
                                    <p:animScale>
                                      <p:cBhvr>
                                        <p:cTn id="67" dur="166" decel="50000">
                                          <p:stCondLst>
                                            <p:cond delay="676"/>
                                          </p:stCondLst>
                                        </p:cTn>
                                        <p:tgtEl>
                                          <p:spTgt spid="3">
                                            <p:txEl>
                                              <p:pRg st="0" end="0"/>
                                            </p:txEl>
                                          </p:spTgt>
                                        </p:tgtEl>
                                      </p:cBhvr>
                                      <p:to x="100000" y="100000"/>
                                    </p:animScale>
                                    <p:animScale>
                                      <p:cBhvr>
                                        <p:cTn id="68" dur="26">
                                          <p:stCondLst>
                                            <p:cond delay="1312"/>
                                          </p:stCondLst>
                                        </p:cTn>
                                        <p:tgtEl>
                                          <p:spTgt spid="3">
                                            <p:txEl>
                                              <p:pRg st="0" end="0"/>
                                            </p:txEl>
                                          </p:spTgt>
                                        </p:tgtEl>
                                      </p:cBhvr>
                                      <p:to x="100000" y="80000"/>
                                    </p:animScale>
                                    <p:animScale>
                                      <p:cBhvr>
                                        <p:cTn id="69" dur="166" decel="50000">
                                          <p:stCondLst>
                                            <p:cond delay="1338"/>
                                          </p:stCondLst>
                                        </p:cTn>
                                        <p:tgtEl>
                                          <p:spTgt spid="3">
                                            <p:txEl>
                                              <p:pRg st="0" end="0"/>
                                            </p:txEl>
                                          </p:spTgt>
                                        </p:tgtEl>
                                      </p:cBhvr>
                                      <p:to x="100000" y="100000"/>
                                    </p:animScale>
                                    <p:animScale>
                                      <p:cBhvr>
                                        <p:cTn id="70" dur="26">
                                          <p:stCondLst>
                                            <p:cond delay="1642"/>
                                          </p:stCondLst>
                                        </p:cTn>
                                        <p:tgtEl>
                                          <p:spTgt spid="3">
                                            <p:txEl>
                                              <p:pRg st="0" end="0"/>
                                            </p:txEl>
                                          </p:spTgt>
                                        </p:tgtEl>
                                      </p:cBhvr>
                                      <p:to x="100000" y="90000"/>
                                    </p:animScale>
                                    <p:animScale>
                                      <p:cBhvr>
                                        <p:cTn id="71" dur="166" decel="50000">
                                          <p:stCondLst>
                                            <p:cond delay="1668"/>
                                          </p:stCondLst>
                                        </p:cTn>
                                        <p:tgtEl>
                                          <p:spTgt spid="3">
                                            <p:txEl>
                                              <p:pRg st="0" end="0"/>
                                            </p:txEl>
                                          </p:spTgt>
                                        </p:tgtEl>
                                      </p:cBhvr>
                                      <p:to x="100000" y="100000"/>
                                    </p:animScale>
                                    <p:animScale>
                                      <p:cBhvr>
                                        <p:cTn id="72" dur="26">
                                          <p:stCondLst>
                                            <p:cond delay="1808"/>
                                          </p:stCondLst>
                                        </p:cTn>
                                        <p:tgtEl>
                                          <p:spTgt spid="3">
                                            <p:txEl>
                                              <p:pRg st="0" end="0"/>
                                            </p:txEl>
                                          </p:spTgt>
                                        </p:tgtEl>
                                      </p:cBhvr>
                                      <p:to x="100000" y="95000"/>
                                    </p:animScale>
                                    <p:animScale>
                                      <p:cBhvr>
                                        <p:cTn id="73"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animBg="1"/>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29_example.jpg"/>
          <p:cNvPicPr>
            <a:picLocks noChangeAspect="1"/>
          </p:cNvPicPr>
          <p:nvPr/>
        </p:nvPicPr>
        <p:blipFill>
          <a:blip r:embed="rId2"/>
          <a:stretch>
            <a:fillRect/>
          </a:stretch>
        </p:blipFill>
        <p:spPr>
          <a:xfrm>
            <a:off x="0" y="0"/>
            <a:ext cx="9144000" cy="6858000"/>
          </a:xfrm>
          <a:prstGeom prst="rect">
            <a:avLst/>
          </a:prstGeom>
        </p:spPr>
      </p:pic>
      <p:sp>
        <p:nvSpPr>
          <p:cNvPr id="6" name="Rectangle 5"/>
          <p:cNvSpPr/>
          <p:nvPr/>
        </p:nvSpPr>
        <p:spPr>
          <a:xfrm>
            <a:off x="1470830" y="295701"/>
            <a:ext cx="6202339"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2800" b="1" smtClean="0">
                <a:latin typeface="Times New Roman" pitchFamily="18" charset="0"/>
                <a:cs typeface="Times New Roman" pitchFamily="18" charset="0"/>
              </a:rPr>
              <a:t>1. Quá </a:t>
            </a:r>
            <a:r>
              <a:rPr lang="en-US" sz="2800" b="1">
                <a:latin typeface="Times New Roman" pitchFamily="18" charset="0"/>
                <a:cs typeface="Times New Roman" pitchFamily="18" charset="0"/>
              </a:rPr>
              <a:t>trình hình thành dư luận xã hội</a:t>
            </a:r>
            <a:r>
              <a:rPr lang="en-US" b="1">
                <a:latin typeface="Times New Roman" pitchFamily="18" charset="0"/>
                <a:cs typeface="Times New Roman" pitchFamily="18" charset="0"/>
              </a:rPr>
              <a:t>.</a:t>
            </a:r>
            <a:endParaRPr lang="en-US"/>
          </a:p>
        </p:txBody>
      </p:sp>
      <p:sp>
        <p:nvSpPr>
          <p:cNvPr id="7" name="Rectangle 6"/>
          <p:cNvSpPr/>
          <p:nvPr/>
        </p:nvSpPr>
        <p:spPr>
          <a:xfrm>
            <a:off x="0" y="1371600"/>
            <a:ext cx="9144000" cy="440120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Thứ</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nhất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sự</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xuất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cảm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nghĩ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bộ</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vừa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lĩnh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hội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ý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được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-&gt; </a:t>
            </a:r>
            <a:r>
              <a:rPr lang="en-GB" sz="2800" dirty="0" err="1">
                <a:latin typeface="Times New Roman" pitchFamily="18" charset="0"/>
                <a:cs typeface="Times New Roman" pitchFamily="18" charset="0"/>
              </a:rPr>
              <a:t>Khi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đón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tin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gì</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đó</a:t>
            </a:r>
            <a:r>
              <a:rPr lang="en-GB" sz="2800" dirty="0">
                <a:latin typeface="Times New Roman" pitchFamily="18" charset="0"/>
                <a:cs typeface="Times New Roman" pitchFamily="18" charset="0"/>
              </a:rPr>
              <a:t>   -&gt; </a:t>
            </a:r>
            <a:r>
              <a:rPr lang="en-GB" sz="2800" dirty="0" err="1">
                <a:latin typeface="Times New Roman" pitchFamily="18" charset="0"/>
                <a:cs typeface="Times New Roman" pitchFamily="18" charset="0"/>
              </a:rPr>
              <a:t>xuất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cảm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bộ</a:t>
            </a:r>
            <a:r>
              <a:rPr lang="en-GB" sz="2800" dirty="0">
                <a:latin typeface="Times New Roman" pitchFamily="18" charset="0"/>
                <a:cs typeface="Times New Roman" pitchFamily="18" charset="0"/>
              </a:rPr>
              <a:t>.</a:t>
            </a:r>
            <a:br>
              <a:rPr lang="en-GB" sz="2800" dirty="0">
                <a:latin typeface="Times New Roman" pitchFamily="18" charset="0"/>
                <a:cs typeface="Times New Roman" pitchFamily="18" charset="0"/>
              </a:rPr>
            </a:b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hai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sư</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gặp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trao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giữa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ý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nhân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chuyển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ý </a:t>
            </a:r>
            <a:r>
              <a:rPr lang="en-GB" sz="2800" dirty="0" err="1">
                <a:latin typeface="Times New Roman" pitchFamily="18" charset="0"/>
                <a:cs typeface="Times New Roman" pitchFamily="18" charset="0"/>
              </a:rPr>
              <a:t>thức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hội</a:t>
            </a:r>
            <a:r>
              <a:rPr lang="en-GB" sz="2800" dirty="0">
                <a:latin typeface="Times New Roman" pitchFamily="18" charset="0"/>
                <a:cs typeface="Times New Roman" pitchFamily="18" charset="0"/>
              </a:rPr>
              <a:t>.</a:t>
            </a:r>
            <a:br>
              <a:rPr lang="en-GB" sz="2800" dirty="0">
                <a:latin typeface="Times New Roman" pitchFamily="18" charset="0"/>
                <a:cs typeface="Times New Roman" pitchFamily="18" charset="0"/>
              </a:rPr>
            </a:b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nên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điểm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bản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sau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trao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-&gt; </a:t>
            </a:r>
            <a:r>
              <a:rPr lang="en-GB" sz="2800" dirty="0" err="1">
                <a:latin typeface="Times New Roman" pitchFamily="18" charset="0"/>
                <a:cs typeface="Times New Roman" pitchFamily="18" charset="0"/>
              </a:rPr>
              <a:t>trải</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quá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trao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điểm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cơ</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bản</a:t>
            </a:r>
            <a:r>
              <a:rPr lang="en-GB" sz="2800" dirty="0">
                <a:latin typeface="Times New Roman" pitchFamily="18" charset="0"/>
                <a:cs typeface="Times New Roman" pitchFamily="18" charset="0"/>
              </a:rPr>
              <a:t>,..</a:t>
            </a:r>
            <a:br>
              <a:rPr lang="en-GB" sz="2800" dirty="0">
                <a:latin typeface="Times New Roman" pitchFamily="18" charset="0"/>
                <a:cs typeface="Times New Roman" pitchFamily="18" charset="0"/>
              </a:rPr>
            </a:b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Thứ</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tư</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thực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quán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trình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khuyến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nghị</a:t>
            </a:r>
            <a:endParaRPr lang="en-US" sz="2800" dirty="0"/>
          </a:p>
        </p:txBody>
      </p:sp>
    </p:spTree>
    <p:extLst>
      <p:ext uri="{BB962C8B-B14F-4D97-AF65-F5344CB8AC3E}">
        <p14:creationId xmlns="" xmlns:p14="http://schemas.microsoft.com/office/powerpoint/2010/main" val="108028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629_example.jpg"/>
          <p:cNvPicPr>
            <a:picLocks noChangeAspect="1"/>
          </p:cNvPicPr>
          <p:nvPr/>
        </p:nvPicPr>
        <p:blipFill>
          <a:blip r:embed="rId2"/>
          <a:stretch>
            <a:fillRect/>
          </a:stretch>
        </p:blipFill>
        <p:spPr>
          <a:xfrm>
            <a:off x="0" y="0"/>
            <a:ext cx="9144000" cy="6858000"/>
          </a:xfrm>
          <a:prstGeom prst="rect">
            <a:avLst/>
          </a:prstGeom>
        </p:spPr>
      </p:pic>
      <p:sp>
        <p:nvSpPr>
          <p:cNvPr id="8" name="Subtitle 2"/>
          <p:cNvSpPr txBox="1">
            <a:spLocks/>
          </p:cNvSpPr>
          <p:nvPr/>
        </p:nvSpPr>
        <p:spPr>
          <a:xfrm>
            <a:off x="0" y="1357298"/>
            <a:ext cx="9144000" cy="5500702"/>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buFont typeface="Arial" pitchFamily="34" charset="0"/>
              <a:buChar char="•"/>
            </a:pPr>
            <a:r>
              <a:rPr lang="en-GB" sz="2800" dirty="0" err="1" smtClean="0">
                <a:solidFill>
                  <a:schemeClr val="tx1"/>
                </a:solidFill>
                <a:latin typeface="Times New Roman" pitchFamily="18" charset="0"/>
                <a:cs typeface="Times New Roman" pitchFamily="18" charset="0"/>
              </a:rPr>
              <a:t>Tính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chất</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của</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các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sự</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kiện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hiện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tượng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p>
          <a:p>
            <a:pPr algn="l">
              <a:buFont typeface="Arial" pitchFamily="34" charset="0"/>
              <a:buChar char="•"/>
            </a:pPr>
            <a:r>
              <a:rPr lang="en-GB" sz="2800" dirty="0" err="1" smtClean="0">
                <a:solidFill>
                  <a:schemeClr val="tx1"/>
                </a:solidFill>
                <a:latin typeface="Times New Roman" pitchFamily="18" charset="0"/>
                <a:cs typeface="Times New Roman" pitchFamily="18" charset="0"/>
              </a:rPr>
              <a:t>Phụ</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thuộc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vào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trình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độ</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học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vấn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hiểu</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biết</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chính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trị</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của</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các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chủ</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thể</a:t>
            </a:r>
            <a:r>
              <a:rPr lang="en-GB" sz="2800" dirty="0" smtClean="0">
                <a:solidFill>
                  <a:schemeClr val="tx1"/>
                </a:solidFill>
                <a:latin typeface="Times New Roman" pitchFamily="18" charset="0"/>
                <a:cs typeface="Times New Roman" pitchFamily="18" charset="0"/>
              </a:rPr>
              <a:t>. </a:t>
            </a:r>
          </a:p>
          <a:p>
            <a:pPr algn="l">
              <a:buFont typeface="Arial" pitchFamily="34" charset="0"/>
              <a:buChar char="•"/>
            </a:pPr>
            <a:r>
              <a:rPr lang="en-GB" sz="2800" dirty="0" err="1" smtClean="0">
                <a:solidFill>
                  <a:schemeClr val="tx1"/>
                </a:solidFill>
                <a:latin typeface="Times New Roman" pitchFamily="18" charset="0"/>
                <a:cs typeface="Times New Roman" pitchFamily="18" charset="0"/>
              </a:rPr>
              <a:t>Phụ</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thuộc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vào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tâm</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lý</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truyền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thống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p>
          <a:p>
            <a:pPr algn="l">
              <a:buFont typeface="Arial" pitchFamily="34" charset="0"/>
              <a:buChar char="•"/>
            </a:pPr>
            <a:r>
              <a:rPr lang="en-GB" sz="2800" dirty="0" err="1" smtClean="0">
                <a:solidFill>
                  <a:schemeClr val="tx1"/>
                </a:solidFill>
                <a:latin typeface="Times New Roman" pitchFamily="18" charset="0"/>
                <a:cs typeface="Times New Roman" pitchFamily="18" charset="0"/>
              </a:rPr>
              <a:t>Phụ</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thuộc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vào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hoàn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cảnh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chính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trị</a:t>
            </a:r>
            <a:r>
              <a:rPr lang="en-GB" sz="2800" dirty="0" smtClean="0">
                <a:solidFill>
                  <a:schemeClr val="tx1"/>
                </a:solidFill>
                <a:latin typeface="Times New Roman" pitchFamily="18" charset="0"/>
                <a:cs typeface="Times New Roman" pitchFamily="18" charset="0"/>
              </a:rPr>
              <a:t>. </a:t>
            </a:r>
          </a:p>
          <a:p>
            <a:pPr algn="l"/>
            <a:r>
              <a:rPr lang="en-GB" sz="2800" dirty="0" smtClean="0">
                <a:solidFill>
                  <a:schemeClr val="tx1"/>
                </a:solidFill>
                <a:latin typeface="Times New Roman" pitchFamily="18" charset="0"/>
                <a:cs typeface="Times New Roman" pitchFamily="18" charset="0"/>
              </a:rPr>
              <a:t>=&gt;</a:t>
            </a:r>
            <a:r>
              <a:rPr lang="en-GB" sz="2800" dirty="0" err="1" smtClean="0">
                <a:solidFill>
                  <a:schemeClr val="tx1"/>
                </a:solidFill>
                <a:latin typeface="Times New Roman" pitchFamily="18" charset="0"/>
                <a:cs typeface="Times New Roman" pitchFamily="18" charset="0"/>
              </a:rPr>
              <a:t>Dư</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luận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có</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khả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năng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phản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hồi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giáo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dục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cao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nó</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còn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có</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khả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năng</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mạnh</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hơn</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pháp</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luật</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tạo</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sức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ép</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đối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với</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cá</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nhân</a:t>
            </a:r>
            <a:r>
              <a:rPr lang="en-GB" sz="2800" dirty="0" smtClean="0">
                <a:solidFill>
                  <a:schemeClr val="tx1"/>
                </a:solidFill>
                <a:latin typeface="Times New Roman" pitchFamily="18" charset="0"/>
                <a:cs typeface="Times New Roman" pitchFamily="18" charset="0"/>
              </a:rPr>
              <a:t> hay </a:t>
            </a:r>
            <a:r>
              <a:rPr lang="en-GB" sz="2800" dirty="0" err="1" smtClean="0">
                <a:solidFill>
                  <a:schemeClr val="tx1"/>
                </a:solidFill>
                <a:latin typeface="Times New Roman" pitchFamily="18" charset="0"/>
                <a:cs typeface="Times New Roman" pitchFamily="18" charset="0"/>
              </a:rPr>
              <a:t>tổ</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chức</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xã</a:t>
            </a:r>
            <a:r>
              <a:rPr lang="en-GB" sz="2800" dirty="0" smtClean="0">
                <a:solidFill>
                  <a:schemeClr val="tx1"/>
                </a:solidFill>
                <a:latin typeface="Times New Roman" pitchFamily="18" charset="0"/>
                <a:cs typeface="Times New Roman" pitchFamily="18" charset="0"/>
              </a:rPr>
              <a:t> </a:t>
            </a:r>
            <a:r>
              <a:rPr lang="en-GB" sz="2800" dirty="0" err="1" smtClean="0">
                <a:solidFill>
                  <a:schemeClr val="tx1"/>
                </a:solidFill>
                <a:latin typeface="Times New Roman" pitchFamily="18" charset="0"/>
                <a:cs typeface="Times New Roman" pitchFamily="18" charset="0"/>
              </a:rPr>
              <a:t>hội</a:t>
            </a:r>
            <a:r>
              <a:rPr lang="en-GB" sz="2800" dirty="0" smtClean="0">
                <a:solidFill>
                  <a:schemeClr val="tx1"/>
                </a:solidFill>
                <a:latin typeface="Times New Roman" pitchFamily="18" charset="0"/>
                <a:cs typeface="Times New Roman" pitchFamily="18" charset="0"/>
              </a:rPr>
              <a:t>.</a:t>
            </a:r>
            <a:endParaRPr lang="en-US" sz="2800" dirty="0">
              <a:solidFill>
                <a:schemeClr val="tx1"/>
              </a:solidFill>
              <a:latin typeface="Times New Roman" pitchFamily="18" charset="0"/>
              <a:cs typeface="Times New Roman" pitchFamily="18" charset="0"/>
            </a:endParaRPr>
          </a:p>
        </p:txBody>
      </p:sp>
      <p:sp>
        <p:nvSpPr>
          <p:cNvPr id="9" name="Rectangle 8"/>
          <p:cNvSpPr/>
          <p:nvPr/>
        </p:nvSpPr>
        <p:spPr>
          <a:xfrm>
            <a:off x="1164538" y="533400"/>
            <a:ext cx="6878756"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sz="2800" b="1" smtClean="0">
                <a:latin typeface="Times New Roman" pitchFamily="18" charset="0"/>
                <a:cs typeface="Times New Roman" pitchFamily="18" charset="0"/>
              </a:rPr>
              <a:t>2. Các </a:t>
            </a:r>
            <a:r>
              <a:rPr lang="en-US" sz="2800" b="1">
                <a:latin typeface="Times New Roman" pitchFamily="18" charset="0"/>
                <a:cs typeface="Times New Roman" pitchFamily="18" charset="0"/>
              </a:rPr>
              <a:t>yếu tố ảnh hưởng </a:t>
            </a:r>
            <a:r>
              <a:rPr lang="en-US" sz="2800" b="1" smtClean="0">
                <a:latin typeface="Times New Roman" pitchFamily="18" charset="0"/>
                <a:cs typeface="Times New Roman" pitchFamily="18" charset="0"/>
              </a:rPr>
              <a:t>đến dư </a:t>
            </a:r>
            <a:r>
              <a:rPr lang="en-US" sz="2800" b="1">
                <a:latin typeface="Times New Roman" pitchFamily="18" charset="0"/>
                <a:cs typeface="Times New Roman" pitchFamily="18" charset="0"/>
              </a:rPr>
              <a:t>luận xã hội.</a:t>
            </a:r>
            <a:endParaRPr lang="en-US" sz="2800">
              <a:latin typeface="Times New Roman" pitchFamily="18" charset="0"/>
              <a:cs typeface="Times New Roman" pitchFamily="18" charset="0"/>
            </a:endParaRPr>
          </a:p>
        </p:txBody>
      </p:sp>
    </p:spTree>
    <p:extLst>
      <p:ext uri="{BB962C8B-B14F-4D97-AF65-F5344CB8AC3E}">
        <p14:creationId xmlns="" xmlns:p14="http://schemas.microsoft.com/office/powerpoint/2010/main" val="379452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 calcmode="lin" valueType="num">
                                      <p:cBhvr additive="base">
                                        <p:cTn id="20"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 calcmode="lin" valueType="num">
                                      <p:cBhvr additive="base">
                                        <p:cTn id="26"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 calcmode="lin" valueType="num">
                                      <p:cBhvr additive="base">
                                        <p:cTn id="32"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8">
                                            <p:txEl>
                                              <p:pRg st="4" end="4"/>
                                            </p:txEl>
                                          </p:spTgt>
                                        </p:tgtEl>
                                        <p:attrNameLst>
                                          <p:attrName>style.visibility</p:attrName>
                                        </p:attrNameLst>
                                      </p:cBhvr>
                                      <p:to>
                                        <p:strVal val="visible"/>
                                      </p:to>
                                    </p:set>
                                    <p:animEffect transition="in" filter="strips(downLeft)">
                                      <p:cBhvr>
                                        <p:cTn id="38"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39).jpg"/>
          <p:cNvPicPr>
            <a:picLocks noChangeAspect="1"/>
          </p:cNvPicPr>
          <p:nvPr/>
        </p:nvPicPr>
        <p:blipFill>
          <a:blip r:embed="rId2"/>
          <a:stretch>
            <a:fillRect/>
          </a:stretch>
        </p:blipFill>
        <p:spPr>
          <a:xfrm>
            <a:off x="0" y="0"/>
            <a:ext cx="9144000" cy="6858000"/>
          </a:xfrm>
          <a:prstGeom prst="rect">
            <a:avLst/>
          </a:prstGeom>
        </p:spPr>
      </p:pic>
      <p:sp>
        <p:nvSpPr>
          <p:cNvPr id="5" name="Rectangle 4"/>
          <p:cNvSpPr/>
          <p:nvPr/>
        </p:nvSpPr>
        <p:spPr>
          <a:xfrm>
            <a:off x="1963570" y="533400"/>
            <a:ext cx="5237331"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2800" b="1" smtClean="0">
                <a:latin typeface="Times New Roman" pitchFamily="18" charset="0"/>
                <a:cs typeface="Times New Roman" pitchFamily="18" charset="0"/>
              </a:rPr>
              <a:t>3. Chức </a:t>
            </a:r>
            <a:r>
              <a:rPr lang="en-US" sz="2800" b="1">
                <a:latin typeface="Times New Roman" pitchFamily="18" charset="0"/>
                <a:cs typeface="Times New Roman" pitchFamily="18" charset="0"/>
              </a:rPr>
              <a:t>năng của dư luận xã hội.</a:t>
            </a:r>
            <a:endParaRPr lang="en-US" sz="2800"/>
          </a:p>
        </p:txBody>
      </p:sp>
      <p:sp>
        <p:nvSpPr>
          <p:cNvPr id="6" name="Rectangle 5"/>
          <p:cNvSpPr/>
          <p:nvPr/>
        </p:nvSpPr>
        <p:spPr>
          <a:xfrm>
            <a:off x="1" y="1428736"/>
            <a:ext cx="9143999" cy="5078313"/>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điều</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tiết</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các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mối</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quan</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hệ</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xã</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hội</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giám</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sát</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tư</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vấn</a:t>
            </a:r>
            <a:r>
              <a:rPr lang="en-GB" sz="3600"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đánh</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giá</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điều</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hòa</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giáo</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dục</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kiểm</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soát</a:t>
            </a:r>
            <a:r>
              <a:rPr lang="en-GB" sz="3600" dirty="0">
                <a:latin typeface="Times New Roman" pitchFamily="18" charset="0"/>
                <a:cs typeface="Times New Roman" pitchFamily="18" charset="0"/>
              </a:rPr>
              <a:t>.</a:t>
            </a:r>
          </a:p>
          <a:p>
            <a:pPr marL="457200" indent="-457200">
              <a:buFont typeface="Wingdings" pitchFamily="2" charset="2"/>
              <a:buChar char="v"/>
            </a:pPr>
            <a:r>
              <a:rPr lang="en-GB" sz="3600" dirty="0" err="1">
                <a:latin typeface="Times New Roman" pitchFamily="18" charset="0"/>
                <a:cs typeface="Times New Roman" pitchFamily="18" charset="0"/>
              </a:rPr>
              <a:t>Chức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năng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là</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thước</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đo</a:t>
            </a:r>
            <a:r>
              <a:rPr lang="en-GB" sz="3600" dirty="0">
                <a:latin typeface="Times New Roman" pitchFamily="18" charset="0"/>
                <a:cs typeface="Times New Roman" pitchFamily="18" charset="0"/>
              </a:rPr>
              <a:t> </a:t>
            </a:r>
            <a:r>
              <a:rPr lang="en-GB" sz="3600" dirty="0" err="1" smtClean="0">
                <a:latin typeface="Times New Roman" pitchFamily="18" charset="0"/>
                <a:cs typeface="Times New Roman" pitchFamily="18" charset="0"/>
              </a:rPr>
              <a:t>bầu</a:t>
            </a:r>
            <a:r>
              <a:rPr lang="en-GB" sz="3600" dirty="0" smtClean="0">
                <a:latin typeface="Times New Roman" pitchFamily="18" charset="0"/>
                <a:cs typeface="Times New Roman" pitchFamily="18" charset="0"/>
              </a:rPr>
              <a:t> </a:t>
            </a:r>
            <a:r>
              <a:rPr lang="en-GB" sz="3600" dirty="0" err="1">
                <a:latin typeface="Times New Roman" pitchFamily="18" charset="0"/>
                <a:cs typeface="Times New Roman" pitchFamily="18" charset="0"/>
              </a:rPr>
              <a:t>không</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khí</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chính</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trị</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xã</a:t>
            </a:r>
            <a:r>
              <a:rPr lang="en-GB" sz="3600" dirty="0">
                <a:latin typeface="Times New Roman" pitchFamily="18" charset="0"/>
                <a:cs typeface="Times New Roman" pitchFamily="18" charset="0"/>
              </a:rPr>
              <a:t> </a:t>
            </a:r>
            <a:r>
              <a:rPr lang="en-GB" sz="3600" dirty="0" err="1">
                <a:latin typeface="Times New Roman" pitchFamily="18" charset="0"/>
                <a:cs typeface="Times New Roman" pitchFamily="18" charset="0"/>
              </a:rPr>
              <a:t>hội</a:t>
            </a:r>
            <a:r>
              <a:rPr lang="en-GB" sz="3600" dirty="0">
                <a:latin typeface="Times New Roman" pitchFamily="18" charset="0"/>
                <a:cs typeface="Times New Roman" pitchFamily="18" charset="0"/>
              </a:rPr>
              <a:t> .</a:t>
            </a:r>
            <a:endParaRPr lang="en-US" sz="3600" dirty="0"/>
          </a:p>
        </p:txBody>
      </p:sp>
    </p:spTree>
    <p:extLst>
      <p:ext uri="{BB962C8B-B14F-4D97-AF65-F5344CB8AC3E}">
        <p14:creationId xmlns="" xmlns:p14="http://schemas.microsoft.com/office/powerpoint/2010/main" val="267824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additive="base">
                                        <p:cTn id="1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additive="base">
                                        <p:cTn id="2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additive="base">
                                        <p:cTn id="3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additive="base">
                                        <p:cTn id="3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 calcmode="lin" valueType="num">
                                      <p:cBhvr additive="base">
                                        <p:cTn id="4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 calcmode="lin" valueType="num">
                                      <p:cBhvr additive="base">
                                        <p:cTn id="5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 calcmode="lin" valueType="num">
                                      <p:cBhvr additive="base">
                                        <p:cTn id="5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j.jpg"/>
          <p:cNvPicPr>
            <a:picLocks noChangeAspect="1"/>
          </p:cNvPicPr>
          <p:nvPr/>
        </p:nvPicPr>
        <p:blipFill>
          <a:blip r:embed="rId2"/>
          <a:stretch>
            <a:fillRect/>
          </a:stretch>
        </p:blipFill>
        <p:spPr>
          <a:xfrm>
            <a:off x="0" y="0"/>
            <a:ext cx="9144000" cy="6858000"/>
          </a:xfrm>
          <a:prstGeom prst="rect">
            <a:avLst/>
          </a:prstGeom>
        </p:spPr>
      </p:pic>
      <p:pic>
        <p:nvPicPr>
          <p:cNvPr id="9218" name="Picture 2" descr="D:\ti lieu xhh tai ve\mỹ diện\hinh anh xhh\PV_BC_BTV.jpg"/>
          <p:cNvPicPr>
            <a:picLocks noChangeAspect="1" noChangeArrowheads="1"/>
          </p:cNvPicPr>
          <p:nvPr/>
        </p:nvPicPr>
        <p:blipFill>
          <a:blip r:embed="rId3"/>
          <a:srcRect/>
          <a:stretch>
            <a:fillRect/>
          </a:stretch>
        </p:blipFill>
        <p:spPr bwMode="auto">
          <a:xfrm>
            <a:off x="0" y="3124200"/>
            <a:ext cx="9144000" cy="3733800"/>
          </a:xfrm>
          <a:prstGeom prst="rect">
            <a:avLst/>
          </a:prstGeom>
          <a:noFill/>
        </p:spPr>
      </p:pic>
      <p:sp>
        <p:nvSpPr>
          <p:cNvPr id="4" name="Rectangle 3"/>
          <p:cNvSpPr/>
          <p:nvPr/>
        </p:nvSpPr>
        <p:spPr>
          <a:xfrm>
            <a:off x="5263" y="117636"/>
            <a:ext cx="914400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sz="3600" b="1" dirty="0" smtClean="0">
                <a:latin typeface="Times New Roman" pitchFamily="18" charset="0"/>
                <a:cs typeface="Times New Roman" pitchFamily="18" charset="0"/>
              </a:rPr>
              <a:t>    4 . </a:t>
            </a:r>
            <a:r>
              <a:rPr lang="en-US" sz="3600" b="1" dirty="0" err="1" smtClean="0">
                <a:latin typeface="Times New Roman" pitchFamily="18" charset="0"/>
                <a:cs typeface="Times New Roman" pitchFamily="18" charset="0"/>
              </a:rPr>
              <a:t>Mối</a:t>
            </a:r>
            <a:r>
              <a:rPr lang="en-US" sz="3600" b="1" dirty="0" smtClean="0">
                <a:latin typeface="Times New Roman" pitchFamily="18" charset="0"/>
                <a:cs typeface="Times New Roman" pitchFamily="18" charset="0"/>
              </a:rPr>
              <a:t> </a:t>
            </a:r>
            <a:r>
              <a:rPr lang="en-US" sz="3600" b="1" dirty="0" err="1">
                <a:latin typeface="Times New Roman" pitchFamily="18" charset="0"/>
                <a:cs typeface="Times New Roman" pitchFamily="18" charset="0"/>
              </a:rPr>
              <a:t>quan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hệ</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giữa</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dư</a:t>
            </a:r>
            <a:r>
              <a:rPr lang="en-US" sz="3600" b="1" dirty="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luận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và</a:t>
            </a:r>
            <a:endParaRPr lang="en-US" sz="3600" b="1" dirty="0" smtClean="0">
              <a:latin typeface="Times New Roman" pitchFamily="18" charset="0"/>
              <a:cs typeface="Times New Roman" pitchFamily="18" charset="0"/>
            </a:endParaRPr>
          </a:p>
          <a:p>
            <a:r>
              <a:rPr lang="en-US" sz="3600" b="1" dirty="0">
                <a:latin typeface="Times New Roman" pitchFamily="18" charset="0"/>
                <a:cs typeface="Times New Roman" pitchFamily="18" charset="0"/>
              </a:rPr>
              <a:t> </a:t>
            </a:r>
            <a:r>
              <a:rPr lang="en-US" sz="3600" b="1" dirty="0" smtClean="0">
                <a:latin typeface="Times New Roman" pitchFamily="18" charset="0"/>
                <a:cs typeface="Times New Roman" pitchFamily="18" charset="0"/>
              </a:rPr>
              <a:t>               </a:t>
            </a:r>
            <a:r>
              <a:rPr lang="en-US" sz="3600" b="1" dirty="0" err="1">
                <a:latin typeface="Times New Roman" pitchFamily="18" charset="0"/>
                <a:cs typeface="Times New Roman" pitchFamily="18" charset="0"/>
              </a:rPr>
              <a:t>truyền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thông</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đại</a:t>
            </a:r>
            <a:r>
              <a:rPr lang="en-US" sz="3600" b="1" dirty="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chúng</a:t>
            </a:r>
            <a:endParaRPr lang="en-US" sz="3600" dirty="0"/>
          </a:p>
        </p:txBody>
      </p:sp>
      <p:sp>
        <p:nvSpPr>
          <p:cNvPr id="5" name="Rectangle 4"/>
          <p:cNvSpPr/>
          <p:nvPr/>
        </p:nvSpPr>
        <p:spPr>
          <a:xfrm>
            <a:off x="0" y="1317965"/>
            <a:ext cx="9144000"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buFont typeface="Wingdings" pitchFamily="2" charset="2"/>
              <a:buChar char="v"/>
            </a:pPr>
            <a:r>
              <a:rPr lang="en-GB" sz="2800" dirty="0" err="1">
                <a:latin typeface="Times New Roman" pitchFamily="18" charset="0"/>
                <a:cs typeface="Times New Roman" pitchFamily="18" charset="0"/>
              </a:rPr>
              <a:t>Là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mối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hệ</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biện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chứng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động</a:t>
            </a:r>
            <a:r>
              <a:rPr lang="en-GB" sz="2800" dirty="0">
                <a:latin typeface="Times New Roman" pitchFamily="18" charset="0"/>
                <a:cs typeface="Times New Roman" pitchFamily="18" charset="0"/>
              </a:rPr>
              <a:t> qua </a:t>
            </a:r>
            <a:r>
              <a:rPr lang="en-GB" sz="2800" dirty="0" err="1">
                <a:latin typeface="Times New Roman" pitchFamily="18" charset="0"/>
                <a:cs typeface="Times New Roman" pitchFamily="18" charset="0"/>
              </a:rPr>
              <a:t>lại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có</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thể</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làm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thay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đổi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trong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gian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ngắn</a:t>
            </a:r>
            <a:r>
              <a:rPr lang="en-GB" sz="2800" dirty="0">
                <a:latin typeface="Times New Roman" pitchFamily="18" charset="0"/>
                <a:cs typeface="Times New Roman" pitchFamily="18" charset="0"/>
              </a:rPr>
              <a:t>.</a:t>
            </a:r>
          </a:p>
          <a:p>
            <a:pPr>
              <a:buFont typeface="Wingdings" pitchFamily="2" charset="2"/>
              <a:buChar char="v"/>
            </a:pPr>
            <a:r>
              <a:rPr lang="en-GB" sz="2800" b="1" dirty="0" err="1">
                <a:solidFill>
                  <a:srgbClr val="111111"/>
                </a:solidFill>
                <a:latin typeface="Times New Roman" pitchFamily="18" charset="0"/>
                <a:cs typeface="Times New Roman" pitchFamily="18" charset="0"/>
              </a:rPr>
              <a:t>Tích</a:t>
            </a:r>
            <a:r>
              <a:rPr lang="en-GB" sz="2800" b="1" dirty="0">
                <a:solidFill>
                  <a:srgbClr val="111111"/>
                </a:solidFill>
                <a:latin typeface="Times New Roman" pitchFamily="18" charset="0"/>
                <a:cs typeface="Times New Roman" pitchFamily="18" charset="0"/>
              </a:rPr>
              <a:t> </a:t>
            </a:r>
            <a:r>
              <a:rPr lang="en-GB" sz="2800" b="1" dirty="0" err="1">
                <a:solidFill>
                  <a:srgbClr val="111111"/>
                </a:solidFill>
                <a:latin typeface="Times New Roman" pitchFamily="18" charset="0"/>
                <a:cs typeface="Times New Roman" pitchFamily="18" charset="0"/>
              </a:rPr>
              <a:t>cực</a:t>
            </a:r>
            <a:r>
              <a:rPr lang="en-GB" sz="2800" b="1" dirty="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Sự</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phát</a:t>
            </a: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triển</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hệ</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thống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truyền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chúng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đã</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đem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chúng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tốt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đẹp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cuộc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sống</a:t>
            </a:r>
            <a:endParaRPr lang="en-US" sz="2800" dirty="0"/>
          </a:p>
        </p:txBody>
      </p:sp>
    </p:spTree>
    <p:extLst>
      <p:ext uri="{BB962C8B-B14F-4D97-AF65-F5344CB8AC3E}">
        <p14:creationId xmlns="" xmlns:p14="http://schemas.microsoft.com/office/powerpoint/2010/main" val="38585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par>
                                <p:cTn id="18" presetID="31" presetClass="entr" presetSubtype="0" fill="hold" nodeType="withEffect">
                                  <p:stCondLst>
                                    <p:cond delay="0"/>
                                  </p:stCondLst>
                                  <p:childTnLst>
                                    <p:set>
                                      <p:cBhvr>
                                        <p:cTn id="19" dur="1" fill="hold">
                                          <p:stCondLst>
                                            <p:cond delay="0"/>
                                          </p:stCondLst>
                                        </p:cTn>
                                        <p:tgtEl>
                                          <p:spTgt spid="9218"/>
                                        </p:tgtEl>
                                        <p:attrNameLst>
                                          <p:attrName>style.visibility</p:attrName>
                                        </p:attrNameLst>
                                      </p:cBhvr>
                                      <p:to>
                                        <p:strVal val="visible"/>
                                      </p:to>
                                    </p:set>
                                    <p:anim calcmode="lin" valueType="num">
                                      <p:cBhvr>
                                        <p:cTn id="20" dur="1000" fill="hold"/>
                                        <p:tgtEl>
                                          <p:spTgt spid="9218"/>
                                        </p:tgtEl>
                                        <p:attrNameLst>
                                          <p:attrName>ppt_w</p:attrName>
                                        </p:attrNameLst>
                                      </p:cBhvr>
                                      <p:tavLst>
                                        <p:tav tm="0">
                                          <p:val>
                                            <p:fltVal val="0"/>
                                          </p:val>
                                        </p:tav>
                                        <p:tav tm="100000">
                                          <p:val>
                                            <p:strVal val="#ppt_w"/>
                                          </p:val>
                                        </p:tav>
                                      </p:tavLst>
                                    </p:anim>
                                    <p:anim calcmode="lin" valueType="num">
                                      <p:cBhvr>
                                        <p:cTn id="21" dur="1000" fill="hold"/>
                                        <p:tgtEl>
                                          <p:spTgt spid="9218"/>
                                        </p:tgtEl>
                                        <p:attrNameLst>
                                          <p:attrName>ppt_h</p:attrName>
                                        </p:attrNameLst>
                                      </p:cBhvr>
                                      <p:tavLst>
                                        <p:tav tm="0">
                                          <p:val>
                                            <p:fltVal val="0"/>
                                          </p:val>
                                        </p:tav>
                                        <p:tav tm="100000">
                                          <p:val>
                                            <p:strVal val="#ppt_h"/>
                                          </p:val>
                                        </p:tav>
                                      </p:tavLst>
                                    </p:anim>
                                    <p:anim calcmode="lin" valueType="num">
                                      <p:cBhvr>
                                        <p:cTn id="22" dur="1000" fill="hold"/>
                                        <p:tgtEl>
                                          <p:spTgt spid="9218"/>
                                        </p:tgtEl>
                                        <p:attrNameLst>
                                          <p:attrName>style.rotation</p:attrName>
                                        </p:attrNameLst>
                                      </p:cBhvr>
                                      <p:tavLst>
                                        <p:tav tm="0">
                                          <p:val>
                                            <p:fltVal val="90"/>
                                          </p:val>
                                        </p:tav>
                                        <p:tav tm="100000">
                                          <p:val>
                                            <p:fltVal val="0"/>
                                          </p:val>
                                        </p:tav>
                                      </p:tavLst>
                                    </p:anim>
                                    <p:animEffect transition="in" filter="fade">
                                      <p:cBhvr>
                                        <p:cTn id="23"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kj.jpg"/>
          <p:cNvPicPr>
            <a:picLocks noChangeAspect="1"/>
          </p:cNvPicPr>
          <p:nvPr/>
        </p:nvPicPr>
        <p:blipFill>
          <a:blip r:embed="rId2"/>
          <a:stretch>
            <a:fillRect/>
          </a:stretch>
        </p:blipFill>
        <p:spPr>
          <a:xfrm>
            <a:off x="0" y="0"/>
            <a:ext cx="9144000" cy="6858000"/>
          </a:xfrm>
          <a:prstGeom prst="rect">
            <a:avLst/>
          </a:prstGeom>
        </p:spPr>
      </p:pic>
      <p:sp>
        <p:nvSpPr>
          <p:cNvPr id="2" name="Rectangle 1"/>
          <p:cNvSpPr/>
          <p:nvPr/>
        </p:nvSpPr>
        <p:spPr>
          <a:xfrm>
            <a:off x="20472" y="151179"/>
            <a:ext cx="4953000" cy="655564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buFont typeface="Wingdings" pitchFamily="2" charset="2"/>
              <a:buChar char="v"/>
            </a:pPr>
            <a:r>
              <a:rPr lang="en-GB" sz="2800" b="1" dirty="0" err="1" smtClean="0">
                <a:solidFill>
                  <a:srgbClr val="111111"/>
                </a:solidFill>
                <a:latin typeface="Times New Roman" pitchFamily="18" charset="0"/>
                <a:cs typeface="Times New Roman" pitchFamily="18" charset="0"/>
              </a:rPr>
              <a:t>Tiêu</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cực</a:t>
            </a:r>
            <a:r>
              <a:rPr lang="en-GB" sz="2800" b="1" dirty="0" smtClean="0">
                <a:solidFill>
                  <a:srgbClr val="111111"/>
                </a:solidFill>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Sự</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triễn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của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hệ</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đặt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ra</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hệ</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quả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xấu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hội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vì</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đích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lợi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nhuận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tổ</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chức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đem</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xã</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hội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rất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nhiều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đề</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tài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như</a:t>
            </a:r>
            <a:r>
              <a:rPr lang="en-GB" sz="2800" dirty="0" smtClean="0">
                <a:latin typeface="Times New Roman" pitchFamily="18" charset="0"/>
                <a:cs typeface="Times New Roman" pitchFamily="18" charset="0"/>
              </a:rPr>
              <a:t> : </a:t>
            </a:r>
            <a:r>
              <a:rPr lang="en-GB" sz="2800" dirty="0" err="1" smtClean="0">
                <a:latin typeface="Times New Roman" pitchFamily="18" charset="0"/>
                <a:cs typeface="Times New Roman" pitchFamily="18" charset="0"/>
              </a:rPr>
              <a:t>bạo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kích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bạo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lực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dục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khiến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nghe</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xem</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bị</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ảnh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hưởng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chỉ</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trình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mới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thể</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thoát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khỏi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sự</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ảnh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hưởng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và</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ngược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rồi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tiếp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phản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hồi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đời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sống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cứ</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như</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thế</a:t>
            </a:r>
            <a:r>
              <a:rPr lang="en-GB"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3" name="Picture 3" descr="sds.jpg"/>
          <p:cNvPicPr>
            <a:picLocks noChangeAspect="1"/>
          </p:cNvPicPr>
          <p:nvPr/>
        </p:nvPicPr>
        <p:blipFill>
          <a:blip r:embed="rId3"/>
          <a:srcRect/>
          <a:stretch>
            <a:fillRect/>
          </a:stretch>
        </p:blipFill>
        <p:spPr bwMode="auto">
          <a:xfrm>
            <a:off x="5105400" y="36394"/>
            <a:ext cx="4038600" cy="3276600"/>
          </a:xfrm>
          <a:prstGeom prst="rect">
            <a:avLst/>
          </a:prstGeom>
          <a:noFill/>
          <a:ln w="9525">
            <a:noFill/>
            <a:miter lim="800000"/>
            <a:headEnd/>
            <a:tailEnd/>
          </a:ln>
        </p:spPr>
      </p:pic>
      <p:pic>
        <p:nvPicPr>
          <p:cNvPr id="4" name="Picture 3" descr="images (1).jpg"/>
          <p:cNvPicPr>
            <a:picLocks noChangeAspect="1"/>
          </p:cNvPicPr>
          <p:nvPr/>
        </p:nvPicPr>
        <p:blipFill>
          <a:blip r:embed="rId4"/>
          <a:stretch>
            <a:fillRect/>
          </a:stretch>
        </p:blipFill>
        <p:spPr>
          <a:xfrm>
            <a:off x="5105400" y="3276600"/>
            <a:ext cx="4038600" cy="35814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nnhh.jpg"/>
          <p:cNvPicPr>
            <a:picLocks noChangeAspect="1"/>
          </p:cNvPicPr>
          <p:nvPr/>
        </p:nvPicPr>
        <p:blipFill>
          <a:blip r:embed="rId2"/>
          <a:stretch>
            <a:fillRect/>
          </a:stretch>
        </p:blipFill>
        <p:spPr>
          <a:xfrm>
            <a:off x="0" y="0"/>
            <a:ext cx="9144000" cy="6858000"/>
          </a:xfrm>
          <a:prstGeom prst="rect">
            <a:avLst/>
          </a:prstGeom>
        </p:spPr>
      </p:pic>
      <p:sp>
        <p:nvSpPr>
          <p:cNvPr id="6" name="Rounded Rectangle 5"/>
          <p:cNvSpPr/>
          <p:nvPr/>
        </p:nvSpPr>
        <p:spPr>
          <a:xfrm>
            <a:off x="0" y="0"/>
            <a:ext cx="9144000" cy="9144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smtClean="0">
                <a:latin typeface="Times New Roman" pitchFamily="18" charset="0"/>
                <a:cs typeface="Times New Roman" pitchFamily="18" charset="0"/>
              </a:rPr>
              <a:t>IV. Khái </a:t>
            </a:r>
            <a:r>
              <a:rPr lang="en-US" sz="3600" b="1">
                <a:latin typeface="Times New Roman" pitchFamily="18" charset="0"/>
                <a:cs typeface="Times New Roman" pitchFamily="18" charset="0"/>
              </a:rPr>
              <a:t>niệm bạo </a:t>
            </a:r>
            <a:r>
              <a:rPr lang="en-US" sz="3600" b="1" smtClean="0">
                <a:latin typeface="Times New Roman" pitchFamily="18" charset="0"/>
                <a:cs typeface="Times New Roman" pitchFamily="18" charset="0"/>
              </a:rPr>
              <a:t>lực</a:t>
            </a:r>
            <a:r>
              <a:rPr lang="en-US" sz="3600" b="1">
                <a:latin typeface="Times New Roman" pitchFamily="18" charset="0"/>
                <a:cs typeface="Times New Roman" pitchFamily="18" charset="0"/>
              </a:rPr>
              <a:t>, tội phạm xã hội.</a:t>
            </a:r>
            <a:endParaRPr lang="en-US" sz="3600"/>
          </a:p>
        </p:txBody>
      </p:sp>
      <p:sp>
        <p:nvSpPr>
          <p:cNvPr id="3" name="Subtitle 2"/>
          <p:cNvSpPr>
            <a:spLocks noGrp="1"/>
          </p:cNvSpPr>
          <p:nvPr>
            <p:ph type="subTitle" idx="1"/>
          </p:nvPr>
        </p:nvSpPr>
        <p:spPr>
          <a:xfrm>
            <a:off x="0" y="1004248"/>
            <a:ext cx="9144000" cy="5943600"/>
          </a:xfrm>
        </p:spPr>
        <p:txBody>
          <a:bodyPr/>
          <a:lstStyle/>
          <a:p>
            <a:pPr marL="457200" indent="-457200" algn="l">
              <a:buFont typeface="Wingdings" pitchFamily="2" charset="2"/>
              <a:buChar char="v"/>
            </a:pPr>
            <a:r>
              <a:rPr lang="en-US" b="1" dirty="0" err="1" smtClean="0">
                <a:solidFill>
                  <a:srgbClr val="111111"/>
                </a:solidFill>
                <a:latin typeface="Times New Roman" pitchFamily="18" charset="0"/>
                <a:cs typeface="Times New Roman" pitchFamily="18" charset="0"/>
              </a:rPr>
              <a:t>Khái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niệm</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bạo</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lực</a:t>
            </a:r>
            <a:r>
              <a:rPr lang="en-US" b="1" dirty="0" smtClean="0">
                <a:solidFill>
                  <a:srgbClr val="111111"/>
                </a:solidFill>
                <a:latin typeface="Times New Roman" pitchFamily="18" charset="0"/>
                <a:cs typeface="Times New Roman" pitchFamily="18" charset="0"/>
              </a:rPr>
              <a:t> : </a:t>
            </a:r>
            <a:r>
              <a:rPr lang="en-US" dirty="0" err="1" smtClean="0">
                <a:solidFill>
                  <a:schemeClr val="tx1"/>
                </a:solidFill>
                <a:latin typeface="Times New Roman" pitchFamily="18" charset="0"/>
                <a:cs typeface="Times New Roman" pitchFamily="18" charset="0"/>
              </a:rPr>
              <a:t>Là</a:t>
            </a:r>
            <a:r>
              <a:rPr lang="en-US" b="1" dirty="0" smtClean="0">
                <a:solidFill>
                  <a:srgbClr val="FF0000"/>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hành</a:t>
            </a:r>
            <a:r>
              <a:rPr lang="en-US" dirty="0">
                <a:solidFill>
                  <a:schemeClr val="tx1"/>
                </a:solidFill>
                <a:latin typeface="Times New Roman" pitchFamily="18" charset="0"/>
                <a:cs typeface="Times New Roman" pitchFamily="18" charset="0"/>
              </a:rPr>
              <a:t> vi </a:t>
            </a:r>
            <a:r>
              <a:rPr lang="en-US" dirty="0" err="1">
                <a:solidFill>
                  <a:schemeClr val="tx1"/>
                </a:solidFill>
                <a:latin typeface="Times New Roman" pitchFamily="18" charset="0"/>
                <a:cs typeface="Times New Roman" pitchFamily="18" charset="0"/>
              </a:rPr>
              <a:t>sử</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dụng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sức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mạnh</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chất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với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mục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đích</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gây</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thương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vong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tổn</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hại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một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ai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đó</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Bạo</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lực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chất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có</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là</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điểm</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tột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đỉnh</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của</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các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cuộc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xung</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đột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ví</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dụ</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hai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quốc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gia</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có</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thể</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gây</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chiến</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với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nhau</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nếu</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các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nỗ</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lực</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ngoại</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giao</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bất</a:t>
            </a:r>
            <a:r>
              <a:rPr lang="en-US" dirty="0">
                <a:solidFill>
                  <a:schemeClr val="tx1"/>
                </a:solidFill>
                <a:latin typeface="Times New Roman" pitchFamily="18" charset="0"/>
                <a:cs typeface="Times New Roman" pitchFamily="18" charset="0"/>
              </a:rPr>
              <a:t> </a:t>
            </a:r>
            <a:r>
              <a:rPr lang="en-US" dirty="0" err="1">
                <a:solidFill>
                  <a:schemeClr val="tx1"/>
                </a:solidFill>
                <a:latin typeface="Times New Roman" pitchFamily="18" charset="0"/>
                <a:cs typeface="Times New Roman" pitchFamily="18" charset="0"/>
              </a:rPr>
              <a:t>thành</a:t>
            </a:r>
            <a:r>
              <a:rPr lang="en-US" dirty="0">
                <a:solidFill>
                  <a:schemeClr val="tx1"/>
                </a:solidFill>
                <a:latin typeface="Times New Roman" pitchFamily="18" charset="0"/>
                <a:cs typeface="Times New Roman" pitchFamily="18" charset="0"/>
              </a:rPr>
              <a:t>.</a:t>
            </a:r>
          </a:p>
          <a:p>
            <a:pPr algn="l"/>
            <a:endParaRPr lang="en-US" dirty="0">
              <a:solidFill>
                <a:schemeClr val="tx1"/>
              </a:solidFill>
              <a:latin typeface="Times New Roman" pitchFamily="18" charset="0"/>
              <a:cs typeface="Times New Roman" pitchFamily="18" charset="0"/>
            </a:endParaRPr>
          </a:p>
        </p:txBody>
      </p:sp>
      <p:pic>
        <p:nvPicPr>
          <p:cNvPr id="1026" name="Picture 2" descr="D:\mỹ diện\hinh anh xhh\download (6).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3581400"/>
            <a:ext cx="4800600" cy="32766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D:\mỹ diện\hinh anh xhh\download (3).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809699" y="3657600"/>
            <a:ext cx="4343400" cy="3276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8147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500" fill="hold"/>
                                        <p:tgtEl>
                                          <p:spTgt spid="1026"/>
                                        </p:tgtEl>
                                        <p:attrNameLst>
                                          <p:attrName>ppt_w</p:attrName>
                                        </p:attrNameLst>
                                      </p:cBhvr>
                                      <p:tavLst>
                                        <p:tav tm="0">
                                          <p:val>
                                            <p:fltVal val="0"/>
                                          </p:val>
                                        </p:tav>
                                        <p:tav tm="100000">
                                          <p:val>
                                            <p:strVal val="#ppt_w"/>
                                          </p:val>
                                        </p:tav>
                                      </p:tavLst>
                                    </p:anim>
                                    <p:anim calcmode="lin" valueType="num">
                                      <p:cBhvr>
                                        <p:cTn id="20" dur="500" fill="hold"/>
                                        <p:tgtEl>
                                          <p:spTgt spid="1026"/>
                                        </p:tgtEl>
                                        <p:attrNameLst>
                                          <p:attrName>ppt_h</p:attrName>
                                        </p:attrNameLst>
                                      </p:cBhvr>
                                      <p:tavLst>
                                        <p:tav tm="0">
                                          <p:val>
                                            <p:fltVal val="0"/>
                                          </p:val>
                                        </p:tav>
                                        <p:tav tm="100000">
                                          <p:val>
                                            <p:strVal val="#ppt_h"/>
                                          </p:val>
                                        </p:tav>
                                      </p:tavLst>
                                    </p:anim>
                                    <p:animEffect transition="in" filter="fade">
                                      <p:cBhvr>
                                        <p:cTn id="21" dur="500"/>
                                        <p:tgtEl>
                                          <p:spTgt spid="1026"/>
                                        </p:tgtEl>
                                      </p:cBhvr>
                                    </p:animEffect>
                                  </p:childTnLst>
                                </p:cTn>
                              </p:par>
                              <p:par>
                                <p:cTn id="22" presetID="53" presetClass="entr" presetSubtype="16" fill="hold" nodeType="withEffect">
                                  <p:stCondLst>
                                    <p:cond delay="0"/>
                                  </p:stCondLst>
                                  <p:childTnLst>
                                    <p:set>
                                      <p:cBhvr>
                                        <p:cTn id="23" dur="1" fill="hold">
                                          <p:stCondLst>
                                            <p:cond delay="0"/>
                                          </p:stCondLst>
                                        </p:cTn>
                                        <p:tgtEl>
                                          <p:spTgt spid="1027"/>
                                        </p:tgtEl>
                                        <p:attrNameLst>
                                          <p:attrName>style.visibility</p:attrName>
                                        </p:attrNameLst>
                                      </p:cBhvr>
                                      <p:to>
                                        <p:strVal val="visible"/>
                                      </p:to>
                                    </p:set>
                                    <p:anim calcmode="lin" valueType="num">
                                      <p:cBhvr>
                                        <p:cTn id="24" dur="500" fill="hold"/>
                                        <p:tgtEl>
                                          <p:spTgt spid="1027"/>
                                        </p:tgtEl>
                                        <p:attrNameLst>
                                          <p:attrName>ppt_w</p:attrName>
                                        </p:attrNameLst>
                                      </p:cBhvr>
                                      <p:tavLst>
                                        <p:tav tm="0">
                                          <p:val>
                                            <p:fltVal val="0"/>
                                          </p:val>
                                        </p:tav>
                                        <p:tav tm="100000">
                                          <p:val>
                                            <p:strVal val="#ppt_w"/>
                                          </p:val>
                                        </p:tav>
                                      </p:tavLst>
                                    </p:anim>
                                    <p:anim calcmode="lin" valueType="num">
                                      <p:cBhvr>
                                        <p:cTn id="25" dur="500" fill="hold"/>
                                        <p:tgtEl>
                                          <p:spTgt spid="1027"/>
                                        </p:tgtEl>
                                        <p:attrNameLst>
                                          <p:attrName>ppt_h</p:attrName>
                                        </p:attrNameLst>
                                      </p:cBhvr>
                                      <p:tavLst>
                                        <p:tav tm="0">
                                          <p:val>
                                            <p:fltVal val="0"/>
                                          </p:val>
                                        </p:tav>
                                        <p:tav tm="100000">
                                          <p:val>
                                            <p:strVal val="#ppt_h"/>
                                          </p:val>
                                        </p:tav>
                                      </p:tavLst>
                                    </p:anim>
                                    <p:animEffect transition="in" filter="fade">
                                      <p:cBhvr>
                                        <p:cTn id="26"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24).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3238500" y="228600"/>
            <a:ext cx="2667000"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Nội</a:t>
            </a:r>
            <a:r>
              <a:rPr lang="en-US" b="1" dirty="0" smtClean="0">
                <a:solidFill>
                  <a:srgbClr val="111111"/>
                </a:solidFill>
                <a:latin typeface="Times New Roman" pitchFamily="18" charset="0"/>
                <a:cs typeface="Times New Roman" pitchFamily="18" charset="0"/>
              </a:rPr>
              <a:t> dung</a:t>
            </a:r>
            <a:endParaRPr lang="en-US" b="1" dirty="0">
              <a:solidFill>
                <a:srgbClr val="111111"/>
              </a:solidFill>
              <a:latin typeface="Times New Roman" pitchFamily="18" charset="0"/>
              <a:cs typeface="Times New Roman" pitchFamily="18" charset="0"/>
            </a:endParaRPr>
          </a:p>
        </p:txBody>
      </p:sp>
      <p:sp>
        <p:nvSpPr>
          <p:cNvPr id="3" name="Subtitle 2"/>
          <p:cNvSpPr>
            <a:spLocks noGrp="1"/>
          </p:cNvSpPr>
          <p:nvPr>
            <p:ph type="subTitle" idx="1"/>
          </p:nvPr>
        </p:nvSpPr>
        <p:spPr>
          <a:xfrm>
            <a:off x="76200" y="1219200"/>
            <a:ext cx="8991600" cy="5486400"/>
          </a:xfrm>
        </p:spPr>
        <p:style>
          <a:lnRef idx="1">
            <a:schemeClr val="accent5"/>
          </a:lnRef>
          <a:fillRef idx="2">
            <a:schemeClr val="accent5"/>
          </a:fillRef>
          <a:effectRef idx="1">
            <a:schemeClr val="accent5"/>
          </a:effectRef>
          <a:fontRef idx="minor">
            <a:schemeClr val="dk1"/>
          </a:fontRef>
        </p:style>
        <p:txBody>
          <a:bodyPr>
            <a:normAutofit/>
          </a:bodyPr>
          <a:lstStyle/>
          <a:p>
            <a:pPr marL="571500" indent="-571500" algn="l">
              <a:buAutoNum type="romanUcPeriod"/>
            </a:pPr>
            <a:r>
              <a:rPr lang="en-US" sz="2600" b="1" smtClean="0">
                <a:solidFill>
                  <a:schemeClr val="tx1"/>
                </a:solidFill>
                <a:latin typeface="Times New Roman" pitchFamily="18" charset="0"/>
                <a:cs typeface="Times New Roman" pitchFamily="18" charset="0"/>
              </a:rPr>
              <a:t>Khái </a:t>
            </a:r>
            <a:r>
              <a:rPr lang="en-US" sz="2600" b="1" dirty="0" err="1" smtClean="0">
                <a:solidFill>
                  <a:schemeClr val="tx1"/>
                </a:solidFill>
                <a:latin typeface="Times New Roman" pitchFamily="18" charset="0"/>
                <a:cs typeface="Times New Roman" pitchFamily="18" charset="0"/>
              </a:rPr>
              <a:t>niệm</a:t>
            </a:r>
            <a:r>
              <a:rPr lang="en-US" sz="2600" b="1" smtClean="0">
                <a:solidFill>
                  <a:schemeClr val="tx1"/>
                </a:solidFill>
                <a:latin typeface="Times New Roman" pitchFamily="18" charset="0"/>
                <a:cs typeface="Times New Roman" pitchFamily="18" charset="0"/>
              </a:rPr>
              <a:t>.   </a:t>
            </a:r>
          </a:p>
          <a:p>
            <a:pPr algn="l"/>
            <a:r>
              <a:rPr lang="en-US" sz="2600" b="1" smtClean="0">
                <a:solidFill>
                  <a:schemeClr val="tx1"/>
                </a:solidFill>
                <a:latin typeface="Times New Roman" pitchFamily="18" charset="0"/>
                <a:cs typeface="Times New Roman" pitchFamily="18" charset="0"/>
              </a:rPr>
              <a:t>   </a:t>
            </a:r>
            <a:r>
              <a:rPr lang="en-US" sz="2600" smtClean="0">
                <a:solidFill>
                  <a:schemeClr val="tx1"/>
                </a:solidFill>
                <a:latin typeface="Times New Roman" pitchFamily="18" charset="0"/>
                <a:cs typeface="Times New Roman" pitchFamily="18" charset="0"/>
              </a:rPr>
              <a:t>1. Các </a:t>
            </a:r>
            <a:r>
              <a:rPr lang="en-US" sz="2600" dirty="0" err="1" smtClean="0">
                <a:solidFill>
                  <a:schemeClr val="tx1"/>
                </a:solidFill>
                <a:latin typeface="Times New Roman" pitchFamily="18" charset="0"/>
                <a:cs typeface="Times New Roman" pitchFamily="18" charset="0"/>
              </a:rPr>
              <a:t>khái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niệm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liên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quan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đến</a:t>
            </a:r>
            <a:r>
              <a:rPr lang="en-US" sz="2600" dirty="0" smtClean="0">
                <a:solidFill>
                  <a:schemeClr val="tx1"/>
                </a:solidFill>
                <a:latin typeface="Times New Roman" pitchFamily="18" charset="0"/>
                <a:cs typeface="Times New Roman" pitchFamily="18" charset="0"/>
              </a:rPr>
              <a:t> </a:t>
            </a:r>
            <a:r>
              <a:rPr lang="en-US" sz="2600" err="1" smtClean="0">
                <a:solidFill>
                  <a:schemeClr val="tx1"/>
                </a:solidFill>
                <a:latin typeface="Times New Roman" pitchFamily="18" charset="0"/>
                <a:cs typeface="Times New Roman" pitchFamily="18" charset="0"/>
              </a:rPr>
              <a:t>truyền</a:t>
            </a:r>
            <a:r>
              <a:rPr lang="en-US" sz="2600" smtClean="0">
                <a:solidFill>
                  <a:schemeClr val="tx1"/>
                </a:solidFill>
                <a:latin typeface="Times New Roman" pitchFamily="18" charset="0"/>
                <a:cs typeface="Times New Roman" pitchFamily="18" charset="0"/>
              </a:rPr>
              <a:t> thông.</a:t>
            </a:r>
          </a:p>
          <a:p>
            <a:pPr algn="l"/>
            <a:r>
              <a:rPr lang="en-US" sz="2600">
                <a:solidFill>
                  <a:schemeClr val="tx1"/>
                </a:solidFill>
                <a:latin typeface="Times New Roman" pitchFamily="18" charset="0"/>
                <a:cs typeface="Times New Roman" pitchFamily="18" charset="0"/>
              </a:rPr>
              <a:t> </a:t>
            </a:r>
            <a:r>
              <a:rPr lang="en-US" sz="2600" smtClean="0">
                <a:solidFill>
                  <a:schemeClr val="tx1"/>
                </a:solidFill>
                <a:latin typeface="Times New Roman" pitchFamily="18" charset="0"/>
                <a:cs typeface="Times New Roman" pitchFamily="18" charset="0"/>
              </a:rPr>
              <a:t>  2. Các </a:t>
            </a:r>
            <a:r>
              <a:rPr lang="en-US" sz="2600" dirty="0" err="1" smtClean="0">
                <a:solidFill>
                  <a:schemeClr val="tx1"/>
                </a:solidFill>
                <a:latin typeface="Times New Roman" pitchFamily="18" charset="0"/>
                <a:cs typeface="Times New Roman" pitchFamily="18" charset="0"/>
              </a:rPr>
              <a:t>phương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tiện</a:t>
            </a:r>
            <a:r>
              <a:rPr lang="en-US" sz="2600" dirty="0" smtClean="0">
                <a:solidFill>
                  <a:schemeClr val="tx1"/>
                </a:solidFill>
                <a:latin typeface="Times New Roman" pitchFamily="18" charset="0"/>
                <a:cs typeface="Times New Roman" pitchFamily="18" charset="0"/>
              </a:rPr>
              <a:t> </a:t>
            </a:r>
            <a:r>
              <a:rPr lang="en-US" sz="2600" err="1" smtClean="0">
                <a:solidFill>
                  <a:schemeClr val="tx1"/>
                </a:solidFill>
                <a:latin typeface="Times New Roman" pitchFamily="18" charset="0"/>
                <a:cs typeface="Times New Roman" pitchFamily="18" charset="0"/>
              </a:rPr>
              <a:t>truyền</a:t>
            </a:r>
            <a:r>
              <a:rPr lang="en-US" sz="2600" smtClean="0">
                <a:solidFill>
                  <a:schemeClr val="tx1"/>
                </a:solidFill>
                <a:latin typeface="Times New Roman" pitchFamily="18" charset="0"/>
                <a:cs typeface="Times New Roman" pitchFamily="18" charset="0"/>
              </a:rPr>
              <a:t> thông, ưu </a:t>
            </a:r>
            <a:r>
              <a:rPr lang="en-US" sz="2600" dirty="0" err="1" smtClean="0">
                <a:solidFill>
                  <a:schemeClr val="tx1"/>
                </a:solidFill>
                <a:latin typeface="Times New Roman" pitchFamily="18" charset="0"/>
                <a:cs typeface="Times New Roman" pitchFamily="18" charset="0"/>
              </a:rPr>
              <a:t>và</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nhược</a:t>
            </a:r>
            <a:r>
              <a:rPr lang="en-US" sz="2600" dirty="0" smtClean="0">
                <a:solidFill>
                  <a:schemeClr val="tx1"/>
                </a:solidFill>
                <a:latin typeface="Times New Roman" pitchFamily="18" charset="0"/>
                <a:cs typeface="Times New Roman" pitchFamily="18" charset="0"/>
              </a:rPr>
              <a:t> </a:t>
            </a:r>
            <a:r>
              <a:rPr lang="en-US" sz="2600" err="1" smtClean="0">
                <a:solidFill>
                  <a:schemeClr val="tx1"/>
                </a:solidFill>
                <a:latin typeface="Times New Roman" pitchFamily="18" charset="0"/>
                <a:cs typeface="Times New Roman" pitchFamily="18" charset="0"/>
              </a:rPr>
              <a:t>điểm</a:t>
            </a:r>
            <a:r>
              <a:rPr lang="en-US" sz="2600" smtClean="0">
                <a:solidFill>
                  <a:schemeClr val="tx1"/>
                </a:solidFill>
                <a:latin typeface="Times New Roman" pitchFamily="18" charset="0"/>
                <a:cs typeface="Times New Roman" pitchFamily="18" charset="0"/>
              </a:rPr>
              <a:t> của</a:t>
            </a:r>
            <a:r>
              <a:rPr lang="en-US" sz="2600" dirty="0">
                <a:solidFill>
                  <a:schemeClr val="tx1"/>
                </a:solidFill>
                <a:latin typeface="Times New Roman" pitchFamily="18" charset="0"/>
                <a:cs typeface="Times New Roman" pitchFamily="18" charset="0"/>
              </a:rPr>
              <a:t> </a:t>
            </a:r>
            <a:r>
              <a:rPr lang="en-US" sz="2600" smtClean="0">
                <a:solidFill>
                  <a:schemeClr val="tx1"/>
                </a:solidFill>
                <a:latin typeface="Times New Roman" pitchFamily="18" charset="0"/>
                <a:cs typeface="Times New Roman" pitchFamily="18" charset="0"/>
              </a:rPr>
              <a:t>chúng</a:t>
            </a:r>
            <a:r>
              <a:rPr lang="en-US" sz="2600" dirty="0" smtClean="0">
                <a:solidFill>
                  <a:schemeClr val="tx1"/>
                </a:solidFill>
                <a:latin typeface="Times New Roman" pitchFamily="18" charset="0"/>
                <a:cs typeface="Times New Roman" pitchFamily="18" charset="0"/>
              </a:rPr>
              <a:t>.</a:t>
            </a:r>
          </a:p>
          <a:p>
            <a:pPr algn="l"/>
            <a:r>
              <a:rPr lang="en-US" sz="2600" b="1" smtClean="0">
                <a:solidFill>
                  <a:schemeClr val="tx1"/>
                </a:solidFill>
                <a:latin typeface="Times New Roman" pitchFamily="18" charset="0"/>
                <a:cs typeface="Times New Roman" pitchFamily="18" charset="0"/>
              </a:rPr>
              <a:t>II.  Mạng </a:t>
            </a:r>
            <a:r>
              <a:rPr lang="en-US" sz="2600" b="1" dirty="0" err="1" smtClean="0">
                <a:solidFill>
                  <a:schemeClr val="tx1"/>
                </a:solidFill>
                <a:latin typeface="Times New Roman" pitchFamily="18" charset="0"/>
                <a:cs typeface="Times New Roman" pitchFamily="18" charset="0"/>
              </a:rPr>
              <a:t>xã</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hội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và</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vai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trò</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của</a:t>
            </a:r>
            <a:r>
              <a:rPr lang="en-US" sz="2600" b="1" dirty="0" smtClean="0">
                <a:solidFill>
                  <a:schemeClr val="tx1"/>
                </a:solidFill>
                <a:latin typeface="Times New Roman" pitchFamily="18" charset="0"/>
                <a:cs typeface="Times New Roman" pitchFamily="18" charset="0"/>
              </a:rPr>
              <a:t> internet.</a:t>
            </a:r>
          </a:p>
          <a:p>
            <a:pPr algn="l"/>
            <a:r>
              <a:rPr lang="en-US" sz="2600" b="1" smtClean="0">
                <a:solidFill>
                  <a:schemeClr val="tx1"/>
                </a:solidFill>
                <a:latin typeface="Times New Roman" pitchFamily="18" charset="0"/>
                <a:cs typeface="Times New Roman" pitchFamily="18" charset="0"/>
              </a:rPr>
              <a:t>III. Khái </a:t>
            </a:r>
            <a:r>
              <a:rPr lang="en-US" sz="2600" b="1" dirty="0" err="1" smtClean="0">
                <a:solidFill>
                  <a:schemeClr val="tx1"/>
                </a:solidFill>
                <a:latin typeface="Times New Roman" pitchFamily="18" charset="0"/>
                <a:cs typeface="Times New Roman" pitchFamily="18" charset="0"/>
              </a:rPr>
              <a:t>niệm</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dư</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luận</a:t>
            </a:r>
            <a:r>
              <a:rPr lang="en-US" sz="2600" b="1" dirty="0" smtClean="0">
                <a:solidFill>
                  <a:schemeClr val="tx1"/>
                </a:solidFill>
                <a:latin typeface="Times New Roman" pitchFamily="18" charset="0"/>
                <a:cs typeface="Times New Roman" pitchFamily="18" charset="0"/>
              </a:rPr>
              <a:t> </a:t>
            </a:r>
            <a:r>
              <a:rPr lang="en-US" sz="2600" b="1" err="1" smtClean="0">
                <a:solidFill>
                  <a:schemeClr val="tx1"/>
                </a:solidFill>
                <a:latin typeface="Times New Roman" pitchFamily="18" charset="0"/>
                <a:cs typeface="Times New Roman" pitchFamily="18" charset="0"/>
              </a:rPr>
              <a:t>xã</a:t>
            </a:r>
            <a:r>
              <a:rPr lang="en-US" sz="2600" b="1" smtClean="0">
                <a:solidFill>
                  <a:schemeClr val="tx1"/>
                </a:solidFill>
                <a:latin typeface="Times New Roman" pitchFamily="18" charset="0"/>
                <a:cs typeface="Times New Roman" pitchFamily="18" charset="0"/>
              </a:rPr>
              <a:t> hội, tin đồn.</a:t>
            </a:r>
            <a:endParaRPr lang="en-US" sz="2600">
              <a:solidFill>
                <a:schemeClr val="tx1"/>
              </a:solidFill>
              <a:latin typeface="Times New Roman" pitchFamily="18" charset="0"/>
              <a:cs typeface="Times New Roman" pitchFamily="18" charset="0"/>
            </a:endParaRPr>
          </a:p>
          <a:p>
            <a:pPr algn="l"/>
            <a:r>
              <a:rPr lang="en-US" sz="2600" smtClean="0">
                <a:solidFill>
                  <a:schemeClr val="tx1"/>
                </a:solidFill>
                <a:latin typeface="Times New Roman" pitchFamily="18" charset="0"/>
                <a:cs typeface="Times New Roman" pitchFamily="18" charset="0"/>
              </a:rPr>
              <a:t>   1. Quá </a:t>
            </a:r>
            <a:r>
              <a:rPr lang="en-US" sz="2600" dirty="0" err="1" smtClean="0">
                <a:solidFill>
                  <a:schemeClr val="tx1"/>
                </a:solidFill>
                <a:latin typeface="Times New Roman" pitchFamily="18" charset="0"/>
                <a:cs typeface="Times New Roman" pitchFamily="18" charset="0"/>
              </a:rPr>
              <a:t>trình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hình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thành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err="1" smtClean="0">
                <a:solidFill>
                  <a:schemeClr val="tx1"/>
                </a:solidFill>
                <a:latin typeface="Times New Roman" pitchFamily="18" charset="0"/>
                <a:cs typeface="Times New Roman" pitchFamily="18" charset="0"/>
              </a:rPr>
              <a:t>xã</a:t>
            </a:r>
            <a:r>
              <a:rPr lang="en-US" sz="2600" smtClean="0">
                <a:solidFill>
                  <a:schemeClr val="tx1"/>
                </a:solidFill>
                <a:latin typeface="Times New Roman" pitchFamily="18" charset="0"/>
                <a:cs typeface="Times New Roman" pitchFamily="18" charset="0"/>
              </a:rPr>
              <a:t> hội. </a:t>
            </a:r>
          </a:p>
          <a:p>
            <a:pPr algn="l"/>
            <a:r>
              <a:rPr lang="en-US" sz="2600" smtClean="0">
                <a:solidFill>
                  <a:schemeClr val="tx1"/>
                </a:solidFill>
                <a:latin typeface="Times New Roman" pitchFamily="18" charset="0"/>
                <a:cs typeface="Times New Roman" pitchFamily="18" charset="0"/>
              </a:rPr>
              <a:t>   2. Các </a:t>
            </a:r>
            <a:r>
              <a:rPr lang="en-US" sz="2600" dirty="0" err="1" smtClean="0">
                <a:solidFill>
                  <a:schemeClr val="tx1"/>
                </a:solidFill>
                <a:latin typeface="Times New Roman" pitchFamily="18" charset="0"/>
                <a:cs typeface="Times New Roman" pitchFamily="18" charset="0"/>
              </a:rPr>
              <a:t>yếu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tố</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ảnh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hưởng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đến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err="1" smtClean="0">
                <a:solidFill>
                  <a:schemeClr val="tx1"/>
                </a:solidFill>
                <a:latin typeface="Times New Roman" pitchFamily="18" charset="0"/>
                <a:cs typeface="Times New Roman" pitchFamily="18" charset="0"/>
              </a:rPr>
              <a:t>xã</a:t>
            </a:r>
            <a:r>
              <a:rPr lang="en-US" sz="2600" smtClean="0">
                <a:solidFill>
                  <a:schemeClr val="tx1"/>
                </a:solidFill>
                <a:latin typeface="Times New Roman" pitchFamily="18" charset="0"/>
                <a:cs typeface="Times New Roman" pitchFamily="18" charset="0"/>
              </a:rPr>
              <a:t> hội.</a:t>
            </a:r>
          </a:p>
          <a:p>
            <a:pPr algn="l"/>
            <a:r>
              <a:rPr lang="en-US" sz="2600" smtClean="0">
                <a:solidFill>
                  <a:schemeClr val="tx1"/>
                </a:solidFill>
                <a:latin typeface="Times New Roman" pitchFamily="18" charset="0"/>
                <a:cs typeface="Times New Roman" pitchFamily="18" charset="0"/>
              </a:rPr>
              <a:t>   3. Chức </a:t>
            </a:r>
            <a:r>
              <a:rPr lang="en-US" sz="2600" dirty="0" err="1" smtClean="0">
                <a:solidFill>
                  <a:schemeClr val="tx1"/>
                </a:solidFill>
                <a:latin typeface="Times New Roman" pitchFamily="18" charset="0"/>
                <a:cs typeface="Times New Roman" pitchFamily="18" charset="0"/>
              </a:rPr>
              <a:t>năng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của</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err="1" smtClean="0">
                <a:solidFill>
                  <a:schemeClr val="tx1"/>
                </a:solidFill>
                <a:latin typeface="Times New Roman" pitchFamily="18" charset="0"/>
                <a:cs typeface="Times New Roman" pitchFamily="18" charset="0"/>
              </a:rPr>
              <a:t>xã</a:t>
            </a:r>
            <a:r>
              <a:rPr lang="en-US" sz="2600" smtClean="0">
                <a:solidFill>
                  <a:schemeClr val="tx1"/>
                </a:solidFill>
                <a:latin typeface="Times New Roman" pitchFamily="18" charset="0"/>
                <a:cs typeface="Times New Roman" pitchFamily="18" charset="0"/>
              </a:rPr>
              <a:t> hội.</a:t>
            </a:r>
          </a:p>
          <a:p>
            <a:pPr algn="l"/>
            <a:r>
              <a:rPr lang="en-US" sz="2600" smtClean="0">
                <a:solidFill>
                  <a:schemeClr val="tx1"/>
                </a:solidFill>
                <a:latin typeface="Times New Roman" pitchFamily="18" charset="0"/>
                <a:cs typeface="Times New Roman" pitchFamily="18" charset="0"/>
              </a:rPr>
              <a:t>   4. Mối </a:t>
            </a:r>
            <a:r>
              <a:rPr lang="en-US" sz="2600" dirty="0" err="1" smtClean="0">
                <a:solidFill>
                  <a:schemeClr val="tx1"/>
                </a:solidFill>
                <a:latin typeface="Times New Roman" pitchFamily="18" charset="0"/>
                <a:cs typeface="Times New Roman" pitchFamily="18" charset="0"/>
              </a:rPr>
              <a:t>quan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hệ</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giữa</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dư</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luận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xã</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hội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và</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truyền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thông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đại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chúng</a:t>
            </a:r>
            <a:r>
              <a:rPr lang="en-US" sz="2600" dirty="0" smtClean="0">
                <a:solidFill>
                  <a:schemeClr val="tx1"/>
                </a:solidFill>
                <a:latin typeface="Times New Roman" pitchFamily="18" charset="0"/>
                <a:cs typeface="Times New Roman" pitchFamily="18" charset="0"/>
              </a:rPr>
              <a:t>.</a:t>
            </a:r>
          </a:p>
          <a:p>
            <a:pPr algn="l"/>
            <a:r>
              <a:rPr lang="en-US" sz="2600" b="1" smtClean="0">
                <a:solidFill>
                  <a:schemeClr val="tx1"/>
                </a:solidFill>
                <a:latin typeface="Times New Roman" pitchFamily="18" charset="0"/>
                <a:cs typeface="Times New Roman" pitchFamily="18" charset="0"/>
              </a:rPr>
              <a:t>IV.  Khái </a:t>
            </a:r>
            <a:r>
              <a:rPr lang="en-US" sz="2600" b="1" dirty="0" err="1" smtClean="0">
                <a:solidFill>
                  <a:schemeClr val="tx1"/>
                </a:solidFill>
                <a:latin typeface="Times New Roman" pitchFamily="18" charset="0"/>
                <a:cs typeface="Times New Roman" pitchFamily="18" charset="0"/>
              </a:rPr>
              <a:t>niệm</a:t>
            </a:r>
            <a:r>
              <a:rPr lang="en-US" sz="2600" b="1" dirty="0" smtClean="0">
                <a:solidFill>
                  <a:schemeClr val="tx1"/>
                </a:solidFill>
                <a:latin typeface="Times New Roman" pitchFamily="18" charset="0"/>
                <a:cs typeface="Times New Roman" pitchFamily="18" charset="0"/>
              </a:rPr>
              <a:t> </a:t>
            </a:r>
            <a:r>
              <a:rPr lang="en-US" sz="2600" b="1" err="1" smtClean="0">
                <a:solidFill>
                  <a:schemeClr val="tx1"/>
                </a:solidFill>
                <a:latin typeface="Times New Roman" pitchFamily="18" charset="0"/>
                <a:cs typeface="Times New Roman" pitchFamily="18" charset="0"/>
              </a:rPr>
              <a:t>bạo</a:t>
            </a:r>
            <a:r>
              <a:rPr lang="en-US" sz="2600" b="1" smtClean="0">
                <a:solidFill>
                  <a:schemeClr val="tx1"/>
                </a:solidFill>
                <a:latin typeface="Times New Roman" pitchFamily="18" charset="0"/>
                <a:cs typeface="Times New Roman" pitchFamily="18" charset="0"/>
              </a:rPr>
              <a:t> lực, tội </a:t>
            </a:r>
            <a:r>
              <a:rPr lang="en-US" sz="2600" b="1" dirty="0" err="1" smtClean="0">
                <a:solidFill>
                  <a:schemeClr val="tx1"/>
                </a:solidFill>
                <a:latin typeface="Times New Roman" pitchFamily="18" charset="0"/>
                <a:cs typeface="Times New Roman" pitchFamily="18" charset="0"/>
              </a:rPr>
              <a:t>phạm</a:t>
            </a:r>
            <a:r>
              <a:rPr lang="en-US" sz="2600" b="1" dirty="0" smtClean="0">
                <a:solidFill>
                  <a:schemeClr val="tx1"/>
                </a:solidFill>
                <a:latin typeface="Times New Roman" pitchFamily="18" charset="0"/>
                <a:cs typeface="Times New Roman" pitchFamily="18" charset="0"/>
              </a:rPr>
              <a:t> </a:t>
            </a:r>
            <a:r>
              <a:rPr lang="en-US" sz="2600" b="1" err="1" smtClean="0">
                <a:solidFill>
                  <a:schemeClr val="tx1"/>
                </a:solidFill>
                <a:latin typeface="Times New Roman" pitchFamily="18" charset="0"/>
                <a:cs typeface="Times New Roman" pitchFamily="18" charset="0"/>
              </a:rPr>
              <a:t>xã</a:t>
            </a:r>
            <a:r>
              <a:rPr lang="en-US" sz="2600" b="1" smtClean="0">
                <a:solidFill>
                  <a:schemeClr val="tx1"/>
                </a:solidFill>
                <a:latin typeface="Times New Roman" pitchFamily="18" charset="0"/>
                <a:cs typeface="Times New Roman" pitchFamily="18" charset="0"/>
              </a:rPr>
              <a:t> hội.</a:t>
            </a:r>
            <a:endParaRPr lang="en-US" sz="2600" b="1" dirty="0" smtClean="0">
              <a:solidFill>
                <a:schemeClr val="tx1"/>
              </a:solidFill>
              <a:latin typeface="Times New Roman" pitchFamily="18" charset="0"/>
              <a:cs typeface="Times New Roman" pitchFamily="18" charset="0"/>
            </a:endParaRPr>
          </a:p>
          <a:p>
            <a:pPr algn="l"/>
            <a:r>
              <a:rPr lang="en-US" sz="2600" b="1" smtClean="0">
                <a:solidFill>
                  <a:schemeClr val="tx1"/>
                </a:solidFill>
                <a:latin typeface="Times New Roman" pitchFamily="18" charset="0"/>
                <a:cs typeface="Times New Roman" pitchFamily="18" charset="0"/>
              </a:rPr>
              <a:t>V.   Rút </a:t>
            </a:r>
            <a:r>
              <a:rPr lang="en-US" sz="2600" b="1" dirty="0" err="1" smtClean="0">
                <a:solidFill>
                  <a:schemeClr val="tx1"/>
                </a:solidFill>
                <a:latin typeface="Times New Roman" pitchFamily="18" charset="0"/>
                <a:cs typeface="Times New Roman" pitchFamily="18" charset="0"/>
              </a:rPr>
              <a:t>ra</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kết</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luận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về</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quan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điểm</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trên</a:t>
            </a:r>
            <a:r>
              <a:rPr lang="en-US" sz="2600" b="1" dirty="0" smtClean="0">
                <a:solidFill>
                  <a:schemeClr val="tx1"/>
                </a:solidFill>
                <a:latin typeface="Times New Roman" pitchFamily="18" charset="0"/>
                <a:cs typeface="Times New Roman" pitchFamily="18" charset="0"/>
              </a:rPr>
              <a: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 calcmode="lin" valueType="num">
                                      <p:cBhvr>
                                        <p:cTn id="14" dur="500" fill="hold"/>
                                        <p:tgtEl>
                                          <p:spTgt spid="3">
                                            <p:bg/>
                                          </p:spTgt>
                                        </p:tgtEl>
                                        <p:attrNameLst>
                                          <p:attrName>ppt_w</p:attrName>
                                        </p:attrNameLst>
                                      </p:cBhvr>
                                      <p:tavLst>
                                        <p:tav tm="0">
                                          <p:val>
                                            <p:fltVal val="0"/>
                                          </p:val>
                                        </p:tav>
                                        <p:tav tm="100000">
                                          <p:val>
                                            <p:strVal val="#ppt_w"/>
                                          </p:val>
                                        </p:tav>
                                      </p:tavLst>
                                    </p:anim>
                                    <p:anim calcmode="lin" valueType="num">
                                      <p:cBhvr>
                                        <p:cTn id="15" dur="500" fill="hold"/>
                                        <p:tgtEl>
                                          <p:spTgt spid="3">
                                            <p:bg/>
                                          </p:spTgt>
                                        </p:tgtEl>
                                        <p:attrNameLst>
                                          <p:attrName>ppt_h</p:attrName>
                                        </p:attrNameLst>
                                      </p:cBhvr>
                                      <p:tavLst>
                                        <p:tav tm="0">
                                          <p:val>
                                            <p:fltVal val="0"/>
                                          </p:val>
                                        </p:tav>
                                        <p:tav tm="100000">
                                          <p:val>
                                            <p:strVal val="#ppt_h"/>
                                          </p:val>
                                        </p:tav>
                                      </p:tavLst>
                                    </p:anim>
                                    <p:animEffect transition="in" filter="fade">
                                      <p:cBhvr>
                                        <p:cTn id="16" dur="500"/>
                                        <p:tgtEl>
                                          <p:spTgt spid="3">
                                            <p:bg/>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 calcmode="lin" valueType="num">
                                      <p:cBhvr>
                                        <p:cTn id="2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 calcmode="lin" valueType="num">
                                      <p:cBhvr>
                                        <p:cTn id="4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3">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 calcmode="lin" valueType="num">
                                      <p:cBhvr>
                                        <p:cTn id="4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51" dur="500"/>
                                        <p:tgtEl>
                                          <p:spTgt spid="3">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3">
                                            <p:txEl>
                                              <p:pRg st="5" end="5"/>
                                            </p:txEl>
                                          </p:spTgt>
                                        </p:tgtEl>
                                        <p:attrNameLst>
                                          <p:attrName>style.visibility</p:attrName>
                                        </p:attrNameLst>
                                      </p:cBhvr>
                                      <p:to>
                                        <p:strVal val="visible"/>
                                      </p:to>
                                    </p:set>
                                    <p:anim calcmode="lin" valueType="num">
                                      <p:cBhvr>
                                        <p:cTn id="5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58" dur="500"/>
                                        <p:tgtEl>
                                          <p:spTgt spid="3">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3">
                                            <p:txEl>
                                              <p:pRg st="6" end="6"/>
                                            </p:txEl>
                                          </p:spTgt>
                                        </p:tgtEl>
                                        <p:attrNameLst>
                                          <p:attrName>style.visibility</p:attrName>
                                        </p:attrNameLst>
                                      </p:cBhvr>
                                      <p:to>
                                        <p:strVal val="visible"/>
                                      </p:to>
                                    </p:set>
                                    <p:anim calcmode="lin" valueType="num">
                                      <p:cBhvr>
                                        <p:cTn id="6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65" dur="500"/>
                                        <p:tgtEl>
                                          <p:spTgt spid="3">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3">
                                            <p:txEl>
                                              <p:pRg st="7" end="7"/>
                                            </p:txEl>
                                          </p:spTgt>
                                        </p:tgtEl>
                                        <p:attrNameLst>
                                          <p:attrName>style.visibility</p:attrName>
                                        </p:attrNameLst>
                                      </p:cBhvr>
                                      <p:to>
                                        <p:strVal val="visible"/>
                                      </p:to>
                                    </p:set>
                                    <p:anim calcmode="lin" valueType="num">
                                      <p:cBhvr>
                                        <p:cTn id="70"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71"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72" dur="500"/>
                                        <p:tgtEl>
                                          <p:spTgt spid="3">
                                            <p:txEl>
                                              <p:pRg st="7" end="7"/>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
                                            <p:txEl>
                                              <p:pRg st="8" end="8"/>
                                            </p:txEl>
                                          </p:spTgt>
                                        </p:tgtEl>
                                        <p:attrNameLst>
                                          <p:attrName>style.visibility</p:attrName>
                                        </p:attrNameLst>
                                      </p:cBhvr>
                                      <p:to>
                                        <p:strVal val="visible"/>
                                      </p:to>
                                    </p:set>
                                    <p:anim calcmode="lin" valueType="num">
                                      <p:cBhvr>
                                        <p:cTn id="7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79" dur="500"/>
                                        <p:tgtEl>
                                          <p:spTgt spid="3">
                                            <p:txEl>
                                              <p:pRg st="8" end="8"/>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3">
                                            <p:txEl>
                                              <p:pRg st="9" end="9"/>
                                            </p:txEl>
                                          </p:spTgt>
                                        </p:tgtEl>
                                        <p:attrNameLst>
                                          <p:attrName>style.visibility</p:attrName>
                                        </p:attrNameLst>
                                      </p:cBhvr>
                                      <p:to>
                                        <p:strVal val="visible"/>
                                      </p:to>
                                    </p:set>
                                    <p:anim calcmode="lin" valueType="num">
                                      <p:cBhvr>
                                        <p:cTn id="84"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5"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86" dur="500"/>
                                        <p:tgtEl>
                                          <p:spTgt spid="3">
                                            <p:txEl>
                                              <p:pRg st="9" end="9"/>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3">
                                            <p:txEl>
                                              <p:pRg st="10" end="10"/>
                                            </p:txEl>
                                          </p:spTgt>
                                        </p:tgtEl>
                                        <p:attrNameLst>
                                          <p:attrName>style.visibility</p:attrName>
                                        </p:attrNameLst>
                                      </p:cBhvr>
                                      <p:to>
                                        <p:strVal val="visible"/>
                                      </p:to>
                                    </p:set>
                                    <p:anim calcmode="lin" valueType="num">
                                      <p:cBhvr>
                                        <p:cTn id="91"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92"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9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ownloa.jpg"/>
          <p:cNvPicPr>
            <a:picLocks noChangeAspect="1"/>
          </p:cNvPicPr>
          <p:nvPr/>
        </p:nvPicPr>
        <p:blipFill>
          <a:blip r:embed="rId2"/>
          <a:stretch>
            <a:fillRect/>
          </a:stretch>
        </p:blipFill>
        <p:spPr>
          <a:xfrm>
            <a:off x="0" y="0"/>
            <a:ext cx="9144000" cy="6858000"/>
          </a:xfrm>
          <a:prstGeom prst="rect">
            <a:avLst/>
          </a:prstGeom>
        </p:spPr>
      </p:pic>
      <p:sp>
        <p:nvSpPr>
          <p:cNvPr id="3" name="Subtitle 2"/>
          <p:cNvSpPr>
            <a:spLocks noGrp="1"/>
          </p:cNvSpPr>
          <p:nvPr>
            <p:ph type="subTitle" idx="1"/>
          </p:nvPr>
        </p:nvSpPr>
        <p:spPr>
          <a:xfrm>
            <a:off x="0" y="987665"/>
            <a:ext cx="9144000" cy="5715000"/>
          </a:xfrm>
        </p:spPr>
        <p:txBody>
          <a:bodyPr>
            <a:normAutofit/>
          </a:bodyPr>
          <a:lstStyle/>
          <a:p>
            <a:pPr marL="457200" indent="-457200" algn="l"/>
            <a:endParaRPr lang="en-GB" sz="2800" b="1" dirty="0">
              <a:solidFill>
                <a:schemeClr val="tx1"/>
              </a:solidFill>
              <a:latin typeface="Times New Roman" pitchFamily="18" charset="0"/>
              <a:cs typeface="Times New Roman" pitchFamily="18" charset="0"/>
            </a:endParaRPr>
          </a:p>
          <a:p>
            <a:pPr marL="457200" indent="-457200" algn="l">
              <a:buFont typeface="Wingdings" pitchFamily="2" charset="2"/>
              <a:buChar char="v"/>
            </a:pPr>
            <a:endParaRPr lang="en-GB" sz="2800" b="1" dirty="0" smtClean="0">
              <a:solidFill>
                <a:schemeClr val="tx1"/>
              </a:solidFill>
              <a:latin typeface="Times New Roman" pitchFamily="18" charset="0"/>
              <a:cs typeface="Times New Roman" pitchFamily="18" charset="0"/>
            </a:endParaRPr>
          </a:p>
          <a:p>
            <a:pPr marL="457200" indent="-457200" algn="l">
              <a:buFont typeface="Wingdings" pitchFamily="2" charset="2"/>
              <a:buChar char="v"/>
            </a:pPr>
            <a:r>
              <a:rPr lang="en-GB" b="1" dirty="0" err="1" smtClean="0">
                <a:solidFill>
                  <a:srgbClr val="111111"/>
                </a:solidFill>
                <a:latin typeface="Times New Roman" pitchFamily="18" charset="0"/>
                <a:cs typeface="Times New Roman" pitchFamily="18" charset="0"/>
              </a:rPr>
              <a:t>Bạo</a:t>
            </a:r>
            <a:r>
              <a:rPr lang="en-GB" b="1" dirty="0" smtClean="0">
                <a:solidFill>
                  <a:srgbClr val="111111"/>
                </a:solidFill>
                <a:latin typeface="Times New Roman" pitchFamily="18" charset="0"/>
                <a:cs typeface="Times New Roman" pitchFamily="18" charset="0"/>
              </a:rPr>
              <a:t> </a:t>
            </a:r>
            <a:r>
              <a:rPr lang="en-GB" b="1" dirty="0" err="1">
                <a:solidFill>
                  <a:srgbClr val="111111"/>
                </a:solidFill>
                <a:latin typeface="Times New Roman" pitchFamily="18" charset="0"/>
                <a:cs typeface="Times New Roman" pitchFamily="18" charset="0"/>
              </a:rPr>
              <a:t>lực</a:t>
            </a:r>
            <a:r>
              <a:rPr lang="en-GB" b="1" dirty="0">
                <a:solidFill>
                  <a:srgbClr val="111111"/>
                </a:solidFill>
                <a:latin typeface="Times New Roman" pitchFamily="18" charset="0"/>
                <a:cs typeface="Times New Roman" pitchFamily="18" charset="0"/>
              </a:rPr>
              <a:t> </a:t>
            </a:r>
            <a:r>
              <a:rPr lang="en-GB" b="1" dirty="0" err="1">
                <a:solidFill>
                  <a:srgbClr val="111111"/>
                </a:solidFill>
                <a:latin typeface="Times New Roman" pitchFamily="18" charset="0"/>
                <a:cs typeface="Times New Roman" pitchFamily="18" charset="0"/>
              </a:rPr>
              <a:t>gia</a:t>
            </a:r>
            <a:r>
              <a:rPr lang="en-GB" b="1" dirty="0">
                <a:solidFill>
                  <a:srgbClr val="111111"/>
                </a:solidFill>
                <a:latin typeface="Times New Roman" pitchFamily="18" charset="0"/>
                <a:cs typeface="Times New Roman" pitchFamily="18" charset="0"/>
              </a:rPr>
              <a:t> </a:t>
            </a:r>
            <a:r>
              <a:rPr lang="en-GB" b="1" dirty="0" err="1" smtClean="0">
                <a:solidFill>
                  <a:srgbClr val="111111"/>
                </a:solidFill>
                <a:latin typeface="Times New Roman" pitchFamily="18" charset="0"/>
                <a:cs typeface="Times New Roman" pitchFamily="18" charset="0"/>
              </a:rPr>
              <a:t>đình</a:t>
            </a:r>
            <a:r>
              <a:rPr lang="en-GB" b="1" dirty="0" smtClean="0">
                <a:solidFill>
                  <a:srgbClr val="111111"/>
                </a:solidFill>
                <a:latin typeface="Times New Roman" pitchFamily="18" charset="0"/>
                <a:cs typeface="Times New Roman" pitchFamily="18" charset="0"/>
              </a:rPr>
              <a:t>:</a:t>
            </a:r>
            <a:r>
              <a:rPr lang="en-GB" b="1" dirty="0">
                <a:solidFill>
                  <a:srgbClr val="FF0000"/>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là</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thuật</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ngữ</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dùng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để</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chỉ</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các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hành</a:t>
            </a:r>
            <a:r>
              <a:rPr lang="en-GB" dirty="0">
                <a:solidFill>
                  <a:schemeClr val="tx1"/>
                </a:solidFill>
                <a:latin typeface="Times New Roman" pitchFamily="18" charset="0"/>
                <a:cs typeface="Times New Roman" pitchFamily="18" charset="0"/>
              </a:rPr>
              <a:t> vi </a:t>
            </a:r>
            <a:r>
              <a:rPr lang="en-GB" dirty="0" err="1" smtClean="0">
                <a:solidFill>
                  <a:schemeClr val="tx1"/>
                </a:solidFill>
                <a:latin typeface="Times New Roman" pitchFamily="18" charset="0"/>
                <a:cs typeface="Times New Roman" pitchFamily="18" charset="0"/>
              </a:rPr>
              <a:t>bạo</a:t>
            </a:r>
            <a:r>
              <a:rPr lang="en-GB" dirty="0" smtClean="0">
                <a:solidFill>
                  <a:schemeClr val="tx1"/>
                </a:solidFill>
                <a:latin typeface="Times New Roman" pitchFamily="18" charset="0"/>
                <a:cs typeface="Times New Roman" pitchFamily="18" charset="0"/>
              </a:rPr>
              <a:t> </a:t>
            </a:r>
            <a:r>
              <a:rPr lang="en-GB" dirty="0" err="1" smtClean="0">
                <a:solidFill>
                  <a:schemeClr val="tx1"/>
                </a:solidFill>
                <a:latin typeface="Times New Roman" pitchFamily="18" charset="0"/>
                <a:cs typeface="Times New Roman" pitchFamily="18" charset="0"/>
              </a:rPr>
              <a:t>lực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giữa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các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thành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viên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trong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cùng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một</a:t>
            </a:r>
            <a:r>
              <a:rPr lang="en-GB" dirty="0">
                <a:solidFill>
                  <a:schemeClr val="tx1"/>
                </a:solidFill>
                <a:latin typeface="Times New Roman" pitchFamily="18" charset="0"/>
                <a:cs typeface="Times New Roman" pitchFamily="18" charset="0"/>
              </a:rPr>
              <a:t> </a:t>
            </a:r>
            <a:r>
              <a:rPr lang="en-GB" dirty="0" err="1" smtClean="0">
                <a:solidFill>
                  <a:schemeClr val="tx1"/>
                </a:solidFill>
                <a:latin typeface="Times New Roman" pitchFamily="18" charset="0"/>
                <a:cs typeface="Times New Roman" pitchFamily="18" charset="0"/>
              </a:rPr>
              <a:t>gia</a:t>
            </a:r>
            <a:r>
              <a:rPr lang="en-GB" dirty="0" smtClean="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đình</a:t>
            </a:r>
            <a:r>
              <a:rPr lang="en-GB" dirty="0">
                <a:solidFill>
                  <a:schemeClr val="tx1"/>
                </a:solidFill>
                <a:latin typeface="Times New Roman" pitchFamily="18" charset="0"/>
                <a:cs typeface="Times New Roman" pitchFamily="18" charset="0"/>
              </a:rPr>
              <a:t>. </a:t>
            </a:r>
            <a:endParaRPr lang="en-GB" dirty="0" smtClean="0">
              <a:solidFill>
                <a:schemeClr val="tx1"/>
              </a:solidFill>
              <a:latin typeface="Times New Roman" pitchFamily="18" charset="0"/>
              <a:cs typeface="Times New Roman" pitchFamily="18" charset="0"/>
            </a:endParaRPr>
          </a:p>
          <a:p>
            <a:pPr marL="457200" indent="-457200" algn="l">
              <a:buFont typeface="Wingdings" pitchFamily="2" charset="2"/>
              <a:buChar char="v"/>
            </a:pPr>
            <a:r>
              <a:rPr lang="en-GB" b="1" dirty="0" err="1" smtClean="0">
                <a:solidFill>
                  <a:srgbClr val="111111"/>
                </a:solidFill>
                <a:latin typeface="Times New Roman" pitchFamily="18" charset="0"/>
                <a:cs typeface="Times New Roman" pitchFamily="18" charset="0"/>
              </a:rPr>
              <a:t>Hiện</a:t>
            </a:r>
            <a:r>
              <a:rPr lang="en-GB" b="1" dirty="0" smtClean="0">
                <a:solidFill>
                  <a:srgbClr val="111111"/>
                </a:solidFill>
                <a:latin typeface="Times New Roman" pitchFamily="18" charset="0"/>
                <a:cs typeface="Times New Roman" pitchFamily="18" charset="0"/>
              </a:rPr>
              <a:t> </a:t>
            </a:r>
            <a:r>
              <a:rPr lang="en-GB" b="1" dirty="0" err="1" smtClean="0">
                <a:solidFill>
                  <a:srgbClr val="111111"/>
                </a:solidFill>
                <a:latin typeface="Times New Roman" pitchFamily="18" charset="0"/>
                <a:cs typeface="Times New Roman" pitchFamily="18" charset="0"/>
              </a:rPr>
              <a:t>trạng</a:t>
            </a:r>
            <a:r>
              <a:rPr lang="en-GB" b="1" dirty="0" smtClean="0">
                <a:solidFill>
                  <a:srgbClr val="11111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X</a:t>
            </a:r>
            <a:r>
              <a:rPr lang="en-GB" dirty="0" err="1" smtClean="0">
                <a:solidFill>
                  <a:schemeClr val="tx1"/>
                </a:solidFill>
                <a:latin typeface="Times New Roman" pitchFamily="18" charset="0"/>
                <a:cs typeface="Times New Roman" pitchFamily="18" charset="0"/>
              </a:rPr>
              <a:t>ảy</a:t>
            </a:r>
            <a:r>
              <a:rPr lang="en-GB" dirty="0" smtClean="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ra</a:t>
            </a:r>
            <a:r>
              <a:rPr lang="en-GB" dirty="0">
                <a:solidFill>
                  <a:schemeClr val="tx1"/>
                </a:solidFill>
                <a:latin typeface="Times New Roman" pitchFamily="18" charset="0"/>
                <a:cs typeface="Times New Roman" pitchFamily="18" charset="0"/>
              </a:rPr>
              <a:t> ở </a:t>
            </a:r>
            <a:r>
              <a:rPr lang="en-GB" dirty="0" err="1">
                <a:solidFill>
                  <a:schemeClr val="tx1"/>
                </a:solidFill>
                <a:latin typeface="Times New Roman" pitchFamily="18" charset="0"/>
                <a:cs typeface="Times New Roman" pitchFamily="18" charset="0"/>
              </a:rPr>
              <a:t>mọi</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quốc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nền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văn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hóa</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tôn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giáo</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không</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ngoại</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lệ</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giàu</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nghèo</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và</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trình</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độ</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học</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vấn</a:t>
            </a:r>
            <a:r>
              <a:rPr lang="en-GB" dirty="0">
                <a:solidFill>
                  <a:schemeClr val="tx1"/>
                </a:solidFill>
                <a:latin typeface="Times New Roman" pitchFamily="18" charset="0"/>
                <a:cs typeface="Times New Roman" pitchFamily="18" charset="0"/>
              </a:rPr>
              <a:t> </a:t>
            </a:r>
            <a:r>
              <a:rPr lang="en-GB" dirty="0" err="1">
                <a:solidFill>
                  <a:schemeClr val="tx1"/>
                </a:solidFill>
                <a:latin typeface="Times New Roman" pitchFamily="18" charset="0"/>
                <a:cs typeface="Times New Roman" pitchFamily="18" charset="0"/>
              </a:rPr>
              <a:t>cao</a:t>
            </a:r>
            <a:r>
              <a:rPr lang="en-GB" dirty="0">
                <a:solidFill>
                  <a:schemeClr val="tx1"/>
                </a:solidFill>
                <a:latin typeface="Times New Roman" pitchFamily="18" charset="0"/>
                <a:cs typeface="Times New Roman" pitchFamily="18" charset="0"/>
              </a:rPr>
              <a:t> hay </a:t>
            </a:r>
            <a:r>
              <a:rPr lang="en-GB" dirty="0" err="1" smtClean="0">
                <a:solidFill>
                  <a:schemeClr val="tx1"/>
                </a:solidFill>
                <a:latin typeface="Times New Roman" pitchFamily="18" charset="0"/>
                <a:cs typeface="Times New Roman" pitchFamily="18" charset="0"/>
              </a:rPr>
              <a:t>thấp</a:t>
            </a:r>
            <a:r>
              <a:rPr lang="en-GB" dirty="0" smtClean="0">
                <a:solidFill>
                  <a:schemeClr val="tx1"/>
                </a:solidFill>
                <a:latin typeface="Times New Roman" pitchFamily="18" charset="0"/>
                <a:cs typeface="Times New Roman" pitchFamily="18" charset="0"/>
              </a:rPr>
              <a:t>.</a:t>
            </a:r>
            <a:endParaRPr lang="en-US" dirty="0">
              <a:solidFill>
                <a:schemeClr val="tx1"/>
              </a:solidFill>
              <a:latin typeface="Times New Roman" pitchFamily="18" charset="0"/>
              <a:cs typeface="Times New Roman" pitchFamily="18" charset="0"/>
            </a:endParaRPr>
          </a:p>
        </p:txBody>
      </p:sp>
      <p:sp>
        <p:nvSpPr>
          <p:cNvPr id="4" name="Rectangle 3"/>
          <p:cNvSpPr/>
          <p:nvPr/>
        </p:nvSpPr>
        <p:spPr>
          <a:xfrm>
            <a:off x="2743200" y="685800"/>
            <a:ext cx="3927678" cy="707886"/>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4000" b="1">
                <a:latin typeface="Times New Roman" pitchFamily="18" charset="0"/>
                <a:cs typeface="Times New Roman" pitchFamily="18" charset="0"/>
              </a:rPr>
              <a:t>Bạo lực gia đình:</a:t>
            </a:r>
            <a:endParaRPr lang="en-US" sz="4000"/>
          </a:p>
        </p:txBody>
      </p:sp>
    </p:spTree>
    <p:extLst>
      <p:ext uri="{BB962C8B-B14F-4D97-AF65-F5344CB8AC3E}">
        <p14:creationId xmlns="" xmlns:p14="http://schemas.microsoft.com/office/powerpoint/2010/main" val="228016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ownloa.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2557250" y="304800"/>
            <a:ext cx="4191000" cy="69035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đình</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pic>
        <p:nvPicPr>
          <p:cNvPr id="11" name="Content Placeholder 10" descr="5f3images18876825.jpg"/>
          <p:cNvPicPr>
            <a:picLocks noGrp="1" noChangeAspect="1"/>
          </p:cNvPicPr>
          <p:nvPr>
            <p:ph idx="1"/>
          </p:nvPr>
        </p:nvPicPr>
        <p:blipFill>
          <a:blip r:embed="rId3"/>
          <a:stretch>
            <a:fillRect/>
          </a:stretch>
        </p:blipFill>
        <p:spPr>
          <a:xfrm>
            <a:off x="-25329" y="1249052"/>
            <a:ext cx="4673529" cy="2914650"/>
          </a:xfrm>
        </p:spPr>
      </p:pic>
      <p:pic>
        <p:nvPicPr>
          <p:cNvPr id="5" name="Picture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4652750" y="1228298"/>
            <a:ext cx="4495800" cy="2971800"/>
          </a:xfrm>
          <a:prstGeom prst="rect">
            <a:avLst/>
          </a:prstGeom>
        </p:spPr>
      </p:pic>
      <p:pic>
        <p:nvPicPr>
          <p:cNvPr id="6" name="Picture 5"/>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0" y="4190998"/>
            <a:ext cx="4648201" cy="2667001"/>
          </a:xfrm>
          <a:prstGeom prst="rect">
            <a:avLst/>
          </a:prstGeom>
        </p:spPr>
      </p:pic>
      <p:pic>
        <p:nvPicPr>
          <p:cNvPr id="7" name="Picture 6"/>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4648201" y="4190999"/>
            <a:ext cx="4495800" cy="2667001"/>
          </a:xfrm>
          <a:prstGeom prst="rect">
            <a:avLst/>
          </a:prstGeom>
        </p:spPr>
      </p:pic>
    </p:spTree>
    <p:extLst>
      <p:ext uri="{BB962C8B-B14F-4D97-AF65-F5344CB8AC3E}">
        <p14:creationId xmlns="" xmlns:p14="http://schemas.microsoft.com/office/powerpoint/2010/main" val="3866389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style.rotation</p:attrName>
                                        </p:attrNameLst>
                                      </p:cBhvr>
                                      <p:tavLst>
                                        <p:tav tm="0">
                                          <p:val>
                                            <p:fltVal val="90"/>
                                          </p:val>
                                        </p:tav>
                                        <p:tav tm="100000">
                                          <p:val>
                                            <p:fltVal val="0"/>
                                          </p:val>
                                        </p:tav>
                                      </p:tavLst>
                                    </p:anim>
                                    <p:animEffect transition="in" filter="fade">
                                      <p:cBhvr>
                                        <p:cTn id="15" dur="1000"/>
                                        <p:tgtEl>
                                          <p:spTgt spid="11"/>
                                        </p:tgtEl>
                                      </p:cBhvr>
                                    </p:animEffect>
                                  </p:childTnLst>
                                </p:cTn>
                              </p:par>
                              <p:par>
                                <p:cTn id="16" presetID="3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ghg.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2438400" y="381000"/>
            <a:ext cx="4724400" cy="6858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latin typeface="Times New Roman" pitchFamily="18" charset="0"/>
                <a:cs typeface="Times New Roman" pitchFamily="18" charset="0"/>
              </a:rPr>
              <a:t>Bạo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đường</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
        <p:nvSpPr>
          <p:cNvPr id="5" name="Content Placeholder 4"/>
          <p:cNvSpPr>
            <a:spLocks noGrp="1"/>
          </p:cNvSpPr>
          <p:nvPr>
            <p:ph idx="1"/>
          </p:nvPr>
        </p:nvSpPr>
        <p:spPr>
          <a:xfrm>
            <a:off x="228600" y="914400"/>
            <a:ext cx="9144000" cy="4648200"/>
          </a:xfrm>
        </p:spPr>
        <p:txBody>
          <a:bodyPr>
            <a:normAutofit/>
          </a:bodyPr>
          <a:lstStyle/>
          <a:p>
            <a:pPr marL="0" indent="0">
              <a:buNone/>
            </a:pPr>
            <a:endParaRPr lang="en-GB" sz="2800" b="1" dirty="0" smtClean="0">
              <a:solidFill>
                <a:srgbClr val="FF0000"/>
              </a:solidFill>
              <a:latin typeface="Times New Roman" pitchFamily="18" charset="0"/>
              <a:cs typeface="Times New Roman" pitchFamily="18" charset="0"/>
            </a:endParaRPr>
          </a:p>
          <a:p>
            <a:pPr>
              <a:buFont typeface="Wingdings" pitchFamily="2" charset="2"/>
              <a:buChar char="v"/>
            </a:pPr>
            <a:r>
              <a:rPr lang="en-GB" sz="2800" b="1" dirty="0" err="1" smtClean="0">
                <a:solidFill>
                  <a:srgbClr val="111111"/>
                </a:solidFill>
                <a:latin typeface="Times New Roman" pitchFamily="18" charset="0"/>
                <a:cs typeface="Times New Roman" pitchFamily="18" charset="0"/>
              </a:rPr>
              <a:t>Khái</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niệm</a:t>
            </a:r>
            <a:r>
              <a:rPr lang="en-GB" sz="2800" b="1" dirty="0" smtClean="0">
                <a:solidFill>
                  <a:srgbClr val="111111"/>
                </a:solidFill>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Bạo</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lực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học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đường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những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hành</a:t>
            </a:r>
            <a:r>
              <a:rPr lang="en-GB" sz="2800" dirty="0">
                <a:latin typeface="Times New Roman" pitchFamily="18" charset="0"/>
                <a:cs typeface="Times New Roman" pitchFamily="18" charset="0"/>
              </a:rPr>
              <a:t> vi </a:t>
            </a:r>
            <a:r>
              <a:rPr lang="en-GB" sz="2800" dirty="0" err="1">
                <a:latin typeface="Times New Roman" pitchFamily="18" charset="0"/>
                <a:cs typeface="Times New Roman" pitchFamily="18" charset="0"/>
              </a:rPr>
              <a:t>thô</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bạo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ngang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ngược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bất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chấp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công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lý</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đạo</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lý</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xúc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phạm</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áp</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người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khác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gây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nên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những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tổn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thương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về</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tinh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thần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thể</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diễn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ra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trong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phạm</a:t>
            </a:r>
            <a:r>
              <a:rPr lang="en-GB" sz="2800" dirty="0">
                <a:latin typeface="Times New Roman" pitchFamily="18" charset="0"/>
                <a:cs typeface="Times New Roman" pitchFamily="18" charset="0"/>
              </a:rPr>
              <a:t> vi </a:t>
            </a:r>
            <a:r>
              <a:rPr lang="en-GB" sz="2800" dirty="0" err="1">
                <a:latin typeface="Times New Roman" pitchFamily="18" charset="0"/>
                <a:cs typeface="Times New Roman" pitchFamily="18" charset="0"/>
              </a:rPr>
              <a:t>nhà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trường</a:t>
            </a:r>
            <a:r>
              <a:rPr lang="en-GB" sz="2800" dirty="0">
                <a:latin typeface="Times New Roman" pitchFamily="18" charset="0"/>
                <a:cs typeface="Times New Roman" pitchFamily="18" charset="0"/>
              </a:rPr>
              <a:t>. </a:t>
            </a:r>
            <a:br>
              <a:rPr lang="en-GB" sz="2800" dirty="0">
                <a:latin typeface="Times New Roman" pitchFamily="18" charset="0"/>
                <a:cs typeface="Times New Roman" pitchFamily="18" charset="0"/>
              </a:rPr>
            </a:br>
            <a:endParaRPr lang="en-GB" sz="2800" dirty="0" smtClean="0">
              <a:latin typeface="Times New Roman" pitchFamily="18" charset="0"/>
              <a:cs typeface="Times New Roman" pitchFamily="18" charset="0"/>
            </a:endParaRPr>
          </a:p>
          <a:p>
            <a:pPr>
              <a:buFont typeface="Wingdings" pitchFamily="2" charset="2"/>
              <a:buChar char="v"/>
            </a:pPr>
            <a:r>
              <a:rPr lang="en-GB" sz="2800" b="1" dirty="0" err="1" smtClean="0">
                <a:solidFill>
                  <a:srgbClr val="111111"/>
                </a:solidFill>
                <a:latin typeface="Times New Roman" pitchFamily="18" charset="0"/>
                <a:cs typeface="Times New Roman" pitchFamily="18" charset="0"/>
              </a:rPr>
              <a:t>Hiện</a:t>
            </a:r>
            <a:r>
              <a:rPr lang="en-GB" sz="2800" b="1" dirty="0" smtClean="0">
                <a:solidFill>
                  <a:srgbClr val="111111"/>
                </a:solidFill>
                <a:latin typeface="Times New Roman" pitchFamily="18" charset="0"/>
                <a:cs typeface="Times New Roman" pitchFamily="18" charset="0"/>
              </a:rPr>
              <a:t> </a:t>
            </a:r>
            <a:r>
              <a:rPr lang="en-GB" sz="2800" b="1" dirty="0" err="1" smtClean="0">
                <a:solidFill>
                  <a:srgbClr val="111111"/>
                </a:solidFill>
                <a:latin typeface="Times New Roman" pitchFamily="18" charset="0"/>
                <a:cs typeface="Times New Roman" pitchFamily="18" charset="0"/>
              </a:rPr>
              <a:t>trạng</a:t>
            </a:r>
            <a:r>
              <a:rPr lang="en-GB" sz="2800" b="1" dirty="0" smtClean="0">
                <a:solidFill>
                  <a:srgbClr val="111111"/>
                </a:solidFill>
                <a:latin typeface="Times New Roman" pitchFamily="18" charset="0"/>
                <a:cs typeface="Times New Roman" pitchFamily="18" charset="0"/>
              </a:rPr>
              <a:t>: </a:t>
            </a:r>
            <a:r>
              <a:rPr lang="en-GB" sz="2800" dirty="0" err="1">
                <a:latin typeface="Times New Roman" pitchFamily="18" charset="0"/>
                <a:cs typeface="Times New Roman" pitchFamily="18" charset="0"/>
              </a:rPr>
              <a:t>H</a:t>
            </a:r>
            <a:r>
              <a:rPr lang="en-GB" sz="2800" dirty="0" err="1" smtClean="0">
                <a:latin typeface="Times New Roman" pitchFamily="18" charset="0"/>
                <a:cs typeface="Times New Roman" pitchFamily="18" charset="0"/>
              </a:rPr>
              <a:t>iện</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đang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có</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hướng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gia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tăng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nhanh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chóng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diễn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ra</a:t>
            </a:r>
            <a:r>
              <a:rPr lang="en-GB" sz="2800" dirty="0">
                <a:latin typeface="Times New Roman" pitchFamily="18" charset="0"/>
                <a:cs typeface="Times New Roman" pitchFamily="18" charset="0"/>
              </a:rPr>
              <a:t> ở </a:t>
            </a:r>
            <a:r>
              <a:rPr lang="en-GB" sz="2800" dirty="0" err="1">
                <a:latin typeface="Times New Roman" pitchFamily="18" charset="0"/>
                <a:cs typeface="Times New Roman" pitchFamily="18" charset="0"/>
              </a:rPr>
              <a:t>nhiều</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và</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đang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trở</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thành</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một</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vấn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nạn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lớn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của</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xã</a:t>
            </a: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hội</a:t>
            </a:r>
            <a:r>
              <a:rPr lang="en-GB"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18952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ownloa.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2362200" y="274093"/>
            <a:ext cx="4953000" cy="60960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b="1" dirty="0" err="1" smtClean="0">
                <a:latin typeface="Times New Roman" pitchFamily="18" charset="0"/>
                <a:cs typeface="Times New Roman" pitchFamily="18" charset="0"/>
              </a:rPr>
              <a:t>Bạo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lực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đường</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pic>
        <p:nvPicPr>
          <p:cNvPr id="10" name="Content Placeholder 9" descr="Bức xúc với cảnh cổ xúy học sinh đánh nhau"/>
          <p:cNvPicPr>
            <a:picLocks noGrp="1"/>
          </p:cNvPicPr>
          <p:nvPr>
            <p:ph idx="1"/>
          </p:nvPr>
        </p:nvPicPr>
        <p:blipFill>
          <a:blip r:embed="rId3">
            <a:extLst>
              <a:ext uri="{28A0092B-C50C-407E-A947-70E740481C1C}">
                <a14:useLocalDpi xmlns="" xmlns:a14="http://schemas.microsoft.com/office/drawing/2010/main" val="0"/>
              </a:ext>
            </a:extLst>
          </a:blip>
          <a:stretch>
            <a:fillRect/>
          </a:stretch>
        </p:blipFill>
        <p:spPr bwMode="auto">
          <a:xfrm>
            <a:off x="4267200" y="4114800"/>
            <a:ext cx="4876800" cy="2743200"/>
          </a:xfrm>
          <a:prstGeom prst="rect">
            <a:avLst/>
          </a:prstGeom>
          <a:noFill/>
          <a:ln>
            <a:noFill/>
          </a:ln>
        </p:spPr>
      </p:pic>
      <p:pic>
        <p:nvPicPr>
          <p:cNvPr id="3075" name="Picture 3" descr="D:\mỹ diện\hinh anh xhh\images (29).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0" y="1066800"/>
            <a:ext cx="4267200" cy="30480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D:\mỹ diện\hinh anh xhh\images (46).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267200" y="1066800"/>
            <a:ext cx="4876800" cy="304800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5" descr="dspl-giaitri-phimtruyen-LeeMinHo3.jpg"/>
          <p:cNvPicPr>
            <a:picLocks noChangeAspect="1"/>
          </p:cNvPicPr>
          <p:nvPr/>
        </p:nvPicPr>
        <p:blipFill>
          <a:blip r:embed="rId6"/>
          <a:stretch>
            <a:fillRect/>
          </a:stretch>
        </p:blipFill>
        <p:spPr>
          <a:xfrm>
            <a:off x="0" y="4114800"/>
            <a:ext cx="4267200" cy="2743200"/>
          </a:xfrm>
          <a:prstGeom prst="rect">
            <a:avLst/>
          </a:prstGeom>
        </p:spPr>
      </p:pic>
    </p:spTree>
    <p:extLst>
      <p:ext uri="{BB962C8B-B14F-4D97-AF65-F5344CB8AC3E}">
        <p14:creationId xmlns="" xmlns:p14="http://schemas.microsoft.com/office/powerpoint/2010/main" val="76429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par>
                                <p:cTn id="16" presetID="31"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anim calcmode="lin" valueType="num">
                                      <p:cBhvr>
                                        <p:cTn id="18" dur="1000" fill="hold"/>
                                        <p:tgtEl>
                                          <p:spTgt spid="3076"/>
                                        </p:tgtEl>
                                        <p:attrNameLst>
                                          <p:attrName>ppt_w</p:attrName>
                                        </p:attrNameLst>
                                      </p:cBhvr>
                                      <p:tavLst>
                                        <p:tav tm="0">
                                          <p:val>
                                            <p:fltVal val="0"/>
                                          </p:val>
                                        </p:tav>
                                        <p:tav tm="100000">
                                          <p:val>
                                            <p:strVal val="#ppt_w"/>
                                          </p:val>
                                        </p:tav>
                                      </p:tavLst>
                                    </p:anim>
                                    <p:anim calcmode="lin" valueType="num">
                                      <p:cBhvr>
                                        <p:cTn id="19" dur="1000" fill="hold"/>
                                        <p:tgtEl>
                                          <p:spTgt spid="3076"/>
                                        </p:tgtEl>
                                        <p:attrNameLst>
                                          <p:attrName>ppt_h</p:attrName>
                                        </p:attrNameLst>
                                      </p:cBhvr>
                                      <p:tavLst>
                                        <p:tav tm="0">
                                          <p:val>
                                            <p:fltVal val="0"/>
                                          </p:val>
                                        </p:tav>
                                        <p:tav tm="100000">
                                          <p:val>
                                            <p:strVal val="#ppt_h"/>
                                          </p:val>
                                        </p:tav>
                                      </p:tavLst>
                                    </p:anim>
                                    <p:anim calcmode="lin" valueType="num">
                                      <p:cBhvr>
                                        <p:cTn id="20" dur="1000" fill="hold"/>
                                        <p:tgtEl>
                                          <p:spTgt spid="3076"/>
                                        </p:tgtEl>
                                        <p:attrNameLst>
                                          <p:attrName>style.rotation</p:attrName>
                                        </p:attrNameLst>
                                      </p:cBhvr>
                                      <p:tavLst>
                                        <p:tav tm="0">
                                          <p:val>
                                            <p:fltVal val="90"/>
                                          </p:val>
                                        </p:tav>
                                        <p:tav tm="100000">
                                          <p:val>
                                            <p:fltVal val="0"/>
                                          </p:val>
                                        </p:tav>
                                      </p:tavLst>
                                    </p:anim>
                                    <p:animEffect transition="in" filter="fade">
                                      <p:cBhvr>
                                        <p:cTn id="21" dur="1000"/>
                                        <p:tgtEl>
                                          <p:spTgt spid="3076"/>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80">
                                          <p:stCondLst>
                                            <p:cond delay="0"/>
                                          </p:stCondLst>
                                        </p:cTn>
                                        <p:tgtEl>
                                          <p:spTgt spid="10"/>
                                        </p:tgtEl>
                                      </p:cBhvr>
                                    </p:animEffect>
                                    <p:anim calcmode="lin" valueType="num">
                                      <p:cBhvr>
                                        <p:cTn id="2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2" dur="26">
                                          <p:stCondLst>
                                            <p:cond delay="650"/>
                                          </p:stCondLst>
                                        </p:cTn>
                                        <p:tgtEl>
                                          <p:spTgt spid="10"/>
                                        </p:tgtEl>
                                      </p:cBhvr>
                                      <p:to x="100000" y="60000"/>
                                    </p:animScale>
                                    <p:animScale>
                                      <p:cBhvr>
                                        <p:cTn id="33" dur="166" decel="50000">
                                          <p:stCondLst>
                                            <p:cond delay="676"/>
                                          </p:stCondLst>
                                        </p:cTn>
                                        <p:tgtEl>
                                          <p:spTgt spid="10"/>
                                        </p:tgtEl>
                                      </p:cBhvr>
                                      <p:to x="100000" y="100000"/>
                                    </p:animScale>
                                    <p:animScale>
                                      <p:cBhvr>
                                        <p:cTn id="34" dur="26">
                                          <p:stCondLst>
                                            <p:cond delay="1312"/>
                                          </p:stCondLst>
                                        </p:cTn>
                                        <p:tgtEl>
                                          <p:spTgt spid="10"/>
                                        </p:tgtEl>
                                      </p:cBhvr>
                                      <p:to x="100000" y="80000"/>
                                    </p:animScale>
                                    <p:animScale>
                                      <p:cBhvr>
                                        <p:cTn id="35" dur="166" decel="50000">
                                          <p:stCondLst>
                                            <p:cond delay="1338"/>
                                          </p:stCondLst>
                                        </p:cTn>
                                        <p:tgtEl>
                                          <p:spTgt spid="10"/>
                                        </p:tgtEl>
                                      </p:cBhvr>
                                      <p:to x="100000" y="100000"/>
                                    </p:animScale>
                                    <p:animScale>
                                      <p:cBhvr>
                                        <p:cTn id="36" dur="26">
                                          <p:stCondLst>
                                            <p:cond delay="1642"/>
                                          </p:stCondLst>
                                        </p:cTn>
                                        <p:tgtEl>
                                          <p:spTgt spid="10"/>
                                        </p:tgtEl>
                                      </p:cBhvr>
                                      <p:to x="100000" y="90000"/>
                                    </p:animScale>
                                    <p:animScale>
                                      <p:cBhvr>
                                        <p:cTn id="37" dur="166" decel="50000">
                                          <p:stCondLst>
                                            <p:cond delay="1668"/>
                                          </p:stCondLst>
                                        </p:cTn>
                                        <p:tgtEl>
                                          <p:spTgt spid="10"/>
                                        </p:tgtEl>
                                      </p:cBhvr>
                                      <p:to x="100000" y="100000"/>
                                    </p:animScale>
                                    <p:animScale>
                                      <p:cBhvr>
                                        <p:cTn id="38" dur="26">
                                          <p:stCondLst>
                                            <p:cond delay="1808"/>
                                          </p:stCondLst>
                                        </p:cTn>
                                        <p:tgtEl>
                                          <p:spTgt spid="10"/>
                                        </p:tgtEl>
                                      </p:cBhvr>
                                      <p:to x="100000" y="95000"/>
                                    </p:animScale>
                                    <p:animScale>
                                      <p:cBhvr>
                                        <p:cTn id="39" dur="166" decel="50000">
                                          <p:stCondLst>
                                            <p:cond delay="1834"/>
                                          </p:stCondLst>
                                        </p:cTn>
                                        <p:tgtEl>
                                          <p:spTgt spid="10"/>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3075"/>
                                        </p:tgtEl>
                                        <p:attrNameLst>
                                          <p:attrName>style.visibility</p:attrName>
                                        </p:attrNameLst>
                                      </p:cBhvr>
                                      <p:to>
                                        <p:strVal val="visible"/>
                                      </p:to>
                                    </p:set>
                                    <p:animEffect transition="in" filter="wipe(down)">
                                      <p:cBhvr>
                                        <p:cTn id="42" dur="580">
                                          <p:stCondLst>
                                            <p:cond delay="0"/>
                                          </p:stCondLst>
                                        </p:cTn>
                                        <p:tgtEl>
                                          <p:spTgt spid="3075"/>
                                        </p:tgtEl>
                                      </p:cBhvr>
                                    </p:animEffect>
                                    <p:anim calcmode="lin" valueType="num">
                                      <p:cBhvr>
                                        <p:cTn id="43" dur="1822" tmFilter="0,0; 0.14,0.36; 0.43,0.73; 0.71,0.91; 1.0,1.0">
                                          <p:stCondLst>
                                            <p:cond delay="0"/>
                                          </p:stCondLst>
                                        </p:cTn>
                                        <p:tgtEl>
                                          <p:spTgt spid="307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307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307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307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3075"/>
                                        </p:tgtEl>
                                        <p:attrNameLst>
                                          <p:attrName>ppt_y</p:attrName>
                                        </p:attrNameLst>
                                      </p:cBhvr>
                                      <p:tavLst>
                                        <p:tav tm="0" fmla="#ppt_y-sin(pi*$)/81">
                                          <p:val>
                                            <p:fltVal val="0"/>
                                          </p:val>
                                        </p:tav>
                                        <p:tav tm="100000">
                                          <p:val>
                                            <p:fltVal val="1"/>
                                          </p:val>
                                        </p:tav>
                                      </p:tavLst>
                                    </p:anim>
                                    <p:animScale>
                                      <p:cBhvr>
                                        <p:cTn id="48" dur="26">
                                          <p:stCondLst>
                                            <p:cond delay="650"/>
                                          </p:stCondLst>
                                        </p:cTn>
                                        <p:tgtEl>
                                          <p:spTgt spid="3075"/>
                                        </p:tgtEl>
                                      </p:cBhvr>
                                      <p:to x="100000" y="60000"/>
                                    </p:animScale>
                                    <p:animScale>
                                      <p:cBhvr>
                                        <p:cTn id="49" dur="166" decel="50000">
                                          <p:stCondLst>
                                            <p:cond delay="676"/>
                                          </p:stCondLst>
                                        </p:cTn>
                                        <p:tgtEl>
                                          <p:spTgt spid="3075"/>
                                        </p:tgtEl>
                                      </p:cBhvr>
                                      <p:to x="100000" y="100000"/>
                                    </p:animScale>
                                    <p:animScale>
                                      <p:cBhvr>
                                        <p:cTn id="50" dur="26">
                                          <p:stCondLst>
                                            <p:cond delay="1312"/>
                                          </p:stCondLst>
                                        </p:cTn>
                                        <p:tgtEl>
                                          <p:spTgt spid="3075"/>
                                        </p:tgtEl>
                                      </p:cBhvr>
                                      <p:to x="100000" y="80000"/>
                                    </p:animScale>
                                    <p:animScale>
                                      <p:cBhvr>
                                        <p:cTn id="51" dur="166" decel="50000">
                                          <p:stCondLst>
                                            <p:cond delay="1338"/>
                                          </p:stCondLst>
                                        </p:cTn>
                                        <p:tgtEl>
                                          <p:spTgt spid="3075"/>
                                        </p:tgtEl>
                                      </p:cBhvr>
                                      <p:to x="100000" y="100000"/>
                                    </p:animScale>
                                    <p:animScale>
                                      <p:cBhvr>
                                        <p:cTn id="52" dur="26">
                                          <p:stCondLst>
                                            <p:cond delay="1642"/>
                                          </p:stCondLst>
                                        </p:cTn>
                                        <p:tgtEl>
                                          <p:spTgt spid="3075"/>
                                        </p:tgtEl>
                                      </p:cBhvr>
                                      <p:to x="100000" y="90000"/>
                                    </p:animScale>
                                    <p:animScale>
                                      <p:cBhvr>
                                        <p:cTn id="53" dur="166" decel="50000">
                                          <p:stCondLst>
                                            <p:cond delay="1668"/>
                                          </p:stCondLst>
                                        </p:cTn>
                                        <p:tgtEl>
                                          <p:spTgt spid="3075"/>
                                        </p:tgtEl>
                                      </p:cBhvr>
                                      <p:to x="100000" y="100000"/>
                                    </p:animScale>
                                    <p:animScale>
                                      <p:cBhvr>
                                        <p:cTn id="54" dur="26">
                                          <p:stCondLst>
                                            <p:cond delay="1808"/>
                                          </p:stCondLst>
                                        </p:cTn>
                                        <p:tgtEl>
                                          <p:spTgt spid="3075"/>
                                        </p:tgtEl>
                                      </p:cBhvr>
                                      <p:to x="100000" y="95000"/>
                                    </p:animScale>
                                    <p:animScale>
                                      <p:cBhvr>
                                        <p:cTn id="55" dur="166" decel="50000">
                                          <p:stCondLst>
                                            <p:cond delay="1834"/>
                                          </p:stCondLst>
                                        </p:cTn>
                                        <p:tgtEl>
                                          <p:spTgt spid="307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38).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762000" y="228600"/>
            <a:ext cx="7620000" cy="609599"/>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solidFill>
                  <a:schemeClr val="tx1"/>
                </a:solidFill>
                <a:latin typeface="Times New Roman" pitchFamily="18" charset="0"/>
                <a:cs typeface="Times New Roman" pitchFamily="18" charset="0"/>
              </a:rPr>
              <a:t>Nguyên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nhân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hình</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thành</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bạo</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lực</a:t>
            </a:r>
            <a:r>
              <a:rPr lang="en-US" b="1" dirty="0" smtClean="0">
                <a:solidFill>
                  <a:schemeClr val="tx1"/>
                </a:solidFill>
                <a:latin typeface="Times New Roman" pitchFamily="18" charset="0"/>
                <a:cs typeface="Times New Roman" pitchFamily="18" charset="0"/>
              </a:rPr>
              <a:t>:</a:t>
            </a:r>
            <a:endParaRPr lang="en-US" b="1" dirty="0">
              <a:solidFill>
                <a:schemeClr val="tx1"/>
              </a:solidFill>
              <a:latin typeface="Times New Roman" pitchFamily="18" charset="0"/>
              <a:cs typeface="Times New Roman" pitchFamily="18" charset="0"/>
            </a:endParaRPr>
          </a:p>
        </p:txBody>
      </p:sp>
      <p:sp>
        <p:nvSpPr>
          <p:cNvPr id="3" name="Subtitle 2"/>
          <p:cNvSpPr>
            <a:spLocks noGrp="1"/>
          </p:cNvSpPr>
          <p:nvPr>
            <p:ph type="subTitle" idx="1"/>
          </p:nvPr>
        </p:nvSpPr>
        <p:spPr>
          <a:xfrm>
            <a:off x="0" y="914400"/>
            <a:ext cx="9144000" cy="5943600"/>
          </a:xfrm>
        </p:spPr>
        <p:txBody>
          <a:bodyPr/>
          <a:lstStyle/>
          <a:p>
            <a:pPr algn="l">
              <a:buFont typeface="Wingdings" pitchFamily="2" charset="2"/>
              <a:buChar char="v"/>
            </a:pPr>
            <a:r>
              <a:rPr lang="en-US" smtClean="0">
                <a:solidFill>
                  <a:schemeClr val="tx1"/>
                </a:solidFill>
                <a:latin typeface="Times New Roman" pitchFamily="18" charset="0"/>
                <a:cs typeface="Times New Roman" pitchFamily="18" charset="0"/>
              </a:rPr>
              <a:t> Do </a:t>
            </a:r>
            <a:r>
              <a:rPr lang="en-US" err="1" smtClean="0">
                <a:solidFill>
                  <a:schemeClr val="tx1"/>
                </a:solidFill>
                <a:latin typeface="Times New Roman" pitchFamily="18" charset="0"/>
                <a:cs typeface="Times New Roman" pitchFamily="18" charset="0"/>
              </a:rPr>
              <a:t>ảnh</a:t>
            </a:r>
            <a:r>
              <a:rPr lang="en-US" smtClean="0">
                <a:solidFill>
                  <a:schemeClr val="tx1"/>
                </a:solidFill>
                <a:latin typeface="Times New Roman" pitchFamily="18" charset="0"/>
                <a:cs typeface="Times New Roman" pitchFamily="18" charset="0"/>
              </a:rPr>
              <a:t> hưởng, tác </a:t>
            </a:r>
            <a:r>
              <a:rPr lang="en-US" dirty="0" err="1" smtClean="0">
                <a:solidFill>
                  <a:schemeClr val="tx1"/>
                </a:solidFill>
                <a:latin typeface="Times New Roman" pitchFamily="18" charset="0"/>
                <a:cs typeface="Times New Roman" pitchFamily="18" charset="0"/>
              </a:rPr>
              <a:t>động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tâm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từ</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đình</a:t>
            </a:r>
            <a:r>
              <a:rPr lang="en-US" dirty="0" smtClean="0">
                <a:solidFill>
                  <a:schemeClr val="tx1"/>
                </a:solidFill>
                <a:latin typeface="Times New Roman" pitchFamily="18" charset="0"/>
                <a:cs typeface="Times New Roman" pitchFamily="18" charset="0"/>
              </a:rPr>
              <a:t>:</a:t>
            </a:r>
            <a:endParaRPr lang="en-US" dirty="0">
              <a:solidFill>
                <a:schemeClr val="tx1"/>
              </a:solidFill>
              <a:latin typeface="Times New Roman" pitchFamily="18" charset="0"/>
              <a:cs typeface="Times New Roman" pitchFamily="18" charset="0"/>
            </a:endParaRPr>
          </a:p>
        </p:txBody>
      </p:sp>
      <p:pic>
        <p:nvPicPr>
          <p:cNvPr id="11266" name="Picture 2" descr="D:\ti lieu xhh tai ve\mỹ diện\hinh anh xhh\images (33).jpg"/>
          <p:cNvPicPr>
            <a:picLocks noChangeAspect="1" noChangeArrowheads="1"/>
          </p:cNvPicPr>
          <p:nvPr/>
        </p:nvPicPr>
        <p:blipFill>
          <a:blip r:embed="rId3"/>
          <a:srcRect/>
          <a:stretch>
            <a:fillRect/>
          </a:stretch>
        </p:blipFill>
        <p:spPr bwMode="auto">
          <a:xfrm>
            <a:off x="0" y="1752600"/>
            <a:ext cx="4724400" cy="5105400"/>
          </a:xfrm>
          <a:prstGeom prst="rect">
            <a:avLst/>
          </a:prstGeom>
          <a:noFill/>
        </p:spPr>
      </p:pic>
      <p:pic>
        <p:nvPicPr>
          <p:cNvPr id="11267" name="Picture 3" descr="D:\ti lieu xhh tai ve\mỹ diện\hinh anh xhh\images (28).jpg"/>
          <p:cNvPicPr>
            <a:picLocks noChangeAspect="1" noChangeArrowheads="1"/>
          </p:cNvPicPr>
          <p:nvPr/>
        </p:nvPicPr>
        <p:blipFill>
          <a:blip r:embed="rId4"/>
          <a:srcRect/>
          <a:stretch>
            <a:fillRect/>
          </a:stretch>
        </p:blipFill>
        <p:spPr bwMode="auto">
          <a:xfrm>
            <a:off x="4724400" y="1752600"/>
            <a:ext cx="4419600" cy="5105400"/>
          </a:xfrm>
          <a:prstGeom prst="rect">
            <a:avLst/>
          </a:prstGeom>
          <a:noFill/>
        </p:spPr>
      </p:pic>
    </p:spTree>
    <p:extLst>
      <p:ext uri="{BB962C8B-B14F-4D97-AF65-F5344CB8AC3E}">
        <p14:creationId xmlns="" xmlns:p14="http://schemas.microsoft.com/office/powerpoint/2010/main" val="117890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11266"/>
                                        </p:tgtEl>
                                        <p:attrNameLst>
                                          <p:attrName>style.visibility</p:attrName>
                                        </p:attrNameLst>
                                      </p:cBhvr>
                                      <p:to>
                                        <p:strVal val="visible"/>
                                      </p:to>
                                    </p:set>
                                    <p:anim calcmode="lin" valueType="num">
                                      <p:cBhvr>
                                        <p:cTn id="19" dur="500" fill="hold"/>
                                        <p:tgtEl>
                                          <p:spTgt spid="11266"/>
                                        </p:tgtEl>
                                        <p:attrNameLst>
                                          <p:attrName>ppt_w</p:attrName>
                                        </p:attrNameLst>
                                      </p:cBhvr>
                                      <p:tavLst>
                                        <p:tav tm="0">
                                          <p:val>
                                            <p:fltVal val="0"/>
                                          </p:val>
                                        </p:tav>
                                        <p:tav tm="100000">
                                          <p:val>
                                            <p:strVal val="#ppt_w"/>
                                          </p:val>
                                        </p:tav>
                                      </p:tavLst>
                                    </p:anim>
                                    <p:anim calcmode="lin" valueType="num">
                                      <p:cBhvr>
                                        <p:cTn id="20" dur="500" fill="hold"/>
                                        <p:tgtEl>
                                          <p:spTgt spid="11266"/>
                                        </p:tgtEl>
                                        <p:attrNameLst>
                                          <p:attrName>ppt_h</p:attrName>
                                        </p:attrNameLst>
                                      </p:cBhvr>
                                      <p:tavLst>
                                        <p:tav tm="0">
                                          <p:val>
                                            <p:fltVal val="0"/>
                                          </p:val>
                                        </p:tav>
                                        <p:tav tm="100000">
                                          <p:val>
                                            <p:strVal val="#ppt_h"/>
                                          </p:val>
                                        </p:tav>
                                      </p:tavLst>
                                    </p:anim>
                                    <p:animEffect transition="in" filter="fade">
                                      <p:cBhvr>
                                        <p:cTn id="21" dur="500"/>
                                        <p:tgtEl>
                                          <p:spTgt spid="11266"/>
                                        </p:tgtEl>
                                      </p:cBhvr>
                                    </p:animEffect>
                                  </p:childTnLst>
                                </p:cTn>
                              </p:par>
                              <p:par>
                                <p:cTn id="22" presetID="53" presetClass="entr" presetSubtype="16" fill="hold" nodeType="withEffect">
                                  <p:stCondLst>
                                    <p:cond delay="0"/>
                                  </p:stCondLst>
                                  <p:childTnLst>
                                    <p:set>
                                      <p:cBhvr>
                                        <p:cTn id="23" dur="1" fill="hold">
                                          <p:stCondLst>
                                            <p:cond delay="0"/>
                                          </p:stCondLst>
                                        </p:cTn>
                                        <p:tgtEl>
                                          <p:spTgt spid="11267"/>
                                        </p:tgtEl>
                                        <p:attrNameLst>
                                          <p:attrName>style.visibility</p:attrName>
                                        </p:attrNameLst>
                                      </p:cBhvr>
                                      <p:to>
                                        <p:strVal val="visible"/>
                                      </p:to>
                                    </p:set>
                                    <p:anim calcmode="lin" valueType="num">
                                      <p:cBhvr>
                                        <p:cTn id="24" dur="500" fill="hold"/>
                                        <p:tgtEl>
                                          <p:spTgt spid="11267"/>
                                        </p:tgtEl>
                                        <p:attrNameLst>
                                          <p:attrName>ppt_w</p:attrName>
                                        </p:attrNameLst>
                                      </p:cBhvr>
                                      <p:tavLst>
                                        <p:tav tm="0">
                                          <p:val>
                                            <p:fltVal val="0"/>
                                          </p:val>
                                        </p:tav>
                                        <p:tav tm="100000">
                                          <p:val>
                                            <p:strVal val="#ppt_w"/>
                                          </p:val>
                                        </p:tav>
                                      </p:tavLst>
                                    </p:anim>
                                    <p:anim calcmode="lin" valueType="num">
                                      <p:cBhvr>
                                        <p:cTn id="25" dur="500" fill="hold"/>
                                        <p:tgtEl>
                                          <p:spTgt spid="11267"/>
                                        </p:tgtEl>
                                        <p:attrNameLst>
                                          <p:attrName>ppt_h</p:attrName>
                                        </p:attrNameLst>
                                      </p:cBhvr>
                                      <p:tavLst>
                                        <p:tav tm="0">
                                          <p:val>
                                            <p:fltVal val="0"/>
                                          </p:val>
                                        </p:tav>
                                        <p:tav tm="100000">
                                          <p:val>
                                            <p:strVal val="#ppt_h"/>
                                          </p:val>
                                        </p:tav>
                                      </p:tavLst>
                                    </p:anim>
                                    <p:animEffect transition="in" filter="fade">
                                      <p:cBhvr>
                                        <p:cTn id="26"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38).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104900" y="152400"/>
            <a:ext cx="6934200" cy="6096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4000" b="1" dirty="0" err="1" smtClean="0">
                <a:solidFill>
                  <a:srgbClr val="111111"/>
                </a:solidFill>
                <a:latin typeface="Times New Roman" pitchFamily="18" charset="0"/>
                <a:cs typeface="Times New Roman" pitchFamily="18" charset="0"/>
              </a:rPr>
              <a:t>Nguyên</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nhân</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hình</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thành</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bạo</a:t>
            </a:r>
            <a:r>
              <a:rPr lang="en-US" sz="4000" b="1" dirty="0" smtClean="0">
                <a:solidFill>
                  <a:srgbClr val="111111"/>
                </a:solidFill>
                <a:latin typeface="Times New Roman" pitchFamily="18" charset="0"/>
                <a:cs typeface="Times New Roman" pitchFamily="18" charset="0"/>
              </a:rPr>
              <a:t> </a:t>
            </a:r>
            <a:r>
              <a:rPr lang="en-US" sz="4000" b="1" dirty="0" err="1" smtClean="0">
                <a:solidFill>
                  <a:srgbClr val="111111"/>
                </a:solidFill>
                <a:latin typeface="Times New Roman" pitchFamily="18" charset="0"/>
                <a:cs typeface="Times New Roman" pitchFamily="18" charset="0"/>
              </a:rPr>
              <a:t>lực</a:t>
            </a:r>
            <a:r>
              <a:rPr lang="en-US" sz="4000" b="1" dirty="0" smtClean="0">
                <a:solidFill>
                  <a:srgbClr val="111111"/>
                </a:solidFill>
                <a:latin typeface="Times New Roman" pitchFamily="18" charset="0"/>
                <a:cs typeface="Times New Roman" pitchFamily="18" charset="0"/>
              </a:rPr>
              <a:t>:</a:t>
            </a:r>
            <a:endParaRPr lang="en-US" sz="4000" b="1" dirty="0">
              <a:solidFill>
                <a:srgbClr val="111111"/>
              </a:solidFill>
              <a:latin typeface="Times New Roman" pitchFamily="18" charset="0"/>
              <a:cs typeface="Times New Roman" pitchFamily="18" charset="0"/>
            </a:endParaRPr>
          </a:p>
        </p:txBody>
      </p:sp>
      <p:sp>
        <p:nvSpPr>
          <p:cNvPr id="3" name="Content Placeholder 2"/>
          <p:cNvSpPr>
            <a:spLocks noGrp="1"/>
          </p:cNvSpPr>
          <p:nvPr>
            <p:ph idx="1"/>
          </p:nvPr>
        </p:nvSpPr>
        <p:spPr>
          <a:xfrm>
            <a:off x="0" y="914400"/>
            <a:ext cx="9144000" cy="6096000"/>
          </a:xfrm>
        </p:spPr>
        <p:txBody>
          <a:bodyPr/>
          <a:lstStyle/>
          <a:p>
            <a:pPr>
              <a:buFont typeface="Wingdings" pitchFamily="2" charset="2"/>
              <a:buChar char="v"/>
            </a:pPr>
            <a:r>
              <a:rPr lang="en-US"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t>:</a:t>
            </a:r>
            <a:endParaRPr lang="en-US" dirty="0"/>
          </a:p>
        </p:txBody>
      </p:sp>
      <p:pic>
        <p:nvPicPr>
          <p:cNvPr id="4" name="Picture 3" descr="Canh-trong-bui-doi-cho-lon_5cce7.jpg"/>
          <p:cNvPicPr>
            <a:picLocks noChangeAspect="1"/>
          </p:cNvPicPr>
          <p:nvPr/>
        </p:nvPicPr>
        <p:blipFill>
          <a:blip r:embed="rId3"/>
          <a:stretch>
            <a:fillRect/>
          </a:stretch>
        </p:blipFill>
        <p:spPr>
          <a:xfrm>
            <a:off x="0" y="1676400"/>
            <a:ext cx="4343400" cy="5181600"/>
          </a:xfrm>
          <a:prstGeom prst="rect">
            <a:avLst/>
          </a:prstGeom>
        </p:spPr>
      </p:pic>
      <p:pic>
        <p:nvPicPr>
          <p:cNvPr id="5" name="Picture 4" descr="images (36).jpg"/>
          <p:cNvPicPr>
            <a:picLocks noChangeAspect="1"/>
          </p:cNvPicPr>
          <p:nvPr/>
        </p:nvPicPr>
        <p:blipFill>
          <a:blip r:embed="rId4"/>
          <a:stretch>
            <a:fillRect/>
          </a:stretch>
        </p:blipFill>
        <p:spPr>
          <a:xfrm>
            <a:off x="4343400" y="1676400"/>
            <a:ext cx="4800600" cy="518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es (38).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723900" y="381000"/>
            <a:ext cx="7696200" cy="6858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Nguyên</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nhân</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hình</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thành</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bạo</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lực</a:t>
            </a:r>
            <a:r>
              <a:rPr lang="en-US" b="1" dirty="0" smtClean="0">
                <a:solidFill>
                  <a:srgbClr val="111111"/>
                </a:solidFill>
                <a:latin typeface="Times New Roman" pitchFamily="18" charset="0"/>
                <a:cs typeface="Times New Roman" pitchFamily="18" charset="0"/>
              </a:rPr>
              <a:t>:</a:t>
            </a:r>
            <a:endParaRPr lang="en-US" b="1" dirty="0">
              <a:solidFill>
                <a:srgbClr val="111111"/>
              </a:solidFill>
              <a:latin typeface="Times New Roman" pitchFamily="18" charset="0"/>
              <a:cs typeface="Times New Roman" pitchFamily="18" charset="0"/>
            </a:endParaRPr>
          </a:p>
        </p:txBody>
      </p:sp>
      <p:sp>
        <p:nvSpPr>
          <p:cNvPr id="3" name="Content Placeholder 2"/>
          <p:cNvSpPr>
            <a:spLocks noGrp="1"/>
          </p:cNvSpPr>
          <p:nvPr>
            <p:ph idx="1"/>
          </p:nvPr>
        </p:nvSpPr>
        <p:spPr>
          <a:xfrm>
            <a:off x="0" y="1219200"/>
            <a:ext cx="9144000" cy="6019800"/>
          </a:xfrm>
        </p:spPr>
        <p:txBody>
          <a:bodyPr/>
          <a:lstStyle/>
          <a:p>
            <a:pPr>
              <a:buFont typeface="Wingdings" pitchFamily="2" charset="2"/>
              <a:buChar char="v"/>
            </a:pPr>
            <a:r>
              <a:rPr lang="en-US"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game,các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tử</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4" name="Picture 3" descr="images (21).jpg"/>
          <p:cNvPicPr>
            <a:picLocks noChangeAspect="1"/>
          </p:cNvPicPr>
          <p:nvPr/>
        </p:nvPicPr>
        <p:blipFill>
          <a:blip r:embed="rId3"/>
          <a:stretch>
            <a:fillRect/>
          </a:stretch>
        </p:blipFill>
        <p:spPr>
          <a:xfrm>
            <a:off x="4343400" y="2209800"/>
            <a:ext cx="4800600" cy="4648200"/>
          </a:xfrm>
          <a:prstGeom prst="rect">
            <a:avLst/>
          </a:prstGeom>
        </p:spPr>
      </p:pic>
      <p:pic>
        <p:nvPicPr>
          <p:cNvPr id="5" name="Picture 4" descr="game-bao-luc.jpg"/>
          <p:cNvPicPr>
            <a:picLocks noChangeAspect="1"/>
          </p:cNvPicPr>
          <p:nvPr/>
        </p:nvPicPr>
        <p:blipFill>
          <a:blip r:embed="rId4"/>
          <a:stretch>
            <a:fillRect/>
          </a:stretch>
        </p:blipFill>
        <p:spPr>
          <a:xfrm>
            <a:off x="0" y="2209800"/>
            <a:ext cx="4343400" cy="4648200"/>
          </a:xfrm>
          <a:prstGeom prst="rect">
            <a:avLst/>
          </a:prstGeom>
        </p:spPr>
      </p:pic>
    </p:spTree>
    <p:extLst>
      <p:ext uri="{BB962C8B-B14F-4D97-AF65-F5344CB8AC3E}">
        <p14:creationId xmlns="" xmlns:p14="http://schemas.microsoft.com/office/powerpoint/2010/main" val="4094543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yu.jpg"/>
          <p:cNvPicPr>
            <a:picLocks noChangeAspect="1"/>
          </p:cNvPicPr>
          <p:nvPr/>
        </p:nvPicPr>
        <p:blipFill>
          <a:blip r:embed="rId2"/>
          <a:stretch>
            <a:fillRect/>
          </a:stretch>
        </p:blipFill>
        <p:spPr>
          <a:xfrm>
            <a:off x="0" y="0"/>
            <a:ext cx="9144000" cy="6858000"/>
          </a:xfrm>
          <a:prstGeom prst="rect">
            <a:avLst/>
          </a:prstGeom>
        </p:spPr>
      </p:pic>
      <p:sp>
        <p:nvSpPr>
          <p:cNvPr id="12291" name="Rectangle 3"/>
          <p:cNvSpPr>
            <a:spLocks noChangeArrowheads="1"/>
          </p:cNvSpPr>
          <p:nvPr/>
        </p:nvSpPr>
        <p:spPr bwMode="auto">
          <a:xfrm>
            <a:off x="4549" y="228600"/>
            <a:ext cx="9167884" cy="397031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rgbClr val="222222"/>
                </a:solidFill>
                <a:effectLst/>
                <a:latin typeface="Times New Roman" pitchFamily="18" charset="0"/>
                <a:ea typeface="Times New Roman" pitchFamily="18" charset="0"/>
                <a:cs typeface="Times New Roman" pitchFamily="18" charset="0"/>
              </a:rPr>
              <a:t>- Nguyên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ở con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chủ</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đề</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nghiên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cứu</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của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tâm</a:t>
            </a:r>
            <a:r>
              <a:rPr kumimoji="0" lang="en-US" sz="2800" b="0" i="0" u="none" strike="noStrike" cap="none" normalizeH="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dirty="0" err="1" smtClean="0">
                <a:ln>
                  <a:noFill/>
                </a:ln>
                <a:solidFill>
                  <a:srgbClr val="222222"/>
                </a:solidFill>
                <a:effectLst/>
                <a:latin typeface="Times New Roman" pitchFamily="18" charset="0"/>
                <a:ea typeface="Times New Roman" pitchFamily="18" charset="0"/>
                <a:cs typeface="Times New Roman" pitchFamily="18" charset="0"/>
              </a:rPr>
              <a:t>lý</a:t>
            </a:r>
            <a:r>
              <a:rPr kumimoji="0" lang="en-US" sz="2800" b="0" i="0" u="none" strike="noStrike" cap="none" normalizeH="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dirty="0" err="1" smtClean="0">
                <a:ln>
                  <a:noFill/>
                </a:ln>
                <a:solidFill>
                  <a:srgbClr val="222222"/>
                </a:solidFill>
                <a:effectLst/>
                <a:latin typeface="Times New Roman" pitchFamily="18" charset="0"/>
                <a:ea typeface="Times New Roman" pitchFamily="18" charset="0"/>
                <a:cs typeface="Times New Roman" pitchFamily="18" charset="0"/>
              </a:rPr>
              <a:t>học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vi-VN"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xã</a:t>
            </a:r>
            <a:r>
              <a:rPr kumimoji="0" lang="vi-VN" sz="2800" b="0" i="0" u="none" strike="noStrike" cap="none" normalizeH="0" dirty="0" smtClean="0">
                <a:ln>
                  <a:noFill/>
                </a:ln>
                <a:solidFill>
                  <a:srgbClr val="222222"/>
                </a:solidFill>
                <a:effectLst/>
                <a:latin typeface="Times New Roman" pitchFamily="18" charset="0"/>
                <a:ea typeface="Times New Roman" pitchFamily="18" charset="0"/>
                <a:cs typeface="Times New Roman" pitchFamily="18" charset="0"/>
              </a:rPr>
              <a:t> hội học.</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sinh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học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thần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kinh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Jan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Volavka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nhấn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mạnh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hành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vi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được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nghĩa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như</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hành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vi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gây</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hấn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thể</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chất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cố</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ý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chống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lại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khác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222222"/>
                </a:solidFill>
                <a:effectLst/>
                <a:latin typeface="Times New Roman" pitchFamily="18" charset="0"/>
                <a:ea typeface="Times New Roman" pitchFamily="18" charset="0"/>
                <a:cs typeface="Times New Roman" pitchFamily="18" charset="0"/>
              </a:rPr>
              <a:t>- Các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khoa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học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đồng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ý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với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quan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điểm</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vốn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hữu</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ở con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Đối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với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tiền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sử</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đã</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bằng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chứng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khảo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cổ</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chứng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minh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cả</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lẫn</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hòa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bình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là</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đặc</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tính</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sơ</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khai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của</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8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ctangle 4"/>
          <p:cNvSpPr/>
          <p:nvPr/>
        </p:nvSpPr>
        <p:spPr>
          <a:xfrm>
            <a:off x="0" y="4343400"/>
            <a:ext cx="9144000" cy="224676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fontAlgn="base">
              <a:spcBef>
                <a:spcPct val="0"/>
              </a:spcBef>
              <a:spcAft>
                <a:spcPct val="0"/>
              </a:spcAft>
            </a:pPr>
            <a:r>
              <a:rPr lang="en-US" sz="2800" dirty="0" smtClean="0">
                <a:solidFill>
                  <a:srgbClr val="222222"/>
                </a:solidFill>
                <a:latin typeface="Times New Roman" pitchFamily="18" charset="0"/>
                <a:ea typeface="Times New Roman" pitchFamily="18" charset="0"/>
                <a:cs typeface="Times New Roman" pitchFamily="18" charset="0"/>
              </a:rPr>
              <a:t>- James Gilligan </a:t>
            </a:r>
            <a:r>
              <a:rPr lang="en-US" sz="2800" dirty="0" err="1" smtClean="0">
                <a:solidFill>
                  <a:srgbClr val="222222"/>
                </a:solidFill>
                <a:latin typeface="Times New Roman" pitchFamily="18" charset="0"/>
                <a:ea typeface="Times New Roman" pitchFamily="18" charset="0"/>
                <a:cs typeface="Times New Roman" pitchFamily="18" charset="0"/>
              </a:rPr>
              <a:t>thì</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cho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rằng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bạo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lực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thường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được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tìm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đến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như</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một</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liều</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thuốc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giải</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độc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cho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điều</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xấu</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hổ</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sự</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làm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nhục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Việc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sử</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dụng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bạo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lực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nhằm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bảo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vệ</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thể</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diện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danh</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dự</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đặc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biệt</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là</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với</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err="1" smtClean="0">
                <a:solidFill>
                  <a:srgbClr val="222222"/>
                </a:solidFill>
                <a:latin typeface="Times New Roman" pitchFamily="18" charset="0"/>
                <a:ea typeface="Times New Roman" pitchFamily="18" charset="0"/>
                <a:cs typeface="Times New Roman" pitchFamily="18" charset="0"/>
              </a:rPr>
              <a:t>đàn</a:t>
            </a:r>
            <a:r>
              <a:rPr lang="en-US" sz="2800" smtClean="0">
                <a:solidFill>
                  <a:srgbClr val="222222"/>
                </a:solidFill>
                <a:latin typeface="Times New Roman" pitchFamily="18" charset="0"/>
                <a:ea typeface="Times New Roman" pitchFamily="18" charset="0"/>
                <a:cs typeface="Times New Roman" pitchFamily="18" charset="0"/>
              </a:rPr>
              <a:t> ông </a:t>
            </a:r>
            <a:r>
              <a:rPr lang="en-US" sz="2800" dirty="0" err="1" smtClean="0">
                <a:solidFill>
                  <a:srgbClr val="222222"/>
                </a:solidFill>
                <a:latin typeface="Times New Roman" pitchFamily="18" charset="0"/>
                <a:ea typeface="Times New Roman" pitchFamily="18" charset="0"/>
                <a:cs typeface="Times New Roman" pitchFamily="18" charset="0"/>
              </a:rPr>
              <a:t>nam</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giới</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những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người</a:t>
            </a:r>
            <a:r>
              <a:rPr lang="en-US" sz="2800" dirty="0" smtClean="0">
                <a:solidFill>
                  <a:srgbClr val="222222"/>
                </a:solidFill>
                <a:latin typeface="Times New Roman" pitchFamily="18" charset="0"/>
                <a:ea typeface="Times New Roman" pitchFamily="18" charset="0"/>
                <a:cs typeface="Times New Roman" pitchFamily="18" charset="0"/>
              </a:rPr>
              <a:t> tin </a:t>
            </a:r>
            <a:r>
              <a:rPr lang="en-US" sz="2800" dirty="0" err="1" smtClean="0">
                <a:solidFill>
                  <a:srgbClr val="222222"/>
                </a:solidFill>
                <a:latin typeface="Times New Roman" pitchFamily="18" charset="0"/>
                <a:ea typeface="Times New Roman" pitchFamily="18" charset="0"/>
                <a:cs typeface="Times New Roman" pitchFamily="18" charset="0"/>
              </a:rPr>
              <a:t>rằng</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bạo</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lực</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thể</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hiện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tính</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đàn</a:t>
            </a:r>
            <a:r>
              <a:rPr lang="en-US" sz="2800" dirty="0" smtClean="0">
                <a:solidFill>
                  <a:srgbClr val="222222"/>
                </a:solidFill>
                <a:latin typeface="Times New Roman" pitchFamily="18" charset="0"/>
                <a:ea typeface="Times New Roman" pitchFamily="18" charset="0"/>
                <a:cs typeface="Times New Roman" pitchFamily="18" charset="0"/>
              </a:rPr>
              <a:t> </a:t>
            </a:r>
            <a:r>
              <a:rPr lang="en-US" sz="2800" dirty="0" err="1" smtClean="0">
                <a:solidFill>
                  <a:srgbClr val="222222"/>
                </a:solidFill>
                <a:latin typeface="Times New Roman" pitchFamily="18" charset="0"/>
                <a:ea typeface="Times New Roman" pitchFamily="18" charset="0"/>
                <a:cs typeface="Times New Roman" pitchFamily="18" charset="0"/>
              </a:rPr>
              <a:t>ông</a:t>
            </a:r>
            <a:r>
              <a:rPr lang="en-US" sz="2800" dirty="0" smtClean="0">
                <a:solidFill>
                  <a:srgbClr val="222222"/>
                </a:solidFill>
                <a:latin typeface="Times New Roman" pitchFamily="18" charset="0"/>
                <a:ea typeface="Times New Roman" pitchFamily="18" charset="0"/>
                <a:cs typeface="Times New Roman" pitchFamily="18" charset="0"/>
              </a:rPr>
              <a:t>.</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500" fill="hold"/>
                                        <p:tgtEl>
                                          <p:spTgt spid="12291"/>
                                        </p:tgtEl>
                                        <p:attrNameLst>
                                          <p:attrName>ppt_w</p:attrName>
                                        </p:attrNameLst>
                                      </p:cBhvr>
                                      <p:tavLst>
                                        <p:tav tm="0">
                                          <p:val>
                                            <p:fltVal val="0"/>
                                          </p:val>
                                        </p:tav>
                                        <p:tav tm="100000">
                                          <p:val>
                                            <p:strVal val="#ppt_w"/>
                                          </p:val>
                                        </p:tav>
                                      </p:tavLst>
                                    </p:anim>
                                    <p:anim calcmode="lin" valueType="num">
                                      <p:cBhvr>
                                        <p:cTn id="8" dur="500" fill="hold"/>
                                        <p:tgtEl>
                                          <p:spTgt spid="12291"/>
                                        </p:tgtEl>
                                        <p:attrNameLst>
                                          <p:attrName>ppt_h</p:attrName>
                                        </p:attrNameLst>
                                      </p:cBhvr>
                                      <p:tavLst>
                                        <p:tav tm="0">
                                          <p:val>
                                            <p:fltVal val="0"/>
                                          </p:val>
                                        </p:tav>
                                        <p:tav tm="100000">
                                          <p:val>
                                            <p:strVal val="#ppt_h"/>
                                          </p:val>
                                        </p:tav>
                                      </p:tavLst>
                                    </p:anim>
                                    <p:animEffect transition="in" filter="fade">
                                      <p:cBhvr>
                                        <p:cTn id="9" dur="500"/>
                                        <p:tgtEl>
                                          <p:spTgt spid="1229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h.jpg"/>
          <p:cNvPicPr>
            <a:picLocks noChangeAspect="1"/>
          </p:cNvPicPr>
          <p:nvPr/>
        </p:nvPicPr>
        <p:blipFill>
          <a:blip r:embed="rId2"/>
          <a:stretch>
            <a:fillRect/>
          </a:stretch>
        </p:blipFill>
        <p:spPr>
          <a:xfrm>
            <a:off x="0" y="0"/>
            <a:ext cx="9144000" cy="6858000"/>
          </a:xfrm>
          <a:prstGeom prst="rect">
            <a:avLst/>
          </a:prstGeom>
        </p:spPr>
      </p:pic>
      <p:sp>
        <p:nvSpPr>
          <p:cNvPr id="56321" name="Rectangle 1"/>
          <p:cNvSpPr>
            <a:spLocks noChangeArrowheads="1"/>
          </p:cNvSpPr>
          <p:nvPr/>
        </p:nvSpPr>
        <p:spPr bwMode="auto">
          <a:xfrm>
            <a:off x="0" y="0"/>
            <a:ext cx="9144000" cy="689419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A55858"/>
                </a:solidFill>
                <a:effectLst/>
                <a:latin typeface="Times New Roman" pitchFamily="18" charset="0"/>
                <a:ea typeface="Times New Roman" pitchFamily="18" charset="0"/>
                <a:cs typeface="Times New Roman" pitchFamily="18" charset="0"/>
                <a:hlinkClick r:id="rId3" tooltip="Steven Pinker (trang chưa được viết)"/>
              </a:rPr>
              <a:t>Steven Pinker</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với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tựa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đề</a:t>
            </a:r>
            <a:endPar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“The History of Violence”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i="0" strike="noStrike" cap="none" normalizeH="0" baseline="0" dirty="0" smtClean="0">
                <a:ln>
                  <a:noFill/>
                </a:ln>
                <a:solidFill>
                  <a:srgbClr val="A55858"/>
                </a:solidFill>
                <a:effectLst/>
                <a:latin typeface="Times New Roman" pitchFamily="18" charset="0"/>
                <a:ea typeface="Times New Roman" pitchFamily="18" charset="0"/>
                <a:cs typeface="Times New Roman" pitchFamily="18" charset="0"/>
                <a:hlinkClick r:id="rId4" tooltip="The New Republic (trang chưa được viết)"/>
              </a:rPr>
              <a:t>The New Republic</a:t>
            </a:r>
            <a:endParaRPr kumimoji="0" lang="en-US" sz="2600" i="0" strike="noStrike" cap="none" normalizeH="0" baseline="0" dirty="0" smtClean="0">
              <a:ln>
                <a:noFill/>
              </a:ln>
              <a:solidFill>
                <a:srgbClr val="A55858"/>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chứng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mức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tính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tàn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nhẫn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của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đã</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giảm</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kỷ</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qua.</a:t>
            </a:r>
            <a:endParaRPr kumimoji="0" lang="en-US" sz="2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600" dirty="0" err="1" smtClean="0">
                <a:solidFill>
                  <a:srgbClr val="222222"/>
                </a:solidFill>
                <a:latin typeface="Times New Roman" pitchFamily="18" charset="0"/>
                <a:ea typeface="Times New Roman" pitchFamily="18" charset="0"/>
                <a:cs typeface="Times New Roman" pitchFamily="18" charset="0"/>
              </a:rPr>
              <a:t>Tâm</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lý</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học</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tiến</a:t>
            </a:r>
            <a:r>
              <a:rPr lang="en-US" sz="2600" dirty="0" smtClean="0">
                <a:solidFill>
                  <a:srgbClr val="222222"/>
                </a:solidFill>
                <a:latin typeface="Times New Roman" pitchFamily="18" charset="0"/>
                <a:ea typeface="Times New Roman" pitchFamily="18" charset="0"/>
                <a:cs typeface="Times New Roman" pitchFamily="18" charset="0"/>
              </a:rPr>
              <a:t> </a:t>
            </a:r>
            <a:r>
              <a:rPr lang="en-US" sz="2600" dirty="0" err="1" smtClean="0">
                <a:solidFill>
                  <a:srgbClr val="222222"/>
                </a:solidFill>
                <a:latin typeface="Times New Roman" pitchFamily="18" charset="0"/>
                <a:ea typeface="Times New Roman" pitchFamily="18" charset="0"/>
                <a:cs typeface="Times New Roman" pitchFamily="18" charset="0"/>
              </a:rPr>
              <a:t>hóa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giải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thích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nhiều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viết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Goetz (2010)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con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cũng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tương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tự</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như</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hầu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loài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vú</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sử</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dụng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tình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cảnh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cụ</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thể</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Goetz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viết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phần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lớn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vụ</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bắt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đầu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từ</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tranh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cãi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bình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giữa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đàn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liên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quan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đến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nhau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rồi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leo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thang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lên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chết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chóc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cho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rằng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xung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đột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như</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vậy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xảy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ra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tranh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cãi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về</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giữa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những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người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đàn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cùng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Nếu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sự</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nhau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lớn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về</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ngay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từ</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ban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đầu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thấp</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hơn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không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dám</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thách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thức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và</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nếu</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thách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thức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thì</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cũng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địa</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cao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hơn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phớt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lờ</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Trong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cùng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một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môi</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trường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khoảng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bất</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bình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đẳng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lớn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cá</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nhân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ở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đáy</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có</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thể</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sử</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dụng</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bạo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lực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để</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dành</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được</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vị</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thế</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cao</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 </a:t>
            </a:r>
            <a:r>
              <a:rPr kumimoji="0" lang="en-US" sz="2600" b="0" i="0" u="none" strike="noStrike" cap="none" normalizeH="0" baseline="0" dirty="0" err="1" smtClean="0">
                <a:ln>
                  <a:noFill/>
                </a:ln>
                <a:solidFill>
                  <a:srgbClr val="222222"/>
                </a:solidFill>
                <a:effectLst/>
                <a:latin typeface="Times New Roman" pitchFamily="18" charset="0"/>
                <a:ea typeface="Times New Roman" pitchFamily="18" charset="0"/>
                <a:cs typeface="Times New Roman" pitchFamily="18" charset="0"/>
              </a:rPr>
              <a:t>hơn</a:t>
            </a:r>
            <a:r>
              <a:rPr kumimoji="0" lang="en-US" sz="2600" b="0" i="0" u="none" strike="noStrike" cap="none" normalizeH="0" baseline="0" dirty="0" smtClean="0">
                <a:ln>
                  <a:noFill/>
                </a:ln>
                <a:solidFill>
                  <a:srgbClr val="222222"/>
                </a:solidFill>
                <a:effectLst/>
                <a:latin typeface="Times New Roman" pitchFamily="18" charset="0"/>
                <a:ea typeface="Times New Roman" pitchFamily="18" charset="0"/>
                <a:cs typeface="Times New Roman" pitchFamily="18" charset="0"/>
              </a:rPr>
              <a:t>.</a:t>
            </a:r>
            <a:endParaRPr kumimoji="0" lang="en-US" sz="2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458200" cy="685800"/>
          </a:xfrm>
        </p:spPr>
        <p:style>
          <a:lnRef idx="1">
            <a:schemeClr val="accent2"/>
          </a:lnRef>
          <a:fillRef idx="2">
            <a:schemeClr val="accent2"/>
          </a:fillRef>
          <a:effectRef idx="1">
            <a:schemeClr val="accent2"/>
          </a:effectRef>
          <a:fontRef idx="minor">
            <a:schemeClr val="dk1"/>
          </a:fontRef>
        </p:style>
        <p:txBody>
          <a:bodyPr>
            <a:normAutofit/>
          </a:bodyPr>
          <a:lstStyle/>
          <a:p>
            <a:r>
              <a:rPr lang="en-US" sz="3600" b="1" dirty="0" err="1" smtClean="0">
                <a:solidFill>
                  <a:schemeClr val="tx1"/>
                </a:solidFill>
                <a:latin typeface="Times New Roman" pitchFamily="18" charset="0"/>
                <a:cs typeface="Times New Roman" pitchFamily="18" charset="0"/>
              </a:rPr>
              <a:t>Các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biện</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pháp</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khắc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phục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bạo</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lực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xã</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hội</a:t>
            </a:r>
            <a:r>
              <a:rPr lang="en-US" sz="3600" b="1" dirty="0" smtClean="0">
                <a:solidFill>
                  <a:schemeClr val="tx1"/>
                </a:solidFill>
                <a:latin typeface="Times New Roman" pitchFamily="18" charset="0"/>
                <a:cs typeface="Times New Roman" pitchFamily="18" charset="0"/>
              </a:rPr>
              <a:t>:</a:t>
            </a:r>
            <a:endParaRPr lang="en-US" sz="3600" b="1" dirty="0">
              <a:solidFill>
                <a:schemeClr val="tx1"/>
              </a:solidFill>
              <a:latin typeface="Times New Roman" pitchFamily="18" charset="0"/>
              <a:cs typeface="Times New Roman" pitchFamily="18" charset="0"/>
            </a:endParaRPr>
          </a:p>
        </p:txBody>
      </p:sp>
      <p:sp>
        <p:nvSpPr>
          <p:cNvPr id="5" name="Content Placeholder 4"/>
          <p:cNvSpPr>
            <a:spLocks noGrp="1"/>
          </p:cNvSpPr>
          <p:nvPr>
            <p:ph idx="1"/>
          </p:nvPr>
        </p:nvSpPr>
        <p:spPr>
          <a:xfrm>
            <a:off x="0" y="1219200"/>
            <a:ext cx="9144000" cy="5943600"/>
          </a:xfrm>
        </p:spPr>
        <p:txBody>
          <a:bodyPr/>
          <a:lstStyle/>
          <a:p>
            <a:pPr>
              <a:buFont typeface="Wingdings" pitchFamily="2" charset="2"/>
              <a:buChar char="v"/>
            </a:pPr>
            <a:r>
              <a:rPr lang="en-US" smtClean="0">
                <a:latin typeface="Times New Roman" pitchFamily="18" charset="0"/>
                <a:cs typeface="Times New Roman" pitchFamily="18" charset="0"/>
              </a:rPr>
              <a:t> Vẽ các </a:t>
            </a:r>
            <a:r>
              <a:rPr lang="en-US" dirty="0" err="1" smtClean="0">
                <a:latin typeface="Times New Roman" pitchFamily="18" charset="0"/>
                <a:cs typeface="Times New Roman" pitchFamily="18" charset="0"/>
              </a:rPr>
              <a:t>bức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tranh</a:t>
            </a:r>
            <a:r>
              <a:rPr lang="en-US" dirty="0" smtClean="0">
                <a:latin typeface="Times New Roman" pitchFamily="18" charset="0"/>
                <a:cs typeface="Times New Roman" pitchFamily="18" charset="0"/>
              </a:rPr>
              <a:t> </a:t>
            </a:r>
            <a:r>
              <a:rPr lang="en-US" err="1" smtClean="0">
                <a:latin typeface="Times New Roman" pitchFamily="18" charset="0"/>
                <a:cs typeface="Times New Roman" pitchFamily="18" charset="0"/>
              </a:rPr>
              <a:t>cổ</a:t>
            </a:r>
            <a:r>
              <a:rPr lang="en-US" smtClean="0">
                <a:latin typeface="Times New Roman" pitchFamily="18" charset="0"/>
                <a:cs typeface="Times New Roman" pitchFamily="18" charset="0"/>
              </a:rPr>
              <a:t> động, tranh </a:t>
            </a:r>
            <a:r>
              <a:rPr lang="en-US" dirty="0" err="1" smtClean="0">
                <a:latin typeface="Times New Roman" pitchFamily="18" charset="0"/>
                <a:cs typeface="Times New Roman" pitchFamily="18" charset="0"/>
              </a:rPr>
              <a:t>vẽ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endParaRPr lang="en-US" dirty="0">
              <a:latin typeface="Times New Roman" pitchFamily="18" charset="0"/>
              <a:cs typeface="Times New Roman" pitchFamily="18" charset="0"/>
            </a:endParaRPr>
          </a:p>
        </p:txBody>
      </p:sp>
      <p:pic>
        <p:nvPicPr>
          <p:cNvPr id="6" name="Picture 5" descr="22781_gia dinh1.jpg"/>
          <p:cNvPicPr>
            <a:picLocks noChangeAspect="1"/>
          </p:cNvPicPr>
          <p:nvPr/>
        </p:nvPicPr>
        <p:blipFill>
          <a:blip r:embed="rId2"/>
          <a:stretch>
            <a:fillRect/>
          </a:stretch>
        </p:blipFill>
        <p:spPr>
          <a:xfrm>
            <a:off x="0" y="2514600"/>
            <a:ext cx="4724400" cy="4343400"/>
          </a:xfrm>
          <a:prstGeom prst="rect">
            <a:avLst/>
          </a:prstGeom>
        </p:spPr>
      </p:pic>
      <p:pic>
        <p:nvPicPr>
          <p:cNvPr id="7" name="Picture 6" descr="Hinh-vt-2_8af7b.jpg"/>
          <p:cNvPicPr>
            <a:picLocks noChangeAspect="1"/>
          </p:cNvPicPr>
          <p:nvPr/>
        </p:nvPicPr>
        <p:blipFill>
          <a:blip r:embed="rId3"/>
          <a:stretch>
            <a:fillRect/>
          </a:stretch>
        </p:blipFill>
        <p:spPr>
          <a:xfrm>
            <a:off x="4724400" y="2514600"/>
            <a:ext cx="4419600" cy="4343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mages (4).jpg"/>
          <p:cNvPicPr>
            <a:picLocks noChangeAspect="1"/>
          </p:cNvPicPr>
          <p:nvPr/>
        </p:nvPicPr>
        <p:blipFill>
          <a:blip r:embed="rId2"/>
          <a:stretch>
            <a:fillRect/>
          </a:stretch>
        </p:blipFill>
        <p:spPr>
          <a:xfrm>
            <a:off x="26074" y="0"/>
            <a:ext cx="9117926" cy="6881556"/>
          </a:xfrm>
          <a:prstGeom prst="rect">
            <a:avLst/>
          </a:prstGeom>
        </p:spPr>
      </p:pic>
      <p:sp>
        <p:nvSpPr>
          <p:cNvPr id="10" name="Rounded Rectangle 9"/>
          <p:cNvSpPr/>
          <p:nvPr/>
        </p:nvSpPr>
        <p:spPr>
          <a:xfrm>
            <a:off x="235527" y="391391"/>
            <a:ext cx="3041073" cy="59920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b="1" smtClean="0">
                <a:latin typeface="Times New Roman" pitchFamily="18" charset="0"/>
                <a:cs typeface="Times New Roman" pitchFamily="18" charset="0"/>
              </a:rPr>
              <a:t>I. Khái </a:t>
            </a:r>
            <a:r>
              <a:rPr lang="en-US" sz="3600" b="1">
                <a:latin typeface="Times New Roman" pitchFamily="18" charset="0"/>
                <a:cs typeface="Times New Roman" pitchFamily="18" charset="0"/>
              </a:rPr>
              <a:t>niệm:</a:t>
            </a:r>
            <a:endParaRPr lang="en-US" sz="3600"/>
          </a:p>
        </p:txBody>
      </p:sp>
      <p:sp>
        <p:nvSpPr>
          <p:cNvPr id="4" name="Rectangle 3"/>
          <p:cNvSpPr/>
          <p:nvPr/>
        </p:nvSpPr>
        <p:spPr>
          <a:xfrm>
            <a:off x="235527" y="1505772"/>
            <a:ext cx="5117106"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514350" indent="-514350">
              <a:buFont typeface="+mj-lt"/>
              <a:buAutoNum type="arabicPeriod"/>
            </a:pPr>
            <a:r>
              <a:rPr lang="en-US" sz="2800" b="1">
                <a:latin typeface="Times New Roman" pitchFamily="18" charset="0"/>
                <a:cs typeface="Times New Roman" pitchFamily="18" charset="0"/>
              </a:rPr>
              <a:t>Các khái niệm truyền thông:</a:t>
            </a:r>
            <a:endParaRPr lang="en-US" sz="2800" b="1" dirty="0">
              <a:latin typeface="Times New Roman" pitchFamily="18" charset="0"/>
              <a:cs typeface="Times New Roman" pitchFamily="18" charset="0"/>
            </a:endParaRPr>
          </a:p>
        </p:txBody>
      </p:sp>
      <p:sp>
        <p:nvSpPr>
          <p:cNvPr id="11" name="Subtitle 2"/>
          <p:cNvSpPr txBox="1">
            <a:spLocks/>
          </p:cNvSpPr>
          <p:nvPr/>
        </p:nvSpPr>
        <p:spPr>
          <a:xfrm>
            <a:off x="235527" y="2514600"/>
            <a:ext cx="8458200" cy="2971799"/>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3600" dirty="0" smtClean="0">
                <a:solidFill>
                  <a:srgbClr val="FF0000"/>
                </a:solidFill>
                <a:latin typeface="Times New Roman" pitchFamily="18" charset="0"/>
                <a:cs typeface="Times New Roman" pitchFamily="18" charset="0"/>
              </a:rPr>
              <a:t>* </a:t>
            </a:r>
            <a:r>
              <a:rPr lang="en-US" sz="3600" b="1" dirty="0" err="1" smtClean="0">
                <a:solidFill>
                  <a:srgbClr val="111111"/>
                </a:solidFill>
                <a:latin typeface="Times New Roman" pitchFamily="18" charset="0"/>
                <a:cs typeface="Times New Roman" pitchFamily="18" charset="0"/>
              </a:rPr>
              <a:t>Truyền</a:t>
            </a:r>
            <a:r>
              <a:rPr lang="en-US" sz="3600" b="1" dirty="0" smtClean="0">
                <a:solidFill>
                  <a:srgbClr val="111111"/>
                </a:solidFill>
                <a:latin typeface="Times New Roman" pitchFamily="18" charset="0"/>
                <a:cs typeface="Times New Roman" pitchFamily="18" charset="0"/>
              </a:rPr>
              <a:t> </a:t>
            </a:r>
            <a:r>
              <a:rPr lang="en-US" sz="3600" b="1" dirty="0" err="1" smtClean="0">
                <a:solidFill>
                  <a:srgbClr val="111111"/>
                </a:solidFill>
                <a:latin typeface="Times New Roman" pitchFamily="18" charset="0"/>
                <a:cs typeface="Times New Roman" pitchFamily="18" charset="0"/>
              </a:rPr>
              <a:t>thông</a:t>
            </a:r>
            <a:r>
              <a:rPr lang="en-US" sz="3600" b="1" dirty="0" smtClean="0">
                <a:solidFill>
                  <a:srgbClr val="111111"/>
                </a:solidFill>
                <a:latin typeface="Times New Roman" pitchFamily="18" charset="0"/>
                <a:cs typeface="Times New Roman" pitchFamily="18" charset="0"/>
              </a:rPr>
              <a:t> :</a:t>
            </a:r>
            <a:r>
              <a:rPr lang="en-GB" sz="3600" b="1" dirty="0" smtClean="0">
                <a:solidFill>
                  <a:srgbClr val="11111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là</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một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dạng</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hoạt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động</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căn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bản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của</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bất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cứ</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một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tổ</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chức</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nào</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mang</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tính</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xã</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hội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Là</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quá</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trình</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truyền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đạt</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thông</a:t>
            </a:r>
            <a:r>
              <a:rPr lang="en-GB" sz="3600" dirty="0" smtClean="0">
                <a:solidFill>
                  <a:schemeClr val="tx1"/>
                </a:solidFill>
                <a:latin typeface="Times New Roman" pitchFamily="18" charset="0"/>
                <a:cs typeface="Times New Roman" pitchFamily="18" charset="0"/>
              </a:rPr>
              <a:t> tin: </a:t>
            </a:r>
            <a:r>
              <a:rPr lang="en-GB" sz="3600" dirty="0" err="1" smtClean="0">
                <a:solidFill>
                  <a:schemeClr val="tx1"/>
                </a:solidFill>
                <a:latin typeface="Times New Roman" pitchFamily="18" charset="0"/>
                <a:cs typeface="Times New Roman" pitchFamily="18" charset="0"/>
              </a:rPr>
              <a:t>thông</a:t>
            </a:r>
            <a:r>
              <a:rPr lang="en-GB" sz="3600" dirty="0" smtClean="0">
                <a:solidFill>
                  <a:schemeClr val="tx1"/>
                </a:solidFill>
                <a:latin typeface="Times New Roman" pitchFamily="18" charset="0"/>
                <a:cs typeface="Times New Roman" pitchFamily="18" charset="0"/>
              </a:rPr>
              <a:t> qua </a:t>
            </a:r>
            <a:r>
              <a:rPr lang="en-GB" sz="3600" dirty="0" err="1" smtClean="0">
                <a:solidFill>
                  <a:schemeClr val="tx1"/>
                </a:solidFill>
                <a:latin typeface="Times New Roman" pitchFamily="18" charset="0"/>
                <a:cs typeface="Times New Roman" pitchFamily="18" charset="0"/>
              </a:rPr>
              <a:t>lời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nói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chữ</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viết</a:t>
            </a:r>
            <a:r>
              <a:rPr lang="en-GB" sz="3600" dirty="0" smtClean="0">
                <a:solidFill>
                  <a:schemeClr val="tx1"/>
                </a:solidFill>
                <a:latin typeface="Times New Roman" pitchFamily="18" charset="0"/>
                <a:cs typeface="Times New Roman" pitchFamily="18" charset="0"/>
              </a:rPr>
              <a:t> ( </a:t>
            </a:r>
            <a:r>
              <a:rPr lang="en-GB" sz="3600" dirty="0" err="1" smtClean="0">
                <a:solidFill>
                  <a:schemeClr val="tx1"/>
                </a:solidFill>
                <a:latin typeface="Times New Roman" pitchFamily="18" charset="0"/>
                <a:cs typeface="Times New Roman" pitchFamily="18" charset="0"/>
              </a:rPr>
              <a:t>ngôn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ngữ</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cử</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chỉ</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điệu</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bộ</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hành</a:t>
            </a:r>
            <a:r>
              <a:rPr lang="en-GB" sz="3600" dirty="0" smtClean="0">
                <a:solidFill>
                  <a:schemeClr val="tx1"/>
                </a:solidFill>
                <a:latin typeface="Times New Roman" pitchFamily="18" charset="0"/>
                <a:cs typeface="Times New Roman" pitchFamily="18" charset="0"/>
              </a:rPr>
              <a:t> vi ( </a:t>
            </a:r>
            <a:r>
              <a:rPr lang="en-GB" sz="3600" dirty="0" err="1" smtClean="0">
                <a:solidFill>
                  <a:schemeClr val="tx1"/>
                </a:solidFill>
                <a:latin typeface="Times New Roman" pitchFamily="18" charset="0"/>
                <a:cs typeface="Times New Roman" pitchFamily="18" charset="0"/>
              </a:rPr>
              <a:t>thể</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hiện</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thái</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độ</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hoặc</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cảm</a:t>
            </a:r>
            <a:r>
              <a:rPr lang="en-GB" sz="3600" dirty="0" smtClean="0">
                <a:solidFill>
                  <a:schemeClr val="tx1"/>
                </a:solidFill>
                <a:latin typeface="Times New Roman" pitchFamily="18" charset="0"/>
                <a:cs typeface="Times New Roman" pitchFamily="18" charset="0"/>
              </a:rPr>
              <a:t> </a:t>
            </a:r>
            <a:r>
              <a:rPr lang="en-GB" sz="3600" dirty="0" err="1" smtClean="0">
                <a:solidFill>
                  <a:schemeClr val="tx1"/>
                </a:solidFill>
                <a:latin typeface="Times New Roman" pitchFamily="18" charset="0"/>
                <a:cs typeface="Times New Roman" pitchFamily="18" charset="0"/>
              </a:rPr>
              <a:t>xúc</a:t>
            </a:r>
            <a:r>
              <a:rPr lang="en-GB" sz="3600" dirty="0" smtClean="0">
                <a:solidFill>
                  <a:schemeClr val="tx1"/>
                </a:solidFill>
                <a:latin typeface="Times New Roman" pitchFamily="18" charset="0"/>
                <a:cs typeface="Times New Roman" pitchFamily="18" charset="0"/>
              </a:rPr>
              <a:t>). </a:t>
            </a:r>
            <a:endParaRPr lang="en-US" sz="36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774095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924800" cy="6096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3600" b="1" dirty="0" err="1" smtClean="0">
                <a:solidFill>
                  <a:schemeClr val="tx1"/>
                </a:solidFill>
                <a:latin typeface="Times New Roman" pitchFamily="18" charset="0"/>
                <a:cs typeface="Times New Roman" pitchFamily="18" charset="0"/>
              </a:rPr>
              <a:t>Các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biện</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pháp</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khắc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phục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bạo</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lực</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xã</a:t>
            </a:r>
            <a:r>
              <a:rPr lang="en-US" sz="3600" b="1" dirty="0" smtClean="0">
                <a:solidFill>
                  <a:schemeClr val="tx1"/>
                </a:solidFill>
                <a:latin typeface="Times New Roman" pitchFamily="18" charset="0"/>
                <a:cs typeface="Times New Roman" pitchFamily="18" charset="0"/>
              </a:rPr>
              <a:t> </a:t>
            </a:r>
            <a:r>
              <a:rPr lang="en-US" sz="3600" b="1" dirty="0" err="1" smtClean="0">
                <a:solidFill>
                  <a:schemeClr val="tx1"/>
                </a:solidFill>
                <a:latin typeface="Times New Roman" pitchFamily="18" charset="0"/>
                <a:cs typeface="Times New Roman" pitchFamily="18" charset="0"/>
              </a:rPr>
              <a:t>hội</a:t>
            </a:r>
            <a:endParaRPr lang="en-US" sz="3600" b="1"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0" y="990600"/>
            <a:ext cx="9144000" cy="5943600"/>
          </a:xfrm>
        </p:spPr>
        <p:txBody>
          <a:bodyPr/>
          <a:lstStyle/>
          <a:p>
            <a:pPr>
              <a:buFont typeface="Wingdings" pitchFamily="2" charset="2"/>
              <a:buChar char="v"/>
            </a:pPr>
            <a:r>
              <a:rPr lang="en-US" smtClean="0">
                <a:latin typeface="Times New Roman" pitchFamily="18" charset="0"/>
                <a:cs typeface="Times New Roman" pitchFamily="18" charset="0"/>
              </a:rPr>
              <a:t> Tổ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buổi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endParaRPr lang="en-US" dirty="0">
              <a:latin typeface="Times New Roman" pitchFamily="18" charset="0"/>
              <a:cs typeface="Times New Roman" pitchFamily="18" charset="0"/>
            </a:endParaRPr>
          </a:p>
        </p:txBody>
      </p:sp>
      <p:pic>
        <p:nvPicPr>
          <p:cNvPr id="1026" name="Picture 2" descr="D:\ti lieu xhh tai ve\mỹ diện\hinh anh xhh\images (45).jpg"/>
          <p:cNvPicPr>
            <a:picLocks noChangeAspect="1" noChangeArrowheads="1"/>
          </p:cNvPicPr>
          <p:nvPr/>
        </p:nvPicPr>
        <p:blipFill>
          <a:blip r:embed="rId2"/>
          <a:srcRect/>
          <a:stretch>
            <a:fillRect/>
          </a:stretch>
        </p:blipFill>
        <p:spPr bwMode="auto">
          <a:xfrm>
            <a:off x="10236" y="1828800"/>
            <a:ext cx="9144000" cy="5029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0" y="304800"/>
            <a:ext cx="7391400" cy="5334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biện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pháp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khắc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phục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bạo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endParaRPr lang="en-US" sz="3600" dirty="0"/>
          </a:p>
        </p:txBody>
      </p:sp>
      <p:sp>
        <p:nvSpPr>
          <p:cNvPr id="3" name="Content Placeholder 2"/>
          <p:cNvSpPr>
            <a:spLocks noGrp="1"/>
          </p:cNvSpPr>
          <p:nvPr>
            <p:ph idx="1"/>
          </p:nvPr>
        </p:nvSpPr>
        <p:spPr>
          <a:xfrm>
            <a:off x="0" y="1143000"/>
            <a:ext cx="9144000" cy="5715000"/>
          </a:xfrm>
        </p:spPr>
        <p:txBody>
          <a:bodyPr/>
          <a:lstStyle/>
          <a:p>
            <a:pPr>
              <a:buFont typeface="Wingdings" pitchFamily="2" charset="2"/>
              <a:buChar char="v"/>
            </a:pPr>
            <a:r>
              <a:rPr lang="en-US" smtClean="0">
                <a:latin typeface="Times New Roman" pitchFamily="18" charset="0"/>
                <a:cs typeface="Times New Roman" pitchFamily="18" charset="0"/>
              </a:rPr>
              <a:t> Tổ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err="1" smtClean="0">
                <a:latin typeface="Times New Roman" pitchFamily="18" charset="0"/>
                <a:cs typeface="Times New Roman" pitchFamily="18" charset="0"/>
              </a:rPr>
              <a:t>hội</a:t>
            </a:r>
            <a:r>
              <a:rPr lang="en-US" smtClean="0">
                <a:latin typeface="Times New Roman" pitchFamily="18" charset="0"/>
                <a:cs typeface="Times New Roman" pitchFamily="18" charset="0"/>
              </a:rPr>
              <a:t> thi, cuộc </a:t>
            </a:r>
            <a:r>
              <a:rPr lang="en-US" dirty="0" err="1" smtClean="0">
                <a:latin typeface="Times New Roman" pitchFamily="18" charset="0"/>
                <a:cs typeface="Times New Roman" pitchFamily="18" charset="0"/>
              </a:rPr>
              <a:t>thi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endParaRPr lang="en-US" dirty="0">
              <a:latin typeface="Times New Roman" pitchFamily="18" charset="0"/>
              <a:cs typeface="Times New Roman" pitchFamily="18" charset="0"/>
            </a:endParaRPr>
          </a:p>
        </p:txBody>
      </p:sp>
      <p:pic>
        <p:nvPicPr>
          <p:cNvPr id="2051" name="Picture 3" descr="D:\ti lieu xhh tai ve\mỹ diện\hinh anh xhh\images (19).jpg"/>
          <p:cNvPicPr>
            <a:picLocks noChangeAspect="1" noChangeArrowheads="1"/>
          </p:cNvPicPr>
          <p:nvPr/>
        </p:nvPicPr>
        <p:blipFill>
          <a:blip r:embed="rId2"/>
          <a:srcRect/>
          <a:stretch>
            <a:fillRect/>
          </a:stretch>
        </p:blipFill>
        <p:spPr bwMode="auto">
          <a:xfrm>
            <a:off x="0" y="2590800"/>
            <a:ext cx="4648200" cy="4267200"/>
          </a:xfrm>
          <a:prstGeom prst="rect">
            <a:avLst/>
          </a:prstGeom>
          <a:noFill/>
        </p:spPr>
      </p:pic>
      <p:pic>
        <p:nvPicPr>
          <p:cNvPr id="2052" name="Picture 4" descr="D:\ti lieu xhh tai ve\mỹ diện\hinh anh xhh\images (43).jpg"/>
          <p:cNvPicPr>
            <a:picLocks noChangeAspect="1" noChangeArrowheads="1"/>
          </p:cNvPicPr>
          <p:nvPr/>
        </p:nvPicPr>
        <p:blipFill>
          <a:blip r:embed="rId3"/>
          <a:srcRect/>
          <a:stretch>
            <a:fillRect/>
          </a:stretch>
        </p:blipFill>
        <p:spPr bwMode="auto">
          <a:xfrm>
            <a:off x="4648200" y="2590800"/>
            <a:ext cx="4495800" cy="426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p:cTn id="12" dur="500" fill="hold"/>
                                        <p:tgtEl>
                                          <p:spTgt spid="2051"/>
                                        </p:tgtEl>
                                        <p:attrNameLst>
                                          <p:attrName>ppt_w</p:attrName>
                                        </p:attrNameLst>
                                      </p:cBhvr>
                                      <p:tavLst>
                                        <p:tav tm="0">
                                          <p:val>
                                            <p:fltVal val="0"/>
                                          </p:val>
                                        </p:tav>
                                        <p:tav tm="100000">
                                          <p:val>
                                            <p:strVal val="#ppt_w"/>
                                          </p:val>
                                        </p:tav>
                                      </p:tavLst>
                                    </p:anim>
                                    <p:anim calcmode="lin" valueType="num">
                                      <p:cBhvr>
                                        <p:cTn id="13" dur="500" fill="hold"/>
                                        <p:tgtEl>
                                          <p:spTgt spid="2051"/>
                                        </p:tgtEl>
                                        <p:attrNameLst>
                                          <p:attrName>ppt_h</p:attrName>
                                        </p:attrNameLst>
                                      </p:cBhvr>
                                      <p:tavLst>
                                        <p:tav tm="0">
                                          <p:val>
                                            <p:fltVal val="0"/>
                                          </p:val>
                                        </p:tav>
                                        <p:tav tm="100000">
                                          <p:val>
                                            <p:strVal val="#ppt_h"/>
                                          </p:val>
                                        </p:tav>
                                      </p:tavLst>
                                    </p:anim>
                                    <p:animEffect transition="in" filter="fade">
                                      <p:cBhvr>
                                        <p:cTn id="14" dur="500"/>
                                        <p:tgtEl>
                                          <p:spTgt spid="2051"/>
                                        </p:tgtEl>
                                      </p:cBhvr>
                                    </p:animEffect>
                                  </p:childTnLst>
                                </p:cTn>
                              </p:par>
                              <p:par>
                                <p:cTn id="15" presetID="53" presetClass="entr" presetSubtype="16"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p:cTn id="17" dur="500" fill="hold"/>
                                        <p:tgtEl>
                                          <p:spTgt spid="2052"/>
                                        </p:tgtEl>
                                        <p:attrNameLst>
                                          <p:attrName>ppt_w</p:attrName>
                                        </p:attrNameLst>
                                      </p:cBhvr>
                                      <p:tavLst>
                                        <p:tav tm="0">
                                          <p:val>
                                            <p:fltVal val="0"/>
                                          </p:val>
                                        </p:tav>
                                        <p:tav tm="100000">
                                          <p:val>
                                            <p:strVal val="#ppt_w"/>
                                          </p:val>
                                        </p:tav>
                                      </p:tavLst>
                                    </p:anim>
                                    <p:anim calcmode="lin" valueType="num">
                                      <p:cBhvr>
                                        <p:cTn id="18" dur="500" fill="hold"/>
                                        <p:tgtEl>
                                          <p:spTgt spid="2052"/>
                                        </p:tgtEl>
                                        <p:attrNameLst>
                                          <p:attrName>ppt_h</p:attrName>
                                        </p:attrNameLst>
                                      </p:cBhvr>
                                      <p:tavLst>
                                        <p:tav tm="0">
                                          <p:val>
                                            <p:fltVal val="0"/>
                                          </p:val>
                                        </p:tav>
                                        <p:tav tm="100000">
                                          <p:val>
                                            <p:strVal val="#ppt_h"/>
                                          </p:val>
                                        </p:tav>
                                      </p:tavLst>
                                    </p:anim>
                                    <p:animEffect transition="in" filter="fade">
                                      <p:cBhvr>
                                        <p:cTn id="19"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543800" cy="53340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biện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pháp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khắc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phục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bạo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hội</a:t>
            </a:r>
            <a:endParaRPr lang="en-US" sz="3600" dirty="0"/>
          </a:p>
        </p:txBody>
      </p:sp>
      <p:sp>
        <p:nvSpPr>
          <p:cNvPr id="3" name="Content Placeholder 2"/>
          <p:cNvSpPr>
            <a:spLocks noGrp="1"/>
          </p:cNvSpPr>
          <p:nvPr>
            <p:ph idx="1"/>
          </p:nvPr>
        </p:nvSpPr>
        <p:spPr>
          <a:xfrm>
            <a:off x="17060" y="1066800"/>
            <a:ext cx="9144000" cy="5867400"/>
          </a:xfrm>
        </p:spPr>
        <p:txBody>
          <a:bodyPr/>
          <a:lstStyle/>
          <a:p>
            <a:pPr>
              <a:buFont typeface="Wingdings" pitchFamily="2" charset="2"/>
              <a:buChar char="v"/>
            </a:pPr>
            <a:r>
              <a:rPr lang="en-US" smtClean="0">
                <a:latin typeface="Times New Roman" pitchFamily="18" charset="0"/>
                <a:cs typeface="Times New Roman" pitchFamily="18" charset="0"/>
              </a:rPr>
              <a:t> Đưa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endParaRPr lang="en-US" dirty="0">
              <a:latin typeface="Times New Roman" pitchFamily="18" charset="0"/>
              <a:cs typeface="Times New Roman" pitchFamily="18" charset="0"/>
            </a:endParaRPr>
          </a:p>
        </p:txBody>
      </p:sp>
      <p:pic>
        <p:nvPicPr>
          <p:cNvPr id="3075" name="Picture 3" descr="D:\ti lieu xhh tai ve\mỹ diện\hinh anh xhh\images (11).jpg"/>
          <p:cNvPicPr>
            <a:picLocks noChangeAspect="1" noChangeArrowheads="1"/>
          </p:cNvPicPr>
          <p:nvPr/>
        </p:nvPicPr>
        <p:blipFill>
          <a:blip r:embed="rId2"/>
          <a:srcRect/>
          <a:stretch>
            <a:fillRect/>
          </a:stretch>
        </p:blipFill>
        <p:spPr bwMode="auto">
          <a:xfrm>
            <a:off x="228600" y="2209800"/>
            <a:ext cx="2971800" cy="4686300"/>
          </a:xfrm>
          <a:prstGeom prst="rect">
            <a:avLst/>
          </a:prstGeom>
          <a:noFill/>
        </p:spPr>
      </p:pic>
      <p:pic>
        <p:nvPicPr>
          <p:cNvPr id="3076" name="Picture 4" descr="D:\ti lieu xhh tai ve\mỹ diện\hinh anh xhh\images (44).jpg"/>
          <p:cNvPicPr>
            <a:picLocks noChangeAspect="1" noChangeArrowheads="1"/>
          </p:cNvPicPr>
          <p:nvPr/>
        </p:nvPicPr>
        <p:blipFill>
          <a:blip r:embed="rId3"/>
          <a:srcRect/>
          <a:stretch>
            <a:fillRect/>
          </a:stretch>
        </p:blipFill>
        <p:spPr bwMode="auto">
          <a:xfrm>
            <a:off x="3276600" y="2209800"/>
            <a:ext cx="3276600" cy="4724400"/>
          </a:xfrm>
          <a:prstGeom prst="rect">
            <a:avLst/>
          </a:prstGeom>
          <a:noFill/>
        </p:spPr>
      </p:pic>
      <p:pic>
        <p:nvPicPr>
          <p:cNvPr id="3077" name="Picture 5" descr="D:\ti lieu xhh tai ve\mỹ diện\hinh anh xhh\images (21).jpg"/>
          <p:cNvPicPr>
            <a:picLocks noChangeAspect="1" noChangeArrowheads="1"/>
          </p:cNvPicPr>
          <p:nvPr/>
        </p:nvPicPr>
        <p:blipFill>
          <a:blip r:embed="rId4"/>
          <a:srcRect/>
          <a:stretch>
            <a:fillRect/>
          </a:stretch>
        </p:blipFill>
        <p:spPr bwMode="auto">
          <a:xfrm>
            <a:off x="6096000" y="2209800"/>
            <a:ext cx="3429000" cy="4648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1000" fill="hold"/>
                                        <p:tgtEl>
                                          <p:spTgt spid="3075"/>
                                        </p:tgtEl>
                                        <p:attrNameLst>
                                          <p:attrName>ppt_w</p:attrName>
                                        </p:attrNameLst>
                                      </p:cBhvr>
                                      <p:tavLst>
                                        <p:tav tm="0">
                                          <p:val>
                                            <p:fltVal val="0"/>
                                          </p:val>
                                        </p:tav>
                                        <p:tav tm="100000">
                                          <p:val>
                                            <p:strVal val="#ppt_w"/>
                                          </p:val>
                                        </p:tav>
                                      </p:tavLst>
                                    </p:anim>
                                    <p:anim calcmode="lin" valueType="num">
                                      <p:cBhvr>
                                        <p:cTn id="14" dur="1000" fill="hold"/>
                                        <p:tgtEl>
                                          <p:spTgt spid="3075"/>
                                        </p:tgtEl>
                                        <p:attrNameLst>
                                          <p:attrName>ppt_h</p:attrName>
                                        </p:attrNameLst>
                                      </p:cBhvr>
                                      <p:tavLst>
                                        <p:tav tm="0">
                                          <p:val>
                                            <p:fltVal val="0"/>
                                          </p:val>
                                        </p:tav>
                                        <p:tav tm="100000">
                                          <p:val>
                                            <p:strVal val="#ppt_h"/>
                                          </p:val>
                                        </p:tav>
                                      </p:tavLst>
                                    </p:anim>
                                    <p:anim calcmode="lin" valueType="num">
                                      <p:cBhvr>
                                        <p:cTn id="15" dur="1000" fill="hold"/>
                                        <p:tgtEl>
                                          <p:spTgt spid="3075"/>
                                        </p:tgtEl>
                                        <p:attrNameLst>
                                          <p:attrName>style.rotation</p:attrName>
                                        </p:attrNameLst>
                                      </p:cBhvr>
                                      <p:tavLst>
                                        <p:tav tm="0">
                                          <p:val>
                                            <p:fltVal val="90"/>
                                          </p:val>
                                        </p:tav>
                                        <p:tav tm="100000">
                                          <p:val>
                                            <p:fltVal val="0"/>
                                          </p:val>
                                        </p:tav>
                                      </p:tavLst>
                                    </p:anim>
                                    <p:animEffect transition="in" filter="fade">
                                      <p:cBhvr>
                                        <p:cTn id="16" dur="1000"/>
                                        <p:tgtEl>
                                          <p:spTgt spid="3075"/>
                                        </p:tgtEl>
                                      </p:cBhvr>
                                    </p:animEffect>
                                  </p:childTnLst>
                                </p:cTn>
                              </p:par>
                              <p:par>
                                <p:cTn id="17" presetID="31" presetClass="entr" presetSubtype="0"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p:cTn id="19" dur="1000" fill="hold"/>
                                        <p:tgtEl>
                                          <p:spTgt spid="3076"/>
                                        </p:tgtEl>
                                        <p:attrNameLst>
                                          <p:attrName>ppt_w</p:attrName>
                                        </p:attrNameLst>
                                      </p:cBhvr>
                                      <p:tavLst>
                                        <p:tav tm="0">
                                          <p:val>
                                            <p:fltVal val="0"/>
                                          </p:val>
                                        </p:tav>
                                        <p:tav tm="100000">
                                          <p:val>
                                            <p:strVal val="#ppt_w"/>
                                          </p:val>
                                        </p:tav>
                                      </p:tavLst>
                                    </p:anim>
                                    <p:anim calcmode="lin" valueType="num">
                                      <p:cBhvr>
                                        <p:cTn id="20" dur="1000" fill="hold"/>
                                        <p:tgtEl>
                                          <p:spTgt spid="3076"/>
                                        </p:tgtEl>
                                        <p:attrNameLst>
                                          <p:attrName>ppt_h</p:attrName>
                                        </p:attrNameLst>
                                      </p:cBhvr>
                                      <p:tavLst>
                                        <p:tav tm="0">
                                          <p:val>
                                            <p:fltVal val="0"/>
                                          </p:val>
                                        </p:tav>
                                        <p:tav tm="100000">
                                          <p:val>
                                            <p:strVal val="#ppt_h"/>
                                          </p:val>
                                        </p:tav>
                                      </p:tavLst>
                                    </p:anim>
                                    <p:anim calcmode="lin" valueType="num">
                                      <p:cBhvr>
                                        <p:cTn id="21" dur="1000" fill="hold"/>
                                        <p:tgtEl>
                                          <p:spTgt spid="3076"/>
                                        </p:tgtEl>
                                        <p:attrNameLst>
                                          <p:attrName>style.rotation</p:attrName>
                                        </p:attrNameLst>
                                      </p:cBhvr>
                                      <p:tavLst>
                                        <p:tav tm="0">
                                          <p:val>
                                            <p:fltVal val="90"/>
                                          </p:val>
                                        </p:tav>
                                        <p:tav tm="100000">
                                          <p:val>
                                            <p:fltVal val="0"/>
                                          </p:val>
                                        </p:tav>
                                      </p:tavLst>
                                    </p:anim>
                                    <p:animEffect transition="in" filter="fade">
                                      <p:cBhvr>
                                        <p:cTn id="22" dur="1000"/>
                                        <p:tgtEl>
                                          <p:spTgt spid="3076"/>
                                        </p:tgtEl>
                                      </p:cBhvr>
                                    </p:animEffect>
                                  </p:childTnLst>
                                </p:cTn>
                              </p:par>
                              <p:par>
                                <p:cTn id="23" presetID="31" presetClass="entr" presetSubtype="0" fill="hold" nodeType="with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p:cTn id="25" dur="1000" fill="hold"/>
                                        <p:tgtEl>
                                          <p:spTgt spid="3077"/>
                                        </p:tgtEl>
                                        <p:attrNameLst>
                                          <p:attrName>ppt_w</p:attrName>
                                        </p:attrNameLst>
                                      </p:cBhvr>
                                      <p:tavLst>
                                        <p:tav tm="0">
                                          <p:val>
                                            <p:fltVal val="0"/>
                                          </p:val>
                                        </p:tav>
                                        <p:tav tm="100000">
                                          <p:val>
                                            <p:strVal val="#ppt_w"/>
                                          </p:val>
                                        </p:tav>
                                      </p:tavLst>
                                    </p:anim>
                                    <p:anim calcmode="lin" valueType="num">
                                      <p:cBhvr>
                                        <p:cTn id="26" dur="1000" fill="hold"/>
                                        <p:tgtEl>
                                          <p:spTgt spid="3077"/>
                                        </p:tgtEl>
                                        <p:attrNameLst>
                                          <p:attrName>ppt_h</p:attrName>
                                        </p:attrNameLst>
                                      </p:cBhvr>
                                      <p:tavLst>
                                        <p:tav tm="0">
                                          <p:val>
                                            <p:fltVal val="0"/>
                                          </p:val>
                                        </p:tav>
                                        <p:tav tm="100000">
                                          <p:val>
                                            <p:strVal val="#ppt_h"/>
                                          </p:val>
                                        </p:tav>
                                      </p:tavLst>
                                    </p:anim>
                                    <p:anim calcmode="lin" valueType="num">
                                      <p:cBhvr>
                                        <p:cTn id="27" dur="1000" fill="hold"/>
                                        <p:tgtEl>
                                          <p:spTgt spid="3077"/>
                                        </p:tgtEl>
                                        <p:attrNameLst>
                                          <p:attrName>style.rotation</p:attrName>
                                        </p:attrNameLst>
                                      </p:cBhvr>
                                      <p:tavLst>
                                        <p:tav tm="0">
                                          <p:val>
                                            <p:fltVal val="90"/>
                                          </p:val>
                                        </p:tav>
                                        <p:tav tm="100000">
                                          <p:val>
                                            <p:fltVal val="0"/>
                                          </p:val>
                                        </p:tav>
                                      </p:tavLst>
                                    </p:anim>
                                    <p:animEffect transition="in" filter="fade">
                                      <p:cBhvr>
                                        <p:cTn id="28" dur="1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jpg"/>
          <p:cNvPicPr>
            <a:picLocks noChangeAspect="1"/>
          </p:cNvPicPr>
          <p:nvPr/>
        </p:nvPicPr>
        <p:blipFill>
          <a:blip r:embed="rId2"/>
          <a:stretch>
            <a:fillRect/>
          </a:stretch>
        </p:blipFill>
        <p:spPr>
          <a:xfrm>
            <a:off x="0" y="0"/>
            <a:ext cx="9144000" cy="6858000"/>
          </a:xfrm>
          <a:prstGeom prst="rect">
            <a:avLst/>
          </a:prstGeom>
        </p:spPr>
      </p:pic>
      <p:sp>
        <p:nvSpPr>
          <p:cNvPr id="2" name="Rectangle 1"/>
          <p:cNvSpPr/>
          <p:nvPr/>
        </p:nvSpPr>
        <p:spPr>
          <a:xfrm>
            <a:off x="0" y="428178"/>
            <a:ext cx="9144000" cy="60016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endParaRPr lang="en-US" sz="3200" dirty="0" smtClean="0">
              <a:latin typeface="Times New Roman" pitchFamily="18" charset="0"/>
              <a:cs typeface="Times New Roman" pitchFamily="18" charset="0"/>
            </a:endParaRPr>
          </a:p>
          <a:p>
            <a:pPr>
              <a:buFont typeface="Wingdings" pitchFamily="2" charset="2"/>
              <a:buChar char="v"/>
            </a:pPr>
            <a:r>
              <a:rPr lang="en-US" sz="3200" b="1" dirty="0" err="1" smtClean="0">
                <a:solidFill>
                  <a:srgbClr val="111111"/>
                </a:solidFill>
                <a:latin typeface="Times New Roman" pitchFamily="18" charset="0"/>
                <a:cs typeface="Times New Roman" pitchFamily="18" charset="0"/>
              </a:rPr>
              <a:t>Tội</a:t>
            </a:r>
            <a:r>
              <a:rPr lang="en-US" sz="3200" b="1" dirty="0" smtClean="0">
                <a:solidFill>
                  <a:srgbClr val="111111"/>
                </a:solidFill>
                <a:latin typeface="Times New Roman" pitchFamily="18" charset="0"/>
                <a:cs typeface="Times New Roman" pitchFamily="18" charset="0"/>
              </a:rPr>
              <a:t> </a:t>
            </a:r>
            <a:r>
              <a:rPr lang="en-US" sz="3200" b="1" dirty="0" err="1" smtClean="0">
                <a:solidFill>
                  <a:srgbClr val="111111"/>
                </a:solidFill>
                <a:latin typeface="Times New Roman" pitchFamily="18" charset="0"/>
                <a:cs typeface="Times New Roman" pitchFamily="18" charset="0"/>
              </a:rPr>
              <a:t>phạm</a:t>
            </a:r>
            <a:r>
              <a:rPr lang="en-US" sz="3200" b="1" dirty="0" smtClean="0">
                <a:solidFill>
                  <a:srgbClr val="111111"/>
                </a:solidFill>
                <a:latin typeface="Times New Roman" pitchFamily="18" charset="0"/>
                <a:cs typeface="Times New Roman" pitchFamily="18" charset="0"/>
              </a:rPr>
              <a:t> </a:t>
            </a:r>
            <a:r>
              <a:rPr lang="en-US" sz="3200" b="1" dirty="0" err="1" smtClean="0">
                <a:solidFill>
                  <a:srgbClr val="111111"/>
                </a:solidFill>
                <a:latin typeface="Times New Roman" pitchFamily="18" charset="0"/>
                <a:cs typeface="Times New Roman" pitchFamily="18" charset="0"/>
              </a:rPr>
              <a:t>xã</a:t>
            </a:r>
            <a:r>
              <a:rPr lang="en-US" sz="3200" b="1" dirty="0" smtClean="0">
                <a:solidFill>
                  <a:srgbClr val="111111"/>
                </a:solidFill>
                <a:latin typeface="Times New Roman" pitchFamily="18" charset="0"/>
                <a:cs typeface="Times New Roman" pitchFamily="18" charset="0"/>
              </a:rPr>
              <a:t> </a:t>
            </a:r>
            <a:r>
              <a:rPr lang="en-US" sz="3200" b="1" dirty="0" err="1" smtClean="0">
                <a:solidFill>
                  <a:srgbClr val="111111"/>
                </a:solidFill>
                <a:latin typeface="Times New Roman" pitchFamily="18" charset="0"/>
                <a:cs typeface="Times New Roman" pitchFamily="18" charset="0"/>
              </a:rPr>
              <a:t>hội</a:t>
            </a:r>
            <a:r>
              <a:rPr lang="en-US" sz="3200" b="1" dirty="0" smtClean="0">
                <a:solidFill>
                  <a:srgbClr val="111111"/>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hành</a:t>
            </a:r>
            <a:r>
              <a:rPr lang="en-US" sz="3200" dirty="0" smtClean="0">
                <a:latin typeface="Times New Roman" pitchFamily="18" charset="0"/>
                <a:cs typeface="Times New Roman" pitchFamily="18" charset="0"/>
              </a:rPr>
              <a:t> vi </a:t>
            </a:r>
            <a:r>
              <a:rPr lang="en-US" sz="3200" dirty="0" err="1" smtClean="0">
                <a:latin typeface="Times New Roman" pitchFamily="18" charset="0"/>
                <a:cs typeface="Times New Roman" pitchFamily="18" charset="0"/>
              </a:rPr>
              <a:t>nguy</a:t>
            </a:r>
            <a:r>
              <a:rPr lang="en-US" sz="3200" dirty="0" smtClean="0">
                <a:latin typeface="Times New Roman" pitchFamily="18" charset="0"/>
                <a:cs typeface="Times New Roman" pitchFamily="18" charset="0"/>
              </a:rPr>
              <a:t> </a:t>
            </a:r>
          </a:p>
          <a:p>
            <a:r>
              <a:rPr lang="en-US" sz="3200" dirty="0" err="1" smtClean="0">
                <a:latin typeface="Times New Roman" pitchFamily="18" charset="0"/>
                <a:cs typeface="Times New Roman" pitchFamily="18" charset="0"/>
              </a:rPr>
              <a:t>hiểm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Bộ</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luật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do </a:t>
            </a:r>
            <a:r>
              <a:rPr lang="en-US" sz="3200" dirty="0" err="1" smtClean="0">
                <a:latin typeface="Times New Roman" pitchFamily="18" charset="0"/>
                <a:cs typeface="Times New Roman" pitchFamily="18" charset="0"/>
              </a:rPr>
              <a:t>người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năng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nhiệm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cố</a:t>
            </a:r>
            <a:r>
              <a:rPr lang="en-US" sz="3200" dirty="0" smtClean="0">
                <a:latin typeface="Times New Roman" pitchFamily="18" charset="0"/>
                <a:cs typeface="Times New Roman" pitchFamily="18" charset="0"/>
              </a:rPr>
              <a:t> ý </a:t>
            </a:r>
            <a:r>
              <a:rPr lang="en-US" sz="3200" dirty="0" err="1" smtClean="0">
                <a:latin typeface="Times New Roman" pitchFamily="18" charset="0"/>
                <a:cs typeface="Times New Roman" pitchFamily="18" charset="0"/>
              </a:rPr>
              <a:t>hoặc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vô</a:t>
            </a:r>
            <a:r>
              <a:rPr lang="en-US" sz="3200" dirty="0" smtClean="0">
                <a:latin typeface="Times New Roman" pitchFamily="18" charset="0"/>
                <a:cs typeface="Times New Roman" pitchFamily="18" charset="0"/>
              </a:rPr>
              <a:t> ý,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lập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toàn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vẹn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lãnh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thổ</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Tổ</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quốc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văn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quốc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phòng</a:t>
            </a:r>
            <a:r>
              <a:rPr lang="en-US" sz="3200" dirty="0" smtClean="0">
                <a:latin typeface="Times New Roman" pitchFamily="18" charset="0"/>
                <a:cs typeface="Times New Roman" pitchFamily="18" charset="0"/>
              </a:rPr>
              <a:t>, an </a:t>
            </a:r>
            <a:r>
              <a:rPr lang="en-US" sz="3200" dirty="0" err="1" smtClean="0">
                <a:latin typeface="Times New Roman" pitchFamily="18" charset="0"/>
                <a:cs typeface="Times New Roman" pitchFamily="18" charset="0"/>
              </a:rPr>
              <a:t>ninh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an </a:t>
            </a:r>
            <a:r>
              <a:rPr lang="en-US" sz="3200" dirty="0" err="1" smtClean="0">
                <a:latin typeface="Times New Roman" pitchFamily="18" charset="0"/>
                <a:cs typeface="Times New Roman" pitchFamily="18" charset="0"/>
              </a:rPr>
              <a:t>toàn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hợp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tổ</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mạng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khỏe</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danh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phẩm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do, </a:t>
            </a:r>
            <a:r>
              <a:rPr lang="en-US" sz="3200" dirty="0" err="1" smtClean="0">
                <a:latin typeface="Times New Roman" pitchFamily="18" charset="0"/>
                <a:cs typeface="Times New Roman" pitchFamily="18" charset="0"/>
              </a:rPr>
              <a:t>tài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sản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quyền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hợp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xâm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phạm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luật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nghĩa</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hj.jpg"/>
          <p:cNvPicPr>
            <a:picLocks noChangeAspect="1"/>
          </p:cNvPicPr>
          <p:nvPr/>
        </p:nvPicPr>
        <p:blipFill>
          <a:blip r:embed="rId2"/>
          <a:stretch>
            <a:fillRect/>
          </a:stretch>
        </p:blipFill>
        <p:spPr>
          <a:xfrm>
            <a:off x="0" y="0"/>
            <a:ext cx="9144000" cy="7010400"/>
          </a:xfrm>
          <a:prstGeom prst="rect">
            <a:avLst/>
          </a:prstGeom>
        </p:spPr>
      </p:pic>
      <p:sp>
        <p:nvSpPr>
          <p:cNvPr id="2" name="Title 1"/>
          <p:cNvSpPr>
            <a:spLocks noGrp="1"/>
          </p:cNvSpPr>
          <p:nvPr>
            <p:ph type="title"/>
          </p:nvPr>
        </p:nvSpPr>
        <p:spPr>
          <a:xfrm>
            <a:off x="685800" y="152400"/>
            <a:ext cx="8001000" cy="6858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b="1" dirty="0" err="1" smtClean="0">
                <a:solidFill>
                  <a:srgbClr val="111111"/>
                </a:solidFill>
                <a:latin typeface="Times New Roman" pitchFamily="18" charset="0"/>
                <a:cs typeface="Times New Roman" pitchFamily="18" charset="0"/>
              </a:rPr>
              <a:t>Các</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biểu</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hiện</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của</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tội</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phạm</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xã</a:t>
            </a:r>
            <a:r>
              <a:rPr lang="en-US" b="1" dirty="0" smtClean="0">
                <a:solidFill>
                  <a:srgbClr val="111111"/>
                </a:solidFill>
                <a:latin typeface="Times New Roman" pitchFamily="18" charset="0"/>
                <a:cs typeface="Times New Roman" pitchFamily="18" charset="0"/>
              </a:rPr>
              <a:t> </a:t>
            </a:r>
            <a:r>
              <a:rPr lang="en-US" b="1" dirty="0" err="1" smtClean="0">
                <a:solidFill>
                  <a:srgbClr val="111111"/>
                </a:solidFill>
                <a:latin typeface="Times New Roman" pitchFamily="18" charset="0"/>
                <a:cs typeface="Times New Roman" pitchFamily="18" charset="0"/>
              </a:rPr>
              <a:t>hội</a:t>
            </a:r>
            <a:r>
              <a:rPr lang="en-US" b="1" dirty="0" smtClean="0">
                <a:solidFill>
                  <a:srgbClr val="111111"/>
                </a:solidFill>
                <a:latin typeface="Times New Roman" pitchFamily="18" charset="0"/>
                <a:cs typeface="Times New Roman" pitchFamily="18" charset="0"/>
              </a:rPr>
              <a:t>:</a:t>
            </a:r>
            <a:endParaRPr lang="en-US" b="1" dirty="0">
              <a:solidFill>
                <a:srgbClr val="111111"/>
              </a:solidFill>
              <a:latin typeface="Times New Roman" pitchFamily="18" charset="0"/>
              <a:cs typeface="Times New Roman" pitchFamily="18" charset="0"/>
            </a:endParaRPr>
          </a:p>
        </p:txBody>
      </p:sp>
      <p:pic>
        <p:nvPicPr>
          <p:cNvPr id="4" name="Content Placeholder 3" descr="images (38).jpg"/>
          <p:cNvPicPr>
            <a:picLocks noGrp="1" noChangeAspect="1"/>
          </p:cNvPicPr>
          <p:nvPr>
            <p:ph idx="1"/>
          </p:nvPr>
        </p:nvPicPr>
        <p:blipFill>
          <a:blip r:embed="rId3"/>
          <a:stretch>
            <a:fillRect/>
          </a:stretch>
        </p:blipFill>
        <p:spPr>
          <a:xfrm>
            <a:off x="0" y="1066800"/>
            <a:ext cx="4419600" cy="2743200"/>
          </a:xfrm>
        </p:spPr>
      </p:pic>
      <p:pic>
        <p:nvPicPr>
          <p:cNvPr id="5" name="Picture 4" descr="https://ci3.googleusercontent.com/proxy/4yF-AY-cLx9RnQqYuhqT_c2mPCfVH_dz6a_PS0lGZb8XOg8DJV6LKGUfFUdcAkq1lgTh4FFGC_C1OimFu4Z0Lvfl2cWqLKvWdWtYk_IX-OI0yN_SueX2DfQ=s0-d-e1-ft#http://antg.cand.com.vn/Uploaded_ANTG/thanhbinh1/20_luc1066-450.jpg"/>
          <p:cNvPicPr/>
          <p:nvPr/>
        </p:nvPicPr>
        <p:blipFill>
          <a:blip r:embed="rId4">
            <a:extLst>
              <a:ext uri="{28A0092B-C50C-407E-A947-70E740481C1C}">
                <a14:useLocalDpi xmlns="" xmlns:a14="http://schemas.microsoft.com/office/drawing/2010/main" val="0"/>
              </a:ext>
            </a:extLst>
          </a:blip>
          <a:srcRect/>
          <a:stretch>
            <a:fillRect/>
          </a:stretch>
        </p:blipFill>
        <p:spPr bwMode="auto">
          <a:xfrm>
            <a:off x="4419600" y="1066801"/>
            <a:ext cx="4724400" cy="2819400"/>
          </a:xfrm>
          <a:prstGeom prst="rect">
            <a:avLst/>
          </a:prstGeom>
          <a:noFill/>
          <a:ln>
            <a:noFill/>
          </a:ln>
        </p:spPr>
      </p:pic>
      <p:pic>
        <p:nvPicPr>
          <p:cNvPr id="57346" name="Picture 2" descr="D:\ti lieu xhh tai ve\mỹ diện\hinh anh xhh\images (39).jpg"/>
          <p:cNvPicPr>
            <a:picLocks noChangeAspect="1" noChangeArrowheads="1"/>
          </p:cNvPicPr>
          <p:nvPr/>
        </p:nvPicPr>
        <p:blipFill>
          <a:blip r:embed="rId5"/>
          <a:srcRect/>
          <a:stretch>
            <a:fillRect/>
          </a:stretch>
        </p:blipFill>
        <p:spPr bwMode="auto">
          <a:xfrm>
            <a:off x="4419600" y="3886201"/>
            <a:ext cx="4724400" cy="2971800"/>
          </a:xfrm>
          <a:prstGeom prst="rect">
            <a:avLst/>
          </a:prstGeom>
          <a:noFill/>
        </p:spPr>
      </p:pic>
      <p:pic>
        <p:nvPicPr>
          <p:cNvPr id="57347" name="Picture 3" descr="D:\ti lieu xhh tai ve\mỹ diện\hinh anh xhh\images (40).jpg"/>
          <p:cNvPicPr>
            <a:picLocks noChangeAspect="1" noChangeArrowheads="1"/>
          </p:cNvPicPr>
          <p:nvPr/>
        </p:nvPicPr>
        <p:blipFill>
          <a:blip r:embed="rId6"/>
          <a:srcRect/>
          <a:stretch>
            <a:fillRect/>
          </a:stretch>
        </p:blipFill>
        <p:spPr bwMode="auto">
          <a:xfrm>
            <a:off x="0" y="3810000"/>
            <a:ext cx="4419600" cy="304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57346"/>
                                        </p:tgtEl>
                                        <p:attrNameLst>
                                          <p:attrName>style.visibility</p:attrName>
                                        </p:attrNameLst>
                                      </p:cBhvr>
                                      <p:to>
                                        <p:strVal val="visible"/>
                                      </p:to>
                                    </p:set>
                                    <p:anim calcmode="lin" valueType="num">
                                      <p:cBhvr>
                                        <p:cTn id="19" dur="500" fill="hold"/>
                                        <p:tgtEl>
                                          <p:spTgt spid="57346"/>
                                        </p:tgtEl>
                                        <p:attrNameLst>
                                          <p:attrName>ppt_w</p:attrName>
                                        </p:attrNameLst>
                                      </p:cBhvr>
                                      <p:tavLst>
                                        <p:tav tm="0">
                                          <p:val>
                                            <p:fltVal val="0"/>
                                          </p:val>
                                        </p:tav>
                                        <p:tav tm="100000">
                                          <p:val>
                                            <p:strVal val="#ppt_w"/>
                                          </p:val>
                                        </p:tav>
                                      </p:tavLst>
                                    </p:anim>
                                    <p:anim calcmode="lin" valueType="num">
                                      <p:cBhvr>
                                        <p:cTn id="20" dur="500" fill="hold"/>
                                        <p:tgtEl>
                                          <p:spTgt spid="57346"/>
                                        </p:tgtEl>
                                        <p:attrNameLst>
                                          <p:attrName>ppt_h</p:attrName>
                                        </p:attrNameLst>
                                      </p:cBhvr>
                                      <p:tavLst>
                                        <p:tav tm="0">
                                          <p:val>
                                            <p:fltVal val="0"/>
                                          </p:val>
                                        </p:tav>
                                        <p:tav tm="100000">
                                          <p:val>
                                            <p:strVal val="#ppt_h"/>
                                          </p:val>
                                        </p:tav>
                                      </p:tavLst>
                                    </p:anim>
                                    <p:animEffect transition="in" filter="fade">
                                      <p:cBhvr>
                                        <p:cTn id="21" dur="500"/>
                                        <p:tgtEl>
                                          <p:spTgt spid="5734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7347"/>
                                        </p:tgtEl>
                                        <p:attrNameLst>
                                          <p:attrName>style.visibility</p:attrName>
                                        </p:attrNameLst>
                                      </p:cBhvr>
                                      <p:to>
                                        <p:strVal val="visible"/>
                                      </p:to>
                                    </p:set>
                                    <p:anim calcmode="lin" valueType="num">
                                      <p:cBhvr>
                                        <p:cTn id="26" dur="500" fill="hold"/>
                                        <p:tgtEl>
                                          <p:spTgt spid="57347"/>
                                        </p:tgtEl>
                                        <p:attrNameLst>
                                          <p:attrName>ppt_w</p:attrName>
                                        </p:attrNameLst>
                                      </p:cBhvr>
                                      <p:tavLst>
                                        <p:tav tm="0">
                                          <p:val>
                                            <p:fltVal val="0"/>
                                          </p:val>
                                        </p:tav>
                                        <p:tav tm="100000">
                                          <p:val>
                                            <p:strVal val="#ppt_w"/>
                                          </p:val>
                                        </p:tav>
                                      </p:tavLst>
                                    </p:anim>
                                    <p:anim calcmode="lin" valueType="num">
                                      <p:cBhvr>
                                        <p:cTn id="27" dur="500" fill="hold"/>
                                        <p:tgtEl>
                                          <p:spTgt spid="57347"/>
                                        </p:tgtEl>
                                        <p:attrNameLst>
                                          <p:attrName>ppt_h</p:attrName>
                                        </p:attrNameLst>
                                      </p:cBhvr>
                                      <p:tavLst>
                                        <p:tav tm="0">
                                          <p:val>
                                            <p:fltVal val="0"/>
                                          </p:val>
                                        </p:tav>
                                        <p:tav tm="100000">
                                          <p:val>
                                            <p:strVal val="#ppt_h"/>
                                          </p:val>
                                        </p:tav>
                                      </p:tavLst>
                                    </p:anim>
                                    <p:animEffect transition="in" filter="fade">
                                      <p:cBhvr>
                                        <p:cTn id="28" dur="500"/>
                                        <p:tgtEl>
                                          <p:spTgt spid="57347"/>
                                        </p:tgtEl>
                                      </p:cBhvr>
                                    </p:animEffect>
                                  </p:childTnLst>
                                </p:cTn>
                              </p:par>
                              <p:par>
                                <p:cTn id="29" presetID="53" presetClass="entr" presetSubtype="16"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j.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0" y="17060"/>
            <a:ext cx="9144000" cy="838200"/>
          </a:xfrm>
        </p:spPr>
        <p:style>
          <a:lnRef idx="1">
            <a:schemeClr val="accent5"/>
          </a:lnRef>
          <a:fillRef idx="2">
            <a:schemeClr val="accent5"/>
          </a:fillRef>
          <a:effectRef idx="1">
            <a:schemeClr val="accent5"/>
          </a:effectRef>
          <a:fontRef idx="minor">
            <a:schemeClr val="dk1"/>
          </a:fontRef>
        </p:style>
        <p:txBody>
          <a:bodyPr>
            <a:normAutofit fontScale="90000"/>
          </a:bodyPr>
          <a:lstStyle/>
          <a:p>
            <a:pPr marL="857250" indent="-857250">
              <a:buFont typeface="+mj-lt"/>
              <a:buAutoNum type="romanUcPeriod" startAt="5"/>
            </a:pPr>
            <a:r>
              <a:rPr lang="en-US" b="1" dirty="0" err="1" smtClean="0">
                <a:latin typeface="Times New Roman" pitchFamily="18" charset="0"/>
                <a:cs typeface="Times New Roman" pitchFamily="18" charset="0"/>
              </a:rPr>
              <a:t>Rút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ra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luận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quan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điểm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trên</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
        <p:nvSpPr>
          <p:cNvPr id="3" name="Subtitle 2"/>
          <p:cNvSpPr>
            <a:spLocks noGrp="1"/>
          </p:cNvSpPr>
          <p:nvPr>
            <p:ph type="subTitle" idx="1"/>
          </p:nvPr>
        </p:nvSpPr>
        <p:spPr>
          <a:xfrm>
            <a:off x="0" y="995149"/>
            <a:ext cx="9144000" cy="5867400"/>
          </a:xfrm>
        </p:spPr>
        <p:txBody>
          <a:bodyPr>
            <a:normAutofit/>
          </a:bodyPr>
          <a:lstStyle/>
          <a:p>
            <a:pPr algn="l">
              <a:buFont typeface="Wingdings" pitchFamily="2" charset="2"/>
              <a:buChar char="v"/>
            </a:pPr>
            <a:r>
              <a:rPr lang="en-US" dirty="0" err="1" smtClean="0">
                <a:solidFill>
                  <a:schemeClr val="tx1"/>
                </a:solidFill>
                <a:latin typeface="Times New Roman" pitchFamily="18" charset="0"/>
                <a:cs typeface="Times New Roman" pitchFamily="18" charset="0"/>
              </a:rPr>
              <a:t>Về</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mặt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tích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cực</a:t>
            </a:r>
            <a:r>
              <a:rPr lang="en-US" dirty="0" smtClean="0">
                <a:solidFill>
                  <a:schemeClr val="tx1"/>
                </a:solidFill>
                <a:latin typeface="Times New Roman" pitchFamily="18" charset="0"/>
                <a:cs typeface="Times New Roman" pitchFamily="18" charset="0"/>
              </a:rPr>
              <a:t>:</a:t>
            </a:r>
          </a:p>
          <a:p>
            <a:pPr algn="l"/>
            <a:r>
              <a:rPr lang="en-US" smtClean="0">
                <a:solidFill>
                  <a:schemeClr val="tx1"/>
                </a:solidFill>
                <a:latin typeface="Times New Roman" pitchFamily="18" charset="0"/>
                <a:cs typeface="Times New Roman" pitchFamily="18" charset="0"/>
              </a:rPr>
              <a:t> - Truyền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đại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chúng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qua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phương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tiện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truyền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thanh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thiếu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niên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tìm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thấy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những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kiến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thức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cần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thiết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cuộc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sống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hằng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ngày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lưu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nhiều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bạn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bè</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thõa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mãn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cầu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trí</a:t>
            </a:r>
            <a:r>
              <a:rPr lang="en-US" dirty="0" smtClean="0">
                <a:solidFill>
                  <a:schemeClr val="tx1"/>
                </a:solidFill>
                <a:latin typeface="Times New Roman" pitchFamily="18" charset="0"/>
                <a:cs typeface="Times New Roman" pitchFamily="18" charset="0"/>
              </a:rPr>
              <a:t>…</a:t>
            </a:r>
          </a:p>
          <a:p>
            <a:pPr algn="l"/>
            <a:r>
              <a:rPr lang="en-US" smtClean="0">
                <a:solidFill>
                  <a:schemeClr val="tx1"/>
                </a:solidFill>
                <a:latin typeface="Times New Roman" pitchFamily="18" charset="0"/>
                <a:cs typeface="Times New Roman" pitchFamily="18" charset="0"/>
              </a:rPr>
              <a:t>- Truyền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đại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chúng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ưu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việt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truyền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tin </a:t>
            </a:r>
            <a:r>
              <a:rPr lang="en-US" dirty="0" err="1" smtClean="0">
                <a:solidFill>
                  <a:schemeClr val="tx1"/>
                </a:solidFill>
                <a:latin typeface="Times New Roman" pitchFamily="18" charset="0"/>
                <a:cs typeface="Times New Roman" pitchFamily="18" charset="0"/>
              </a:rPr>
              <a:t>vô</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hạn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đem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đến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kho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tàng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thông</a:t>
            </a:r>
            <a:r>
              <a:rPr lang="en-US" dirty="0" smtClean="0">
                <a:solidFill>
                  <a:schemeClr val="tx1"/>
                </a:solidFill>
                <a:latin typeface="Times New Roman" pitchFamily="18" charset="0"/>
                <a:cs typeface="Times New Roman" pitchFamily="18" charset="0"/>
              </a:rPr>
              <a:t> tin </a:t>
            </a:r>
            <a:r>
              <a:rPr lang="en-US" dirty="0" err="1" smtClean="0">
                <a:solidFill>
                  <a:schemeClr val="tx1"/>
                </a:solidFill>
                <a:latin typeface="Times New Roman" pitchFamily="18" charset="0"/>
                <a:cs typeface="Times New Roman" pitchFamily="18" charset="0"/>
              </a:rPr>
              <a:t>rất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phong</a:t>
            </a:r>
            <a:r>
              <a:rPr lang="en-US" dirty="0" smtClean="0">
                <a:solidFill>
                  <a:schemeClr val="tx1"/>
                </a:solidFill>
                <a:latin typeface="Times New Roman" pitchFamily="18" charset="0"/>
                <a:cs typeface="Times New Roman" pitchFamily="18" charset="0"/>
              </a:rPr>
              <a:t> </a:t>
            </a:r>
            <a:r>
              <a:rPr lang="en-US" err="1" smtClean="0">
                <a:solidFill>
                  <a:schemeClr val="tx1"/>
                </a:solidFill>
                <a:latin typeface="Times New Roman" pitchFamily="18" charset="0"/>
                <a:cs typeface="Times New Roman" pitchFamily="18" charset="0"/>
              </a:rPr>
              <a:t>phú</a:t>
            </a:r>
            <a:r>
              <a:rPr lang="en-US" smtClean="0">
                <a:solidFill>
                  <a:schemeClr val="tx1"/>
                </a:solidFill>
                <a:latin typeface="Times New Roman" pitchFamily="18" charset="0"/>
                <a:cs typeface="Times New Roman" pitchFamily="18" charset="0"/>
              </a:rPr>
              <a:t>, mở </a:t>
            </a:r>
            <a:r>
              <a:rPr lang="en-US" dirty="0" err="1" smtClean="0">
                <a:solidFill>
                  <a:schemeClr val="tx1"/>
                </a:solidFill>
                <a:latin typeface="Times New Roman" pitchFamily="18" charset="0"/>
                <a:cs typeface="Times New Roman" pitchFamily="18" charset="0"/>
              </a:rPr>
              <a:t>rộng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hơn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rất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nhiều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vốn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hiểu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biết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của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chúng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ta</a:t>
            </a:r>
            <a:r>
              <a:rPr lang="en-US" dirty="0" smtClean="0">
                <a:solidFill>
                  <a:schemeClr val="tx1"/>
                </a:solidFill>
                <a:latin typeface="Times New Roman" pitchFamily="18" charset="0"/>
                <a:cs typeface="Times New Roman" pitchFamily="18" charset="0"/>
              </a:rPr>
              <a:t>.</a:t>
            </a:r>
            <a:endParaRPr lang="en-US"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j.jpg"/>
          <p:cNvPicPr>
            <a:picLocks noChangeAspect="1"/>
          </p:cNvPicPr>
          <p:nvPr/>
        </p:nvPicPr>
        <p:blipFill>
          <a:blip r:embed="rId2"/>
          <a:stretch>
            <a:fillRect/>
          </a:stretch>
        </p:blipFill>
        <p:spPr>
          <a:xfrm>
            <a:off x="0" y="0"/>
            <a:ext cx="9144000" cy="6858000"/>
          </a:xfrm>
          <a:prstGeom prst="rect">
            <a:avLst/>
          </a:prstGeom>
        </p:spPr>
      </p:pic>
      <p:sp>
        <p:nvSpPr>
          <p:cNvPr id="3" name="Content Placeholder 2"/>
          <p:cNvSpPr>
            <a:spLocks noGrp="1"/>
          </p:cNvSpPr>
          <p:nvPr>
            <p:ph idx="1"/>
          </p:nvPr>
        </p:nvSpPr>
        <p:spPr>
          <a:xfrm>
            <a:off x="0" y="609600"/>
            <a:ext cx="9144000" cy="5638800"/>
          </a:xfrm>
        </p:spPr>
        <p:txBody>
          <a:bodyPr>
            <a:noAutofit/>
          </a:bodyPr>
          <a:lstStyle/>
          <a:p>
            <a:pPr>
              <a:buFont typeface="Wingdings" pitchFamily="2" charset="2"/>
              <a:buChar char="v"/>
            </a:pPr>
            <a:r>
              <a:rPr lang="en-US" sz="2800" smtClean="0">
                <a:latin typeface="Times New Roman" pitchFamily="18" charset="0"/>
                <a:cs typeface="Times New Roman" pitchFamily="18" charset="0"/>
              </a:rPr>
              <a:t> Về </a:t>
            </a:r>
            <a:r>
              <a:rPr lang="en-US" sz="2800" dirty="0" err="1" smtClean="0">
                <a:latin typeface="Times New Roman" pitchFamily="18" charset="0"/>
                <a:cs typeface="Times New Roman" pitchFamily="18" charset="0"/>
              </a:rPr>
              <a:t>mặt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a:t>
            </a:r>
          </a:p>
          <a:p>
            <a:pPr>
              <a:buFontTx/>
              <a:buChar char="-"/>
            </a:pPr>
            <a:r>
              <a:rPr lang="en-US" sz="2800" smtClean="0">
                <a:latin typeface="Times New Roman" pitchFamily="18" charset="0"/>
                <a:cs typeface="Times New Roman" pitchFamily="18" charset="0"/>
              </a:rPr>
              <a:t>Do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tác</a:t>
            </a:r>
            <a:r>
              <a:rPr lang="en-US" sz="2800" smtClean="0">
                <a:latin typeface="Times New Roman" pitchFamily="18" charset="0"/>
                <a:cs typeface="Times New Roman" pitchFamily="18" charset="0"/>
              </a:rPr>
              <a:t> động</a:t>
            </a:r>
            <a:r>
              <a:rPr lang="en-US" sz="2800" dirty="0">
                <a:latin typeface="Times New Roman" pitchFamily="18" charset="0"/>
                <a:cs typeface="Times New Roman" pitchFamily="18" charset="0"/>
              </a:rPr>
              <a:t> </a:t>
            </a:r>
            <a:r>
              <a:rPr lang="en-US" sz="2800" smtClean="0">
                <a:latin typeface="Times New Roman" pitchFamily="18" charset="0"/>
                <a:cs typeface="Times New Roman" pitchFamily="18" charset="0"/>
              </a:rPr>
              <a:t>đến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bắt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đáng</a:t>
            </a:r>
            <a:r>
              <a:rPr lang="en-US" sz="2800" dirty="0" smtClean="0">
                <a:latin typeface="Times New Roman" pitchFamily="18" charset="0"/>
                <a:cs typeface="Times New Roman" pitchFamily="18" charset="0"/>
              </a:rPr>
              <a:t> lo </a:t>
            </a:r>
            <a:r>
              <a:rPr lang="en-US" sz="2800" dirty="0" err="1" smtClean="0">
                <a:latin typeface="Times New Roman" pitchFamily="18" charset="0"/>
                <a:cs typeface="Times New Roman" pitchFamily="18" charset="0"/>
              </a:rPr>
              <a:t>ngại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smtClean="0">
                <a:latin typeface="Times New Roman" pitchFamily="18" charset="0"/>
                <a:cs typeface="Times New Roman" pitchFamily="18" charset="0"/>
              </a:rPr>
              <a:t>. </a:t>
            </a:r>
          </a:p>
          <a:p>
            <a:pPr>
              <a:buFontTx/>
              <a:buChar char="-"/>
            </a:pPr>
            <a:r>
              <a:rPr lang="en-US" sz="2800" smtClean="0">
                <a:latin typeface="Times New Roman" pitchFamily="18" charset="0"/>
                <a:cs typeface="Times New Roman" pitchFamily="18" charset="0"/>
              </a:rPr>
              <a:t>Khi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t>
            </a:r>
            <a:r>
              <a:rPr lang="vi-VN" sz="2800" dirty="0" smtClean="0">
                <a:latin typeface="Times New Roman" pitchFamily="18" charset="0"/>
                <a:cs typeface="Times New Roman" pitchFamily="18" charset="0"/>
              </a:rPr>
              <a:t>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vi-VN" sz="2800" dirty="0" smtClean="0">
                <a:latin typeface="Times New Roman" pitchFamily="18" charset="0"/>
                <a:cs typeface="Times New Roman" pitchFamily="18" charset="0"/>
              </a:rPr>
              <a:t> là do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t>
            </a:r>
            <a:r>
              <a:rPr lang="vi-VN" sz="2800" dirty="0" smtClean="0">
                <a:latin typeface="Times New Roman" pitchFamily="18" charset="0"/>
                <a:cs typeface="Times New Roman" pitchFamily="18" charset="0"/>
              </a:rPr>
              <a:t>ô</a:t>
            </a:r>
            <a:r>
              <a:rPr lang="en-US" sz="2800" dirty="0" err="1"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ownloads\12994842741112679755_574_574.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9029" y="0"/>
            <a:ext cx="9173029" cy="685800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5" descr="Love_turtle.gif"/>
          <p:cNvPicPr>
            <a:picLocks noChangeAspect="1"/>
          </p:cNvPicPr>
          <p:nvPr/>
        </p:nvPicPr>
        <p:blipFill>
          <a:blip r:embed="rId3"/>
          <a:stretch>
            <a:fillRect/>
          </a:stretch>
        </p:blipFill>
        <p:spPr>
          <a:xfrm>
            <a:off x="6581023" y="4283225"/>
            <a:ext cx="1143000" cy="2286000"/>
          </a:xfrm>
          <a:prstGeom prst="rect">
            <a:avLst/>
          </a:prstGeom>
        </p:spPr>
      </p:pic>
      <p:pic>
        <p:nvPicPr>
          <p:cNvPr id="7" name="Picture 6" descr="Love_turtle.gif"/>
          <p:cNvPicPr>
            <a:picLocks noChangeAspect="1"/>
          </p:cNvPicPr>
          <p:nvPr/>
        </p:nvPicPr>
        <p:blipFill>
          <a:blip r:embed="rId3"/>
          <a:stretch>
            <a:fillRect/>
          </a:stretch>
        </p:blipFill>
        <p:spPr>
          <a:xfrm>
            <a:off x="838200" y="4283225"/>
            <a:ext cx="1143000" cy="2286000"/>
          </a:xfrm>
          <a:prstGeom prst="rect">
            <a:avLst/>
          </a:prstGeom>
        </p:spPr>
      </p:pic>
      <p:pic>
        <p:nvPicPr>
          <p:cNvPr id="8" name="Picture 7" descr="Love_turtle.gif"/>
          <p:cNvPicPr>
            <a:picLocks noChangeAspect="1"/>
          </p:cNvPicPr>
          <p:nvPr/>
        </p:nvPicPr>
        <p:blipFill>
          <a:blip r:embed="rId3"/>
          <a:stretch>
            <a:fillRect/>
          </a:stretch>
        </p:blipFill>
        <p:spPr>
          <a:xfrm>
            <a:off x="5530869" y="4260271"/>
            <a:ext cx="1143000" cy="2286000"/>
          </a:xfrm>
          <a:prstGeom prst="rect">
            <a:avLst/>
          </a:prstGeom>
        </p:spPr>
      </p:pic>
      <p:pic>
        <p:nvPicPr>
          <p:cNvPr id="9" name="Picture 8" descr="Love_turtle.gif"/>
          <p:cNvPicPr>
            <a:picLocks noChangeAspect="1"/>
          </p:cNvPicPr>
          <p:nvPr/>
        </p:nvPicPr>
        <p:blipFill>
          <a:blip r:embed="rId3"/>
          <a:stretch>
            <a:fillRect/>
          </a:stretch>
        </p:blipFill>
        <p:spPr>
          <a:xfrm>
            <a:off x="4415475" y="4281055"/>
            <a:ext cx="1143000" cy="2286000"/>
          </a:xfrm>
          <a:prstGeom prst="rect">
            <a:avLst/>
          </a:prstGeom>
        </p:spPr>
      </p:pic>
      <p:pic>
        <p:nvPicPr>
          <p:cNvPr id="10" name="Picture 9" descr="Love_turtle.gif"/>
          <p:cNvPicPr>
            <a:picLocks noChangeAspect="1"/>
          </p:cNvPicPr>
          <p:nvPr/>
        </p:nvPicPr>
        <p:blipFill>
          <a:blip r:embed="rId3"/>
          <a:stretch>
            <a:fillRect/>
          </a:stretch>
        </p:blipFill>
        <p:spPr>
          <a:xfrm>
            <a:off x="3237931" y="4281055"/>
            <a:ext cx="1143000" cy="2286000"/>
          </a:xfrm>
          <a:prstGeom prst="rect">
            <a:avLst/>
          </a:prstGeom>
        </p:spPr>
      </p:pic>
      <p:pic>
        <p:nvPicPr>
          <p:cNvPr id="11" name="Picture 10" descr="Love_turtle.gif"/>
          <p:cNvPicPr>
            <a:picLocks noChangeAspect="1"/>
          </p:cNvPicPr>
          <p:nvPr/>
        </p:nvPicPr>
        <p:blipFill>
          <a:blip r:embed="rId3"/>
          <a:stretch>
            <a:fillRect/>
          </a:stretch>
        </p:blipFill>
        <p:spPr>
          <a:xfrm>
            <a:off x="2057400" y="4267200"/>
            <a:ext cx="1143000" cy="2286000"/>
          </a:xfrm>
          <a:prstGeom prst="rect">
            <a:avLst/>
          </a:prstGeom>
        </p:spPr>
      </p:pic>
      <p:sp>
        <p:nvSpPr>
          <p:cNvPr id="12" name="Rectangle 11"/>
          <p:cNvSpPr/>
          <p:nvPr/>
        </p:nvSpPr>
        <p:spPr>
          <a:xfrm>
            <a:off x="534471" y="304800"/>
            <a:ext cx="8046027" cy="4281056"/>
          </a:xfrm>
          <a:prstGeom prst="rect">
            <a:avLst/>
          </a:prstGeom>
          <a:noFill/>
          <a:scene3d>
            <a:camera prst="orthographicFront">
              <a:rot lat="0" lon="0" rev="0"/>
            </a:camera>
            <a:lightRig rig="threePt" dir="t"/>
          </a:scene3d>
        </p:spPr>
        <p:txBody>
          <a:bodyPr wrap="square" lIns="91440" tIns="45720" rIns="91440" bIns="45720">
            <a:prstTxWarp prst="textFadeLeft">
              <a:avLst/>
            </a:prstTxWarp>
            <a:spAutoFit/>
          </a:bodyPr>
          <a:lstStyle/>
          <a:p>
            <a:pPr algn="ctr"/>
            <a:r>
              <a:rPr lang="vi-VN"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Cảm ơn</a:t>
            </a:r>
            <a:r>
              <a:rPr lang="en-US"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thầy</a:t>
            </a:r>
            <a:r>
              <a:rPr lang="vi-VN"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và các bạn</a:t>
            </a:r>
          </a:p>
          <a:p>
            <a:pPr algn="ctr"/>
            <a:r>
              <a:rPr lang="vi-VN" sz="4000" b="1"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a:t>
            </a:r>
            <a:r>
              <a:rPr lang="vi-VN" sz="4000" b="1" dirty="0"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đã lắng nghe</a:t>
            </a:r>
            <a:r>
              <a:rPr lang="en-US" sz="4000" b="1" dirty="0" smtClean="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rPr>
              <a:t>! </a:t>
            </a:r>
            <a:r>
              <a:rPr lang="en-US" sz="4000" b="1" dirty="0" smtClean="0">
                <a:solidFill>
                  <a:srgbClr val="002060"/>
                </a:solidFill>
                <a:latin typeface="Times New Roman" pitchFamily="18" charset="0"/>
                <a:cs typeface="Times New Roman" pitchFamily="18" charset="0"/>
              </a:rPr>
              <a:t> </a:t>
            </a:r>
            <a:endParaRPr lang="en-US" sz="4000" dirty="0" smtClean="0">
              <a:solidFill>
                <a:srgbClr val="002060"/>
              </a:solidFill>
              <a:latin typeface="Times New Roman" pitchFamily="18" charset="0"/>
              <a:cs typeface="Times New Roman" pitchFamily="18" charset="0"/>
            </a:endParaRPr>
          </a:p>
          <a:p>
            <a:pPr algn="ctr"/>
            <a:endParaRPr lang="en-US" sz="4000" b="1" cap="none" spc="0" dirty="0">
              <a:ln w="24500" cmpd="dbl">
                <a:solidFill>
                  <a:schemeClr val="accent2">
                    <a:shade val="85000"/>
                    <a:satMod val="155000"/>
                  </a:schemeClr>
                </a:solidFill>
                <a:prstDash val="solid"/>
                <a:miter lim="800000"/>
              </a:ln>
              <a:solidFill>
                <a:srgbClr val="002060"/>
              </a:solidFill>
              <a:effectLst>
                <a:outerShdw blurRad="76200" dist="660400" dir="9840000" sx="99000" sy="99000" kx="1300200" algn="ctr" rotWithShape="0">
                  <a:prstClr val="black">
                    <a:alpha val="36000"/>
                  </a:prstClr>
                </a:outerShdw>
              </a:effectLst>
              <a:latin typeface="Times New Roman" pitchFamily="18" charset="0"/>
              <a:cs typeface="Times New Roman" pitchFamily="18" charset="0"/>
            </a:endParaRPr>
          </a:p>
        </p:txBody>
      </p:sp>
      <p:pic>
        <p:nvPicPr>
          <p:cNvPr id="13" name="Picture 12" descr="Love_turtle.gif"/>
          <p:cNvPicPr>
            <a:picLocks noChangeAspect="1"/>
          </p:cNvPicPr>
          <p:nvPr/>
        </p:nvPicPr>
        <p:blipFill>
          <a:blip r:embed="rId3"/>
          <a:stretch>
            <a:fillRect/>
          </a:stretch>
        </p:blipFill>
        <p:spPr>
          <a:xfrm>
            <a:off x="7699002" y="4267200"/>
            <a:ext cx="1143000"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7"/>
                                        </p:tgtEl>
                                      </p:cBhvr>
                                    </p:animEffect>
                                  </p:childTnLst>
                                </p:cTn>
                              </p:par>
                              <p:par>
                                <p:cTn id="25" presetID="25"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
                                        </p:tgtEl>
                                      </p:cBhvr>
                                    </p:animEffect>
                                  </p:childTnLst>
                                </p:cTn>
                              </p:par>
                              <p:par>
                                <p:cTn id="35" presetID="25"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9"/>
                                        </p:tgtEl>
                                      </p:cBhvr>
                                    </p:animEffect>
                                  </p:childTnLst>
                                </p:cTn>
                              </p:par>
                              <p:par>
                                <p:cTn id="45" presetID="25"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0"/>
                                        </p:tgtEl>
                                      </p:cBhvr>
                                    </p:animEffect>
                                  </p:childTnLst>
                                </p:cTn>
                              </p:par>
                              <p:par>
                                <p:cTn id="55" presetID="25"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60" dur="1000" fill="hold"/>
                                        <p:tgtEl>
                                          <p:spTgt spid="11"/>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1"/>
                                        </p:tgtEl>
                                      </p:cBhvr>
                                    </p:animEffect>
                                  </p:childTnLst>
                                </p:cTn>
                              </p:par>
                              <p:par>
                                <p:cTn id="65" presetID="25"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0" dur="1000" fill="hold"/>
                                        <p:tgtEl>
                                          <p:spTgt spid="13"/>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82" dur="1000" fill="hold"/>
                                        <p:tgtEl>
                                          <p:spTgt spid="12"/>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24" presetClass="entr" presetSubtype="0" fill="hold" grpId="1" nodeType="clickEffect">
                                  <p:stCondLst>
                                    <p:cond delay="0"/>
                                  </p:stCondLst>
                                  <p:childTnLst>
                                    <p:set>
                                      <p:cBhvr>
                                        <p:cTn id="90" dur="1" fill="hold">
                                          <p:stCondLst>
                                            <p:cond delay="0"/>
                                          </p:stCondLst>
                                        </p:cTn>
                                        <p:tgtEl>
                                          <p:spTgt spid="12"/>
                                        </p:tgtEl>
                                        <p:attrNameLst>
                                          <p:attrName>style.visibility</p:attrName>
                                        </p:attrNameLst>
                                      </p:cBhvr>
                                      <p:to>
                                        <p:strVal val="visible"/>
                                      </p:to>
                                    </p:set>
                                    <p:anim to="" calcmode="lin" valueType="num">
                                      <p:cBhvr>
                                        <p:cTn id="91" dur="1" fill="hold"/>
                                        <p:tgtEl>
                                          <p:spTgt spid="1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2949220512059867599_574_574.jpg"/>
          <p:cNvPicPr>
            <a:picLocks noChangeAspect="1"/>
          </p:cNvPicPr>
          <p:nvPr/>
        </p:nvPicPr>
        <p:blipFill>
          <a:blip r:embed="rId2"/>
          <a:stretch>
            <a:fillRect/>
          </a:stretch>
        </p:blipFill>
        <p:spPr>
          <a:xfrm>
            <a:off x="0" y="0"/>
            <a:ext cx="9164782" cy="6858000"/>
          </a:xfrm>
          <a:prstGeom prst="rect">
            <a:avLst/>
          </a:prstGeom>
        </p:spPr>
      </p:pic>
      <p:sp>
        <p:nvSpPr>
          <p:cNvPr id="2" name="Title 1"/>
          <p:cNvSpPr>
            <a:spLocks noGrp="1"/>
          </p:cNvSpPr>
          <p:nvPr>
            <p:ph type="ctrTitle"/>
          </p:nvPr>
        </p:nvSpPr>
        <p:spPr>
          <a:xfrm>
            <a:off x="-20782" y="0"/>
            <a:ext cx="4668982" cy="5257800"/>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en-US" sz="3600" b="1" smtClean="0">
                <a:solidFill>
                  <a:srgbClr val="111111"/>
                </a:solidFill>
                <a:latin typeface="Times New Roman" pitchFamily="18" charset="0"/>
                <a:cs typeface="Times New Roman" pitchFamily="18" charset="0"/>
              </a:rPr>
              <a:t>Truyền thông đại chúng: </a:t>
            </a:r>
            <a:r>
              <a:rPr lang="en-US" sz="3600" smtClean="0">
                <a:latin typeface="Times New Roman" pitchFamily="18" charset="0"/>
                <a:cs typeface="Times New Roman" pitchFamily="18" charset="0"/>
              </a:rPr>
              <a:t>là quá trình truyền đạt thông tin một cách rộng rãi đến mọi người trong xã hội thông qua các phương tiện truyền thông đại chúng như: báo chí, phát thanh, truyền hình. </a:t>
            </a:r>
            <a:endParaRPr lang="en-US" sz="3600" dirty="0"/>
          </a:p>
        </p:txBody>
      </p:sp>
      <p:sp>
        <p:nvSpPr>
          <p:cNvPr id="3" name="Subtitle 2"/>
          <p:cNvSpPr>
            <a:spLocks noGrp="1"/>
          </p:cNvSpPr>
          <p:nvPr>
            <p:ph type="subTitle" idx="1"/>
          </p:nvPr>
        </p:nvSpPr>
        <p:spPr>
          <a:xfrm>
            <a:off x="4800600" y="0"/>
            <a:ext cx="4343400" cy="6858000"/>
          </a:xfrm>
        </p:spPr>
        <p:txBody>
          <a:bodyPr/>
          <a:lstStyle/>
          <a:p>
            <a:endParaRPr lang="en-US" dirty="0"/>
          </a:p>
        </p:txBody>
      </p:sp>
      <p:pic>
        <p:nvPicPr>
          <p:cNvPr id="8195" name="Picture 3" descr="D:\ti lieu xhh tai ve\hinh anh xhh\Thumbnails22182012021859.jpg"/>
          <p:cNvPicPr>
            <a:picLocks noChangeAspect="1" noChangeArrowheads="1"/>
          </p:cNvPicPr>
          <p:nvPr/>
        </p:nvPicPr>
        <p:blipFill>
          <a:blip r:embed="rId3"/>
          <a:srcRect/>
          <a:stretch>
            <a:fillRect/>
          </a:stretch>
        </p:blipFill>
        <p:spPr bwMode="auto">
          <a:xfrm>
            <a:off x="4800600" y="0"/>
            <a:ext cx="4343400" cy="3276600"/>
          </a:xfrm>
          <a:prstGeom prst="rect">
            <a:avLst/>
          </a:prstGeom>
          <a:noFill/>
        </p:spPr>
      </p:pic>
      <p:pic>
        <p:nvPicPr>
          <p:cNvPr id="8196" name="Picture 4" descr="D:\ti lieu xhh tai ve\hinh anh xhh\truyen-thong-truoc-su-kien.jpg"/>
          <p:cNvPicPr>
            <a:picLocks noChangeAspect="1" noChangeArrowheads="1"/>
          </p:cNvPicPr>
          <p:nvPr/>
        </p:nvPicPr>
        <p:blipFill>
          <a:blip r:embed="rId4"/>
          <a:srcRect/>
          <a:stretch>
            <a:fillRect/>
          </a:stretch>
        </p:blipFill>
        <p:spPr bwMode="auto">
          <a:xfrm>
            <a:off x="4800600" y="3429000"/>
            <a:ext cx="4343400" cy="3429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p:cTn id="13" dur="1000" fill="hold"/>
                                        <p:tgtEl>
                                          <p:spTgt spid="8195"/>
                                        </p:tgtEl>
                                        <p:attrNameLst>
                                          <p:attrName>ppt_w</p:attrName>
                                        </p:attrNameLst>
                                      </p:cBhvr>
                                      <p:tavLst>
                                        <p:tav tm="0">
                                          <p:val>
                                            <p:fltVal val="0"/>
                                          </p:val>
                                        </p:tav>
                                        <p:tav tm="100000">
                                          <p:val>
                                            <p:strVal val="#ppt_w"/>
                                          </p:val>
                                        </p:tav>
                                      </p:tavLst>
                                    </p:anim>
                                    <p:anim calcmode="lin" valueType="num">
                                      <p:cBhvr>
                                        <p:cTn id="14" dur="1000" fill="hold"/>
                                        <p:tgtEl>
                                          <p:spTgt spid="8195"/>
                                        </p:tgtEl>
                                        <p:attrNameLst>
                                          <p:attrName>ppt_h</p:attrName>
                                        </p:attrNameLst>
                                      </p:cBhvr>
                                      <p:tavLst>
                                        <p:tav tm="0">
                                          <p:val>
                                            <p:fltVal val="0"/>
                                          </p:val>
                                        </p:tav>
                                        <p:tav tm="100000">
                                          <p:val>
                                            <p:strVal val="#ppt_h"/>
                                          </p:val>
                                        </p:tav>
                                      </p:tavLst>
                                    </p:anim>
                                    <p:anim calcmode="lin" valueType="num">
                                      <p:cBhvr>
                                        <p:cTn id="15" dur="1000" fill="hold"/>
                                        <p:tgtEl>
                                          <p:spTgt spid="8195"/>
                                        </p:tgtEl>
                                        <p:attrNameLst>
                                          <p:attrName>style.rotation</p:attrName>
                                        </p:attrNameLst>
                                      </p:cBhvr>
                                      <p:tavLst>
                                        <p:tav tm="0">
                                          <p:val>
                                            <p:fltVal val="90"/>
                                          </p:val>
                                        </p:tav>
                                        <p:tav tm="100000">
                                          <p:val>
                                            <p:fltVal val="0"/>
                                          </p:val>
                                        </p:tav>
                                      </p:tavLst>
                                    </p:anim>
                                    <p:animEffect transition="in" filter="fade">
                                      <p:cBhvr>
                                        <p:cTn id="16" dur="1000"/>
                                        <p:tgtEl>
                                          <p:spTgt spid="8195"/>
                                        </p:tgtEl>
                                      </p:cBhvr>
                                    </p:animEffect>
                                  </p:childTnLst>
                                </p:cTn>
                              </p:par>
                              <p:par>
                                <p:cTn id="17" presetID="31" presetClass="entr" presetSubtype="0" fill="hold" nodeType="withEffect">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cBhvr>
                                        <p:cTn id="19" dur="1000" fill="hold"/>
                                        <p:tgtEl>
                                          <p:spTgt spid="8196"/>
                                        </p:tgtEl>
                                        <p:attrNameLst>
                                          <p:attrName>ppt_w</p:attrName>
                                        </p:attrNameLst>
                                      </p:cBhvr>
                                      <p:tavLst>
                                        <p:tav tm="0">
                                          <p:val>
                                            <p:fltVal val="0"/>
                                          </p:val>
                                        </p:tav>
                                        <p:tav tm="100000">
                                          <p:val>
                                            <p:strVal val="#ppt_w"/>
                                          </p:val>
                                        </p:tav>
                                      </p:tavLst>
                                    </p:anim>
                                    <p:anim calcmode="lin" valueType="num">
                                      <p:cBhvr>
                                        <p:cTn id="20" dur="1000" fill="hold"/>
                                        <p:tgtEl>
                                          <p:spTgt spid="8196"/>
                                        </p:tgtEl>
                                        <p:attrNameLst>
                                          <p:attrName>ppt_h</p:attrName>
                                        </p:attrNameLst>
                                      </p:cBhvr>
                                      <p:tavLst>
                                        <p:tav tm="0">
                                          <p:val>
                                            <p:fltVal val="0"/>
                                          </p:val>
                                        </p:tav>
                                        <p:tav tm="100000">
                                          <p:val>
                                            <p:strVal val="#ppt_h"/>
                                          </p:val>
                                        </p:tav>
                                      </p:tavLst>
                                    </p:anim>
                                    <p:anim calcmode="lin" valueType="num">
                                      <p:cBhvr>
                                        <p:cTn id="21" dur="1000" fill="hold"/>
                                        <p:tgtEl>
                                          <p:spTgt spid="8196"/>
                                        </p:tgtEl>
                                        <p:attrNameLst>
                                          <p:attrName>style.rotation</p:attrName>
                                        </p:attrNameLst>
                                      </p:cBhvr>
                                      <p:tavLst>
                                        <p:tav tm="0">
                                          <p:val>
                                            <p:fltVal val="90"/>
                                          </p:val>
                                        </p:tav>
                                        <p:tav tm="100000">
                                          <p:val>
                                            <p:fltVal val="0"/>
                                          </p:val>
                                        </p:tav>
                                      </p:tavLst>
                                    </p:anim>
                                    <p:animEffect transition="in" filter="fade">
                                      <p:cBhvr>
                                        <p:cTn id="22"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jg.jpg"/>
          <p:cNvPicPr>
            <a:picLocks noChangeAspect="1"/>
          </p:cNvPicPr>
          <p:nvPr/>
        </p:nvPicPr>
        <p:blipFill>
          <a:blip r:embed="rId2"/>
          <a:stretch>
            <a:fillRect/>
          </a:stretch>
        </p:blipFill>
        <p:spPr>
          <a:xfrm>
            <a:off x="0" y="0"/>
            <a:ext cx="9144000" cy="6858000"/>
          </a:xfrm>
          <a:prstGeom prst="rect">
            <a:avLst/>
          </a:prstGeom>
        </p:spPr>
      </p:pic>
      <p:sp>
        <p:nvSpPr>
          <p:cNvPr id="2" name="Rectangle 1"/>
          <p:cNvSpPr/>
          <p:nvPr/>
        </p:nvSpPr>
        <p:spPr>
          <a:xfrm>
            <a:off x="1510144" y="2260016"/>
            <a:ext cx="7633855" cy="3970318"/>
          </a:xfrm>
          <a:prstGeom prst="rect">
            <a:avLst/>
          </a:prstGeom>
        </p:spPr>
        <p:txBody>
          <a:bodyPr wrap="square">
            <a:spAutoFit/>
          </a:bodyPr>
          <a:lstStyle/>
          <a:p>
            <a:pPr>
              <a:buFont typeface="Wingdings" pitchFamily="2" charset="2"/>
              <a:buChar char="v"/>
            </a:pPr>
            <a:r>
              <a:rPr lang="en-GB" sz="2800" dirty="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sử</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dụng</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với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quy</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mô</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đại</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chúng</a:t>
            </a:r>
            <a:r>
              <a:rPr lang="en-GB" sz="2800" dirty="0">
                <a:latin typeface="Times New Roman" pitchFamily="18" charset="0"/>
                <a:cs typeface="Times New Roman" pitchFamily="18" charset="0"/>
              </a:rPr>
              <a:t> </a:t>
            </a:r>
            <a:r>
              <a:rPr lang="en-GB" sz="2800" dirty="0" smtClean="0">
                <a:latin typeface="Times New Roman" pitchFamily="18" charset="0"/>
                <a:cs typeface="Times New Roman" pitchFamily="18" charset="0"/>
              </a:rPr>
              <a:t>.</a:t>
            </a:r>
          </a:p>
          <a:p>
            <a:pPr>
              <a:buFont typeface="Wingdings" pitchFamily="2" charset="2"/>
              <a:buChar char="v"/>
            </a:pP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sử</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dụng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với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mục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đích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p>
          <a:p>
            <a:pPr>
              <a:buFont typeface="Wingdings" pitchFamily="2" charset="2"/>
              <a:buChar char="v"/>
            </a:pP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thập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từ</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để</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chuyển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đến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những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mang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đại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chúng</a:t>
            </a:r>
            <a:r>
              <a:rPr lang="en-GB" sz="2800" dirty="0" smtClean="0">
                <a:latin typeface="Times New Roman" pitchFamily="18" charset="0"/>
                <a:cs typeface="Times New Roman" pitchFamily="18" charset="0"/>
              </a:rPr>
              <a:t>.</a:t>
            </a:r>
          </a:p>
          <a:p>
            <a:pPr>
              <a:buFont typeface="Wingdings" pitchFamily="2" charset="2"/>
              <a:buChar char="v"/>
            </a:pP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phương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tiện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thông</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truyền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một</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cách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nhanh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chóng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chính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xác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công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khai</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đều</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đặn</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định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kì</a:t>
            </a:r>
            <a:r>
              <a:rPr lang="en-GB" sz="2800" dirty="0" smtClean="0">
                <a:latin typeface="Times New Roman" pitchFamily="18" charset="0"/>
                <a:cs typeface="Times New Roman" pitchFamily="18" charset="0"/>
              </a:rPr>
              <a:t>. </a:t>
            </a:r>
          </a:p>
          <a:p>
            <a:pPr>
              <a:buFont typeface="Wingdings" pitchFamily="2" charset="2"/>
              <a:buChar char="v"/>
            </a:pP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Mang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tính</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tổng</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hợp</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cao</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có</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độ</a:t>
            </a:r>
            <a:r>
              <a:rPr lang="en-GB" sz="2800" dirty="0" smtClean="0">
                <a:latin typeface="Times New Roman" pitchFamily="18" charset="0"/>
                <a:cs typeface="Times New Roman" pitchFamily="18" charset="0"/>
              </a:rPr>
              <a:t> tin </a:t>
            </a:r>
            <a:r>
              <a:rPr lang="en-GB" sz="2800" dirty="0" err="1" smtClean="0">
                <a:latin typeface="Times New Roman" pitchFamily="18" charset="0"/>
                <a:cs typeface="Times New Roman" pitchFamily="18" charset="0"/>
              </a:rPr>
              <a:t>cậy</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được</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xử</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lý</a:t>
            </a:r>
            <a:r>
              <a:rPr lang="en-GB" sz="2800" dirty="0" smtClean="0">
                <a:latin typeface="Times New Roman" pitchFamily="18" charset="0"/>
                <a:cs typeface="Times New Roman" pitchFamily="18" charset="0"/>
              </a:rPr>
              <a:t> </a:t>
            </a:r>
            <a:r>
              <a:rPr lang="en-GB" sz="2800" dirty="0" err="1" smtClean="0">
                <a:latin typeface="Times New Roman" pitchFamily="18" charset="0"/>
                <a:cs typeface="Times New Roman" pitchFamily="18" charset="0"/>
              </a:rPr>
              <a:t>bởi</a:t>
            </a:r>
            <a:r>
              <a:rPr lang="en-GB" sz="2800" dirty="0" smtClean="0">
                <a:latin typeface="Times New Roman" pitchFamily="18" charset="0"/>
                <a:cs typeface="Times New Roman" pitchFamily="18" charset="0"/>
              </a:rPr>
              <a:t> </a:t>
            </a:r>
            <a:r>
              <a:rPr lang="en-GB" sz="2800" dirty="0" err="1">
                <a:latin typeface="Times New Roman" pitchFamily="18" charset="0"/>
                <a:cs typeface="Times New Roman" pitchFamily="18" charset="0"/>
              </a:rPr>
              <a:t>các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bộ</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phận</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chức</a:t>
            </a:r>
            <a:r>
              <a:rPr lang="en-GB" sz="2800" dirty="0">
                <a:latin typeface="Times New Roman" pitchFamily="18" charset="0"/>
                <a:cs typeface="Times New Roman" pitchFamily="18" charset="0"/>
              </a:rPr>
              <a:t> </a:t>
            </a:r>
            <a:r>
              <a:rPr lang="en-GB" sz="2800" dirty="0" err="1">
                <a:latin typeface="Times New Roman" pitchFamily="18" charset="0"/>
                <a:cs typeface="Times New Roman" pitchFamily="18" charset="0"/>
              </a:rPr>
              <a:t>năng</a:t>
            </a:r>
            <a:r>
              <a:rPr lang="en-GB" sz="2800" dirty="0">
                <a:latin typeface="Times New Roman" pitchFamily="18" charset="0"/>
                <a:cs typeface="Times New Roman" pitchFamily="18" charset="0"/>
              </a:rPr>
              <a:t>. </a:t>
            </a:r>
            <a:endParaRPr lang="en-US" sz="2800" dirty="0"/>
          </a:p>
        </p:txBody>
      </p:sp>
      <p:sp>
        <p:nvSpPr>
          <p:cNvPr id="3" name="Rectangle 2"/>
          <p:cNvSpPr/>
          <p:nvPr/>
        </p:nvSpPr>
        <p:spPr>
          <a:xfrm>
            <a:off x="1066800" y="533400"/>
            <a:ext cx="7162800" cy="1754326"/>
          </a:xfrm>
          <a:prstGeom prst="rect">
            <a:avLst/>
          </a:prstGeom>
        </p:spPr>
        <p:txBody>
          <a:bodyPr wrap="square">
            <a:spAutoFit/>
          </a:bodyPr>
          <a:lstStyle/>
          <a:p>
            <a:r>
              <a:rPr lang="en-GB" sz="3600" b="1" dirty="0" err="1">
                <a:solidFill>
                  <a:srgbClr val="111111"/>
                </a:solidFill>
                <a:latin typeface="Times New Roman" pitchFamily="18" charset="0"/>
                <a:cs typeface="Times New Roman" pitchFamily="18" charset="0"/>
              </a:rPr>
              <a:t>Những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thông</a:t>
            </a:r>
            <a:r>
              <a:rPr lang="en-GB" sz="3600" b="1" dirty="0">
                <a:solidFill>
                  <a:srgbClr val="111111"/>
                </a:solidFill>
                <a:latin typeface="Times New Roman" pitchFamily="18" charset="0"/>
                <a:cs typeface="Times New Roman" pitchFamily="18" charset="0"/>
              </a:rPr>
              <a:t> tin </a:t>
            </a:r>
            <a:r>
              <a:rPr lang="en-GB" sz="3600" b="1" dirty="0" err="1">
                <a:solidFill>
                  <a:srgbClr val="111111"/>
                </a:solidFill>
                <a:latin typeface="Times New Roman" pitchFamily="18" charset="0"/>
                <a:cs typeface="Times New Roman" pitchFamily="18" charset="0"/>
              </a:rPr>
              <a:t>và</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phương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tiện</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truyền</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tải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thông</a:t>
            </a:r>
            <a:r>
              <a:rPr lang="en-GB" sz="3600" b="1" dirty="0">
                <a:solidFill>
                  <a:srgbClr val="111111"/>
                </a:solidFill>
                <a:latin typeface="Times New Roman" pitchFamily="18" charset="0"/>
                <a:cs typeface="Times New Roman" pitchFamily="18" charset="0"/>
              </a:rPr>
              <a:t> tin </a:t>
            </a:r>
            <a:r>
              <a:rPr lang="en-GB" sz="3600" b="1" dirty="0" err="1">
                <a:solidFill>
                  <a:srgbClr val="111111"/>
                </a:solidFill>
                <a:latin typeface="Times New Roman" pitchFamily="18" charset="0"/>
                <a:cs typeface="Times New Roman" pitchFamily="18" charset="0"/>
              </a:rPr>
              <a:t>được</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coi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là</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đại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chúng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phải</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có</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những</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đặc</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điểm</a:t>
            </a:r>
            <a:r>
              <a:rPr lang="en-GB" sz="3600" b="1" dirty="0">
                <a:solidFill>
                  <a:srgbClr val="111111"/>
                </a:solidFill>
                <a:latin typeface="Times New Roman" pitchFamily="18" charset="0"/>
                <a:cs typeface="Times New Roman" pitchFamily="18" charset="0"/>
              </a:rPr>
              <a:t> </a:t>
            </a:r>
            <a:r>
              <a:rPr lang="en-GB" sz="3600" b="1" dirty="0" err="1">
                <a:solidFill>
                  <a:srgbClr val="111111"/>
                </a:solidFill>
                <a:latin typeface="Times New Roman" pitchFamily="18" charset="0"/>
                <a:cs typeface="Times New Roman" pitchFamily="18" charset="0"/>
              </a:rPr>
              <a:t>sau</a:t>
            </a:r>
            <a:r>
              <a:rPr lang="en-GB" sz="3600" b="1" dirty="0" smtClean="0">
                <a:solidFill>
                  <a:srgbClr val="111111"/>
                </a:solidFill>
                <a:latin typeface="Times New Roman" pitchFamily="18" charset="0"/>
                <a:cs typeface="Times New Roman" pitchFamily="18" charset="0"/>
              </a:rPr>
              <a:t>:</a:t>
            </a:r>
            <a:endParaRPr lang="en-US" sz="3600" dirty="0">
              <a:solidFill>
                <a:srgbClr val="111111"/>
              </a:solidFill>
            </a:endParaRPr>
          </a:p>
        </p:txBody>
      </p:sp>
    </p:spTree>
    <p:extLst>
      <p:ext uri="{BB962C8B-B14F-4D97-AF65-F5344CB8AC3E}">
        <p14:creationId xmlns="" xmlns:p14="http://schemas.microsoft.com/office/powerpoint/2010/main" val="883963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additive="base">
                                        <p:cTn id="24"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additive="base">
                                        <p:cTn id="30"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additive="base">
                                        <p:cTn id="36"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52400"/>
            <a:ext cx="6248400" cy="609600"/>
          </a:xfrm>
        </p:spPr>
        <p:style>
          <a:lnRef idx="1">
            <a:schemeClr val="accent2"/>
          </a:lnRef>
          <a:fillRef idx="2">
            <a:schemeClr val="accent2"/>
          </a:fillRef>
          <a:effectRef idx="1">
            <a:schemeClr val="accent2"/>
          </a:effectRef>
          <a:fontRef idx="minor">
            <a:schemeClr val="dk1"/>
          </a:fontRef>
        </p:style>
        <p:txBody>
          <a:bodyPr>
            <a:normAutofit/>
          </a:bodyPr>
          <a:lstStyle/>
          <a:p>
            <a:r>
              <a:rPr lang="en-US" sz="2800" b="1" smtClean="0">
                <a:latin typeface="Times New Roman" pitchFamily="18" charset="0"/>
                <a:cs typeface="Times New Roman" pitchFamily="18" charset="0"/>
              </a:rPr>
              <a:t>2. Các </a:t>
            </a:r>
            <a:r>
              <a:rPr lang="en-US" sz="2800" b="1" dirty="0" err="1" smtClean="0">
                <a:latin typeface="Times New Roman" pitchFamily="18" charset="0"/>
                <a:cs typeface="Times New Roman" pitchFamily="18" charset="0"/>
              </a:rPr>
              <a:t>loại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phương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tiện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truyền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thông</a:t>
            </a:r>
            <a:endParaRPr lang="en-US" sz="2800" b="1" dirty="0">
              <a:latin typeface="Times New Roman" pitchFamily="18" charset="0"/>
              <a:cs typeface="Times New Roman"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0" y="990600"/>
            <a:ext cx="9144000" cy="5867400"/>
          </a:xfrm>
          <a:prstGeom prst="rect">
            <a:avLst/>
          </a:prstGeom>
        </p:spPr>
      </p:pic>
    </p:spTree>
    <p:extLst>
      <p:ext uri="{BB962C8B-B14F-4D97-AF65-F5344CB8AC3E}">
        <p14:creationId xmlns="" xmlns:p14="http://schemas.microsoft.com/office/powerpoint/2010/main" val="369403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629_example.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953000" y="71705"/>
            <a:ext cx="3276600" cy="533400"/>
          </a:xfrm>
        </p:spPr>
        <p:txBody>
          <a:bodyPr>
            <a:normAutofit fontScale="90000"/>
          </a:bodyPr>
          <a:lstStyle/>
          <a:p>
            <a:r>
              <a:rPr lang="en-US" dirty="0" smtClean="0">
                <a:solidFill>
                  <a:schemeClr val="accent1">
                    <a:lumMod val="75000"/>
                  </a:schemeClr>
                </a:solidFill>
                <a:latin typeface="Times New Roman" pitchFamily="18" charset="0"/>
                <a:cs typeface="Times New Roman" pitchFamily="18" charset="0"/>
              </a:rPr>
              <a:t> </a:t>
            </a:r>
            <a:r>
              <a:rPr lang="en-US" sz="4000" b="1" dirty="0" err="1" smtClean="0">
                <a:solidFill>
                  <a:schemeClr val="accent1">
                    <a:lumMod val="75000"/>
                  </a:schemeClr>
                </a:solidFill>
                <a:latin typeface="Times New Roman" pitchFamily="18" charset="0"/>
                <a:cs typeface="Times New Roman" pitchFamily="18" charset="0"/>
              </a:rPr>
              <a:t>Thư</a:t>
            </a:r>
            <a:r>
              <a:rPr lang="en-US" sz="4000" b="1" dirty="0" smtClean="0">
                <a:solidFill>
                  <a:schemeClr val="accent1">
                    <a:lumMod val="75000"/>
                  </a:schemeClr>
                </a:solidFill>
                <a:latin typeface="Times New Roman" pitchFamily="18" charset="0"/>
                <a:cs typeface="Times New Roman" pitchFamily="18" charset="0"/>
              </a:rPr>
              <a:t> </a:t>
            </a:r>
            <a:r>
              <a:rPr lang="en-US" sz="4000" b="1" dirty="0" err="1" smtClean="0">
                <a:solidFill>
                  <a:schemeClr val="accent1">
                    <a:lumMod val="75000"/>
                  </a:schemeClr>
                </a:solidFill>
                <a:latin typeface="Times New Roman" pitchFamily="18" charset="0"/>
                <a:cs typeface="Times New Roman" pitchFamily="18" charset="0"/>
              </a:rPr>
              <a:t>trực</a:t>
            </a:r>
            <a:r>
              <a:rPr lang="en-US" sz="4000" b="1" dirty="0" smtClean="0">
                <a:solidFill>
                  <a:schemeClr val="accent1">
                    <a:lumMod val="75000"/>
                  </a:schemeClr>
                </a:solidFill>
                <a:latin typeface="Times New Roman" pitchFamily="18" charset="0"/>
                <a:cs typeface="Times New Roman" pitchFamily="18" charset="0"/>
              </a:rPr>
              <a:t> </a:t>
            </a:r>
            <a:r>
              <a:rPr lang="en-US" sz="4000" b="1" dirty="0" err="1" smtClean="0">
                <a:solidFill>
                  <a:schemeClr val="accent1">
                    <a:lumMod val="75000"/>
                  </a:schemeClr>
                </a:solidFill>
                <a:latin typeface="Times New Roman" pitchFamily="18" charset="0"/>
                <a:cs typeface="Times New Roman" pitchFamily="18" charset="0"/>
              </a:rPr>
              <a:t>tiếp</a:t>
            </a:r>
            <a:r>
              <a:rPr lang="en-US" sz="4000" b="1" dirty="0" smtClean="0">
                <a:solidFill>
                  <a:schemeClr val="accent1">
                    <a:lumMod val="75000"/>
                  </a:schemeClr>
                </a:solidFill>
                <a:latin typeface="Times New Roman" pitchFamily="18" charset="0"/>
                <a:cs typeface="Times New Roman" pitchFamily="18" charset="0"/>
              </a:rPr>
              <a:t>:</a:t>
            </a:r>
            <a:endParaRPr lang="en-US" sz="4000" b="1" dirty="0">
              <a:solidFill>
                <a:schemeClr val="accent1">
                  <a:lumMod val="75000"/>
                </a:schemeClr>
              </a:solidFill>
            </a:endParaRPr>
          </a:p>
        </p:txBody>
      </p:sp>
      <p:sp>
        <p:nvSpPr>
          <p:cNvPr id="3" name="Content Placeholder 2"/>
          <p:cNvSpPr>
            <a:spLocks noGrp="1"/>
          </p:cNvSpPr>
          <p:nvPr>
            <p:ph sz="half" idx="1"/>
          </p:nvPr>
        </p:nvSpPr>
        <p:spPr>
          <a:xfrm>
            <a:off x="-6928" y="685833"/>
            <a:ext cx="4495800" cy="3461542"/>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Có</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hiệu</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quả</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tác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động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cao</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nhất</a:t>
            </a:r>
            <a:r>
              <a:rPr lang="en-GB" sz="2400" dirty="0" smtClean="0">
                <a:solidFill>
                  <a:schemeClr val="tx2"/>
                </a:solidFill>
                <a:latin typeface="Times New Roman" pitchFamily="18" charset="0"/>
                <a:cs typeface="Times New Roman" pitchFamily="18" charset="0"/>
              </a:rPr>
              <a:t> so </a:t>
            </a:r>
            <a:r>
              <a:rPr lang="en-GB" sz="2400" dirty="0" err="1" smtClean="0">
                <a:solidFill>
                  <a:schemeClr val="tx2"/>
                </a:solidFill>
                <a:latin typeface="Times New Roman" pitchFamily="18" charset="0"/>
                <a:cs typeface="Times New Roman" pitchFamily="18" charset="0"/>
              </a:rPr>
              <a:t>với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những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phương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tiện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Dễ</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dàng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xây</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dựng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mối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quan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hệ</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chiếm</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thiện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cảm</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của</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hàng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có</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thể</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ngay</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sản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phẩm</a:t>
            </a:r>
            <a:r>
              <a:rPr lang="en-GB" sz="2400" dirty="0" smtClean="0">
                <a:solidFill>
                  <a:schemeClr val="tx2"/>
                </a:solidFill>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a:t>
            </a:r>
            <a:r>
              <a:rPr lang="en-GB" sz="2400" dirty="0">
                <a:solidFill>
                  <a:srgbClr val="111111"/>
                </a:solidFill>
                <a:latin typeface="Times New Roman" pitchFamily="18" charset="0"/>
                <a:cs typeface="Times New Roman" pitchFamily="18" charset="0"/>
              </a:rPr>
              <a:t> </a:t>
            </a:r>
            <a:r>
              <a:rPr lang="en-GB" sz="2400" dirty="0" smtClean="0">
                <a:solidFill>
                  <a:schemeClr val="tx2"/>
                </a:solidFill>
                <a:latin typeface="Times New Roman" pitchFamily="18" charset="0"/>
                <a:cs typeface="Times New Roman" pitchFamily="18" charset="0"/>
              </a:rPr>
              <a:t>Chi </a:t>
            </a:r>
            <a:r>
              <a:rPr lang="en-GB" sz="2400" dirty="0" err="1" smtClean="0">
                <a:solidFill>
                  <a:schemeClr val="tx2"/>
                </a:solidFill>
                <a:latin typeface="Times New Roman" pitchFamily="18" charset="0"/>
                <a:cs typeface="Times New Roman" pitchFamily="18" charset="0"/>
              </a:rPr>
              <a:t>phí</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đắt</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tiếp</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cận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hàng</a:t>
            </a:r>
            <a:r>
              <a:rPr lang="en-GB" sz="2400" dirty="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bị</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chế</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phải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tính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toán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về</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thời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gian</a:t>
            </a:r>
            <a:r>
              <a:rPr lang="en-GB" sz="2400" dirty="0" smtClean="0">
                <a:solidFill>
                  <a:schemeClr val="tx2"/>
                </a:solidFill>
                <a:latin typeface="Times New Roman" pitchFamily="18" charset="0"/>
                <a:cs typeface="Times New Roman" pitchFamily="18" charset="0"/>
              </a:rPr>
              <a:t>.</a:t>
            </a:r>
            <a:endParaRPr lang="en-US" sz="2400" dirty="0">
              <a:solidFill>
                <a:schemeClr val="tx2"/>
              </a:solidFill>
              <a:latin typeface="Times New Roman" pitchFamily="18" charset="0"/>
              <a:cs typeface="Times New Roman" pitchFamily="18" charset="0"/>
            </a:endParaRPr>
          </a:p>
        </p:txBody>
      </p:sp>
      <p:sp>
        <p:nvSpPr>
          <p:cNvPr id="4" name="Content Placeholder 3"/>
          <p:cNvSpPr>
            <a:spLocks noGrp="1"/>
          </p:cNvSpPr>
          <p:nvPr>
            <p:ph sz="half" idx="2"/>
          </p:nvPr>
        </p:nvSpPr>
        <p:spPr>
          <a:xfrm>
            <a:off x="4343400" y="682353"/>
            <a:ext cx="4800600" cy="40386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Có</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hiệu</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quả</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tác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động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cao</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gần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nhất</a:t>
            </a:r>
            <a:r>
              <a:rPr lang="en-GB" sz="2400" dirty="0" smtClean="0">
                <a:solidFill>
                  <a:schemeClr val="tx2"/>
                </a:solidFill>
                <a:latin typeface="Times New Roman" pitchFamily="18" charset="0"/>
                <a:cs typeface="Times New Roman" pitchFamily="18" charset="0"/>
              </a:rPr>
              <a:t> so </a:t>
            </a:r>
            <a:r>
              <a:rPr lang="en-GB" sz="2400" dirty="0" err="1" smtClean="0">
                <a:solidFill>
                  <a:schemeClr val="tx2"/>
                </a:solidFill>
                <a:latin typeface="Times New Roman" pitchFamily="18" charset="0"/>
                <a:cs typeface="Times New Roman" pitchFamily="18" charset="0"/>
              </a:rPr>
              <a:t>với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những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phương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tiện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khác</a:t>
            </a:r>
            <a:r>
              <a:rPr lang="en-GB" sz="2400" dirty="0" smtClean="0">
                <a:solidFill>
                  <a:schemeClr val="tx2"/>
                </a:solidFill>
                <a:latin typeface="Times New Roman" pitchFamily="18" charset="0"/>
                <a:cs typeface="Times New Roman" pitchFamily="18" charset="0"/>
              </a:rPr>
              <a:t>. Do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gửi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dưới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dạng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thư</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riêng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người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nhận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sẽ</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bóc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và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đọc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ngay</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thông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điệp</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của</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bạn</a:t>
            </a:r>
            <a:r>
              <a:rPr lang="en-GB" sz="2400" dirty="0" smtClean="0">
                <a:solidFill>
                  <a:schemeClr val="tx2"/>
                </a:solidFill>
                <a:latin typeface="Times New Roman" pitchFamily="18" charset="0"/>
                <a:cs typeface="Times New Roman" pitchFamily="18" charset="0"/>
              </a:rPr>
              <a:t>.   </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a:solidFill>
                  <a:schemeClr val="tx2"/>
                </a:solidFill>
                <a:latin typeface="Times New Roman" pitchFamily="18" charset="0"/>
                <a:cs typeface="Times New Roman" pitchFamily="18" charset="0"/>
              </a:rPr>
              <a:t>H</a:t>
            </a:r>
            <a:r>
              <a:rPr lang="en-GB" sz="2400" dirty="0" err="1" smtClean="0">
                <a:solidFill>
                  <a:schemeClr val="tx2"/>
                </a:solidFill>
                <a:latin typeface="Times New Roman" pitchFamily="18" charset="0"/>
                <a:cs typeface="Times New Roman" pitchFamily="18" charset="0"/>
              </a:rPr>
              <a:t>ơi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tốn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kém</a:t>
            </a:r>
            <a:r>
              <a:rPr lang="en-GB" sz="2400" dirty="0" smtClean="0">
                <a:solidFill>
                  <a:schemeClr val="tx2"/>
                </a:solidFill>
                <a:latin typeface="Times New Roman" pitchFamily="18" charset="0"/>
                <a:cs typeface="Times New Roman" pitchFamily="18" charset="0"/>
              </a:rPr>
              <a:t> chi </a:t>
            </a:r>
            <a:r>
              <a:rPr lang="en-GB" sz="2400" dirty="0" err="1" smtClean="0">
                <a:solidFill>
                  <a:schemeClr val="tx2"/>
                </a:solidFill>
                <a:latin typeface="Times New Roman" pitchFamily="18" charset="0"/>
                <a:cs typeface="Times New Roman" pitchFamily="18" charset="0"/>
              </a:rPr>
              <a:t>phí</a:t>
            </a:r>
            <a:r>
              <a:rPr lang="en-GB" sz="2400" dirty="0" smtClean="0">
                <a:solidFill>
                  <a:schemeClr val="tx2"/>
                </a:solidFill>
                <a:latin typeface="Times New Roman" pitchFamily="18" charset="0"/>
                <a:cs typeface="Times New Roman" pitchFamily="18" charset="0"/>
              </a:rPr>
              <a:t> do chi </a:t>
            </a:r>
            <a:r>
              <a:rPr lang="en-GB" sz="2400" dirty="0" err="1" smtClean="0">
                <a:solidFill>
                  <a:schemeClr val="tx2"/>
                </a:solidFill>
                <a:latin typeface="Times New Roman" pitchFamily="18" charset="0"/>
                <a:cs typeface="Times New Roman" pitchFamily="18" charset="0"/>
              </a:rPr>
              <a:t>phí</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được</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tính</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trên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mỗi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thư</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riêng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cho</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từng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người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mà</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bạn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muốn</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gửi</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thông</a:t>
            </a:r>
            <a:r>
              <a:rPr lang="en-GB" sz="2400" dirty="0" smtClean="0">
                <a:solidFill>
                  <a:schemeClr val="tx2"/>
                </a:solidFill>
                <a:latin typeface="Times New Roman" pitchFamily="18" charset="0"/>
                <a:cs typeface="Times New Roman" pitchFamily="18" charset="0"/>
              </a:rPr>
              <a:t> </a:t>
            </a:r>
            <a:r>
              <a:rPr lang="en-GB" sz="2400" dirty="0" err="1" smtClean="0">
                <a:solidFill>
                  <a:schemeClr val="tx2"/>
                </a:solidFill>
                <a:latin typeface="Times New Roman" pitchFamily="18" charset="0"/>
                <a:cs typeface="Times New Roman" pitchFamily="18" charset="0"/>
              </a:rPr>
              <a:t>điệp</a:t>
            </a:r>
            <a:r>
              <a:rPr lang="en-GB" sz="2400" dirty="0" smtClean="0">
                <a:solidFill>
                  <a:schemeClr val="tx2"/>
                </a:solidFill>
                <a:latin typeface="Times New Roman" pitchFamily="18" charset="0"/>
                <a:cs typeface="Times New Roman" pitchFamily="18" charset="0"/>
              </a:rPr>
              <a:t>.</a:t>
            </a:r>
            <a:endParaRPr lang="en-US" sz="2400" dirty="0">
              <a:solidFill>
                <a:schemeClr val="tx2"/>
              </a:solidFill>
              <a:latin typeface="Times New Roman" pitchFamily="18" charset="0"/>
              <a:cs typeface="Times New Roman" pitchFamily="18" charset="0"/>
            </a:endParaRPr>
          </a:p>
        </p:txBody>
      </p:sp>
      <p:pic>
        <p:nvPicPr>
          <p:cNvPr id="1026" name="Picture 2" descr="D:\ti lieu xhh tai ve\hinh anh xhh\images (15).jpg"/>
          <p:cNvPicPr>
            <a:picLocks noChangeAspect="1" noChangeArrowheads="1"/>
          </p:cNvPicPr>
          <p:nvPr/>
        </p:nvPicPr>
        <p:blipFill>
          <a:blip r:embed="rId3"/>
          <a:srcRect/>
          <a:stretch>
            <a:fillRect/>
          </a:stretch>
        </p:blipFill>
        <p:spPr bwMode="auto">
          <a:xfrm>
            <a:off x="0" y="4267200"/>
            <a:ext cx="4343400" cy="2590800"/>
          </a:xfrm>
          <a:prstGeom prst="rect">
            <a:avLst/>
          </a:prstGeom>
          <a:noFill/>
        </p:spPr>
      </p:pic>
      <p:pic>
        <p:nvPicPr>
          <p:cNvPr id="1027" name="Picture 3" descr="D:\ti lieu xhh tai ve\hinh anh xhh\thu.jpg"/>
          <p:cNvPicPr>
            <a:picLocks noChangeAspect="1" noChangeArrowheads="1"/>
          </p:cNvPicPr>
          <p:nvPr/>
        </p:nvPicPr>
        <p:blipFill>
          <a:blip r:embed="rId4"/>
          <a:srcRect/>
          <a:stretch>
            <a:fillRect/>
          </a:stretch>
        </p:blipFill>
        <p:spPr bwMode="auto">
          <a:xfrm>
            <a:off x="4724400" y="4267200"/>
            <a:ext cx="4419600" cy="2590800"/>
          </a:xfrm>
          <a:prstGeom prst="rect">
            <a:avLst/>
          </a:prstGeom>
          <a:noFill/>
        </p:spPr>
      </p:pic>
      <p:sp>
        <p:nvSpPr>
          <p:cNvPr id="5" name="Rectangle 4"/>
          <p:cNvSpPr/>
          <p:nvPr/>
        </p:nvSpPr>
        <p:spPr>
          <a:xfrm>
            <a:off x="415637" y="0"/>
            <a:ext cx="4190999" cy="646331"/>
          </a:xfrm>
          <a:prstGeom prst="rect">
            <a:avLst/>
          </a:prstGeom>
        </p:spPr>
        <p:txBody>
          <a:bodyPr wrap="square">
            <a:spAutoFit/>
          </a:bodyPr>
          <a:lstStyle/>
          <a:p>
            <a:pPr algn="ctr">
              <a:buNone/>
            </a:pPr>
            <a:r>
              <a:rPr lang="en-US" sz="3600" b="1" dirty="0" err="1">
                <a:solidFill>
                  <a:schemeClr val="tx2"/>
                </a:solidFill>
                <a:latin typeface="Times New Roman" pitchFamily="18" charset="0"/>
                <a:cs typeface="Times New Roman" pitchFamily="18" charset="0"/>
              </a:rPr>
              <a:t>Điện</a:t>
            </a:r>
            <a:r>
              <a:rPr lang="en-US" sz="3600" b="1" dirty="0">
                <a:solidFill>
                  <a:schemeClr val="tx2"/>
                </a:solidFill>
                <a:latin typeface="Times New Roman" pitchFamily="18" charset="0"/>
                <a:cs typeface="Times New Roman" pitchFamily="18" charset="0"/>
              </a:rPr>
              <a:t> </a:t>
            </a:r>
            <a:r>
              <a:rPr lang="en-US" sz="3600" b="1" dirty="0" err="1">
                <a:solidFill>
                  <a:schemeClr val="tx2"/>
                </a:solidFill>
                <a:latin typeface="Times New Roman" pitchFamily="18" charset="0"/>
                <a:cs typeface="Times New Roman" pitchFamily="18" charset="0"/>
              </a:rPr>
              <a:t>thoại</a:t>
            </a:r>
            <a:r>
              <a:rPr lang="en-US" sz="3600" b="1" dirty="0">
                <a:solidFill>
                  <a:schemeClr val="tx2"/>
                </a:solidFill>
                <a:latin typeface="Times New Roman" pitchFamily="18" charset="0"/>
                <a:cs typeface="Times New Roman" pitchFamily="18" charset="0"/>
              </a:rPr>
              <a:t> </a:t>
            </a:r>
            <a:r>
              <a:rPr lang="en-US" sz="3600" b="1" dirty="0" err="1">
                <a:solidFill>
                  <a:schemeClr val="tx2"/>
                </a:solidFill>
                <a:latin typeface="Times New Roman" pitchFamily="18" charset="0"/>
                <a:cs typeface="Times New Roman" pitchFamily="18" charset="0"/>
              </a:rPr>
              <a:t>trực</a:t>
            </a:r>
            <a:r>
              <a:rPr lang="en-US" sz="3600" b="1" dirty="0">
                <a:solidFill>
                  <a:schemeClr val="tx2"/>
                </a:solidFill>
                <a:latin typeface="Times New Roman" pitchFamily="18" charset="0"/>
                <a:cs typeface="Times New Roman" pitchFamily="18" charset="0"/>
              </a:rPr>
              <a:t> </a:t>
            </a:r>
            <a:r>
              <a:rPr lang="en-US" sz="3600" b="1" dirty="0" err="1">
                <a:solidFill>
                  <a:schemeClr val="tx2"/>
                </a:solidFill>
                <a:latin typeface="Times New Roman" pitchFamily="18" charset="0"/>
                <a:cs typeface="Times New Roman" pitchFamily="18" charset="0"/>
              </a:rPr>
              <a:t>tiếp</a:t>
            </a:r>
            <a:r>
              <a:rPr lang="en-US" sz="3600" b="1" dirty="0">
                <a:solidFill>
                  <a:schemeClr val="tx2"/>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blinds(horizontal)">
                                      <p:cBhvr>
                                        <p:cTn id="27" dur="5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blinds(horizontal)">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blinds(horizontal)">
                                      <p:cBhvr>
                                        <p:cTn id="4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629_example.jpg"/>
          <p:cNvPicPr>
            <a:picLocks noChangeAspect="1"/>
          </p:cNvPicPr>
          <p:nvPr/>
        </p:nvPicPr>
        <p:blipFill>
          <a:blip r:embed="rId2"/>
          <a:stretch>
            <a:fillRect/>
          </a:stretch>
        </p:blipFill>
        <p:spPr>
          <a:xfrm>
            <a:off x="0" y="0"/>
            <a:ext cx="9144000" cy="6858000"/>
          </a:xfrm>
          <a:prstGeom prst="rect">
            <a:avLst/>
          </a:prstGeom>
        </p:spPr>
      </p:pic>
      <p:sp>
        <p:nvSpPr>
          <p:cNvPr id="3" name="Content Placeholder 2"/>
          <p:cNvSpPr>
            <a:spLocks noGrp="1"/>
          </p:cNvSpPr>
          <p:nvPr>
            <p:ph sz="half" idx="1"/>
          </p:nvPr>
        </p:nvSpPr>
        <p:spPr>
          <a:xfrm>
            <a:off x="-20782" y="762000"/>
            <a:ext cx="4572000" cy="36576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US" sz="2400" b="1" dirty="0" smtClean="0">
                <a:solidFill>
                  <a:srgbClr val="111111"/>
                </a:solidFill>
                <a:latin typeface="Times New Roman" pitchFamily="18" charset="0"/>
                <a:cs typeface="Times New Roman" pitchFamily="18" charset="0"/>
              </a:rPr>
              <a:t>:</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Trực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quan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sinh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động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chú</a:t>
            </a:r>
            <a:r>
              <a:rPr lang="en-GB" sz="2400" dirty="0" smtClean="0">
                <a:latin typeface="Times New Roman" pitchFamily="18" charset="0"/>
                <a:cs typeface="Times New Roman" pitchFamily="18" charset="0"/>
              </a:rPr>
              <a:t> ý, </a:t>
            </a:r>
            <a:r>
              <a:rPr lang="en-GB" sz="2400" dirty="0" err="1" smtClean="0">
                <a:latin typeface="Times New Roman" pitchFamily="18" charset="0"/>
                <a:cs typeface="Times New Roman" pitchFamily="18" charset="0"/>
              </a:rPr>
              <a:t>gây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hiệu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mạnh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nhiều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giá</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đắt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phải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chiếu</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gian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cụ</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lúc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mọi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thư</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giãn</a:t>
            </a:r>
            <a:r>
              <a:rPr lang="en-GB" sz="2400" dirty="0" smtClean="0">
                <a:latin typeface="Times New Roman" pitchFamily="18" charset="0"/>
                <a:cs typeface="Times New Roman" pitchFamily="18" charset="0"/>
              </a:rPr>
              <a:t>, hay </a:t>
            </a:r>
            <a:r>
              <a:rPr lang="en-GB" sz="2400" dirty="0" err="1" smtClean="0">
                <a:latin typeface="Times New Roman" pitchFamily="18" charset="0"/>
                <a:cs typeface="Times New Roman" pitchFamily="18" charset="0"/>
              </a:rPr>
              <a:t>đang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xem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nhưng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thường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chuyển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kênh</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ngay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nhìn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thấy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4" name="Content Placeholder 3"/>
          <p:cNvSpPr>
            <a:spLocks noGrp="1"/>
          </p:cNvSpPr>
          <p:nvPr>
            <p:ph sz="half" idx="2"/>
          </p:nvPr>
        </p:nvSpPr>
        <p:spPr>
          <a:xfrm>
            <a:off x="4585854" y="803564"/>
            <a:ext cx="4558145" cy="3581400"/>
          </a:xfrm>
        </p:spPr>
        <p:txBody>
          <a:bodyPr>
            <a:normAutofit/>
          </a:bodyPr>
          <a:lstStyle/>
          <a:p>
            <a:pPr>
              <a:buFont typeface="Wingdings" pitchFamily="2" charset="2"/>
              <a:buChar char="v"/>
            </a:pPr>
            <a:r>
              <a:rPr lang="vi-VN" sz="2400" b="1" dirty="0" smtClean="0">
                <a:solidFill>
                  <a:srgbClr val="111111"/>
                </a:solidFill>
                <a:latin typeface="Times New Roman" pitchFamily="18" charset="0"/>
                <a:cs typeface="Times New Roman" pitchFamily="18" charset="0"/>
              </a:rPr>
              <a:t>Ư</a:t>
            </a:r>
            <a:r>
              <a:rPr lang="en-US" sz="2400" b="1" dirty="0" smtClean="0">
                <a:solidFill>
                  <a:srgbClr val="111111"/>
                </a:solidFill>
                <a:latin typeface="Times New Roman" pitchFamily="18" charset="0"/>
                <a:cs typeface="Times New Roman" pitchFamily="18" charset="0"/>
              </a:rPr>
              <a:t>u </a:t>
            </a:r>
            <a:r>
              <a:rPr lang="en-US" sz="2400" b="1" dirty="0" err="1" smtClean="0">
                <a:solidFill>
                  <a:srgbClr val="111111"/>
                </a:solidFill>
                <a:latin typeface="Times New Roman" pitchFamily="18" charset="0"/>
                <a:cs typeface="Times New Roman" pitchFamily="18" charset="0"/>
              </a:rPr>
              <a:t>điểm</a:t>
            </a:r>
            <a:r>
              <a:rPr lang="en-GB" sz="2400" b="1" dirty="0" smtClean="0">
                <a:solidFill>
                  <a:srgbClr val="111111"/>
                </a:solidFill>
                <a:latin typeface="Times New Roman" pitchFamily="18" charset="0"/>
                <a:cs typeface="Times New Roman" pitchFamily="18" charset="0"/>
              </a:rPr>
              <a:t>: </a:t>
            </a:r>
            <a:r>
              <a:rPr lang="en-GB" sz="2400" dirty="0" err="1" smtClean="0">
                <a:latin typeface="Times New Roman" pitchFamily="18" charset="0"/>
                <a:cs typeface="Times New Roman" pitchFamily="18" charset="0"/>
              </a:rPr>
              <a:t>tạo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ấn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tác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động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khán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giả</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dễ</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dàng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hơn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là</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những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mục</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được</a:t>
            </a:r>
            <a:r>
              <a:rPr lang="en-GB" sz="2400" dirty="0" smtClean="0">
                <a:latin typeface="Times New Roman" pitchFamily="18" charset="0"/>
                <a:cs typeface="Times New Roman" pitchFamily="18" charset="0"/>
              </a:rPr>
              <a:t> in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báo.Chi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phí</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có</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đương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với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quảng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cáo</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trên</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báo</a:t>
            </a:r>
            <a:r>
              <a:rPr lang="en-GB" sz="2400" dirty="0" smtClean="0">
                <a:latin typeface="Times New Roman" pitchFamily="18" charset="0"/>
                <a:cs typeface="Times New Roman" pitchFamily="18" charset="0"/>
              </a:rPr>
              <a:t> in.</a:t>
            </a:r>
          </a:p>
          <a:p>
            <a:pPr>
              <a:buFont typeface="Wingdings" pitchFamily="2" charset="2"/>
              <a:buChar char="v"/>
            </a:pPr>
            <a:r>
              <a:rPr lang="en-GB" sz="2400" b="1" dirty="0" err="1" smtClean="0">
                <a:solidFill>
                  <a:srgbClr val="111111"/>
                </a:solidFill>
                <a:latin typeface="Times New Roman" pitchFamily="18" charset="0"/>
                <a:cs typeface="Times New Roman" pitchFamily="18" charset="0"/>
              </a:rPr>
              <a:t>Nhược</a:t>
            </a:r>
            <a:r>
              <a:rPr lang="en-GB" sz="2400" b="1" dirty="0" smtClean="0">
                <a:solidFill>
                  <a:srgbClr val="111111"/>
                </a:solidFill>
                <a:latin typeface="Times New Roman" pitchFamily="18" charset="0"/>
                <a:cs typeface="Times New Roman" pitchFamily="18" charset="0"/>
              </a:rPr>
              <a:t> </a:t>
            </a:r>
            <a:r>
              <a:rPr lang="en-GB" sz="2400" b="1" dirty="0" err="1" smtClean="0">
                <a:solidFill>
                  <a:srgbClr val="111111"/>
                </a:solidFill>
                <a:latin typeface="Times New Roman" pitchFamily="18" charset="0"/>
                <a:cs typeface="Times New Roman" pitchFamily="18" charset="0"/>
              </a:rPr>
              <a:t>điểm:</a:t>
            </a:r>
            <a:r>
              <a:rPr lang="en-GB" sz="2400" dirty="0" err="1" smtClean="0">
                <a:latin typeface="Times New Roman" pitchFamily="18" charset="0"/>
                <a:cs typeface="Times New Roman" pitchFamily="18" charset="0"/>
              </a:rPr>
              <a:t>Tùy</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từng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nhóm</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đối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tượng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cụ</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thể</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ít</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người</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dùng</a:t>
            </a:r>
            <a:r>
              <a:rPr lang="en-GB" sz="2400" dirty="0" smtClean="0">
                <a:latin typeface="Times New Roman" pitchFamily="18" charset="0"/>
                <a:cs typeface="Times New Roman" pitchFamily="18" charset="0"/>
              </a:rPr>
              <a:t> </a:t>
            </a:r>
            <a:r>
              <a:rPr lang="en-GB" sz="2400" dirty="0" err="1" smtClean="0">
                <a:latin typeface="Times New Roman" pitchFamily="18" charset="0"/>
                <a:cs typeface="Times New Roman" pitchFamily="18" charset="0"/>
              </a:rPr>
              <a:t>đến</a:t>
            </a:r>
            <a:r>
              <a:rPr lang="en-GB"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2051" name="Picture 3" descr="D:\ti lieu xhh tai ve\hinh anh xhh\tivi.jpg"/>
          <p:cNvPicPr>
            <a:picLocks noChangeAspect="1" noChangeArrowheads="1"/>
          </p:cNvPicPr>
          <p:nvPr/>
        </p:nvPicPr>
        <p:blipFill>
          <a:blip r:embed="rId3"/>
          <a:srcRect/>
          <a:stretch>
            <a:fillRect/>
          </a:stretch>
        </p:blipFill>
        <p:spPr bwMode="auto">
          <a:xfrm>
            <a:off x="0" y="4350327"/>
            <a:ext cx="4419600" cy="2514600"/>
          </a:xfrm>
          <a:prstGeom prst="rect">
            <a:avLst/>
          </a:prstGeom>
          <a:noFill/>
        </p:spPr>
      </p:pic>
      <p:pic>
        <p:nvPicPr>
          <p:cNvPr id="2053" name="Picture 5" descr="D:\ti lieu xhh tai ve\hinh anh xhh\radio.jpg"/>
          <p:cNvPicPr>
            <a:picLocks noChangeAspect="1" noChangeArrowheads="1"/>
          </p:cNvPicPr>
          <p:nvPr/>
        </p:nvPicPr>
        <p:blipFill>
          <a:blip r:embed="rId4"/>
          <a:srcRect/>
          <a:stretch>
            <a:fillRect/>
          </a:stretch>
        </p:blipFill>
        <p:spPr bwMode="auto">
          <a:xfrm>
            <a:off x="4572000" y="4343400"/>
            <a:ext cx="4572000" cy="2521527"/>
          </a:xfrm>
          <a:prstGeom prst="rect">
            <a:avLst/>
          </a:prstGeom>
          <a:noFill/>
        </p:spPr>
      </p:pic>
      <p:sp>
        <p:nvSpPr>
          <p:cNvPr id="5" name="Rectangle 4"/>
          <p:cNvSpPr/>
          <p:nvPr/>
        </p:nvSpPr>
        <p:spPr>
          <a:xfrm>
            <a:off x="1600200" y="196333"/>
            <a:ext cx="1433277" cy="646331"/>
          </a:xfrm>
          <a:prstGeom prst="rect">
            <a:avLst/>
          </a:prstGeom>
        </p:spPr>
        <p:txBody>
          <a:bodyPr wrap="none">
            <a:spAutoFit/>
          </a:bodyPr>
          <a:lstStyle/>
          <a:p>
            <a:r>
              <a:rPr lang="en-US" sz="3600" b="1" dirty="0">
                <a:solidFill>
                  <a:schemeClr val="accent1">
                    <a:lumMod val="75000"/>
                  </a:schemeClr>
                </a:solidFill>
                <a:latin typeface="Times New Roman" pitchFamily="18" charset="0"/>
                <a:cs typeface="Times New Roman" pitchFamily="18" charset="0"/>
              </a:rPr>
              <a:t>Ti Vi: </a:t>
            </a:r>
            <a:endParaRPr lang="en-US" sz="3600" dirty="0">
              <a:solidFill>
                <a:schemeClr val="accent1">
                  <a:lumMod val="75000"/>
                </a:schemeClr>
              </a:solidFill>
            </a:endParaRPr>
          </a:p>
        </p:txBody>
      </p:sp>
      <p:sp>
        <p:nvSpPr>
          <p:cNvPr id="6" name="Rectangle 5"/>
          <p:cNvSpPr/>
          <p:nvPr/>
        </p:nvSpPr>
        <p:spPr>
          <a:xfrm>
            <a:off x="5943600" y="196334"/>
            <a:ext cx="1518364" cy="646331"/>
          </a:xfrm>
          <a:prstGeom prst="rect">
            <a:avLst/>
          </a:prstGeom>
        </p:spPr>
        <p:txBody>
          <a:bodyPr wrap="none">
            <a:spAutoFit/>
          </a:bodyPr>
          <a:lstStyle/>
          <a:p>
            <a:r>
              <a:rPr lang="en-US" sz="3600" b="1" dirty="0">
                <a:solidFill>
                  <a:schemeClr val="accent1">
                    <a:lumMod val="75000"/>
                  </a:schemeClr>
                </a:solidFill>
                <a:latin typeface="Times New Roman" pitchFamily="18" charset="0"/>
                <a:cs typeface="Times New Roman" pitchFamily="18" charset="0"/>
              </a:rPr>
              <a:t>Radio:</a:t>
            </a:r>
            <a:endParaRPr lang="en-US" sz="3600" dirty="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ox(in)">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53"/>
                                        </p:tgtEl>
                                        <p:attrNameLst>
                                          <p:attrName>style.visibility</p:attrName>
                                        </p:attrNameLst>
                                      </p:cBhvr>
                                      <p:to>
                                        <p:strVal val="visible"/>
                                      </p:to>
                                    </p:set>
                                    <p:animEffect transition="in" filter="blinds(horizontal)">
                                      <p:cBhvr>
                                        <p:cTn id="27" dur="500"/>
                                        <p:tgtEl>
                                          <p:spTgt spid="205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ox(in)">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box(in)">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diamond(in)">
                                      <p:cBhvr>
                                        <p:cTn id="4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1543</TotalTime>
  <Words>2428</Words>
  <Application>Microsoft Office PowerPoint</Application>
  <PresentationFormat>On-screen Show (4:3)</PresentationFormat>
  <Paragraphs>164</Paragraphs>
  <Slides>47</Slides>
  <Notes>1</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                        Trường Đại Học Nông Lâm TP.HCM </vt:lpstr>
      <vt:lpstr>     </vt:lpstr>
      <vt:lpstr>Nội dung</vt:lpstr>
      <vt:lpstr>Slide 4</vt:lpstr>
      <vt:lpstr>Truyền thông đại chúng: là quá trình truyền đạt thông tin một cách rộng rãi đến mọi người trong xã hội thông qua các phương tiện truyền thông đại chúng như: báo chí, phát thanh, truyền hình. </vt:lpstr>
      <vt:lpstr>Slide 6</vt:lpstr>
      <vt:lpstr>2. Các loại phương tiện truyền thông</vt:lpstr>
      <vt:lpstr> Thư trực tiếp:</vt:lpstr>
      <vt:lpstr>Slide 9</vt:lpstr>
      <vt:lpstr>Slide 10</vt:lpstr>
      <vt:lpstr>Slide 11</vt:lpstr>
      <vt:lpstr>      Khi đề cập đến truyền thông liên cá nhân ( Interpersonal  communication) thì người ta thường nhắc tới công thức nổi tiếng của Lasswell: “ Ai nói ? Nói cái gì ? Cho ai? Bằng kênh nào ? Và hiệu quả như thế nào ? ”. Nhưng sau này thì người ta nhận ra mô hình này chỉ mang tính một chiều ( người phát tin – Transmitter và người nhận tin – Receiver)       </vt:lpstr>
      <vt:lpstr>Mô hình mới theo chu kỳ được ra đời bởi nhà ngôn ngữ học Roman Jacobson, mô hình theo dạng vòng tròn khép kín: phát tin ( emission), truyền tin ( transmission), nhận tin     ( reception) và phản hồi ( feedback). Mô hình này cho rằng: một thông điệp, sau khi được phát ra, luôn gây ra một phản ứng nào đó về phía người nhận, và người nhận tin sẽ cho một thông điệp phản hồi gởi về lại cho người phát tin , lúc đó người nhận tin cũng trở lại  thành một người phát tin.                                                           </vt:lpstr>
      <vt:lpstr>Slide 14</vt:lpstr>
      <vt:lpstr>Slide 15</vt:lpstr>
      <vt:lpstr>Slide 16</vt:lpstr>
      <vt:lpstr>Slide 17</vt:lpstr>
      <vt:lpstr>Các trang mạng xã hội tiêu biểu:</vt:lpstr>
      <vt:lpstr>Slide 19</vt:lpstr>
      <vt:lpstr>Vai trò của internet:</vt:lpstr>
      <vt:lpstr>Một số vai trò của Internet</vt:lpstr>
      <vt:lpstr>Slide 22</vt:lpstr>
      <vt:lpstr>Slide 23</vt:lpstr>
      <vt:lpstr>Slide 24</vt:lpstr>
      <vt:lpstr>Slide 25</vt:lpstr>
      <vt:lpstr>Slide 26</vt:lpstr>
      <vt:lpstr>Slide 27</vt:lpstr>
      <vt:lpstr>Slide 28</vt:lpstr>
      <vt:lpstr>Slide 29</vt:lpstr>
      <vt:lpstr>Slide 30</vt:lpstr>
      <vt:lpstr> Bạo lực gia đình:</vt:lpstr>
      <vt:lpstr>Bạo lực học đường:</vt:lpstr>
      <vt:lpstr>Bạo lực học đường:</vt:lpstr>
      <vt:lpstr>Nguyên nhân hình thành bạo lực:</vt:lpstr>
      <vt:lpstr>Nguyên nhân hình thành bạo lực:</vt:lpstr>
      <vt:lpstr>Nguyên nhân hình thành bạo lực:</vt:lpstr>
      <vt:lpstr>Slide 37</vt:lpstr>
      <vt:lpstr>Slide 38</vt:lpstr>
      <vt:lpstr>Các biện pháp khắc phục bạo lực xã hội:</vt:lpstr>
      <vt:lpstr>Các biện pháp khắc phục bạo lực xã hội</vt:lpstr>
      <vt:lpstr>Các biện pháp khắc phục bạo lực xã hội</vt:lpstr>
      <vt:lpstr>Các biện pháp khắc phục bạo lực xã hội</vt:lpstr>
      <vt:lpstr>Slide 43</vt:lpstr>
      <vt:lpstr>Các biểu hiện của tội phạm xã hội:</vt:lpstr>
      <vt:lpstr>Rút ra kết luận về quan điểm trên:</vt:lpstr>
      <vt:lpstr>Slide 46</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nông lâm thành phố Hồ Chí Minh</dc:title>
  <dc:creator>Win7</dc:creator>
  <cp:lastModifiedBy>MONGCAM</cp:lastModifiedBy>
  <cp:revision>169</cp:revision>
  <dcterms:created xsi:type="dcterms:W3CDTF">2014-03-13T13:57:58Z</dcterms:created>
  <dcterms:modified xsi:type="dcterms:W3CDTF">2014-03-31T08:37:27Z</dcterms:modified>
</cp:coreProperties>
</file>