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61" r:id="rId4"/>
    <p:sldId id="259" r:id="rId5"/>
    <p:sldId id="260" r:id="rId6"/>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19" autoAdjust="0"/>
    <p:restoredTop sz="94671" autoAdjust="0"/>
  </p:normalViewPr>
  <p:slideViewPr>
    <p:cSldViewPr snapToGrid="0">
      <p:cViewPr varScale="1">
        <p:scale>
          <a:sx n="70" d="100"/>
          <a:sy n="70" d="100"/>
        </p:scale>
        <p:origin x="-516" y="-90"/>
      </p:cViewPr>
      <p:guideLst>
        <p:guide orient="horz" pos="2160"/>
        <p:guide pos="2880"/>
      </p:guideLst>
    </p:cSldViewPr>
  </p:slideViewPr>
  <p:outlineViewPr>
    <p:cViewPr>
      <p:scale>
        <a:sx n="33" d="100"/>
        <a:sy n="33" d="100"/>
      </p:scale>
      <p:origin x="54" y="0"/>
    </p:cViewPr>
  </p:outlin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5" Type="http://schemas.openxmlformats.org/officeDocument/2006/relationships/slide" Target="slides/slide4.xml"/><Relationship Id="rId1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Ref idx="1002">
        <a:schemeClr val="bg2"/>
      </p:bgRef>
    </p:bg>
    <p:spTree>
      <p:nvGrpSpPr>
        <p:cNvPr id="1" name=""/>
        <p:cNvGrpSpPr/>
        <p:nvPr/>
      </p:nvGrpSpPr>
      <p:grpSpPr>
        <a:xfrm>
          <a:off x="0" y="0"/>
          <a:ext cx="0" cy="0"/>
          <a:chOff x="0" y="0"/>
          <a:chExt cx="0" cy="0"/>
        </a:xfrm>
      </p:grpSpPr>
      <p:sp>
        <p:nvSpPr>
          <p:cNvPr id="9" name="Title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17" name="Subtitle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30" name="Date Placeholder 29"/>
          <p:cNvSpPr>
            <a:spLocks noGrp="1"/>
          </p:cNvSpPr>
          <p:nvPr>
            <p:ph type="dt" sz="half" idx="10"/>
          </p:nvPr>
        </p:nvSpPr>
        <p:spPr/>
        <p:txBody>
          <a:bodyPr/>
          <a:lstStyle/>
          <a:p>
            <a:fld id="{45DA9598-B96E-4DBF-AD79-9B6718325BCF}" type="datetimeFigureOut">
              <a:rPr lang="en-US" smtClean="0"/>
              <a:t>3/5/2014</a:t>
            </a:fld>
            <a:endParaRPr lang="en-US"/>
          </a:p>
        </p:txBody>
      </p:sp>
      <p:sp>
        <p:nvSpPr>
          <p:cNvPr id="19" name="Footer Placeholder 18"/>
          <p:cNvSpPr>
            <a:spLocks noGrp="1"/>
          </p:cNvSpPr>
          <p:nvPr>
            <p:ph type="ftr" sz="quarter" idx="11"/>
          </p:nvPr>
        </p:nvSpPr>
        <p:spPr/>
        <p:txBody>
          <a:bodyPr/>
          <a:lstStyle/>
          <a:p>
            <a:endParaRPr lang="en-US"/>
          </a:p>
        </p:txBody>
      </p:sp>
      <p:sp>
        <p:nvSpPr>
          <p:cNvPr id="27" name="Slide Number Placeholder 26"/>
          <p:cNvSpPr>
            <a:spLocks noGrp="1"/>
          </p:cNvSpPr>
          <p:nvPr>
            <p:ph type="sldNum" sz="quarter" idx="12"/>
          </p:nvPr>
        </p:nvSpPr>
        <p:spPr/>
        <p:txBody>
          <a:bodyPr/>
          <a:lstStyle/>
          <a:p>
            <a:fld id="{160AFC37-736D-49B7-9568-8CF37A473E44}" type="slidenum">
              <a:rPr lang="en-US" smtClean="0"/>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45DA9598-B96E-4DBF-AD79-9B6718325BCF}" type="datetimeFigureOut">
              <a:rPr lang="en-US" smtClean="0"/>
              <a:t>3/5/2014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60AFC37-736D-49B7-9568-8CF37A473E44}"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914401"/>
            <a:ext cx="2057400" cy="5211763"/>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914401"/>
            <a:ext cx="6019800" cy="5211763"/>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45DA9598-B96E-4DBF-AD79-9B6718325BCF}" type="datetimeFigureOut">
              <a:rPr lang="en-US" smtClean="0"/>
              <a:t>3/5/2014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60AFC37-736D-49B7-9568-8CF37A473E44}"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45DA9598-B96E-4DBF-AD79-9B6718325BCF}" type="datetimeFigureOut">
              <a:rPr lang="en-US" smtClean="0"/>
              <a:t>3/5/2014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60AFC37-736D-49B7-9568-8CF37A473E44}"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45DA9598-B96E-4DBF-AD79-9B6718325BCF}" type="datetimeFigureOut">
              <a:rPr lang="en-US" smtClean="0"/>
              <a:t>3/5/2014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60AFC37-736D-49B7-9568-8CF37A473E44}" type="slidenum">
              <a:rPr lang="en-US" smtClean="0"/>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45DA9598-B96E-4DBF-AD79-9B6718325BCF}" type="datetimeFigureOut">
              <a:rPr lang="en-US" smtClean="0"/>
              <a:t>3/5/2014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60AFC37-736D-49B7-9568-8CF37A473E44}" type="slidenum">
              <a:rPr lang="en-US" smtClean="0"/>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tIns="45720" anchor="b"/>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fld id="{45DA9598-B96E-4DBF-AD79-9B6718325BCF}" type="datetimeFigureOut">
              <a:rPr lang="en-US" smtClean="0"/>
              <a:t>3/5/2014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160AFC37-736D-49B7-9568-8CF37A473E44}"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45DA9598-B96E-4DBF-AD79-9B6718325BCF}" type="datetimeFigureOut">
              <a:rPr lang="en-US" smtClean="0"/>
              <a:t>3/5/2014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160AFC37-736D-49B7-9568-8CF37A473E44}"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5DA9598-B96E-4DBF-AD79-9B6718325BCF}" type="datetimeFigureOut">
              <a:rPr lang="en-US" smtClean="0"/>
              <a:t>3/5/2014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160AFC37-736D-49B7-9568-8CF37A473E44}"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45DA9598-B96E-4DBF-AD79-9B6718325BCF}" type="datetimeFigureOut">
              <a:rPr lang="en-US" smtClean="0"/>
              <a:t>3/5/2014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60AFC37-736D-49B7-9568-8CF37A473E44}" type="slidenum">
              <a:rPr lang="en-US" smtClean="0"/>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9" name="Snip and Round Single Corner Rectangle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Right Triangle 11"/>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Title 1"/>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en-US" smtClean="0"/>
              <a:t>Click to edit Master title style</a:t>
            </a:r>
            <a:endParaRPr kumimoji="0" lang="en-US"/>
          </a:p>
        </p:txBody>
      </p:sp>
      <p:sp>
        <p:nvSpPr>
          <p:cNvPr id="4" name="Text Placeholder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45DA9598-B96E-4DBF-AD79-9B6718325BCF}" type="datetimeFigureOut">
              <a:rPr lang="en-US" smtClean="0"/>
              <a:t>3/5/2014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a:xfrm>
            <a:off x="8077200" y="6356350"/>
            <a:ext cx="609600" cy="365125"/>
          </a:xfrm>
        </p:spPr>
        <p:txBody>
          <a:bodyPr/>
          <a:lstStyle/>
          <a:p>
            <a:fld id="{160AFC37-736D-49B7-9568-8CF37A473E44}" type="slidenum">
              <a:rPr lang="en-US" smtClean="0"/>
              <a:t>‹#›</a:t>
            </a:fld>
            <a:endParaRPr lang="en-US"/>
          </a:p>
        </p:txBody>
      </p:sp>
      <p:sp>
        <p:nvSpPr>
          <p:cNvPr id="3" name="Picture Placeholder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en-US" smtClean="0"/>
              <a:t>Click icon to add picture</a:t>
            </a:r>
            <a:endParaRPr kumimoji="0" lang="en-US" dirty="0"/>
          </a:p>
        </p:txBody>
      </p:sp>
      <p:sp>
        <p:nvSpPr>
          <p:cNvPr id="10" name="Freeform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Freeform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Freeform 6"/>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Freeform 7"/>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Title Placeholder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45DA9598-B96E-4DBF-AD79-9B6718325BCF}" type="datetimeFigureOut">
              <a:rPr lang="en-US" smtClean="0"/>
              <a:t>3/5/2014</a:t>
            </a:fld>
            <a:endParaRPr lang="en-US"/>
          </a:p>
        </p:txBody>
      </p:sp>
      <p:sp>
        <p:nvSpPr>
          <p:cNvPr id="22" name="Footer Placeholder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en-US"/>
          </a:p>
        </p:txBody>
      </p:sp>
      <p:sp>
        <p:nvSpPr>
          <p:cNvPr id="18" name="Slide Number Placeholder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160AFC37-736D-49B7-9568-8CF37A473E44}" type="slidenum">
              <a:rPr lang="en-US" smtClean="0"/>
              <a:t>‹#›</a:t>
            </a:fld>
            <a:endParaRPr lang="en-US"/>
          </a:p>
        </p:txBody>
      </p:sp>
      <p:grpSp>
        <p:nvGrpSpPr>
          <p:cNvPr id="2" name="Group 1"/>
          <p:cNvGrpSpPr/>
          <p:nvPr/>
        </p:nvGrpSpPr>
        <p:grpSpPr>
          <a:xfrm>
            <a:off x="-19017" y="202408"/>
            <a:ext cx="9180548" cy="649224"/>
            <a:chOff x="-19045" y="216550"/>
            <a:chExt cx="9180548" cy="649224"/>
          </a:xfrm>
        </p:grpSpPr>
        <p:sp>
          <p:nvSpPr>
            <p:cNvPr id="12" name="Freeform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Freeform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jpg"/><Relationship Id="rId1" Type="http://schemas.openxmlformats.org/officeDocument/2006/relationships/slideLayout" Target="../slideLayouts/slideLayout1.xml"/><Relationship Id="rId5" Type="http://schemas.openxmlformats.org/officeDocument/2006/relationships/image" Target="../media/image6.jpg"/><Relationship Id="rId4" Type="http://schemas.openxmlformats.org/officeDocument/2006/relationships/image" Target="../media/image5.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559559" y="177615"/>
            <a:ext cx="8024883" cy="1143000"/>
          </a:xfrm>
        </p:spPr>
        <p:txBody>
          <a:bodyPr>
            <a:normAutofit/>
          </a:bodyPr>
          <a:lstStyle/>
          <a:p>
            <a:pPr algn="ctr">
              <a:lnSpc>
                <a:spcPct val="150000"/>
              </a:lnSpc>
            </a:pPr>
            <a:r>
              <a:rPr lang="en-US" sz="3200" smtClean="0">
                <a:latin typeface="Times New Roman" pitchFamily="18" charset="0"/>
                <a:cs typeface="Times New Roman" pitchFamily="18" charset="0"/>
              </a:rPr>
              <a:t>LÝ </a:t>
            </a:r>
            <a:r>
              <a:rPr lang="en-US" sz="3200" smtClean="0">
                <a:latin typeface="Times New Roman" pitchFamily="18" charset="0"/>
                <a:cs typeface="Times New Roman" pitchFamily="18" charset="0"/>
              </a:rPr>
              <a:t>THUYẾT  HÀNH  </a:t>
            </a:r>
            <a:r>
              <a:rPr lang="en-US" sz="3200" smtClean="0">
                <a:latin typeface="Times New Roman" pitchFamily="18" charset="0"/>
                <a:cs typeface="Times New Roman" pitchFamily="18" charset="0"/>
              </a:rPr>
              <a:t>VI</a:t>
            </a:r>
            <a:endParaRPr lang="en-US" sz="3200">
              <a:latin typeface="Times New Roman" pitchFamily="18" charset="0"/>
              <a:cs typeface="Times New Roman" pitchFamily="18" charset="0"/>
            </a:endParaRPr>
          </a:p>
        </p:txBody>
      </p:sp>
      <p:sp>
        <p:nvSpPr>
          <p:cNvPr id="5" name="Content Placeholder 4"/>
          <p:cNvSpPr>
            <a:spLocks noGrp="1"/>
          </p:cNvSpPr>
          <p:nvPr>
            <p:ph idx="1"/>
          </p:nvPr>
        </p:nvSpPr>
        <p:spPr>
          <a:xfrm>
            <a:off x="521854" y="1454623"/>
            <a:ext cx="6308436" cy="4525963"/>
          </a:xfrm>
        </p:spPr>
        <p:txBody>
          <a:bodyPr>
            <a:normAutofit/>
          </a:bodyPr>
          <a:lstStyle/>
          <a:p>
            <a:pPr>
              <a:lnSpc>
                <a:spcPct val="150000"/>
              </a:lnSpc>
              <a:buFont typeface="Wingdings" pitchFamily="2" charset="2"/>
              <a:buChar char="v"/>
            </a:pPr>
            <a:r>
              <a:rPr lang="en-US" sz="2800" smtClean="0">
                <a:latin typeface="Times New Roman" pitchFamily="18" charset="0"/>
                <a:cs typeface="Times New Roman" pitchFamily="18" charset="0"/>
              </a:rPr>
              <a:t>Lý </a:t>
            </a:r>
            <a:r>
              <a:rPr lang="en-US" sz="2800" smtClean="0">
                <a:latin typeface="Times New Roman" pitchFamily="18" charset="0"/>
                <a:cs typeface="Times New Roman" pitchFamily="18" charset="0"/>
              </a:rPr>
              <a:t>thuyết hành </a:t>
            </a:r>
            <a:r>
              <a:rPr lang="en-US" sz="2800" smtClean="0">
                <a:latin typeface="Times New Roman" pitchFamily="18" charset="0"/>
                <a:cs typeface="Times New Roman" pitchFamily="18" charset="0"/>
              </a:rPr>
              <a:t>vi sơ </a:t>
            </a:r>
            <a:r>
              <a:rPr lang="en-US" sz="2800" smtClean="0">
                <a:latin typeface="Times New Roman" pitchFamily="18" charset="0"/>
                <a:cs typeface="Times New Roman" pitchFamily="18" charset="0"/>
              </a:rPr>
              <a:t>khai</a:t>
            </a:r>
          </a:p>
          <a:p>
            <a:pPr marL="0" indent="0">
              <a:lnSpc>
                <a:spcPct val="150000"/>
              </a:lnSpc>
              <a:buNone/>
            </a:pPr>
            <a:r>
              <a:rPr lang="en-US" sz="2800" smtClean="0">
                <a:latin typeface="Times New Roman" pitchFamily="18" charset="0"/>
                <a:cs typeface="Times New Roman" pitchFamily="18" charset="0"/>
              </a:rPr>
              <a:t>	Đại </a:t>
            </a:r>
            <a:r>
              <a:rPr lang="en-US" sz="2800" smtClean="0">
                <a:latin typeface="Times New Roman" pitchFamily="18" charset="0"/>
                <a:cs typeface="Times New Roman" pitchFamily="18" charset="0"/>
              </a:rPr>
              <a:t>diện cho trường phái này là G.Homans</a:t>
            </a:r>
          </a:p>
          <a:p>
            <a:pPr marL="0" indent="0">
              <a:lnSpc>
                <a:spcPct val="150000"/>
              </a:lnSpc>
              <a:buNone/>
            </a:pPr>
            <a:r>
              <a:rPr lang="en-US" sz="2800" smtClean="0">
                <a:latin typeface="Times New Roman" pitchFamily="18" charset="0"/>
                <a:cs typeface="Times New Roman" pitchFamily="18" charset="0"/>
              </a:rPr>
              <a:t>	Hành </a:t>
            </a:r>
            <a:r>
              <a:rPr lang="en-US" sz="2800" smtClean="0">
                <a:latin typeface="Times New Roman" pitchFamily="18" charset="0"/>
                <a:cs typeface="Times New Roman" pitchFamily="18" charset="0"/>
              </a:rPr>
              <a:t>vi hay ứng xử là biểu hiện của mối liên hệ giữa kích thích và phản </a:t>
            </a:r>
            <a:r>
              <a:rPr lang="en-US" sz="2800" smtClean="0">
                <a:latin typeface="Times New Roman" pitchFamily="18" charset="0"/>
                <a:cs typeface="Times New Roman" pitchFamily="18" charset="0"/>
              </a:rPr>
              <a:t>ứng. Có kích thích thì sẽ có phản ứng.</a:t>
            </a:r>
            <a:endParaRPr lang="en-US" sz="2800" smtClean="0">
              <a:latin typeface="Times New Roman" pitchFamily="18" charset="0"/>
              <a:cs typeface="Times New Roman" pitchFamily="18" charset="0"/>
            </a:endParaRPr>
          </a:p>
        </p:txBody>
      </p:sp>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830290" y="1669473"/>
            <a:ext cx="2174587" cy="3498272"/>
          </a:xfrm>
          <a:prstGeom prst="rect">
            <a:avLst/>
          </a:prstGeom>
        </p:spPr>
      </p:pic>
    </p:spTree>
    <p:extLst>
      <p:ext uri="{BB962C8B-B14F-4D97-AF65-F5344CB8AC3E}">
        <p14:creationId xmlns:p14="http://schemas.microsoft.com/office/powerpoint/2010/main" val="24059535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8442" y="-341195"/>
            <a:ext cx="8229600" cy="1143000"/>
          </a:xfrm>
        </p:spPr>
        <p:txBody>
          <a:bodyPr>
            <a:normAutofit/>
          </a:bodyPr>
          <a:lstStyle/>
          <a:p>
            <a:pPr algn="ctr">
              <a:lnSpc>
                <a:spcPct val="150000"/>
              </a:lnSpc>
            </a:pPr>
            <a:r>
              <a:rPr lang="en-US" sz="3200" smtClean="0">
                <a:latin typeface="Times New Roman" pitchFamily="18" charset="0"/>
                <a:cs typeface="Times New Roman" pitchFamily="18" charset="0"/>
              </a:rPr>
              <a:t>LÝ </a:t>
            </a:r>
            <a:r>
              <a:rPr lang="en-US" sz="3200" spc="80" smtClean="0">
                <a:latin typeface="Times New Roman" pitchFamily="18" charset="0"/>
                <a:cs typeface="Times New Roman" pitchFamily="18" charset="0"/>
              </a:rPr>
              <a:t>THUYẾT </a:t>
            </a:r>
            <a:r>
              <a:rPr lang="en-US" sz="3200" smtClean="0">
                <a:latin typeface="Times New Roman" pitchFamily="18" charset="0"/>
                <a:cs typeface="Times New Roman" pitchFamily="18" charset="0"/>
              </a:rPr>
              <a:t> </a:t>
            </a:r>
            <a:r>
              <a:rPr lang="en-US" sz="3200" smtClean="0">
                <a:latin typeface="Times New Roman" pitchFamily="18" charset="0"/>
                <a:cs typeface="Times New Roman" pitchFamily="18" charset="0"/>
              </a:rPr>
              <a:t>HÀNH </a:t>
            </a:r>
            <a:r>
              <a:rPr lang="en-US" sz="3200" smtClean="0">
                <a:latin typeface="Times New Roman" pitchFamily="18" charset="0"/>
                <a:cs typeface="Times New Roman" pitchFamily="18" charset="0"/>
              </a:rPr>
              <a:t> VI</a:t>
            </a:r>
            <a:endParaRPr lang="en-US" sz="3200"/>
          </a:p>
        </p:txBody>
      </p:sp>
      <p:sp>
        <p:nvSpPr>
          <p:cNvPr id="3" name="Content Placeholder 2"/>
          <p:cNvSpPr>
            <a:spLocks noGrp="1"/>
          </p:cNvSpPr>
          <p:nvPr>
            <p:ph idx="1"/>
          </p:nvPr>
        </p:nvSpPr>
        <p:spPr>
          <a:xfrm>
            <a:off x="566589" y="1057474"/>
            <a:ext cx="8229600" cy="4825538"/>
          </a:xfrm>
        </p:spPr>
        <p:txBody>
          <a:bodyPr>
            <a:noAutofit/>
          </a:bodyPr>
          <a:lstStyle/>
          <a:p>
            <a:pPr>
              <a:lnSpc>
                <a:spcPct val="150000"/>
              </a:lnSpc>
            </a:pPr>
            <a:r>
              <a:rPr lang="en-US" sz="2800">
                <a:latin typeface="Times New Roman" pitchFamily="18" charset="0"/>
                <a:cs typeface="Times New Roman" pitchFamily="18" charset="0"/>
              </a:rPr>
              <a:t>C</a:t>
            </a:r>
            <a:r>
              <a:rPr lang="en-US" sz="2800" smtClean="0">
                <a:latin typeface="Times New Roman" pitchFamily="18" charset="0"/>
                <a:cs typeface="Times New Roman" pitchFamily="18" charset="0"/>
              </a:rPr>
              <a:t>ác nhà nghiên cứu lí luận hành vi cho rằng hành vi con người có một tính quy luật nào </a:t>
            </a:r>
            <a:r>
              <a:rPr lang="en-US" sz="2800" smtClean="0">
                <a:latin typeface="Times New Roman" pitchFamily="18" charset="0"/>
                <a:cs typeface="Times New Roman" pitchFamily="18" charset="0"/>
              </a:rPr>
              <a:t>đó: “con người bị chi phối với những tác động của môi trường,nếu môi trường thay đổi thì ứng xử của con người thay đổi theo”.</a:t>
            </a:r>
          </a:p>
          <a:p>
            <a:pPr>
              <a:lnSpc>
                <a:spcPct val="150000"/>
              </a:lnSpc>
            </a:pPr>
            <a:r>
              <a:rPr lang="en-US" sz="2800">
                <a:latin typeface="Times New Roman" pitchFamily="18" charset="0"/>
                <a:cs typeface="Times New Roman" pitchFamily="18" charset="0"/>
              </a:rPr>
              <a:t>Hầu hết các ứng xử của con người đều có thể giải thích theo công thức S-R (kích thích-phản ứng).Đây là ứng dụng lý thuyết phản xạ của Setrenov và Pavlov.</a:t>
            </a:r>
          </a:p>
          <a:p>
            <a:pPr marL="0" indent="0">
              <a:lnSpc>
                <a:spcPct val="150000"/>
              </a:lnSpc>
              <a:buNone/>
            </a:pPr>
            <a:endParaRPr lang="en-US" sz="2800">
              <a:latin typeface="Times New Roman" pitchFamily="18" charset="0"/>
              <a:cs typeface="Times New Roman" pitchFamily="18" charset="0"/>
            </a:endParaRPr>
          </a:p>
        </p:txBody>
      </p:sp>
    </p:spTree>
    <p:extLst>
      <p:ext uri="{BB962C8B-B14F-4D97-AF65-F5344CB8AC3E}">
        <p14:creationId xmlns:p14="http://schemas.microsoft.com/office/powerpoint/2010/main" val="238085146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01781" y="0"/>
            <a:ext cx="8229600" cy="1143000"/>
          </a:xfrm>
        </p:spPr>
        <p:txBody>
          <a:bodyPr>
            <a:normAutofit/>
          </a:bodyPr>
          <a:lstStyle/>
          <a:p>
            <a:pPr algn="ctr">
              <a:lnSpc>
                <a:spcPct val="150000"/>
              </a:lnSpc>
            </a:pPr>
            <a:r>
              <a:rPr lang="en-US" sz="3200">
                <a:latin typeface="Times New Roman" pitchFamily="18" charset="0"/>
                <a:cs typeface="Times New Roman" pitchFamily="18" charset="0"/>
              </a:rPr>
              <a:t>LÝ </a:t>
            </a:r>
            <a:r>
              <a:rPr lang="en-US" sz="3200">
                <a:latin typeface="Times New Roman" pitchFamily="18" charset="0"/>
                <a:cs typeface="Times New Roman" pitchFamily="18" charset="0"/>
              </a:rPr>
              <a:t>THUYẾT </a:t>
            </a:r>
            <a:r>
              <a:rPr lang="en-US" sz="3200" smtClean="0">
                <a:latin typeface="Times New Roman" pitchFamily="18" charset="0"/>
                <a:cs typeface="Times New Roman" pitchFamily="18" charset="0"/>
              </a:rPr>
              <a:t> HÀNH  VI</a:t>
            </a:r>
            <a:endParaRPr lang="en-US" sz="3200"/>
          </a:p>
        </p:txBody>
      </p:sp>
      <p:sp>
        <p:nvSpPr>
          <p:cNvPr id="3" name="Content Placeholder 2"/>
          <p:cNvSpPr>
            <a:spLocks noGrp="1"/>
          </p:cNvSpPr>
          <p:nvPr>
            <p:ph idx="1"/>
          </p:nvPr>
        </p:nvSpPr>
        <p:spPr>
          <a:xfrm>
            <a:off x="597193" y="1591598"/>
            <a:ext cx="8229600" cy="4389120"/>
          </a:xfrm>
        </p:spPr>
        <p:txBody>
          <a:bodyPr>
            <a:normAutofit lnSpcReduction="10000"/>
          </a:bodyPr>
          <a:lstStyle/>
          <a:p>
            <a:pPr>
              <a:lnSpc>
                <a:spcPct val="150000"/>
              </a:lnSpc>
            </a:pPr>
            <a:r>
              <a:rPr lang="vi-VN" sz="2800" smtClean="0">
                <a:latin typeface="Times New Roman" pitchFamily="18" charset="0"/>
                <a:cs typeface="Times New Roman" pitchFamily="18" charset="0"/>
              </a:rPr>
              <a:t>Theo </a:t>
            </a:r>
            <a:r>
              <a:rPr lang="vi-VN" sz="2800">
                <a:latin typeface="Times New Roman" pitchFamily="18" charset="0"/>
                <a:cs typeface="Times New Roman" pitchFamily="18" charset="0"/>
              </a:rPr>
              <a:t>đó, hành vi của chúng ta hoàn toàn máy móc, sinh học và không có sự tham gia của ý thức hay một yếu tố nào </a:t>
            </a:r>
            <a:r>
              <a:rPr lang="vi-VN" sz="2800">
                <a:latin typeface="Times New Roman" pitchFamily="18" charset="0"/>
                <a:cs typeface="Times New Roman" pitchFamily="18" charset="0"/>
              </a:rPr>
              <a:t>khác</a:t>
            </a:r>
            <a:r>
              <a:rPr lang="en-US" sz="2800" smtClean="0">
                <a:latin typeface="Times New Roman" pitchFamily="18" charset="0"/>
                <a:cs typeface="Times New Roman" pitchFamily="18" charset="0"/>
              </a:rPr>
              <a:t>.</a:t>
            </a:r>
            <a:endParaRPr lang="en-US" sz="2800">
              <a:latin typeface="Times New Roman" pitchFamily="18" charset="0"/>
              <a:cs typeface="Times New Roman" pitchFamily="18" charset="0"/>
            </a:endParaRPr>
          </a:p>
          <a:p>
            <a:pPr>
              <a:lnSpc>
                <a:spcPct val="150000"/>
              </a:lnSpc>
            </a:pPr>
            <a:r>
              <a:rPr lang="en-US" sz="2800">
                <a:latin typeface="Times New Roman" pitchFamily="18" charset="0"/>
                <a:cs typeface="Times New Roman" pitchFamily="18" charset="0"/>
              </a:rPr>
              <a:t>Với mong muốn tìm ra quy luật với những động cơ  khác nhau  có thể làm con người biểu hiện hành vi giống nhau trong tình huống tác động như nhau không nên ý tưởng về “hộp đen” ra đời.</a:t>
            </a:r>
          </a:p>
          <a:p>
            <a:pPr>
              <a:lnSpc>
                <a:spcPct val="150000"/>
              </a:lnSpc>
            </a:pPr>
            <a:endParaRPr lang="en-US" sz="2800"/>
          </a:p>
        </p:txBody>
      </p:sp>
    </p:spTree>
    <p:extLst>
      <p:ext uri="{BB962C8B-B14F-4D97-AF65-F5344CB8AC3E}">
        <p14:creationId xmlns:p14="http://schemas.microsoft.com/office/powerpoint/2010/main" val="82619541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1243" y="-378634"/>
            <a:ext cx="8229600" cy="1143000"/>
          </a:xfrm>
        </p:spPr>
        <p:txBody>
          <a:bodyPr>
            <a:normAutofit/>
          </a:bodyPr>
          <a:lstStyle/>
          <a:p>
            <a:pPr algn="ctr">
              <a:lnSpc>
                <a:spcPct val="150000"/>
              </a:lnSpc>
            </a:pPr>
            <a:r>
              <a:rPr lang="en-US" sz="3200" smtClean="0">
                <a:latin typeface="Times New Roman" pitchFamily="18" charset="0"/>
                <a:cs typeface="Times New Roman" pitchFamily="18" charset="0"/>
              </a:rPr>
              <a:t>LÝ </a:t>
            </a:r>
            <a:r>
              <a:rPr lang="en-US" sz="3200" smtClean="0">
                <a:latin typeface="Times New Roman" pitchFamily="18" charset="0"/>
                <a:cs typeface="Times New Roman" pitchFamily="18" charset="0"/>
              </a:rPr>
              <a:t>THUYẾT  </a:t>
            </a:r>
            <a:r>
              <a:rPr lang="en-US" sz="3200" smtClean="0">
                <a:latin typeface="Times New Roman" pitchFamily="18" charset="0"/>
                <a:cs typeface="Times New Roman" pitchFamily="18" charset="0"/>
              </a:rPr>
              <a:t>HÀNH </a:t>
            </a:r>
            <a:r>
              <a:rPr lang="en-US" sz="3200" smtClean="0">
                <a:latin typeface="Times New Roman" pitchFamily="18" charset="0"/>
                <a:cs typeface="Times New Roman" pitchFamily="18" charset="0"/>
              </a:rPr>
              <a:t> VI</a:t>
            </a:r>
            <a:endParaRPr lang="en-US" sz="3200"/>
          </a:p>
        </p:txBody>
      </p:sp>
      <p:sp>
        <p:nvSpPr>
          <p:cNvPr id="3" name="Content Placeholder 2"/>
          <p:cNvSpPr>
            <a:spLocks noGrp="1"/>
          </p:cNvSpPr>
          <p:nvPr>
            <p:ph idx="1"/>
          </p:nvPr>
        </p:nvSpPr>
        <p:spPr>
          <a:xfrm>
            <a:off x="163774" y="1089317"/>
            <a:ext cx="8980226" cy="4389120"/>
          </a:xfrm>
        </p:spPr>
        <p:txBody>
          <a:bodyPr>
            <a:noAutofit/>
          </a:bodyPr>
          <a:lstStyle/>
          <a:p>
            <a:pPr>
              <a:lnSpc>
                <a:spcPct val="150000"/>
              </a:lnSpc>
              <a:buFont typeface="Wingdings" pitchFamily="2" charset="2"/>
              <a:buChar char="v"/>
            </a:pPr>
            <a:r>
              <a:rPr lang="en-US" sz="2800" smtClean="0">
                <a:latin typeface="Times New Roman" pitchFamily="18" charset="0"/>
                <a:cs typeface="Times New Roman" pitchFamily="18" charset="0"/>
              </a:rPr>
              <a:t>Hạn </a:t>
            </a:r>
            <a:r>
              <a:rPr lang="en-US" sz="2800" smtClean="0">
                <a:latin typeface="Times New Roman" pitchFamily="18" charset="0"/>
                <a:cs typeface="Times New Roman" pitchFamily="18" charset="0"/>
              </a:rPr>
              <a:t>chế</a:t>
            </a:r>
          </a:p>
          <a:p>
            <a:pPr marL="0" indent="0">
              <a:lnSpc>
                <a:spcPct val="150000"/>
              </a:lnSpc>
              <a:buNone/>
            </a:pPr>
            <a:r>
              <a:rPr lang="en-US" sz="2800">
                <a:latin typeface="Times New Roman" pitchFamily="18" charset="0"/>
                <a:cs typeface="Times New Roman" pitchFamily="18" charset="0"/>
              </a:rPr>
              <a:t>	</a:t>
            </a:r>
            <a:r>
              <a:rPr lang="en-US" sz="2800" smtClean="0">
                <a:latin typeface="Times New Roman" pitchFamily="18" charset="0"/>
                <a:cs typeface="Times New Roman" pitchFamily="18" charset="0"/>
              </a:rPr>
              <a:t>Các </a:t>
            </a:r>
            <a:r>
              <a:rPr lang="en-US" sz="2800" smtClean="0">
                <a:latin typeface="Times New Roman" pitchFamily="18" charset="0"/>
                <a:cs typeface="Times New Roman" pitchFamily="18" charset="0"/>
              </a:rPr>
              <a:t>nhà nghiên cứu hành vi chỉ quan tâm đến </a:t>
            </a:r>
            <a:r>
              <a:rPr lang="en-US" sz="2800" smtClean="0">
                <a:latin typeface="Times New Roman" pitchFamily="18" charset="0"/>
                <a:cs typeface="Times New Roman" pitchFamily="18" charset="0"/>
              </a:rPr>
              <a:t>những </a:t>
            </a:r>
            <a:r>
              <a:rPr lang="en-US" sz="2800" smtClean="0">
                <a:latin typeface="Times New Roman" pitchFamily="18" charset="0"/>
                <a:cs typeface="Times New Roman" pitchFamily="18" charset="0"/>
              </a:rPr>
              <a:t>biểu </a:t>
            </a:r>
            <a:r>
              <a:rPr lang="en-US" sz="2800" smtClean="0">
                <a:latin typeface="Times New Roman" pitchFamily="18" charset="0"/>
                <a:cs typeface="Times New Roman" pitchFamily="18" charset="0"/>
              </a:rPr>
              <a:t>hiện </a:t>
            </a:r>
            <a:r>
              <a:rPr lang="en-US" sz="2800" smtClean="0">
                <a:latin typeface="Times New Roman" pitchFamily="18" charset="0"/>
                <a:cs typeface="Times New Roman" pitchFamily="18" charset="0"/>
              </a:rPr>
              <a:t>chung nhất của con người mà </a:t>
            </a:r>
            <a:r>
              <a:rPr lang="en-US" sz="2800" smtClean="0">
                <a:latin typeface="Times New Roman" pitchFamily="18" charset="0"/>
                <a:cs typeface="Times New Roman" pitchFamily="18" charset="0"/>
              </a:rPr>
              <a:t>không </a:t>
            </a:r>
            <a:r>
              <a:rPr lang="en-US" sz="2800" smtClean="0">
                <a:latin typeface="Times New Roman" pitchFamily="18" charset="0"/>
                <a:cs typeface="Times New Roman" pitchFamily="18" charset="0"/>
              </a:rPr>
              <a:t>quan </a:t>
            </a:r>
            <a:r>
              <a:rPr lang="en-US" sz="2800" smtClean="0">
                <a:latin typeface="Times New Roman" pitchFamily="18" charset="0"/>
                <a:cs typeface="Times New Roman" pitchFamily="18" charset="0"/>
              </a:rPr>
              <a:t>tâm </a:t>
            </a:r>
            <a:r>
              <a:rPr lang="en-US" sz="2800" smtClean="0">
                <a:latin typeface="Times New Roman" pitchFamily="18" charset="0"/>
                <a:cs typeface="Times New Roman" pitchFamily="18" charset="0"/>
              </a:rPr>
              <a:t>đến từng cá nhân riêng lẻ.Do đó, </a:t>
            </a:r>
            <a:r>
              <a:rPr lang="en-US" sz="2800" smtClean="0">
                <a:latin typeface="Times New Roman" pitchFamily="18" charset="0"/>
                <a:cs typeface="Times New Roman" pitchFamily="18" charset="0"/>
              </a:rPr>
              <a:t>họ </a:t>
            </a:r>
            <a:r>
              <a:rPr lang="en-US" sz="2800" smtClean="0">
                <a:latin typeface="Times New Roman" pitchFamily="18" charset="0"/>
                <a:cs typeface="Times New Roman" pitchFamily="18" charset="0"/>
              </a:rPr>
              <a:t>chỉ thấy </a:t>
            </a:r>
            <a:r>
              <a:rPr lang="en-US" sz="2800" smtClean="0">
                <a:latin typeface="Times New Roman" pitchFamily="18" charset="0"/>
                <a:cs typeface="Times New Roman" pitchFamily="18" charset="0"/>
              </a:rPr>
              <a:t>một </a:t>
            </a:r>
            <a:r>
              <a:rPr lang="en-US" sz="2800" smtClean="0">
                <a:latin typeface="Times New Roman" pitchFamily="18" charset="0"/>
                <a:cs typeface="Times New Roman" pitchFamily="18" charset="0"/>
              </a:rPr>
              <a:t>quy luật kích thích giống nhau </a:t>
            </a:r>
            <a:r>
              <a:rPr lang="en-US" sz="2800" smtClean="0">
                <a:latin typeface="Times New Roman" pitchFamily="18" charset="0"/>
                <a:cs typeface="Times New Roman" pitchFamily="18" charset="0"/>
              </a:rPr>
              <a:t>và một </a:t>
            </a:r>
            <a:r>
              <a:rPr lang="en-US" sz="2800" smtClean="0">
                <a:latin typeface="Times New Roman" pitchFamily="18" charset="0"/>
                <a:cs typeface="Times New Roman" pitchFamily="18" charset="0"/>
              </a:rPr>
              <a:t>phản ứng </a:t>
            </a:r>
            <a:r>
              <a:rPr lang="en-US" sz="2800" smtClean="0">
                <a:latin typeface="Times New Roman" pitchFamily="18" charset="0"/>
                <a:cs typeface="Times New Roman" pitchFamily="18" charset="0"/>
              </a:rPr>
              <a:t>như</a:t>
            </a:r>
            <a:r>
              <a:rPr lang="en-US" sz="2800" smtClean="0">
                <a:latin typeface="Times New Roman" pitchFamily="18" charset="0"/>
                <a:cs typeface="Times New Roman" pitchFamily="18" charset="0"/>
              </a:rPr>
              <a:t> </a:t>
            </a:r>
            <a:r>
              <a:rPr lang="en-US" sz="2800" smtClean="0">
                <a:latin typeface="Times New Roman" pitchFamily="18" charset="0"/>
                <a:cs typeface="Times New Roman" pitchFamily="18" charset="0"/>
              </a:rPr>
              <a:t>nhau.</a:t>
            </a:r>
          </a:p>
          <a:p>
            <a:pPr marL="0" indent="0">
              <a:lnSpc>
                <a:spcPct val="150000"/>
              </a:lnSpc>
              <a:buNone/>
            </a:pPr>
            <a:r>
              <a:rPr lang="en-US" sz="2800" smtClean="0">
                <a:latin typeface="Times New Roman" pitchFamily="18" charset="0"/>
                <a:cs typeface="Times New Roman" pitchFamily="18" charset="0"/>
              </a:rPr>
              <a:t>	Về mặt phương pháp ta không thể nắm bắt thế </a:t>
            </a:r>
            <a:r>
              <a:rPr lang="en-US" sz="2800" smtClean="0">
                <a:latin typeface="Times New Roman" pitchFamily="18" charset="0"/>
                <a:cs typeface="Times New Roman" pitchFamily="18" charset="0"/>
              </a:rPr>
              <a:t>giới </a:t>
            </a:r>
            <a:r>
              <a:rPr lang="en-US" sz="2800" smtClean="0">
                <a:latin typeface="Times New Roman" pitchFamily="18" charset="0"/>
                <a:cs typeface="Times New Roman" pitchFamily="18" charset="0"/>
              </a:rPr>
              <a:t>nội tâm của con người mà chỉ có thể quan sát </a:t>
            </a:r>
            <a:r>
              <a:rPr lang="en-US" sz="2800" smtClean="0">
                <a:latin typeface="Times New Roman" pitchFamily="18" charset="0"/>
                <a:cs typeface="Times New Roman" pitchFamily="18" charset="0"/>
              </a:rPr>
              <a:t>những </a:t>
            </a:r>
            <a:r>
              <a:rPr lang="en-US" sz="2800" smtClean="0">
                <a:latin typeface="Times New Roman" pitchFamily="18" charset="0"/>
                <a:cs typeface="Times New Roman" pitchFamily="18" charset="0"/>
              </a:rPr>
              <a:t>gì thể hiện ra bên ngoài.</a:t>
            </a:r>
            <a:endParaRPr lang="en-US" sz="2800">
              <a:latin typeface="Times New Roman" pitchFamily="18" charset="0"/>
              <a:cs typeface="Times New Roman" pitchFamily="18" charset="0"/>
            </a:endParaRPr>
          </a:p>
        </p:txBody>
      </p:sp>
    </p:spTree>
    <p:extLst>
      <p:ext uri="{BB962C8B-B14F-4D97-AF65-F5344CB8AC3E}">
        <p14:creationId xmlns:p14="http://schemas.microsoft.com/office/powerpoint/2010/main" val="208002525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391890" y="3417223"/>
            <a:ext cx="4752108" cy="2954119"/>
          </a:xfrm>
          <a:prstGeom prst="rect">
            <a:avLst/>
          </a:prstGeom>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9569" y="3537269"/>
            <a:ext cx="3528335" cy="2909472"/>
          </a:xfrm>
          <a:prstGeom prst="rect">
            <a:avLst/>
          </a:prstGeom>
        </p:spPr>
      </p:pic>
      <p:pic>
        <p:nvPicPr>
          <p:cNvPr id="6" name="Content Placeholder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 y="597494"/>
            <a:ext cx="4568536" cy="2467429"/>
          </a:xfrm>
          <a:prstGeom prst="rect">
            <a:avLst/>
          </a:prstGeom>
        </p:spPr>
      </p:pic>
      <p:pic>
        <p:nvPicPr>
          <p:cNvPr id="7" name="Picture 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568537" y="597494"/>
            <a:ext cx="4575461" cy="2467429"/>
          </a:xfrm>
          <a:prstGeom prst="rect">
            <a:avLst/>
          </a:prstGeom>
        </p:spPr>
      </p:pic>
      <p:sp>
        <p:nvSpPr>
          <p:cNvPr id="8" name="Rectangle 7"/>
          <p:cNvSpPr/>
          <p:nvPr/>
        </p:nvSpPr>
        <p:spPr>
          <a:xfrm>
            <a:off x="2521421" y="12719"/>
            <a:ext cx="4480842" cy="584775"/>
          </a:xfrm>
          <a:prstGeom prst="rect">
            <a:avLst/>
          </a:prstGeom>
        </p:spPr>
        <p:txBody>
          <a:bodyPr wrap="none">
            <a:spAutoFit/>
          </a:bodyPr>
          <a:lstStyle/>
          <a:p>
            <a:r>
              <a:rPr lang="en-US" sz="3200">
                <a:solidFill>
                  <a:schemeClr val="bg1"/>
                </a:solidFill>
                <a:latin typeface="Times New Roman" pitchFamily="18" charset="0"/>
                <a:cs typeface="Times New Roman" pitchFamily="18" charset="0"/>
              </a:rPr>
              <a:t>LÝ </a:t>
            </a:r>
            <a:r>
              <a:rPr lang="en-US" sz="3200" smtClean="0">
                <a:solidFill>
                  <a:schemeClr val="bg1"/>
                </a:solidFill>
                <a:latin typeface="Times New Roman" pitchFamily="18" charset="0"/>
                <a:cs typeface="Times New Roman" pitchFamily="18" charset="0"/>
              </a:rPr>
              <a:t>THUYẾT  </a:t>
            </a:r>
            <a:r>
              <a:rPr lang="en-US" sz="3200">
                <a:solidFill>
                  <a:schemeClr val="bg1"/>
                </a:solidFill>
                <a:latin typeface="Times New Roman" pitchFamily="18" charset="0"/>
                <a:cs typeface="Times New Roman" pitchFamily="18" charset="0"/>
              </a:rPr>
              <a:t>HÀNH </a:t>
            </a:r>
            <a:r>
              <a:rPr lang="en-US" sz="3200" smtClean="0">
                <a:solidFill>
                  <a:schemeClr val="bg1"/>
                </a:solidFill>
                <a:latin typeface="Times New Roman" pitchFamily="18" charset="0"/>
                <a:cs typeface="Times New Roman" pitchFamily="18" charset="0"/>
              </a:rPr>
              <a:t> VI</a:t>
            </a:r>
            <a:endParaRPr lang="en-US" sz="3200">
              <a:solidFill>
                <a:schemeClr val="bg1"/>
              </a:solidFill>
            </a:endParaRPr>
          </a:p>
        </p:txBody>
      </p:sp>
      <p:sp>
        <p:nvSpPr>
          <p:cNvPr id="2" name="TextBox 1"/>
          <p:cNvSpPr txBox="1"/>
          <p:nvPr/>
        </p:nvSpPr>
        <p:spPr>
          <a:xfrm>
            <a:off x="2284269" y="3061760"/>
            <a:ext cx="4348542" cy="400110"/>
          </a:xfrm>
          <a:prstGeom prst="rect">
            <a:avLst/>
          </a:prstGeom>
          <a:noFill/>
        </p:spPr>
        <p:txBody>
          <a:bodyPr wrap="square" rtlCol="0">
            <a:spAutoFit/>
          </a:bodyPr>
          <a:lstStyle/>
          <a:p>
            <a:r>
              <a:rPr lang="en-US" sz="2000" smtClean="0">
                <a:solidFill>
                  <a:schemeClr val="bg1">
                    <a:lumMod val="95000"/>
                    <a:lumOff val="5000"/>
                  </a:schemeClr>
                </a:solidFill>
                <a:latin typeface="Times New Roman" pitchFamily="18" charset="0"/>
                <a:cs typeface="Times New Roman" pitchFamily="18" charset="0"/>
              </a:rPr>
              <a:t>Khi ngã người ta thường hay chống tay</a:t>
            </a:r>
            <a:endParaRPr lang="en-US" sz="2000">
              <a:solidFill>
                <a:schemeClr val="bg1">
                  <a:lumMod val="95000"/>
                  <a:lumOff val="5000"/>
                </a:schemeClr>
              </a:solidFill>
              <a:latin typeface="Times New Roman" pitchFamily="18" charset="0"/>
              <a:cs typeface="Times New Roman" pitchFamily="18" charset="0"/>
            </a:endParaRPr>
          </a:p>
        </p:txBody>
      </p:sp>
      <p:sp>
        <p:nvSpPr>
          <p:cNvPr id="3" name="TextBox 2"/>
          <p:cNvSpPr txBox="1"/>
          <p:nvPr/>
        </p:nvSpPr>
        <p:spPr>
          <a:xfrm>
            <a:off x="1651379" y="6446741"/>
            <a:ext cx="870042" cy="400110"/>
          </a:xfrm>
          <a:prstGeom prst="rect">
            <a:avLst/>
          </a:prstGeom>
          <a:noFill/>
        </p:spPr>
        <p:txBody>
          <a:bodyPr wrap="square" rtlCol="0">
            <a:spAutoFit/>
          </a:bodyPr>
          <a:lstStyle/>
          <a:p>
            <a:r>
              <a:rPr lang="en-US" sz="2000" smtClean="0">
                <a:solidFill>
                  <a:schemeClr val="bg1">
                    <a:lumMod val="95000"/>
                    <a:lumOff val="5000"/>
                  </a:schemeClr>
                </a:solidFill>
                <a:latin typeface="Times New Roman" pitchFamily="18" charset="0"/>
                <a:cs typeface="Times New Roman" pitchFamily="18" charset="0"/>
              </a:rPr>
              <a:t>Cười</a:t>
            </a:r>
            <a:endParaRPr lang="en-US" sz="2000">
              <a:solidFill>
                <a:schemeClr val="bg1">
                  <a:lumMod val="95000"/>
                  <a:lumOff val="5000"/>
                </a:schemeClr>
              </a:solidFill>
              <a:latin typeface="Times New Roman" pitchFamily="18" charset="0"/>
              <a:cs typeface="Times New Roman" pitchFamily="18" charset="0"/>
            </a:endParaRPr>
          </a:p>
        </p:txBody>
      </p:sp>
      <p:sp>
        <p:nvSpPr>
          <p:cNvPr id="9" name="TextBox 8"/>
          <p:cNvSpPr txBox="1"/>
          <p:nvPr/>
        </p:nvSpPr>
        <p:spPr>
          <a:xfrm>
            <a:off x="5622877" y="6457890"/>
            <a:ext cx="1542197" cy="400110"/>
          </a:xfrm>
          <a:prstGeom prst="rect">
            <a:avLst/>
          </a:prstGeom>
          <a:noFill/>
        </p:spPr>
        <p:txBody>
          <a:bodyPr wrap="square" rtlCol="0">
            <a:spAutoFit/>
          </a:bodyPr>
          <a:lstStyle/>
          <a:p>
            <a:r>
              <a:rPr lang="en-US" sz="2000" smtClean="0">
                <a:solidFill>
                  <a:schemeClr val="bg1">
                    <a:lumMod val="95000"/>
                    <a:lumOff val="5000"/>
                  </a:schemeClr>
                </a:solidFill>
                <a:latin typeface="Times New Roman" pitchFamily="18" charset="0"/>
                <a:cs typeface="Times New Roman" pitchFamily="18" charset="0"/>
              </a:rPr>
              <a:t>Sợ người lạ</a:t>
            </a:r>
            <a:endParaRPr lang="en-US" sz="2000">
              <a:solidFill>
                <a:schemeClr val="bg1">
                  <a:lumMod val="95000"/>
                  <a:lumOff val="5000"/>
                </a:schemeClr>
              </a:solidFill>
              <a:latin typeface="Times New Roman" pitchFamily="18" charset="0"/>
              <a:cs typeface="Times New Roman" pitchFamily="18" charset="0"/>
            </a:endParaRPr>
          </a:p>
        </p:txBody>
      </p:sp>
    </p:spTree>
    <p:extLst>
      <p:ext uri="{BB962C8B-B14F-4D97-AF65-F5344CB8AC3E}">
        <p14:creationId xmlns:p14="http://schemas.microsoft.com/office/powerpoint/2010/main" val="1904922156"/>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Flow">
  <a:themeElements>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F49100"/>
      </a:hlink>
      <a:folHlink>
        <a:srgbClr val="85DFD0"/>
      </a:folHlink>
    </a:clrScheme>
    <a:fontScheme name="Flow">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Flow">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alpha val="48000"/>
                <a:satMod val="105000"/>
              </a:schemeClr>
            </a:outerShdw>
          </a:effectLst>
        </a:effectStyle>
        <a:effectStyle>
          <a:effectLst>
            <a:outerShdw blurRad="57150" dist="38100" dir="5400000" algn="ctr" rotWithShape="0">
              <a:schemeClr val="phClr">
                <a:shade val="9000"/>
                <a:alpha val="48000"/>
                <a:satMod val="105000"/>
              </a:schemeClr>
            </a:outerShdw>
          </a:effectLst>
        </a:effectStyle>
        <a:effectStyle>
          <a:effectLst>
            <a:outerShdw blurRad="57150" dist="38100" dir="5400000" algn="ctr" rotWithShape="0">
              <a:schemeClr val="phClr">
                <a:shade val="9000"/>
                <a:alpha val="48000"/>
                <a:satMod val="105000"/>
              </a:schemeClr>
            </a:outerShdw>
          </a:effectLst>
          <a:scene3d>
            <a:camera prst="orthographicFront">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Slipstream</Template>
  <TotalTime>351</TotalTime>
  <Words>198</Words>
  <Application>Microsoft Office PowerPoint</Application>
  <PresentationFormat>On-screen Show (4:3)</PresentationFormat>
  <Paragraphs>18</Paragraphs>
  <Slides>5</Slides>
  <Notes>0</Notes>
  <HiddenSlides>0</HiddenSlides>
  <MMClips>0</MMClips>
  <ScaleCrop>false</ScaleCrop>
  <HeadingPairs>
    <vt:vector size="4" baseType="variant">
      <vt:variant>
        <vt:lpstr>Theme</vt:lpstr>
      </vt:variant>
      <vt:variant>
        <vt:i4>1</vt:i4>
      </vt:variant>
      <vt:variant>
        <vt:lpstr>Slide Titles</vt:lpstr>
      </vt:variant>
      <vt:variant>
        <vt:i4>5</vt:i4>
      </vt:variant>
    </vt:vector>
  </HeadingPairs>
  <TitlesOfParts>
    <vt:vector size="6" baseType="lpstr">
      <vt:lpstr>Flow</vt:lpstr>
      <vt:lpstr>LÝ THUYẾT  HÀNH  VI</vt:lpstr>
      <vt:lpstr>LÝ THUYẾT  HÀNH  VI</vt:lpstr>
      <vt:lpstr>LÝ THUYẾT  HÀNH  VI</vt:lpstr>
      <vt:lpstr>LÝ THUYẾT  HÀNH  VI</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LÝ THUYẾT HÀNH VI</dc:title>
  <dc:creator>Windows User</dc:creator>
  <cp:lastModifiedBy>Windows User</cp:lastModifiedBy>
  <cp:revision>30</cp:revision>
  <dcterms:created xsi:type="dcterms:W3CDTF">2014-03-04T18:24:43Z</dcterms:created>
  <dcterms:modified xsi:type="dcterms:W3CDTF">2014-03-05T18:23:26Z</dcterms:modified>
</cp:coreProperties>
</file>