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 id="2147483960" r:id="rId2"/>
    <p:sldMasterId id="2147483984" r:id="rId3"/>
    <p:sldMasterId id="2147484008" r:id="rId4"/>
    <p:sldMasterId id="2147484032" r:id="rId5"/>
    <p:sldMasterId id="2147484056" r:id="rId6"/>
    <p:sldMasterId id="2147484080" r:id="rId7"/>
    <p:sldMasterId id="2147484104" r:id="rId8"/>
    <p:sldMasterId id="2147484128" r:id="rId9"/>
    <p:sldMasterId id="2147484140" r:id="rId10"/>
    <p:sldMasterId id="2147484164" r:id="rId11"/>
  </p:sldMasterIdLst>
  <p:notesMasterIdLst>
    <p:notesMasterId r:id="rId70"/>
  </p:notesMasterIdLst>
  <p:sldIdLst>
    <p:sldId id="257" r:id="rId12"/>
    <p:sldId id="258" r:id="rId13"/>
    <p:sldId id="259" r:id="rId14"/>
    <p:sldId id="260" r:id="rId15"/>
    <p:sldId id="280" r:id="rId16"/>
    <p:sldId id="261" r:id="rId17"/>
    <p:sldId id="309" r:id="rId18"/>
    <p:sldId id="262" r:id="rId19"/>
    <p:sldId id="321" r:id="rId20"/>
    <p:sldId id="322" r:id="rId21"/>
    <p:sldId id="323" r:id="rId22"/>
    <p:sldId id="324" r:id="rId23"/>
    <p:sldId id="325" r:id="rId24"/>
    <p:sldId id="326" r:id="rId25"/>
    <p:sldId id="361"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 id="345" r:id="rId45"/>
    <p:sldId id="346" r:id="rId46"/>
    <p:sldId id="347" r:id="rId47"/>
    <p:sldId id="348" r:id="rId48"/>
    <p:sldId id="290" r:id="rId49"/>
    <p:sldId id="292" r:id="rId50"/>
    <p:sldId id="294" r:id="rId51"/>
    <p:sldId id="296" r:id="rId52"/>
    <p:sldId id="298" r:id="rId53"/>
    <p:sldId id="300" r:id="rId54"/>
    <p:sldId id="302" r:id="rId55"/>
    <p:sldId id="304" r:id="rId56"/>
    <p:sldId id="305" r:id="rId57"/>
    <p:sldId id="307" r:id="rId58"/>
    <p:sldId id="349" r:id="rId59"/>
    <p:sldId id="350" r:id="rId60"/>
    <p:sldId id="351" r:id="rId61"/>
    <p:sldId id="352" r:id="rId62"/>
    <p:sldId id="353" r:id="rId63"/>
    <p:sldId id="354" r:id="rId64"/>
    <p:sldId id="355" r:id="rId65"/>
    <p:sldId id="356" r:id="rId66"/>
    <p:sldId id="357" r:id="rId67"/>
    <p:sldId id="358" r:id="rId68"/>
    <p:sldId id="360"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nh"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84" autoAdjust="0"/>
    <p:restoredTop sz="94660"/>
  </p:normalViewPr>
  <p:slideViewPr>
    <p:cSldViewPr>
      <p:cViewPr varScale="1">
        <p:scale>
          <a:sx n="111" d="100"/>
          <a:sy n="111" d="100"/>
        </p:scale>
        <p:origin x="-161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 Type="http://schemas.openxmlformats.org/officeDocument/2006/relationships/slideMaster" Target="slideMasters/slideMaster7.xml"/><Relationship Id="rId71"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9C494865-521E-4706-A2C4-E46D9F0E7B67}" type="datetimeFigureOut">
              <a:rPr lang="en-US"/>
              <a:pPr>
                <a:defRPr/>
              </a:pPr>
              <a:t>4/19/2014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FAE712E-9EBB-452F-8C9C-292378A2BBB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2498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BBA712-63EF-425E-A713-0690C14AFFBB}" type="slidenum">
              <a:rPr lang="vi-VN">
                <a:solidFill>
                  <a:srgbClr val="000000"/>
                </a:solidFill>
              </a:rPr>
              <a:pPr fontAlgn="base">
                <a:spcBef>
                  <a:spcPct val="0"/>
                </a:spcBef>
                <a:spcAft>
                  <a:spcPct val="0"/>
                </a:spcAft>
                <a:defRPr/>
              </a:pPr>
              <a:t>2</a:t>
            </a:fld>
            <a:endParaRPr lang="vi-V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6EE24B0-5739-4039-B3DA-69A150A7DDA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2B0E73C-53C5-4B07-A296-13AF04B0AE5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5238795-D21A-49E1-AD92-5A5C97A25D3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3C02921-E0D3-4C87-82AA-A61E76CC98D2}" type="slidenum">
              <a:rPr lang="en-US"/>
              <a:pPr>
                <a:defRPr/>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D3AEAC-07B1-4D5D-AB38-9E9C519F425B}"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4107F9-39EA-4741-B41D-9E48514A565E}" type="slidenum">
              <a:rPr lang="en-US"/>
              <a:pPr>
                <a:defRPr/>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2B1041D-7A1A-42AF-B224-47F4B6A5C16A}"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AD8DFF-EB75-4904-B56A-5FF9B9AB682B}" type="slidenum">
              <a:rPr lang="en-US"/>
              <a:pPr>
                <a:defRPr/>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4C577FF-3EB1-4481-8440-4255B282C861}"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23E22BB-FF65-4572-BA4D-5C1209C10AB2}" type="slidenum">
              <a:rPr lang="en-US"/>
              <a:pPr>
                <a:defRPr/>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05FA65E-A58E-41B9-AB55-49BBCC858C8B}"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149F8C-DF17-41E6-86A7-FD6C001352A0}" type="slidenum">
              <a:rPr lang="en-US"/>
              <a:pPr>
                <a:defRPr/>
              </a:pPr>
              <a:t>‹#›</a:t>
            </a:fld>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08F0F0A-8137-42AD-8F70-CB8450239B49}"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134DEF-3C91-41C6-8C6A-CCBD17E7BA16}" type="slidenum">
              <a:rPr lang="en-US"/>
              <a:pPr>
                <a:defRPr/>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FB91720-BF01-4054-9462-3F45D3896B9D}"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4458A57-5B8E-422B-8F12-DEED2EAF3A35}" type="slidenum">
              <a:rPr lang="en-US"/>
              <a:pPr>
                <a:defRPr/>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5531176-C67B-4E70-8483-0BD11B7581BF}"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74732-1A08-4F32-9DAA-7FA2BFC92B74}" type="slidenum">
              <a:rPr lang="en-US"/>
              <a:pPr>
                <a:defRPr/>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055CC0D-443F-4188-AC02-E796A3577DB6}"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900A07D-31F1-4238-A5C4-5936D4AEAAC9}" type="slidenum">
              <a:rPr lang="en-US"/>
              <a:pPr>
                <a:defRPr/>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95A0C7E-FC85-49B6-B294-DB1C758F4B9A}"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DA2A2EC-81B0-4E80-B50A-F0DC4E75C84A}" type="slidenum">
              <a:rPr lang="en-US"/>
              <a:pPr>
                <a:defRPr/>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AB853F4-2863-4C2A-848F-6E3AE26EFD79}"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73F1888-7A7E-40C3-9071-D6659FDCA6E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1E44B3C-8904-499C-B610-7A063DF1F5F9}"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D82D0D-827B-4E01-866B-F6455C6B8A70}"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C7CFD6A-B1EE-40A5-AD7C-C3F45A91342A}"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A3B960-998F-4F69-9E24-94F23551EED8}" type="slidenum">
              <a:rPr lang="en-US"/>
              <a:pPr>
                <a:defRPr/>
              </a:pPr>
              <a:t>‹#›</a:t>
            </a:fld>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CE7279F-18E5-47FC-AEC9-F5A446EE5A3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3119CB-3F65-44F6-887B-D7112BD2D275}" type="slidenum">
              <a:rPr lang="en-US"/>
              <a:pPr>
                <a:defRPr/>
              </a:pPr>
              <a:t>‹#›</a:t>
            </a:fld>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3E8CA6D-4E15-42B4-B051-78D092510087}"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B9F0CBC-79C4-4E96-92A5-2BA91EBCDE20}" type="slidenum">
              <a:rPr lang="en-US"/>
              <a:pPr>
                <a:defRPr/>
              </a:pPr>
              <a:t>‹#›</a:t>
            </a:fld>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DF07BE-67F8-4101-9FB6-984C5211CED0}"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F0A7AA-1D22-414B-9641-0ED41E7A9979}" type="slidenum">
              <a:rPr lang="en-US"/>
              <a:pPr>
                <a:defRPr/>
              </a:pPr>
              <a:t>‹#›</a:t>
            </a:fld>
            <a:endParaRPr 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BAF4F1-FC92-4D03-83AC-B6F33F3323A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DBB9E2-C22B-4037-8B4B-D11C67BD17C2}" type="slidenum">
              <a:rPr lang="en-US"/>
              <a:pPr>
                <a:defRPr/>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E5317E3-048D-4219-A0D8-E796F828A8D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CAEC0E-95ED-4C79-92DB-0AD0FAAD17EA}" type="slidenum">
              <a:rPr lang="en-US"/>
              <a:pPr>
                <a:defRPr/>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9C04F90-89D6-4C30-A160-4DF24E263B6E}"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1D4BB8E-FE7E-461A-8562-2CC4A4CF0BC6}" type="slidenum">
              <a:rPr lang="en-US"/>
              <a:pPr>
                <a:defRPr/>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B5021C3-35B3-40CF-8136-BB54E5C725D5}"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C50375-3DB9-4377-8181-6BE05B774F0C}" type="slidenum">
              <a:rPr lang="en-US"/>
              <a:pPr>
                <a:defRPr/>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1ACCCDB-89CC-4525-9184-E6326D9F5CCA}"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34FD040-B8AF-48FC-8B06-E9AD6C4D13C8}" type="slidenum">
              <a:rPr lang="en-US"/>
              <a:pPr>
                <a:defRPr/>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1CF7865-11EF-4B2E-A713-EE0B403BCC05}"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BC2552-3C5E-4591-8C4C-C4D2BAF1DD8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C0CA8129-EC58-4335-B7EB-119BEA1583CB}"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3DFB6E2-A9BF-4DFD-B900-3FA0D4DDD7D4}" type="slidenum">
              <a:rPr lang="en-US"/>
              <a:pPr>
                <a:defRPr/>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324D939-DFA2-4838-AA80-F67975C2FCEA}"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160E63-CB55-4A61-8FAA-8944EFF6EC8B}" type="slidenum">
              <a:rPr lang="en-US"/>
              <a:pPr>
                <a:defRPr/>
              </a:pPr>
              <a:t>‹#›</a:t>
            </a:fld>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EA9469-1239-4EC4-A996-8516255434C0}"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46BE59-5211-49E2-A02B-860FE6AB622A}" type="slidenum">
              <a:rPr lang="en-US"/>
              <a:pPr>
                <a:defRPr/>
              </a:pPr>
              <a:t>‹#›</a:t>
            </a:fld>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9E3A91-F874-4172-925D-1A7BAE404BA5}"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2DA3D5-9F54-42C1-9A38-51A9EF4302B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FF3857F-4F3E-45AD-83E9-42B149F2D441}"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32D4ACE-3540-4DF3-87A1-CBDBB3E08AF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66583F0-0906-4A74-BE1B-9EEF3BDFA2E0}"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767FE-32A2-4415-BECF-DF0246715E6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BCC2281-5340-45DA-9BDB-8E9CADD17FB5}"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8AC8C3-85C2-43BB-92E5-68D526FB5510}"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FB44FFF-CA24-4ED8-9515-BBCED6BD2BC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D63D41A-4641-4672-B860-C36079AF612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9F7DC11-4AE3-4FF7-847C-7A613F3A10DB}"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24DEBA3-4ECD-422C-AAC8-2A8E342CE13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0ED8D13-EC9A-4DC9-91BB-CE2E37CB94EF}"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CC136E1-8BF2-4258-A8B4-3869E371A60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6F67963-824A-484C-A48D-85C017F48D05}"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F07F18E-C17B-42ED-B42E-1CA7B05393F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D47F33-ED6D-411C-AC66-E50ADCF0280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C56957-E27B-4DAC-9D21-F9EF79572F82}"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4538661-67B9-4EA5-B743-391BF2E7AEC6}"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DC3B056-A3E3-41A0-A403-6C296795FB6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ABD6A68-1D39-496E-8C38-F88F915E9E83}"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14BA519-EF74-4DA9-A8DC-8F0D3FDC827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0A101F-91B1-42E4-BED5-C9CABC538A4B}"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30D3EF-AAE0-4B56-9DFB-3D455D7E9095}"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6D1D820-2A33-44D0-857B-B8D6349CBC4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69D59F-C046-43B7-84BB-8753F132FCE6}"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00F1BEF-CC67-4829-ABF9-AEEFBEC152B6}"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F6CAA59-4BC0-4D4E-AF8B-A21E410BD062}"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B68961-52C1-4791-BD52-8EC065AC5FE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DB67E2-47D1-4BC8-8C09-121591B510EC}"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C371486-62FF-43B0-8E92-E8F7DBAB2F1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DA4731-CD9A-4C3F-BABB-640FA5883E12}"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D2BB715-13F0-47BA-B23E-1A417583C4F5}"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230BA5-0758-4561-8C1F-6150F411D201}"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8D9E406-96EF-4610-9E2F-D0B7E7C4F5D0}"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86A7A6F-341F-4E52-AAA9-40C87295BF96}"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7474102-107A-43DF-B7C1-981E89AD388D}"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54AA73C-25D1-4A30-BD09-3F4850038F1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9EE8000-982C-4326-A6E4-C7EB05FD0AAA}"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F08F87-0900-40B0-B803-B1B30954F0E4}"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12DE8E0-E990-45E6-BC20-4198856D265E}"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C93DA18-B6B7-42DC-B5B9-270B3D247E66}"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EE5156-7B0A-426E-8D6D-FE7F05B21791}"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F004F3F-E553-450E-98EB-697E97975566}"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E98E6A1-986A-43C5-A410-3696E501C2AB}"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EA6B486-95C5-44E8-9184-4FFEAF1FAB8F}"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D645A7-0CED-453A-B706-F25EE914969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ED822B4-CB6E-46F2-8CCA-C2D7D1CD9B3E}"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F09E0E-9E73-4376-96E2-DBB87D360F90}"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1DC8A4D-9C7E-4471-A995-AC807E389AAA}"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63C6114-F0C5-4416-AD2C-A06D6778BD0B}"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FD107B-DB2A-4428-979F-67E5584D7487}"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16BE82-136F-4AB8-AFF4-4AE88009EF4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93937A-A5D5-45E8-835A-7CA24A8D92C7}"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7FFBDD3-A1C9-4240-9C1C-5A60F6F07C67}"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9D1DA2-E08C-4962-B174-C0E0D47924CE}"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E4F56CD-A278-46E0-90D7-B2AA89D2D532}"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86BB2E-055C-4CD2-973E-1CDE87D09C3A}"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92C3483-0064-4F34-BBCC-1995A2AFC2A3}"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753D0C-323B-48FF-AC09-499AC2826DE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F2E514A-07B6-4681-A64A-6AE35DCF7E7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FEDE5EA-99E4-460B-85C0-0EED7D203BA6}"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AAA4511-EFF4-486A-B884-DC4F0E0AE471}"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381537E-B1CE-4F2D-821E-EC2188D06F4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6B791E2-5CEF-424C-B410-766E019273BD}"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9ACC590-0622-4302-9C8A-C41F808EBC74}"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F78A91D-693D-4F56-B044-49071B5E4985}"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ED98EBD-46B4-494C-8C00-AEEEB3F71BAE}"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8D1DB7C-F201-4CFE-B1AC-AFE524D7C63D}"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5FDDF7D-C7C2-4BEF-8F70-559744E1FD69}"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CF64D1D-5B2B-4CB7-998A-830F37E9CED2}"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62D9D6-FDFE-42BD-B00E-CCAF2A8CD78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B947766-9700-45D1-ABC1-BE44545486D4}"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A57C65-130A-4848-BA36-E27665953A44}"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C6838A6-EE42-492D-8A01-9FCA29A91BF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3516F5-C87D-4BDC-A300-BB519DFA16C1}"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D592325-1F74-4DF0-9581-C35D20CFC46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E4C7F2-2441-4CB3-8199-771C5917462B}"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9016C3-2F6B-4D95-A350-98CAD1F9A43E}"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1B9DCCE-4D66-49C3-9FB1-2FF3FB397538}"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DDC86C2-DFE6-45C4-BC37-6CE4A6CAE01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C698195-8B54-4E65-B233-FBC8FC1875A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371A149-C96E-4756-A1E4-1E58B9D51CD1}"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C837496-2683-49A5-B8CC-F00F7D9F1307}"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251464B-80AD-4375-9E83-547506DDFCFB}"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FF25BB0-D65D-4D9B-9B28-DBF75A9E16D3}"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8BB3239-3C4A-4C13-BED6-4E7FDD025CAA}"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12919F7-5D26-4BDA-BBF0-0AA0BEDDEC72}"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72175F5-17D4-4DF7-A76D-5E116BB7F6CA}"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94602A4-6A1F-4BAB-9911-F6C280BE67F5}"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CCDDCF-4129-4951-9B7F-79296E7F3150}"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1F26B85-87AC-4418-8EB4-570E05EA2F34}"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A58693D-F7AA-4412-95CA-0C88881AC397}"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31F6CC8-2C21-4950-B099-2762CA4183DC}"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AE53A85-19CE-4413-B333-DF9EC37C4FDA}"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369F6B-1CDA-440D-A221-A013598F40B7}"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2F80D84-20BB-49B3-B035-A9F7BCDC9A56}"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96F9189-A42C-4B7A-A55B-EA347CDF96B0}"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A0BCF83-BAF1-4A66-8F69-87BED8F646D1}"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5D01A7-D142-4A9D-BDC5-26550B07452C}"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9797239-AD60-4111-AD70-2451A756E83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878C1A-2292-491C-8401-401456FC194F}"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F166C0C-FFD5-4D96-92C2-2747E7A0F15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F49792-D34A-40B9-BB9E-79DAAB286F2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47030FB-3C5B-49E0-8F2D-1AD615B9112B}"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7F99D30-AB4C-4FCD-A511-7942DD41225D}"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D448FC2-6B47-4890-9B3C-A4D09EB78A69}"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920D88-BFAB-45C8-B33B-269EE42DA5BE}"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13396A8-899C-408B-832D-6F064D7BEA97}"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929A104-6637-4895-8A82-52694F31F2B2}"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6059568-715C-4370-9E1E-7B1870EE9F88}"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ECA9878-79A0-4DA5-9301-A472C313CB7F}"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2F28A91-455B-45D0-9464-CE7A7024BAFC}"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A5B3333-DB59-4AE8-BB48-19459B13D025}"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2CF2B8-7547-4287-BC86-FB014B6C7112}"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D52515D-CF7D-4364-A5CA-8354E111A348}"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01E09E-5915-4370-A91B-EA27B9420579}"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0E06928-EA92-4D4E-A772-0673B98E4369}"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2F23F4B-34D4-4180-9B37-122E171DE66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19A3C0-322C-497D-9433-B98BCFAE728A}"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F39BA15-8458-4A8D-B466-8489BF1482A7}"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65BD113-4CA9-4154-B2EE-001DAA63AA43}"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2EDAF2B-44D6-4B41-84B4-BC3E24524278}"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E841B1-F01C-4A38-9CB8-8076917462A9}"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971138-D962-4742-9E4B-7C1E93D2FFD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CFE4E7-20B6-44C9-80B2-BDFD067D47A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84A3F41-266D-4897-8C64-E008376ACD09}"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0226D6B-3338-44C2-BC83-8ECA4955B187}"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FB7583B-8C88-4B32-A459-ABC09EB5F8F0}"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ABAC5F-5BFB-44A1-8DAC-E2DAAF9E1E8F}"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9DB919A-D1CE-4D46-86F0-6B13808A6512}"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CD9160C-A515-4B6A-91E2-9BD5AE5C3B57}"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BA6B82F-F5A0-4FE9-AAC9-81C24EB2E7BB}"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69DF95A-9D09-4DC7-B531-D4D9FA7EE961}"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3396C6-6863-4E02-ABE5-418BD9423E4D}"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FA4DEEF-53D0-4FE9-94E4-4AC5FECF47B6}"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1810A5A-1376-4C1C-8194-29BA109150FC}"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40478D3-E005-4BC7-B8F8-A6C2D53C2679}" type="slidenum">
              <a:rPr lang="en-US"/>
              <a:pPr>
                <a:defRPr/>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034B6FC-8EAF-4051-A354-02B22A6CA08A}"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D2513D-CBDE-4615-8C89-706E1C671B85}" type="slidenum">
              <a:rPr lang="en-US"/>
              <a:pPr>
                <a:defRPr/>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BA84144-DE82-4409-8B56-021543D4B9C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6DBBD9F-B7BC-4F03-A2C7-CD380365A962}" type="slidenum">
              <a:rPr lang="en-US"/>
              <a:pPr>
                <a:defRPr/>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F40A06F-804E-4332-9FBE-DD26D46BDED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FB3823-DA7C-4789-948C-46799AB8F1D5}" type="slidenum">
              <a:rPr lang="en-US"/>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291058-ACE9-4684-A8BB-142096DC572D}"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D66D8C-E019-428F-B009-DCE1E448189E}" type="slidenum">
              <a:rPr lang="en-US"/>
              <a:pPr>
                <a:defRPr/>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08214E9-77BF-430B-B08F-6644C6C2AAB1}"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C5D83C-92A2-4985-8BFB-DBB771A937D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552A957-CD59-468F-A939-CF8684AF638B}"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B5434B-BC6C-4452-B58E-890E755875D1}"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04737F7-29E6-4F5A-9D59-D7E9787E240C}"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9A2FEC3-22D3-4EF7-B1C9-7808659C5E62}" type="slidenum">
              <a:rPr lang="en-US"/>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A8A0EF2-2010-4F25-8618-483C5BB992A4}"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B7F01A0-F4D0-4C74-BA83-EC81556AD18C}" type="slidenum">
              <a:rPr lang="en-US"/>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18D997-34A8-4314-BEA9-08CB148583BB}"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5182738-F375-4FA8-B7A3-E7D0ED1F4460}" type="slidenum">
              <a:rPr lang="en-US"/>
              <a:pPr>
                <a:defRPr/>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260FCD8-8673-4982-807E-AD0203DE3CB8}"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E452BBD-D998-4F19-B6E6-8A9F3690A011}" type="slidenum">
              <a:rPr lang="en-US"/>
              <a:pPr>
                <a:defRPr/>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81465AD-1D87-4605-B6B0-ED08023AC508}"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53AA66A-C2CD-407F-8003-81170F4F0C87}" type="slidenum">
              <a:rPr lang="en-US"/>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FF5B4A2-0720-4DDE-8E67-6005533CA50D}"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EA4F204-4BE0-48DF-AB1B-4C374BF1D7FA}" type="slidenum">
              <a:rPr lang="en-US"/>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B0B413F-3F72-4EAB-87E9-888873E08E4D}"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A371AA-0A9D-4ABB-A3B5-6105F3E2AC43}" type="slidenum">
              <a:rPr lang="en-US"/>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94D582-FA2A-4F3A-9062-65E1D7730F52}"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4F0F7A9-381D-49E2-A3CC-68ABFFDB0BA0}" type="slidenum">
              <a:rPr lang="en-US"/>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74AE81-ED9C-4963-8769-00084D8C1541}"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6150D0C-A0DD-4EC1-8067-930F9A00FED9}" type="slidenum">
              <a:rPr lang="en-US"/>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4464103-9BD0-4145-BDBE-DADE7C0DB5B3}"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4D9942-4455-4EC0-93B0-23A868F3ED7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D6A679-2169-4554-B0A1-56289D356A9A}"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DB99E8D-97D5-4E36-BBAD-71BF08613C0D}" type="slidenum">
              <a:rPr lang="en-US"/>
              <a:pPr>
                <a:defRPr/>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D9B2154-7A93-4498-BE64-4EDF2124A12F}"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D54737C-9036-41B3-9190-946995862379}" type="slidenum">
              <a:rPr lang="en-US"/>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BEAD836-1DC5-45C4-BBDC-CAC28BCE1972}"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BB1F7F-80D3-42A4-881A-03A2451C2F00}"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8823CC2-0680-41AC-BAA5-02962FB20BC6}"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D7FDF92-B8F2-4169-96A9-E6CDB552E59E}" type="slidenum">
              <a:rPr lang="en-US"/>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AD5E053-54F2-43E5-AC26-658A89F893CF}"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F7C7B89-338A-478F-8846-6FC3E0EBF7AC}" type="slidenum">
              <a:rPr lang="en-US"/>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758385E-9241-43CA-A086-6E46452878F2}" type="datetimeFigureOut">
              <a:rPr lang="en-US"/>
              <a:pPr>
                <a:defRPr/>
              </a:pPr>
              <a:t>4/19/2014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D12CCE4-0589-4710-AA4F-61E2AB7CE7FD}"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EED5B87-B2AC-4965-AC45-9D178ED0CB4B}" type="datetimeFigureOut">
              <a:rPr lang="en-US"/>
              <a:pPr>
                <a:defRPr/>
              </a:pPr>
              <a:t>4/19/2014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65CA7AB-9861-4818-9E9F-2A1D4DDF494E}" type="slidenum">
              <a:rPr lang="en-US"/>
              <a:pPr>
                <a:defRPr/>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4ABDF75-A578-4C21-B7BB-E770FA303F13}" type="datetimeFigureOut">
              <a:rPr lang="en-US"/>
              <a:pPr>
                <a:defRPr/>
              </a:pPr>
              <a:t>4/19/2014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135A9B3-87F7-4E05-8062-1F9D36FE230C}" type="slidenum">
              <a:rPr lang="en-US"/>
              <a:pPr>
                <a:defRPr/>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6ED9690-CF67-4E0E-B1AD-90B5CE8D93A5}"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2FC56DC-AECF-4320-A381-01F264532AC4}" type="slidenum">
              <a:rPr lang="en-US"/>
              <a:pPr>
                <a:defRPr/>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F82753-7EB3-4C94-80D5-E1347C1F66EE}" type="datetimeFigureOut">
              <a:rPr lang="en-US"/>
              <a:pPr>
                <a:defRPr/>
              </a:pPr>
              <a:t>4/19/2014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19F8D0-1A6E-4CC2-BFDF-673DE139EA30}" type="slidenum">
              <a:rPr lang="en-US"/>
              <a:pPr>
                <a:defRPr/>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77CE4AB-62B9-4357-8D43-4EC7F8C2ABDA}" type="datetimeFigureOut">
              <a:rPr lang="en-US"/>
              <a:pPr>
                <a:defRPr/>
              </a:pPr>
              <a:t>4/19/2014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511FD2-5166-4E93-9FC6-8D3BE1B9C0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E65AC942-BCE2-4F16-B2C1-1442DFA83843}"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E810B73F-CF15-4221-B47D-04CA1C3006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 id="214748417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4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4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C573C21A-7DDB-42F6-B07F-79FA30A4913A}"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BCCC8FBA-B30F-412B-A3F8-86D43F5B925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493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493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CBE05D2E-8EBA-4887-8868-866BF0F4906B}"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6A29E105-F8D3-4959-A042-6172AA461AA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1E4F0649-A7BB-47F8-A0BF-D6EE4B5C7E0C}"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5C00C88E-EC13-4E47-BE70-7CCC8F083D4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6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66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0F35C9E9-412B-4D0E-8CBC-5816A1BB53A6}"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F5599392-78AB-446B-818F-D55B0F86D56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88" r:id="rId1"/>
    <p:sldLayoutId id="2147484189" r:id="rId2"/>
    <p:sldLayoutId id="2147484190" r:id="rId3"/>
    <p:sldLayoutId id="2147484191" r:id="rId4"/>
    <p:sldLayoutId id="2147484192" r:id="rId5"/>
    <p:sldLayoutId id="2147484193" r:id="rId6"/>
    <p:sldLayoutId id="2147484194" r:id="rId7"/>
    <p:sldLayoutId id="2147484195" r:id="rId8"/>
    <p:sldLayoutId id="2147484196" r:id="rId9"/>
    <p:sldLayoutId id="2147484197" r:id="rId10"/>
    <p:sldLayoutId id="214748419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91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AF8D65EE-068D-4BCA-8227-2EBDCD4E97EA}"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7D5D1694-6106-42BA-922A-6DF0CEB8A1C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 id="214748420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26F39C4D-16F1-4911-8D16-E48DA931E6B1}"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2AAF9359-CDD8-4BC9-80E9-0013BE5C46F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49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349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6306820E-17DB-4612-96A4-B887387D3948}"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0025A1BE-819C-45B0-89B4-86ECE34767B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577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577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A5369EAC-6876-44A3-B092-7DA7FAB7E001}"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2299860F-900D-4A1F-86BA-55032FB5EB2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806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80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A3842D0B-99C8-451F-B72F-0E3735DA37DA}"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CCB4F4D8-D0A9-4698-ACA0-94533F21B61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35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035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535B3704-BA55-4EEE-AD64-F23659BF6460}" type="datetimeFigureOut">
              <a:rPr lang="en-US"/>
              <a:pPr>
                <a:defRPr/>
              </a:pPr>
              <a:t>4/19/2014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E01BD309-7E3D-4CD0-AE2A-E06BCE082F8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18.xml"/></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1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18.xml"/></Relationships>
</file>

<file path=ppt/slides/_rels/slide5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11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18.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8.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1" name="Picture 2"/>
          <p:cNvPicPr>
            <a:picLocks noChangeAspect="1" noChangeArrowheads="1"/>
          </p:cNvPicPr>
          <p:nvPr/>
        </p:nvPicPr>
        <p:blipFill>
          <a:blip r:embed="rId2"/>
          <a:srcRect/>
          <a:stretch>
            <a:fillRect/>
          </a:stretch>
        </p:blipFill>
        <p:spPr bwMode="auto">
          <a:xfrm>
            <a:off x="395288" y="265113"/>
            <a:ext cx="1908175" cy="1908175"/>
          </a:xfrm>
          <a:prstGeom prst="rect">
            <a:avLst/>
          </a:prstGeom>
          <a:noFill/>
          <a:ln w="9525">
            <a:noFill/>
            <a:miter lim="800000"/>
            <a:headEnd/>
            <a:tailEnd/>
          </a:ln>
        </p:spPr>
      </p:pic>
      <p:sp>
        <p:nvSpPr>
          <p:cNvPr id="5" name="Rectangle 4"/>
          <p:cNvSpPr/>
          <p:nvPr/>
        </p:nvSpPr>
        <p:spPr>
          <a:xfrm>
            <a:off x="1979613" y="527050"/>
            <a:ext cx="6696075" cy="1384300"/>
          </a:xfrm>
          <a:prstGeom prst="rect">
            <a:avLst/>
          </a:prstGeom>
        </p:spPr>
        <p:txBody>
          <a:bodyPr>
            <a:spAutoFit/>
          </a:bodyPr>
          <a:lstStyle/>
          <a:p>
            <a:pPr algn="ctr" fontAlgn="auto">
              <a:spcBef>
                <a:spcPts val="0"/>
              </a:spcBef>
              <a:spcAft>
                <a:spcPts val="0"/>
              </a:spcAft>
              <a:defRPr/>
            </a:pPr>
            <a:r>
              <a:rPr lang="en-US" sz="2800" b="1" kern="0" dirty="0" err="1">
                <a:solidFill>
                  <a:prstClr val="black"/>
                </a:solidFill>
                <a:latin typeface="Times New Roman" pitchFamily="18" charset="0"/>
                <a:cs typeface="Times New Roman" pitchFamily="18" charset="0"/>
              </a:rPr>
              <a:t>ĐẠI</a:t>
            </a:r>
            <a:r>
              <a:rPr lang="en-US" sz="2800" b="1" kern="0" dirty="0">
                <a:solidFill>
                  <a:prstClr val="black"/>
                </a:solidFill>
                <a:latin typeface="Times New Roman" pitchFamily="18" charset="0"/>
                <a:cs typeface="Times New Roman" pitchFamily="18" charset="0"/>
              </a:rPr>
              <a:t> </a:t>
            </a:r>
            <a:r>
              <a:rPr lang="en-US" sz="2800" b="1" kern="0" dirty="0" err="1">
                <a:solidFill>
                  <a:prstClr val="black"/>
                </a:solidFill>
                <a:latin typeface="Times New Roman" pitchFamily="18" charset="0"/>
                <a:cs typeface="Times New Roman" pitchFamily="18" charset="0"/>
              </a:rPr>
              <a:t>HỌC</a:t>
            </a:r>
            <a:r>
              <a:rPr lang="en-US" sz="2800" b="1" kern="0" dirty="0">
                <a:solidFill>
                  <a:prstClr val="black"/>
                </a:solidFill>
                <a:latin typeface="Times New Roman" pitchFamily="18" charset="0"/>
                <a:cs typeface="Times New Roman" pitchFamily="18" charset="0"/>
              </a:rPr>
              <a:t> </a:t>
            </a:r>
            <a:r>
              <a:rPr lang="en-US" sz="2800" b="1" kern="0" dirty="0" err="1">
                <a:solidFill>
                  <a:prstClr val="black"/>
                </a:solidFill>
                <a:latin typeface="Times New Roman" pitchFamily="18" charset="0"/>
                <a:cs typeface="Times New Roman" pitchFamily="18" charset="0"/>
              </a:rPr>
              <a:t>NÔNG</a:t>
            </a:r>
            <a:r>
              <a:rPr lang="en-US" sz="2800" b="1" kern="0" dirty="0">
                <a:solidFill>
                  <a:prstClr val="black"/>
                </a:solidFill>
                <a:latin typeface="Times New Roman" pitchFamily="18" charset="0"/>
                <a:cs typeface="Times New Roman" pitchFamily="18" charset="0"/>
              </a:rPr>
              <a:t> </a:t>
            </a:r>
            <a:r>
              <a:rPr lang="en-US" sz="2800" b="1" kern="0" dirty="0" err="1">
                <a:solidFill>
                  <a:prstClr val="black"/>
                </a:solidFill>
                <a:latin typeface="Times New Roman" pitchFamily="18" charset="0"/>
                <a:cs typeface="Times New Roman" pitchFamily="18" charset="0"/>
              </a:rPr>
              <a:t>LÂM</a:t>
            </a:r>
            <a:r>
              <a:rPr lang="en-US" sz="2800" b="1" kern="0" dirty="0">
                <a:solidFill>
                  <a:prstClr val="black"/>
                </a:solidFill>
                <a:latin typeface="Times New Roman" pitchFamily="18" charset="0"/>
                <a:cs typeface="Times New Roman" pitchFamily="18" charset="0"/>
              </a:rPr>
              <a:t> </a:t>
            </a:r>
            <a:r>
              <a:rPr lang="en-US" sz="2800" b="1" kern="0" dirty="0" err="1">
                <a:solidFill>
                  <a:prstClr val="black"/>
                </a:solidFill>
                <a:latin typeface="Times New Roman" pitchFamily="18" charset="0"/>
                <a:cs typeface="Times New Roman" pitchFamily="18" charset="0"/>
              </a:rPr>
              <a:t>TP.HCM</a:t>
            </a:r>
            <a:r>
              <a:rPr lang="en-US" sz="2800" kern="0" dirty="0">
                <a:solidFill>
                  <a:prstClr val="black"/>
                </a:solidFill>
                <a:latin typeface="Times New Roman" pitchFamily="18" charset="0"/>
                <a:cs typeface="Times New Roman" pitchFamily="18" charset="0"/>
              </a:rPr>
              <a:t/>
            </a:r>
            <a:br>
              <a:rPr lang="en-US" sz="2800" kern="0" dirty="0">
                <a:solidFill>
                  <a:prstClr val="black"/>
                </a:solidFill>
                <a:latin typeface="Times New Roman" pitchFamily="18" charset="0"/>
                <a:cs typeface="Times New Roman" pitchFamily="18" charset="0"/>
              </a:rPr>
            </a:br>
            <a:r>
              <a:rPr lang="en-US" sz="2800" b="1" kern="0" dirty="0" err="1">
                <a:solidFill>
                  <a:prstClr val="black"/>
                </a:solidFill>
                <a:latin typeface="Times New Roman" pitchFamily="18" charset="0"/>
                <a:cs typeface="Times New Roman" pitchFamily="18" charset="0"/>
              </a:rPr>
              <a:t>Khoa</a:t>
            </a:r>
            <a:r>
              <a:rPr lang="en-US" sz="2800" b="1"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Khoa</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Học</a:t>
            </a:r>
            <a:r>
              <a:rPr lang="en-US" sz="2800" kern="0" dirty="0">
                <a:solidFill>
                  <a:prstClr val="black"/>
                </a:solidFill>
                <a:latin typeface="Times New Roman" pitchFamily="18" charset="0"/>
                <a:cs typeface="Times New Roman" pitchFamily="18" charset="0"/>
              </a:rPr>
              <a:t/>
            </a:r>
            <a:br>
              <a:rPr lang="en-US" sz="2800" kern="0" dirty="0">
                <a:solidFill>
                  <a:prstClr val="black"/>
                </a:solidFill>
                <a:latin typeface="Times New Roman" pitchFamily="18" charset="0"/>
                <a:cs typeface="Times New Roman" pitchFamily="18" charset="0"/>
              </a:rPr>
            </a:br>
            <a:r>
              <a:rPr lang="en-US" sz="2800" b="1" kern="0" dirty="0" err="1">
                <a:solidFill>
                  <a:prstClr val="black"/>
                </a:solidFill>
                <a:latin typeface="Times New Roman" pitchFamily="18" charset="0"/>
                <a:cs typeface="Times New Roman" pitchFamily="18" charset="0"/>
              </a:rPr>
              <a:t>Môn</a:t>
            </a:r>
            <a:r>
              <a:rPr lang="en-US" sz="2800" b="1" kern="0" dirty="0">
                <a:solidFill>
                  <a:prstClr val="black"/>
                </a:solidFill>
                <a:latin typeface="Times New Roman" pitchFamily="18" charset="0"/>
                <a:cs typeface="Times New Roman" pitchFamily="18" charset="0"/>
              </a:rPr>
              <a:t> </a:t>
            </a:r>
            <a:r>
              <a:rPr lang="en-US" sz="2800" b="1" kern="0" dirty="0" err="1">
                <a:solidFill>
                  <a:prstClr val="black"/>
                </a:solidFill>
                <a:latin typeface="Times New Roman" pitchFamily="18" charset="0"/>
                <a:cs typeface="Times New Roman" pitchFamily="18" charset="0"/>
              </a:rPr>
              <a:t>học</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Xã</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Hội</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Học</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Đại</a:t>
            </a:r>
            <a:r>
              <a:rPr lang="en-US" sz="2800" kern="0" dirty="0">
                <a:solidFill>
                  <a:prstClr val="black"/>
                </a:solidFill>
                <a:latin typeface="Times New Roman" pitchFamily="18" charset="0"/>
                <a:cs typeface="Times New Roman" pitchFamily="18" charset="0"/>
              </a:rPr>
              <a:t> </a:t>
            </a:r>
            <a:r>
              <a:rPr lang="en-US" sz="2800" kern="0" dirty="0" err="1">
                <a:solidFill>
                  <a:prstClr val="black"/>
                </a:solidFill>
                <a:latin typeface="Times New Roman" pitchFamily="18" charset="0"/>
                <a:cs typeface="Times New Roman" pitchFamily="18" charset="0"/>
              </a:rPr>
              <a:t>Cương</a:t>
            </a:r>
            <a:endParaRPr lang="en-US" kern="0" dirty="0">
              <a:solidFill>
                <a:sysClr val="windowText" lastClr="000000"/>
              </a:solidFill>
              <a:latin typeface="+mn-lt"/>
            </a:endParaRPr>
          </a:p>
        </p:txBody>
      </p:sp>
      <p:sp>
        <p:nvSpPr>
          <p:cNvPr id="138243" name="Rectangle 5"/>
          <p:cNvSpPr>
            <a:spLocks noChangeArrowheads="1"/>
          </p:cNvSpPr>
          <p:nvPr/>
        </p:nvSpPr>
        <p:spPr bwMode="auto">
          <a:xfrm>
            <a:off x="539750" y="2708275"/>
            <a:ext cx="8135938" cy="1939925"/>
          </a:xfrm>
          <a:prstGeom prst="rect">
            <a:avLst/>
          </a:prstGeom>
          <a:noFill/>
          <a:ln w="9525">
            <a:noFill/>
            <a:miter lim="800000"/>
            <a:headEnd/>
            <a:tailEnd/>
          </a:ln>
        </p:spPr>
        <p:txBody>
          <a:bodyPr>
            <a:spAutoFit/>
          </a:bodyPr>
          <a:lstStyle/>
          <a:p>
            <a:pPr algn="ctr">
              <a:spcBef>
                <a:spcPct val="20000"/>
              </a:spcBef>
            </a:pPr>
            <a:r>
              <a:rPr lang="en-US" sz="4000" b="1">
                <a:solidFill>
                  <a:srgbClr val="FF0000"/>
                </a:solidFill>
                <a:latin typeface="Times New Roman" pitchFamily="18" charset="0"/>
                <a:cs typeface="Times New Roman" pitchFamily="18" charset="0"/>
              </a:rPr>
              <a:t>TRUYỀN THÔNG ĐẠI CHÚNG LÀM TĂNG BẠO LỰC TRONG XÃ HỘI?</a:t>
            </a:r>
          </a:p>
        </p:txBody>
      </p:sp>
      <p:sp>
        <p:nvSpPr>
          <p:cNvPr id="138244" name="Rectangle 9"/>
          <p:cNvSpPr>
            <a:spLocks noChangeArrowheads="1"/>
          </p:cNvSpPr>
          <p:nvPr/>
        </p:nvSpPr>
        <p:spPr bwMode="auto">
          <a:xfrm>
            <a:off x="3924300" y="5229225"/>
            <a:ext cx="4614863" cy="554038"/>
          </a:xfrm>
          <a:prstGeom prst="rect">
            <a:avLst/>
          </a:prstGeom>
          <a:noFill/>
          <a:ln w="9525">
            <a:noFill/>
            <a:miter lim="800000"/>
            <a:headEnd/>
            <a:tailEnd/>
          </a:ln>
        </p:spPr>
        <p:txBody>
          <a:bodyPr>
            <a:spAutoFit/>
          </a:bodyPr>
          <a:lstStyle/>
          <a:p>
            <a:r>
              <a:rPr lang="en-US" sz="3000">
                <a:solidFill>
                  <a:srgbClr val="0000FF"/>
                </a:solidFill>
                <a:latin typeface="Times New Roman" pitchFamily="18" charset="0"/>
                <a:cs typeface="Times New Roman" pitchFamily="18" charset="0"/>
              </a:rPr>
              <a:t>GVHD: Nguyễn Đức Thành</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noGrp="1" noChangeArrowheads="1"/>
          </p:cNvSpPr>
          <p:nvPr>
            <p:ph type="title"/>
          </p:nvPr>
        </p:nvSpPr>
        <p:spPr>
          <a:xfrm>
            <a:off x="457200" y="404813"/>
            <a:ext cx="8229600" cy="1143000"/>
          </a:xfrm>
        </p:spPr>
        <p:txBody>
          <a:bodyPr/>
          <a:lstStyle/>
          <a:p>
            <a:pPr eaLnBrk="1" hangingPunct="1"/>
            <a:r>
              <a:rPr lang="en-US" sz="4000" smtClean="0">
                <a:solidFill>
                  <a:schemeClr val="hlink"/>
                </a:solidFill>
                <a:latin typeface="Times New Roman" pitchFamily="18" charset="0"/>
              </a:rPr>
              <a:t>TRUYỀN THÔNG ĐẠI CHÚNG</a:t>
            </a:r>
          </a:p>
        </p:txBody>
      </p:sp>
      <p:sp>
        <p:nvSpPr>
          <p:cNvPr id="148482" name="Rectangle 3"/>
          <p:cNvSpPr>
            <a:spLocks noGrp="1" noChangeArrowheads="1"/>
          </p:cNvSpPr>
          <p:nvPr>
            <p:ph type="body" sz="half" idx="1"/>
          </p:nvPr>
        </p:nvSpPr>
        <p:spPr/>
        <p:txBody>
          <a:bodyPr/>
          <a:lstStyle/>
          <a:p>
            <a:pPr eaLnBrk="1" hangingPunct="1"/>
            <a:r>
              <a:rPr lang="en-US" sz="2500" smtClean="0">
                <a:latin typeface="Times New Roman" pitchFamily="18" charset="0"/>
              </a:rPr>
              <a:t>Là quá trình truyền đạt thông tin một cách rộng rãi đến mọi người trong xã hội thông qua các phương tiện truyền thông đại chúng như: báo chí, phát thanh, truyền hình,...</a:t>
            </a:r>
          </a:p>
        </p:txBody>
      </p:sp>
      <p:pic>
        <p:nvPicPr>
          <p:cNvPr id="148483" name="Picture 3"/>
          <p:cNvPicPr>
            <a:picLocks noChangeAspect="1" noChangeArrowheads="1"/>
          </p:cNvPicPr>
          <p:nvPr/>
        </p:nvPicPr>
        <p:blipFill>
          <a:blip r:embed="rId2"/>
          <a:srcRect/>
          <a:stretch>
            <a:fillRect/>
          </a:stretch>
        </p:blipFill>
        <p:spPr bwMode="auto">
          <a:xfrm>
            <a:off x="801688" y="4365625"/>
            <a:ext cx="3216275" cy="2214563"/>
          </a:xfrm>
          <a:prstGeom prst="rect">
            <a:avLst/>
          </a:prstGeom>
          <a:noFill/>
          <a:ln w="9525">
            <a:noFill/>
            <a:miter lim="800000"/>
            <a:headEnd/>
            <a:tailEnd/>
          </a:ln>
        </p:spPr>
      </p:pic>
      <p:pic>
        <p:nvPicPr>
          <p:cNvPr id="148484" name="Picture 5"/>
          <p:cNvPicPr>
            <a:picLocks noChangeAspect="1" noChangeArrowheads="1"/>
          </p:cNvPicPr>
          <p:nvPr/>
        </p:nvPicPr>
        <p:blipFill>
          <a:blip r:embed="rId3"/>
          <a:srcRect/>
          <a:stretch>
            <a:fillRect/>
          </a:stretch>
        </p:blipFill>
        <p:spPr bwMode="auto">
          <a:xfrm>
            <a:off x="4438650" y="4365625"/>
            <a:ext cx="3384550" cy="2214563"/>
          </a:xfrm>
          <a:prstGeom prst="rect">
            <a:avLst/>
          </a:prstGeom>
          <a:noFill/>
          <a:ln w="9525">
            <a:noFill/>
            <a:miter lim="800000"/>
            <a:headEnd/>
            <a:tailEnd/>
          </a:ln>
        </p:spPr>
      </p:pic>
      <p:pic>
        <p:nvPicPr>
          <p:cNvPr id="148485" name="Picture 6" descr="images (4)"/>
          <p:cNvPicPr>
            <a:picLocks noGrp="1" noChangeAspect="1" noChangeArrowheads="1"/>
          </p:cNvPicPr>
          <p:nvPr>
            <p:ph sz="half" idx="2"/>
          </p:nvPr>
        </p:nvPicPr>
        <p:blipFill>
          <a:blip r:embed="rId4"/>
          <a:srcRect/>
          <a:stretch>
            <a:fillRect/>
          </a:stretch>
        </p:blipFill>
        <p:spPr>
          <a:xfrm>
            <a:off x="5257800" y="1600200"/>
            <a:ext cx="2819400" cy="24511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pPr eaLnBrk="1" hangingPunct="1"/>
            <a:r>
              <a:rPr lang="en-US" sz="4000" smtClean="0">
                <a:solidFill>
                  <a:schemeClr val="hlink"/>
                </a:solidFill>
                <a:latin typeface="Times New Roman" pitchFamily="18" charset="0"/>
              </a:rPr>
              <a:t>TRUYỀN THÔNG ĐẠI CHÚNG</a:t>
            </a:r>
          </a:p>
        </p:txBody>
      </p:sp>
      <p:sp>
        <p:nvSpPr>
          <p:cNvPr id="149506" name="Rectangle 3"/>
          <p:cNvSpPr>
            <a:spLocks noGrp="1" noChangeArrowheads="1"/>
          </p:cNvSpPr>
          <p:nvPr>
            <p:ph type="body" idx="1"/>
          </p:nvPr>
        </p:nvSpPr>
        <p:spPr/>
        <p:txBody>
          <a:bodyPr/>
          <a:lstStyle/>
          <a:p>
            <a:pPr eaLnBrk="1" hangingPunct="1">
              <a:buFont typeface="Arial" charset="0"/>
              <a:buNone/>
            </a:pPr>
            <a:r>
              <a:rPr lang="en-US" sz="2500" smtClean="0">
                <a:solidFill>
                  <a:schemeClr val="accent2"/>
                </a:solidFill>
                <a:latin typeface="Times New Roman" pitchFamily="18" charset="0"/>
              </a:rPr>
              <a:t>Đặc điểm:</a:t>
            </a:r>
          </a:p>
          <a:p>
            <a:pPr eaLnBrk="1" hangingPunct="1">
              <a:buFont typeface="Wingdings" pitchFamily="2" charset="2"/>
              <a:buChar char="•"/>
            </a:pPr>
            <a:r>
              <a:rPr lang="en-US" sz="2500" smtClean="0">
                <a:latin typeface="Times New Roman" pitchFamily="18" charset="0"/>
              </a:rPr>
              <a:t>Có tính công khai</a:t>
            </a:r>
          </a:p>
          <a:p>
            <a:pPr eaLnBrk="1" hangingPunct="1">
              <a:buFont typeface="Wingdings" pitchFamily="2" charset="2"/>
              <a:buChar char="•"/>
            </a:pPr>
            <a:r>
              <a:rPr lang="en-US" sz="2500" smtClean="0">
                <a:latin typeface="Times New Roman" pitchFamily="18" charset="0"/>
              </a:rPr>
              <a:t>Nội dung truyền thông hướng tới việc ưu tiên thõa mãn, phục vụ nhu cầu của công chúng.</a:t>
            </a:r>
          </a:p>
          <a:p>
            <a:pPr eaLnBrk="1" hangingPunct="1">
              <a:buFont typeface="Wingdings" pitchFamily="2" charset="2"/>
              <a:buChar char="•"/>
            </a:pPr>
            <a:r>
              <a:rPr lang="en-US" sz="2500" smtClean="0">
                <a:latin typeface="Times New Roman" pitchFamily="18" charset="0"/>
              </a:rPr>
              <a:t>Tính mục đích rõ rệt</a:t>
            </a:r>
          </a:p>
          <a:p>
            <a:pPr eaLnBrk="1" hangingPunct="1">
              <a:buFont typeface="Wingdings" pitchFamily="2" charset="2"/>
              <a:buChar char="•"/>
            </a:pPr>
            <a:r>
              <a:rPr lang="en-US" sz="2500" smtClean="0">
                <a:latin typeface="Times New Roman" pitchFamily="18" charset="0"/>
              </a:rPr>
              <a:t>Tính phong phú và đa dạng</a:t>
            </a:r>
          </a:p>
          <a:p>
            <a:pPr eaLnBrk="1" hangingPunct="1">
              <a:buFont typeface="Wingdings" pitchFamily="2" charset="2"/>
              <a:buChar char="•"/>
            </a:pPr>
            <a:r>
              <a:rPr lang="en-US" sz="2500" smtClean="0">
                <a:latin typeface="Times New Roman" pitchFamily="18" charset="0"/>
              </a:rPr>
              <a:t>Tính dễ nhớ, dễ hiểu và dễ làm theo</a:t>
            </a:r>
          </a:p>
          <a:p>
            <a:pPr eaLnBrk="1" hangingPunct="1">
              <a:buFont typeface="Wingdings" pitchFamily="2" charset="2"/>
              <a:buChar char="•"/>
            </a:pPr>
            <a:r>
              <a:rPr lang="en-US" sz="2500" smtClean="0">
                <a:latin typeface="Times New Roman" pitchFamily="18" charset="0"/>
              </a:rPr>
              <a:t>Tính gián tiếp</a:t>
            </a:r>
          </a:p>
          <a:p>
            <a:pPr eaLnBrk="1" hangingPunct="1">
              <a:buFont typeface="Wingdings" pitchFamily="2" charset="2"/>
              <a:buChar char="•"/>
            </a:pPr>
            <a:r>
              <a:rPr lang="en-US" sz="2500" smtClean="0">
                <a:latin typeface="Times New Roman" pitchFamily="18" charset="0"/>
              </a:rPr>
              <a:t>Tần suất tương tác tỉ lệ thuận với năng lực và hiệu quả truyền thông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p:nvPr>
        </p:nvSpPr>
        <p:spPr/>
        <p:txBody>
          <a:bodyPr/>
          <a:lstStyle/>
          <a:p>
            <a:pPr eaLnBrk="1" hangingPunct="1"/>
            <a:r>
              <a:rPr lang="en-US" sz="4000" smtClean="0">
                <a:solidFill>
                  <a:schemeClr val="hlink"/>
                </a:solidFill>
                <a:latin typeface="Times New Roman" pitchFamily="18" charset="0"/>
              </a:rPr>
              <a:t>TRUYỀN THÔNG ĐẠI CHÚNG</a:t>
            </a:r>
          </a:p>
        </p:txBody>
      </p:sp>
      <p:sp>
        <p:nvSpPr>
          <p:cNvPr id="150530" name="Rectangle 3"/>
          <p:cNvSpPr>
            <a:spLocks noGrp="1" noChangeArrowheads="1"/>
          </p:cNvSpPr>
          <p:nvPr>
            <p:ph type="body" idx="1"/>
          </p:nvPr>
        </p:nvSpPr>
        <p:spPr/>
        <p:txBody>
          <a:bodyPr/>
          <a:lstStyle/>
          <a:p>
            <a:pPr eaLnBrk="1" hangingPunct="1">
              <a:lnSpc>
                <a:spcPct val="80000"/>
              </a:lnSpc>
              <a:buFont typeface="Wingdings" pitchFamily="2" charset="2"/>
              <a:buChar char="•"/>
            </a:pPr>
            <a:r>
              <a:rPr lang="en-US" sz="2500" smtClean="0">
                <a:solidFill>
                  <a:schemeClr val="accent2"/>
                </a:solidFill>
                <a:latin typeface="Times New Roman" pitchFamily="18" charset="0"/>
              </a:rPr>
              <a:t>Ưu điểm:</a:t>
            </a:r>
          </a:p>
          <a:p>
            <a:pPr eaLnBrk="1" hangingPunct="1">
              <a:lnSpc>
                <a:spcPct val="80000"/>
              </a:lnSpc>
              <a:buFont typeface="Wingdings" pitchFamily="2" charset="2"/>
              <a:buChar char="•"/>
            </a:pPr>
            <a:r>
              <a:rPr lang="en-US" sz="2500" smtClean="0">
                <a:latin typeface="Times New Roman" pitchFamily="18" charset="0"/>
              </a:rPr>
              <a:t>Đối tượng tác động rộng cùng một lúc lan tỏa thông tin rất rộng</a:t>
            </a:r>
          </a:p>
          <a:p>
            <a:pPr eaLnBrk="1" hangingPunct="1">
              <a:lnSpc>
                <a:spcPct val="80000"/>
              </a:lnSpc>
              <a:buFont typeface="Wingdings" pitchFamily="2" charset="2"/>
              <a:buChar char="•"/>
            </a:pPr>
            <a:r>
              <a:rPr lang="en-US" sz="2500" smtClean="0">
                <a:latin typeface="Times New Roman" pitchFamily="18" charset="0"/>
              </a:rPr>
              <a:t> Mức độ tiếp nhận thông tin sâu sắc</a:t>
            </a:r>
          </a:p>
          <a:p>
            <a:pPr eaLnBrk="1" hangingPunct="1">
              <a:lnSpc>
                <a:spcPct val="80000"/>
              </a:lnSpc>
              <a:buFont typeface="Wingdings" pitchFamily="2" charset="2"/>
              <a:buChar char="•"/>
            </a:pPr>
            <a:r>
              <a:rPr lang="en-US" sz="2500" smtClean="0">
                <a:latin typeface="Times New Roman" pitchFamily="18" charset="0"/>
              </a:rPr>
              <a:t>Dùng nhiều tài liệu phù hợp với nhiều đối tượng bằng các hình thức phong phú, đa dạng, hấp dẫn tác động đến đối tượng và lưu giữ được</a:t>
            </a:r>
          </a:p>
          <a:p>
            <a:pPr eaLnBrk="1" hangingPunct="1">
              <a:lnSpc>
                <a:spcPct val="80000"/>
              </a:lnSpc>
              <a:buFont typeface="Wingdings" pitchFamily="2" charset="2"/>
              <a:buChar char="•"/>
            </a:pPr>
            <a:r>
              <a:rPr lang="en-US" sz="2500" smtClean="0">
                <a:latin typeface="Times New Roman" pitchFamily="18" charset="0"/>
              </a:rPr>
              <a:t>Tác động cả về lí trí và tình cảm, tìm nhiều con đường khác nhau để tác động do vậy đạt hiệu quả cao, thuyết phục nhanh, nhiều, dễ chấp nhận</a:t>
            </a:r>
          </a:p>
          <a:p>
            <a:pPr eaLnBrk="1" hangingPunct="1">
              <a:lnSpc>
                <a:spcPct val="80000"/>
              </a:lnSpc>
              <a:buFont typeface="Wingdings" pitchFamily="2" charset="2"/>
              <a:buChar char="•"/>
            </a:pPr>
            <a:r>
              <a:rPr lang="en-US" sz="2500" smtClean="0">
                <a:latin typeface="Times New Roman" pitchFamily="18" charset="0"/>
              </a:rPr>
              <a:t>Tác động nhanh chóng, kịp thời, nhờ vào sự phát trển của các phương tiện kĩ thuật, thông tin đến với đông đảo công chúng đa dạng, sinh động và hấp dẫn nhất.</a:t>
            </a:r>
          </a:p>
          <a:p>
            <a:pPr eaLnBrk="1" hangingPunct="1">
              <a:lnSpc>
                <a:spcPct val="80000"/>
              </a:lnSpc>
            </a:pPr>
            <a:endParaRPr lang="en-US" sz="2500" smtClean="0">
              <a:latin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p:txBody>
          <a:bodyPr/>
          <a:lstStyle/>
          <a:p>
            <a:pPr eaLnBrk="1" hangingPunct="1"/>
            <a:r>
              <a:rPr lang="en-US" sz="4000" smtClean="0">
                <a:solidFill>
                  <a:schemeClr val="hlink"/>
                </a:solidFill>
                <a:latin typeface="Times New Roman" pitchFamily="18" charset="0"/>
              </a:rPr>
              <a:t>TRUYỀN THÔNG ĐẠI CHÚNG</a:t>
            </a:r>
          </a:p>
        </p:txBody>
      </p:sp>
      <p:sp>
        <p:nvSpPr>
          <p:cNvPr id="151554" name="Rectangle 3"/>
          <p:cNvSpPr>
            <a:spLocks noGrp="1" noChangeArrowheads="1"/>
          </p:cNvSpPr>
          <p:nvPr>
            <p:ph type="body" idx="1"/>
          </p:nvPr>
        </p:nvSpPr>
        <p:spPr>
          <a:xfrm>
            <a:off x="457200" y="1628775"/>
            <a:ext cx="8229600" cy="4525963"/>
          </a:xfrm>
        </p:spPr>
        <p:txBody>
          <a:bodyPr/>
          <a:lstStyle/>
          <a:p>
            <a:pPr eaLnBrk="1" hangingPunct="1">
              <a:buFont typeface="Arial" charset="0"/>
              <a:buNone/>
            </a:pPr>
            <a:r>
              <a:rPr lang="en-US" sz="2500" smtClean="0">
                <a:solidFill>
                  <a:schemeClr val="accent2"/>
                </a:solidFill>
                <a:latin typeface="Times New Roman" pitchFamily="18" charset="0"/>
              </a:rPr>
              <a:t>Hạn chế:</a:t>
            </a:r>
          </a:p>
          <a:p>
            <a:pPr eaLnBrk="1" hangingPunct="1">
              <a:buFont typeface="Wingdings" pitchFamily="2" charset="2"/>
              <a:buChar char="•"/>
            </a:pPr>
            <a:r>
              <a:rPr lang="en-US" sz="2500" smtClean="0">
                <a:latin typeface="Times New Roman" pitchFamily="18" charset="0"/>
              </a:rPr>
              <a:t>Tính đối tượng và tính phổ quát rất khó giải quyết do tác động vào đám đông, nên gặp khó khăn trong việc chọn đề tài, ngôn ngữ như thế nào cho hấp dẫn chính xác để thong tin</a:t>
            </a:r>
          </a:p>
          <a:p>
            <a:pPr eaLnBrk="1" hangingPunct="1">
              <a:buFont typeface="Wingdings" pitchFamily="2" charset="2"/>
              <a:buChar char="•"/>
            </a:pPr>
            <a:r>
              <a:rPr lang="en-US" sz="2500" smtClean="0">
                <a:latin typeface="Times New Roman" pitchFamily="18" charset="0"/>
              </a:rPr>
              <a:t>Nhận thông tin phản hồi chậm hoặc lâu mới nắm bắt được, như phản hồi của công chúng khi đọc báo hoặc xem truyền hình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noChangeArrowheads="1"/>
          </p:cNvSpPr>
          <p:nvPr>
            <p:ph type="title"/>
          </p:nvPr>
        </p:nvSpPr>
        <p:spPr/>
        <p:txBody>
          <a:bodyPr/>
          <a:lstStyle/>
          <a:p>
            <a:pPr eaLnBrk="1" hangingPunct="1"/>
            <a:r>
              <a:rPr lang="en-US" sz="4000" smtClean="0">
                <a:solidFill>
                  <a:schemeClr val="hlink"/>
                </a:solidFill>
                <a:latin typeface="Times New Roman" pitchFamily="18" charset="0"/>
              </a:rPr>
              <a:t>TRUYỀN THÔNG ĐẠI CHÚNG</a:t>
            </a:r>
          </a:p>
        </p:txBody>
      </p:sp>
      <p:sp>
        <p:nvSpPr>
          <p:cNvPr id="152578" name="Rectangle 3"/>
          <p:cNvSpPr>
            <a:spLocks noGrp="1" noChangeArrowheads="1"/>
          </p:cNvSpPr>
          <p:nvPr>
            <p:ph type="body" idx="1"/>
          </p:nvPr>
        </p:nvSpPr>
        <p:spPr/>
        <p:txBody>
          <a:bodyPr/>
          <a:lstStyle/>
          <a:p>
            <a:pPr eaLnBrk="1" hangingPunct="1">
              <a:buFont typeface="Arial" charset="0"/>
              <a:buNone/>
            </a:pPr>
            <a:r>
              <a:rPr lang="en-US" sz="2500" smtClean="0">
                <a:latin typeface="Times New Roman" pitchFamily="18" charset="0"/>
              </a:rPr>
              <a:t>Ưu nhược điểm của các phương tiện truyền thông sau:</a:t>
            </a:r>
          </a:p>
          <a:p>
            <a:pPr eaLnBrk="1" hangingPunct="1">
              <a:buFont typeface="Wingdings" pitchFamily="2" charset="2"/>
              <a:buChar char="Ø"/>
            </a:pPr>
            <a:r>
              <a:rPr lang="en-US" sz="2500" smtClean="0">
                <a:latin typeface="Times New Roman" pitchFamily="18" charset="0"/>
              </a:rPr>
              <a:t>Ti vi</a:t>
            </a:r>
          </a:p>
          <a:p>
            <a:pPr eaLnBrk="1" hangingPunct="1">
              <a:buFont typeface="Wingdings" pitchFamily="2" charset="2"/>
              <a:buChar char="Ø"/>
            </a:pPr>
            <a:r>
              <a:rPr lang="en-US" sz="2500" smtClean="0">
                <a:latin typeface="Times New Roman" pitchFamily="18" charset="0"/>
              </a:rPr>
              <a:t>Radio</a:t>
            </a:r>
          </a:p>
          <a:p>
            <a:pPr eaLnBrk="1" hangingPunct="1">
              <a:buFont typeface="Wingdings" pitchFamily="2" charset="2"/>
              <a:buChar char="Ø"/>
            </a:pPr>
            <a:r>
              <a:rPr lang="en-US" sz="2500" smtClean="0">
                <a:latin typeface="Times New Roman" pitchFamily="18" charset="0"/>
              </a:rPr>
              <a:t>Tạp chí</a:t>
            </a:r>
          </a:p>
          <a:p>
            <a:pPr eaLnBrk="1" hangingPunct="1">
              <a:buFont typeface="Wingdings" pitchFamily="2" charset="2"/>
              <a:buChar char="Ø"/>
            </a:pPr>
            <a:r>
              <a:rPr lang="en-US" sz="2500" smtClean="0">
                <a:latin typeface="Times New Roman" pitchFamily="18" charset="0"/>
              </a:rPr>
              <a:t>Báo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ph type="title"/>
          </p:nvPr>
        </p:nvSpPr>
        <p:spPr/>
        <p:txBody>
          <a:bodyPr/>
          <a:lstStyle/>
          <a:p>
            <a:r>
              <a:rPr lang="en-US" sz="4000">
                <a:solidFill>
                  <a:schemeClr val="hlink"/>
                </a:solidFill>
              </a:rPr>
              <a:t>TRUYỀN THÔNG LIÊN CÁ NHÂN</a:t>
            </a:r>
          </a:p>
        </p:txBody>
      </p:sp>
      <p:sp>
        <p:nvSpPr>
          <p:cNvPr id="9219" name="Rectangle 3"/>
          <p:cNvSpPr>
            <a:spLocks noChangeArrowheads="1"/>
          </p:cNvSpPr>
          <p:nvPr>
            <p:ph type="body" idx="1"/>
          </p:nvPr>
        </p:nvSpPr>
        <p:spPr/>
        <p:txBody>
          <a:bodyPr/>
          <a:lstStyle/>
          <a:p>
            <a:r>
              <a:rPr lang="en-US" sz="2400"/>
              <a:t>Là sự truyền đạt thông tin giữa người này với người khác, đó cũng chính là quá trình trao đổi thông tin giữa cá nhân này với cá nhân khác trong xã hội.</a:t>
            </a:r>
          </a:p>
          <a:p>
            <a:pPr>
              <a:buFontTx/>
              <a:buNone/>
            </a:pPr>
            <a:endParaRPr lang="en-US" sz="2400"/>
          </a:p>
        </p:txBody>
      </p:sp>
      <p:grpSp>
        <p:nvGrpSpPr>
          <p:cNvPr id="2" name="Group 4"/>
          <p:cNvGrpSpPr>
            <a:grpSpLocks noChangeAspect="1"/>
          </p:cNvGrpSpPr>
          <p:nvPr/>
        </p:nvGrpSpPr>
        <p:grpSpPr bwMode="auto">
          <a:xfrm>
            <a:off x="457200" y="3070225"/>
            <a:ext cx="7859713" cy="3055938"/>
            <a:chOff x="0" y="0"/>
            <a:chExt cx="10020" cy="3697"/>
          </a:xfrm>
        </p:grpSpPr>
        <p:pic>
          <p:nvPicPr>
            <p:cNvPr id="9221" name="Picture 5" descr="images (3)"/>
            <p:cNvPicPr>
              <a:picLocks noChangeAspect="1" noChangeArrowheads="1"/>
            </p:cNvPicPr>
            <p:nvPr/>
          </p:nvPicPr>
          <p:blipFill>
            <a:blip r:embed="rId2"/>
            <a:srcRect/>
            <a:stretch>
              <a:fillRect/>
            </a:stretch>
          </p:blipFill>
          <p:spPr bwMode="auto">
            <a:xfrm>
              <a:off x="5896" y="607"/>
              <a:ext cx="4125" cy="3090"/>
            </a:xfrm>
            <a:prstGeom prst="rect">
              <a:avLst/>
            </a:prstGeom>
            <a:noFill/>
            <a:ln>
              <a:noFill/>
            </a:ln>
          </p:spPr>
        </p:pic>
        <p:pic>
          <p:nvPicPr>
            <p:cNvPr id="9222" name="Picture 6" descr="th22ZR2V25"/>
            <p:cNvPicPr>
              <a:picLocks noChangeAspect="1" noChangeArrowheads="1"/>
            </p:cNvPicPr>
            <p:nvPr/>
          </p:nvPicPr>
          <p:blipFill>
            <a:blip r:embed="rId3"/>
            <a:srcRect/>
            <a:stretch>
              <a:fillRect/>
            </a:stretch>
          </p:blipFill>
          <p:spPr bwMode="auto">
            <a:xfrm>
              <a:off x="0" y="0"/>
              <a:ext cx="4876" cy="3697"/>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p:nvPr>
        </p:nvSpPr>
        <p:spPr>
          <a:xfrm>
            <a:off x="457200" y="276225"/>
            <a:ext cx="8229600" cy="777875"/>
          </a:xfrm>
        </p:spPr>
        <p:txBody>
          <a:bodyPr/>
          <a:lstStyle/>
          <a:p>
            <a:pPr eaLnBrk="1" hangingPunct="1"/>
            <a:r>
              <a:rPr lang="en-US" sz="4000" smtClean="0">
                <a:solidFill>
                  <a:schemeClr val="hlink"/>
                </a:solidFill>
                <a:latin typeface="Times New Roman" pitchFamily="18" charset="0"/>
              </a:rPr>
              <a:t>TRUYỀN THÔNG LIÊN CÁ NHÂN</a:t>
            </a:r>
          </a:p>
        </p:txBody>
      </p:sp>
      <p:sp>
        <p:nvSpPr>
          <p:cNvPr id="153602" name="Rectangle 3"/>
          <p:cNvSpPr>
            <a:spLocks noGrp="1" noChangeArrowheads="1"/>
          </p:cNvSpPr>
          <p:nvPr>
            <p:ph type="body" idx="1"/>
          </p:nvPr>
        </p:nvSpPr>
        <p:spPr>
          <a:xfrm>
            <a:off x="457200" y="1270000"/>
            <a:ext cx="8229600" cy="4525963"/>
          </a:xfrm>
        </p:spPr>
        <p:txBody>
          <a:bodyPr/>
          <a:lstStyle/>
          <a:p>
            <a:pPr eaLnBrk="1" hangingPunct="1">
              <a:buFont typeface="Arial" charset="0"/>
              <a:buNone/>
            </a:pPr>
            <a:r>
              <a:rPr lang="en-US" sz="2500" smtClean="0">
                <a:solidFill>
                  <a:schemeClr val="accent2"/>
                </a:solidFill>
                <a:latin typeface="Times New Roman" pitchFamily="18" charset="0"/>
              </a:rPr>
              <a:t>Đặc điểm:</a:t>
            </a:r>
          </a:p>
          <a:p>
            <a:pPr eaLnBrk="1" hangingPunct="1">
              <a:buFont typeface="Wingdings" pitchFamily="2" charset="2"/>
              <a:buChar char="•"/>
            </a:pPr>
            <a:r>
              <a:rPr lang="en-US" sz="2500" smtClean="0">
                <a:latin typeface="Times New Roman" pitchFamily="18" charset="0"/>
              </a:rPr>
              <a:t>Thoải mái, không có tính chất trang trọng</a:t>
            </a:r>
          </a:p>
          <a:p>
            <a:pPr eaLnBrk="1" hangingPunct="1">
              <a:buFont typeface="Wingdings" pitchFamily="2" charset="2"/>
              <a:buChar char="•"/>
            </a:pPr>
            <a:r>
              <a:rPr lang="en-US" sz="2500" smtClean="0">
                <a:latin typeface="Times New Roman" pitchFamily="18" charset="0"/>
              </a:rPr>
              <a:t>Phản hồi nhanh chóng những ý kiến đưa ra</a:t>
            </a:r>
          </a:p>
          <a:p>
            <a:pPr eaLnBrk="1" hangingPunct="1">
              <a:buFont typeface="Wingdings" pitchFamily="2" charset="2"/>
              <a:buChar char="•"/>
            </a:pPr>
            <a:r>
              <a:rPr lang="en-US" sz="2500" smtClean="0">
                <a:latin typeface="Times New Roman" pitchFamily="18" charset="0"/>
              </a:rPr>
              <a:t>Đi đến quyết định nhanh mà không cần sự cân nhắc và lựa chọn từ trước</a:t>
            </a:r>
          </a:p>
          <a:p>
            <a:pPr eaLnBrk="1" hangingPunct="1">
              <a:buFont typeface="Wingdings" pitchFamily="2" charset="2"/>
              <a:buNone/>
            </a:pPr>
            <a:endParaRPr lang="en-US" sz="2500" smtClean="0">
              <a:latin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p:nvPr>
        </p:nvSpPr>
        <p:spPr>
          <a:xfrm>
            <a:off x="457200" y="276225"/>
            <a:ext cx="8229600" cy="849313"/>
          </a:xfrm>
        </p:spPr>
        <p:txBody>
          <a:bodyPr/>
          <a:lstStyle/>
          <a:p>
            <a:pPr eaLnBrk="1" hangingPunct="1"/>
            <a:r>
              <a:rPr lang="en-US" sz="4000" smtClean="0">
                <a:solidFill>
                  <a:schemeClr val="hlink"/>
                </a:solidFill>
                <a:latin typeface="Times New Roman" pitchFamily="18" charset="0"/>
              </a:rPr>
              <a:t>TRUYỀN THÔNG LIÊN CÁ NHÂN</a:t>
            </a:r>
          </a:p>
        </p:txBody>
      </p:sp>
      <p:sp>
        <p:nvSpPr>
          <p:cNvPr id="154626" name="Rectangle 3"/>
          <p:cNvSpPr>
            <a:spLocks noGrp="1" noChangeArrowheads="1"/>
          </p:cNvSpPr>
          <p:nvPr>
            <p:ph type="body" idx="1"/>
          </p:nvPr>
        </p:nvSpPr>
        <p:spPr>
          <a:xfrm>
            <a:off x="684213" y="1125538"/>
            <a:ext cx="8229600" cy="5327650"/>
          </a:xfrm>
        </p:spPr>
        <p:txBody>
          <a:bodyPr/>
          <a:lstStyle/>
          <a:p>
            <a:pPr eaLnBrk="1" hangingPunct="1">
              <a:buFont typeface="Arial" charset="0"/>
              <a:buNone/>
            </a:pPr>
            <a:r>
              <a:rPr lang="en-US" sz="2500" smtClean="0">
                <a:solidFill>
                  <a:schemeClr val="accent2"/>
                </a:solidFill>
                <a:latin typeface="Times New Roman" pitchFamily="18" charset="0"/>
              </a:rPr>
              <a:t>Các nhân tố trong truyền thông cá nhân:</a:t>
            </a:r>
          </a:p>
          <a:p>
            <a:pPr eaLnBrk="1" hangingPunct="1">
              <a:buFont typeface="Wingdings" pitchFamily="2" charset="2"/>
              <a:buAutoNum type="arabicPeriod"/>
            </a:pPr>
            <a:r>
              <a:rPr lang="en-US" sz="2500" smtClean="0">
                <a:latin typeface="Times New Roman" pitchFamily="18" charset="0"/>
              </a:rPr>
              <a:t> Các nhân vật tham gia vào quá trình truyền thông ( nhân vật giao tiếp)</a:t>
            </a:r>
          </a:p>
          <a:p>
            <a:pPr eaLnBrk="1" hangingPunct="1">
              <a:buFont typeface="Wingdings" pitchFamily="2" charset="2"/>
              <a:buAutoNum type="arabicPeriod"/>
            </a:pPr>
            <a:r>
              <a:rPr lang="en-US" sz="2500" smtClean="0">
                <a:latin typeface="Times New Roman" pitchFamily="18" charset="0"/>
              </a:rPr>
              <a:t>Mục tiêu của quá trình truyền thông</a:t>
            </a:r>
          </a:p>
          <a:p>
            <a:pPr eaLnBrk="1" hangingPunct="1">
              <a:buFont typeface="Wingdings" pitchFamily="2" charset="2"/>
              <a:buAutoNum type="arabicPeriod"/>
            </a:pPr>
            <a:r>
              <a:rPr lang="en-US" sz="2500" smtClean="0">
                <a:latin typeface="Times New Roman" pitchFamily="18" charset="0"/>
              </a:rPr>
              <a:t>Nội dung các thông điệp trong truyền thông cá nhân ( nội dung giao tiếp)</a:t>
            </a:r>
          </a:p>
          <a:p>
            <a:pPr eaLnBrk="1" hangingPunct="1">
              <a:buFont typeface="Wingdings" pitchFamily="2" charset="2"/>
              <a:buAutoNum type="arabicPeriod"/>
            </a:pPr>
            <a:r>
              <a:rPr lang="en-US" sz="2500" smtClean="0">
                <a:latin typeface="Times New Roman" pitchFamily="18" charset="0"/>
              </a:rPr>
              <a:t>Công cụ hay phương tiện truyền thông cá nhân ( công cụ hay phương tiện giao tiếp)</a:t>
            </a:r>
          </a:p>
          <a:p>
            <a:pPr eaLnBrk="1" hangingPunct="1">
              <a:buFont typeface="Wingdings" pitchFamily="2" charset="2"/>
              <a:buAutoNum type="arabicPeriod"/>
            </a:pPr>
            <a:r>
              <a:rPr lang="en-US" sz="2500" smtClean="0">
                <a:latin typeface="Times New Roman" pitchFamily="18" charset="0"/>
              </a:rPr>
              <a:t>Bối cảnh truyền thông</a:t>
            </a:r>
          </a:p>
          <a:p>
            <a:pPr eaLnBrk="1" hangingPunct="1">
              <a:buFont typeface="Wingdings" pitchFamily="2" charset="2"/>
              <a:buAutoNum type="arabicPeriod"/>
            </a:pPr>
            <a:r>
              <a:rPr lang="en-US" sz="2500" smtClean="0">
                <a:latin typeface="Times New Roman" pitchFamily="18" charset="0"/>
              </a:rPr>
              <a:t>Kênh truyền thông cá nhân ( đường liên lạc giữa các nhân, giữa chủ thể và khách thể truyền thông)</a:t>
            </a:r>
          </a:p>
          <a:p>
            <a:pPr eaLnBrk="1" hangingPunct="1">
              <a:buFont typeface="Wingdings" pitchFamily="2" charset="2"/>
              <a:buChar char="•"/>
            </a:pPr>
            <a:endParaRPr lang="en-US" sz="2500" smtClean="0">
              <a:latin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a:xfrm>
            <a:off x="252413" y="274638"/>
            <a:ext cx="8229600" cy="1143000"/>
          </a:xfrm>
        </p:spPr>
        <p:txBody>
          <a:bodyPr/>
          <a:lstStyle/>
          <a:p>
            <a:pPr eaLnBrk="1" hangingPunct="1"/>
            <a:r>
              <a:rPr lang="en-US" sz="4000" smtClean="0">
                <a:solidFill>
                  <a:schemeClr val="hlink"/>
                </a:solidFill>
                <a:latin typeface="Times New Roman" pitchFamily="18" charset="0"/>
              </a:rPr>
              <a:t>TRUYỀN THÔNG</a:t>
            </a:r>
          </a:p>
        </p:txBody>
      </p:sp>
      <p:sp>
        <p:nvSpPr>
          <p:cNvPr id="155650" name="Rectangle 3"/>
          <p:cNvSpPr>
            <a:spLocks noGrp="1" noChangeArrowheads="1"/>
          </p:cNvSpPr>
          <p:nvPr>
            <p:ph type="body" idx="1"/>
          </p:nvPr>
        </p:nvSpPr>
        <p:spPr>
          <a:xfrm>
            <a:off x="457200" y="1270000"/>
            <a:ext cx="8229600" cy="5473700"/>
          </a:xfrm>
        </p:spPr>
        <p:txBody>
          <a:bodyPr/>
          <a:lstStyle/>
          <a:p>
            <a:pPr eaLnBrk="1" hangingPunct="1">
              <a:buFont typeface="Arial" charset="0"/>
              <a:buNone/>
            </a:pPr>
            <a:r>
              <a:rPr lang="en-US" sz="2500" smtClean="0">
                <a:solidFill>
                  <a:schemeClr val="accent2"/>
                </a:solidFill>
                <a:latin typeface="Times New Roman" pitchFamily="18" charset="0"/>
              </a:rPr>
              <a:t>Vai trò:</a:t>
            </a:r>
          </a:p>
          <a:p>
            <a:pPr eaLnBrk="1" hangingPunct="1">
              <a:buFont typeface="Wingdings 3" pitchFamily="18" charset="2"/>
              <a:buNone/>
            </a:pPr>
            <a:r>
              <a:rPr lang="en-US" sz="2500" smtClean="0">
                <a:latin typeface="Times New Roman" pitchFamily="18" charset="0"/>
                <a:sym typeface="Times New Roman" pitchFamily="18" charset="0"/>
              </a:rPr>
              <a:t>Truyền thông đại chúng mở ra môi trường kết nối thông tin toàn cầu trên nhiều lĩnh vực: tin tức thời sự, dự báo thời tiết, thị trường giá cả hàng hóa... </a:t>
            </a:r>
          </a:p>
          <a:p>
            <a:pPr eaLnBrk="1" hangingPunct="1">
              <a:buFont typeface="Wingdings 3" pitchFamily="18" charset="2"/>
              <a:buNone/>
            </a:pPr>
            <a:endParaRPr lang="en-US" sz="2500" smtClean="0">
              <a:latin typeface="Times New Roman" pitchFamily="18" charset="0"/>
              <a:sym typeface="Times New Roman" pitchFamily="18" charset="0"/>
            </a:endParaRPr>
          </a:p>
          <a:p>
            <a:pPr eaLnBrk="1" hangingPunct="1">
              <a:buFont typeface="Wingdings" pitchFamily="2" charset="2"/>
              <a:buNone/>
            </a:pPr>
            <a:endParaRPr lang="en-US" sz="2500" smtClean="0">
              <a:latin typeface="Times New Roman" pitchFamily="18" charset="0"/>
              <a:sym typeface="Times New Roman" pitchFamily="18" charset="0"/>
            </a:endParaRPr>
          </a:p>
          <a:p>
            <a:pPr eaLnBrk="1" hangingPunct="1">
              <a:buFont typeface="Wingdings" pitchFamily="2" charset="2"/>
              <a:buNone/>
            </a:pPr>
            <a:endParaRPr lang="en-US" sz="2500" smtClean="0">
              <a:latin typeface="Times New Roman" pitchFamily="18" charset="0"/>
            </a:endParaRPr>
          </a:p>
        </p:txBody>
      </p:sp>
      <p:grpSp>
        <p:nvGrpSpPr>
          <p:cNvPr id="155651" name="Group 4"/>
          <p:cNvGrpSpPr>
            <a:grpSpLocks noChangeAspect="1"/>
          </p:cNvGrpSpPr>
          <p:nvPr/>
        </p:nvGrpSpPr>
        <p:grpSpPr bwMode="auto">
          <a:xfrm>
            <a:off x="684213" y="3070225"/>
            <a:ext cx="7488237" cy="2951163"/>
            <a:chOff x="0" y="0"/>
            <a:chExt cx="12309" cy="4282"/>
          </a:xfrm>
        </p:grpSpPr>
        <p:pic>
          <p:nvPicPr>
            <p:cNvPr id="155652" name="Picture 5" descr="download.jpg"/>
            <p:cNvPicPr>
              <a:picLocks noChangeAspect="1" noChangeArrowheads="1"/>
            </p:cNvPicPr>
            <p:nvPr/>
          </p:nvPicPr>
          <p:blipFill>
            <a:blip r:embed="rId2"/>
            <a:srcRect/>
            <a:stretch>
              <a:fillRect/>
            </a:stretch>
          </p:blipFill>
          <p:spPr bwMode="auto">
            <a:xfrm>
              <a:off x="7203" y="0"/>
              <a:ext cx="5107" cy="4080"/>
            </a:xfrm>
            <a:prstGeom prst="rect">
              <a:avLst/>
            </a:prstGeom>
            <a:noFill/>
            <a:ln w="9525">
              <a:noFill/>
              <a:miter lim="800000"/>
              <a:headEnd/>
              <a:tailEnd/>
            </a:ln>
          </p:spPr>
        </p:pic>
        <p:pic>
          <p:nvPicPr>
            <p:cNvPr id="155653" name="Picture 2"/>
            <p:cNvPicPr>
              <a:picLocks noChangeAspect="1" noChangeArrowheads="1"/>
            </p:cNvPicPr>
            <p:nvPr/>
          </p:nvPicPr>
          <p:blipFill>
            <a:blip r:embed="rId3"/>
            <a:srcRect/>
            <a:stretch>
              <a:fillRect/>
            </a:stretch>
          </p:blipFill>
          <p:spPr bwMode="auto">
            <a:xfrm>
              <a:off x="0" y="1134"/>
              <a:ext cx="5925" cy="3149"/>
            </a:xfrm>
            <a:prstGeom prst="rect">
              <a:avLst/>
            </a:prstGeom>
            <a:noFill/>
            <a:ln w="9525">
              <a:noFill/>
              <a:miter lim="800000"/>
              <a:headEnd/>
              <a:tailEnd/>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noChangeArrowheads="1"/>
          </p:cNvSpPr>
          <p:nvPr>
            <p:ph type="title"/>
          </p:nvPr>
        </p:nvSpPr>
        <p:spPr/>
        <p:txBody>
          <a:bodyPr/>
          <a:lstStyle/>
          <a:p>
            <a:pPr algn="l" eaLnBrk="1" hangingPunct="1"/>
            <a:r>
              <a:rPr lang="en-US" sz="4000" smtClean="0">
                <a:solidFill>
                  <a:schemeClr val="hlink"/>
                </a:solidFill>
                <a:latin typeface="Times New Roman" pitchFamily="18" charset="0"/>
              </a:rPr>
              <a:t>VAI TRÒ </a:t>
            </a:r>
          </a:p>
        </p:txBody>
      </p:sp>
      <p:sp>
        <p:nvSpPr>
          <p:cNvPr id="156674" name="Rectangle 3"/>
          <p:cNvSpPr>
            <a:spLocks noGrp="1" noChangeArrowheads="1"/>
          </p:cNvSpPr>
          <p:nvPr>
            <p:ph type="body" idx="1"/>
          </p:nvPr>
        </p:nvSpPr>
        <p:spPr/>
        <p:txBody>
          <a:bodyPr/>
          <a:lstStyle/>
          <a:p>
            <a:pPr eaLnBrk="1" hangingPunct="1"/>
            <a:r>
              <a:rPr lang="en-US" sz="2500" smtClean="0">
                <a:solidFill>
                  <a:srgbClr val="000000"/>
                </a:solidFill>
                <a:latin typeface="Times New Roman" pitchFamily="18" charset="0"/>
                <a:sym typeface="Calibri" pitchFamily="34" charset="0"/>
              </a:rPr>
              <a:t>Truyền thông đại chúng trở thành phương tiện giải trí thông dụng</a:t>
            </a:r>
          </a:p>
          <a:p>
            <a:pPr eaLnBrk="1" hangingPunct="1">
              <a:buFont typeface="Arial" charset="0"/>
              <a:buNone/>
            </a:pPr>
            <a:endParaRPr lang="en-US" sz="2500" smtClean="0">
              <a:solidFill>
                <a:srgbClr val="000000"/>
              </a:solidFill>
              <a:latin typeface="Times New Roman" pitchFamily="18" charset="0"/>
              <a:sym typeface="Calibri" pitchFamily="34" charset="0"/>
            </a:endParaRPr>
          </a:p>
        </p:txBody>
      </p:sp>
      <p:grpSp>
        <p:nvGrpSpPr>
          <p:cNvPr id="156675" name="Group 4"/>
          <p:cNvGrpSpPr>
            <a:grpSpLocks noChangeAspect="1"/>
          </p:cNvGrpSpPr>
          <p:nvPr/>
        </p:nvGrpSpPr>
        <p:grpSpPr bwMode="auto">
          <a:xfrm>
            <a:off x="828675" y="2854325"/>
            <a:ext cx="6673850" cy="3271838"/>
            <a:chOff x="0" y="0"/>
            <a:chExt cx="9034" cy="3344"/>
          </a:xfrm>
        </p:grpSpPr>
        <p:pic>
          <p:nvPicPr>
            <p:cNvPr id="156676" name="Picture 5" descr="th5GW825GS"/>
            <p:cNvPicPr>
              <a:picLocks noChangeAspect="1" noChangeArrowheads="1"/>
            </p:cNvPicPr>
            <p:nvPr/>
          </p:nvPicPr>
          <p:blipFill>
            <a:blip r:embed="rId2"/>
            <a:srcRect/>
            <a:stretch>
              <a:fillRect/>
            </a:stretch>
          </p:blipFill>
          <p:spPr bwMode="auto">
            <a:xfrm>
              <a:off x="4534" y="0"/>
              <a:ext cx="4500" cy="3345"/>
            </a:xfrm>
            <a:prstGeom prst="rect">
              <a:avLst/>
            </a:prstGeom>
            <a:noFill/>
            <a:ln w="9525">
              <a:noFill/>
              <a:miter lim="800000"/>
              <a:headEnd/>
              <a:tailEnd/>
            </a:ln>
          </p:spPr>
        </p:pic>
        <p:pic>
          <p:nvPicPr>
            <p:cNvPr id="156677" name="Picture 6" descr="th3OQ3HB7W"/>
            <p:cNvPicPr>
              <a:picLocks noChangeAspect="1" noChangeArrowheads="1"/>
            </p:cNvPicPr>
            <p:nvPr/>
          </p:nvPicPr>
          <p:blipFill>
            <a:blip r:embed="rId3"/>
            <a:srcRect/>
            <a:stretch>
              <a:fillRect/>
            </a:stretch>
          </p:blipFill>
          <p:spPr bwMode="auto">
            <a:xfrm>
              <a:off x="0" y="230"/>
              <a:ext cx="3400" cy="2787"/>
            </a:xfrm>
            <a:prstGeom prst="rect">
              <a:avLst/>
            </a:prstGeom>
            <a:noFill/>
            <a:ln w="9525">
              <a:noFill/>
              <a:miter lim="800000"/>
              <a:headEnd/>
              <a:tailEnd/>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3354388" cy="676275"/>
          </a:xfrm>
        </p:spPr>
        <p:txBody>
          <a:bodyPr rtlCol="0">
            <a:normAutofit fontScale="90000"/>
          </a:bodyPr>
          <a:lstStyle/>
          <a:p>
            <a:pPr eaLnBrk="1" fontAlgn="auto" hangingPunct="1">
              <a:spcAft>
                <a:spcPts val="0"/>
              </a:spcAft>
              <a:defRPr/>
            </a:pPr>
            <a:r>
              <a:rPr lang="vi-VN" sz="4000" b="1" dirty="0" smtClean="0">
                <a:solidFill>
                  <a:schemeClr val="tx2">
                    <a:satMod val="130000"/>
                  </a:schemeClr>
                </a:solidFill>
              </a:rPr>
              <a:t>	</a:t>
            </a:r>
            <a:r>
              <a:rPr lang="vi-VN" sz="4000" b="1" dirty="0" smtClean="0">
                <a:solidFill>
                  <a:schemeClr val="tx2">
                    <a:satMod val="130000"/>
                  </a:schemeClr>
                </a:solidFill>
                <a:cs typeface="Times New Roman" pitchFamily="18" charset="0"/>
              </a:rPr>
              <a:t>NHÓM 12</a:t>
            </a:r>
            <a:endParaRPr lang="vi-VN" sz="4000" b="1" dirty="0">
              <a:solidFill>
                <a:schemeClr val="tx2">
                  <a:satMod val="130000"/>
                </a:schemeClr>
              </a:solidFill>
              <a:cs typeface="Times New Roman" pitchFamily="18" charset="0"/>
            </a:endParaRPr>
          </a:p>
        </p:txBody>
      </p:sp>
      <p:sp>
        <p:nvSpPr>
          <p:cNvPr id="9" name="Rounded Rectangle 8"/>
          <p:cNvSpPr/>
          <p:nvPr/>
        </p:nvSpPr>
        <p:spPr>
          <a:xfrm>
            <a:off x="1752600" y="836613"/>
            <a:ext cx="5105400" cy="7620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vi-VN" sz="3200" dirty="0">
                <a:solidFill>
                  <a:schemeClr val="tx1"/>
                </a:solidFill>
                <a:latin typeface="Times New Roman" pitchFamily="18" charset="0"/>
                <a:cs typeface="Times New Roman" pitchFamily="18" charset="0"/>
              </a:rPr>
              <a:t>HỌ VÀ </a:t>
            </a:r>
            <a:r>
              <a:rPr lang="en-US" sz="3200" dirty="0" err="1">
                <a:solidFill>
                  <a:schemeClr val="tx1"/>
                </a:solidFill>
                <a:latin typeface="Times New Roman" pitchFamily="18" charset="0"/>
                <a:cs typeface="Times New Roman" pitchFamily="18" charset="0"/>
              </a:rPr>
              <a:t>TÊN</a:t>
            </a:r>
            <a:r>
              <a:rPr lang="en-US" sz="3200" dirty="0">
                <a:solidFill>
                  <a:schemeClr val="tx1"/>
                </a:solidFill>
                <a:latin typeface="Times New Roman" pitchFamily="18" charset="0"/>
                <a:cs typeface="Times New Roman" pitchFamily="18" charset="0"/>
              </a:rPr>
              <a:t> - </a:t>
            </a:r>
            <a:r>
              <a:rPr lang="en-US" sz="3200" dirty="0" err="1">
                <a:solidFill>
                  <a:schemeClr val="tx1"/>
                </a:solidFill>
                <a:latin typeface="Times New Roman" pitchFamily="18" charset="0"/>
                <a:cs typeface="Times New Roman" pitchFamily="18" charset="0"/>
              </a:rPr>
              <a:t>MSSV</a:t>
            </a:r>
            <a:endParaRPr lang="vi-VN" sz="3200" dirty="0">
              <a:solidFill>
                <a:schemeClr val="tx1"/>
              </a:solidFill>
              <a:latin typeface="Times New Roman" pitchFamily="18" charset="0"/>
              <a:cs typeface="Times New Roman" pitchFamily="18" charset="0"/>
            </a:endParaRPr>
          </a:p>
        </p:txBody>
      </p:sp>
      <p:grpSp>
        <p:nvGrpSpPr>
          <p:cNvPr id="139267" name="Group 5"/>
          <p:cNvGrpSpPr>
            <a:grpSpLocks/>
          </p:cNvGrpSpPr>
          <p:nvPr/>
        </p:nvGrpSpPr>
        <p:grpSpPr bwMode="auto">
          <a:xfrm>
            <a:off x="285876" y="1676400"/>
            <a:ext cx="4114800" cy="4681558"/>
            <a:chOff x="714" y="1673"/>
            <a:chExt cx="1957" cy="1938"/>
          </a:xfrm>
        </p:grpSpPr>
        <p:sp>
          <p:nvSpPr>
            <p:cNvPr id="25" name="Rectangle 6"/>
            <p:cNvSpPr>
              <a:spLocks noChangeArrowheads="1"/>
            </p:cNvSpPr>
            <p:nvPr/>
          </p:nvSpPr>
          <p:spPr bwMode="gray">
            <a:xfrm>
              <a:off x="2367" y="1675"/>
              <a:ext cx="76" cy="1936"/>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wrap="none" anchor="ctr"/>
            <a:lstStyle/>
            <a:p>
              <a:pPr eaLnBrk="0" hangingPunct="0">
                <a:defRPr/>
              </a:pPr>
              <a:endParaRPr lang="en-US">
                <a:solidFill>
                  <a:prstClr val="black"/>
                </a:solidFill>
                <a:latin typeface="Arial" pitchFamily="34" charset="0"/>
              </a:endParaRPr>
            </a:p>
          </p:txBody>
        </p:sp>
        <p:sp>
          <p:nvSpPr>
            <p:cNvPr id="26" name="Rectangle 7"/>
            <p:cNvSpPr>
              <a:spLocks noChangeArrowheads="1"/>
            </p:cNvSpPr>
            <p:nvPr/>
          </p:nvSpPr>
          <p:spPr bwMode="gray">
            <a:xfrm>
              <a:off x="940" y="1673"/>
              <a:ext cx="76" cy="1936"/>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wrap="none" anchor="ctr"/>
            <a:lstStyle/>
            <a:p>
              <a:pPr eaLnBrk="0" hangingPunct="0">
                <a:defRPr/>
              </a:pPr>
              <a:endParaRPr lang="en-US">
                <a:solidFill>
                  <a:prstClr val="black"/>
                </a:solidFill>
                <a:latin typeface="Arial" pitchFamily="34" charset="0"/>
              </a:endParaRPr>
            </a:p>
          </p:txBody>
        </p:sp>
        <p:sp>
          <p:nvSpPr>
            <p:cNvPr id="27" name="AutoShape 8"/>
            <p:cNvSpPr>
              <a:spLocks noChangeArrowheads="1"/>
            </p:cNvSpPr>
            <p:nvPr/>
          </p:nvSpPr>
          <p:spPr bwMode="gray">
            <a:xfrm>
              <a:off x="714" y="1807"/>
              <a:ext cx="1957" cy="237"/>
            </a:xfrm>
            <a:prstGeom prst="roundRect">
              <a:avLst>
                <a:gd name="adj" fmla="val 7574"/>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1. </a:t>
              </a:r>
              <a:r>
                <a:rPr lang="en-US" sz="1600" b="1" dirty="0" err="1">
                  <a:solidFill>
                    <a:prstClr val="black"/>
                  </a:solidFill>
                  <a:latin typeface="Times New Roman" pitchFamily="18" charset="0"/>
                  <a:cs typeface="Times New Roman" pitchFamily="18" charset="0"/>
                </a:rPr>
                <a:t>LÂM</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THỊ</a:t>
              </a:r>
              <a:r>
                <a:rPr lang="en-US" sz="1600" b="1" dirty="0">
                  <a:solidFill>
                    <a:prstClr val="black"/>
                  </a:solidFill>
                  <a:latin typeface="Times New Roman" pitchFamily="18" charset="0"/>
                  <a:cs typeface="Times New Roman" pitchFamily="18" charset="0"/>
                </a:rPr>
                <a:t> DUNG	          	13123018</a:t>
              </a:r>
            </a:p>
          </p:txBody>
        </p:sp>
        <p:sp>
          <p:nvSpPr>
            <p:cNvPr id="28" name="AutoShape 9"/>
            <p:cNvSpPr>
              <a:spLocks noChangeArrowheads="1"/>
            </p:cNvSpPr>
            <p:nvPr/>
          </p:nvSpPr>
          <p:spPr bwMode="gray">
            <a:xfrm>
              <a:off x="714" y="2251"/>
              <a:ext cx="1957" cy="240"/>
            </a:xfrm>
            <a:prstGeom prst="roundRect">
              <a:avLst>
                <a:gd name="adj" fmla="val 7574"/>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3. </a:t>
              </a:r>
              <a:r>
                <a:rPr lang="en-US" sz="1600" b="1" dirty="0" err="1">
                  <a:solidFill>
                    <a:prstClr val="black"/>
                  </a:solidFill>
                  <a:latin typeface="Times New Roman" pitchFamily="18" charset="0"/>
                  <a:cs typeface="Times New Roman" pitchFamily="18" charset="0"/>
                </a:rPr>
                <a:t>NGUYỄN</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THỊ</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QUẾ</a:t>
              </a:r>
              <a:r>
                <a:rPr lang="en-US" sz="1600" b="1" dirty="0">
                  <a:solidFill>
                    <a:prstClr val="black"/>
                  </a:solidFill>
                  <a:latin typeface="Times New Roman" pitchFamily="18" charset="0"/>
                  <a:cs typeface="Times New Roman" pitchFamily="18" charset="0"/>
                </a:rPr>
                <a:t> CHI     	13113025</a:t>
              </a:r>
            </a:p>
          </p:txBody>
        </p:sp>
        <p:sp>
          <p:nvSpPr>
            <p:cNvPr id="29" name="AutoShape 10"/>
            <p:cNvSpPr>
              <a:spLocks noChangeArrowheads="1"/>
            </p:cNvSpPr>
            <p:nvPr/>
          </p:nvSpPr>
          <p:spPr bwMode="gray">
            <a:xfrm>
              <a:off x="714" y="2694"/>
              <a:ext cx="1957" cy="266"/>
            </a:xfrm>
            <a:prstGeom prst="roundRect">
              <a:avLst>
                <a:gd name="adj" fmla="val 7574"/>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5. </a:t>
              </a:r>
              <a:r>
                <a:rPr lang="en-US" sz="1600" b="1" dirty="0" err="1">
                  <a:solidFill>
                    <a:prstClr val="black"/>
                  </a:solidFill>
                  <a:latin typeface="Times New Roman" pitchFamily="18" charset="0"/>
                  <a:cs typeface="Times New Roman" pitchFamily="18" charset="0"/>
                </a:rPr>
                <a:t>PHẠM</a:t>
              </a:r>
              <a:r>
                <a:rPr lang="en-US" sz="1600" b="1" dirty="0">
                  <a:solidFill>
                    <a:prstClr val="black"/>
                  </a:solidFill>
                  <a:latin typeface="Times New Roman" pitchFamily="18" charset="0"/>
                  <a:cs typeface="Times New Roman" pitchFamily="18" charset="0"/>
                </a:rPr>
                <a:t> T H </a:t>
              </a:r>
              <a:r>
                <a:rPr lang="en-US" sz="1600" b="1" dirty="0" err="1">
                  <a:solidFill>
                    <a:prstClr val="black"/>
                  </a:solidFill>
                  <a:latin typeface="Times New Roman" pitchFamily="18" charset="0"/>
                  <a:cs typeface="Times New Roman" pitchFamily="18" charset="0"/>
                </a:rPr>
                <a:t>TRANG</a:t>
              </a:r>
              <a:r>
                <a:rPr lang="en-US" sz="1600" b="1" dirty="0">
                  <a:solidFill>
                    <a:prstClr val="black"/>
                  </a:solidFill>
                  <a:latin typeface="Times New Roman" pitchFamily="18" charset="0"/>
                  <a:cs typeface="Times New Roman" pitchFamily="18" charset="0"/>
                </a:rPr>
                <a:t>	13117166</a:t>
              </a:r>
            </a:p>
          </p:txBody>
        </p:sp>
        <p:sp>
          <p:nvSpPr>
            <p:cNvPr id="30" name="AutoShape 11"/>
            <p:cNvSpPr>
              <a:spLocks noChangeArrowheads="1"/>
            </p:cNvSpPr>
            <p:nvPr/>
          </p:nvSpPr>
          <p:spPr bwMode="gray">
            <a:xfrm>
              <a:off x="714" y="3197"/>
              <a:ext cx="1957" cy="240"/>
            </a:xfrm>
            <a:prstGeom prst="roundRect">
              <a:avLst>
                <a:gd name="adj" fmla="val 7574"/>
              </a:avLst>
            </a:prstGeom>
            <a:ln>
              <a:headEnd/>
              <a:tailEnd/>
            </a:ln>
          </p:spPr>
          <p:style>
            <a:lnRef idx="2">
              <a:schemeClr val="accent4"/>
            </a:lnRef>
            <a:fillRef idx="1">
              <a:schemeClr val="lt1"/>
            </a:fillRef>
            <a:effectRef idx="0">
              <a:schemeClr val="accent4"/>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7. </a:t>
              </a:r>
              <a:r>
                <a:rPr lang="en-US" sz="1600" b="1" dirty="0" err="1">
                  <a:solidFill>
                    <a:prstClr val="black"/>
                  </a:solidFill>
                  <a:latin typeface="Times New Roman" pitchFamily="18" charset="0"/>
                  <a:cs typeface="Times New Roman" pitchFamily="18" charset="0"/>
                </a:rPr>
                <a:t>BÙI</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THỊ</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HOÀNG</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OANH</a:t>
              </a:r>
              <a:r>
                <a:rPr lang="en-US" sz="1600" b="1" dirty="0">
                  <a:solidFill>
                    <a:prstClr val="black"/>
                  </a:solidFill>
                  <a:latin typeface="Times New Roman" pitchFamily="18" charset="0"/>
                  <a:cs typeface="Times New Roman" pitchFamily="18" charset="0"/>
                </a:rPr>
                <a:t>	13125369</a:t>
              </a:r>
            </a:p>
          </p:txBody>
        </p:sp>
      </p:grpSp>
      <p:grpSp>
        <p:nvGrpSpPr>
          <p:cNvPr id="139268" name="Group 5"/>
          <p:cNvGrpSpPr>
            <a:grpSpLocks/>
          </p:cNvGrpSpPr>
          <p:nvPr/>
        </p:nvGrpSpPr>
        <p:grpSpPr bwMode="auto">
          <a:xfrm>
            <a:off x="4714876" y="1714488"/>
            <a:ext cx="4106862" cy="4681558"/>
            <a:chOff x="723" y="1673"/>
            <a:chExt cx="2070" cy="1938"/>
          </a:xfrm>
        </p:grpSpPr>
        <p:sp>
          <p:nvSpPr>
            <p:cNvPr id="34" name="Rectangle 6"/>
            <p:cNvSpPr>
              <a:spLocks noChangeArrowheads="1"/>
            </p:cNvSpPr>
            <p:nvPr/>
          </p:nvSpPr>
          <p:spPr bwMode="gray">
            <a:xfrm>
              <a:off x="2367" y="1675"/>
              <a:ext cx="76" cy="1936"/>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eaLnBrk="0" hangingPunct="0">
                <a:defRPr/>
              </a:pPr>
              <a:endParaRPr lang="en-US">
                <a:solidFill>
                  <a:prstClr val="black"/>
                </a:solidFill>
                <a:latin typeface="Arial" pitchFamily="34" charset="0"/>
              </a:endParaRPr>
            </a:p>
          </p:txBody>
        </p:sp>
        <p:sp>
          <p:nvSpPr>
            <p:cNvPr id="35" name="Rectangle 7"/>
            <p:cNvSpPr>
              <a:spLocks noChangeArrowheads="1"/>
            </p:cNvSpPr>
            <p:nvPr/>
          </p:nvSpPr>
          <p:spPr bwMode="gray">
            <a:xfrm>
              <a:off x="940" y="1673"/>
              <a:ext cx="76" cy="1936"/>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eaLnBrk="0" hangingPunct="0">
                <a:defRPr/>
              </a:pPr>
              <a:endParaRPr lang="en-US">
                <a:solidFill>
                  <a:prstClr val="black"/>
                </a:solidFill>
                <a:latin typeface="Arial" pitchFamily="34" charset="0"/>
              </a:endParaRPr>
            </a:p>
          </p:txBody>
        </p:sp>
        <p:sp>
          <p:nvSpPr>
            <p:cNvPr id="36" name="AutoShape 8"/>
            <p:cNvSpPr>
              <a:spLocks noChangeArrowheads="1"/>
            </p:cNvSpPr>
            <p:nvPr/>
          </p:nvSpPr>
          <p:spPr bwMode="gray">
            <a:xfrm>
              <a:off x="723" y="1798"/>
              <a:ext cx="1998" cy="240"/>
            </a:xfrm>
            <a:prstGeom prst="roundRect">
              <a:avLst>
                <a:gd name="adj" fmla="val 7574"/>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2.NGUYỄN </a:t>
              </a:r>
              <a:r>
                <a:rPr lang="en-US" sz="1600" b="1" dirty="0" err="1">
                  <a:solidFill>
                    <a:prstClr val="black"/>
                  </a:solidFill>
                  <a:latin typeface="Times New Roman" pitchFamily="18" charset="0"/>
                  <a:cs typeface="Times New Roman" pitchFamily="18" charset="0"/>
                </a:rPr>
                <a:t>THỊ</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ÁNH</a:t>
              </a:r>
              <a:r>
                <a:rPr lang="en-US" sz="1600" b="1" dirty="0">
                  <a:solidFill>
                    <a:prstClr val="black"/>
                  </a:solidFill>
                  <a:latin typeface="Times New Roman" pitchFamily="18" charset="0"/>
                  <a:cs typeface="Times New Roman" pitchFamily="18" charset="0"/>
                </a:rPr>
                <a:t> THU	13113216</a:t>
              </a:r>
            </a:p>
          </p:txBody>
        </p:sp>
        <p:sp>
          <p:nvSpPr>
            <p:cNvPr id="37" name="AutoShape 9"/>
            <p:cNvSpPr>
              <a:spLocks noChangeArrowheads="1"/>
            </p:cNvSpPr>
            <p:nvPr/>
          </p:nvSpPr>
          <p:spPr bwMode="gray">
            <a:xfrm>
              <a:off x="723" y="2242"/>
              <a:ext cx="2070" cy="240"/>
            </a:xfrm>
            <a:prstGeom prst="roundRect">
              <a:avLst>
                <a:gd name="adj" fmla="val 7574"/>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4. </a:t>
              </a:r>
              <a:r>
                <a:rPr lang="en-US" sz="1600" b="1" dirty="0" err="1">
                  <a:solidFill>
                    <a:prstClr val="black"/>
                  </a:solidFill>
                  <a:latin typeface="Times New Roman" pitchFamily="18" charset="0"/>
                  <a:cs typeface="Times New Roman" pitchFamily="18" charset="0"/>
                </a:rPr>
                <a:t>NGUYỄN</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THỊ</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TUYẾT</a:t>
              </a:r>
              <a:r>
                <a:rPr lang="en-US" sz="1600" b="1" dirty="0">
                  <a:solidFill>
                    <a:prstClr val="black"/>
                  </a:solidFill>
                  <a:latin typeface="Times New Roman" pitchFamily="18" charset="0"/>
                  <a:cs typeface="Times New Roman" pitchFamily="18" charset="0"/>
                </a:rPr>
                <a:t>	13155295</a:t>
              </a:r>
            </a:p>
          </p:txBody>
        </p:sp>
        <p:sp>
          <p:nvSpPr>
            <p:cNvPr id="38" name="AutoShape 10"/>
            <p:cNvSpPr>
              <a:spLocks noChangeArrowheads="1"/>
            </p:cNvSpPr>
            <p:nvPr/>
          </p:nvSpPr>
          <p:spPr bwMode="gray">
            <a:xfrm>
              <a:off x="723" y="2694"/>
              <a:ext cx="2070" cy="251"/>
            </a:xfrm>
            <a:prstGeom prst="roundRect">
              <a:avLst>
                <a:gd name="adj" fmla="val 7574"/>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fontAlgn="auto">
                <a:spcBef>
                  <a:spcPts val="0"/>
                </a:spcBef>
                <a:spcAft>
                  <a:spcPts val="0"/>
                </a:spcAft>
                <a:defRPr/>
              </a:pPr>
              <a:r>
                <a:rPr lang="en-US" sz="1600" b="1" dirty="0">
                  <a:solidFill>
                    <a:prstClr val="black"/>
                  </a:solidFill>
                  <a:latin typeface="Times New Roman" pitchFamily="18" charset="0"/>
                  <a:cs typeface="Times New Roman" pitchFamily="18" charset="0"/>
                </a:rPr>
                <a:t>6.NGUYỄN </a:t>
              </a:r>
              <a:r>
                <a:rPr lang="en-US" sz="1600" b="1" dirty="0" err="1">
                  <a:solidFill>
                    <a:prstClr val="black"/>
                  </a:solidFill>
                  <a:latin typeface="Times New Roman" pitchFamily="18" charset="0"/>
                  <a:cs typeface="Times New Roman" pitchFamily="18" charset="0"/>
                </a:rPr>
                <a:t>KIỀU</a:t>
              </a:r>
              <a:r>
                <a:rPr lang="en-US" sz="1600" b="1" dirty="0">
                  <a:solidFill>
                    <a:prstClr val="black"/>
                  </a:solidFill>
                  <a:latin typeface="Times New Roman" pitchFamily="18" charset="0"/>
                  <a:cs typeface="Times New Roman" pitchFamily="18" charset="0"/>
                </a:rPr>
                <a:t> </a:t>
              </a:r>
              <a:r>
                <a:rPr lang="en-US" sz="1600" b="1" dirty="0" err="1">
                  <a:solidFill>
                    <a:prstClr val="black"/>
                  </a:solidFill>
                  <a:latin typeface="Times New Roman" pitchFamily="18" charset="0"/>
                  <a:cs typeface="Times New Roman" pitchFamily="18" charset="0"/>
                </a:rPr>
                <a:t>HẢO</a:t>
              </a:r>
              <a:r>
                <a:rPr lang="en-US" sz="1600" b="1" dirty="0">
                  <a:solidFill>
                    <a:prstClr val="black"/>
                  </a:solidFill>
                  <a:latin typeface="Times New Roman" pitchFamily="18" charset="0"/>
                  <a:cs typeface="Times New Roman" pitchFamily="18" charset="0"/>
                </a:rPr>
                <a:t>	13116379</a:t>
              </a:r>
            </a:p>
          </p:txBody>
        </p:sp>
        <p:sp>
          <p:nvSpPr>
            <p:cNvPr id="39" name="AutoShape 11"/>
            <p:cNvSpPr>
              <a:spLocks noChangeArrowheads="1"/>
            </p:cNvSpPr>
            <p:nvPr/>
          </p:nvSpPr>
          <p:spPr bwMode="gray">
            <a:xfrm>
              <a:off x="723" y="3181"/>
              <a:ext cx="2070" cy="244"/>
            </a:xfrm>
            <a:prstGeom prst="roundRect">
              <a:avLst>
                <a:gd name="adj" fmla="val 7574"/>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fontAlgn="auto">
                <a:spcBef>
                  <a:spcPts val="0"/>
                </a:spcBef>
                <a:spcAft>
                  <a:spcPts val="0"/>
                </a:spcAft>
                <a:defRPr/>
              </a:pPr>
              <a:r>
                <a:rPr lang="en-US" sz="1600" b="1" dirty="0" smtClean="0">
                  <a:latin typeface="Times New Roman" pitchFamily="18" charset="0"/>
                  <a:cs typeface="Times New Roman" pitchFamily="18" charset="0"/>
                </a:rPr>
                <a:t>8. </a:t>
              </a:r>
              <a:r>
                <a:rPr lang="en-US" sz="1600" b="1" dirty="0" smtClean="0">
                  <a:latin typeface="Times New Roman" pitchFamily="18" charset="0"/>
                  <a:cs typeface="Times New Roman" pitchFamily="18" charset="0"/>
                </a:rPr>
                <a:t>ĐINH VĂN VƯƠNG	13124482</a:t>
              </a:r>
              <a:endParaRPr lang="en-US" sz="1600" b="1" dirty="0">
                <a:latin typeface="Times New Roman" pitchFamily="18" charset="0"/>
                <a:cs typeface="Times New Roman"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457200" y="274638"/>
            <a:ext cx="8229600" cy="922337"/>
          </a:xfrm>
        </p:spPr>
        <p:txBody>
          <a:bodyPr/>
          <a:lstStyle/>
          <a:p>
            <a:pPr algn="l" eaLnBrk="1" hangingPunct="1"/>
            <a:r>
              <a:rPr lang="en-US" sz="4000" smtClean="0">
                <a:solidFill>
                  <a:schemeClr val="hlink"/>
                </a:solidFill>
                <a:latin typeface="Times New Roman" pitchFamily="18" charset="0"/>
              </a:rPr>
              <a:t>VAI TRÒ</a:t>
            </a:r>
          </a:p>
        </p:txBody>
      </p:sp>
      <p:sp>
        <p:nvSpPr>
          <p:cNvPr id="157698" name="Rectangle 3"/>
          <p:cNvSpPr>
            <a:spLocks noGrp="1" noChangeArrowheads="1"/>
          </p:cNvSpPr>
          <p:nvPr>
            <p:ph type="body" idx="1"/>
          </p:nvPr>
        </p:nvSpPr>
        <p:spPr>
          <a:xfrm>
            <a:off x="457200" y="1196975"/>
            <a:ext cx="8229600" cy="5329238"/>
          </a:xfrm>
        </p:spPr>
        <p:txBody>
          <a:bodyPr/>
          <a:lstStyle/>
          <a:p>
            <a:pPr algn="just">
              <a:lnSpc>
                <a:spcPct val="110000"/>
              </a:lnSpc>
              <a:spcBef>
                <a:spcPct val="0"/>
              </a:spcBef>
            </a:pPr>
            <a:r>
              <a:rPr lang="en-US" sz="2500" smtClean="0">
                <a:solidFill>
                  <a:srgbClr val="000000"/>
                </a:solidFill>
                <a:latin typeface="Times New Roman" pitchFamily="18" charset="0"/>
                <a:sym typeface="Times New Roman" pitchFamily="18" charset="0"/>
              </a:rPr>
              <a:t>Truyền thông đại chúng tạo ra môi trường học tập, nghiên cứu mở.</a:t>
            </a:r>
            <a:endParaRPr lang="en-US" sz="2500" smtClean="0">
              <a:latin typeface="Times New Roman" pitchFamily="18" charset="0"/>
            </a:endParaRPr>
          </a:p>
          <a:p>
            <a:pPr eaLnBrk="1" hangingPunct="1"/>
            <a:endParaRPr lang="en-US" sz="2500" smtClean="0">
              <a:latin typeface="Times New Roman" pitchFamily="18" charset="0"/>
            </a:endParaRPr>
          </a:p>
        </p:txBody>
      </p:sp>
      <p:grpSp>
        <p:nvGrpSpPr>
          <p:cNvPr id="157699" name="Group 4"/>
          <p:cNvGrpSpPr>
            <a:grpSpLocks noChangeAspect="1"/>
          </p:cNvGrpSpPr>
          <p:nvPr/>
        </p:nvGrpSpPr>
        <p:grpSpPr bwMode="auto">
          <a:xfrm>
            <a:off x="612775" y="2781300"/>
            <a:ext cx="8531225" cy="3544888"/>
            <a:chOff x="0" y="0"/>
            <a:chExt cx="13436" cy="4516"/>
          </a:xfrm>
        </p:grpSpPr>
        <p:pic>
          <p:nvPicPr>
            <p:cNvPr id="157700" name="Picture 2"/>
            <p:cNvPicPr>
              <a:picLocks noChangeAspect="1" noChangeArrowheads="1"/>
            </p:cNvPicPr>
            <p:nvPr/>
          </p:nvPicPr>
          <p:blipFill>
            <a:blip r:embed="rId2"/>
            <a:srcRect/>
            <a:stretch>
              <a:fillRect/>
            </a:stretch>
          </p:blipFill>
          <p:spPr bwMode="auto">
            <a:xfrm>
              <a:off x="6686" y="0"/>
              <a:ext cx="6750" cy="4515"/>
            </a:xfrm>
            <a:prstGeom prst="rect">
              <a:avLst/>
            </a:prstGeom>
            <a:noFill/>
            <a:ln w="9525">
              <a:noFill/>
              <a:miter lim="800000"/>
              <a:headEnd/>
              <a:tailEnd/>
            </a:ln>
          </p:spPr>
        </p:pic>
        <p:pic>
          <p:nvPicPr>
            <p:cNvPr id="157701" name="Picture 6" descr="images (2)"/>
            <p:cNvPicPr>
              <a:picLocks noChangeAspect="1" noChangeArrowheads="1"/>
            </p:cNvPicPr>
            <p:nvPr/>
          </p:nvPicPr>
          <p:blipFill>
            <a:blip r:embed="rId3"/>
            <a:srcRect/>
            <a:stretch>
              <a:fillRect/>
            </a:stretch>
          </p:blipFill>
          <p:spPr bwMode="auto">
            <a:xfrm>
              <a:off x="0" y="2"/>
              <a:ext cx="5913" cy="4515"/>
            </a:xfrm>
            <a:prstGeom prst="rect">
              <a:avLst/>
            </a:prstGeom>
            <a:noFill/>
            <a:ln w="9525">
              <a:noFill/>
              <a:miter lim="800000"/>
              <a:headEnd/>
              <a:tailEnd/>
            </a:ln>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2"/>
          <p:cNvSpPr>
            <a:spLocks noGrp="1" noChangeArrowheads="1"/>
          </p:cNvSpPr>
          <p:nvPr>
            <p:ph type="title"/>
          </p:nvPr>
        </p:nvSpPr>
        <p:spPr/>
        <p:txBody>
          <a:bodyPr/>
          <a:lstStyle/>
          <a:p>
            <a:pPr algn="l" eaLnBrk="1" hangingPunct="1"/>
            <a:r>
              <a:rPr lang="en-US" sz="4000" smtClean="0">
                <a:solidFill>
                  <a:schemeClr val="hlink"/>
                </a:solidFill>
                <a:latin typeface="Times New Roman" pitchFamily="18" charset="0"/>
              </a:rPr>
              <a:t>VAI TRÒ</a:t>
            </a:r>
          </a:p>
        </p:txBody>
      </p:sp>
      <p:sp>
        <p:nvSpPr>
          <p:cNvPr id="158722" name="Rectangle 3"/>
          <p:cNvSpPr>
            <a:spLocks noGrp="1" noChangeArrowheads="1"/>
          </p:cNvSpPr>
          <p:nvPr>
            <p:ph type="body" sz="half" idx="1"/>
          </p:nvPr>
        </p:nvSpPr>
        <p:spPr>
          <a:xfrm>
            <a:off x="457200" y="1600200"/>
            <a:ext cx="3898900" cy="3844925"/>
          </a:xfrm>
        </p:spPr>
        <p:txBody>
          <a:bodyPr/>
          <a:lstStyle/>
          <a:p>
            <a:pPr eaLnBrk="1" hangingPunct="1">
              <a:lnSpc>
                <a:spcPct val="90000"/>
              </a:lnSpc>
              <a:buFont typeface="Arial" charset="0"/>
              <a:buNone/>
            </a:pPr>
            <a:r>
              <a:rPr lang="en-US" sz="2500" smtClean="0">
                <a:latin typeface="Times New Roman" pitchFamily="18" charset="0"/>
              </a:rPr>
              <a:t>Bên cạnh những lợi ích mà truyền thông đem lại thì cũng có rất nhiều mặt hạn chế</a:t>
            </a:r>
          </a:p>
          <a:p>
            <a:pPr eaLnBrk="1" hangingPunct="1">
              <a:lnSpc>
                <a:spcPct val="90000"/>
              </a:lnSpc>
              <a:buFont typeface="Arial" charset="0"/>
              <a:buNone/>
            </a:pPr>
            <a:endParaRPr lang="en-US" sz="2500" smtClean="0">
              <a:latin typeface="Times New Roman" pitchFamily="18" charset="0"/>
            </a:endParaRPr>
          </a:p>
          <a:p>
            <a:pPr eaLnBrk="1" hangingPunct="1">
              <a:lnSpc>
                <a:spcPct val="90000"/>
              </a:lnSpc>
            </a:pPr>
            <a:r>
              <a:rPr lang="en-US" sz="2500" smtClean="0">
                <a:solidFill>
                  <a:srgbClr val="000000"/>
                </a:solidFill>
                <a:latin typeface="Times New Roman" pitchFamily="18" charset="0"/>
                <a:ea typeface="SimSun" pitchFamily="2" charset="-122"/>
                <a:sym typeface="Times New Roman" pitchFamily="18" charset="0"/>
              </a:rPr>
              <a:t>Tạo điều kiện để các đối tượng học theo lối xấu.</a:t>
            </a:r>
          </a:p>
          <a:p>
            <a:pPr eaLnBrk="1" hangingPunct="1">
              <a:lnSpc>
                <a:spcPct val="90000"/>
              </a:lnSpc>
            </a:pPr>
            <a:r>
              <a:rPr lang="en-US" sz="2500" smtClean="0">
                <a:solidFill>
                  <a:srgbClr val="000000"/>
                </a:solidFill>
                <a:latin typeface="Times New Roman" pitchFamily="18" charset="0"/>
                <a:ea typeface="SimSun" pitchFamily="2" charset="-122"/>
                <a:sym typeface="Times New Roman" pitchFamily="18" charset="0"/>
              </a:rPr>
              <a:t>Đăng những thông tin, hình ảnh không hay lên các trang mạn xả hội.</a:t>
            </a:r>
          </a:p>
          <a:p>
            <a:pPr eaLnBrk="1" hangingPunct="1">
              <a:lnSpc>
                <a:spcPct val="90000"/>
              </a:lnSpc>
            </a:pPr>
            <a:endParaRPr lang="en-US" sz="2500" smtClean="0">
              <a:solidFill>
                <a:srgbClr val="000000"/>
              </a:solidFill>
              <a:latin typeface="Times New Roman" pitchFamily="18" charset="0"/>
              <a:ea typeface="SimSun" pitchFamily="2" charset="-122"/>
              <a:sym typeface="Calibri" pitchFamily="34" charset="0"/>
            </a:endParaRPr>
          </a:p>
          <a:p>
            <a:pPr eaLnBrk="1" hangingPunct="1">
              <a:lnSpc>
                <a:spcPct val="90000"/>
              </a:lnSpc>
              <a:buFont typeface="Arial" charset="0"/>
              <a:buNone/>
            </a:pPr>
            <a:endParaRPr lang="en-US" sz="2500" smtClean="0">
              <a:solidFill>
                <a:srgbClr val="000000"/>
              </a:solidFill>
              <a:latin typeface="Times New Roman" pitchFamily="18" charset="0"/>
              <a:ea typeface="SimSun" pitchFamily="2" charset="-122"/>
              <a:sym typeface="Calibri" pitchFamily="34" charset="0"/>
            </a:endParaRPr>
          </a:p>
          <a:p>
            <a:pPr eaLnBrk="1" hangingPunct="1">
              <a:lnSpc>
                <a:spcPct val="90000"/>
              </a:lnSpc>
              <a:buFont typeface="Arial" charset="0"/>
              <a:buNone/>
            </a:pPr>
            <a:endParaRPr lang="en-US" sz="2500" smtClean="0">
              <a:latin typeface="Times New Roman" pitchFamily="18" charset="0"/>
            </a:endParaRPr>
          </a:p>
          <a:p>
            <a:pPr eaLnBrk="1" hangingPunct="1">
              <a:lnSpc>
                <a:spcPct val="90000"/>
              </a:lnSpc>
              <a:buFont typeface="Arial" charset="0"/>
              <a:buNone/>
            </a:pPr>
            <a:endParaRPr lang="en-US" sz="2500" smtClean="0">
              <a:latin typeface="Times New Roman" pitchFamily="18" charset="0"/>
            </a:endParaRPr>
          </a:p>
          <a:p>
            <a:pPr eaLnBrk="1" hangingPunct="1">
              <a:lnSpc>
                <a:spcPct val="90000"/>
              </a:lnSpc>
              <a:buFont typeface="Arial" charset="0"/>
              <a:buNone/>
            </a:pPr>
            <a:endParaRPr lang="en-US" sz="2500" smtClean="0">
              <a:latin typeface="Times New Roman" pitchFamily="18" charset="0"/>
            </a:endParaRPr>
          </a:p>
        </p:txBody>
      </p:sp>
      <p:pic>
        <p:nvPicPr>
          <p:cNvPr id="158723" name="Picture 2"/>
          <p:cNvPicPr>
            <a:picLocks noGrp="1" noChangeAspect="1" noChangeArrowheads="1"/>
          </p:cNvPicPr>
          <p:nvPr>
            <p:ph sz="half" idx="2"/>
          </p:nvPr>
        </p:nvPicPr>
        <p:blipFill>
          <a:blip r:embed="rId2"/>
          <a:srcRect/>
          <a:stretch>
            <a:fillRect/>
          </a:stretch>
        </p:blipFill>
        <p:spPr>
          <a:xfrm>
            <a:off x="5005388" y="1504950"/>
            <a:ext cx="3681412" cy="3940175"/>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pPr eaLnBrk="1" hangingPunct="1"/>
            <a:r>
              <a:rPr lang="en-US" sz="4000" smtClean="0">
                <a:solidFill>
                  <a:schemeClr val="hlink"/>
                </a:solidFill>
                <a:latin typeface="Times New Roman" pitchFamily="18" charset="0"/>
              </a:rPr>
              <a:t>LIÊN HỆ TRUYỀN THÔNG VỚI INTERNET</a:t>
            </a:r>
          </a:p>
        </p:txBody>
      </p:sp>
      <p:sp>
        <p:nvSpPr>
          <p:cNvPr id="159746" name="Rectangle 3"/>
          <p:cNvSpPr>
            <a:spLocks noGrp="1" noChangeArrowheads="1"/>
          </p:cNvSpPr>
          <p:nvPr>
            <p:ph type="body" idx="1"/>
          </p:nvPr>
        </p:nvSpPr>
        <p:spPr/>
        <p:txBody>
          <a:bodyPr/>
          <a:lstStyle/>
          <a:p>
            <a:pPr eaLnBrk="1" hangingPunct="1"/>
            <a:r>
              <a:rPr lang="en-US" sz="2500" smtClean="0">
                <a:latin typeface="Times New Roman" pitchFamily="18" charset="0"/>
              </a:rPr>
              <a:t>Phương tiện Internet có đặc điểm là có thể được sử dụng cho cả truyền thông đại chúng (chẳng hạn như những trang Website của tờ Tuổi trẻ hay tờ Sài Gòn Giải Phóng) và truyền thông liên cá nhân (chẳng hạn gửi thư điện tử hay Email).</a:t>
            </a:r>
          </a:p>
        </p:txBody>
      </p:sp>
      <p:grpSp>
        <p:nvGrpSpPr>
          <p:cNvPr id="159747" name="Group 4"/>
          <p:cNvGrpSpPr>
            <a:grpSpLocks noChangeAspect="1"/>
          </p:cNvGrpSpPr>
          <p:nvPr/>
        </p:nvGrpSpPr>
        <p:grpSpPr bwMode="auto">
          <a:xfrm>
            <a:off x="828675" y="3851275"/>
            <a:ext cx="7416800" cy="2530475"/>
            <a:chOff x="0" y="0"/>
            <a:chExt cx="9066" cy="2790"/>
          </a:xfrm>
        </p:grpSpPr>
        <p:pic>
          <p:nvPicPr>
            <p:cNvPr id="159748" name="Picture 5" descr="thR7PHDFB2"/>
            <p:cNvPicPr>
              <a:picLocks noChangeAspect="1" noChangeArrowheads="1"/>
            </p:cNvPicPr>
            <p:nvPr/>
          </p:nvPicPr>
          <p:blipFill>
            <a:blip r:embed="rId2"/>
            <a:srcRect/>
            <a:stretch>
              <a:fillRect/>
            </a:stretch>
          </p:blipFill>
          <p:spPr bwMode="auto">
            <a:xfrm>
              <a:off x="5330" y="0"/>
              <a:ext cx="3737" cy="2622"/>
            </a:xfrm>
            <a:prstGeom prst="rect">
              <a:avLst/>
            </a:prstGeom>
            <a:noFill/>
            <a:ln w="9525">
              <a:noFill/>
              <a:miter lim="800000"/>
              <a:headEnd/>
              <a:tailEnd/>
            </a:ln>
          </p:spPr>
        </p:pic>
        <p:pic>
          <p:nvPicPr>
            <p:cNvPr id="159749" name="Picture 6" descr="thUVXQBWSR"/>
            <p:cNvPicPr>
              <a:picLocks noChangeAspect="1" noChangeArrowheads="1"/>
            </p:cNvPicPr>
            <p:nvPr/>
          </p:nvPicPr>
          <p:blipFill>
            <a:blip r:embed="rId3"/>
            <a:srcRect/>
            <a:stretch>
              <a:fillRect/>
            </a:stretch>
          </p:blipFill>
          <p:spPr bwMode="auto">
            <a:xfrm>
              <a:off x="0" y="0"/>
              <a:ext cx="3969" cy="2791"/>
            </a:xfrm>
            <a:prstGeom prst="rect">
              <a:avLst/>
            </a:prstGeom>
            <a:noFill/>
            <a:ln w="9525">
              <a:noFill/>
              <a:miter lim="800000"/>
              <a:headEnd/>
              <a:tailEnd/>
            </a:ln>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p:cNvSpPr>
            <a:spLocks noGrp="1" noChangeArrowheads="1"/>
          </p:cNvSpPr>
          <p:nvPr>
            <p:ph type="title"/>
          </p:nvPr>
        </p:nvSpPr>
        <p:spPr>
          <a:xfrm>
            <a:off x="457200" y="276225"/>
            <a:ext cx="8229600" cy="561975"/>
          </a:xfrm>
        </p:spPr>
        <p:txBody>
          <a:bodyPr/>
          <a:lstStyle/>
          <a:p>
            <a:pPr eaLnBrk="1" hangingPunct="1"/>
            <a:r>
              <a:rPr lang="en-US" sz="4000" smtClean="0">
                <a:solidFill>
                  <a:schemeClr val="hlink"/>
                </a:solidFill>
                <a:latin typeface="Times New Roman" pitchFamily="18" charset="0"/>
              </a:rPr>
              <a:t>ĐẶC TRƯNG NỔI BẬT CỦA INTERNET</a:t>
            </a:r>
          </a:p>
        </p:txBody>
      </p:sp>
      <p:sp>
        <p:nvSpPr>
          <p:cNvPr id="160770" name="Rectangle 3"/>
          <p:cNvSpPr>
            <a:spLocks noGrp="1" noChangeArrowheads="1"/>
          </p:cNvSpPr>
          <p:nvPr>
            <p:ph type="body" idx="1"/>
          </p:nvPr>
        </p:nvSpPr>
        <p:spPr>
          <a:xfrm>
            <a:off x="395288" y="2060575"/>
            <a:ext cx="8229600" cy="4176713"/>
          </a:xfrm>
        </p:spPr>
        <p:txBody>
          <a:bodyPr/>
          <a:lstStyle/>
          <a:p>
            <a:pPr eaLnBrk="1" hangingPunct="1">
              <a:buFont typeface="Wingdings" pitchFamily="2" charset="2"/>
              <a:buChar char="Ø"/>
            </a:pPr>
            <a:r>
              <a:rPr lang="en-US" sz="2500" smtClean="0">
                <a:latin typeface="Times New Roman" pitchFamily="18" charset="0"/>
              </a:rPr>
              <a:t> Hình thức thông tin qua máy tính là vai trò chủ động của người tiếp nhận thông tin, người tiếp nhận tự do lựa chọn thông tin cần thiết, phù hợp với nhu cầu của mình, đây chính là ranh giới phân biệt truyền thông trên mạng máy tính với truyền thông trên các phương tiện thông tin đại chúng - là truyền thông trong đó quyền chủ động thuộc về người phát thông tin.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body" idx="1"/>
          </p:nvPr>
        </p:nvSpPr>
        <p:spPr>
          <a:xfrm>
            <a:off x="457200" y="1054100"/>
            <a:ext cx="8229600" cy="5472113"/>
          </a:xfrm>
        </p:spPr>
        <p:txBody>
          <a:bodyPr/>
          <a:lstStyle/>
          <a:p>
            <a:pPr eaLnBrk="1" hangingPunct="1">
              <a:buFont typeface="Arial" charset="0"/>
              <a:buNone/>
            </a:pPr>
            <a:endParaRPr lang="en-US" sz="2500" smtClean="0">
              <a:latin typeface="Times New Roman" pitchFamily="18" charset="0"/>
            </a:endParaRPr>
          </a:p>
          <a:p>
            <a:pPr eaLnBrk="1" hangingPunct="1"/>
            <a:r>
              <a:rPr lang="en-US" sz="2500" smtClean="0">
                <a:latin typeface="Times New Roman" pitchFamily="18" charset="0"/>
              </a:rPr>
              <a:t>Ngày nay, Internet đã trở thành phương tiện giúp việc truyền đạt trao đổi thông tin, hợp tác, giao lưu,...giữa mọi cá nhân, tổ chức và quốc gia trên khắp hành tinh diễn ra nhanh chóng và cực kì tiện ích, góp phần vào sự phát triển của quyền tự do ngôn luận trên toàn thế giới.</a:t>
            </a:r>
          </a:p>
          <a:p>
            <a:pPr eaLnBrk="1" hangingPunct="1"/>
            <a:r>
              <a:rPr lang="en-US" sz="2500" smtClean="0">
                <a:latin typeface="Times New Roman" pitchFamily="18" charset="0"/>
              </a:rPr>
              <a:t>Internet là kênh truyền thông đa phương tiện, sinh động và hấp dẫn có khả năng lôi kéo đông đảo người tham gia, là sân chơi bổ ích, mọi người có thể vào Internet để nghe nhạc, xem phim, hài kịch,... hay gặp gỡ những người nổi tiếng mà mình hâm mộ</a:t>
            </a:r>
          </a:p>
          <a:p>
            <a:pPr eaLnBrk="1" hangingPunct="1">
              <a:buFont typeface="Arial" charset="0"/>
              <a:buNone/>
            </a:pPr>
            <a:endParaRPr lang="en-US" sz="2500" smtClean="0">
              <a:latin typeface="Times New Roman" pitchFamily="18" charset="0"/>
            </a:endParaRPr>
          </a:p>
        </p:txBody>
      </p:sp>
      <p:sp>
        <p:nvSpPr>
          <p:cNvPr id="161794" name="Rectangle 3"/>
          <p:cNvSpPr>
            <a:spLocks noGrp="1" noChangeArrowheads="1"/>
          </p:cNvSpPr>
          <p:nvPr>
            <p:ph type="title"/>
          </p:nvPr>
        </p:nvSpPr>
        <p:spPr>
          <a:xfrm>
            <a:off x="457200" y="276225"/>
            <a:ext cx="8229600" cy="777875"/>
          </a:xfrm>
        </p:spPr>
        <p:txBody>
          <a:bodyPr/>
          <a:lstStyle/>
          <a:p>
            <a:pPr algn="l" eaLnBrk="1" hangingPunct="1"/>
            <a:r>
              <a:rPr lang="en-US" sz="4000" smtClean="0">
                <a:solidFill>
                  <a:schemeClr val="hlink"/>
                </a:solidFill>
                <a:latin typeface="Times New Roman" pitchFamily="18" charset="0"/>
              </a:rPr>
              <a:t>VAI TRÒ CỦA INTERNET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817" name="Group 2"/>
          <p:cNvGrpSpPr>
            <a:grpSpLocks/>
          </p:cNvGrpSpPr>
          <p:nvPr/>
        </p:nvGrpSpPr>
        <p:grpSpPr bwMode="auto">
          <a:xfrm>
            <a:off x="228600" y="117475"/>
            <a:ext cx="8548688" cy="5821363"/>
            <a:chOff x="0" y="0"/>
            <a:chExt cx="13462" cy="9169"/>
          </a:xfrm>
        </p:grpSpPr>
        <p:sp>
          <p:nvSpPr>
            <p:cNvPr id="162818" name="Rounded Rectangle 3"/>
            <p:cNvSpPr>
              <a:spLocks noChangeArrowheads="1"/>
            </p:cNvSpPr>
            <p:nvPr/>
          </p:nvSpPr>
          <p:spPr bwMode="auto">
            <a:xfrm>
              <a:off x="0" y="249"/>
              <a:ext cx="7294" cy="1225"/>
            </a:xfrm>
            <a:prstGeom prst="roundRect">
              <a:avLst>
                <a:gd name="adj" fmla="val 16667"/>
              </a:avLst>
            </a:prstGeom>
            <a:solidFill>
              <a:srgbClr val="FFFFFF"/>
            </a:solidFill>
            <a:ln w="25400">
              <a:solidFill>
                <a:schemeClr val="accent1"/>
              </a:solidFill>
              <a:miter lim="800000"/>
              <a:headEnd/>
              <a:tailEnd/>
            </a:ln>
          </p:spPr>
          <p:txBody>
            <a:bodyPr anchor="ctr"/>
            <a:lstStyle/>
            <a:p>
              <a:pPr algn="ctr">
                <a:buFont typeface="Arial" charset="0"/>
                <a:buNone/>
              </a:pPr>
              <a:r>
                <a:rPr lang="en-US" sz="2500" b="1">
                  <a:solidFill>
                    <a:srgbClr val="366092"/>
                  </a:solidFill>
                  <a:latin typeface="Times New Roman" pitchFamily="18" charset="0"/>
                  <a:ea typeface="SimSun" pitchFamily="2" charset="-122"/>
                  <a:sym typeface="Times New Roman" pitchFamily="18" charset="0"/>
                </a:rPr>
                <a:t>TÍCH CỰC </a:t>
              </a:r>
            </a:p>
          </p:txBody>
        </p:sp>
        <p:pic>
          <p:nvPicPr>
            <p:cNvPr id="162819" name="Picture 2" descr="D:\bedieu\Xã hội học ĐC\8.jpg"/>
            <p:cNvPicPr>
              <a:picLocks noChangeAspect="1" noChangeArrowheads="1"/>
            </p:cNvPicPr>
            <p:nvPr/>
          </p:nvPicPr>
          <p:blipFill>
            <a:blip r:embed="rId2"/>
            <a:srcRect/>
            <a:stretch>
              <a:fillRect/>
            </a:stretch>
          </p:blipFill>
          <p:spPr bwMode="auto">
            <a:xfrm>
              <a:off x="7538" y="0"/>
              <a:ext cx="5925" cy="4082"/>
            </a:xfrm>
            <a:prstGeom prst="rect">
              <a:avLst/>
            </a:prstGeom>
            <a:noFill/>
            <a:ln w="9525">
              <a:noFill/>
              <a:bevel/>
              <a:headEnd/>
              <a:tailEnd/>
            </a:ln>
          </p:spPr>
        </p:pic>
        <p:pic>
          <p:nvPicPr>
            <p:cNvPr id="162820" name="Picture 3" descr="D:\bedieu\Xã hội học ĐC\9.jpg"/>
            <p:cNvPicPr>
              <a:picLocks noChangeAspect="1" noChangeArrowheads="1"/>
            </p:cNvPicPr>
            <p:nvPr/>
          </p:nvPicPr>
          <p:blipFill>
            <a:blip r:embed="rId3"/>
            <a:srcRect/>
            <a:stretch>
              <a:fillRect/>
            </a:stretch>
          </p:blipFill>
          <p:spPr bwMode="auto">
            <a:xfrm>
              <a:off x="7281" y="4743"/>
              <a:ext cx="5902" cy="4426"/>
            </a:xfrm>
            <a:prstGeom prst="rect">
              <a:avLst/>
            </a:prstGeom>
            <a:noFill/>
            <a:ln w="9525">
              <a:noFill/>
              <a:bevel/>
              <a:headEnd/>
              <a:tailEnd/>
            </a:ln>
          </p:spPr>
        </p:pic>
        <p:pic>
          <p:nvPicPr>
            <p:cNvPr id="162821" name="Picture 3"/>
            <p:cNvPicPr>
              <a:picLocks noChangeAspect="1" noChangeArrowheads="1"/>
            </p:cNvPicPr>
            <p:nvPr/>
          </p:nvPicPr>
          <p:blipFill>
            <a:blip r:embed="rId4"/>
            <a:srcRect/>
            <a:stretch>
              <a:fillRect/>
            </a:stretch>
          </p:blipFill>
          <p:spPr bwMode="auto">
            <a:xfrm>
              <a:off x="870" y="5050"/>
              <a:ext cx="5743" cy="3834"/>
            </a:xfrm>
            <a:prstGeom prst="rect">
              <a:avLst/>
            </a:prstGeom>
            <a:noFill/>
            <a:ln w="9525">
              <a:noFill/>
              <a:miter lim="800000"/>
              <a:headEnd/>
              <a:tailEnd/>
            </a:ln>
          </p:spPr>
        </p:pic>
        <p:pic>
          <p:nvPicPr>
            <p:cNvPr id="162822" name="Picture 4"/>
            <p:cNvPicPr>
              <a:picLocks noChangeAspect="1" noChangeArrowheads="1"/>
            </p:cNvPicPr>
            <p:nvPr/>
          </p:nvPicPr>
          <p:blipFill>
            <a:blip r:embed="rId5"/>
            <a:srcRect/>
            <a:stretch>
              <a:fillRect/>
            </a:stretch>
          </p:blipFill>
          <p:spPr bwMode="auto">
            <a:xfrm>
              <a:off x="829" y="1806"/>
              <a:ext cx="5635" cy="2948"/>
            </a:xfrm>
            <a:prstGeom prst="rect">
              <a:avLst/>
            </a:prstGeom>
            <a:noFill/>
            <a:ln w="9525">
              <a:noFill/>
              <a:miter lim="800000"/>
              <a:headEnd/>
              <a:tailEnd/>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41" name="Group 2"/>
          <p:cNvGrpSpPr>
            <a:grpSpLocks/>
          </p:cNvGrpSpPr>
          <p:nvPr/>
        </p:nvGrpSpPr>
        <p:grpSpPr bwMode="auto">
          <a:xfrm>
            <a:off x="395288" y="260350"/>
            <a:ext cx="8818562" cy="5937250"/>
            <a:chOff x="0" y="0"/>
            <a:chExt cx="13887" cy="9349"/>
          </a:xfrm>
        </p:grpSpPr>
        <p:pic>
          <p:nvPicPr>
            <p:cNvPr id="163842" name="Picture 4"/>
            <p:cNvPicPr>
              <a:picLocks noChangeAspect="1" noChangeArrowheads="1"/>
            </p:cNvPicPr>
            <p:nvPr/>
          </p:nvPicPr>
          <p:blipFill>
            <a:blip r:embed="rId2"/>
            <a:srcRect/>
            <a:stretch>
              <a:fillRect/>
            </a:stretch>
          </p:blipFill>
          <p:spPr bwMode="auto">
            <a:xfrm>
              <a:off x="0" y="5832"/>
              <a:ext cx="6480" cy="3517"/>
            </a:xfrm>
            <a:prstGeom prst="rect">
              <a:avLst/>
            </a:prstGeom>
            <a:noFill/>
            <a:ln w="9525">
              <a:noFill/>
              <a:miter lim="800000"/>
              <a:headEnd/>
              <a:tailEnd/>
            </a:ln>
          </p:spPr>
        </p:pic>
        <p:sp>
          <p:nvSpPr>
            <p:cNvPr id="163843" name="Rounded Rectangle 3"/>
            <p:cNvSpPr>
              <a:spLocks noChangeArrowheads="1"/>
            </p:cNvSpPr>
            <p:nvPr/>
          </p:nvSpPr>
          <p:spPr bwMode="auto">
            <a:xfrm>
              <a:off x="1106" y="0"/>
              <a:ext cx="7294" cy="1225"/>
            </a:xfrm>
            <a:prstGeom prst="roundRect">
              <a:avLst>
                <a:gd name="adj" fmla="val 16667"/>
              </a:avLst>
            </a:prstGeom>
            <a:solidFill>
              <a:srgbClr val="FFFFFF"/>
            </a:solidFill>
            <a:ln w="25400">
              <a:solidFill>
                <a:schemeClr val="accent1"/>
              </a:solidFill>
              <a:round/>
              <a:headEnd/>
              <a:tailEnd/>
            </a:ln>
          </p:spPr>
          <p:txBody>
            <a:bodyPr anchor="ctr"/>
            <a:lstStyle/>
            <a:p>
              <a:pPr algn="ctr">
                <a:buFont typeface="Arial" charset="0"/>
                <a:buNone/>
              </a:pPr>
              <a:r>
                <a:rPr lang="en-US" sz="2500" b="1">
                  <a:solidFill>
                    <a:srgbClr val="0B5394"/>
                  </a:solidFill>
                  <a:latin typeface="Times New Roman" pitchFamily="18" charset="0"/>
                  <a:ea typeface="SimSun" pitchFamily="2" charset="-122"/>
                  <a:sym typeface="Times New Roman" pitchFamily="18" charset="0"/>
                </a:rPr>
                <a:t>TIÊU CỰC </a:t>
              </a:r>
            </a:p>
          </p:txBody>
        </p:sp>
        <p:sp>
          <p:nvSpPr>
            <p:cNvPr id="163844" name="Rectangle 1"/>
            <p:cNvSpPr>
              <a:spLocks noChangeArrowheads="1"/>
            </p:cNvSpPr>
            <p:nvPr/>
          </p:nvSpPr>
          <p:spPr bwMode="auto">
            <a:xfrm>
              <a:off x="3827" y="1415"/>
              <a:ext cx="9647" cy="745"/>
            </a:xfrm>
            <a:prstGeom prst="rect">
              <a:avLst/>
            </a:prstGeom>
            <a:noFill/>
            <a:ln w="9525">
              <a:noFill/>
              <a:miter lim="800000"/>
              <a:headEnd/>
              <a:tailEnd/>
            </a:ln>
          </p:spPr>
          <p:txBody>
            <a:bodyPr wrap="none">
              <a:spAutoFit/>
            </a:bodyPr>
            <a:lstStyle/>
            <a:p>
              <a:pPr>
                <a:buFont typeface="Arial" charset="0"/>
                <a:buNone/>
              </a:pPr>
              <a:r>
                <a:rPr lang="en-US" sz="2500">
                  <a:solidFill>
                    <a:srgbClr val="000000"/>
                  </a:solidFill>
                  <a:latin typeface="Times New Roman" pitchFamily="18" charset="0"/>
                  <a:ea typeface="SimSun" pitchFamily="2" charset="-122"/>
                  <a:sym typeface="Calibri" pitchFamily="34" charset="0"/>
                </a:rPr>
                <a:t>Khiến nhiều người ngày càng xa rơi thực tại…</a:t>
              </a:r>
              <a:endParaRPr lang="en-US">
                <a:latin typeface="Times New Roman" pitchFamily="18" charset="0"/>
                <a:ea typeface="SimSun" pitchFamily="2" charset="-122"/>
              </a:endParaRPr>
            </a:p>
          </p:txBody>
        </p:sp>
        <p:pic>
          <p:nvPicPr>
            <p:cNvPr id="163845" name="Picture 2"/>
            <p:cNvPicPr>
              <a:picLocks noChangeAspect="1" noChangeArrowheads="1"/>
            </p:cNvPicPr>
            <p:nvPr/>
          </p:nvPicPr>
          <p:blipFill>
            <a:blip r:embed="rId3"/>
            <a:srcRect/>
            <a:stretch>
              <a:fillRect/>
            </a:stretch>
          </p:blipFill>
          <p:spPr bwMode="auto">
            <a:xfrm>
              <a:off x="0" y="1416"/>
              <a:ext cx="3827" cy="4082"/>
            </a:xfrm>
            <a:prstGeom prst="rect">
              <a:avLst/>
            </a:prstGeom>
            <a:noFill/>
            <a:ln w="9525">
              <a:noFill/>
              <a:miter lim="800000"/>
              <a:headEnd/>
              <a:tailEnd/>
            </a:ln>
          </p:spPr>
        </p:pic>
        <p:pic>
          <p:nvPicPr>
            <p:cNvPr id="163846" name="Picture 3"/>
            <p:cNvPicPr>
              <a:picLocks noChangeAspect="1" noChangeArrowheads="1"/>
            </p:cNvPicPr>
            <p:nvPr/>
          </p:nvPicPr>
          <p:blipFill>
            <a:blip r:embed="rId4"/>
            <a:srcRect/>
            <a:stretch>
              <a:fillRect/>
            </a:stretch>
          </p:blipFill>
          <p:spPr bwMode="auto">
            <a:xfrm>
              <a:off x="6894" y="2359"/>
              <a:ext cx="6993" cy="6677"/>
            </a:xfrm>
            <a:prstGeom prst="rect">
              <a:avLst/>
            </a:prstGeom>
            <a:noFill/>
            <a:ln w="9525">
              <a:noFill/>
              <a:miter lim="800000"/>
              <a:headEnd/>
              <a:tailEnd/>
            </a:ln>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865" name="Group 2"/>
          <p:cNvGrpSpPr>
            <a:grpSpLocks/>
          </p:cNvGrpSpPr>
          <p:nvPr/>
        </p:nvGrpSpPr>
        <p:grpSpPr bwMode="auto">
          <a:xfrm>
            <a:off x="336550" y="260350"/>
            <a:ext cx="8496300" cy="5670550"/>
            <a:chOff x="0" y="0"/>
            <a:chExt cx="13379" cy="8929"/>
          </a:xfrm>
        </p:grpSpPr>
        <p:sp>
          <p:nvSpPr>
            <p:cNvPr id="164866" name="TextBox 9"/>
            <p:cNvSpPr>
              <a:spLocks noChangeArrowheads="1"/>
            </p:cNvSpPr>
            <p:nvPr/>
          </p:nvSpPr>
          <p:spPr bwMode="auto">
            <a:xfrm>
              <a:off x="432" y="4634"/>
              <a:ext cx="6010" cy="1345"/>
            </a:xfrm>
            <a:prstGeom prst="rect">
              <a:avLst/>
            </a:prstGeom>
            <a:noFill/>
            <a:ln w="9525">
              <a:noFill/>
              <a:bevel/>
              <a:headEnd/>
              <a:tailEnd/>
            </a:ln>
          </p:spPr>
          <p:txBody>
            <a:bodyPr>
              <a:spAutoFit/>
            </a:bodyPr>
            <a:lstStyle/>
            <a:p>
              <a:pPr>
                <a:buFont typeface="Arial" charset="0"/>
                <a:buNone/>
              </a:pPr>
              <a:r>
                <a:rPr lang="en-US" sz="2500" b="1">
                  <a:solidFill>
                    <a:srgbClr val="002060"/>
                  </a:solidFill>
                  <a:latin typeface="Times New Roman" pitchFamily="18" charset="0"/>
                  <a:ea typeface="SimSun" pitchFamily="2" charset="-122"/>
                  <a:sym typeface="Times New Roman" pitchFamily="18" charset="0"/>
                </a:rPr>
                <a:t>Tác động XẤU của các trò chơi giải trí.</a:t>
              </a:r>
            </a:p>
          </p:txBody>
        </p:sp>
        <p:pic>
          <p:nvPicPr>
            <p:cNvPr id="164867" name="Picture 5"/>
            <p:cNvPicPr>
              <a:picLocks noChangeAspect="1" noChangeArrowheads="1"/>
            </p:cNvPicPr>
            <p:nvPr/>
          </p:nvPicPr>
          <p:blipFill>
            <a:blip r:embed="rId2"/>
            <a:srcRect/>
            <a:stretch>
              <a:fillRect/>
            </a:stretch>
          </p:blipFill>
          <p:spPr bwMode="auto">
            <a:xfrm>
              <a:off x="196" y="5992"/>
              <a:ext cx="4242" cy="2937"/>
            </a:xfrm>
            <a:prstGeom prst="rect">
              <a:avLst/>
            </a:prstGeom>
            <a:noFill/>
            <a:ln w="9525">
              <a:noFill/>
              <a:miter lim="800000"/>
              <a:headEnd/>
              <a:tailEnd/>
            </a:ln>
          </p:spPr>
        </p:pic>
        <p:pic>
          <p:nvPicPr>
            <p:cNvPr id="164868" name="Picture 6"/>
            <p:cNvPicPr>
              <a:picLocks noChangeAspect="1" noChangeArrowheads="1"/>
            </p:cNvPicPr>
            <p:nvPr/>
          </p:nvPicPr>
          <p:blipFill>
            <a:blip r:embed="rId3"/>
            <a:srcRect/>
            <a:stretch>
              <a:fillRect/>
            </a:stretch>
          </p:blipFill>
          <p:spPr bwMode="auto">
            <a:xfrm>
              <a:off x="5103" y="5550"/>
              <a:ext cx="8276" cy="3375"/>
            </a:xfrm>
            <a:prstGeom prst="rect">
              <a:avLst/>
            </a:prstGeom>
            <a:noFill/>
            <a:ln w="9525">
              <a:noFill/>
              <a:miter lim="800000"/>
              <a:headEnd/>
              <a:tailEnd/>
            </a:ln>
          </p:spPr>
        </p:pic>
        <p:sp>
          <p:nvSpPr>
            <p:cNvPr id="164869" name="Rounded Rectangle 3"/>
            <p:cNvSpPr>
              <a:spLocks noChangeArrowheads="1"/>
            </p:cNvSpPr>
            <p:nvPr/>
          </p:nvSpPr>
          <p:spPr bwMode="auto">
            <a:xfrm>
              <a:off x="794" y="0"/>
              <a:ext cx="7294" cy="1225"/>
            </a:xfrm>
            <a:prstGeom prst="roundRect">
              <a:avLst>
                <a:gd name="adj" fmla="val 16667"/>
              </a:avLst>
            </a:prstGeom>
            <a:solidFill>
              <a:srgbClr val="FFFFFF"/>
            </a:solidFill>
            <a:ln w="25400">
              <a:solidFill>
                <a:schemeClr val="accent1"/>
              </a:solidFill>
              <a:bevel/>
              <a:headEnd/>
              <a:tailEnd/>
            </a:ln>
          </p:spPr>
          <p:txBody>
            <a:bodyPr anchor="ctr"/>
            <a:lstStyle/>
            <a:p>
              <a:pPr algn="ctr">
                <a:buFont typeface="Arial" charset="0"/>
                <a:buNone/>
              </a:pPr>
              <a:r>
                <a:rPr lang="en-US" sz="2500" b="1">
                  <a:solidFill>
                    <a:srgbClr val="0B5394"/>
                  </a:solidFill>
                  <a:latin typeface="Times New Roman" pitchFamily="18" charset="0"/>
                  <a:ea typeface="SimSun" pitchFamily="2" charset="-122"/>
                  <a:sym typeface="Times New Roman" pitchFamily="18" charset="0"/>
                </a:rPr>
                <a:t>TIÊU CỰC </a:t>
              </a:r>
            </a:p>
          </p:txBody>
        </p:sp>
        <p:sp>
          <p:nvSpPr>
            <p:cNvPr id="164870" name="TextBox 7"/>
            <p:cNvSpPr>
              <a:spLocks noChangeArrowheads="1"/>
            </p:cNvSpPr>
            <p:nvPr/>
          </p:nvSpPr>
          <p:spPr bwMode="auto">
            <a:xfrm>
              <a:off x="0" y="1700"/>
              <a:ext cx="6010" cy="1944"/>
            </a:xfrm>
            <a:prstGeom prst="rect">
              <a:avLst/>
            </a:prstGeom>
            <a:noFill/>
            <a:ln w="9525">
              <a:noFill/>
              <a:miter lim="800000"/>
              <a:headEnd/>
              <a:tailEnd/>
            </a:ln>
          </p:spPr>
          <p:txBody>
            <a:bodyPr>
              <a:spAutoFit/>
            </a:bodyPr>
            <a:lstStyle/>
            <a:p>
              <a:pPr>
                <a:buFont typeface="Arial" charset="0"/>
                <a:buNone/>
              </a:pPr>
              <a:r>
                <a:rPr lang="en-US" sz="2500" b="1">
                  <a:solidFill>
                    <a:srgbClr val="002060"/>
                  </a:solidFill>
                  <a:latin typeface="Times New Roman" pitchFamily="18" charset="0"/>
                  <a:ea typeface="SimSun" pitchFamily="2" charset="-122"/>
                  <a:sym typeface="Times New Roman" pitchFamily="18" charset="0"/>
                </a:rPr>
                <a:t>    Hình thức giải trí không lành mạnh đang lưu hành rộng rãi .</a:t>
              </a:r>
            </a:p>
          </p:txBody>
        </p:sp>
        <p:pic>
          <p:nvPicPr>
            <p:cNvPr id="164871" name="Picture 3"/>
            <p:cNvPicPr>
              <a:picLocks noChangeAspect="1" noChangeArrowheads="1"/>
            </p:cNvPicPr>
            <p:nvPr/>
          </p:nvPicPr>
          <p:blipFill>
            <a:blip r:embed="rId4"/>
            <a:srcRect/>
            <a:stretch>
              <a:fillRect/>
            </a:stretch>
          </p:blipFill>
          <p:spPr bwMode="auto">
            <a:xfrm>
              <a:off x="7598" y="1586"/>
              <a:ext cx="4082" cy="3030"/>
            </a:xfrm>
            <a:prstGeom prst="rect">
              <a:avLst/>
            </a:prstGeom>
            <a:noFill/>
            <a:ln w="9525">
              <a:noFill/>
              <a:bevel/>
              <a:headEnd/>
              <a:tailEnd/>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889" name="Group 2"/>
          <p:cNvGrpSpPr>
            <a:grpSpLocks/>
          </p:cNvGrpSpPr>
          <p:nvPr/>
        </p:nvGrpSpPr>
        <p:grpSpPr bwMode="auto">
          <a:xfrm>
            <a:off x="141288" y="322263"/>
            <a:ext cx="8520112" cy="6413500"/>
            <a:chOff x="0" y="0"/>
            <a:chExt cx="13417" cy="10100"/>
          </a:xfrm>
        </p:grpSpPr>
        <p:sp>
          <p:nvSpPr>
            <p:cNvPr id="165890" name="Rounded Rectangle 3"/>
            <p:cNvSpPr>
              <a:spLocks noChangeArrowheads="1"/>
            </p:cNvSpPr>
            <p:nvPr/>
          </p:nvSpPr>
          <p:spPr bwMode="auto">
            <a:xfrm>
              <a:off x="2420" y="0"/>
              <a:ext cx="7294" cy="1225"/>
            </a:xfrm>
            <a:prstGeom prst="roundRect">
              <a:avLst>
                <a:gd name="adj" fmla="val 16667"/>
              </a:avLst>
            </a:prstGeom>
            <a:solidFill>
              <a:srgbClr val="FFFFFF"/>
            </a:solidFill>
            <a:ln w="25400">
              <a:solidFill>
                <a:schemeClr val="accent1"/>
              </a:solidFill>
              <a:miter lim="800000"/>
              <a:headEnd/>
              <a:tailEnd/>
            </a:ln>
          </p:spPr>
          <p:txBody>
            <a:bodyPr anchor="ctr"/>
            <a:lstStyle/>
            <a:p>
              <a:pPr algn="ctr">
                <a:buFont typeface="Arial" charset="0"/>
                <a:buNone/>
              </a:pPr>
              <a:r>
                <a:rPr lang="en-US" sz="2500" b="1">
                  <a:solidFill>
                    <a:srgbClr val="0B5394"/>
                  </a:solidFill>
                  <a:latin typeface="Times New Roman" pitchFamily="18" charset="0"/>
                  <a:ea typeface="SimSun" pitchFamily="2" charset="-122"/>
                  <a:sym typeface="Times New Roman" pitchFamily="18" charset="0"/>
                </a:rPr>
                <a:t>TIÊU CỰC </a:t>
              </a:r>
            </a:p>
          </p:txBody>
        </p:sp>
        <p:pic>
          <p:nvPicPr>
            <p:cNvPr id="165891" name="Picture 3"/>
            <p:cNvPicPr>
              <a:picLocks noChangeAspect="1" noChangeArrowheads="1"/>
            </p:cNvPicPr>
            <p:nvPr/>
          </p:nvPicPr>
          <p:blipFill>
            <a:blip r:embed="rId2"/>
            <a:srcRect/>
            <a:stretch>
              <a:fillRect/>
            </a:stretch>
          </p:blipFill>
          <p:spPr bwMode="auto">
            <a:xfrm>
              <a:off x="60" y="7460"/>
              <a:ext cx="4290" cy="2640"/>
            </a:xfrm>
            <a:prstGeom prst="rect">
              <a:avLst/>
            </a:prstGeom>
            <a:noFill/>
            <a:ln w="9525">
              <a:noFill/>
              <a:miter lim="800000"/>
              <a:headEnd/>
              <a:tailEnd/>
            </a:ln>
          </p:spPr>
        </p:pic>
        <p:pic>
          <p:nvPicPr>
            <p:cNvPr id="165892" name="Picture 4"/>
            <p:cNvPicPr>
              <a:picLocks noChangeAspect="1" noChangeArrowheads="1"/>
            </p:cNvPicPr>
            <p:nvPr/>
          </p:nvPicPr>
          <p:blipFill>
            <a:blip r:embed="rId3"/>
            <a:srcRect/>
            <a:stretch>
              <a:fillRect/>
            </a:stretch>
          </p:blipFill>
          <p:spPr bwMode="auto">
            <a:xfrm>
              <a:off x="158" y="4673"/>
              <a:ext cx="4290" cy="2420"/>
            </a:xfrm>
            <a:prstGeom prst="rect">
              <a:avLst/>
            </a:prstGeom>
            <a:noFill/>
            <a:ln w="9525">
              <a:noFill/>
              <a:miter lim="800000"/>
              <a:headEnd/>
              <a:tailEnd/>
            </a:ln>
          </p:spPr>
        </p:pic>
        <p:pic>
          <p:nvPicPr>
            <p:cNvPr id="165893" name="Picture 5"/>
            <p:cNvPicPr>
              <a:picLocks noChangeAspect="1" noChangeArrowheads="1"/>
            </p:cNvPicPr>
            <p:nvPr/>
          </p:nvPicPr>
          <p:blipFill>
            <a:blip r:embed="rId4"/>
            <a:srcRect/>
            <a:stretch>
              <a:fillRect/>
            </a:stretch>
          </p:blipFill>
          <p:spPr bwMode="auto">
            <a:xfrm>
              <a:off x="0" y="1540"/>
              <a:ext cx="4271" cy="2580"/>
            </a:xfrm>
            <a:prstGeom prst="rect">
              <a:avLst/>
            </a:prstGeom>
            <a:noFill/>
            <a:ln w="9525">
              <a:noFill/>
              <a:miter lim="800000"/>
              <a:headEnd/>
              <a:tailEnd/>
            </a:ln>
          </p:spPr>
        </p:pic>
        <p:sp>
          <p:nvSpPr>
            <p:cNvPr id="165894" name="Right Arrow 10"/>
            <p:cNvSpPr>
              <a:spLocks noChangeArrowheads="1"/>
            </p:cNvSpPr>
            <p:nvPr/>
          </p:nvSpPr>
          <p:spPr bwMode="auto">
            <a:xfrm>
              <a:off x="4888" y="3903"/>
              <a:ext cx="3840" cy="3000"/>
            </a:xfrm>
            <a:prstGeom prst="rightArrow">
              <a:avLst>
                <a:gd name="adj1" fmla="val 50000"/>
                <a:gd name="adj2" fmla="val 49997"/>
              </a:avLst>
            </a:prstGeom>
            <a:solidFill>
              <a:srgbClr val="FFFFFF"/>
            </a:solidFill>
            <a:ln w="25400">
              <a:solidFill>
                <a:srgbClr val="9BBB59"/>
              </a:solidFill>
              <a:miter lim="800000"/>
              <a:headEnd/>
              <a:tailEnd/>
            </a:ln>
          </p:spPr>
          <p:txBody>
            <a:bodyPr anchor="ctr"/>
            <a:lstStyle/>
            <a:p>
              <a:pPr algn="ctr">
                <a:buFont typeface="Arial" charset="0"/>
                <a:buNone/>
              </a:pPr>
              <a:r>
                <a:rPr lang="en-US" b="1">
                  <a:solidFill>
                    <a:srgbClr val="FF0000"/>
                  </a:solidFill>
                  <a:latin typeface="Times New Roman" pitchFamily="18" charset="0"/>
                  <a:ea typeface="SimSun" pitchFamily="2" charset="-122"/>
                  <a:sym typeface="Times New Roman" pitchFamily="18" charset="0"/>
                </a:rPr>
                <a:t>Tư tưởng xấu được các bạn áp dụng ra ngoài</a:t>
              </a:r>
            </a:p>
          </p:txBody>
        </p:sp>
        <p:pic>
          <p:nvPicPr>
            <p:cNvPr id="165895" name="Picture 6"/>
            <p:cNvPicPr>
              <a:picLocks noChangeAspect="1" noChangeArrowheads="1"/>
            </p:cNvPicPr>
            <p:nvPr/>
          </p:nvPicPr>
          <p:blipFill>
            <a:blip r:embed="rId5"/>
            <a:srcRect/>
            <a:stretch>
              <a:fillRect/>
            </a:stretch>
          </p:blipFill>
          <p:spPr bwMode="auto">
            <a:xfrm>
              <a:off x="9178" y="1593"/>
              <a:ext cx="4172" cy="2880"/>
            </a:xfrm>
            <a:prstGeom prst="rect">
              <a:avLst/>
            </a:prstGeom>
            <a:noFill/>
            <a:ln w="9525">
              <a:noFill/>
              <a:miter lim="800000"/>
              <a:headEnd/>
              <a:tailEnd/>
            </a:ln>
          </p:spPr>
        </p:pic>
        <p:pic>
          <p:nvPicPr>
            <p:cNvPr id="165896" name="Picture 7"/>
            <p:cNvPicPr>
              <a:picLocks noChangeAspect="1" noChangeArrowheads="1"/>
            </p:cNvPicPr>
            <p:nvPr/>
          </p:nvPicPr>
          <p:blipFill>
            <a:blip r:embed="rId6"/>
            <a:srcRect/>
            <a:stretch>
              <a:fillRect/>
            </a:stretch>
          </p:blipFill>
          <p:spPr bwMode="auto">
            <a:xfrm>
              <a:off x="9245" y="4893"/>
              <a:ext cx="4172" cy="2282"/>
            </a:xfrm>
            <a:prstGeom prst="rect">
              <a:avLst/>
            </a:prstGeom>
            <a:noFill/>
            <a:ln w="9525">
              <a:noFill/>
              <a:miter lim="800000"/>
              <a:headEnd/>
              <a:tailEnd/>
            </a:ln>
          </p:spPr>
        </p:pic>
        <p:pic>
          <p:nvPicPr>
            <p:cNvPr id="165897" name="Picture 8"/>
            <p:cNvPicPr>
              <a:picLocks noChangeAspect="1" noChangeArrowheads="1"/>
            </p:cNvPicPr>
            <p:nvPr/>
          </p:nvPicPr>
          <p:blipFill>
            <a:blip r:embed="rId7"/>
            <a:srcRect/>
            <a:stretch>
              <a:fillRect/>
            </a:stretch>
          </p:blipFill>
          <p:spPr bwMode="auto">
            <a:xfrm>
              <a:off x="9211" y="7370"/>
              <a:ext cx="4159" cy="2702"/>
            </a:xfrm>
            <a:prstGeom prst="rect">
              <a:avLst/>
            </a:prstGeom>
            <a:noFill/>
            <a:ln w="9525">
              <a:noFill/>
              <a:miter lim="800000"/>
              <a:headEnd/>
              <a:tailEnd/>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913" name="Group 2"/>
          <p:cNvGrpSpPr>
            <a:grpSpLocks/>
          </p:cNvGrpSpPr>
          <p:nvPr/>
        </p:nvGrpSpPr>
        <p:grpSpPr bwMode="auto">
          <a:xfrm>
            <a:off x="179388" y="476250"/>
            <a:ext cx="8655050" cy="5900738"/>
            <a:chOff x="0" y="0"/>
            <a:chExt cx="13629" cy="9292"/>
          </a:xfrm>
        </p:grpSpPr>
        <p:pic>
          <p:nvPicPr>
            <p:cNvPr id="166914" name="Picture 2" descr="D:\bedieu\Xã hội học ĐC\41.jpg"/>
            <p:cNvPicPr>
              <a:picLocks noChangeAspect="1" noChangeArrowheads="1"/>
            </p:cNvPicPr>
            <p:nvPr/>
          </p:nvPicPr>
          <p:blipFill>
            <a:blip r:embed="rId2"/>
            <a:srcRect/>
            <a:stretch>
              <a:fillRect/>
            </a:stretch>
          </p:blipFill>
          <p:spPr bwMode="auto">
            <a:xfrm>
              <a:off x="0" y="4762"/>
              <a:ext cx="4876" cy="4531"/>
            </a:xfrm>
            <a:prstGeom prst="rect">
              <a:avLst/>
            </a:prstGeom>
            <a:noFill/>
            <a:ln w="9525">
              <a:noFill/>
              <a:miter lim="800000"/>
              <a:headEnd/>
              <a:tailEnd/>
            </a:ln>
          </p:spPr>
        </p:pic>
        <p:pic>
          <p:nvPicPr>
            <p:cNvPr id="166915" name="Picture 2"/>
            <p:cNvPicPr>
              <a:picLocks noChangeAspect="1" noChangeArrowheads="1"/>
            </p:cNvPicPr>
            <p:nvPr/>
          </p:nvPicPr>
          <p:blipFill>
            <a:blip r:embed="rId3"/>
            <a:srcRect/>
            <a:stretch>
              <a:fillRect/>
            </a:stretch>
          </p:blipFill>
          <p:spPr bwMode="auto">
            <a:xfrm>
              <a:off x="5670" y="4778"/>
              <a:ext cx="7938" cy="4500"/>
            </a:xfrm>
            <a:prstGeom prst="rect">
              <a:avLst/>
            </a:prstGeom>
            <a:noFill/>
            <a:ln w="9525">
              <a:noFill/>
              <a:miter lim="800000"/>
              <a:headEnd/>
              <a:tailEnd/>
            </a:ln>
          </p:spPr>
        </p:pic>
        <p:pic>
          <p:nvPicPr>
            <p:cNvPr id="166916" name="Picture 3"/>
            <p:cNvPicPr>
              <a:picLocks noChangeAspect="1" noChangeArrowheads="1"/>
            </p:cNvPicPr>
            <p:nvPr/>
          </p:nvPicPr>
          <p:blipFill>
            <a:blip r:embed="rId4"/>
            <a:srcRect/>
            <a:stretch>
              <a:fillRect/>
            </a:stretch>
          </p:blipFill>
          <p:spPr bwMode="auto">
            <a:xfrm>
              <a:off x="5691" y="0"/>
              <a:ext cx="7938" cy="4530"/>
            </a:xfrm>
            <a:prstGeom prst="rect">
              <a:avLst/>
            </a:prstGeom>
            <a:noFill/>
            <a:ln w="9525">
              <a:noFill/>
              <a:bevel/>
              <a:headEnd/>
              <a:tailEnd/>
            </a:ln>
          </p:spPr>
        </p:pic>
        <p:sp>
          <p:nvSpPr>
            <p:cNvPr id="166917" name="Isosceles Triangle 3"/>
            <p:cNvSpPr>
              <a:spLocks noChangeArrowheads="1"/>
            </p:cNvSpPr>
            <p:nvPr/>
          </p:nvSpPr>
          <p:spPr bwMode="auto">
            <a:xfrm>
              <a:off x="155" y="546"/>
              <a:ext cx="4763" cy="3070"/>
            </a:xfrm>
            <a:prstGeom prst="triangle">
              <a:avLst>
                <a:gd name="adj" fmla="val 50935"/>
              </a:avLst>
            </a:prstGeom>
            <a:solidFill>
              <a:srgbClr val="FFFFFF"/>
            </a:solidFill>
            <a:ln w="25400">
              <a:solidFill>
                <a:srgbClr val="4BACC6"/>
              </a:solidFill>
              <a:miter lim="800000"/>
              <a:headEnd/>
              <a:tailEnd/>
            </a:ln>
          </p:spPr>
          <p:txBody>
            <a:bodyPr anchor="ctr"/>
            <a:lstStyle/>
            <a:p>
              <a:pPr algn="ctr">
                <a:buFont typeface="Arial" charset="0"/>
                <a:buNone/>
              </a:pPr>
              <a:r>
                <a:rPr lang="en-US" b="1">
                  <a:solidFill>
                    <a:srgbClr val="002060"/>
                  </a:solidFill>
                  <a:latin typeface="Times New Roman" pitchFamily="18" charset="0"/>
                  <a:ea typeface="SimSun" pitchFamily="2" charset="-122"/>
                  <a:sym typeface="Times New Roman" pitchFamily="18" charset="0"/>
                </a:rPr>
                <a:t>TỘI PHẠM CÔNG NGHỆ CAO</a:t>
              </a:r>
            </a:p>
            <a:p>
              <a:pPr algn="ctr">
                <a:buFont typeface="Arial" charset="0"/>
                <a:buNone/>
              </a:pPr>
              <a:endParaRPr lang="en-US">
                <a:solidFill>
                  <a:srgbClr val="000000"/>
                </a:solidFill>
                <a:latin typeface="Times New Roman" pitchFamily="18" charset="0"/>
                <a:ea typeface="SimSun" pitchFamily="2" charset="-122"/>
                <a:sym typeface="Calibri"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395288" y="476250"/>
            <a:ext cx="8229600" cy="1143000"/>
          </a:xfrm>
        </p:spPr>
        <p:txBody>
          <a:bodyPr/>
          <a:lstStyle/>
          <a:p>
            <a:pPr eaLnBrk="1" hangingPunct="1"/>
            <a:r>
              <a:rPr lang="en-US" sz="2800" b="1" smtClean="0">
                <a:solidFill>
                  <a:srgbClr val="FF0000"/>
                </a:solidFill>
                <a:latin typeface="Times New Roman" pitchFamily="18" charset="0"/>
                <a:cs typeface="Times New Roman" pitchFamily="18" charset="0"/>
              </a:rPr>
              <a:t>TRUYỀN THÔNG ĐẠI CHÚNG LÀM GIA TĂNG BẠO LỰC TRONG XÃ HỘI.</a:t>
            </a:r>
          </a:p>
        </p:txBody>
      </p:sp>
      <p:sp>
        <p:nvSpPr>
          <p:cNvPr id="3" name="Content Placeholder 2"/>
          <p:cNvSpPr>
            <a:spLocks noGrp="1"/>
          </p:cNvSpPr>
          <p:nvPr>
            <p:ph idx="1"/>
          </p:nvPr>
        </p:nvSpPr>
        <p:spPr>
          <a:xfrm>
            <a:off x="457200" y="1935163"/>
            <a:ext cx="8229600" cy="4806950"/>
          </a:xfrm>
        </p:spPr>
        <p:txBody>
          <a:bodyPr rtlCol="0">
            <a:normAutofit fontScale="92500" lnSpcReduction="20000"/>
          </a:bodyPr>
          <a:lstStyle/>
          <a:p>
            <a:pPr marL="1371600" lvl="3" indent="0" eaLnBrk="1" fontAlgn="auto" hangingPunct="1">
              <a:spcAft>
                <a:spcPts val="0"/>
              </a:spcAft>
              <a:buFont typeface="Arial" pitchFamily="34" charset="0"/>
              <a:buNone/>
              <a:defRPr/>
            </a:pPr>
            <a:r>
              <a:rPr lang="en-US" sz="3500" b="1" dirty="0" err="1" smtClean="0">
                <a:latin typeface="Times New Roman" pitchFamily="18" charset="0"/>
                <a:cs typeface="Times New Roman" pitchFamily="18" charset="0"/>
              </a:rPr>
              <a:t>NHỮNG</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MỤC</a:t>
            </a:r>
            <a:r>
              <a:rPr lang="en-US" sz="3500" b="1" dirty="0" smtClean="0">
                <a:latin typeface="Times New Roman" pitchFamily="18" charset="0"/>
                <a:cs typeface="Times New Roman" pitchFamily="18" charset="0"/>
              </a:rPr>
              <a:t> </a:t>
            </a:r>
            <a:r>
              <a:rPr lang="en-US" sz="3500" b="1" dirty="0" err="1" smtClean="0">
                <a:latin typeface="Times New Roman" pitchFamily="18" charset="0"/>
                <a:cs typeface="Times New Roman" pitchFamily="18" charset="0"/>
              </a:rPr>
              <a:t>CHÍNH</a:t>
            </a:r>
            <a:r>
              <a:rPr lang="en-US" sz="3500" b="1" dirty="0" smtClean="0">
                <a:latin typeface="Times New Roman" pitchFamily="18" charset="0"/>
                <a:cs typeface="Times New Roman" pitchFamily="18" charset="0"/>
              </a:rPr>
              <a:t>.</a:t>
            </a:r>
          </a:p>
          <a:p>
            <a:pPr eaLnBrk="1" fontAlgn="auto" hangingPunct="1">
              <a:spcAft>
                <a:spcPts val="0"/>
              </a:spcAft>
              <a:buFont typeface="Arial" pitchFamily="34" charset="0"/>
              <a:buNone/>
              <a:defRPr/>
            </a:pPr>
            <a:r>
              <a:rPr lang="en-US" sz="2200" b="1" dirty="0" smtClean="0"/>
              <a:t>1. </a:t>
            </a:r>
            <a:r>
              <a:rPr lang="en-US" sz="2200" b="1" dirty="0" err="1" smtClean="0">
                <a:latin typeface="Times New Roman" pitchFamily="18" charset="0"/>
                <a:cs typeface="Times New Roman" pitchFamily="18" charset="0"/>
              </a:rPr>
              <a:t>Khái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niệm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liên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chúng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mô</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hình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ví</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dụ</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của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Jackobson</a:t>
            </a:r>
            <a:r>
              <a:rPr lang="en-US" sz="2200" b="1" dirty="0" smtClean="0">
                <a:latin typeface="Times New Roman" pitchFamily="18" charset="0"/>
                <a:cs typeface="Times New Roman" pitchFamily="18" charset="0"/>
              </a:rPr>
              <a:t>)...</a:t>
            </a: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2. </a:t>
            </a:r>
            <a:r>
              <a:rPr lang="en-US" sz="2200" b="1" dirty="0" err="1" smtClean="0">
                <a:latin typeface="Times New Roman" pitchFamily="18" charset="0"/>
                <a:cs typeface="Times New Roman" pitchFamily="18" charset="0"/>
              </a:rPr>
              <a:t>Các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phương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tiện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chúng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Đặc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điểm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tác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dụng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ưu</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nhược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điểm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của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từng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loại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đặc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biệt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có</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quan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tâm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đến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vấn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mạng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vai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trò</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của</a:t>
            </a:r>
            <a:r>
              <a:rPr lang="en-US" sz="2200" b="1" dirty="0" smtClean="0">
                <a:latin typeface="Times New Roman" pitchFamily="18" charset="0"/>
                <a:cs typeface="Times New Roman" pitchFamily="18" charset="0"/>
              </a:rPr>
              <a:t> internet).</a:t>
            </a: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3. </a:t>
            </a:r>
            <a:r>
              <a:rPr lang="en-US" sz="2200" b="1" dirty="0" err="1" smtClean="0">
                <a:latin typeface="Times New Roman" pitchFamily="18" charset="0"/>
                <a:cs typeface="Times New Roman" pitchFamily="18" charset="0"/>
              </a:rPr>
              <a:t>Mối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quan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hệ</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giữa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chúng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Đặc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biệt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quan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trọng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vấn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liên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quan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chặt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chẽ</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đến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chúng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ngày</a:t>
            </a:r>
            <a:r>
              <a:rPr lang="en-US" sz="2200" b="1" dirty="0" smtClean="0">
                <a:latin typeface="Times New Roman" pitchFamily="18" charset="0"/>
                <a:cs typeface="Times New Roman" pitchFamily="18" charset="0"/>
              </a:rPr>
              <a:t> nay, </a:t>
            </a:r>
            <a:r>
              <a:rPr lang="en-US" sz="2200" b="1" dirty="0" err="1" smtClean="0">
                <a:latin typeface="Times New Roman" pitchFamily="18" charset="0"/>
                <a:cs typeface="Times New Roman" pitchFamily="18" charset="0"/>
              </a:rPr>
              <a:t>nhóm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cần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trình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bày</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kỹ</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thêm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a:t>
            </a: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		+ </a:t>
            </a:r>
            <a:r>
              <a:rPr lang="en-US" sz="2200" b="1" dirty="0" err="1" smtClean="0">
                <a:latin typeface="Times New Roman" pitchFamily="18" charset="0"/>
                <a:cs typeface="Times New Roman" pitchFamily="18" charset="0"/>
              </a:rPr>
              <a:t>Khái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niệm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 tin </a:t>
            </a:r>
            <a:r>
              <a:rPr lang="en-US" sz="2200" b="1" dirty="0" err="1" smtClean="0">
                <a:latin typeface="Times New Roman" pitchFamily="18" charset="0"/>
                <a:cs typeface="Times New Roman" pitchFamily="18" charset="0"/>
              </a:rPr>
              <a:t>đồn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Chức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năng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của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Ý </a:t>
            </a:r>
            <a:r>
              <a:rPr lang="en-US" sz="2200" b="1" dirty="0" err="1" smtClean="0">
                <a:latin typeface="Times New Roman" pitchFamily="18" charset="0"/>
                <a:cs typeface="Times New Roman" pitchFamily="18" charset="0"/>
              </a:rPr>
              <a:t>nghĩa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của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nó</a:t>
            </a:r>
            <a:r>
              <a:rPr lang="en-US" sz="2200" b="1" dirty="0">
                <a:latin typeface="Times New Roman" pitchFamily="18" charset="0"/>
                <a:cs typeface="Times New Roman" pitchFamily="18" charset="0"/>
              </a:rPr>
              <a:t>.</a:t>
            </a:r>
            <a:endParaRPr lang="en-US" sz="2200" b="1"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		+ </a:t>
            </a:r>
            <a:r>
              <a:rPr lang="en-US" sz="2200" b="1" dirty="0" err="1" smtClean="0">
                <a:latin typeface="Times New Roman" pitchFamily="18" charset="0"/>
                <a:cs typeface="Times New Roman" pitchFamily="18" charset="0"/>
              </a:rPr>
              <a:t>Quá</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trình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hình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thành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a:latin typeface="Times New Roman" pitchFamily="18" charset="0"/>
                <a:cs typeface="Times New Roman" pitchFamily="18" charset="0"/>
              </a:rPr>
              <a:t>.</a:t>
            </a:r>
            <a:endParaRPr lang="en-US" sz="2200" b="1"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		+ </a:t>
            </a:r>
            <a:r>
              <a:rPr lang="en-US" sz="2200" b="1" dirty="0" err="1" smtClean="0">
                <a:latin typeface="Times New Roman" pitchFamily="18" charset="0"/>
                <a:cs typeface="Times New Roman" pitchFamily="18" charset="0"/>
              </a:rPr>
              <a:t>Các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yếu</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tố</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ảnh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hưởng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đến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dư</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a:t>
            </a:r>
          </a:p>
          <a:p>
            <a:pPr eaLnBrk="1" fontAlgn="auto" hangingPunct="1">
              <a:spcAft>
                <a:spcPts val="0"/>
              </a:spcAft>
              <a:buFont typeface="Arial" pitchFamily="34" charset="0"/>
              <a:buNone/>
              <a:defRPr/>
            </a:pPr>
            <a:r>
              <a:rPr lang="en-US" sz="2200" b="1" dirty="0" smtClean="0">
                <a:latin typeface="Times New Roman" pitchFamily="18" charset="0"/>
                <a:cs typeface="Times New Roman" pitchFamily="18" charset="0"/>
              </a:rPr>
              <a:t>4. </a:t>
            </a:r>
            <a:r>
              <a:rPr lang="en-US" sz="2200" b="1" dirty="0" err="1" smtClean="0">
                <a:latin typeface="Times New Roman" pitchFamily="18" charset="0"/>
                <a:cs typeface="Times New Roman" pitchFamily="18" charset="0"/>
              </a:rPr>
              <a:t>Khái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niệm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bạo</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lực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phạm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biểu</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hiện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về</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bạo</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lực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phạm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xã</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hội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ngày</a:t>
            </a:r>
            <a:r>
              <a:rPr lang="en-US" sz="2200" b="1" dirty="0" smtClean="0">
                <a:latin typeface="Times New Roman" pitchFamily="18" charset="0"/>
                <a:cs typeface="Times New Roman" pitchFamily="18" charset="0"/>
              </a:rPr>
              <a:t> nay. </a:t>
            </a:r>
            <a:r>
              <a:rPr lang="en-US" sz="2200" b="1" dirty="0" err="1" smtClean="0">
                <a:latin typeface="Times New Roman" pitchFamily="18" charset="0"/>
                <a:cs typeface="Times New Roman" pitchFamily="18" charset="0"/>
              </a:rPr>
              <a:t>Phân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tích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nguyên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và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đưa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ra</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kết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luận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khẳng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định</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quan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điểm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là</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Đúng</a:t>
            </a:r>
            <a:r>
              <a:rPr lang="en-US" sz="2200" b="1" dirty="0" smtClean="0">
                <a:latin typeface="Times New Roman" pitchFamily="18" charset="0"/>
                <a:cs typeface="Times New Roman" pitchFamily="18" charset="0"/>
              </a:rPr>
              <a:t> hay </a:t>
            </a:r>
            <a:r>
              <a:rPr lang="en-US" sz="2200" b="1" dirty="0" err="1" smtClean="0">
                <a:latin typeface="Times New Roman" pitchFamily="18" charset="0"/>
                <a:cs typeface="Times New Roman" pitchFamily="18" charset="0"/>
              </a:rPr>
              <a:t>Sai</a:t>
            </a:r>
            <a:r>
              <a:rPr lang="en-US" sz="2200" b="1" dirty="0" smtClean="0">
                <a:latin typeface="Times New Roman" pitchFamily="18" charset="0"/>
                <a:cs typeface="Times New Roman" pitchFamily="18" charset="0"/>
              </a:rPr>
              <a:t>.</a:t>
            </a:r>
          </a:p>
          <a:p>
            <a:pPr eaLnBrk="1" fontAlgn="auto" hangingPunct="1">
              <a:spcAft>
                <a:spcPts val="0"/>
              </a:spcAft>
              <a:buFont typeface="Arial" pitchFamily="34" charset="0"/>
              <a:buNone/>
              <a:defRPr/>
            </a:pPr>
            <a:endParaRPr lang="en-US" sz="1400" dirty="0"/>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Title 3"/>
          <p:cNvSpPr>
            <a:spLocks noGrp="1"/>
          </p:cNvSpPr>
          <p:nvPr>
            <p:ph type="title" idx="4294967295"/>
          </p:nvPr>
        </p:nvSpPr>
        <p:spPr/>
        <p:txBody>
          <a:bodyPr/>
          <a:lstStyle/>
          <a:p>
            <a:pPr algn="l" eaLnBrk="1" hangingPunct="1"/>
            <a:r>
              <a:rPr lang="vi-VN" sz="4000" smtClean="0"/>
              <a:t>KHÁI NIỆM TIN ĐỒN ,DƯ LUẬN</a:t>
            </a:r>
            <a:endParaRPr lang="en-US" sz="4000" smtClean="0">
              <a:latin typeface="Times New Roman" pitchFamily="18" charset="0"/>
            </a:endParaRPr>
          </a:p>
        </p:txBody>
      </p:sp>
      <p:sp>
        <p:nvSpPr>
          <p:cNvPr id="167938" name="Content Placeholder 4"/>
          <p:cNvSpPr>
            <a:spLocks noGrp="1"/>
          </p:cNvSpPr>
          <p:nvPr>
            <p:ph idx="4294967295"/>
          </p:nvPr>
        </p:nvSpPr>
        <p:spPr/>
        <p:txBody>
          <a:bodyPr/>
          <a:lstStyle/>
          <a:p>
            <a:pPr marL="0" indent="0" eaLnBrk="1" hangingPunct="1">
              <a:buFont typeface="Arial" charset="0"/>
              <a:buNone/>
            </a:pPr>
            <a:r>
              <a:rPr lang="en-US" sz="2500" smtClean="0">
                <a:latin typeface="Times New Roman" pitchFamily="18" charset="0"/>
                <a:cs typeface="Arial" charset="0"/>
              </a:rPr>
              <a:t>-      </a:t>
            </a:r>
            <a:r>
              <a:rPr lang="vi-VN" sz="2500" smtClean="0">
                <a:latin typeface="Times New Roman" pitchFamily="18" charset="0"/>
              </a:rPr>
              <a:t>Tin đồn là tin tức về một sự việc một sự kiện có thật hay không có thật hoặc chỉ là sự lan truyền từ người này sang người khác nhưng thiêú dữ liệu kiểm chứng</a:t>
            </a:r>
          </a:p>
          <a:p>
            <a:pPr marL="0" indent="0" eaLnBrk="1" hangingPunct="1">
              <a:buFont typeface="Arial" charset="0"/>
              <a:buNone/>
            </a:pPr>
            <a:r>
              <a:rPr lang="en-US" sz="2500" smtClean="0">
                <a:latin typeface="Times New Roman" pitchFamily="18" charset="0"/>
              </a:rPr>
              <a:t>     </a:t>
            </a:r>
            <a:r>
              <a:rPr lang="vi-VN" sz="2500" smtClean="0">
                <a:latin typeface="Times New Roman" pitchFamily="18" charset="0"/>
              </a:rPr>
              <a:t>Vd. </a:t>
            </a:r>
            <a:endParaRPr lang="en-US" sz="2500" smtClean="0">
              <a:latin typeface="Times New Roman" pitchFamily="18" charset="0"/>
            </a:endParaRPr>
          </a:p>
        </p:txBody>
      </p:sp>
      <p:pic>
        <p:nvPicPr>
          <p:cNvPr id="167939" name="Picture 5"/>
          <p:cNvPicPr>
            <a:picLocks noChangeAspect="1" noChangeArrowheads="1"/>
          </p:cNvPicPr>
          <p:nvPr/>
        </p:nvPicPr>
        <p:blipFill>
          <a:blip r:embed="rId2"/>
          <a:srcRect/>
          <a:stretch>
            <a:fillRect/>
          </a:stretch>
        </p:blipFill>
        <p:spPr bwMode="auto">
          <a:xfrm>
            <a:off x="1835150" y="2852738"/>
            <a:ext cx="6121400" cy="3505200"/>
          </a:xfrm>
          <a:prstGeom prst="rect">
            <a:avLst/>
          </a:prstGeom>
          <a:noFill/>
          <a:ln w="9525">
            <a:noFill/>
            <a:miter lim="800000"/>
            <a:headEnd/>
            <a:tailEnd/>
          </a:ln>
        </p:spPr>
      </p:pic>
      <p:sp>
        <p:nvSpPr>
          <p:cNvPr id="167940" name="Rectangle 6"/>
          <p:cNvSpPr>
            <a:spLocks noChangeArrowheads="1"/>
          </p:cNvSpPr>
          <p:nvPr/>
        </p:nvSpPr>
        <p:spPr bwMode="auto">
          <a:xfrm>
            <a:off x="2833688" y="6324600"/>
            <a:ext cx="4762500" cy="473075"/>
          </a:xfrm>
          <a:prstGeom prst="rect">
            <a:avLst/>
          </a:prstGeom>
          <a:noFill/>
          <a:ln w="9525">
            <a:noFill/>
            <a:miter lim="800000"/>
            <a:headEnd/>
            <a:tailEnd/>
          </a:ln>
        </p:spPr>
        <p:txBody>
          <a:bodyPr>
            <a:spAutoFit/>
          </a:bodyPr>
          <a:lstStyle/>
          <a:p>
            <a:pPr algn="ctr"/>
            <a:r>
              <a:rPr lang="vi-VN" sz="2500">
                <a:latin typeface="Times New Roman" pitchFamily="18" charset="0"/>
              </a:rPr>
              <a:t>Tin đồn về việc trong mì gói có đỉa</a:t>
            </a:r>
            <a:endParaRPr lang="en-US" sz="2500">
              <a:latin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Title 1"/>
          <p:cNvSpPr>
            <a:spLocks noGrp="1"/>
          </p:cNvSpPr>
          <p:nvPr>
            <p:ph type="title" idx="4294967295"/>
          </p:nvPr>
        </p:nvSpPr>
        <p:spPr/>
        <p:txBody>
          <a:bodyPr/>
          <a:lstStyle/>
          <a:p>
            <a:pPr eaLnBrk="1" hangingPunct="1"/>
            <a:r>
              <a:rPr lang="en-US" sz="4000" smtClean="0">
                <a:latin typeface="Times New Roman" pitchFamily="18" charset="0"/>
              </a:rPr>
              <a:t>KHÁI NIỆM VỀ DƯ LUẬN</a:t>
            </a:r>
          </a:p>
        </p:txBody>
      </p:sp>
      <p:sp>
        <p:nvSpPr>
          <p:cNvPr id="168962" name="Content Placeholder 2"/>
          <p:cNvSpPr>
            <a:spLocks noGrp="1"/>
          </p:cNvSpPr>
          <p:nvPr>
            <p:ph idx="4294967295"/>
          </p:nvPr>
        </p:nvSpPr>
        <p:spPr/>
        <p:txBody>
          <a:bodyPr/>
          <a:lstStyle/>
          <a:p>
            <a:pPr eaLnBrk="1" hangingPunct="1"/>
            <a:r>
              <a:rPr lang="vi-VN" sz="2500" smtClean="0">
                <a:latin typeface="Times New Roman" pitchFamily="18" charset="0"/>
              </a:rPr>
              <a:t>Dư luận là hiện tượng tâm lý bắt nguồn từ một nhóm người biểu hiện bằng những phán đoán bình luận về một vấn đề nào đó kèm theo thái độ cảm xúc và sự đánh giá nhất định được truyền từ người này đến người kia nhóm này sang nhóm khác . nó có thể truyền đi một cách tự phát hoặc tạo ra một cách cố ý</a:t>
            </a:r>
            <a:r>
              <a:rPr lang="en-US" sz="2500" smtClean="0">
                <a:latin typeface="Times New Roman" pitchFamily="18" charset="0"/>
              </a:rPr>
              <a:t>.</a:t>
            </a:r>
          </a:p>
          <a:p>
            <a:pPr eaLnBrk="1" hangingPunct="1"/>
            <a:endParaRPr lang="en-US" sz="2500" smtClean="0">
              <a:latin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p:cNvSpPr>
            <a:spLocks noGrp="1"/>
          </p:cNvSpPr>
          <p:nvPr>
            <p:ph type="title" idx="4294967295"/>
          </p:nvPr>
        </p:nvSpPr>
        <p:spPr/>
        <p:txBody>
          <a:bodyPr/>
          <a:lstStyle/>
          <a:p>
            <a:pPr eaLnBrk="1" hangingPunct="1"/>
            <a:r>
              <a:rPr lang="vi-VN" sz="4000" smtClean="0"/>
              <a:t>DƯ LUẬN XÃ HỘI </a:t>
            </a:r>
            <a:endParaRPr lang="en-US" sz="4000" smtClean="0">
              <a:latin typeface="Times New Roman" pitchFamily="18" charset="0"/>
            </a:endParaRPr>
          </a:p>
        </p:txBody>
      </p:sp>
      <p:sp>
        <p:nvSpPr>
          <p:cNvPr id="169986" name="Content Placeholder 2"/>
          <p:cNvSpPr>
            <a:spLocks noGrp="1"/>
          </p:cNvSpPr>
          <p:nvPr>
            <p:ph idx="4294967295"/>
          </p:nvPr>
        </p:nvSpPr>
        <p:spPr/>
        <p:txBody>
          <a:bodyPr/>
          <a:lstStyle/>
          <a:p>
            <a:pPr eaLnBrk="1" hangingPunct="1"/>
            <a:r>
              <a:rPr lang="vi-VN" sz="2500" smtClean="0">
                <a:latin typeface="Times New Roman" pitchFamily="18" charset="0"/>
              </a:rPr>
              <a:t>Nhiều nhà khoa học định nghĩa về dư luận xã hội như sau:</a:t>
            </a:r>
          </a:p>
          <a:p>
            <a:pPr eaLnBrk="1" hangingPunct="1"/>
            <a:r>
              <a:rPr lang="vi-VN" sz="2500" smtClean="0">
                <a:latin typeface="Times New Roman" pitchFamily="18" charset="0"/>
              </a:rPr>
              <a:t>Theo B.K. pderin (nhà nghiên cứu dư luận người Liên Xô ) cho rằng: dư luận xã hội là tổng thể các ý kiến trong đó chủ yếu là các ý kiến sự phán xét đánh giá sự nhận định phản ánh ý nghĩa của thực tế quá trình hiện tượng sự kiện đối với tập thể giai cấp xã hội nói chung và các thí độ công khai che đậy của các nhóm xã hội lớn nhỏ đối với các vấn đề của cuộc sống xã hội có động chạm đến lợi ích chung cúa họ </a:t>
            </a:r>
          </a:p>
          <a:p>
            <a:pPr eaLnBrk="1" hangingPunct="1"/>
            <a:r>
              <a:rPr lang="vi-VN" sz="2500" smtClean="0">
                <a:latin typeface="Times New Roman" pitchFamily="18" charset="0"/>
              </a:rPr>
              <a:t>Nhà khoa học người Mĩ cho rằng : dư luận xã hội là sự phán xét đánh giá cúa cộng đồng xã hội đối với các vấn đề có tầm quan trọng được hình thành sau khi có tranh luận công khai</a:t>
            </a:r>
          </a:p>
          <a:p>
            <a:pPr eaLnBrk="1" hangingPunct="1"/>
            <a:endParaRPr lang="en-US" sz="2500" smtClean="0">
              <a:latin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Content Placeholder 2"/>
          <p:cNvSpPr>
            <a:spLocks noGrp="1"/>
          </p:cNvSpPr>
          <p:nvPr>
            <p:ph sz="half" idx="4294967295"/>
          </p:nvPr>
        </p:nvSpPr>
        <p:spPr>
          <a:xfrm>
            <a:off x="457200" y="1600200"/>
            <a:ext cx="4038600" cy="4525963"/>
          </a:xfrm>
        </p:spPr>
        <p:txBody>
          <a:bodyPr/>
          <a:lstStyle/>
          <a:p>
            <a:pPr eaLnBrk="1" hangingPunct="1"/>
            <a:r>
              <a:rPr lang="en-US" sz="2800" smtClean="0">
                <a:latin typeface="Times New Roman" pitchFamily="18" charset="0"/>
              </a:rPr>
              <a:t>D</a:t>
            </a:r>
            <a:r>
              <a:rPr lang="vi-VN" sz="2800" smtClean="0">
                <a:latin typeface="Times New Roman" pitchFamily="18" charset="0"/>
              </a:rPr>
              <a:t>ư luận xã hội là tập hợp các luồng ý kiến cá nhân trước các vấn đề sự kiện hiện tượng có tính thời sự có liên quan đến lợi ích các mối quan tâm của công chúng ‘’</a:t>
            </a:r>
            <a:endParaRPr lang="en-US" sz="2800" smtClean="0">
              <a:latin typeface="Times New Roman" pitchFamily="18" charset="0"/>
            </a:endParaRPr>
          </a:p>
        </p:txBody>
      </p:sp>
      <p:sp>
        <p:nvSpPr>
          <p:cNvPr id="171011" name="Content Placeholder 5"/>
          <p:cNvSpPr>
            <a:spLocks noGrp="1"/>
          </p:cNvSpPr>
          <p:nvPr>
            <p:ph sz="half" idx="4294967295"/>
          </p:nvPr>
        </p:nvSpPr>
        <p:spPr>
          <a:xfrm>
            <a:off x="4648200" y="1600200"/>
            <a:ext cx="4038600" cy="4525963"/>
          </a:xfrm>
        </p:spPr>
        <p:txBody>
          <a:bodyPr/>
          <a:lstStyle/>
          <a:p>
            <a:pPr eaLnBrk="1" hangingPunct="1"/>
            <a:r>
              <a:rPr lang="en-US" sz="2800" smtClean="0"/>
              <a:t>các hội nghị hội thảo</a:t>
            </a:r>
          </a:p>
        </p:txBody>
      </p:sp>
      <p:pic>
        <p:nvPicPr>
          <p:cNvPr id="171012" name="Picture 3"/>
          <p:cNvPicPr>
            <a:picLocks noChangeAspect="1" noChangeArrowheads="1"/>
          </p:cNvPicPr>
          <p:nvPr/>
        </p:nvPicPr>
        <p:blipFill>
          <a:blip r:embed="rId2"/>
          <a:srcRect/>
          <a:stretch>
            <a:fillRect/>
          </a:stretch>
        </p:blipFill>
        <p:spPr bwMode="auto">
          <a:xfrm>
            <a:off x="4876800" y="1676400"/>
            <a:ext cx="3505200" cy="3581400"/>
          </a:xfrm>
          <a:prstGeom prst="rect">
            <a:avLst/>
          </a:prstGeom>
          <a:noFill/>
          <a:ln w="9525">
            <a:noFill/>
            <a:miter lim="800000"/>
            <a:headEnd/>
            <a:tailEnd/>
          </a:ln>
        </p:spPr>
      </p:pic>
      <p:sp>
        <p:nvSpPr>
          <p:cNvPr id="171013" name="Rectangle 6"/>
          <p:cNvSpPr>
            <a:spLocks noChangeArrowheads="1"/>
          </p:cNvSpPr>
          <p:nvPr/>
        </p:nvSpPr>
        <p:spPr bwMode="auto">
          <a:xfrm>
            <a:off x="4953000" y="5410200"/>
            <a:ext cx="3276600" cy="473075"/>
          </a:xfrm>
          <a:prstGeom prst="rect">
            <a:avLst/>
          </a:prstGeom>
          <a:noFill/>
          <a:ln w="9525">
            <a:noFill/>
            <a:miter lim="800000"/>
            <a:headEnd/>
            <a:tailEnd/>
          </a:ln>
        </p:spPr>
        <p:txBody>
          <a:bodyPr>
            <a:spAutoFit/>
          </a:bodyPr>
          <a:lstStyle/>
          <a:p>
            <a:pPr algn="ctr"/>
            <a:r>
              <a:rPr lang="en-US" sz="2500">
                <a:latin typeface="Times New Roman" pitchFamily="18" charset="0"/>
              </a:rPr>
              <a:t>Các hội nghị hội thảo</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Content Placeholder 6"/>
          <p:cNvPicPr>
            <a:picLocks noGrp="1"/>
          </p:cNvPicPr>
          <p:nvPr>
            <p:ph idx="4294967295"/>
          </p:nvPr>
        </p:nvPicPr>
        <p:blipFill>
          <a:blip r:embed="rId2"/>
          <a:srcRect/>
          <a:stretch>
            <a:fillRect/>
          </a:stretch>
        </p:blipFill>
        <p:spPr>
          <a:xfrm>
            <a:off x="4038600" y="1600200"/>
            <a:ext cx="4343400" cy="3657600"/>
          </a:xfrm>
        </p:spPr>
      </p:pic>
      <p:sp>
        <p:nvSpPr>
          <p:cNvPr id="172035" name="Rectangle 7"/>
          <p:cNvSpPr>
            <a:spLocks noChangeArrowheads="1"/>
          </p:cNvSpPr>
          <p:nvPr/>
        </p:nvSpPr>
        <p:spPr bwMode="auto">
          <a:xfrm>
            <a:off x="4572000" y="5564188"/>
            <a:ext cx="3529013" cy="473075"/>
          </a:xfrm>
          <a:prstGeom prst="rect">
            <a:avLst/>
          </a:prstGeom>
          <a:noFill/>
          <a:ln w="9525">
            <a:noFill/>
            <a:miter lim="800000"/>
            <a:headEnd/>
            <a:tailEnd/>
          </a:ln>
        </p:spPr>
        <p:txBody>
          <a:bodyPr>
            <a:spAutoFit/>
          </a:bodyPr>
          <a:lstStyle/>
          <a:p>
            <a:pPr algn="ctr"/>
            <a:r>
              <a:rPr lang="en-US" sz="2500">
                <a:latin typeface="Times New Roman" pitchFamily="18" charset="0"/>
              </a:rPr>
              <a:t>Vụ hôi bia ở Đồng Nai</a:t>
            </a:r>
          </a:p>
        </p:txBody>
      </p:sp>
      <p:pic>
        <p:nvPicPr>
          <p:cNvPr id="172036" name="Picture 2" descr="http://t2.gstatic.com/images?q=tbn:ANd9GcQAdmAFkrHTtmxTGJ585P-auRpOpGXCRKDYVJHJ7dcAzgYTS5l4"/>
          <p:cNvPicPr>
            <a:picLocks noChangeAspect="1" noChangeArrowheads="1"/>
          </p:cNvPicPr>
          <p:nvPr/>
        </p:nvPicPr>
        <p:blipFill>
          <a:blip r:embed="rId3"/>
          <a:srcRect/>
          <a:stretch>
            <a:fillRect/>
          </a:stretch>
        </p:blipFill>
        <p:spPr bwMode="auto">
          <a:xfrm>
            <a:off x="611188" y="333375"/>
            <a:ext cx="3068637" cy="2716213"/>
          </a:xfrm>
          <a:prstGeom prst="rect">
            <a:avLst/>
          </a:prstGeom>
          <a:noFill/>
          <a:ln w="9525">
            <a:noFill/>
            <a:miter lim="800000"/>
            <a:headEnd/>
            <a:tailEnd/>
          </a:ln>
        </p:spPr>
      </p:pic>
      <p:pic>
        <p:nvPicPr>
          <p:cNvPr id="172037" name="Picture 4" descr="http://t1.gstatic.com/images?q=tbn:ANd9GcQWheunGL-_7nZX-UvCh73T44oLDoEA3uRb4TAechHIy5LmNrDT0w"/>
          <p:cNvPicPr>
            <a:picLocks noChangeAspect="1" noChangeArrowheads="1"/>
          </p:cNvPicPr>
          <p:nvPr/>
        </p:nvPicPr>
        <p:blipFill>
          <a:blip r:embed="rId4"/>
          <a:srcRect/>
          <a:stretch>
            <a:fillRect/>
          </a:stretch>
        </p:blipFill>
        <p:spPr bwMode="auto">
          <a:xfrm>
            <a:off x="609600" y="3068638"/>
            <a:ext cx="3098800" cy="2257425"/>
          </a:xfrm>
          <a:prstGeom prst="rect">
            <a:avLst/>
          </a:prstGeom>
          <a:noFill/>
          <a:ln w="9525">
            <a:noFill/>
            <a:miter lim="800000"/>
            <a:headEnd/>
            <a:tailEnd/>
          </a:ln>
        </p:spPr>
      </p:pic>
      <p:sp>
        <p:nvSpPr>
          <p:cNvPr id="172038" name="Rectangle 8"/>
          <p:cNvSpPr>
            <a:spLocks noChangeArrowheads="1"/>
          </p:cNvSpPr>
          <p:nvPr/>
        </p:nvSpPr>
        <p:spPr bwMode="auto">
          <a:xfrm>
            <a:off x="609600" y="5564188"/>
            <a:ext cx="3348038" cy="1235075"/>
          </a:xfrm>
          <a:prstGeom prst="rect">
            <a:avLst/>
          </a:prstGeom>
          <a:noFill/>
          <a:ln w="9525">
            <a:noFill/>
            <a:miter lim="800000"/>
            <a:headEnd/>
            <a:tailEnd/>
          </a:ln>
        </p:spPr>
        <p:txBody>
          <a:bodyPr>
            <a:spAutoFit/>
          </a:bodyPr>
          <a:lstStyle/>
          <a:p>
            <a:pPr algn="ctr"/>
            <a:r>
              <a:rPr lang="en-US" sz="2500">
                <a:latin typeface="Times New Roman" pitchFamily="18" charset="0"/>
              </a:rPr>
              <a:t>Vụ mất tích của máy bay MH370 của Malaysia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p:cNvSpPr>
            <a:spLocks noGrp="1"/>
          </p:cNvSpPr>
          <p:nvPr>
            <p:ph type="title" idx="4294967295"/>
          </p:nvPr>
        </p:nvSpPr>
        <p:spPr>
          <a:xfrm>
            <a:off x="0" y="274638"/>
            <a:ext cx="9144000" cy="1143000"/>
          </a:xfrm>
        </p:spPr>
        <p:txBody>
          <a:bodyPr/>
          <a:lstStyle/>
          <a:p>
            <a:pPr eaLnBrk="1" hangingPunct="1"/>
            <a:r>
              <a:rPr lang="en-US" sz="4000" smtClean="0">
                <a:latin typeface="Times New Roman" pitchFamily="18" charset="0"/>
              </a:rPr>
              <a:t>C</a:t>
            </a:r>
            <a:r>
              <a:rPr lang="vi-VN" sz="4000" smtClean="0"/>
              <a:t>HỨC NĂNG CỦA DƯ LUẬN XÃ HỘI</a:t>
            </a:r>
            <a:endParaRPr lang="en-US" sz="4000" smtClean="0">
              <a:latin typeface="Times New Roman" pitchFamily="18" charset="0"/>
            </a:endParaRPr>
          </a:p>
        </p:txBody>
      </p:sp>
      <p:sp>
        <p:nvSpPr>
          <p:cNvPr id="3" name="Content Placeholder 2"/>
          <p:cNvSpPr>
            <a:spLocks noGrp="1"/>
          </p:cNvSpPr>
          <p:nvPr>
            <p:ph idx="4294967295"/>
          </p:nvPr>
        </p:nvSpPr>
        <p:spPr/>
        <p:txBody>
          <a:bodyPr>
            <a:normAutofit/>
          </a:bodyPr>
          <a:lstStyle/>
          <a:p>
            <a:pPr marL="0" indent="0" eaLnBrk="1" hangingPunct="1">
              <a:buFont typeface="Arial" charset="0"/>
              <a:buNone/>
            </a:pPr>
            <a:r>
              <a:rPr lang="vi-VN" sz="2500" smtClean="0">
                <a:latin typeface="Times New Roman" pitchFamily="18" charset="0"/>
              </a:rPr>
              <a:t>-</a:t>
            </a:r>
            <a:r>
              <a:rPr lang="en-US" sz="2500" smtClean="0">
                <a:latin typeface="Times New Roman" pitchFamily="18" charset="0"/>
              </a:rPr>
              <a:t>    </a:t>
            </a:r>
            <a:r>
              <a:rPr lang="vi-VN" sz="2500" smtClean="0">
                <a:latin typeface="Times New Roman" pitchFamily="18" charset="0"/>
              </a:rPr>
              <a:t>Chức năng đánh giá</a:t>
            </a:r>
          </a:p>
          <a:p>
            <a:pPr marL="0" indent="0" eaLnBrk="1" hangingPunct="1">
              <a:buFont typeface="Arial" charset="0"/>
              <a:buNone/>
            </a:pPr>
            <a:r>
              <a:rPr lang="en-US" sz="2500" smtClean="0">
                <a:latin typeface="Times New Roman" pitchFamily="18" charset="0"/>
                <a:cs typeface="Arial" charset="0"/>
              </a:rPr>
              <a:t>-</a:t>
            </a:r>
            <a:r>
              <a:rPr lang="en-US" sz="2500" smtClean="0">
                <a:latin typeface="Times New Roman" pitchFamily="18" charset="0"/>
              </a:rPr>
              <a:t>     </a:t>
            </a:r>
            <a:r>
              <a:rPr lang="vi-VN" sz="2500" smtClean="0">
                <a:latin typeface="Times New Roman" pitchFamily="18" charset="0"/>
              </a:rPr>
              <a:t>Chức năng điều tiết các mối quan hệ xã hội </a:t>
            </a:r>
          </a:p>
          <a:p>
            <a:pPr marL="0" indent="0" eaLnBrk="1" hangingPunct="1">
              <a:buFont typeface="Arial" charset="0"/>
              <a:buNone/>
            </a:pPr>
            <a:r>
              <a:rPr lang="en-US" sz="2500" smtClean="0">
                <a:latin typeface="Times New Roman" pitchFamily="18" charset="0"/>
                <a:cs typeface="Arial" charset="0"/>
              </a:rPr>
              <a:t>-</a:t>
            </a:r>
            <a:r>
              <a:rPr lang="en-US" sz="2500" smtClean="0">
                <a:latin typeface="Times New Roman" pitchFamily="18" charset="0"/>
              </a:rPr>
              <a:t>     </a:t>
            </a:r>
            <a:r>
              <a:rPr lang="vi-VN" sz="2500" smtClean="0">
                <a:latin typeface="Times New Roman" pitchFamily="18" charset="0"/>
              </a:rPr>
              <a:t>Chức năng giáo dục của dư luận xã hộ</a:t>
            </a:r>
            <a:r>
              <a:rPr lang="en-US" sz="2500" smtClean="0">
                <a:latin typeface="Times New Roman" pitchFamily="18" charset="0"/>
              </a:rPr>
              <a:t>i                                   </a:t>
            </a:r>
            <a:r>
              <a:rPr lang="en-US" sz="2500" smtClean="0">
                <a:latin typeface="Times New Roman" pitchFamily="18" charset="0"/>
                <a:cs typeface="Arial" charset="0"/>
              </a:rPr>
              <a:t>-</a:t>
            </a:r>
            <a:r>
              <a:rPr lang="en-US" sz="2500" smtClean="0">
                <a:latin typeface="Times New Roman" pitchFamily="18" charset="0"/>
              </a:rPr>
              <a:t>     </a:t>
            </a:r>
            <a:r>
              <a:rPr lang="vi-VN" sz="2500" smtClean="0">
                <a:latin typeface="Times New Roman" pitchFamily="18" charset="0"/>
              </a:rPr>
              <a:t>Chức năng giám sát</a:t>
            </a:r>
          </a:p>
          <a:p>
            <a:pPr marL="0" indent="0" eaLnBrk="1" hangingPunct="1">
              <a:buFont typeface="Arial" charset="0"/>
              <a:buNone/>
            </a:pPr>
            <a:r>
              <a:rPr lang="en-US" sz="2500" smtClean="0">
                <a:latin typeface="Times New Roman" pitchFamily="18" charset="0"/>
                <a:cs typeface="Arial" charset="0"/>
              </a:rPr>
              <a:t>-  </a:t>
            </a:r>
            <a:r>
              <a:rPr lang="en-US" sz="2500" smtClean="0">
                <a:latin typeface="Times New Roman" pitchFamily="18" charset="0"/>
              </a:rPr>
              <a:t>   </a:t>
            </a:r>
            <a:r>
              <a:rPr lang="vi-VN" sz="2500" smtClean="0">
                <a:latin typeface="Times New Roman" pitchFamily="18" charset="0"/>
              </a:rPr>
              <a:t>Chức năng tư vấn phản biện</a:t>
            </a:r>
            <a:endParaRPr lang="en-US" sz="2500" smtClean="0">
              <a:latin typeface="Times New Roman" pitchFamily="18" charset="0"/>
            </a:endParaRPr>
          </a:p>
          <a:p>
            <a:pPr marL="0" indent="0" eaLnBrk="1" hangingPunct="1">
              <a:buFont typeface="Arial" charset="0"/>
              <a:buNone/>
            </a:pPr>
            <a:r>
              <a:rPr lang="en-US" sz="2500" smtClean="0">
                <a:latin typeface="Times New Roman" pitchFamily="18" charset="0"/>
                <a:cs typeface="Arial" charset="0"/>
              </a:rPr>
              <a:t>-  </a:t>
            </a:r>
            <a:r>
              <a:rPr lang="en-US" sz="2500" smtClean="0">
                <a:latin typeface="Times New Roman" pitchFamily="18" charset="0"/>
              </a:rPr>
              <a:t>   </a:t>
            </a:r>
            <a:r>
              <a:rPr lang="vi-VN" sz="2500" smtClean="0">
                <a:latin typeface="Times New Roman" pitchFamily="18" charset="0"/>
              </a:rPr>
              <a:t>Chức năng giải tỏa tâm lý xã hội </a:t>
            </a:r>
          </a:p>
          <a:p>
            <a:pPr marL="0" indent="0" eaLnBrk="1" hangingPunct="1"/>
            <a:endParaRPr lang="en-US" sz="2500" smtClean="0">
              <a:latin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Title 1"/>
          <p:cNvSpPr>
            <a:spLocks noGrp="1"/>
          </p:cNvSpPr>
          <p:nvPr>
            <p:ph type="title" idx="4294967295"/>
          </p:nvPr>
        </p:nvSpPr>
        <p:spPr/>
        <p:txBody>
          <a:bodyPr/>
          <a:lstStyle/>
          <a:p>
            <a:pPr algn="l" eaLnBrk="1" hangingPunct="1"/>
            <a:r>
              <a:rPr lang="en-US" sz="4000" smtClean="0">
                <a:latin typeface="Times New Roman" pitchFamily="18" charset="0"/>
              </a:rPr>
              <a:t>Ý NGHĨA CỦA DƯ LUẬN XÃ HỘI</a:t>
            </a:r>
          </a:p>
        </p:txBody>
      </p:sp>
      <p:sp>
        <p:nvSpPr>
          <p:cNvPr id="3" name="Content Placeholder 2"/>
          <p:cNvSpPr>
            <a:spLocks noGrp="1"/>
          </p:cNvSpPr>
          <p:nvPr>
            <p:ph idx="4294967295"/>
          </p:nvPr>
        </p:nvSpPr>
        <p:spPr/>
        <p:txBody>
          <a:bodyPr>
            <a:normAutofit lnSpcReduction="10000"/>
          </a:bodyPr>
          <a:lstStyle/>
          <a:p>
            <a:pPr marL="0" indent="0" eaLnBrk="1" hangingPunct="1">
              <a:lnSpc>
                <a:spcPct val="80000"/>
              </a:lnSpc>
              <a:buFont typeface="Arial" charset="0"/>
              <a:buNone/>
            </a:pPr>
            <a:r>
              <a:rPr lang="en-US" sz="2500" smtClean="0">
                <a:latin typeface="Times New Roman" pitchFamily="18" charset="0"/>
                <a:cs typeface="Arial" charset="0"/>
              </a:rPr>
              <a:t>-</a:t>
            </a:r>
            <a:r>
              <a:rPr lang="en-US" sz="2500" smtClean="0">
                <a:latin typeface="Times New Roman" pitchFamily="18" charset="0"/>
              </a:rPr>
              <a:t>      </a:t>
            </a:r>
            <a:r>
              <a:rPr lang="vi-VN" sz="2500" smtClean="0">
                <a:latin typeface="Times New Roman" pitchFamily="18" charset="0"/>
              </a:rPr>
              <a:t>Góp phần  hình thành ý thức pháp luật  điều chỉnh hành vi pháp lý cho công dân</a:t>
            </a:r>
          </a:p>
          <a:p>
            <a:pPr marL="0" indent="0" eaLnBrk="1" hangingPunct="1">
              <a:lnSpc>
                <a:spcPct val="80000"/>
              </a:lnSpc>
              <a:buFont typeface="Arial" charset="0"/>
              <a:buNone/>
            </a:pPr>
            <a:r>
              <a:rPr lang="en-US" sz="2500" smtClean="0">
                <a:latin typeface="Times New Roman" pitchFamily="18" charset="0"/>
                <a:cs typeface="Arial" charset="0"/>
              </a:rPr>
              <a:t>      +  T</a:t>
            </a:r>
            <a:r>
              <a:rPr lang="vi-VN" sz="2500" smtClean="0">
                <a:latin typeface="Times New Roman" pitchFamily="18" charset="0"/>
              </a:rPr>
              <a:t>ác động trực tiếp đến ý thức pháp luật của con người</a:t>
            </a:r>
          </a:p>
          <a:p>
            <a:pPr marL="0" indent="0" eaLnBrk="1" hangingPunct="1">
              <a:lnSpc>
                <a:spcPct val="80000"/>
              </a:lnSpc>
              <a:buFont typeface="Arial" charset="0"/>
              <a:buNone/>
            </a:pPr>
            <a:r>
              <a:rPr lang="en-US" sz="2500" smtClean="0">
                <a:latin typeface="Times New Roman" pitchFamily="18" charset="0"/>
                <a:cs typeface="Arial" charset="0"/>
              </a:rPr>
              <a:t>      +   Ả</a:t>
            </a:r>
            <a:r>
              <a:rPr lang="vi-VN" sz="2500" smtClean="0">
                <a:latin typeface="Times New Roman" pitchFamily="18" charset="0"/>
              </a:rPr>
              <a:t>nh hưởng tới sự hình thành ý thức pháp luật cúa cá nhân </a:t>
            </a:r>
          </a:p>
          <a:p>
            <a:pPr marL="0" indent="0" eaLnBrk="1" hangingPunct="1">
              <a:lnSpc>
                <a:spcPct val="80000"/>
              </a:lnSpc>
              <a:buFont typeface="Arial" charset="0"/>
              <a:buNone/>
            </a:pPr>
            <a:r>
              <a:rPr lang="en-US" sz="2500" smtClean="0">
                <a:latin typeface="Times New Roman" pitchFamily="18" charset="0"/>
                <a:cs typeface="Arial" charset="0"/>
              </a:rPr>
              <a:t>      +   T</a:t>
            </a:r>
            <a:r>
              <a:rPr lang="vi-VN" sz="2500" smtClean="0">
                <a:latin typeface="Times New Roman" pitchFamily="18" charset="0"/>
              </a:rPr>
              <a:t>ác động mạnh mẽ đến đến ý thức pháp luật hành vi của </a:t>
            </a:r>
            <a:r>
              <a:rPr lang="en-US" sz="2500" smtClean="0">
                <a:latin typeface="Times New Roman" pitchFamily="18" charset="0"/>
              </a:rPr>
              <a:t>       </a:t>
            </a:r>
            <a:r>
              <a:rPr lang="vi-VN" sz="2500" smtClean="0">
                <a:latin typeface="Times New Roman" pitchFamily="18" charset="0"/>
              </a:rPr>
              <a:t>con ng</a:t>
            </a:r>
            <a:r>
              <a:rPr lang="en-US" sz="2500" smtClean="0">
                <a:latin typeface="Times New Roman" pitchFamily="18" charset="0"/>
                <a:cs typeface="Arial" charset="0"/>
              </a:rPr>
              <a:t>ườ</a:t>
            </a:r>
            <a:r>
              <a:rPr lang="vi-VN" sz="2500" smtClean="0">
                <a:latin typeface="Times New Roman" pitchFamily="18" charset="0"/>
                <a:cs typeface="Arial" charset="0"/>
              </a:rPr>
              <a:t>i </a:t>
            </a:r>
            <a:r>
              <a:rPr lang="vi-VN" sz="2500" smtClean="0">
                <a:latin typeface="Times New Roman" pitchFamily="18" charset="0"/>
              </a:rPr>
              <a:t>trên ba phương diện</a:t>
            </a:r>
            <a:r>
              <a:rPr lang="en-US" sz="2500" smtClean="0">
                <a:latin typeface="Times New Roman" pitchFamily="18" charset="0"/>
              </a:rPr>
              <a:t>:</a:t>
            </a:r>
            <a:r>
              <a:rPr lang="vi-VN" sz="2500" smtClean="0">
                <a:latin typeface="Times New Roman" pitchFamily="18" charset="0"/>
              </a:rPr>
              <a:t> </a:t>
            </a:r>
          </a:p>
          <a:p>
            <a:pPr marL="0" indent="0" eaLnBrk="1" hangingPunct="1">
              <a:lnSpc>
                <a:spcPct val="80000"/>
              </a:lnSpc>
              <a:buFont typeface="Arial" charset="0"/>
              <a:buNone/>
            </a:pPr>
            <a:r>
              <a:rPr lang="en-US" sz="2500" smtClean="0">
                <a:latin typeface="Times New Roman" pitchFamily="18" charset="0"/>
              </a:rPr>
              <a:t>           </a:t>
            </a:r>
            <a:r>
              <a:rPr lang="vi-VN" sz="2500" smtClean="0">
                <a:latin typeface="Times New Roman" pitchFamily="18" charset="0"/>
              </a:rPr>
              <a:t>    </a:t>
            </a:r>
            <a:r>
              <a:rPr lang="en-US" sz="2500" b="1" smtClean="0">
                <a:latin typeface="Times New Roman" pitchFamily="18" charset="0"/>
              </a:rPr>
              <a:t>* </a:t>
            </a:r>
            <a:r>
              <a:rPr lang="en-US" sz="2500" smtClean="0">
                <a:latin typeface="Times New Roman" pitchFamily="18" charset="0"/>
              </a:rPr>
              <a:t> </a:t>
            </a:r>
            <a:r>
              <a:rPr lang="vi-VN" sz="2500" smtClean="0">
                <a:latin typeface="Times New Roman" pitchFamily="18" charset="0"/>
              </a:rPr>
              <a:t>Tác động đến tình cảm pháp luật  của con người</a:t>
            </a:r>
          </a:p>
          <a:p>
            <a:pPr marL="0" indent="0" eaLnBrk="1" hangingPunct="1">
              <a:lnSpc>
                <a:spcPct val="80000"/>
              </a:lnSpc>
              <a:buFont typeface="Arial" charset="0"/>
              <a:buNone/>
            </a:pPr>
            <a:r>
              <a:rPr lang="vi-VN" sz="2500" smtClean="0">
                <a:latin typeface="Times New Roman" pitchFamily="18" charset="0"/>
              </a:rPr>
              <a:t>         </a:t>
            </a:r>
            <a:r>
              <a:rPr lang="en-US" sz="2500" smtClean="0">
                <a:latin typeface="Times New Roman" pitchFamily="18" charset="0"/>
              </a:rPr>
              <a:t>     </a:t>
            </a:r>
            <a:r>
              <a:rPr lang="en-US" sz="2500" b="1" smtClean="0">
                <a:latin typeface="Times New Roman" pitchFamily="18" charset="0"/>
              </a:rPr>
              <a:t>*  </a:t>
            </a:r>
            <a:r>
              <a:rPr lang="vi-VN" sz="2500" smtClean="0">
                <a:latin typeface="Times New Roman" pitchFamily="18" charset="0"/>
              </a:rPr>
              <a:t>Tác động đến tâm trang của con người theo hương </a:t>
            </a:r>
            <a:r>
              <a:rPr lang="en-US" sz="2500" smtClean="0">
                <a:latin typeface="Times New Roman" pitchFamily="18" charset="0"/>
              </a:rPr>
              <a:t>    </a:t>
            </a:r>
            <a:r>
              <a:rPr lang="vi-VN" sz="2500" smtClean="0">
                <a:latin typeface="Times New Roman" pitchFamily="18" charset="0"/>
              </a:rPr>
              <a:t>tích cực hoặc tiêu cực</a:t>
            </a:r>
          </a:p>
          <a:p>
            <a:pPr marL="0" indent="0" eaLnBrk="1" hangingPunct="1">
              <a:lnSpc>
                <a:spcPct val="80000"/>
              </a:lnSpc>
              <a:buFont typeface="Arial" charset="0"/>
              <a:buNone/>
            </a:pPr>
            <a:r>
              <a:rPr lang="vi-VN" sz="2500" smtClean="0">
                <a:latin typeface="Times New Roman" pitchFamily="18" charset="0"/>
              </a:rPr>
              <a:t>          </a:t>
            </a:r>
            <a:r>
              <a:rPr lang="en-US" sz="2500" smtClean="0">
                <a:latin typeface="Times New Roman" pitchFamily="18" charset="0"/>
              </a:rPr>
              <a:t>    </a:t>
            </a:r>
            <a:r>
              <a:rPr lang="en-US" sz="2500" b="1" smtClean="0">
                <a:latin typeface="Times New Roman" pitchFamily="18" charset="0"/>
              </a:rPr>
              <a:t>*  </a:t>
            </a:r>
            <a:r>
              <a:rPr lang="vi-VN" sz="2500" smtClean="0">
                <a:latin typeface="Times New Roman" pitchFamily="18" charset="0"/>
              </a:rPr>
              <a:t>Tác đông đến sự tự đánh giá sự tự điều chỉnh hành vi của mỗi cá nhân</a:t>
            </a:r>
          </a:p>
          <a:p>
            <a:pPr marL="0" indent="0" eaLnBrk="1" hangingPunct="1">
              <a:lnSpc>
                <a:spcPct val="80000"/>
              </a:lnSpc>
              <a:buFont typeface="Arial" charset="0"/>
              <a:buNone/>
            </a:pPr>
            <a:r>
              <a:rPr lang="en-US" sz="2500" smtClean="0">
                <a:latin typeface="Times New Roman" pitchFamily="18" charset="0"/>
                <a:cs typeface="Arial" charset="0"/>
              </a:rPr>
              <a:t>-      C</a:t>
            </a:r>
            <a:r>
              <a:rPr lang="vi-VN" sz="2500" smtClean="0">
                <a:latin typeface="Times New Roman" pitchFamily="18" charset="0"/>
              </a:rPr>
              <a:t>ó ý nghĩa quan trọng trong trong tuyên  truyền, giáo dục pháp luật, nâng cao ý thức pháp luật cho công dân </a:t>
            </a:r>
          </a:p>
          <a:p>
            <a:pPr marL="0" indent="0" eaLnBrk="1" hangingPunct="1">
              <a:lnSpc>
                <a:spcPct val="80000"/>
              </a:lnSpc>
            </a:pPr>
            <a:endParaRPr lang="en-US" sz="2500" smtClean="0">
              <a:latin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Content Placeholder 2"/>
          <p:cNvSpPr>
            <a:spLocks noGrp="1"/>
          </p:cNvSpPr>
          <p:nvPr>
            <p:ph idx="4294967295"/>
          </p:nvPr>
        </p:nvSpPr>
        <p:spPr>
          <a:xfrm>
            <a:off x="179388" y="188913"/>
            <a:ext cx="1512887" cy="1008062"/>
          </a:xfrm>
        </p:spPr>
        <p:txBody>
          <a:bodyPr/>
          <a:lstStyle/>
          <a:p>
            <a:pPr eaLnBrk="1" hangingPunct="1"/>
            <a:r>
              <a:rPr lang="vi-VN" sz="2500" smtClean="0">
                <a:latin typeface="Times New Roman" pitchFamily="18" charset="0"/>
              </a:rPr>
              <a:t>Vd</a:t>
            </a:r>
            <a:r>
              <a:rPr lang="en-US" sz="2500" smtClean="0">
                <a:latin typeface="Times New Roman" pitchFamily="18" charset="0"/>
              </a:rPr>
              <a:t>:</a:t>
            </a:r>
            <a:endParaRPr lang="vi-VN" sz="2500" smtClean="0">
              <a:latin typeface="Times New Roman" pitchFamily="18" charset="0"/>
            </a:endParaRPr>
          </a:p>
        </p:txBody>
      </p:sp>
      <p:pic>
        <p:nvPicPr>
          <p:cNvPr id="175107" name="Picture 3"/>
          <p:cNvPicPr>
            <a:picLocks noChangeAspect="1" noChangeArrowheads="1"/>
          </p:cNvPicPr>
          <p:nvPr/>
        </p:nvPicPr>
        <p:blipFill>
          <a:blip r:embed="rId2"/>
          <a:srcRect/>
          <a:stretch>
            <a:fillRect/>
          </a:stretch>
        </p:blipFill>
        <p:spPr bwMode="auto">
          <a:xfrm>
            <a:off x="4787900" y="765175"/>
            <a:ext cx="4356100" cy="4248150"/>
          </a:xfrm>
          <a:prstGeom prst="rect">
            <a:avLst/>
          </a:prstGeom>
          <a:noFill/>
          <a:ln w="9525">
            <a:noFill/>
            <a:miter lim="800000"/>
            <a:headEnd/>
            <a:tailEnd/>
          </a:ln>
        </p:spPr>
      </p:pic>
      <p:sp>
        <p:nvSpPr>
          <p:cNvPr id="175108" name="Rectangle 4"/>
          <p:cNvSpPr>
            <a:spLocks noChangeArrowheads="1"/>
          </p:cNvSpPr>
          <p:nvPr/>
        </p:nvSpPr>
        <p:spPr bwMode="auto">
          <a:xfrm>
            <a:off x="4892675" y="5300663"/>
            <a:ext cx="4251325" cy="854075"/>
          </a:xfrm>
          <a:prstGeom prst="rect">
            <a:avLst/>
          </a:prstGeom>
          <a:noFill/>
          <a:ln w="9525">
            <a:noFill/>
            <a:miter lim="800000"/>
            <a:headEnd/>
            <a:tailEnd/>
          </a:ln>
        </p:spPr>
        <p:txBody>
          <a:bodyPr>
            <a:spAutoFit/>
          </a:bodyPr>
          <a:lstStyle/>
          <a:p>
            <a:pPr algn="ctr"/>
            <a:r>
              <a:rPr lang="vi-VN" sz="2500">
                <a:latin typeface="Times New Roman" pitchFamily="18" charset="0"/>
              </a:rPr>
              <a:t>Vụ án tham ô tài sản  của Dương Chí Dũng</a:t>
            </a:r>
          </a:p>
        </p:txBody>
      </p:sp>
      <p:pic>
        <p:nvPicPr>
          <p:cNvPr id="175109" name="Picture 2" descr="sát thủ, cuồng yêu, nỗi đau, người yêu, sát hại, bạn gái"/>
          <p:cNvPicPr>
            <a:picLocks noChangeAspect="1" noChangeArrowheads="1"/>
          </p:cNvPicPr>
          <p:nvPr/>
        </p:nvPicPr>
        <p:blipFill>
          <a:blip r:embed="rId3"/>
          <a:srcRect/>
          <a:stretch>
            <a:fillRect/>
          </a:stretch>
        </p:blipFill>
        <p:spPr bwMode="auto">
          <a:xfrm>
            <a:off x="179388" y="765175"/>
            <a:ext cx="4572000" cy="4279900"/>
          </a:xfrm>
          <a:prstGeom prst="rect">
            <a:avLst/>
          </a:prstGeom>
          <a:noFill/>
          <a:ln w="9525">
            <a:noFill/>
            <a:miter lim="800000"/>
            <a:headEnd/>
            <a:tailEnd/>
          </a:ln>
        </p:spPr>
      </p:pic>
      <p:sp>
        <p:nvSpPr>
          <p:cNvPr id="175110" name="Rectangle 5"/>
          <p:cNvSpPr>
            <a:spLocks noChangeArrowheads="1"/>
          </p:cNvSpPr>
          <p:nvPr/>
        </p:nvSpPr>
        <p:spPr bwMode="auto">
          <a:xfrm>
            <a:off x="323850" y="5373688"/>
            <a:ext cx="4383088" cy="854075"/>
          </a:xfrm>
          <a:prstGeom prst="rect">
            <a:avLst/>
          </a:prstGeom>
          <a:noFill/>
          <a:ln w="9525">
            <a:noFill/>
            <a:miter lim="800000"/>
            <a:headEnd/>
            <a:tailEnd/>
          </a:ln>
        </p:spPr>
        <p:txBody>
          <a:bodyPr>
            <a:spAutoFit/>
          </a:bodyPr>
          <a:lstStyle/>
          <a:p>
            <a:pPr algn="ctr"/>
            <a:r>
              <a:rPr lang="vi-VN" sz="2500">
                <a:latin typeface="Times New Roman" pitchFamily="18" charset="0"/>
              </a:rPr>
              <a:t>Vụ 'sát thủ đẹp trai' giết bạn gái dã man</a:t>
            </a:r>
            <a:endParaRPr lang="en-US" sz="2500">
              <a:latin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74638"/>
            <a:ext cx="8713788" cy="1143000"/>
          </a:xfrm>
        </p:spPr>
        <p:txBody>
          <a:bodyPr rtlCol="0">
            <a:normAutofit fontScale="90000"/>
          </a:bodyPr>
          <a:lstStyle/>
          <a:p>
            <a:pPr eaLnBrk="1" fontAlgn="auto" hangingPunct="1">
              <a:spcAft>
                <a:spcPts val="0"/>
              </a:spcAft>
              <a:defRPr/>
            </a:pPr>
            <a:r>
              <a:rPr lang="en-US" sz="4000" b="1" dirty="0" err="1" smtClean="0">
                <a:solidFill>
                  <a:srgbClr val="FF0000"/>
                </a:solidFill>
                <a:latin typeface="Times New Roman" pitchFamily="18" charset="0"/>
                <a:cs typeface="Times New Roman" pitchFamily="18" charset="0"/>
              </a:rPr>
              <a:t>SỰ</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HÌNH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THÀNH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DƯ</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LUẬN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XÃ</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HỘI</a:t>
            </a:r>
            <a:endParaRPr lang="en-US" sz="4000" b="1" dirty="0">
              <a:solidFill>
                <a:srgbClr val="FF0000"/>
              </a:solidFill>
              <a:latin typeface="Times New Roman" pitchFamily="18" charset="0"/>
              <a:cs typeface="Times New Roman" pitchFamily="18" charset="0"/>
            </a:endParaRPr>
          </a:p>
        </p:txBody>
      </p:sp>
      <p:sp>
        <p:nvSpPr>
          <p:cNvPr id="7" name="Content Placeholder 6"/>
          <p:cNvSpPr>
            <a:spLocks noGrp="1"/>
          </p:cNvSpPr>
          <p:nvPr>
            <p:ph idx="1"/>
          </p:nvPr>
        </p:nvSpPr>
        <p:spPr>
          <a:xfrm>
            <a:off x="0" y="1268413"/>
            <a:ext cx="8763000" cy="4525962"/>
          </a:xfrm>
        </p:spPr>
        <p:txBody>
          <a:bodyPr rtlCol="0">
            <a:normAutofit/>
          </a:bodyPr>
          <a:lstStyle/>
          <a:p>
            <a:pPr marL="514350" indent="-514350" eaLnBrk="1" fontAlgn="auto" hangingPunct="1">
              <a:spcAft>
                <a:spcPts val="0"/>
              </a:spcAft>
              <a:buFont typeface="+mj-lt"/>
              <a:buAutoNum type="arabicPeriod"/>
              <a:defRPr/>
            </a:pPr>
            <a:r>
              <a:rPr lang="vi-VN" sz="2500" b="1" dirty="0" smtClean="0">
                <a:latin typeface="+mj-lt"/>
              </a:rPr>
              <a:t>Giai</a:t>
            </a:r>
            <a:r>
              <a:rPr lang="vi-VN" sz="2500" b="1" dirty="0">
                <a:latin typeface="+mj-lt"/>
              </a:rPr>
              <a:t> đoạn hình thành thuộc ý thức cá </a:t>
            </a:r>
            <a:r>
              <a:rPr lang="vi-VN" sz="2500" b="1" dirty="0" smtClean="0">
                <a:latin typeface="+mj-lt"/>
              </a:rPr>
              <a:t>nhân</a:t>
            </a:r>
            <a:r>
              <a:rPr lang="en-US" sz="2500" b="1" dirty="0">
                <a:latin typeface="+mj-lt"/>
              </a:rPr>
              <a:t>:</a:t>
            </a:r>
          </a:p>
          <a:p>
            <a:pPr eaLnBrk="1" fontAlgn="auto" hangingPunct="1">
              <a:spcAft>
                <a:spcPts val="0"/>
              </a:spcAft>
              <a:buFont typeface="Arial" pitchFamily="34" charset="0"/>
              <a:buNone/>
              <a:defRPr/>
            </a:pPr>
            <a:r>
              <a:rPr lang="en-US" sz="2500" b="1" i="1" dirty="0" smtClean="0">
                <a:latin typeface="+mj-lt"/>
              </a:rPr>
              <a:t>				</a:t>
            </a:r>
            <a:r>
              <a:rPr lang="vi-VN" sz="2500" dirty="0" smtClean="0">
                <a:latin typeface="+mj-lt"/>
              </a:rPr>
              <a:t>Các </a:t>
            </a:r>
            <a:r>
              <a:rPr lang="vi-VN" sz="2500" dirty="0">
                <a:latin typeface="+mj-lt"/>
              </a:rPr>
              <a:t>cá nhân trong cộng đồng xã hội được tiếp xúc, làm quen, được trực tiếp chứng kiến hoặc nghe kể lại về các sự việc, sự kiện, hiện tượng xảy ra trong xã hội. Họ tìm kiếm, hoặc thu thập thêm thông tin, trao đổi với nhau về nó, từ đó nảy sinh những suy nghĩ, tình cảm, ý kiến bước đầu về nội dung, tính chất của các sự việc, sự kiện. Nhưng lúc này, các suy nghĩ, tình cảm, ý kiến bước đầu đó là thuộc về mỗi người, thuộc lĩnh vực ý thức cá nhân.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itle 1"/>
          <p:cNvSpPr>
            <a:spLocks noGrp="1"/>
          </p:cNvSpPr>
          <p:nvPr>
            <p:ph type="title"/>
          </p:nvPr>
        </p:nvSpPr>
        <p:spPr/>
        <p:txBody>
          <a:bodyPr/>
          <a:lstStyle/>
          <a:p>
            <a:pPr marL="742950" indent="-742950" eaLnBrk="1" hangingPunct="1">
              <a:buFont typeface="Calibri" pitchFamily="34" charset="0"/>
              <a:buAutoNum type="arabicPeriod" startAt="2"/>
            </a:pPr>
            <a:r>
              <a:rPr lang="en-US" sz="3000" b="1" smtClean="0">
                <a:latin typeface="Times New Roman" pitchFamily="18" charset="0"/>
                <a:cs typeface="Times New Roman" pitchFamily="18" charset="0"/>
              </a:rPr>
              <a:t>G</a:t>
            </a:r>
            <a:r>
              <a:rPr lang="vi-VN" sz="3000" b="1" smtClean="0">
                <a:cs typeface="Times New Roman" pitchFamily="18" charset="0"/>
              </a:rPr>
              <a:t>iai đoạn trao đổi thông tin giữa mọi người</a:t>
            </a:r>
            <a:endParaRPr lang="en-US" sz="3000" b="1" smtClean="0">
              <a:latin typeface="Times New Roman" pitchFamily="18" charset="0"/>
              <a:cs typeface="Times New Roman" pitchFamily="18" charset="0"/>
            </a:endParaRPr>
          </a:p>
        </p:txBody>
      </p:sp>
      <p:sp>
        <p:nvSpPr>
          <p:cNvPr id="177154" name="Content Placeholder 2"/>
          <p:cNvSpPr>
            <a:spLocks noGrp="1"/>
          </p:cNvSpPr>
          <p:nvPr>
            <p:ph idx="1"/>
          </p:nvPr>
        </p:nvSpPr>
        <p:spPr>
          <a:xfrm>
            <a:off x="468313" y="1916113"/>
            <a:ext cx="8229600" cy="4525962"/>
          </a:xfrm>
        </p:spPr>
        <p:txBody>
          <a:bodyPr/>
          <a:lstStyle/>
          <a:p>
            <a:pPr eaLnBrk="1" hangingPunct="1">
              <a:buFont typeface="Arial" charset="0"/>
              <a:buNone/>
            </a:pPr>
            <a:r>
              <a:rPr lang="en-US" sz="2500" smtClean="0">
                <a:latin typeface="Times New Roman" pitchFamily="18" charset="0"/>
                <a:cs typeface="Times New Roman" pitchFamily="18" charset="0"/>
              </a:rPr>
              <a:t>			</a:t>
            </a:r>
            <a:r>
              <a:rPr lang="vi-VN" sz="2500" smtClean="0">
                <a:latin typeface="Times New Roman" pitchFamily="18" charset="0"/>
                <a:cs typeface="Times New Roman" pitchFamily="18" charset="0"/>
              </a:rPr>
              <a:t>Các ý kiến cá nhân được chia sẻ, trao đổi, bàn luận với nhau trong  nhóm xã hội. Cơ sở cho quá trình thảo luận trong nhóm xã hội này là lợi ích chung của cả nhóm và hệ thống các giá trị, chuẩn mực xã hội đang chi phối các khuôn mẫu tư duy và khuôn mẫu hành vi của các thành viên trong nhóm. Thông qua quá trình trao đổi, bàn luận các suy nghĩ, các ý kiến xung quanh đối tượng của dư luận mà ý kiến đã được trao đổi chuyển dần từ lĩnh vực ý thức cá nhân sang lĩnh vực ý thức xã hội.</a:t>
            </a:r>
            <a:endParaRPr lang="en-US" sz="25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1"/>
          <p:cNvSpPr>
            <a:spLocks noGrp="1"/>
          </p:cNvSpPr>
          <p:nvPr>
            <p:ph type="title"/>
          </p:nvPr>
        </p:nvSpPr>
        <p:spPr/>
        <p:txBody>
          <a:bodyPr/>
          <a:lstStyle/>
          <a:p>
            <a:pPr eaLnBrk="1" hangingPunct="1"/>
            <a:r>
              <a:rPr lang="en-US" sz="4000" smtClean="0">
                <a:solidFill>
                  <a:srgbClr val="FF0000"/>
                </a:solidFill>
                <a:latin typeface="Times New Roman" pitchFamily="18" charset="0"/>
                <a:cs typeface="Times New Roman" pitchFamily="18" charset="0"/>
              </a:rPr>
              <a:t>I. KHÁI NIỆM TRUYỀN THÔNG</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vi-VN" sz="2500" dirty="0" smtClean="0">
                <a:latin typeface="+mj-lt"/>
              </a:rPr>
              <a:t>Truyền thông là gì? Có thể nói một cách ngắn gọn rằng truyền thông là một quá trình truyền đạt thông tin. Truyền thông (communication) là một dạng hoạt động căn bản của bất cứ một tổ chức nào mang tính chất xã hội.</a:t>
            </a:r>
            <a:endParaRPr lang="en-US" sz="2500" dirty="0">
              <a:latin typeface="+mj-lt"/>
            </a:endParaRPr>
          </a:p>
        </p:txBody>
      </p:sp>
      <p:pic>
        <p:nvPicPr>
          <p:cNvPr id="142339" name="Picture 4" descr="word-of-mouth.jpg"/>
          <p:cNvPicPr>
            <a:picLocks noChangeAspect="1"/>
          </p:cNvPicPr>
          <p:nvPr/>
        </p:nvPicPr>
        <p:blipFill>
          <a:blip r:embed="rId2"/>
          <a:srcRect/>
          <a:stretch>
            <a:fillRect/>
          </a:stretch>
        </p:blipFill>
        <p:spPr bwMode="auto">
          <a:xfrm>
            <a:off x="4346575" y="3500438"/>
            <a:ext cx="4648200" cy="2438400"/>
          </a:xfrm>
          <a:prstGeom prst="rect">
            <a:avLst/>
          </a:prstGeom>
          <a:noFill/>
          <a:ln w="9525">
            <a:noFill/>
            <a:miter lim="800000"/>
            <a:headEnd/>
            <a:tailEnd/>
          </a:ln>
        </p:spPr>
      </p:pic>
      <p:pic>
        <p:nvPicPr>
          <p:cNvPr id="142340" name="Picture 3"/>
          <p:cNvPicPr>
            <a:picLocks noChangeAspect="1" noChangeArrowheads="1"/>
          </p:cNvPicPr>
          <p:nvPr/>
        </p:nvPicPr>
        <p:blipFill>
          <a:blip r:embed="rId3"/>
          <a:srcRect/>
          <a:stretch>
            <a:fillRect/>
          </a:stretch>
        </p:blipFill>
        <p:spPr bwMode="auto">
          <a:xfrm>
            <a:off x="179388" y="3716338"/>
            <a:ext cx="4048125" cy="283051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Title 1"/>
          <p:cNvSpPr>
            <a:spLocks noGrp="1"/>
          </p:cNvSpPr>
          <p:nvPr>
            <p:ph type="title"/>
          </p:nvPr>
        </p:nvSpPr>
        <p:spPr>
          <a:xfrm>
            <a:off x="457200" y="0"/>
            <a:ext cx="8229600" cy="1143000"/>
          </a:xfrm>
        </p:spPr>
        <p:txBody>
          <a:bodyPr/>
          <a:lstStyle/>
          <a:p>
            <a:pPr marL="742950" indent="-742950" eaLnBrk="1" hangingPunct="1">
              <a:buFont typeface="Calibri" pitchFamily="34" charset="0"/>
              <a:buAutoNum type="arabicPeriod" startAt="3"/>
            </a:pPr>
            <a:r>
              <a:rPr lang="vi-VN" sz="3000" b="1" smtClean="0">
                <a:latin typeface="Times New Roman (Headings)"/>
              </a:rPr>
              <a:t> </a:t>
            </a:r>
            <a:r>
              <a:rPr lang="en-US" sz="3000" b="1" smtClean="0">
                <a:latin typeface="Times New Roman (Headings)"/>
              </a:rPr>
              <a:t>G</a:t>
            </a:r>
            <a:r>
              <a:rPr lang="vi-VN" sz="3000" b="1" smtClean="0">
                <a:latin typeface="Times New Roman (Headings)"/>
              </a:rPr>
              <a:t>iai đoạn tranh luận có tính chất tập thể về các vấn đề quan trọng</a:t>
            </a:r>
            <a:endParaRPr lang="en-US" sz="3000" b="1" smtClean="0">
              <a:latin typeface="Times New Roman (Headings)"/>
            </a:endParaRPr>
          </a:p>
        </p:txBody>
      </p:sp>
      <p:sp>
        <p:nvSpPr>
          <p:cNvPr id="178178" name="Content Placeholder 2"/>
          <p:cNvSpPr>
            <a:spLocks noGrp="1"/>
          </p:cNvSpPr>
          <p:nvPr>
            <p:ph idx="1"/>
          </p:nvPr>
        </p:nvSpPr>
        <p:spPr>
          <a:xfrm>
            <a:off x="0" y="1371600"/>
            <a:ext cx="9144000" cy="5486400"/>
          </a:xfrm>
        </p:spPr>
        <p:txBody>
          <a:bodyPr/>
          <a:lstStyle/>
          <a:p>
            <a:pPr eaLnBrk="1" hangingPunct="1">
              <a:buFont typeface="Arial" charset="0"/>
              <a:buNone/>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Ở giai đoạn này, các thông tin, vấn đề không quan trọng, không phù hợp hoặc những thông tin nhiễu về đối được sẽ bị lược bỏ. Các nhóm trao đổi, tranh luận với nhau về những nội dung quan trọng, đưa ra các loại ý kiến khác nhau và thống nhất lại xung quanh các quan điểm cơ bản, cùng tìm đến những điểm chung trong quan điểm và ý kiến. Từ đó mà hình thành cách phán xét, đánh giá chung, thỏa mãn được ý chí chung của địa đa số  các thành viên trong cộng đồng người. Cơ sở cho quá trình tranh luận này vẫn là lợi ích chung và hệ thống các giá trị, chuẩn mực xã hội chung cùng được các nhóm xã hội chia sẻ và thừa nhận</a:t>
            </a:r>
            <a:endParaRPr lang="en-US" sz="28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Title 1"/>
          <p:cNvSpPr>
            <a:spLocks noGrp="1"/>
          </p:cNvSpPr>
          <p:nvPr>
            <p:ph type="title"/>
          </p:nvPr>
        </p:nvSpPr>
        <p:spPr>
          <a:xfrm>
            <a:off x="468313" y="549275"/>
            <a:ext cx="8229600" cy="1143000"/>
          </a:xfrm>
        </p:spPr>
        <p:txBody>
          <a:bodyPr/>
          <a:lstStyle/>
          <a:p>
            <a:pPr marL="742950" indent="-742950" eaLnBrk="1" hangingPunct="1">
              <a:buFont typeface="Calibri" pitchFamily="34" charset="0"/>
              <a:buAutoNum type="arabicPeriod" startAt="4"/>
            </a:pPr>
            <a:r>
              <a:rPr lang="en-US" sz="3000" b="1" smtClean="0">
                <a:latin typeface="Times New Roman (Headings)"/>
              </a:rPr>
              <a:t>G</a:t>
            </a:r>
            <a:r>
              <a:rPr lang="vi-VN" sz="3000" b="1" smtClean="0">
                <a:latin typeface="Times New Roman (Headings)"/>
              </a:rPr>
              <a:t>iai đoạn đi từ dư luận xã hội đến hành động thực tiễn</a:t>
            </a:r>
            <a:endParaRPr lang="en-US" sz="3000" b="1" smtClean="0">
              <a:latin typeface="Times New Roman (Headings)"/>
            </a:endParaRPr>
          </a:p>
        </p:txBody>
      </p:sp>
      <p:sp>
        <p:nvSpPr>
          <p:cNvPr id="179202" name="Content Placeholder 2"/>
          <p:cNvSpPr>
            <a:spLocks noGrp="1"/>
          </p:cNvSpPr>
          <p:nvPr>
            <p:ph idx="1"/>
          </p:nvPr>
        </p:nvSpPr>
        <p:spPr>
          <a:xfrm>
            <a:off x="457200" y="1600200"/>
            <a:ext cx="8229600" cy="4876800"/>
          </a:xfrm>
        </p:spPr>
        <p:txBody>
          <a:bodyPr/>
          <a:lstStyle/>
          <a:p>
            <a:pPr eaLnBrk="1" hangingPunct="1">
              <a:buFont typeface="Arial" charset="0"/>
              <a:buNone/>
            </a:pPr>
            <a:r>
              <a:rPr lang="en-US" sz="2500" smtClean="0">
                <a:latin typeface="Times New Roman (Headings)"/>
              </a:rPr>
              <a:t>					</a:t>
            </a:r>
          </a:p>
          <a:p>
            <a:pPr eaLnBrk="1" hangingPunct="1">
              <a:buFont typeface="Arial" charset="0"/>
              <a:buNone/>
            </a:pPr>
            <a:endParaRPr lang="en-US" sz="2500" smtClean="0">
              <a:latin typeface="Times New Roman (Headings)"/>
            </a:endParaRPr>
          </a:p>
          <a:p>
            <a:pPr eaLnBrk="1" hangingPunct="1">
              <a:buFont typeface="Arial" charset="0"/>
              <a:buNone/>
            </a:pPr>
            <a:r>
              <a:rPr lang="en-US" sz="2500" smtClean="0">
                <a:latin typeface="Times New Roman (Headings)"/>
              </a:rPr>
              <a:t>						</a:t>
            </a:r>
            <a:r>
              <a:rPr lang="vi-VN" sz="2500" smtClean="0">
                <a:latin typeface="Times New Roman (Headings)"/>
              </a:rPr>
              <a:t>Nếu như luồng dư luận xã hội chỉ hình thành một cách thuần túy rồi để đấy, chẳng có vai trò, tác dụng gì đối với cộng đồng thì có lẽ nó chỉ là hiện tượng vô nghĩa.Trên thực tế, vấn đề không chỉ dừng lại ở đấy. Từ sự phán xét, đánh giá chung, các nhóm xã hội và cộng đồng xã hội đi tới hành động thống nhất, nêu lên những kiến nghị, những biện pháp về hoạt động thực tiễn của họ trước thực tế cuộc sông nhất định.</a:t>
            </a:r>
            <a:endParaRPr lang="en-US" sz="2500" smtClean="0">
              <a:latin typeface="Times New Roman (Heading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le 1"/>
          <p:cNvSpPr>
            <a:spLocks noGrp="1"/>
          </p:cNvSpPr>
          <p:nvPr>
            <p:ph type="title"/>
          </p:nvPr>
        </p:nvSpPr>
        <p:spPr>
          <a:xfrm>
            <a:off x="457200" y="228600"/>
            <a:ext cx="8229600" cy="1143000"/>
          </a:xfrm>
        </p:spPr>
        <p:txBody>
          <a:bodyPr/>
          <a:lstStyle/>
          <a:p>
            <a:pPr marL="857250" indent="-857250" eaLnBrk="1" hangingPunct="1">
              <a:buFont typeface="Calibri" pitchFamily="34" charset="0"/>
              <a:buAutoNum type="romanUcPeriod" startAt="2"/>
            </a:pPr>
            <a:r>
              <a:rPr lang="vi-VN" sz="4000" b="1" i="1" smtClean="0"/>
              <a:t> Các yếu tố ảnh hưởng đến sự hình thành dư luận xã hội</a:t>
            </a:r>
            <a:endParaRPr lang="en-US" sz="4000" b="1" i="1" smtClean="0"/>
          </a:p>
        </p:txBody>
      </p:sp>
      <p:sp>
        <p:nvSpPr>
          <p:cNvPr id="3" name="Content Placeholder 2"/>
          <p:cNvSpPr>
            <a:spLocks noGrp="1"/>
          </p:cNvSpPr>
          <p:nvPr>
            <p:ph idx="1"/>
          </p:nvPr>
        </p:nvSpPr>
        <p:spPr>
          <a:xfrm>
            <a:off x="0" y="1524000"/>
            <a:ext cx="9144000" cy="5334000"/>
          </a:xfrm>
        </p:spPr>
        <p:txBody>
          <a:bodyPr rtlCol="0">
            <a:normAutofit/>
          </a:bodyPr>
          <a:lstStyle/>
          <a:p>
            <a:pPr marL="514350" indent="-514350" eaLnBrk="1" fontAlgn="auto" hangingPunct="1">
              <a:spcAft>
                <a:spcPts val="0"/>
              </a:spcAft>
              <a:buFont typeface="+mj-lt"/>
              <a:buAutoNum type="arabicPeriod"/>
              <a:defRPr/>
            </a:pPr>
            <a:r>
              <a:rPr lang="vi-VN" sz="2500" b="1" i="1" dirty="0">
                <a:latin typeface="+mj-lt"/>
              </a:rPr>
              <a:t> </a:t>
            </a:r>
            <a:r>
              <a:rPr lang="en-US" sz="2500" b="1" i="1" dirty="0" smtClean="0">
                <a:latin typeface="Times New Roman (Headings)"/>
              </a:rPr>
              <a:t>T</a:t>
            </a:r>
            <a:r>
              <a:rPr lang="vi-VN" sz="2500" b="1" i="1" dirty="0" smtClean="0">
                <a:latin typeface="+mj-lt"/>
              </a:rPr>
              <a:t>ính </a:t>
            </a:r>
            <a:r>
              <a:rPr lang="vi-VN" sz="2500" b="1" i="1" dirty="0">
                <a:latin typeface="+mj-lt"/>
              </a:rPr>
              <a:t>chất của các sự việc, sự kiện, hiện tượng xã hội, quá trình xã hội đang diễn ra trong xã </a:t>
            </a:r>
            <a:r>
              <a:rPr lang="vi-VN" sz="2500" b="1" i="1" dirty="0" smtClean="0">
                <a:latin typeface="+mj-lt"/>
              </a:rPr>
              <a:t>hội</a:t>
            </a:r>
            <a:r>
              <a:rPr lang="en-US" sz="2500" b="1" i="1" dirty="0" smtClean="0">
                <a:latin typeface="+mj-lt"/>
              </a:rPr>
              <a:t>:</a:t>
            </a:r>
          </a:p>
          <a:p>
            <a:pPr eaLnBrk="1" fontAlgn="auto" hangingPunct="1">
              <a:spcAft>
                <a:spcPts val="0"/>
              </a:spcAft>
              <a:buFont typeface="Arial" pitchFamily="34" charset="0"/>
              <a:buNone/>
              <a:defRPr/>
            </a:pPr>
            <a:r>
              <a:rPr lang="en-US" sz="2500" b="1" i="1" dirty="0" smtClean="0">
                <a:latin typeface="+mj-lt"/>
              </a:rPr>
              <a:t>					</a:t>
            </a:r>
          </a:p>
          <a:p>
            <a:pPr eaLnBrk="1" fontAlgn="auto" hangingPunct="1">
              <a:spcAft>
                <a:spcPts val="0"/>
              </a:spcAft>
              <a:buFont typeface="Arial" pitchFamily="34" charset="0"/>
              <a:buNone/>
              <a:defRPr/>
            </a:pPr>
            <a:r>
              <a:rPr lang="en-US" sz="2500" b="1" i="1" dirty="0">
                <a:latin typeface="+mj-lt"/>
              </a:rPr>
              <a:t>	</a:t>
            </a:r>
            <a:r>
              <a:rPr lang="en-US" sz="2500" b="1" i="1" dirty="0" smtClean="0">
                <a:latin typeface="+mj-lt"/>
              </a:rPr>
              <a:t>			</a:t>
            </a:r>
            <a:r>
              <a:rPr lang="vi-VN" sz="2500" dirty="0" smtClean="0">
                <a:latin typeface="+mj-lt"/>
              </a:rPr>
              <a:t>Thực </a:t>
            </a:r>
            <a:r>
              <a:rPr lang="vi-VN" sz="2500" dirty="0">
                <a:latin typeface="+mj-lt"/>
              </a:rPr>
              <a:t>tế xã hội luôn diễn ra đa dạng, phong phú và phức tạp với nhiều sự việc, hiện tượng xã hội hay quá trình xã hội khác nhau. Dư luận xã hội là hiện tượng tinh thần phản ánh tồn tại xã hội. Sự phản ánh đó trước hết phụ thuộc vào quy mô, cường độ, tính chất của các sự việc, sự kiện, hiện tượng xã hội mà nó phản ánh; đồng thời phụ thuộc và ý nghĩa của các sự việc, hiện tượng đó đối với các nhu cầu, lợi ích về vật chất, tinh thần của cộng đồng người mang dư luận</a:t>
            </a:r>
            <a:r>
              <a:rPr lang="vi-VN" sz="2500" dirty="0" smtClean="0">
                <a:latin typeface="+mj-lt"/>
              </a:rPr>
              <a:t>.</a:t>
            </a:r>
            <a:r>
              <a:rPr lang="vi-VN" sz="2500" b="1" i="1" dirty="0" smtClean="0">
                <a:latin typeface="+mj-lt"/>
              </a:rPr>
              <a:t/>
            </a:r>
            <a:br>
              <a:rPr lang="vi-VN" sz="2500" b="1" i="1" dirty="0" smtClean="0">
                <a:latin typeface="+mj-lt"/>
              </a:rPr>
            </a:br>
            <a:endParaRPr lang="en-US" sz="2500" b="1" i="1"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itle 1"/>
          <p:cNvSpPr>
            <a:spLocks noGrp="1"/>
          </p:cNvSpPr>
          <p:nvPr>
            <p:ph type="title"/>
          </p:nvPr>
        </p:nvSpPr>
        <p:spPr>
          <a:xfrm>
            <a:off x="0" y="152400"/>
            <a:ext cx="9144000" cy="1676400"/>
          </a:xfrm>
        </p:spPr>
        <p:txBody>
          <a:bodyPr/>
          <a:lstStyle/>
          <a:p>
            <a:pPr marL="514350" indent="-514350" eaLnBrk="1" hangingPunct="1">
              <a:buFont typeface="Calibri" pitchFamily="34" charset="0"/>
              <a:buAutoNum type="arabicPeriod" startAt="2"/>
            </a:pPr>
            <a:r>
              <a:rPr lang="vi-VN" sz="3000" b="1" smtClean="0">
                <a:latin typeface="Times New Roman (Headings)"/>
              </a:rPr>
              <a:t> </a:t>
            </a:r>
            <a:r>
              <a:rPr lang="en-US" sz="3000" b="1" i="1" smtClean="0">
                <a:latin typeface="Times New Roman (Headings)"/>
              </a:rPr>
              <a:t>H</a:t>
            </a:r>
            <a:r>
              <a:rPr lang="vi-VN" sz="3000" b="1" i="1" smtClean="0">
                <a:latin typeface="Times New Roman (Headings)"/>
              </a:rPr>
              <a:t>ệ tư tưởng, trình độ học vấn, kiến thức, hiểu biết, kinh nghiệm thực tế xã hội của con người</a:t>
            </a:r>
            <a:endParaRPr lang="en-US" sz="3000" b="1" smtClean="0">
              <a:latin typeface="Times New Roman (Headings)"/>
            </a:endParaRPr>
          </a:p>
        </p:txBody>
      </p:sp>
      <p:sp>
        <p:nvSpPr>
          <p:cNvPr id="181250" name="Content Placeholder 2"/>
          <p:cNvSpPr>
            <a:spLocks noGrp="1"/>
          </p:cNvSpPr>
          <p:nvPr>
            <p:ph idx="1"/>
          </p:nvPr>
        </p:nvSpPr>
        <p:spPr>
          <a:xfrm>
            <a:off x="533400" y="1981200"/>
            <a:ext cx="8229600" cy="4525963"/>
          </a:xfrm>
        </p:spPr>
        <p:txBody>
          <a:bodyPr/>
          <a:lstStyle/>
          <a:p>
            <a:pPr eaLnBrk="1" hangingPunct="1">
              <a:buFont typeface="Arial" charset="0"/>
              <a:buNone/>
            </a:pPr>
            <a:r>
              <a:rPr lang="en-US" sz="2500" smtClean="0">
                <a:latin typeface="Times New Roman (Headings)"/>
              </a:rPr>
              <a:t>	</a:t>
            </a:r>
          </a:p>
          <a:p>
            <a:pPr eaLnBrk="1" hangingPunct="1">
              <a:buFont typeface="Arial" charset="0"/>
              <a:buNone/>
            </a:pPr>
            <a:r>
              <a:rPr lang="en-US" sz="2500" smtClean="0">
                <a:latin typeface="Times New Roman (Headings)"/>
              </a:rPr>
              <a:t>					</a:t>
            </a:r>
            <a:r>
              <a:rPr lang="vi-VN" sz="2500" smtClean="0">
                <a:latin typeface="Times New Roman (Headings)"/>
              </a:rPr>
              <a:t>Sự hình thành dư luận xã hội phụ thuộc vào hệ tư tưởng, trình độ học vấn, kiến thức, hiểu biết, kinh nghiệm thực tế xã hội của các cá nhân, các nhóm xã hội trong xã hội. Nói cách khác là mức độ chuẩn bị của cộng đồng người để tiếp nhận các sự việc, sự kiện, hiện tượng cần thiết. Nếu thông tin không đầy đủ thì dẫn đến khả năng tranh luận kéo dài, không hình thành dư luận xã hội.</a:t>
            </a:r>
            <a:endParaRPr lang="en-US" sz="2500" smtClean="0">
              <a:latin typeface="Times New Roman (Heading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itle 1"/>
          <p:cNvSpPr>
            <a:spLocks noGrp="1"/>
          </p:cNvSpPr>
          <p:nvPr>
            <p:ph type="title"/>
          </p:nvPr>
        </p:nvSpPr>
        <p:spPr/>
        <p:txBody>
          <a:bodyPr/>
          <a:lstStyle/>
          <a:p>
            <a:pPr marL="514350" indent="-514350" eaLnBrk="1" hangingPunct="1">
              <a:buFont typeface="Calibri" pitchFamily="34" charset="0"/>
              <a:buAutoNum type="arabicPeriod" startAt="3"/>
            </a:pPr>
            <a:r>
              <a:rPr lang="en-US" sz="3000" b="1" smtClean="0">
                <a:latin typeface="Times New Roman (Headings)"/>
              </a:rPr>
              <a:t>T</a:t>
            </a:r>
            <a:r>
              <a:rPr lang="vi-VN" sz="3000" b="1" smtClean="0">
                <a:latin typeface="Times New Roman (Headings)"/>
              </a:rPr>
              <a:t>hông tin đại chúng</a:t>
            </a:r>
            <a:endParaRPr lang="en-US" sz="3000" b="1" smtClean="0">
              <a:latin typeface="Times New Roman (Headings)"/>
            </a:endParaRPr>
          </a:p>
        </p:txBody>
      </p:sp>
      <p:sp>
        <p:nvSpPr>
          <p:cNvPr id="182274" name="Content Placeholder 2"/>
          <p:cNvSpPr>
            <a:spLocks noGrp="1"/>
          </p:cNvSpPr>
          <p:nvPr>
            <p:ph idx="1"/>
          </p:nvPr>
        </p:nvSpPr>
        <p:spPr>
          <a:xfrm>
            <a:off x="457200" y="2420938"/>
            <a:ext cx="8229600" cy="3705225"/>
          </a:xfrm>
        </p:spPr>
        <p:txBody>
          <a:bodyPr/>
          <a:lstStyle/>
          <a:p>
            <a:pPr eaLnBrk="1" hangingPunct="1">
              <a:buFont typeface="Arial" charset="0"/>
              <a:buNone/>
            </a:pPr>
            <a:r>
              <a:rPr lang="vi-VN" sz="2500" smtClean="0">
                <a:latin typeface="Times New Roman" pitchFamily="18" charset="0"/>
                <a:cs typeface="Times New Roman" pitchFamily="18" charset="0"/>
              </a:rPr>
              <a:t>  </a:t>
            </a:r>
            <a:r>
              <a:rPr lang="en-US" sz="2500" smtClean="0">
                <a:latin typeface="Times New Roman" pitchFamily="18" charset="0"/>
                <a:cs typeface="Times New Roman" pitchFamily="18" charset="0"/>
              </a:rPr>
              <a:t>			</a:t>
            </a:r>
            <a:r>
              <a:rPr lang="vi-VN" sz="2500" smtClean="0">
                <a:latin typeface="Times New Roman" pitchFamily="18" charset="0"/>
                <a:cs typeface="Times New Roman" pitchFamily="18" charset="0"/>
              </a:rPr>
              <a:t>Hoạt động của hệ thống các phương tiện thông tin đại chúng bao gồm báo, tạp chí, phát thanh, truyền hình, ấn phẩm in, mạng máy tính... có tác động, ảnh hưởng mạnh mẽ tới sự hình thành dư luận xã hội.</a:t>
            </a:r>
            <a:endParaRPr lang="en-US" sz="25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Title 1"/>
          <p:cNvSpPr>
            <a:spLocks noGrp="1"/>
          </p:cNvSpPr>
          <p:nvPr>
            <p:ph type="title"/>
          </p:nvPr>
        </p:nvSpPr>
        <p:spPr/>
        <p:txBody>
          <a:bodyPr/>
          <a:lstStyle/>
          <a:p>
            <a:pPr marL="514350" indent="-514350" eaLnBrk="1" hangingPunct="1">
              <a:buFont typeface="Calibri" pitchFamily="34" charset="0"/>
              <a:buAutoNum type="arabicPeriod" startAt="4"/>
            </a:pPr>
            <a:r>
              <a:rPr lang="en-US" sz="3000" b="1" smtClean="0">
                <a:latin typeface="Times New Roman" pitchFamily="18" charset="0"/>
                <a:cs typeface="Times New Roman" pitchFamily="18" charset="0"/>
              </a:rPr>
              <a:t>Những nhân tố thuộc về tâm lí xã hội</a:t>
            </a:r>
          </a:p>
        </p:txBody>
      </p:sp>
      <p:sp>
        <p:nvSpPr>
          <p:cNvPr id="3" name="Content Placeholder 2"/>
          <p:cNvSpPr>
            <a:spLocks noGrp="1"/>
          </p:cNvSpPr>
          <p:nvPr>
            <p:ph idx="1"/>
          </p:nvPr>
        </p:nvSpPr>
        <p:spPr>
          <a:xfrm>
            <a:off x="539750" y="2133600"/>
            <a:ext cx="8229600" cy="4525963"/>
          </a:xfrm>
        </p:spPr>
        <p:txBody>
          <a:bodyPr rtlCol="0">
            <a:normAutofit/>
          </a:bodyPr>
          <a:lstStyle/>
          <a:p>
            <a:pPr eaLnBrk="1" fontAlgn="auto" hangingPunct="1">
              <a:spcAft>
                <a:spcPts val="0"/>
              </a:spcAft>
              <a:buFont typeface="Arial" pitchFamily="34" charset="0"/>
              <a:buNone/>
              <a:defRPr/>
            </a:pPr>
            <a:r>
              <a:rPr lang="vi-VN" sz="2800" dirty="0">
                <a:latin typeface="+mj-lt"/>
              </a:rPr>
              <a:t> </a:t>
            </a:r>
            <a:r>
              <a:rPr lang="en-US" sz="2800" dirty="0" smtClean="0">
                <a:latin typeface="+mj-lt"/>
              </a:rPr>
              <a:t>				</a:t>
            </a:r>
            <a:r>
              <a:rPr lang="vi-VN" sz="2500" dirty="0" smtClean="0">
                <a:latin typeface="+mj-lt"/>
              </a:rPr>
              <a:t>Trạng </a:t>
            </a:r>
            <a:r>
              <a:rPr lang="vi-VN" sz="2500" dirty="0">
                <a:latin typeface="+mj-lt"/>
              </a:rPr>
              <a:t>thái tâm lí xã hội thường biểu hiện ở nhiều nhân tố như thói quen, nếp sống, ý chí, tâm trạng hay tình cảm của nhóm xã hội, cộng đồng người đã được hình thành do ảnh hưởng trực tiếp của các điều kiện sống, lao động, sinh hoạt hàng ngày hoặc do tác động của công tác tuyên truyền, giáo dục.</a:t>
            </a:r>
            <a:endParaRPr lang="en-US" sz="2500" dirty="0">
              <a:latin typeface="+mj-l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itle 1"/>
          <p:cNvSpPr>
            <a:spLocks noGrp="1"/>
          </p:cNvSpPr>
          <p:nvPr>
            <p:ph type="title"/>
          </p:nvPr>
        </p:nvSpPr>
        <p:spPr/>
        <p:txBody>
          <a:bodyPr/>
          <a:lstStyle/>
          <a:p>
            <a:pPr marL="514350" indent="-514350" eaLnBrk="1" hangingPunct="1">
              <a:buFont typeface="Calibri" pitchFamily="34" charset="0"/>
              <a:buAutoNum type="arabicPeriod" startAt="5"/>
            </a:pPr>
            <a:r>
              <a:rPr lang="en-US" sz="3000" b="1" smtClean="0">
                <a:latin typeface="Times New Roman" pitchFamily="18" charset="0"/>
                <a:cs typeface="Times New Roman" pitchFamily="18" charset="0"/>
              </a:rPr>
              <a:t>Hoàn cảnh sinh hoạt chính trị- xã hội</a:t>
            </a:r>
          </a:p>
        </p:txBody>
      </p:sp>
      <p:sp>
        <p:nvSpPr>
          <p:cNvPr id="184322" name="Content Placeholder 2"/>
          <p:cNvSpPr>
            <a:spLocks noGrp="1"/>
          </p:cNvSpPr>
          <p:nvPr>
            <p:ph idx="1"/>
          </p:nvPr>
        </p:nvSpPr>
        <p:spPr>
          <a:xfrm>
            <a:off x="468313" y="2565400"/>
            <a:ext cx="8229600" cy="2332038"/>
          </a:xfrm>
        </p:spPr>
        <p:txBody>
          <a:bodyPr/>
          <a:lstStyle/>
          <a:p>
            <a:pPr eaLnBrk="1" hangingPunct="1">
              <a:buFont typeface="Arial" charset="0"/>
              <a:buNone/>
            </a:pPr>
            <a:r>
              <a:rPr lang="en-US" sz="2500" smtClean="0">
                <a:latin typeface="Times New Roman" pitchFamily="18" charset="0"/>
                <a:cs typeface="Times New Roman" pitchFamily="18" charset="0"/>
              </a:rPr>
              <a:t>			</a:t>
            </a:r>
            <a:r>
              <a:rPr lang="vi-VN" sz="2500" smtClean="0">
                <a:latin typeface="Times New Roman" pitchFamily="18" charset="0"/>
                <a:cs typeface="Times New Roman" pitchFamily="18" charset="0"/>
              </a:rPr>
              <a:t>Mức độ dân chủ hóa đời sống xã hội, khả năng và sự tham gia thực tế của người dân vào các sinh hoạt chính trị- xã hội của đất nước có ảnh hưởng rất quan trọng tới sự hình thành dư luận xã hội. </a:t>
            </a:r>
            <a:endParaRPr lang="en-US" sz="25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itle 1"/>
          <p:cNvSpPr>
            <a:spLocks noGrp="1"/>
          </p:cNvSpPr>
          <p:nvPr>
            <p:ph type="title"/>
          </p:nvPr>
        </p:nvSpPr>
        <p:spPr>
          <a:xfrm>
            <a:off x="0" y="274638"/>
            <a:ext cx="9144000" cy="2001837"/>
          </a:xfrm>
        </p:spPr>
        <p:txBody>
          <a:bodyPr/>
          <a:lstStyle/>
          <a:p>
            <a:pPr marL="514350" indent="-514350" eaLnBrk="1" hangingPunct="1">
              <a:buFont typeface="Calibri" pitchFamily="34" charset="0"/>
              <a:buAutoNum type="arabicPeriod" startAt="6"/>
            </a:pPr>
            <a:r>
              <a:rPr lang="en-US" sz="3000" b="1" smtClean="0">
                <a:latin typeface="Times New Roman (Headings)"/>
              </a:rPr>
              <a:t>C</a:t>
            </a:r>
            <a:r>
              <a:rPr lang="vi-VN" sz="3000" b="1" smtClean="0">
                <a:latin typeface="Times New Roman (Headings)"/>
              </a:rPr>
              <a:t>ác phong tục tập quán, hệ thống các giá trị, chuẩn mực xã hội đang hiện hành trong xã hội</a:t>
            </a:r>
            <a:endParaRPr lang="en-US" sz="3000" b="1" smtClean="0">
              <a:latin typeface="Times New Roman (Headings)"/>
            </a:endParaRPr>
          </a:p>
        </p:txBody>
      </p:sp>
      <p:sp>
        <p:nvSpPr>
          <p:cNvPr id="5" name="Content Placeholder 4"/>
          <p:cNvSpPr>
            <a:spLocks noGrp="1"/>
          </p:cNvSpPr>
          <p:nvPr>
            <p:ph idx="1"/>
          </p:nvPr>
        </p:nvSpPr>
        <p:spPr>
          <a:xfrm>
            <a:off x="457200" y="3213100"/>
            <a:ext cx="8229600" cy="2913063"/>
          </a:xfrm>
        </p:spPr>
        <p:txBody>
          <a:bodyPr rtlCol="0">
            <a:normAutofit/>
          </a:bodyPr>
          <a:lstStyle/>
          <a:p>
            <a:pPr eaLnBrk="1" fontAlgn="auto" hangingPunct="1">
              <a:spcAft>
                <a:spcPts val="0"/>
              </a:spcAft>
              <a:buFont typeface="Arial" pitchFamily="34" charset="0"/>
              <a:buNone/>
              <a:defRPr/>
            </a:pPr>
            <a:r>
              <a:rPr lang="en-US" sz="2800" dirty="0" smtClean="0">
                <a:latin typeface="+mj-lt"/>
              </a:rPr>
              <a:t>			</a:t>
            </a:r>
            <a:r>
              <a:rPr lang="vi-VN" sz="2800" dirty="0" smtClean="0">
                <a:latin typeface="+mj-lt"/>
              </a:rPr>
              <a:t>Các </a:t>
            </a:r>
            <a:r>
              <a:rPr lang="vi-VN" sz="2800" dirty="0">
                <a:latin typeface="+mj-lt"/>
              </a:rPr>
              <a:t>phong tục tập quán, hệ thống các giá trị, chuẩn mực xã hội đang hiện hành trong xã hội trong chừng mực nhất định tác động tới sự hình thành dư luận xã hội</a:t>
            </a:r>
            <a:endParaRPr lang="en-US" sz="2800" dirty="0">
              <a:latin typeface="+mj-lt"/>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extBox 4"/>
          <p:cNvSpPr txBox="1">
            <a:spLocks noChangeArrowheads="1"/>
          </p:cNvSpPr>
          <p:nvPr/>
        </p:nvSpPr>
        <p:spPr bwMode="auto">
          <a:xfrm>
            <a:off x="838200" y="762000"/>
            <a:ext cx="7905750" cy="5448300"/>
          </a:xfrm>
          <a:prstGeom prst="rect">
            <a:avLst/>
          </a:prstGeom>
          <a:noFill/>
          <a:ln w="9525">
            <a:noFill/>
            <a:miter lim="800000"/>
            <a:headEnd/>
            <a:tailEnd/>
          </a:ln>
        </p:spPr>
        <p:txBody>
          <a:bodyPr wrap="none">
            <a:spAutoFit/>
          </a:bodyPr>
          <a:lstStyle/>
          <a:p>
            <a:pPr algn="ctr"/>
            <a:r>
              <a:rPr lang="en-US" sz="2400" b="1">
                <a:latin typeface="Times New Roman" pitchFamily="18" charset="0"/>
                <a:cs typeface="Times New Roman" pitchFamily="18" charset="0"/>
              </a:rPr>
              <a:t>BẠO LỰC XÃ HỘI</a:t>
            </a:r>
          </a:p>
          <a:p>
            <a:pPr algn="ctr"/>
            <a:endParaRPr lang="en-US" sz="2000">
              <a:latin typeface="Times New Roman" pitchFamily="18" charset="0"/>
              <a:cs typeface="Times New Roman" pitchFamily="18" charset="0"/>
            </a:endParaRPr>
          </a:p>
          <a:p>
            <a:pPr algn="ctr"/>
            <a:r>
              <a:rPr lang="en-US" sz="2400" i="1" u="sng">
                <a:latin typeface="Times New Roman" pitchFamily="18" charset="0"/>
                <a:cs typeface="Times New Roman" pitchFamily="18" charset="0"/>
              </a:rPr>
              <a:t>1. Khái niệm:</a:t>
            </a:r>
          </a:p>
          <a:p>
            <a:pPr algn="ctr"/>
            <a:r>
              <a:rPr lang="en-US" sz="2000">
                <a:latin typeface="Times New Roman" pitchFamily="18" charset="0"/>
                <a:cs typeface="Times New Roman" pitchFamily="18" charset="0"/>
              </a:rPr>
              <a:t>Bạo lực là hành vi sử dụng sức mạnh thể chất với mục gây thương vong,</a:t>
            </a:r>
          </a:p>
          <a:p>
            <a:pPr algn="ctr"/>
            <a:r>
              <a:rPr lang="en-US" sz="2000">
                <a:latin typeface="Times New Roman" pitchFamily="18" charset="0"/>
                <a:cs typeface="Times New Roman" pitchFamily="18" charset="0"/>
              </a:rPr>
              <a:t>tổn hại một ai đó. Bạo lực thể chất có thể là tột đỉnh của các cuộc xung đột.</a:t>
            </a: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endParaRPr lang="en-US" sz="2000">
              <a:latin typeface="Times New Roman" pitchFamily="18" charset="0"/>
              <a:cs typeface="Times New Roman" pitchFamily="18" charset="0"/>
            </a:endParaRPr>
          </a:p>
          <a:p>
            <a:pPr algn="ctr"/>
            <a:r>
              <a:rPr lang="en-US" sz="2000">
                <a:latin typeface="Times New Roman" pitchFamily="18" charset="0"/>
                <a:cs typeface="Times New Roman" pitchFamily="18" charset="0"/>
              </a:rPr>
              <a:t>Trên thế giới, bạo lực là một vấn đề được luật pháp và văn hóa quan tâm</a:t>
            </a:r>
          </a:p>
          <a:p>
            <a:pPr algn="ctr"/>
            <a:r>
              <a:rPr lang="en-US" sz="2000">
                <a:latin typeface="Times New Roman" pitchFamily="18" charset="0"/>
                <a:cs typeface="Times New Roman" pitchFamily="18" charset="0"/>
              </a:rPr>
              <a:t>với những nỗ lực nhằm khống chế và ngăn chăn bạo lực.</a:t>
            </a:r>
          </a:p>
          <a:p>
            <a:pPr algn="ctr"/>
            <a:endParaRPr lang="en-US" sz="2000">
              <a:latin typeface="Times New Roman" pitchFamily="18" charset="0"/>
              <a:cs typeface="Times New Roman" pitchFamily="18" charset="0"/>
            </a:endParaRPr>
          </a:p>
        </p:txBody>
      </p:sp>
      <p:pic>
        <p:nvPicPr>
          <p:cNvPr id="186370" name="Picture 3"/>
          <p:cNvPicPr>
            <a:picLocks noChangeAspect="1" noChangeArrowheads="1"/>
          </p:cNvPicPr>
          <p:nvPr/>
        </p:nvPicPr>
        <p:blipFill>
          <a:blip r:embed="rId2"/>
          <a:srcRect/>
          <a:stretch>
            <a:fillRect/>
          </a:stretch>
        </p:blipFill>
        <p:spPr bwMode="auto">
          <a:xfrm>
            <a:off x="1295400" y="2667000"/>
            <a:ext cx="6048375" cy="2354263"/>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extBox 5"/>
          <p:cNvSpPr txBox="1">
            <a:spLocks noChangeArrowheads="1"/>
          </p:cNvSpPr>
          <p:nvPr/>
        </p:nvSpPr>
        <p:spPr bwMode="auto">
          <a:xfrm>
            <a:off x="533400" y="762000"/>
            <a:ext cx="8255000" cy="5694363"/>
          </a:xfrm>
          <a:prstGeom prst="rect">
            <a:avLst/>
          </a:prstGeom>
          <a:noFill/>
          <a:ln w="9525">
            <a:noFill/>
            <a:miter lim="800000"/>
            <a:headEnd/>
            <a:tailEnd/>
          </a:ln>
        </p:spPr>
        <p:txBody>
          <a:bodyPr wrap="none">
            <a:spAutoFit/>
          </a:bodyPr>
          <a:lstStyle/>
          <a:p>
            <a:r>
              <a:rPr lang="en-US" sz="2400" i="1" u="sng">
                <a:latin typeface="Times New Roman" pitchFamily="18" charset="0"/>
                <a:cs typeface="Times New Roman" pitchFamily="18" charset="0"/>
              </a:rPr>
              <a:t>2. Nguyên nhân của bạo lực:</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Các nhà khoa học đồng ý với quan điểm bạo lực là cái vốn có của con người.</a:t>
            </a:r>
          </a:p>
          <a:p>
            <a:r>
              <a:rPr lang="en-US" sz="2000">
                <a:latin typeface="Times New Roman" pitchFamily="18" charset="0"/>
                <a:cs typeface="Times New Roman" pitchFamily="18" charset="0"/>
              </a:rPr>
              <a:t>Vì bạo lực là một vấn đề của nhận thức và là hiện tượng có thể đo lường được,</a:t>
            </a:r>
          </a:p>
          <a:p>
            <a:r>
              <a:rPr lang="en-US" sz="2000">
                <a:latin typeface="Times New Roman" pitchFamily="18" charset="0"/>
                <a:cs typeface="Times New Roman" pitchFamily="18" charset="0"/>
              </a:rPr>
              <a:t> các nhà tâm lí phát hiện ra sự khác nhau trong cách con người nhận thức một</a:t>
            </a:r>
          </a:p>
          <a:p>
            <a:r>
              <a:rPr lang="en-US" sz="2000">
                <a:latin typeface="Times New Roman" pitchFamily="18" charset="0"/>
                <a:cs typeface="Times New Roman" pitchFamily="18" charset="0"/>
              </a:rPr>
              <a:t> hành vi là bạo lực.</a:t>
            </a:r>
          </a:p>
          <a:p>
            <a:r>
              <a:rPr lang="en-US" sz="2000">
                <a:latin typeface="Times New Roman" pitchFamily="18" charset="0"/>
                <a:cs typeface="Times New Roman" pitchFamily="18" charset="0"/>
              </a:rPr>
              <a:t>Theo James Gilligan bạo lực thường được tìm đến như một liều</a:t>
            </a:r>
          </a:p>
          <a:p>
            <a:r>
              <a:rPr lang="en-US" sz="2000">
                <a:latin typeface="Times New Roman" pitchFamily="18" charset="0"/>
                <a:cs typeface="Times New Roman" pitchFamily="18" charset="0"/>
              </a:rPr>
              <a:t> thuốc giải độc cho điều xấu hổ và sự làm nhục. Việc sử dụng bạo lực nhằm</a:t>
            </a:r>
          </a:p>
          <a:p>
            <a:r>
              <a:rPr lang="en-US" sz="2000">
                <a:latin typeface="Times New Roman" pitchFamily="18" charset="0"/>
                <a:cs typeface="Times New Roman" pitchFamily="18" charset="0"/>
              </a:rPr>
              <a:t> bảo vệ thể diện và danh dự, đặc biệt là với nam giới, những người tin rằng </a:t>
            </a:r>
          </a:p>
          <a:p>
            <a:r>
              <a:rPr lang="en-US" sz="2000">
                <a:latin typeface="Times New Roman" pitchFamily="18" charset="0"/>
                <a:cs typeface="Times New Roman" pitchFamily="18" charset="0"/>
              </a:rPr>
              <a:t>bạo lực thể hiện tính đàn ông.</a:t>
            </a: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a:p>
            <a:endParaRPr lang="en-US" sz="2000">
              <a:latin typeface="Times New Roman" pitchFamily="18" charset="0"/>
              <a:cs typeface="Times New Roman" pitchFamily="18" charset="0"/>
            </a:endParaRPr>
          </a:p>
        </p:txBody>
      </p:sp>
      <p:pic>
        <p:nvPicPr>
          <p:cNvPr id="187394" name="Picture 3"/>
          <p:cNvPicPr>
            <a:picLocks noChangeAspect="1" noChangeArrowheads="1"/>
          </p:cNvPicPr>
          <p:nvPr/>
        </p:nvPicPr>
        <p:blipFill>
          <a:blip r:embed="rId2"/>
          <a:srcRect/>
          <a:stretch>
            <a:fillRect/>
          </a:stretch>
        </p:blipFill>
        <p:spPr bwMode="auto">
          <a:xfrm>
            <a:off x="1828800" y="3810000"/>
            <a:ext cx="4419600" cy="23622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908175" y="5516563"/>
            <a:ext cx="4953000" cy="457200"/>
          </a:xfrm>
        </p:spPr>
        <p:txBody>
          <a:bodyPr rtlCol="0">
            <a:normAutofit fontScale="90000"/>
          </a:bodyPr>
          <a:lstStyle/>
          <a:p>
            <a:pPr eaLnBrk="1" fontAlgn="auto" hangingPunct="1">
              <a:spcAft>
                <a:spcPts val="0"/>
              </a:spcAft>
              <a:defRPr/>
            </a:pPr>
            <a:r>
              <a:rPr lang="en-US" sz="2400" dirty="0" err="1" smtClean="0">
                <a:latin typeface="Times New Roman" pitchFamily="18" charset="0"/>
                <a:cs typeface="Times New Roman" pitchFamily="18" charset="0"/>
              </a:rPr>
              <a:t>Mô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jakobson</a:t>
            </a:r>
            <a:endParaRPr lang="en-US" sz="2400" dirty="0">
              <a:latin typeface="Times New Roman" pitchFamily="18" charset="0"/>
              <a:cs typeface="Times New Roman" pitchFamily="18" charset="0"/>
            </a:endParaRPr>
          </a:p>
        </p:txBody>
      </p:sp>
      <p:pic>
        <p:nvPicPr>
          <p:cNvPr id="143362" name="Picture 3" descr="C:\Documents and Settings\Administrator\My Documents\My Pictures\11.bmp"/>
          <p:cNvPicPr>
            <a:picLocks noChangeAspect="1" noChangeArrowheads="1"/>
          </p:cNvPicPr>
          <p:nvPr/>
        </p:nvPicPr>
        <p:blipFill>
          <a:blip r:embed="rId2"/>
          <a:srcRect/>
          <a:stretch>
            <a:fillRect/>
          </a:stretch>
        </p:blipFill>
        <p:spPr bwMode="auto">
          <a:xfrm>
            <a:off x="468313" y="1125538"/>
            <a:ext cx="8135937" cy="43910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extBox 3"/>
          <p:cNvSpPr txBox="1">
            <a:spLocks noChangeArrowheads="1"/>
          </p:cNvSpPr>
          <p:nvPr/>
        </p:nvSpPr>
        <p:spPr bwMode="auto">
          <a:xfrm>
            <a:off x="641350" y="1066800"/>
            <a:ext cx="7764463" cy="4770438"/>
          </a:xfrm>
          <a:prstGeom prst="rect">
            <a:avLst/>
          </a:prstGeom>
          <a:noFill/>
          <a:ln w="9525">
            <a:noFill/>
            <a:miter lim="800000"/>
            <a:headEnd/>
            <a:tailEnd/>
          </a:ln>
        </p:spPr>
        <p:txBody>
          <a:bodyPr wrap="none">
            <a:spAutoFit/>
          </a:bodyPr>
          <a:lstStyle/>
          <a:p>
            <a:pPr algn="ctr"/>
            <a:r>
              <a:rPr lang="en-US" sz="2400" b="1">
                <a:latin typeface="Times New Roman" pitchFamily="18" charset="0"/>
                <a:cs typeface="Times New Roman" pitchFamily="18" charset="0"/>
              </a:rPr>
              <a:t>BIỂU HIỆN CỦA BẠO LỰC XÃ HỘI</a:t>
            </a:r>
          </a:p>
          <a:p>
            <a:pPr algn="ctr"/>
            <a:endParaRPr lang="en-US" sz="2000" b="1">
              <a:latin typeface="Times New Roman" pitchFamily="18" charset="0"/>
              <a:cs typeface="Times New Roman" pitchFamily="18" charset="0"/>
            </a:endParaRPr>
          </a:p>
          <a:p>
            <a:pPr algn="ctr"/>
            <a:r>
              <a:rPr lang="en-US" sz="2000">
                <a:latin typeface="Times New Roman" pitchFamily="18" charset="0"/>
                <a:cs typeface="Times New Roman" pitchFamily="18" charset="0"/>
              </a:rPr>
              <a:t>- Bạo lực cũng đến từ nhiều hướng, và đáng lo ngại, tệ nạn này xuất hiện </a:t>
            </a:r>
          </a:p>
          <a:p>
            <a:pPr algn="ctr"/>
            <a:r>
              <a:rPr lang="en-US" sz="2000">
                <a:latin typeface="Times New Roman" pitchFamily="18" charset="0"/>
                <a:cs typeface="Times New Roman" pitchFamily="18" charset="0"/>
              </a:rPr>
              <a:t>cả ở trong hành vi được cho là lạm dụng của lực lượng thi hành công vụ, </a:t>
            </a:r>
          </a:p>
          <a:p>
            <a:pPr algn="ctr"/>
            <a:r>
              <a:rPr lang="en-US" sz="2000">
                <a:latin typeface="Times New Roman" pitchFamily="18" charset="0"/>
                <a:cs typeface="Times New Roman" pitchFamily="18" charset="0"/>
              </a:rPr>
              <a:t>như cảnh sát, an ninh, và còn thể hiện qua các phản kháng đám đông khó </a:t>
            </a:r>
          </a:p>
          <a:p>
            <a:pPr algn="ctr"/>
            <a:r>
              <a:rPr lang="en-US" sz="2000">
                <a:latin typeface="Times New Roman" pitchFamily="18" charset="0"/>
                <a:cs typeface="Times New Roman" pitchFamily="18" charset="0"/>
              </a:rPr>
              <a:t>lường.</a:t>
            </a:r>
          </a:p>
          <a:p>
            <a:pPr algn="ctr"/>
            <a:r>
              <a:rPr lang="en-US" sz="2000">
                <a:latin typeface="Times New Roman" pitchFamily="18" charset="0"/>
                <a:cs typeface="Times New Roman" pitchFamily="18" charset="0"/>
              </a:rPr>
              <a:t>- Ý kiến chuyên gia khẳng định bạo hành diễn ra ở nhiều lĩnh vực, không </a:t>
            </a:r>
          </a:p>
          <a:p>
            <a:pPr algn="ctr"/>
            <a:r>
              <a:rPr lang="en-US" sz="2000">
                <a:latin typeface="Times New Roman" pitchFamily="18" charset="0"/>
                <a:cs typeface="Times New Roman" pitchFamily="18" charset="0"/>
              </a:rPr>
              <a:t>chỉ giới hạn trong bạo hành ở gia đình mà đang tiến diễn ra cộng đồng và </a:t>
            </a:r>
          </a:p>
          <a:p>
            <a:pPr algn="ctr"/>
            <a:r>
              <a:rPr lang="en-US" sz="2000">
                <a:latin typeface="Times New Roman" pitchFamily="18" charset="0"/>
                <a:cs typeface="Times New Roman" pitchFamily="18" charset="0"/>
              </a:rPr>
              <a:t>xã hội như một hiện tượng khá rõ ràng.</a:t>
            </a:r>
          </a:p>
          <a:p>
            <a:pPr algn="ctr"/>
            <a:r>
              <a:rPr lang="en-US" sz="2000">
                <a:latin typeface="Times New Roman" pitchFamily="18" charset="0"/>
                <a:cs typeface="Times New Roman" pitchFamily="18" charset="0"/>
              </a:rPr>
              <a:t>"Bạo lực có cả ở những nơi như những người vi phạm pháp luật bị đánh </a:t>
            </a:r>
          </a:p>
          <a:p>
            <a:pPr algn="ctr"/>
            <a:r>
              <a:rPr lang="en-US" sz="2000">
                <a:latin typeface="Times New Roman" pitchFamily="18" charset="0"/>
                <a:cs typeface="Times New Roman" pitchFamily="18" charset="0"/>
              </a:rPr>
              <a:t>hoặc đánh người khác, trong những quan hệ xã hội phức tạp của những </a:t>
            </a:r>
          </a:p>
          <a:p>
            <a:pPr algn="ctr"/>
            <a:r>
              <a:rPr lang="en-US" sz="2000">
                <a:latin typeface="Times New Roman" pitchFamily="18" charset="0"/>
                <a:cs typeface="Times New Roman" pitchFamily="18" charset="0"/>
              </a:rPr>
              <a:t>thanh niên vi phạm pháp, hoặc ở những người vào trong những trại tập </a:t>
            </a:r>
          </a:p>
          <a:p>
            <a:pPr algn="ctr"/>
            <a:r>
              <a:rPr lang="en-US" sz="2000">
                <a:latin typeface="Times New Roman" pitchFamily="18" charset="0"/>
                <a:cs typeface="Times New Roman" pitchFamily="18" charset="0"/>
              </a:rPr>
              <a:t>trung, họ cũng có thể xảy ra những xung đột hoặc bị đánh đập," theo ông </a:t>
            </a:r>
          </a:p>
          <a:p>
            <a:pPr algn="ctr"/>
            <a:r>
              <a:rPr lang="en-US" sz="2000">
                <a:latin typeface="Times New Roman" pitchFamily="18" charset="0"/>
                <a:cs typeface="Times New Roman" pitchFamily="18" charset="0"/>
              </a:rPr>
              <a:t>Lê Ngọc Bảo, nhà nghiên cứu về bạo hành ở tổ chức phi chính phủ Child </a:t>
            </a:r>
          </a:p>
          <a:p>
            <a:pPr algn="ctr"/>
            <a:r>
              <a:rPr lang="en-US" sz="2000">
                <a:latin typeface="Times New Roman" pitchFamily="18" charset="0"/>
                <a:cs typeface="Times New Roman" pitchFamily="18" charset="0"/>
              </a:rPr>
              <a:t>Fund ở Việt Nam.</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extBox 3"/>
          <p:cNvSpPr txBox="1">
            <a:spLocks noChangeArrowheads="1"/>
          </p:cNvSpPr>
          <p:nvPr/>
        </p:nvSpPr>
        <p:spPr bwMode="auto">
          <a:xfrm>
            <a:off x="914400" y="990600"/>
            <a:ext cx="7580313" cy="4800600"/>
          </a:xfrm>
          <a:prstGeom prst="rect">
            <a:avLst/>
          </a:prstGeom>
          <a:noFill/>
          <a:ln w="9525">
            <a:noFill/>
            <a:miter lim="800000"/>
            <a:headEnd/>
            <a:tailEnd/>
          </a:ln>
        </p:spPr>
        <p:txBody>
          <a:bodyPr wrap="none">
            <a:spAutoFit/>
          </a:bodyPr>
          <a:lstStyle/>
          <a:p>
            <a:pPr algn="ctr"/>
            <a:r>
              <a:rPr lang="en-US" sz="2400" b="1">
                <a:latin typeface="Times New Roman" pitchFamily="18" charset="0"/>
                <a:cs typeface="Times New Roman" pitchFamily="18" charset="0"/>
              </a:rPr>
              <a:t>BIỂU HIỆN CỦA BẠO LỰC XÃ HỘI (TT)</a:t>
            </a:r>
          </a:p>
          <a:p>
            <a:pPr algn="ctr"/>
            <a:endParaRPr lang="en-US" sz="2400" b="1">
              <a:latin typeface="Times New Roman" pitchFamily="18" charset="0"/>
              <a:cs typeface="Times New Roman" pitchFamily="18" charset="0"/>
            </a:endParaRPr>
          </a:p>
          <a:p>
            <a:pPr algn="ctr"/>
            <a:r>
              <a:rPr lang="en-US" sz="2000">
                <a:latin typeface="Times New Roman" pitchFamily="18" charset="0"/>
                <a:cs typeface="Times New Roman" pitchFamily="18" charset="0"/>
              </a:rPr>
              <a:t>- Trong quá trình hội nhập của đất nước, các loại văn hóa, nếp sống,</a:t>
            </a:r>
          </a:p>
          <a:p>
            <a:pPr algn="ctr"/>
            <a:r>
              <a:rPr lang="en-US" sz="2000">
                <a:latin typeface="Times New Roman" pitchFamily="18" charset="0"/>
                <a:cs typeface="Times New Roman" pitchFamily="18" charset="0"/>
              </a:rPr>
              <a:t> phong cách nước ngoài du nhập vào Việt Nam không giới hạn, </a:t>
            </a:r>
          </a:p>
          <a:p>
            <a:pPr algn="ctr"/>
            <a:r>
              <a:rPr lang="en-US" sz="2000">
                <a:latin typeface="Times New Roman" pitchFamily="18" charset="0"/>
                <a:cs typeface="Times New Roman" pitchFamily="18" charset="0"/>
              </a:rPr>
              <a:t>không sàng lọc thông qua rất nhiều loại hình phong phú và hấp dẫn </a:t>
            </a:r>
          </a:p>
          <a:p>
            <a:pPr algn="ctr"/>
            <a:r>
              <a:rPr lang="en-US" sz="2000">
                <a:latin typeface="Times New Roman" pitchFamily="18" charset="0"/>
                <a:cs typeface="Times New Roman" pitchFamily="18" charset="0"/>
              </a:rPr>
              <a:t>như internet, phim ảnh, sách báo, thời trang… khiến cho giới trẻ bị </a:t>
            </a:r>
          </a:p>
          <a:p>
            <a:pPr algn="ctr"/>
            <a:r>
              <a:rPr lang="en-US" sz="2000">
                <a:latin typeface="Times New Roman" pitchFamily="18" charset="0"/>
                <a:cs typeface="Times New Roman" pitchFamily="18" charset="0"/>
              </a:rPr>
              <a:t>lôi cuốn vào vòng xoáy chủ nghĩa cá nhân, bị đầu độc ghê gớm bởi lối </a:t>
            </a:r>
          </a:p>
          <a:p>
            <a:pPr algn="ctr"/>
            <a:r>
              <a:rPr lang="en-US" sz="2000">
                <a:latin typeface="Times New Roman" pitchFamily="18" charset="0"/>
                <a:cs typeface="Times New Roman" pitchFamily="18" charset="0"/>
              </a:rPr>
              <a:t>sống tha hóa, bạo lực của nước ngoài. Họ ngộ nhận về bản thân mình </a:t>
            </a:r>
          </a:p>
          <a:p>
            <a:pPr algn="ctr"/>
            <a:r>
              <a:rPr lang="en-US" sz="2000">
                <a:latin typeface="Times New Roman" pitchFamily="18" charset="0"/>
                <a:cs typeface="Times New Roman" pitchFamily="18" charset="0"/>
              </a:rPr>
              <a:t>và xem thường người khác, xem thường các giá trị truyền thống và có </a:t>
            </a:r>
          </a:p>
          <a:p>
            <a:pPr algn="ctr"/>
            <a:r>
              <a:rPr lang="en-US" sz="2000">
                <a:latin typeface="Times New Roman" pitchFamily="18" charset="0"/>
                <a:cs typeface="Times New Roman" pitchFamily="18" charset="0"/>
              </a:rPr>
              <a:t>những hành vi vượt ngưỡng cho phép.</a:t>
            </a:r>
          </a:p>
          <a:p>
            <a:pPr algn="ctr"/>
            <a:r>
              <a:rPr lang="en-US" sz="2000">
                <a:latin typeface="Times New Roman" pitchFamily="18" charset="0"/>
                <a:cs typeface="Times New Roman" pitchFamily="18" charset="0"/>
              </a:rPr>
              <a:t>- Trước những cạm bẫy của cuộc sống, thanh thiếu niên hiện nay không </a:t>
            </a:r>
          </a:p>
          <a:p>
            <a:pPr algn="ctr"/>
            <a:r>
              <a:rPr lang="en-US" sz="2000">
                <a:latin typeface="Times New Roman" pitchFamily="18" charset="0"/>
                <a:cs typeface="Times New Roman" pitchFamily="18" charset="0"/>
              </a:rPr>
              <a:t>được trang bị đầy đủ các kỹ năng để các sự việc xảy đến với mình. Một </a:t>
            </a:r>
          </a:p>
          <a:p>
            <a:pPr algn="ctr"/>
            <a:r>
              <a:rPr lang="en-US" sz="2000">
                <a:latin typeface="Times New Roman" pitchFamily="18" charset="0"/>
                <a:cs typeface="Times New Roman" pitchFamily="18" charset="0"/>
              </a:rPr>
              <a:t>số gia đình “khoán trắng” việc giáo dục cho nhà trường vì xem đây là </a:t>
            </a:r>
          </a:p>
          <a:p>
            <a:pPr algn="ctr"/>
            <a:r>
              <a:rPr lang="en-US" sz="2000">
                <a:latin typeface="Times New Roman" pitchFamily="18" charset="0"/>
                <a:cs typeface="Times New Roman" pitchFamily="18" charset="0"/>
              </a:rPr>
              <a:t>trách nhiệm của nhà trường.</a:t>
            </a:r>
          </a:p>
          <a:p>
            <a:pPr algn="ctr"/>
            <a:endParaRPr lang="en-US">
              <a:latin typeface="Calibri"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0600" y="914400"/>
            <a:ext cx="7315200" cy="923925"/>
          </a:xfrm>
          <a:prstGeom prst="rect">
            <a:avLst/>
          </a:prstGeom>
          <a:noFill/>
        </p:spPr>
        <p:txBody>
          <a:bodyPr>
            <a:spAutoFit/>
          </a:bodyPr>
          <a:lstStyle/>
          <a:p>
            <a:pPr fontAlgn="auto">
              <a:spcBef>
                <a:spcPts val="0"/>
              </a:spcBef>
              <a:spcAft>
                <a:spcPts val="0"/>
              </a:spcAft>
              <a:defRPr/>
            </a:pPr>
            <a:endParaRPr lang="en-US">
              <a:latin typeface="+mn-lt"/>
            </a:endParaRPr>
          </a:p>
          <a:p>
            <a:pPr marL="285750" indent="-285750" fontAlgn="auto">
              <a:spcBef>
                <a:spcPts val="0"/>
              </a:spcBef>
              <a:spcAft>
                <a:spcPts val="0"/>
              </a:spcAft>
              <a:buFontTx/>
              <a:buChar char="-"/>
              <a:defRPr/>
            </a:pPr>
            <a:endParaRPr lang="en-US">
              <a:latin typeface="+mn-lt"/>
            </a:endParaRPr>
          </a:p>
          <a:p>
            <a:pPr fontAlgn="auto">
              <a:spcBef>
                <a:spcPts val="0"/>
              </a:spcBef>
              <a:spcAft>
                <a:spcPts val="0"/>
              </a:spcAft>
              <a:defRPr/>
            </a:pPr>
            <a:endParaRPr lang="en-US">
              <a:latin typeface="+mn-lt"/>
            </a:endParaRPr>
          </a:p>
        </p:txBody>
      </p:sp>
      <p:sp>
        <p:nvSpPr>
          <p:cNvPr id="2" name="Oval 1"/>
          <p:cNvSpPr/>
          <p:nvPr/>
        </p:nvSpPr>
        <p:spPr>
          <a:xfrm>
            <a:off x="609600" y="1065213"/>
            <a:ext cx="3200400" cy="1739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solidFill>
                  <a:srgbClr val="FFFFFF"/>
                </a:solidFill>
                <a:latin typeface="Times New Roman" pitchFamily="18" charset="0"/>
              </a:rPr>
              <a:t>CÓ HAI HÌNH THỨC BẠO LỰC THƯỜNG GẶP</a:t>
            </a:r>
          </a:p>
        </p:txBody>
      </p:sp>
      <p:sp>
        <p:nvSpPr>
          <p:cNvPr id="12" name="Right Arrow 11"/>
          <p:cNvSpPr/>
          <p:nvPr/>
        </p:nvSpPr>
        <p:spPr>
          <a:xfrm>
            <a:off x="3962400" y="9144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ight Arrow 12"/>
          <p:cNvSpPr/>
          <p:nvPr/>
        </p:nvSpPr>
        <p:spPr>
          <a:xfrm>
            <a:off x="3962400" y="2320925"/>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Flowchart: Terminator 13"/>
          <p:cNvSpPr/>
          <p:nvPr/>
        </p:nvSpPr>
        <p:spPr>
          <a:xfrm>
            <a:off x="5084763" y="717550"/>
            <a:ext cx="2514600" cy="87947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solidFill>
                  <a:srgbClr val="FFFFFF"/>
                </a:solidFill>
                <a:latin typeface="Times New Roman" pitchFamily="18" charset="0"/>
              </a:rPr>
              <a:t>BẠO LỰC GIA ĐÌNH</a:t>
            </a:r>
          </a:p>
        </p:txBody>
      </p:sp>
      <p:sp>
        <p:nvSpPr>
          <p:cNvPr id="15" name="Flowchart: Terminator 14"/>
          <p:cNvSpPr/>
          <p:nvPr/>
        </p:nvSpPr>
        <p:spPr>
          <a:xfrm>
            <a:off x="5054600" y="2143125"/>
            <a:ext cx="2438400" cy="83820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solidFill>
                  <a:srgbClr val="FFFFFF"/>
                </a:solidFill>
                <a:latin typeface="Times New Roman" pitchFamily="18" charset="0"/>
              </a:rPr>
              <a:t>BẠO LỰC HỌC ĐƯỜNG</a:t>
            </a:r>
          </a:p>
        </p:txBody>
      </p:sp>
      <p:sp>
        <p:nvSpPr>
          <p:cNvPr id="190471" name="TextBox 16"/>
          <p:cNvSpPr txBox="1">
            <a:spLocks noChangeArrowheads="1"/>
          </p:cNvSpPr>
          <p:nvPr/>
        </p:nvSpPr>
        <p:spPr bwMode="auto">
          <a:xfrm>
            <a:off x="609600" y="3276600"/>
            <a:ext cx="8139113" cy="1235075"/>
          </a:xfrm>
          <a:prstGeom prst="rect">
            <a:avLst/>
          </a:prstGeom>
          <a:noFill/>
          <a:ln w="9525">
            <a:noFill/>
            <a:miter lim="800000"/>
            <a:headEnd/>
            <a:tailEnd/>
          </a:ln>
        </p:spPr>
        <p:txBody>
          <a:bodyPr>
            <a:spAutoFit/>
          </a:bodyPr>
          <a:lstStyle/>
          <a:p>
            <a:r>
              <a:rPr lang="en-US" sz="2500">
                <a:latin typeface="Times New Roman" pitchFamily="18" charset="0"/>
                <a:cs typeface="Times New Roman" pitchFamily="18" charset="0"/>
              </a:rPr>
              <a:t>Ngoài ra, còn có các loại bạo lực khác như bạo lực: chính trị, tôn giáo, sắc tộc,</a:t>
            </a:r>
          </a:p>
          <a:p>
            <a:r>
              <a:rPr lang="en-US" sz="2500">
                <a:latin typeface="Times New Roman" pitchFamily="18" charset="0"/>
                <a:cs typeface="Times New Roman" pitchFamily="18" charset="0"/>
              </a:rPr>
              <a:t>văn hóa, trong hoạt động kinh doanh buôn bán,…</a:t>
            </a:r>
          </a:p>
        </p:txBody>
      </p:sp>
      <p:pic>
        <p:nvPicPr>
          <p:cNvPr id="190472" name="Picture 2"/>
          <p:cNvPicPr>
            <a:picLocks noChangeAspect="1" noChangeArrowheads="1"/>
          </p:cNvPicPr>
          <p:nvPr/>
        </p:nvPicPr>
        <p:blipFill>
          <a:blip r:embed="rId2"/>
          <a:srcRect/>
          <a:stretch>
            <a:fillRect/>
          </a:stretch>
        </p:blipFill>
        <p:spPr bwMode="auto">
          <a:xfrm>
            <a:off x="1979613" y="4508500"/>
            <a:ext cx="4953000" cy="21336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extBox 4"/>
          <p:cNvSpPr txBox="1">
            <a:spLocks noChangeArrowheads="1"/>
          </p:cNvSpPr>
          <p:nvPr/>
        </p:nvSpPr>
        <p:spPr bwMode="auto">
          <a:xfrm>
            <a:off x="762000" y="990600"/>
            <a:ext cx="184150" cy="369888"/>
          </a:xfrm>
          <a:prstGeom prst="rect">
            <a:avLst/>
          </a:prstGeom>
          <a:noFill/>
          <a:ln w="9525">
            <a:noFill/>
            <a:miter lim="800000"/>
            <a:headEnd/>
            <a:tailEnd/>
          </a:ln>
        </p:spPr>
        <p:txBody>
          <a:bodyPr wrap="none">
            <a:spAutoFit/>
          </a:bodyPr>
          <a:lstStyle/>
          <a:p>
            <a:endParaRPr lang="en-US">
              <a:latin typeface="Calibri" pitchFamily="34" charset="0"/>
            </a:endParaRPr>
          </a:p>
        </p:txBody>
      </p:sp>
      <p:pic>
        <p:nvPicPr>
          <p:cNvPr id="191490" name="Picture 2"/>
          <p:cNvPicPr>
            <a:picLocks noChangeAspect="1" noChangeArrowheads="1"/>
          </p:cNvPicPr>
          <p:nvPr/>
        </p:nvPicPr>
        <p:blipFill>
          <a:blip r:embed="rId2"/>
          <a:srcRect/>
          <a:stretch>
            <a:fillRect/>
          </a:stretch>
        </p:blipFill>
        <p:spPr bwMode="auto">
          <a:xfrm>
            <a:off x="5905500" y="1376363"/>
            <a:ext cx="2938463" cy="1384300"/>
          </a:xfrm>
          <a:prstGeom prst="rect">
            <a:avLst/>
          </a:prstGeom>
          <a:noFill/>
          <a:ln w="9525">
            <a:noFill/>
            <a:miter lim="800000"/>
            <a:headEnd/>
            <a:tailEnd/>
          </a:ln>
        </p:spPr>
      </p:pic>
      <p:pic>
        <p:nvPicPr>
          <p:cNvPr id="191491" name="Picture 3"/>
          <p:cNvPicPr>
            <a:picLocks noChangeAspect="1" noChangeArrowheads="1"/>
          </p:cNvPicPr>
          <p:nvPr/>
        </p:nvPicPr>
        <p:blipFill>
          <a:blip r:embed="rId3"/>
          <a:srcRect/>
          <a:stretch>
            <a:fillRect/>
          </a:stretch>
        </p:blipFill>
        <p:spPr bwMode="auto">
          <a:xfrm>
            <a:off x="6162675" y="2579688"/>
            <a:ext cx="2438400" cy="1054100"/>
          </a:xfrm>
          <a:prstGeom prst="rect">
            <a:avLst/>
          </a:prstGeom>
          <a:noFill/>
          <a:ln w="9525">
            <a:noFill/>
            <a:miter lim="800000"/>
            <a:headEnd/>
            <a:tailEnd/>
          </a:ln>
        </p:spPr>
      </p:pic>
      <p:pic>
        <p:nvPicPr>
          <p:cNvPr id="191492" name="Picture 4"/>
          <p:cNvPicPr>
            <a:picLocks noChangeAspect="1" noChangeArrowheads="1"/>
          </p:cNvPicPr>
          <p:nvPr/>
        </p:nvPicPr>
        <p:blipFill>
          <a:blip r:embed="rId4"/>
          <a:srcRect/>
          <a:stretch>
            <a:fillRect/>
          </a:stretch>
        </p:blipFill>
        <p:spPr bwMode="auto">
          <a:xfrm>
            <a:off x="6162675" y="3657600"/>
            <a:ext cx="2438400" cy="1292225"/>
          </a:xfrm>
          <a:prstGeom prst="rect">
            <a:avLst/>
          </a:prstGeom>
          <a:noFill/>
          <a:ln w="9525">
            <a:noFill/>
            <a:miter lim="800000"/>
            <a:headEnd/>
            <a:tailEnd/>
          </a:ln>
        </p:spPr>
      </p:pic>
      <p:pic>
        <p:nvPicPr>
          <p:cNvPr id="191493" name="Picture 5"/>
          <p:cNvPicPr>
            <a:picLocks noChangeAspect="1" noChangeArrowheads="1"/>
          </p:cNvPicPr>
          <p:nvPr/>
        </p:nvPicPr>
        <p:blipFill>
          <a:blip r:embed="rId5"/>
          <a:srcRect/>
          <a:stretch>
            <a:fillRect/>
          </a:stretch>
        </p:blipFill>
        <p:spPr bwMode="auto">
          <a:xfrm>
            <a:off x="6130925" y="5105400"/>
            <a:ext cx="2500313" cy="1292225"/>
          </a:xfrm>
          <a:prstGeom prst="rect">
            <a:avLst/>
          </a:prstGeom>
          <a:noFill/>
          <a:ln w="9525">
            <a:noFill/>
            <a:miter lim="800000"/>
            <a:headEnd/>
            <a:tailEnd/>
          </a:ln>
        </p:spPr>
      </p:pic>
      <p:pic>
        <p:nvPicPr>
          <p:cNvPr id="191494" name="Picture 6"/>
          <p:cNvPicPr>
            <a:picLocks noChangeAspect="1" noChangeArrowheads="1"/>
          </p:cNvPicPr>
          <p:nvPr/>
        </p:nvPicPr>
        <p:blipFill>
          <a:blip r:embed="rId6"/>
          <a:srcRect/>
          <a:stretch>
            <a:fillRect/>
          </a:stretch>
        </p:blipFill>
        <p:spPr bwMode="auto">
          <a:xfrm>
            <a:off x="3505200" y="1330325"/>
            <a:ext cx="2133600" cy="1430338"/>
          </a:xfrm>
          <a:prstGeom prst="rect">
            <a:avLst/>
          </a:prstGeom>
          <a:noFill/>
          <a:ln w="9525">
            <a:noFill/>
            <a:miter lim="800000"/>
            <a:headEnd/>
            <a:tailEnd/>
          </a:ln>
        </p:spPr>
      </p:pic>
      <p:sp>
        <p:nvSpPr>
          <p:cNvPr id="191495" name="Rectangle 6"/>
          <p:cNvSpPr>
            <a:spLocks noChangeArrowheads="1"/>
          </p:cNvSpPr>
          <p:nvPr/>
        </p:nvSpPr>
        <p:spPr bwMode="auto">
          <a:xfrm>
            <a:off x="2847975" y="498475"/>
            <a:ext cx="3336925" cy="461963"/>
          </a:xfrm>
          <a:prstGeom prst="rect">
            <a:avLst/>
          </a:prstGeom>
          <a:noFill/>
          <a:ln w="9525">
            <a:noFill/>
            <a:miter lim="800000"/>
            <a:headEnd/>
            <a:tailEnd/>
          </a:ln>
        </p:spPr>
        <p:txBody>
          <a:bodyPr>
            <a:spAutoFit/>
          </a:bodyPr>
          <a:lstStyle/>
          <a:p>
            <a:pPr algn="ctr"/>
            <a:r>
              <a:rPr lang="en-US" sz="2400" b="1">
                <a:solidFill>
                  <a:srgbClr val="000000"/>
                </a:solidFill>
                <a:latin typeface="Times New Roman" pitchFamily="18" charset="0"/>
                <a:cs typeface="Times New Roman" pitchFamily="18" charset="0"/>
              </a:rPr>
              <a:t>BẠO LỰC GIA ĐÌNH</a:t>
            </a:r>
          </a:p>
        </p:txBody>
      </p:sp>
      <p:sp>
        <p:nvSpPr>
          <p:cNvPr id="191496" name="TextBox 7"/>
          <p:cNvSpPr txBox="1">
            <a:spLocks noChangeArrowheads="1"/>
          </p:cNvSpPr>
          <p:nvPr/>
        </p:nvSpPr>
        <p:spPr bwMode="auto">
          <a:xfrm>
            <a:off x="381000" y="3106738"/>
            <a:ext cx="2441575" cy="701675"/>
          </a:xfrm>
          <a:prstGeom prst="rect">
            <a:avLst/>
          </a:prstGeom>
          <a:noFill/>
          <a:ln w="9525">
            <a:noFill/>
            <a:miter lim="800000"/>
            <a:headEnd/>
            <a:tailEnd/>
          </a:ln>
        </p:spPr>
        <p:txBody>
          <a:bodyPr wrap="none">
            <a:spAutoFit/>
          </a:bodyPr>
          <a:lstStyle/>
          <a:p>
            <a:r>
              <a:rPr lang="en-US" sz="2000">
                <a:latin typeface="Times New Roman" pitchFamily="18" charset="0"/>
              </a:rPr>
              <a:t>Bạo lực gia đình được</a:t>
            </a:r>
          </a:p>
          <a:p>
            <a:r>
              <a:rPr lang="en-US" sz="2000">
                <a:latin typeface="Times New Roman" pitchFamily="18" charset="0"/>
              </a:rPr>
              <a:t>chia thành 4 nhóm:</a:t>
            </a:r>
          </a:p>
        </p:txBody>
      </p:sp>
      <p:pic>
        <p:nvPicPr>
          <p:cNvPr id="191497" name="Picture 7"/>
          <p:cNvPicPr>
            <a:picLocks noChangeAspect="1" noChangeArrowheads="1"/>
          </p:cNvPicPr>
          <p:nvPr/>
        </p:nvPicPr>
        <p:blipFill>
          <a:blip r:embed="rId7"/>
          <a:srcRect/>
          <a:stretch>
            <a:fillRect/>
          </a:stretch>
        </p:blipFill>
        <p:spPr bwMode="auto">
          <a:xfrm>
            <a:off x="3556000" y="2687638"/>
            <a:ext cx="2066925" cy="1371600"/>
          </a:xfrm>
          <a:prstGeom prst="rect">
            <a:avLst/>
          </a:prstGeom>
          <a:noFill/>
          <a:ln w="9525">
            <a:noFill/>
            <a:miter lim="800000"/>
            <a:headEnd/>
            <a:tailEnd/>
          </a:ln>
        </p:spPr>
      </p:pic>
      <p:pic>
        <p:nvPicPr>
          <p:cNvPr id="191498" name="Picture 8"/>
          <p:cNvPicPr>
            <a:picLocks noChangeAspect="1" noChangeArrowheads="1"/>
          </p:cNvPicPr>
          <p:nvPr/>
        </p:nvPicPr>
        <p:blipFill>
          <a:blip r:embed="rId8"/>
          <a:srcRect/>
          <a:stretch>
            <a:fillRect/>
          </a:stretch>
        </p:blipFill>
        <p:spPr bwMode="auto">
          <a:xfrm>
            <a:off x="3562350" y="3962400"/>
            <a:ext cx="2060575" cy="1371600"/>
          </a:xfrm>
          <a:prstGeom prst="rect">
            <a:avLst/>
          </a:prstGeom>
          <a:noFill/>
          <a:ln w="9525">
            <a:noFill/>
            <a:miter lim="800000"/>
            <a:headEnd/>
            <a:tailEnd/>
          </a:ln>
        </p:spPr>
      </p:pic>
      <p:pic>
        <p:nvPicPr>
          <p:cNvPr id="191499" name="Picture 9"/>
          <p:cNvPicPr>
            <a:picLocks noChangeAspect="1" noChangeArrowheads="1"/>
          </p:cNvPicPr>
          <p:nvPr/>
        </p:nvPicPr>
        <p:blipFill>
          <a:blip r:embed="rId9"/>
          <a:srcRect/>
          <a:stretch>
            <a:fillRect/>
          </a:stretch>
        </p:blipFill>
        <p:spPr bwMode="auto">
          <a:xfrm>
            <a:off x="3657600" y="5321300"/>
            <a:ext cx="1981200" cy="1323975"/>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3"/>
          <p:cNvSpPr>
            <a:spLocks noChangeArrowheads="1"/>
          </p:cNvSpPr>
          <p:nvPr/>
        </p:nvSpPr>
        <p:spPr bwMode="auto">
          <a:xfrm>
            <a:off x="609600" y="1295400"/>
            <a:ext cx="8001000" cy="4740275"/>
          </a:xfrm>
          <a:prstGeom prst="rect">
            <a:avLst/>
          </a:prstGeom>
          <a:noFill/>
          <a:ln w="9525">
            <a:noFill/>
            <a:miter lim="800000"/>
            <a:headEnd/>
            <a:tailEnd/>
          </a:ln>
        </p:spPr>
        <p:txBody>
          <a:bodyPr>
            <a:spAutoFit/>
          </a:bodyPr>
          <a:lstStyle/>
          <a:p>
            <a:pPr algn="ctr"/>
            <a:r>
              <a:rPr lang="en-US" sz="2400" b="1">
                <a:solidFill>
                  <a:srgbClr val="000000"/>
                </a:solidFill>
                <a:latin typeface="Times New Roman" pitchFamily="18" charset="0"/>
                <a:cs typeface="Times New Roman" pitchFamily="18" charset="0"/>
              </a:rPr>
              <a:t>BẠO LỰC GIA ĐÌNH (TT)</a:t>
            </a:r>
          </a:p>
          <a:p>
            <a:pPr algn="ctr"/>
            <a:endParaRPr lang="en-US" sz="2000" b="1">
              <a:solidFill>
                <a:srgbClr val="000000"/>
              </a:solidFill>
              <a:latin typeface="Times New Roman" pitchFamily="18" charset="0"/>
              <a:cs typeface="Times New Roman" pitchFamily="18" charset="0"/>
            </a:endParaRPr>
          </a:p>
          <a:p>
            <a:pPr>
              <a:buFont typeface="Wingdings" pitchFamily="2" charset="2"/>
              <a:buChar char="ü"/>
            </a:pPr>
            <a:r>
              <a:rPr lang="en-US" sz="2000">
                <a:solidFill>
                  <a:srgbClr val="000000"/>
                </a:solidFill>
                <a:latin typeface="Times New Roman" pitchFamily="18" charset="0"/>
                <a:cs typeface="Times New Roman" pitchFamily="18" charset="0"/>
              </a:rPr>
              <a:t>B</a:t>
            </a:r>
            <a:r>
              <a:rPr lang="vi-VN" sz="2000">
                <a:solidFill>
                  <a:srgbClr val="000000"/>
                </a:solidFill>
                <a:latin typeface="Times New Roman" pitchFamily="18" charset="0"/>
                <a:cs typeface="Times New Roman" pitchFamily="18" charset="0"/>
              </a:rPr>
              <a:t>ạo lực về tinh thần</a:t>
            </a:r>
            <a:r>
              <a:rPr lang="en-US" sz="2000">
                <a:solidFill>
                  <a:srgbClr val="000000"/>
                </a:solidFill>
                <a:latin typeface="Times New Roman" pitchFamily="18" charset="0"/>
                <a:cs typeface="Times New Roman" pitchFamily="18" charset="0"/>
              </a:rPr>
              <a:t>: </a:t>
            </a:r>
            <a:r>
              <a:rPr lang="vi-VN" sz="2000">
                <a:solidFill>
                  <a:srgbClr val="000000"/>
                </a:solidFill>
                <a:latin typeface="Times New Roman" pitchFamily="18" charset="0"/>
                <a:cs typeface="Times New Roman" pitchFamily="18" charset="0"/>
              </a:rPr>
              <a:t>bao gồm các hành vi lăng mạ hoặc cố ý xúc phạm danh dự, nhân phẩm hay cô lập, xua đuổi hoặc gây áp lực thường xuyên về tâm lý gây hậu quả nghiêm trọng</a:t>
            </a:r>
            <a:r>
              <a:rPr lang="en-US" sz="2000">
                <a:solidFill>
                  <a:srgbClr val="000000"/>
                </a:solidFill>
                <a:latin typeface="Times New Roman" pitchFamily="18" charset="0"/>
                <a:cs typeface="Times New Roman" pitchFamily="18" charset="0"/>
              </a:rPr>
              <a:t>.</a:t>
            </a:r>
          </a:p>
          <a:p>
            <a:pPr>
              <a:buFont typeface="Wingdings" pitchFamily="2" charset="2"/>
              <a:buChar char="ü"/>
            </a:pPr>
            <a:r>
              <a:rPr lang="en-US" sz="2000">
                <a:solidFill>
                  <a:srgbClr val="000000"/>
                </a:solidFill>
                <a:latin typeface="Times New Roman" pitchFamily="18" charset="0"/>
                <a:cs typeface="Times New Roman" pitchFamily="18" charset="0"/>
              </a:rPr>
              <a:t>B</a:t>
            </a:r>
            <a:r>
              <a:rPr lang="vi-VN" sz="2000">
                <a:solidFill>
                  <a:srgbClr val="000000"/>
                </a:solidFill>
                <a:latin typeface="Times New Roman" pitchFamily="18" charset="0"/>
                <a:cs typeface="Times New Roman" pitchFamily="18" charset="0"/>
              </a:rPr>
              <a:t>ạo lực về thể chất hay thể xác: bao gồm hành vi hành hạ, ngược đãi, đánh đập hoặc hành vi cố ý khác xâm hại đến sức khoẻ, tính mạng.</a:t>
            </a:r>
            <a:endParaRPr lang="en-US" sz="2000">
              <a:solidFill>
                <a:srgbClr val="000000"/>
              </a:solidFill>
              <a:latin typeface="Times New Roman" pitchFamily="18" charset="0"/>
              <a:cs typeface="Times New Roman" pitchFamily="18" charset="0"/>
            </a:endParaRPr>
          </a:p>
          <a:p>
            <a:pPr>
              <a:buFont typeface="Wingdings" pitchFamily="2" charset="2"/>
              <a:buChar char="ü"/>
            </a:pPr>
            <a:r>
              <a:rPr lang="en-US" sz="2000">
                <a:solidFill>
                  <a:srgbClr val="000000"/>
                </a:solidFill>
                <a:latin typeface="Times New Roman" pitchFamily="18" charset="0"/>
                <a:cs typeface="Times New Roman" pitchFamily="18" charset="0"/>
              </a:rPr>
              <a:t>B</a:t>
            </a:r>
            <a:r>
              <a:rPr lang="vi-VN" sz="2000">
                <a:solidFill>
                  <a:srgbClr val="000000"/>
                </a:solidFill>
                <a:latin typeface="Times New Roman" pitchFamily="18" charset="0"/>
                <a:cs typeface="Times New Roman" pitchFamily="18" charset="0"/>
              </a:rPr>
              <a:t>ạo lực về kinh tế: bao gồm chiếm đoạt, huỷ hoại, đập phá hoặc có hành vi khác cố ý làm hư hỏng tài sản riêng của thành viên khác trong gia đình hoặc tài sản chung của các thành viên gia đình hay cưỡng ép thành viên gia đình lao động quá sức, đóng góp tài chính quá khả năng của họ hoặc là kiểm soát thu nhập của thành viên gia đình nhằm tạo ra tình trạng phụ thuộc về tài chính.</a:t>
            </a:r>
            <a:endParaRPr lang="en-US" sz="2000">
              <a:solidFill>
                <a:srgbClr val="000000"/>
              </a:solidFill>
              <a:latin typeface="Times New Roman" pitchFamily="18" charset="0"/>
              <a:cs typeface="Times New Roman" pitchFamily="18" charset="0"/>
            </a:endParaRPr>
          </a:p>
          <a:p>
            <a:pPr>
              <a:buFont typeface="Wingdings" pitchFamily="2" charset="2"/>
              <a:buChar char="ü"/>
            </a:pPr>
            <a:r>
              <a:rPr lang="en-US" sz="2000">
                <a:solidFill>
                  <a:srgbClr val="000000"/>
                </a:solidFill>
                <a:latin typeface="Times New Roman" pitchFamily="18" charset="0"/>
                <a:cs typeface="Times New Roman" pitchFamily="18" charset="0"/>
              </a:rPr>
              <a:t>B</a:t>
            </a:r>
            <a:r>
              <a:rPr lang="vi-VN" sz="2000">
                <a:solidFill>
                  <a:srgbClr val="000000"/>
                </a:solidFill>
                <a:latin typeface="Times New Roman" pitchFamily="18" charset="0"/>
                <a:cs typeface="Times New Roman" pitchFamily="18" charset="0"/>
              </a:rPr>
              <a:t>ạo lực về tình dục: </a:t>
            </a:r>
            <a:r>
              <a:rPr lang="en-US" sz="2000">
                <a:solidFill>
                  <a:srgbClr val="000000"/>
                </a:solidFill>
                <a:latin typeface="Times New Roman" pitchFamily="18" charset="0"/>
                <a:cs typeface="Times New Roman" pitchFamily="18" charset="0"/>
              </a:rPr>
              <a:t>là </a:t>
            </a:r>
            <a:r>
              <a:rPr lang="vi-VN" sz="2000">
                <a:solidFill>
                  <a:srgbClr val="000000"/>
                </a:solidFill>
                <a:latin typeface="Times New Roman" pitchFamily="18" charset="0"/>
                <a:cs typeface="Times New Roman" pitchFamily="18" charset="0"/>
              </a:rPr>
              <a:t>hành vi cưỡng ép quan hệ tình dục.</a:t>
            </a:r>
            <a:endParaRPr lang="en-US" sz="2000">
              <a:solidFill>
                <a:srgbClr val="000000"/>
              </a:solidFill>
              <a:latin typeface="Times New Roman" pitchFamily="18" charset="0"/>
              <a:cs typeface="Times New Roman" pitchFamily="18" charset="0"/>
            </a:endParaRPr>
          </a:p>
          <a:p>
            <a:pPr>
              <a:buFont typeface="Wingdings" pitchFamily="2" charset="2"/>
              <a:buChar char="ü"/>
            </a:pPr>
            <a:endParaRPr lang="en-US">
              <a:solidFill>
                <a:srgbClr val="000000"/>
              </a:solidFill>
              <a:latin typeface="Calibri"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3"/>
          <p:cNvSpPr>
            <a:spLocks noChangeArrowheads="1"/>
          </p:cNvSpPr>
          <p:nvPr/>
        </p:nvSpPr>
        <p:spPr bwMode="auto">
          <a:xfrm>
            <a:off x="990600" y="838200"/>
            <a:ext cx="7315200" cy="2308225"/>
          </a:xfrm>
          <a:prstGeom prst="rect">
            <a:avLst/>
          </a:prstGeom>
          <a:noFill/>
          <a:ln w="9525">
            <a:noFill/>
            <a:miter lim="800000"/>
            <a:headEnd/>
            <a:tailEnd/>
          </a:ln>
        </p:spPr>
        <p:txBody>
          <a:bodyPr>
            <a:spAutoFit/>
          </a:bodyPr>
          <a:lstStyle/>
          <a:p>
            <a:pPr algn="ctr"/>
            <a:r>
              <a:rPr lang="en-US" sz="2400" b="1">
                <a:latin typeface="Times New Roman" pitchFamily="18" charset="0"/>
                <a:cs typeface="Times New Roman" pitchFamily="18" charset="0"/>
              </a:rPr>
              <a:t>B ẠO LỰC HỌC ĐƯỜNG</a:t>
            </a:r>
          </a:p>
          <a:p>
            <a:pPr algn="ctr"/>
            <a:endParaRPr lang="en-US" sz="2000" b="1">
              <a:latin typeface="Times New Roman" pitchFamily="18" charset="0"/>
              <a:cs typeface="Times New Roman" pitchFamily="18" charset="0"/>
            </a:endParaRPr>
          </a:p>
          <a:p>
            <a:r>
              <a:rPr lang="en-US" sz="2000" b="1" u="sng">
                <a:latin typeface="Times New Roman" pitchFamily="18" charset="0"/>
                <a:cs typeface="Times New Roman" pitchFamily="18" charset="0"/>
              </a:rPr>
              <a:t>Bạo lực học đường </a:t>
            </a:r>
            <a:r>
              <a:rPr lang="en-US" sz="2000">
                <a:latin typeface="Times New Roman" pitchFamily="18" charset="0"/>
                <a:cs typeface="Times New Roman" pitchFamily="18" charset="0"/>
              </a:rPr>
              <a:t>: </a:t>
            </a:r>
            <a:r>
              <a:rPr lang="vi-VN" sz="2000">
                <a:latin typeface="Times New Roman" pitchFamily="18" charset="0"/>
                <a:cs typeface="Times New Roman" pitchFamily="18" charset="0"/>
              </a:rPr>
              <a:t>Đó là hiện tượng học sinh đánh nhau vì những lý do cá nhân. Những lý do ấy đôi khi rất nhỏ nhặt và phi lí như ghen tị vì người kia xinh hơn, học giỏi hơn mình hoặc đơn giản thích đánh là đánh</a:t>
            </a:r>
            <a:r>
              <a:rPr lang="en-US" sz="2000">
                <a:latin typeface="Times New Roman" pitchFamily="18" charset="0"/>
                <a:cs typeface="Times New Roman" pitchFamily="18" charset="0"/>
              </a:rPr>
              <a:t>….</a:t>
            </a:r>
          </a:p>
          <a:p>
            <a:endParaRPr lang="vi-VN" sz="2000">
              <a:latin typeface="Times New Roman" pitchFamily="18" charset="0"/>
              <a:cs typeface="Times New Roman" pitchFamily="18" charset="0"/>
            </a:endParaRPr>
          </a:p>
        </p:txBody>
      </p:sp>
      <p:pic>
        <p:nvPicPr>
          <p:cNvPr id="193538" name="Picture 2"/>
          <p:cNvPicPr>
            <a:picLocks noChangeAspect="1" noChangeArrowheads="1"/>
          </p:cNvPicPr>
          <p:nvPr/>
        </p:nvPicPr>
        <p:blipFill>
          <a:blip r:embed="rId2"/>
          <a:srcRect/>
          <a:stretch>
            <a:fillRect/>
          </a:stretch>
        </p:blipFill>
        <p:spPr bwMode="auto">
          <a:xfrm>
            <a:off x="1012825" y="3084513"/>
            <a:ext cx="3635375" cy="3090862"/>
          </a:xfrm>
          <a:prstGeom prst="rect">
            <a:avLst/>
          </a:prstGeom>
          <a:noFill/>
          <a:ln w="9525">
            <a:noFill/>
            <a:miter lim="800000"/>
            <a:headEnd/>
            <a:tailEnd/>
          </a:ln>
        </p:spPr>
      </p:pic>
      <p:pic>
        <p:nvPicPr>
          <p:cNvPr id="193539" name="Picture 3"/>
          <p:cNvPicPr>
            <a:picLocks noChangeAspect="1" noChangeArrowheads="1"/>
          </p:cNvPicPr>
          <p:nvPr/>
        </p:nvPicPr>
        <p:blipFill>
          <a:blip r:embed="rId3"/>
          <a:srcRect/>
          <a:stretch>
            <a:fillRect/>
          </a:stretch>
        </p:blipFill>
        <p:spPr bwMode="auto">
          <a:xfrm>
            <a:off x="4876800" y="3084513"/>
            <a:ext cx="3295650" cy="3090862"/>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TextBox 3"/>
          <p:cNvSpPr txBox="1">
            <a:spLocks noChangeArrowheads="1"/>
          </p:cNvSpPr>
          <p:nvPr/>
        </p:nvSpPr>
        <p:spPr bwMode="auto">
          <a:xfrm>
            <a:off x="533400" y="679450"/>
            <a:ext cx="8429625" cy="3294063"/>
          </a:xfrm>
          <a:prstGeom prst="rect">
            <a:avLst/>
          </a:prstGeom>
          <a:noFill/>
          <a:ln w="9525">
            <a:noFill/>
            <a:miter lim="800000"/>
            <a:headEnd/>
            <a:tailEnd/>
          </a:ln>
        </p:spPr>
        <p:txBody>
          <a:bodyPr wrap="none">
            <a:spAutoFit/>
          </a:bodyPr>
          <a:lstStyle/>
          <a:p>
            <a:pPr algn="ctr"/>
            <a:r>
              <a:rPr lang="en-US" sz="2400" b="1">
                <a:latin typeface="Times New Roman" pitchFamily="18" charset="0"/>
                <a:cs typeface="Times New Roman" pitchFamily="18" charset="0"/>
              </a:rPr>
              <a:t>TỘI PHẠM XÃ HỘI</a:t>
            </a:r>
          </a:p>
          <a:p>
            <a:pPr algn="ctr"/>
            <a:r>
              <a:rPr lang="en-US" sz="2400" i="1" u="sng">
                <a:latin typeface="Times New Roman" pitchFamily="18" charset="0"/>
                <a:cs typeface="Times New Roman" pitchFamily="18" charset="0"/>
              </a:rPr>
              <a:t>* Khái niệm:</a:t>
            </a:r>
          </a:p>
          <a:p>
            <a:pPr algn="ctr"/>
            <a:r>
              <a:rPr lang="en-US" sz="2000">
                <a:latin typeface="Times New Roman" pitchFamily="18" charset="0"/>
                <a:cs typeface="Times New Roman" pitchFamily="18" charset="0"/>
              </a:rPr>
              <a:t>-Tội phạm là hành vi nguy hiểm cho xã hội được quy định trong Bộ luật hình </a:t>
            </a:r>
          </a:p>
          <a:p>
            <a:pPr algn="ctr"/>
            <a:r>
              <a:rPr lang="en-US" sz="2000">
                <a:latin typeface="Times New Roman" pitchFamily="18" charset="0"/>
                <a:cs typeface="Times New Roman" pitchFamily="18" charset="0"/>
              </a:rPr>
              <a:t>sự, do người có năng lực trách nhiệm hình sự thực hiện một cách cố ý hoặc vô </a:t>
            </a:r>
          </a:p>
          <a:p>
            <a:pPr algn="ctr"/>
            <a:r>
              <a:rPr lang="en-US" sz="2000">
                <a:latin typeface="Times New Roman" pitchFamily="18" charset="0"/>
                <a:cs typeface="Times New Roman" pitchFamily="18" charset="0"/>
              </a:rPr>
              <a:t>ý, xâm phạm độc lập, chủ quyền, thống nhất, toàn vẹn lãnh thổ Tổ quốc, xâm </a:t>
            </a:r>
          </a:p>
          <a:p>
            <a:pPr algn="ctr"/>
            <a:r>
              <a:rPr lang="en-US" sz="2000">
                <a:latin typeface="Times New Roman" pitchFamily="18" charset="0"/>
                <a:cs typeface="Times New Roman" pitchFamily="18" charset="0"/>
              </a:rPr>
              <a:t>phạm chế độ chính trị, chế độ kinh tế, nền văn hoá, quốc phòng, an ninh, trật tự,</a:t>
            </a:r>
          </a:p>
          <a:p>
            <a:pPr algn="ctr"/>
            <a:r>
              <a:rPr lang="en-US" sz="2000">
                <a:latin typeface="Times New Roman" pitchFamily="18" charset="0"/>
                <a:cs typeface="Times New Roman" pitchFamily="18" charset="0"/>
              </a:rPr>
              <a:t> an toàn xã hội, quyền, lợi ích hợp pháp của tổ chức, xâm phạm tính mạng, sức </a:t>
            </a:r>
          </a:p>
          <a:p>
            <a:pPr algn="ctr"/>
            <a:r>
              <a:rPr lang="en-US" sz="2000">
                <a:latin typeface="Times New Roman" pitchFamily="18" charset="0"/>
                <a:cs typeface="Times New Roman" pitchFamily="18" charset="0"/>
              </a:rPr>
              <a:t>khỏe, danh dự, nhân phẩm, tự do, tài sản, các quyền, lợi ích hợp pháp khác của </a:t>
            </a:r>
          </a:p>
          <a:p>
            <a:pPr algn="ctr"/>
            <a:r>
              <a:rPr lang="en-US" sz="2000">
                <a:latin typeface="Times New Roman" pitchFamily="18" charset="0"/>
                <a:cs typeface="Times New Roman" pitchFamily="18" charset="0"/>
              </a:rPr>
              <a:t>công dân, xâm phạm những lĩnh vực khác của trật tự pháp luật xã hội chủ nghĩa.</a:t>
            </a:r>
          </a:p>
          <a:p>
            <a:pPr algn="ctr"/>
            <a:endParaRPr lang="en-US" sz="2000">
              <a:latin typeface="Times New Roman" pitchFamily="18" charset="0"/>
              <a:cs typeface="Times New Roman" pitchFamily="18" charset="0"/>
            </a:endParaRPr>
          </a:p>
        </p:txBody>
      </p:sp>
      <p:pic>
        <p:nvPicPr>
          <p:cNvPr id="194562" name="Picture 2"/>
          <p:cNvPicPr>
            <a:picLocks noChangeAspect="1" noChangeArrowheads="1"/>
          </p:cNvPicPr>
          <p:nvPr/>
        </p:nvPicPr>
        <p:blipFill>
          <a:blip r:embed="rId2"/>
          <a:srcRect/>
          <a:stretch>
            <a:fillRect/>
          </a:stretch>
        </p:blipFill>
        <p:spPr bwMode="auto">
          <a:xfrm>
            <a:off x="800100" y="3911600"/>
            <a:ext cx="3048000" cy="2166938"/>
          </a:xfrm>
          <a:prstGeom prst="rect">
            <a:avLst/>
          </a:prstGeom>
          <a:noFill/>
          <a:ln w="9525">
            <a:noFill/>
            <a:miter lim="800000"/>
            <a:headEnd/>
            <a:tailEnd/>
          </a:ln>
        </p:spPr>
      </p:pic>
      <p:pic>
        <p:nvPicPr>
          <p:cNvPr id="194563" name="Picture 3"/>
          <p:cNvPicPr>
            <a:picLocks noChangeAspect="1" noChangeArrowheads="1"/>
          </p:cNvPicPr>
          <p:nvPr/>
        </p:nvPicPr>
        <p:blipFill>
          <a:blip r:embed="rId3"/>
          <a:srcRect/>
          <a:stretch>
            <a:fillRect/>
          </a:stretch>
        </p:blipFill>
        <p:spPr bwMode="auto">
          <a:xfrm>
            <a:off x="4419600" y="3933825"/>
            <a:ext cx="3200400" cy="2144713"/>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extBox 3"/>
          <p:cNvSpPr txBox="1">
            <a:spLocks noChangeArrowheads="1"/>
          </p:cNvSpPr>
          <p:nvPr/>
        </p:nvSpPr>
        <p:spPr bwMode="auto">
          <a:xfrm>
            <a:off x="457200" y="609600"/>
            <a:ext cx="8269288" cy="4216400"/>
          </a:xfrm>
          <a:prstGeom prst="rect">
            <a:avLst/>
          </a:prstGeom>
          <a:noFill/>
          <a:ln w="9525">
            <a:noFill/>
            <a:miter lim="800000"/>
            <a:headEnd/>
            <a:tailEnd/>
          </a:ln>
        </p:spPr>
        <p:txBody>
          <a:bodyPr wrap="none">
            <a:spAutoFit/>
          </a:bodyPr>
          <a:lstStyle/>
          <a:p>
            <a:pPr algn="ctr"/>
            <a:r>
              <a:rPr lang="en-US" sz="2400" b="1">
                <a:latin typeface="Times New Roman" pitchFamily="18" charset="0"/>
                <a:cs typeface="Times New Roman" pitchFamily="18" charset="0"/>
              </a:rPr>
              <a:t>BIỂU HIỆN CỦA TỘI PHẠM XÃ HỘI</a:t>
            </a:r>
          </a:p>
          <a:p>
            <a:pPr algn="ctr"/>
            <a:endParaRPr lang="en-US" sz="2400" b="1">
              <a:latin typeface="Times New Roman" pitchFamily="18" charset="0"/>
              <a:cs typeface="Times New Roman" pitchFamily="18" charset="0"/>
            </a:endParaRPr>
          </a:p>
          <a:p>
            <a:pPr algn="ctr"/>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Tội phạm lừa đảo</a:t>
            </a:r>
            <a:r>
              <a:rPr lang="en-US" sz="2000">
                <a:latin typeface="Times New Roman" pitchFamily="18" charset="0"/>
                <a:cs typeface="Times New Roman" pitchFamily="18" charset="0"/>
              </a:rPr>
              <a:t>: có biểu hiện là nói năng lưu loát, có sức thuyết phục cao,</a:t>
            </a:r>
          </a:p>
          <a:p>
            <a:pPr algn="ctr"/>
            <a:r>
              <a:rPr lang="en-US" sz="2000">
                <a:latin typeface="Times New Roman" pitchFamily="18" charset="0"/>
                <a:cs typeface="Times New Roman" pitchFamily="18" charset="0"/>
              </a:rPr>
              <a:t>dùng đồ cao cấp,…chúng có thể lừa đảo qua các hình thức: qua mạng internet,</a:t>
            </a:r>
          </a:p>
          <a:p>
            <a:pPr algn="ctr"/>
            <a:r>
              <a:rPr lang="en-US" sz="2000">
                <a:latin typeface="Times New Roman" pitchFamily="18" charset="0"/>
                <a:cs typeface="Times New Roman" pitchFamily="18" charset="0"/>
              </a:rPr>
              <a:t>qua điện thoại, giả danh hay dùng giấy tờ giả,…</a:t>
            </a:r>
          </a:p>
          <a:p>
            <a:pPr algn="ctr"/>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Tội phạm cướp giật</a:t>
            </a:r>
            <a:r>
              <a:rPr lang="en-US" sz="2000">
                <a:latin typeface="Times New Roman" pitchFamily="18" charset="0"/>
                <a:cs typeface="Times New Roman" pitchFamily="18" charset="0"/>
              </a:rPr>
              <a:t>: hành vi lén lút, nhạy bén, cử chỉ nhanh nhạy,…chúng </a:t>
            </a:r>
          </a:p>
          <a:p>
            <a:pPr algn="ctr"/>
            <a:r>
              <a:rPr lang="en-US" sz="2000">
                <a:latin typeface="Times New Roman" pitchFamily="18" charset="0"/>
                <a:cs typeface="Times New Roman" pitchFamily="18" charset="0"/>
              </a:rPr>
              <a:t>thường đi 2 người và khi nào có người đi vào nơi vắng vẻ 1 mình thì sẽ ra tay.</a:t>
            </a:r>
          </a:p>
          <a:p>
            <a:pPr algn="ctr"/>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Tội phạm buôn lậu</a:t>
            </a:r>
            <a:r>
              <a:rPr lang="en-US" sz="2000">
                <a:latin typeface="Times New Roman" pitchFamily="18" charset="0"/>
                <a:cs typeface="Times New Roman" pitchFamily="18" charset="0"/>
              </a:rPr>
              <a:t>: quen biết rộng rãi, thường xuyên qua lại các cửa khẩu,</a:t>
            </a:r>
          </a:p>
          <a:p>
            <a:pPr algn="ctr"/>
            <a:r>
              <a:rPr lang="en-US" sz="2000">
                <a:latin typeface="Times New Roman" pitchFamily="18" charset="0"/>
                <a:cs typeface="Times New Roman" pitchFamily="18" charset="0"/>
              </a:rPr>
              <a:t>tạo mối quan hệ với các quan chức cấp cao, kiểm soát viên,…thường làm việc </a:t>
            </a:r>
          </a:p>
          <a:p>
            <a:pPr algn="ctr"/>
            <a:r>
              <a:rPr lang="en-US" sz="2000">
                <a:latin typeface="Times New Roman" pitchFamily="18" charset="0"/>
                <a:cs typeface="Times New Roman" pitchFamily="18" charset="0"/>
              </a:rPr>
              <a:t>có tổ chức.</a:t>
            </a:r>
          </a:p>
          <a:p>
            <a:pPr algn="ctr"/>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Tội phạm giết người</a:t>
            </a:r>
            <a:r>
              <a:rPr lang="en-US" sz="2000">
                <a:latin typeface="Times New Roman" pitchFamily="18" charset="0"/>
                <a:cs typeface="Times New Roman" pitchFamily="18" charset="0"/>
              </a:rPr>
              <a:t>: tính tình hung hăng, cử chỉ thô lỗ, những người này </a:t>
            </a:r>
          </a:p>
          <a:p>
            <a:pPr algn="ctr"/>
            <a:r>
              <a:rPr lang="en-US" sz="2000">
                <a:latin typeface="Times New Roman" pitchFamily="18" charset="0"/>
                <a:cs typeface="Times New Roman" pitchFamily="18" charset="0"/>
              </a:rPr>
              <a:t>thường rất nóng tính và nếu xảy ra mâu thuẩn nhỏ cũng có thể gây ra </a:t>
            </a:r>
          </a:p>
          <a:p>
            <a:pPr algn="ctr"/>
            <a:r>
              <a:rPr lang="en-US" sz="2000">
                <a:latin typeface="Times New Roman" pitchFamily="18" charset="0"/>
                <a:cs typeface="Times New Roman" pitchFamily="18" charset="0"/>
              </a:rPr>
              <a:t>án mạng.</a:t>
            </a:r>
          </a:p>
        </p:txBody>
      </p:sp>
      <p:pic>
        <p:nvPicPr>
          <p:cNvPr id="195586" name="Picture 2"/>
          <p:cNvPicPr>
            <a:picLocks noChangeAspect="1" noChangeArrowheads="1"/>
          </p:cNvPicPr>
          <p:nvPr/>
        </p:nvPicPr>
        <p:blipFill>
          <a:blip r:embed="rId2"/>
          <a:srcRect/>
          <a:stretch>
            <a:fillRect/>
          </a:stretch>
        </p:blipFill>
        <p:spPr bwMode="auto">
          <a:xfrm>
            <a:off x="2214546" y="4857760"/>
            <a:ext cx="3143250" cy="1481138"/>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p:cNvSpPr>
          <p:nvPr>
            <p:ph type="body" idx="1"/>
          </p:nvPr>
        </p:nvSpPr>
        <p:spPr>
          <a:xfrm>
            <a:off x="395288" y="3429000"/>
            <a:ext cx="8229600" cy="2968625"/>
          </a:xfrm>
        </p:spPr>
        <p:txBody>
          <a:bodyPr/>
          <a:lstStyle/>
          <a:p>
            <a:r>
              <a:rPr lang="en-US" sz="2500" dirty="0" smtClean="0">
                <a:latin typeface="Times New Roman" pitchFamily="18" charset="0"/>
              </a:rPr>
              <a:t>Theo quan điểm của nhóm mình thì truyền thông có lợi nhiều h</a:t>
            </a:r>
            <a:r>
              <a:rPr lang="vi-VN" sz="2500" dirty="0" smtClean="0">
                <a:latin typeface="Times New Roman" pitchFamily="18" charset="0"/>
              </a:rPr>
              <a:t>ơn có </a:t>
            </a:r>
            <a:r>
              <a:rPr lang="vi-VN" sz="2500" dirty="0" smtClean="0">
                <a:latin typeface="Times New Roman" pitchFamily="18" charset="0"/>
              </a:rPr>
              <a:t>hại</a:t>
            </a:r>
            <a:r>
              <a:rPr lang="en-US" sz="2500" dirty="0" smtClean="0">
                <a:latin typeface="Times New Roman" pitchFamily="18" charset="0"/>
              </a:rPr>
              <a:t>.</a:t>
            </a:r>
          </a:p>
          <a:p>
            <a:r>
              <a:rPr lang="en-US" sz="2500" dirty="0" smtClean="0">
                <a:latin typeface="Times New Roman" pitchFamily="18" charset="0"/>
              </a:rPr>
              <a:t>T</a:t>
            </a:r>
            <a:r>
              <a:rPr lang="vi-VN" sz="2500" dirty="0" smtClean="0">
                <a:latin typeface="Times New Roman" pitchFamily="18" charset="0"/>
              </a:rPr>
              <a:t>ruyền </a:t>
            </a:r>
            <a:r>
              <a:rPr lang="vi-VN" sz="2500" dirty="0" smtClean="0">
                <a:latin typeface="Times New Roman" pitchFamily="18" charset="0"/>
              </a:rPr>
              <a:t>thông gây bao lực th</a:t>
            </a:r>
            <a:r>
              <a:rPr lang="en-US" sz="2500" dirty="0" smtClean="0">
                <a:latin typeface="Times New Roman" pitchFamily="18" charset="0"/>
              </a:rPr>
              <a:t>ì chỉ đúng 1 phần nhỏ</a:t>
            </a:r>
            <a:r>
              <a:rPr lang="en-US" sz="2500" dirty="0" smtClean="0">
                <a:latin typeface="Times New Roman" pitchFamily="18" charset="0"/>
              </a:rPr>
              <a:t>.</a:t>
            </a:r>
          </a:p>
          <a:p>
            <a:r>
              <a:rPr lang="en-US" sz="2500" dirty="0" smtClean="0">
                <a:latin typeface="Times New Roman" pitchFamily="18" charset="0"/>
              </a:rPr>
              <a:t>Nguyên nhân bạo lực xã hội xảy ra hay không là do cách các bạn sử dụng.</a:t>
            </a:r>
          </a:p>
        </p:txBody>
      </p:sp>
      <p:sp>
        <p:nvSpPr>
          <p:cNvPr id="197636" name="Rectangle 4"/>
          <p:cNvSpPr>
            <a:spLocks/>
          </p:cNvSpPr>
          <p:nvPr/>
        </p:nvSpPr>
        <p:spPr bwMode="auto">
          <a:xfrm>
            <a:off x="395288" y="692150"/>
            <a:ext cx="8229600" cy="892175"/>
          </a:xfrm>
          <a:prstGeom prst="rect">
            <a:avLst/>
          </a:prstGeom>
          <a:noFill/>
          <a:ln w="9525">
            <a:noFill/>
            <a:miter lim="800000"/>
            <a:headEnd/>
            <a:tailEnd/>
          </a:ln>
        </p:spPr>
        <p:txBody>
          <a:bodyPr/>
          <a:lstStyle/>
          <a:p>
            <a:pPr marL="342900" indent="-342900" algn="ctr" eaLnBrk="0" hangingPunct="0">
              <a:spcBef>
                <a:spcPct val="20000"/>
              </a:spcBef>
            </a:pPr>
            <a:r>
              <a:rPr lang="en-US" sz="4000" b="1" dirty="0">
                <a:latin typeface="Times New Roman" pitchFamily="18" charset="0"/>
              </a:rPr>
              <a:t>VẬY TRUYỀN THÔNG CÓ PHẢI NGUYÊN NHÂN DẨN ĐẾN BẠO LỰC XÃ HỘI KHÔNG?</a:t>
            </a:r>
          </a:p>
          <a:p>
            <a:pPr marL="342900" indent="-342900" algn="ctr" eaLnBrk="0" hangingPunct="0">
              <a:spcBef>
                <a:spcPct val="20000"/>
              </a:spcBef>
              <a:buFont typeface="Arial" charset="0"/>
              <a:buChar char="•"/>
            </a:pPr>
            <a:endParaRPr lang="en-US" sz="4000" dirty="0">
              <a:latin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08050"/>
            <a:ext cx="9144000" cy="5689600"/>
          </a:xfrm>
        </p:spPr>
        <p:txBody>
          <a:bodyPr rtlCol="0">
            <a:normAutofit lnSpcReduction="10000"/>
          </a:bodyPr>
          <a:lstStyle/>
          <a:p>
            <a:pPr algn="ctr" eaLnBrk="1" fontAlgn="auto" hangingPunct="1">
              <a:spcAft>
                <a:spcPts val="0"/>
              </a:spcAft>
              <a:buFont typeface="Arial" pitchFamily="34" charset="0"/>
              <a:buNone/>
              <a:defRPr/>
            </a:pPr>
            <a:r>
              <a:rPr lang="en-US" sz="4000" dirty="0" err="1" smtClean="0">
                <a:solidFill>
                  <a:srgbClr val="FF0000"/>
                </a:solidFill>
                <a:latin typeface="Times New Roman" pitchFamily="18" charset="0"/>
                <a:cs typeface="Times New Roman" pitchFamily="18" charset="0"/>
              </a:rPr>
              <a:t>TRUYỀN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THÔNG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LIÊN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CÁ</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NHÂN</a:t>
            </a:r>
            <a:r>
              <a:rPr lang="en-US" sz="4000" dirty="0" smtClean="0">
                <a:solidFill>
                  <a:srgbClr val="FF0000"/>
                </a:solidFill>
                <a:latin typeface="Times New Roman" pitchFamily="18" charset="0"/>
                <a:cs typeface="Times New Roman" pitchFamily="18" charset="0"/>
              </a:rPr>
              <a:t>.</a:t>
            </a:r>
          </a:p>
          <a:p>
            <a:pPr eaLnBrk="1" fontAlgn="auto" hangingPunct="1">
              <a:spcAft>
                <a:spcPts val="0"/>
              </a:spcAft>
              <a:buFont typeface="Arial" pitchFamily="34" charset="0"/>
              <a:buNone/>
              <a:defRPr/>
            </a:pPr>
            <a:r>
              <a:rPr lang="en-US" sz="2500" dirty="0" smtClean="0">
                <a:latin typeface="Times New Roman" pitchFamily="18" charset="0"/>
                <a:cs typeface="Times New Roman" pitchFamily="18" charset="0"/>
              </a:rPr>
              <a:t>			</a:t>
            </a:r>
          </a:p>
          <a:p>
            <a:pPr eaLnBrk="1" fontAlgn="auto" hangingPunct="1">
              <a:spcAft>
                <a:spcPts val="0"/>
              </a:spcAft>
              <a:buFont typeface="Arial" pitchFamily="34" charset="0"/>
              <a:buNone/>
              <a:defRPr/>
            </a:pPr>
            <a:r>
              <a:rPr lang="en-US" sz="2500" dirty="0">
                <a:latin typeface="Times New Roman" pitchFamily="18" charset="0"/>
                <a:cs typeface="Times New Roman" pitchFamily="18" charset="0"/>
              </a:rPr>
              <a:t>	</a:t>
            </a:r>
            <a:r>
              <a:rPr lang="en-US" sz="2500" dirty="0" smtClean="0">
                <a:latin typeface="Times New Roman" pitchFamily="18" charset="0"/>
                <a:cs typeface="Times New Roman" pitchFamily="18" charset="0"/>
              </a:rPr>
              <a:t>				</a:t>
            </a:r>
            <a:r>
              <a:rPr lang="vi-VN" sz="2500" dirty="0" smtClean="0">
                <a:latin typeface="Times New Roman" pitchFamily="18" charset="0"/>
                <a:cs typeface="Times New Roman" pitchFamily="18" charset="0"/>
              </a:rPr>
              <a:t>Trong xã hội loài người, truyền thông lại càng là một điều kiện</a:t>
            </a:r>
            <a:r>
              <a:rPr lang="en-US" sz="2500" dirty="0" smtClean="0">
                <a:latin typeface="Times New Roman" pitchFamily="18" charset="0"/>
                <a:cs typeface="Times New Roman" pitchFamily="18" charset="0"/>
              </a:rPr>
              <a:t> </a:t>
            </a:r>
            <a:r>
              <a:rPr lang="vi-VN" sz="2500" dirty="0" smtClean="0">
                <a:latin typeface="Times New Roman" pitchFamily="18" charset="0"/>
                <a:cs typeface="Times New Roman" pitchFamily="18" charset="0"/>
              </a:rPr>
              <a:t>tiên quyết để có thể hình thành nên một “xã hội” hoặc “cộng đồng”. Sở dĩ người ta có thể sống được với nhau, giao tiếp và tương tác được với nhau trước hết là nhờ vào hành vi truyền thông. Người ta gọi đây là truyền thông liên cá nhân (interpersonal communication), nghĩa là truyền đạt thông tin giữa người này với người khác. Sự truyền thông này trước hết được thể hiện thông qua lời nói hoặc chữ viết, tức là thông qua ngôn ngữ, nhưng cũng có thể thông qua cử chỉ, điệu bộ, hay hành vi để biểu tỏ thái độ hoặc cảm xúc. Vì thế, có thể có hai cách thức truyền thông : truyền thông bằng lời nói (verbal), và truyền thông không bằng lời nói (non-verbal).</a:t>
            </a:r>
            <a:endParaRPr lang="en-US" sz="2500" dirty="0">
              <a:latin typeface="Times New Roman" pitchFamily="18" charset="0"/>
              <a:cs typeface="Times New Roman" pitchFamily="18" charset="0"/>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1"/>
          <p:cNvSpPr>
            <a:spLocks noChangeArrowheads="1"/>
          </p:cNvSpPr>
          <p:nvPr/>
        </p:nvSpPr>
        <p:spPr bwMode="auto">
          <a:xfrm>
            <a:off x="0" y="476250"/>
            <a:ext cx="9144000" cy="2454275"/>
          </a:xfrm>
          <a:prstGeom prst="rect">
            <a:avLst/>
          </a:prstGeom>
          <a:noFill/>
          <a:ln w="9525">
            <a:noFill/>
            <a:miter lim="800000"/>
            <a:headEnd/>
            <a:tailEnd/>
          </a:ln>
        </p:spPr>
        <p:txBody>
          <a:bodyPr>
            <a:spAutoFit/>
          </a:bodyPr>
          <a:lstStyle/>
          <a:p>
            <a:pPr algn="ctr"/>
            <a:r>
              <a:rPr lang="en-US" sz="4000" b="1">
                <a:solidFill>
                  <a:srgbClr val="000000"/>
                </a:solidFill>
                <a:latin typeface="Times New Roman" pitchFamily="18" charset="0"/>
                <a:cs typeface="Times New Roman" pitchFamily="18" charset="0"/>
              </a:rPr>
              <a:t>C</a:t>
            </a:r>
            <a:r>
              <a:rPr lang="en-US" sz="4000" b="1">
                <a:latin typeface="Times New Roman" pitchFamily="18" charset="0"/>
              </a:rPr>
              <a:t>Ó THỂ NÓI</a:t>
            </a:r>
            <a:r>
              <a:rPr lang="en-US" sz="4000" b="1">
                <a:solidFill>
                  <a:srgbClr val="000000"/>
                </a:solidFill>
                <a:latin typeface="Times New Roman" pitchFamily="18" charset="0"/>
                <a:cs typeface="Times New Roman" pitchFamily="18" charset="0"/>
              </a:rPr>
              <a:t> TRUYỀN THÔNG LIÊN CÁ NHÂN</a:t>
            </a:r>
            <a:endParaRPr lang="en-US" sz="4000">
              <a:solidFill>
                <a:srgbClr val="000000"/>
              </a:solidFill>
              <a:latin typeface="Times New Roman" pitchFamily="18" charset="0"/>
              <a:cs typeface="Times New Roman" pitchFamily="18" charset="0"/>
            </a:endParaRPr>
          </a:p>
          <a:p>
            <a:pPr algn="ctr"/>
            <a:r>
              <a:rPr lang="en-US" sz="2500">
                <a:solidFill>
                  <a:srgbClr val="000000"/>
                </a:solidFill>
                <a:latin typeface="Times New Roman" pitchFamily="18" charset="0"/>
                <a:cs typeface="Times New Roman" pitchFamily="18" charset="0"/>
              </a:rPr>
              <a:t>Là sự truyền đạt thông tin giữa người này với người khác.</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Đó cũng chính là quá trình trao đổi thông tin giữa cá nhân</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này với cá nhân khác trong xã hội.</a:t>
            </a:r>
          </a:p>
        </p:txBody>
      </p:sp>
      <p:sp>
        <p:nvSpPr>
          <p:cNvPr id="145410" name="Rectangle 2"/>
          <p:cNvSpPr>
            <a:spLocks noChangeArrowheads="1"/>
          </p:cNvSpPr>
          <p:nvPr/>
        </p:nvSpPr>
        <p:spPr bwMode="auto">
          <a:xfrm>
            <a:off x="0" y="2997200"/>
            <a:ext cx="9036050" cy="2678113"/>
          </a:xfrm>
          <a:prstGeom prst="rect">
            <a:avLst/>
          </a:prstGeom>
          <a:noFill/>
          <a:ln w="9525">
            <a:noFill/>
            <a:miter lim="800000"/>
            <a:headEnd/>
            <a:tailEnd/>
          </a:ln>
        </p:spPr>
        <p:txBody>
          <a:bodyPr>
            <a:spAutoFit/>
          </a:bodyPr>
          <a:lstStyle/>
          <a:p>
            <a:pPr algn="ctr"/>
            <a:r>
              <a:rPr lang="en-US" sz="2500" b="1">
                <a:solidFill>
                  <a:srgbClr val="000000"/>
                </a:solidFill>
                <a:latin typeface="Times New Roman" pitchFamily="18" charset="0"/>
                <a:cs typeface="Times New Roman" pitchFamily="18" charset="0"/>
              </a:rPr>
              <a:t>NHỮNG ĐẶC TRƯNG SAU:</a:t>
            </a:r>
          </a:p>
          <a:p>
            <a:pPr algn="ctr"/>
            <a:r>
              <a:rPr lang="en-US">
                <a:solidFill>
                  <a:srgbClr val="000000"/>
                </a:solidFill>
                <a:latin typeface="Times New Roman" pitchFamily="18" charset="0"/>
                <a:cs typeface="Times New Roman" pitchFamily="18" charset="0"/>
              </a:rPr>
              <a:t/>
            </a:r>
            <a:br>
              <a:rPr lang="en-US">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 Thoải Mái, Không Có Tín Chất Trang Trọng</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 Phản Hồi Nhanh Chóng Những Ý Kiến Đưa Ra</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 Đồng Thuận Hay Phản Phản Kháng Nhìn Rõ</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 Đi Đến Quyết Định Nhanh Mà Không Cần Sự Cân Nhắc, Lựa</a:t>
            </a:r>
            <a:br>
              <a:rPr lang="en-US" sz="2500">
                <a:solidFill>
                  <a:srgbClr val="000000"/>
                </a:solidFill>
                <a:latin typeface="Times New Roman" pitchFamily="18" charset="0"/>
                <a:cs typeface="Times New Roman" pitchFamily="18" charset="0"/>
              </a:rPr>
            </a:br>
            <a:r>
              <a:rPr lang="en-US" sz="2500">
                <a:solidFill>
                  <a:srgbClr val="000000"/>
                </a:solidFill>
                <a:latin typeface="Times New Roman" pitchFamily="18" charset="0"/>
                <a:cs typeface="Times New Roman" pitchFamily="18" charset="0"/>
              </a:rPr>
              <a:t>Chọn Từ Trước.</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6970713" cy="704850"/>
          </a:xfrm>
        </p:spPr>
        <p:txBody>
          <a:bodyPr rtlCol="0">
            <a:normAutofit fontScale="90000"/>
          </a:bodyPr>
          <a:lstStyle/>
          <a:p>
            <a:pPr eaLnBrk="1" fontAlgn="auto" hangingPunct="1">
              <a:spcAft>
                <a:spcPts val="0"/>
              </a:spcAft>
              <a:defRPr/>
            </a:pPr>
            <a:r>
              <a:rPr lang="en-US" dirty="0" err="1" smtClean="0">
                <a:solidFill>
                  <a:srgbClr val="FF0000"/>
                </a:solidFill>
                <a:latin typeface="Times New Roman" pitchFamily="18" charset="0"/>
                <a:cs typeface="Times New Roman" pitchFamily="18" charset="0"/>
              </a:rPr>
              <a:t>TRUYỀN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THÔNG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TẬP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THỂ</a:t>
            </a:r>
            <a:endParaRPr lang="en-US" dirty="0">
              <a:solidFill>
                <a:srgbClr val="FF0000"/>
              </a:solidFill>
              <a:latin typeface="Times New Roman" pitchFamily="18" charset="0"/>
              <a:cs typeface="Times New Roman" pitchFamily="18" charset="0"/>
            </a:endParaRPr>
          </a:p>
        </p:txBody>
      </p:sp>
      <p:sp>
        <p:nvSpPr>
          <p:cNvPr id="146434" name="Content Placeholder 2"/>
          <p:cNvSpPr>
            <a:spLocks noGrp="1"/>
          </p:cNvSpPr>
          <p:nvPr>
            <p:ph idx="1"/>
          </p:nvPr>
        </p:nvSpPr>
        <p:spPr>
          <a:xfrm>
            <a:off x="457200" y="1676400"/>
            <a:ext cx="8229600" cy="4648200"/>
          </a:xfrm>
        </p:spPr>
        <p:txBody>
          <a:bodyPr/>
          <a:lstStyle/>
          <a:p>
            <a:pPr eaLnBrk="1" hangingPunct="1">
              <a:buFont typeface="Arial" charset="0"/>
              <a:buNone/>
            </a:pPr>
            <a:r>
              <a:rPr lang="en-US" sz="2500" smtClean="0">
                <a:latin typeface="Times New Roman" pitchFamily="18" charset="0"/>
                <a:cs typeface="Times New Roman" pitchFamily="18" charset="0"/>
              </a:rPr>
              <a:t>		L</a:t>
            </a:r>
            <a:r>
              <a:rPr lang="vi-VN" sz="2500" smtClean="0">
                <a:latin typeface="Times New Roman" pitchFamily="18" charset="0"/>
                <a:cs typeface="Times New Roman" pitchFamily="18" charset="0"/>
              </a:rPr>
              <a:t>à truyền thông trong nội bộ một cơ quan, một công ty, một tổ chức đoàn thể, hay một nhóm xã hội nào đó</a:t>
            </a:r>
            <a:r>
              <a:rPr lang="en-US" sz="2500" smtClean="0">
                <a:latin typeface="Times New Roman" pitchFamily="18" charset="0"/>
                <a:cs typeface="Times New Roman" pitchFamily="18" charset="0"/>
              </a:rPr>
              <a:t> vv…</a:t>
            </a:r>
          </a:p>
          <a:p>
            <a:pPr eaLnBrk="1" hangingPunct="1">
              <a:buFont typeface="Arial" charset="0"/>
              <a:buNone/>
            </a:pPr>
            <a:endParaRPr lang="en-US" sz="2800" smtClean="0"/>
          </a:p>
          <a:p>
            <a:pPr eaLnBrk="1" hangingPunct="1">
              <a:buFont typeface="Arial" charset="0"/>
              <a:buNone/>
            </a:pPr>
            <a:endParaRPr lang="en-US" smtClean="0"/>
          </a:p>
        </p:txBody>
      </p:sp>
      <p:pic>
        <p:nvPicPr>
          <p:cNvPr id="146435" name="Picture 3" descr="4.jpg"/>
          <p:cNvPicPr>
            <a:picLocks noChangeAspect="1"/>
          </p:cNvPicPr>
          <p:nvPr/>
        </p:nvPicPr>
        <p:blipFill>
          <a:blip r:embed="rId2"/>
          <a:srcRect/>
          <a:stretch>
            <a:fillRect/>
          </a:stretch>
        </p:blipFill>
        <p:spPr bwMode="auto">
          <a:xfrm rot="-633970">
            <a:off x="1112838" y="3319463"/>
            <a:ext cx="5078412" cy="2794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460750" y="2435225"/>
            <a:ext cx="2209800" cy="1828800"/>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b="1">
                <a:solidFill>
                  <a:schemeClr val="tx1"/>
                </a:solidFill>
                <a:latin typeface="Times New Roman" pitchFamily="18" charset="0"/>
                <a:cs typeface="Times New Roman" pitchFamily="18" charset="0"/>
              </a:rPr>
              <a:t>CÁC PHƯƠNG TI</a:t>
            </a:r>
            <a:r>
              <a:rPr lang="en-US" b="1">
                <a:solidFill>
                  <a:schemeClr val="tx1"/>
                </a:solidFill>
                <a:latin typeface="Times New Roman" pitchFamily="18" charset="0"/>
              </a:rPr>
              <a:t>Ệ</a:t>
            </a:r>
            <a:r>
              <a:rPr lang="en-US" b="1">
                <a:solidFill>
                  <a:schemeClr val="tx1"/>
                </a:solidFill>
                <a:latin typeface="Times New Roman" pitchFamily="18" charset="0"/>
                <a:cs typeface="Times New Roman" pitchFamily="18" charset="0"/>
              </a:rPr>
              <a:t>N TRUY</a:t>
            </a:r>
            <a:r>
              <a:rPr lang="en-US" b="1">
                <a:solidFill>
                  <a:schemeClr val="tx1"/>
                </a:solidFill>
                <a:latin typeface="Times New Roman" pitchFamily="18" charset="0"/>
              </a:rPr>
              <a:t>ỀN THÔNG</a:t>
            </a:r>
          </a:p>
        </p:txBody>
      </p:sp>
      <p:pic>
        <p:nvPicPr>
          <p:cNvPr id="1026" name="Picture 2" descr="C:\Users\Dieu\Desktop\Xã hội\9.jpg"/>
          <p:cNvPicPr>
            <a:picLocks noChangeAspect="1" noChangeArrowheads="1"/>
          </p:cNvPicPr>
          <p:nvPr/>
        </p:nvPicPr>
        <p:blipFill>
          <a:blip r:embed="rId2"/>
          <a:srcRect/>
          <a:stretch>
            <a:fillRect/>
          </a:stretch>
        </p:blipFill>
        <p:spPr bwMode="auto">
          <a:xfrm>
            <a:off x="6599238" y="4575175"/>
            <a:ext cx="2316162" cy="1541463"/>
          </a:xfrm>
          <a:prstGeom prst="rect">
            <a:avLst/>
          </a:prstGeom>
          <a:noFill/>
          <a:ln w="9525">
            <a:noFill/>
            <a:miter lim="800000"/>
            <a:headEnd/>
            <a:tailEnd/>
          </a:ln>
        </p:spPr>
      </p:pic>
      <p:pic>
        <p:nvPicPr>
          <p:cNvPr id="1027" name="Picture 3" descr="C:\Users\Dieu\Desktop\Xã hội\5.jpg"/>
          <p:cNvPicPr>
            <a:picLocks noChangeAspect="1" noChangeArrowheads="1"/>
          </p:cNvPicPr>
          <p:nvPr/>
        </p:nvPicPr>
        <p:blipFill>
          <a:blip r:embed="rId3"/>
          <a:srcRect/>
          <a:stretch>
            <a:fillRect/>
          </a:stretch>
        </p:blipFill>
        <p:spPr bwMode="auto">
          <a:xfrm>
            <a:off x="6858000" y="2435225"/>
            <a:ext cx="2057400" cy="1604963"/>
          </a:xfrm>
          <a:prstGeom prst="rect">
            <a:avLst/>
          </a:prstGeom>
          <a:noFill/>
          <a:ln w="9525">
            <a:noFill/>
            <a:miter lim="800000"/>
            <a:headEnd/>
            <a:tailEnd/>
          </a:ln>
        </p:spPr>
      </p:pic>
      <p:pic>
        <p:nvPicPr>
          <p:cNvPr id="3075" name="Picture 3" descr="D:\bedieu\Xã hội học ĐC\5.jpg"/>
          <p:cNvPicPr>
            <a:picLocks noChangeAspect="1" noChangeArrowheads="1"/>
          </p:cNvPicPr>
          <p:nvPr/>
        </p:nvPicPr>
        <p:blipFill>
          <a:blip r:embed="rId4"/>
          <a:srcRect/>
          <a:stretch>
            <a:fillRect/>
          </a:stretch>
        </p:blipFill>
        <p:spPr bwMode="auto">
          <a:xfrm>
            <a:off x="3829050" y="5053013"/>
            <a:ext cx="2114550" cy="1423987"/>
          </a:xfrm>
          <a:prstGeom prst="rect">
            <a:avLst/>
          </a:prstGeom>
          <a:noFill/>
          <a:ln w="9525">
            <a:noFill/>
            <a:miter lim="800000"/>
            <a:headEnd/>
            <a:tailEnd/>
          </a:ln>
        </p:spPr>
      </p:pic>
      <p:pic>
        <p:nvPicPr>
          <p:cNvPr id="3078" name="Picture 6" descr="D:\bedieu\Xã hội học ĐC\7.jpg"/>
          <p:cNvPicPr>
            <a:picLocks noChangeAspect="1" noChangeArrowheads="1"/>
          </p:cNvPicPr>
          <p:nvPr/>
        </p:nvPicPr>
        <p:blipFill>
          <a:blip r:embed="rId5"/>
          <a:srcRect/>
          <a:stretch>
            <a:fillRect/>
          </a:stretch>
        </p:blipFill>
        <p:spPr bwMode="auto">
          <a:xfrm>
            <a:off x="762000" y="4945063"/>
            <a:ext cx="1990725" cy="1504950"/>
          </a:xfrm>
          <a:prstGeom prst="rect">
            <a:avLst/>
          </a:prstGeom>
          <a:noFill/>
          <a:ln w="9525">
            <a:noFill/>
            <a:miter lim="800000"/>
            <a:headEnd/>
            <a:tailEnd/>
          </a:ln>
        </p:spPr>
      </p:pic>
      <p:cxnSp>
        <p:nvCxnSpPr>
          <p:cNvPr id="4" name="Straight Arrow Connector 3"/>
          <p:cNvCxnSpPr>
            <a:stCxn id="2" idx="0"/>
          </p:cNvCxnSpPr>
          <p:nvPr/>
        </p:nvCxnSpPr>
        <p:spPr>
          <a:xfrm flipV="1">
            <a:off x="4565650" y="2055813"/>
            <a:ext cx="0" cy="379412"/>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2" idx="7"/>
          </p:cNvCxnSpPr>
          <p:nvPr/>
        </p:nvCxnSpPr>
        <p:spPr>
          <a:xfrm flipV="1">
            <a:off x="5346700" y="2244725"/>
            <a:ext cx="787400" cy="457200"/>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2" idx="6"/>
          </p:cNvCxnSpPr>
          <p:nvPr/>
        </p:nvCxnSpPr>
        <p:spPr>
          <a:xfrm>
            <a:off x="5670550" y="3349625"/>
            <a:ext cx="928688" cy="0"/>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2" idx="5"/>
          </p:cNvCxnSpPr>
          <p:nvPr/>
        </p:nvCxnSpPr>
        <p:spPr>
          <a:xfrm>
            <a:off x="5346700" y="3995738"/>
            <a:ext cx="901700" cy="579437"/>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 idx="4"/>
          </p:cNvCxnSpPr>
          <p:nvPr/>
        </p:nvCxnSpPr>
        <p:spPr>
          <a:xfrm>
            <a:off x="4565650" y="4264025"/>
            <a:ext cx="0" cy="681038"/>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 idx="3"/>
          </p:cNvCxnSpPr>
          <p:nvPr/>
        </p:nvCxnSpPr>
        <p:spPr>
          <a:xfrm flipH="1">
            <a:off x="2971800" y="3995738"/>
            <a:ext cx="812800" cy="608012"/>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 idx="2"/>
          </p:cNvCxnSpPr>
          <p:nvPr/>
        </p:nvCxnSpPr>
        <p:spPr>
          <a:xfrm flipH="1">
            <a:off x="2752725" y="3349625"/>
            <a:ext cx="708025" cy="0"/>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1"/>
          </p:cNvCxnSpPr>
          <p:nvPr/>
        </p:nvCxnSpPr>
        <p:spPr>
          <a:xfrm flipH="1" flipV="1">
            <a:off x="2895600" y="2378075"/>
            <a:ext cx="889000" cy="323850"/>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pic>
        <p:nvPicPr>
          <p:cNvPr id="147470" name="Picture 2"/>
          <p:cNvPicPr>
            <a:picLocks noChangeAspect="1" noChangeArrowheads="1"/>
          </p:cNvPicPr>
          <p:nvPr/>
        </p:nvPicPr>
        <p:blipFill>
          <a:blip r:embed="rId6"/>
          <a:srcRect/>
          <a:stretch>
            <a:fillRect/>
          </a:stretch>
        </p:blipFill>
        <p:spPr bwMode="auto">
          <a:xfrm>
            <a:off x="107950" y="2940050"/>
            <a:ext cx="2428875" cy="1784350"/>
          </a:xfrm>
          <a:prstGeom prst="rect">
            <a:avLst/>
          </a:prstGeom>
          <a:noFill/>
          <a:ln w="9525">
            <a:noFill/>
            <a:miter lim="800000"/>
            <a:headEnd/>
            <a:tailEnd/>
          </a:ln>
        </p:spPr>
      </p:pic>
      <p:pic>
        <p:nvPicPr>
          <p:cNvPr id="147471" name="Picture 3"/>
          <p:cNvPicPr>
            <a:picLocks noChangeAspect="1" noChangeArrowheads="1"/>
          </p:cNvPicPr>
          <p:nvPr/>
        </p:nvPicPr>
        <p:blipFill>
          <a:blip r:embed="rId7"/>
          <a:srcRect/>
          <a:stretch>
            <a:fillRect/>
          </a:stretch>
        </p:blipFill>
        <p:spPr bwMode="auto">
          <a:xfrm>
            <a:off x="323850" y="190500"/>
            <a:ext cx="2451100" cy="2511425"/>
          </a:xfrm>
          <a:prstGeom prst="rect">
            <a:avLst/>
          </a:prstGeom>
          <a:noFill/>
          <a:ln w="9525">
            <a:noFill/>
            <a:miter lim="800000"/>
            <a:headEnd/>
            <a:tailEnd/>
          </a:ln>
        </p:spPr>
      </p:pic>
      <p:pic>
        <p:nvPicPr>
          <p:cNvPr id="147472" name="Picture 4"/>
          <p:cNvPicPr>
            <a:picLocks noChangeAspect="1" noChangeArrowheads="1"/>
          </p:cNvPicPr>
          <p:nvPr/>
        </p:nvPicPr>
        <p:blipFill>
          <a:blip r:embed="rId8"/>
          <a:srcRect/>
          <a:stretch>
            <a:fillRect/>
          </a:stretch>
        </p:blipFill>
        <p:spPr bwMode="auto">
          <a:xfrm>
            <a:off x="3197225" y="263525"/>
            <a:ext cx="2774950" cy="1566863"/>
          </a:xfrm>
          <a:prstGeom prst="rect">
            <a:avLst/>
          </a:prstGeom>
          <a:noFill/>
          <a:ln w="9525">
            <a:noFill/>
            <a:miter lim="800000"/>
            <a:headEnd/>
            <a:tailEnd/>
          </a:ln>
        </p:spPr>
      </p:pic>
      <p:pic>
        <p:nvPicPr>
          <p:cNvPr id="147473" name="Picture 5"/>
          <p:cNvPicPr>
            <a:picLocks noChangeAspect="1" noChangeArrowheads="1"/>
          </p:cNvPicPr>
          <p:nvPr/>
        </p:nvPicPr>
        <p:blipFill>
          <a:blip r:embed="rId9"/>
          <a:srcRect/>
          <a:stretch>
            <a:fillRect/>
          </a:stretch>
        </p:blipFill>
        <p:spPr bwMode="auto">
          <a:xfrm>
            <a:off x="6319838" y="220663"/>
            <a:ext cx="2371725" cy="1924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arn(inVertical)">
                                      <p:cBhvr>
                                        <p:cTn id="20" dur="500"/>
                                        <p:tgtEl>
                                          <p:spTgt spid="1027"/>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1000"/>
                                        <p:tgtEl>
                                          <p:spTgt spid="1026"/>
                                        </p:tgtEl>
                                      </p:cBhvr>
                                    </p:animEffect>
                                    <p:anim calcmode="lin" valueType="num">
                                      <p:cBhvr>
                                        <p:cTn id="29" dur="1000" fill="hold"/>
                                        <p:tgtEl>
                                          <p:spTgt spid="1026"/>
                                        </p:tgtEl>
                                        <p:attrNameLst>
                                          <p:attrName>ppt_x</p:attrName>
                                        </p:attrNameLst>
                                      </p:cBhvr>
                                      <p:tavLst>
                                        <p:tav tm="0">
                                          <p:val>
                                            <p:strVal val="#ppt_x"/>
                                          </p:val>
                                        </p:tav>
                                        <p:tav tm="100000">
                                          <p:val>
                                            <p:strVal val="#ppt_x"/>
                                          </p:val>
                                        </p:tav>
                                      </p:tavLst>
                                    </p:anim>
                                    <p:anim calcmode="lin" valueType="num">
                                      <p:cBhvr>
                                        <p:cTn id="30" dur="1000" fill="hold"/>
                                        <p:tgtEl>
                                          <p:spTgt spid="102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075"/>
                                        </p:tgtEl>
                                        <p:attrNameLst>
                                          <p:attrName>style.visibility</p:attrName>
                                        </p:attrNameLst>
                                      </p:cBhvr>
                                      <p:to>
                                        <p:strVal val="visible"/>
                                      </p:to>
                                    </p:set>
                                    <p:animEffect transition="in" filter="fade">
                                      <p:cBhvr>
                                        <p:cTn id="40" dur="500"/>
                                        <p:tgtEl>
                                          <p:spTgt spid="3075"/>
                                        </p:tgtEl>
                                      </p:cBhvr>
                                    </p:animEffect>
                                  </p:childTnLst>
                                </p:cTn>
                              </p:par>
                              <p:par>
                                <p:cTn id="41" presetID="10"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078"/>
                                        </p:tgtEl>
                                        <p:attrNameLst>
                                          <p:attrName>style.visibility</p:attrName>
                                        </p:attrNameLst>
                                      </p:cBhvr>
                                      <p:to>
                                        <p:strVal val="visible"/>
                                      </p:to>
                                    </p:set>
                                    <p:animEffect transition="in" filter="fade">
                                      <p:cBhvr>
                                        <p:cTn id="48" dur="1000"/>
                                        <p:tgtEl>
                                          <p:spTgt spid="3078"/>
                                        </p:tgtEl>
                                      </p:cBhvr>
                                    </p:animEffect>
                                    <p:anim calcmode="lin" valueType="num">
                                      <p:cBhvr>
                                        <p:cTn id="49" dur="1000" fill="hold"/>
                                        <p:tgtEl>
                                          <p:spTgt spid="3078"/>
                                        </p:tgtEl>
                                        <p:attrNameLst>
                                          <p:attrName>ppt_x</p:attrName>
                                        </p:attrNameLst>
                                      </p:cBhvr>
                                      <p:tavLst>
                                        <p:tav tm="0">
                                          <p:val>
                                            <p:strVal val="#ppt_x"/>
                                          </p:val>
                                        </p:tav>
                                        <p:tav tm="100000">
                                          <p:val>
                                            <p:strVal val="#ppt_x"/>
                                          </p:val>
                                        </p:tav>
                                      </p:tavLst>
                                    </p:anim>
                                    <p:anim calcmode="lin" valueType="num">
                                      <p:cBhvr>
                                        <p:cTn id="50" dur="1000" fill="hold"/>
                                        <p:tgtEl>
                                          <p:spTgt spid="307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21" presetClass="entr" presetSubtype="1"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heel(1)">
                                      <p:cBhvr>
                                        <p:cTn id="58" dur="2000"/>
                                        <p:tgtEl>
                                          <p:spTgt spid="16"/>
                                        </p:tgtEl>
                                      </p:cBhvr>
                                    </p:animEffect>
                                  </p:childTnLst>
                                </p:cTn>
                              </p:par>
                              <p:par>
                                <p:cTn id="59" presetID="16" presetClass="entr" presetSubtype="21"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arn(inVertical)">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379</TotalTime>
  <Words>3065</Words>
  <Application>Microsoft Office PowerPoint</Application>
  <PresentationFormat>On-screen Show (4:3)</PresentationFormat>
  <Paragraphs>276</Paragraphs>
  <Slides>58</Slides>
  <Notes>1</Notes>
  <HiddenSlides>0</HiddenSlides>
  <MMClips>0</MMClips>
  <ScaleCrop>false</ScaleCrop>
  <HeadingPairs>
    <vt:vector size="4" baseType="variant">
      <vt:variant>
        <vt:lpstr>Theme</vt:lpstr>
      </vt:variant>
      <vt:variant>
        <vt:i4>11</vt:i4>
      </vt:variant>
      <vt:variant>
        <vt:lpstr>Slide Titles</vt:lpstr>
      </vt:variant>
      <vt:variant>
        <vt:i4>58</vt:i4>
      </vt:variant>
    </vt:vector>
  </HeadingPairs>
  <TitlesOfParts>
    <vt:vector size="69" baseType="lpstr">
      <vt:lpstr>Office Theme</vt:lpstr>
      <vt:lpstr>1_Office Theme</vt:lpstr>
      <vt:lpstr>3_Office Theme</vt:lpstr>
      <vt:lpstr>5_Office Theme</vt:lpstr>
      <vt:lpstr>7_Office Theme</vt:lpstr>
      <vt:lpstr>9_Office Theme</vt:lpstr>
      <vt:lpstr>11_Office Theme</vt:lpstr>
      <vt:lpstr>13_Office Theme</vt:lpstr>
      <vt:lpstr>15_Office Theme</vt:lpstr>
      <vt:lpstr>16_Office Theme</vt:lpstr>
      <vt:lpstr>18_Office Theme</vt:lpstr>
      <vt:lpstr>Slide 1</vt:lpstr>
      <vt:lpstr> NHÓM 12</vt:lpstr>
      <vt:lpstr>TRUYỀN THÔNG ĐẠI CHÚNG LÀM GIA TĂNG BẠO LỰC TRONG XÃ HỘI.</vt:lpstr>
      <vt:lpstr>I. KHÁI NIỆM TRUYỀN THÔNG</vt:lpstr>
      <vt:lpstr>Mô hình truyền thông theo kiểu jakobson</vt:lpstr>
      <vt:lpstr>Slide 6</vt:lpstr>
      <vt:lpstr>Slide 7</vt:lpstr>
      <vt:lpstr>TRUYỀN THÔNG TẬP THỂ</vt:lpstr>
      <vt:lpstr>Slide 9</vt:lpstr>
      <vt:lpstr>TRUYỀN THÔNG ĐẠI CHÚNG</vt:lpstr>
      <vt:lpstr>TRUYỀN THÔNG ĐẠI CHÚNG</vt:lpstr>
      <vt:lpstr>TRUYỀN THÔNG ĐẠI CHÚNG</vt:lpstr>
      <vt:lpstr>TRUYỀN THÔNG ĐẠI CHÚNG</vt:lpstr>
      <vt:lpstr>TRUYỀN THÔNG ĐẠI CHÚNG</vt:lpstr>
      <vt:lpstr>TRUYỀN THÔNG LIÊN CÁ NHÂN</vt:lpstr>
      <vt:lpstr>TRUYỀN THÔNG LIÊN CÁ NHÂN</vt:lpstr>
      <vt:lpstr>TRUYỀN THÔNG LIÊN CÁ NHÂN</vt:lpstr>
      <vt:lpstr>TRUYỀN THÔNG</vt:lpstr>
      <vt:lpstr>VAI TRÒ </vt:lpstr>
      <vt:lpstr>VAI TRÒ</vt:lpstr>
      <vt:lpstr>VAI TRÒ</vt:lpstr>
      <vt:lpstr>LIÊN HỆ TRUYỀN THÔNG VỚI INTERNET</vt:lpstr>
      <vt:lpstr>ĐẶC TRƯNG NỔI BẬT CỦA INTERNET</vt:lpstr>
      <vt:lpstr>VAI TRÒ CỦA INTERNET</vt:lpstr>
      <vt:lpstr>Slide 25</vt:lpstr>
      <vt:lpstr>Slide 26</vt:lpstr>
      <vt:lpstr>Slide 27</vt:lpstr>
      <vt:lpstr>Slide 28</vt:lpstr>
      <vt:lpstr>Slide 29</vt:lpstr>
      <vt:lpstr>KHÁI NIỆM TIN ĐỒN ,DƯ LUẬN</vt:lpstr>
      <vt:lpstr>KHÁI NIỆM VỀ DƯ LUẬN</vt:lpstr>
      <vt:lpstr>DƯ LUẬN XÃ HỘI </vt:lpstr>
      <vt:lpstr>Slide 33</vt:lpstr>
      <vt:lpstr>Slide 34</vt:lpstr>
      <vt:lpstr>CHỨC NĂNG CỦA DƯ LUẬN XÃ HỘI</vt:lpstr>
      <vt:lpstr>Ý NGHĨA CỦA DƯ LUẬN XÃ HỘI</vt:lpstr>
      <vt:lpstr>Slide 37</vt:lpstr>
      <vt:lpstr>SỰ HÌNH THÀNH DƯ LUẬN XÃ HỘI</vt:lpstr>
      <vt:lpstr>Giai đoạn trao đổi thông tin giữa mọi người</vt:lpstr>
      <vt:lpstr> Giai đoạn tranh luận có tính chất tập thể về các vấn đề quan trọng</vt:lpstr>
      <vt:lpstr>Giai đoạn đi từ dư luận xã hội đến hành động thực tiễn</vt:lpstr>
      <vt:lpstr> Các yếu tố ảnh hưởng đến sự hình thành dư luận xã hội</vt:lpstr>
      <vt:lpstr> Hệ tư tưởng, trình độ học vấn, kiến thức, hiểu biết, kinh nghiệm thực tế xã hội của con người</vt:lpstr>
      <vt:lpstr>Thông tin đại chúng</vt:lpstr>
      <vt:lpstr>Những nhân tố thuộc về tâm lí xã hội</vt:lpstr>
      <vt:lpstr>Hoàn cảnh sinh hoạt chính trị- xã hội</vt:lpstr>
      <vt:lpstr>Các phong tục tập quán, hệ thống các giá trị, chuẩn mực xã hội đang hiện hành trong xã hội</vt:lpstr>
      <vt:lpstr>Slide 48</vt:lpstr>
      <vt:lpstr>Slide 49</vt:lpstr>
      <vt:lpstr>Slide 50</vt:lpstr>
      <vt:lpstr>Slide 51</vt:lpstr>
      <vt:lpstr>Slide 52</vt:lpstr>
      <vt:lpstr>Slide 53</vt:lpstr>
      <vt:lpstr>Slide 54</vt:lpstr>
      <vt:lpstr>Slide 55</vt:lpstr>
      <vt:lpstr>Slide 56</vt:lpstr>
      <vt:lpstr>Slide 57</vt:lpstr>
      <vt:lpstr>Slide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MSN</cp:lastModifiedBy>
  <cp:revision>98</cp:revision>
  <dcterms:created xsi:type="dcterms:W3CDTF">2014-04-02T15:50:30Z</dcterms:created>
  <dcterms:modified xsi:type="dcterms:W3CDTF">2014-04-19T05:14:37Z</dcterms:modified>
</cp:coreProperties>
</file>